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0" r:id="rId2"/>
    <p:sldMasterId id="2147483684" r:id="rId3"/>
  </p:sldMasterIdLst>
  <p:notesMasterIdLst>
    <p:notesMasterId r:id="rId69"/>
  </p:notesMasterIdLst>
  <p:handoutMasterIdLst>
    <p:handoutMasterId r:id="rId70"/>
  </p:handoutMasterIdLst>
  <p:sldIdLst>
    <p:sldId id="258" r:id="rId4"/>
    <p:sldId id="256" r:id="rId5"/>
    <p:sldId id="383" r:id="rId6"/>
    <p:sldId id="382" r:id="rId7"/>
    <p:sldId id="1084" r:id="rId8"/>
    <p:sldId id="330" r:id="rId9"/>
    <p:sldId id="343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52" r:id="rId21"/>
    <p:sldId id="341" r:id="rId22"/>
    <p:sldId id="342" r:id="rId23"/>
    <p:sldId id="353" r:id="rId24"/>
    <p:sldId id="344" r:id="rId25"/>
    <p:sldId id="345" r:id="rId26"/>
    <p:sldId id="348" r:id="rId27"/>
    <p:sldId id="347" r:id="rId28"/>
    <p:sldId id="349" r:id="rId29"/>
    <p:sldId id="350" r:id="rId30"/>
    <p:sldId id="354" r:id="rId31"/>
    <p:sldId id="365" r:id="rId32"/>
    <p:sldId id="356" r:id="rId33"/>
    <p:sldId id="359" r:id="rId34"/>
    <p:sldId id="360" r:id="rId35"/>
    <p:sldId id="361" r:id="rId36"/>
    <p:sldId id="362" r:id="rId37"/>
    <p:sldId id="363" r:id="rId38"/>
    <p:sldId id="364" r:id="rId39"/>
    <p:sldId id="1097" r:id="rId40"/>
    <p:sldId id="1098" r:id="rId41"/>
    <p:sldId id="1099" r:id="rId42"/>
    <p:sldId id="1100" r:id="rId43"/>
    <p:sldId id="1101" r:id="rId44"/>
    <p:sldId id="1102" r:id="rId45"/>
    <p:sldId id="1103" r:id="rId46"/>
    <p:sldId id="1104" r:id="rId47"/>
    <p:sldId id="1105" r:id="rId48"/>
    <p:sldId id="1106" r:id="rId49"/>
    <p:sldId id="1107" r:id="rId50"/>
    <p:sldId id="357" r:id="rId51"/>
    <p:sldId id="358" r:id="rId52"/>
    <p:sldId id="351" r:id="rId53"/>
    <p:sldId id="366" r:id="rId54"/>
    <p:sldId id="367" r:id="rId55"/>
    <p:sldId id="368" r:id="rId56"/>
    <p:sldId id="369" r:id="rId57"/>
    <p:sldId id="370" r:id="rId58"/>
    <p:sldId id="371" r:id="rId59"/>
    <p:sldId id="372" r:id="rId60"/>
    <p:sldId id="373" r:id="rId61"/>
    <p:sldId id="374" r:id="rId62"/>
    <p:sldId id="375" r:id="rId63"/>
    <p:sldId id="376" r:id="rId64"/>
    <p:sldId id="381" r:id="rId65"/>
    <p:sldId id="377" r:id="rId66"/>
    <p:sldId id="378" r:id="rId67"/>
    <p:sldId id="305" r:id="rId68"/>
  </p:sldIdLst>
  <p:sldSz cx="12192000" cy="6858000"/>
  <p:notesSz cx="6858000" cy="9144000"/>
  <p:custDataLst>
    <p:tags r:id="rId7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DBCDB"/>
    <a:srgbClr val="8A8EDC"/>
    <a:srgbClr val="0000CC"/>
    <a:srgbClr val="00FF00"/>
    <a:srgbClr val="005DA2"/>
    <a:srgbClr val="0000FF"/>
    <a:srgbClr val="0099FF"/>
    <a:srgbClr val="FFFFBF"/>
    <a:srgbClr val="3E4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10" autoAdjust="0"/>
    <p:restoredTop sz="94694" autoAdjust="0"/>
  </p:normalViewPr>
  <p:slideViewPr>
    <p:cSldViewPr snapToGrid="0">
      <p:cViewPr varScale="1">
        <p:scale>
          <a:sx n="105" d="100"/>
          <a:sy n="105" d="100"/>
        </p:scale>
        <p:origin x="88" y="17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7" d="100"/>
        <a:sy n="97" d="100"/>
      </p:scale>
      <p:origin x="0" y="-4464"/>
    </p:cViewPr>
  </p:sorterViewPr>
  <p:notesViewPr>
    <p:cSldViewPr>
      <p:cViewPr>
        <p:scale>
          <a:sx n="66" d="100"/>
          <a:sy n="66" d="100"/>
        </p:scale>
        <p:origin x="2364" y="-4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5BFC5CC6-7803-4F73-8B5A-FB22E008CD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D7CF69F-2DDE-4DE5-B9BF-A574470FCE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DE646-E188-4E28-A480-4B27CD2A2EA8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1BE37B6-622D-4B1C-B033-2764D543D6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E4B2BE-0619-46B1-8B7A-D28FD17508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02B84-1396-44CB-9BFE-FC88943CB5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943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28C73-F6C4-4435-BBC8-09E19484A016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A1CAF-F3E5-4995-B5A9-F6F823E8D1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62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zh-CN" dirty="0"/>
          </a:p>
        </p:txBody>
      </p:sp>
      <p:sp>
        <p:nvSpPr>
          <p:cNvPr id="22532" name="日期占位符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E92236-78AA-4609-B372-472C3FCF992A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533" name="灯片编号占位符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CD4EC2-D72C-41CE-ADC8-1AAE0C968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91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zh-CN" dirty="0"/>
          </a:p>
        </p:txBody>
      </p:sp>
      <p:sp>
        <p:nvSpPr>
          <p:cNvPr id="22532" name="日期占位符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E92236-78AA-4609-B372-472C3FCF992A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</a:endParaRPr>
          </a:p>
        </p:txBody>
      </p:sp>
      <p:sp>
        <p:nvSpPr>
          <p:cNvPr id="22533" name="灯片编号占位符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CD4EC2-D72C-41CE-ADC8-1AAE0C968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4908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zh-CN" dirty="0"/>
          </a:p>
        </p:txBody>
      </p:sp>
      <p:sp>
        <p:nvSpPr>
          <p:cNvPr id="22532" name="日期占位符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E92236-78AA-4609-B372-472C3FCF992A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</a:endParaRPr>
          </a:p>
        </p:txBody>
      </p:sp>
      <p:sp>
        <p:nvSpPr>
          <p:cNvPr id="22533" name="灯片编号占位符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CD4EC2-D72C-41CE-ADC8-1AAE0C968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3978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7918572F-142C-4521-A20F-057039961475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38360" y="961398"/>
            <a:ext cx="11279266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24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20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756B70-116A-4138-99A8-711A909F95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05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88A900-4578-4875-AD53-9542189176F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79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2B08C9-5A28-48B0-9F83-54DA6BBB3EC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512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D07CF7-C120-4567-B725-8C75DD3A999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919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9435EA-6FE5-42B2-872F-280A827C223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72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78A287-9E31-472F-BC05-17619DD65CA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823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A60444-7451-47E5-AA19-07C6F3B5743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1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0733" y="274638"/>
            <a:ext cx="2751667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71500" y="274638"/>
            <a:ext cx="80560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AAAF4D-98FF-4368-8E18-46D150919FE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834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680891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03788" y="29307"/>
            <a:ext cx="10972800" cy="8074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>
                <a:solidFill>
                  <a:srgbClr val="007D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3EC308-548F-410D-97F7-6EAC9B1F56B0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903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9D1A18-FFAF-4E4E-B7F0-364A06E9EF24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260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514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16622" y="238760"/>
            <a:ext cx="351055" cy="264160"/>
            <a:chOff x="6190000" y="665863"/>
            <a:chExt cx="384810" cy="289560"/>
          </a:xfrm>
        </p:grpSpPr>
        <p:sp>
          <p:nvSpPr>
            <p:cNvPr id="8" name="等腰三角形 7"/>
            <p:cNvSpPr/>
            <p:nvPr/>
          </p:nvSpPr>
          <p:spPr>
            <a:xfrm rot="5400000">
              <a:off x="6301760" y="682373"/>
              <a:ext cx="289560" cy="256540"/>
            </a:xfrm>
            <a:prstGeom prst="triangle">
              <a:avLst/>
            </a:prstGeom>
            <a:solidFill>
              <a:srgbClr val="242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+mn-cs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6173490" y="682373"/>
              <a:ext cx="289560" cy="256540"/>
            </a:xfrm>
            <a:prstGeom prst="triangle">
              <a:avLst/>
            </a:prstGeom>
            <a:solidFill>
              <a:srgbClr val="37A6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495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节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47494B">
                  <a:tint val="75000"/>
                </a:srgb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47494B">
                  <a:tint val="75000"/>
                </a:srgbClr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77347D-6079-409E-8FBD-932A6F6CFC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7494B">
                    <a:tint val="75000"/>
                  </a:srgb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47494B">
                  <a:tint val="75000"/>
                </a:srgb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82835" y="267782"/>
            <a:ext cx="9360000" cy="424732"/>
          </a:xfrm>
          <a:gradFill flip="none" rotWithShape="1">
            <a:gsLst>
              <a:gs pos="55000">
                <a:srgbClr val="4FA2D0"/>
              </a:gs>
              <a:gs pos="0">
                <a:srgbClr val="0070C0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 w="28575">
            <a:noFill/>
            <a:miter lim="800000"/>
          </a:ln>
        </p:spPr>
        <p:txBody>
          <a:bodyPr wrap="square">
            <a:spAutoFit/>
          </a:bodyPr>
          <a:lstStyle>
            <a:lvl1pPr>
              <a:defRPr lang="zh-CN" altLang="en-US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经典特宋简" panose="02010609010101010101" pitchFamily="49" charset="-122"/>
              </a:defRPr>
            </a:lvl1pPr>
          </a:lstStyle>
          <a:p>
            <a:pPr marL="0" lvl="0" defTabSz="914400" fontAlgn="base">
              <a:spcAft>
                <a:spcPct val="0"/>
              </a:spcAft>
            </a:pPr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75741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204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alpha val="97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40" b="0" i="0" u="none" strike="noStrike" kern="1200" cap="none" spc="0" normalizeH="0" baseline="0" noProof="0" dirty="0">
              <a:ln>
                <a:noFill/>
              </a:ln>
              <a:solidFill>
                <a:srgbClr val="64C0BC"/>
              </a:solidFill>
              <a:effectLst/>
              <a:uLnTx/>
              <a:uFillTx/>
              <a:latin typeface="Bahnschrift Light SemiCondensed" panose="020B0502040204020203" pitchFamily="34" charset="0"/>
              <a:ea typeface="思源黑體 Heavy" panose="020B0A00000000000000" pitchFamily="34" charset="-128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541"/>
            <a:ext cx="2743200" cy="365136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5CD612-6CA9-44F3-BFC0-4D1812BEB5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35748" y="446636"/>
            <a:ext cx="138255" cy="554359"/>
          </a:xfrm>
          <a:prstGeom prst="rect">
            <a:avLst/>
          </a:prstGeom>
          <a:solidFill>
            <a:srgbClr val="64C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软雅黑" panose="020B0503020204020204" charset="-122"/>
              <a:cs typeface="+mn-cs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892436" y="446636"/>
            <a:ext cx="3798837" cy="346672"/>
          </a:xfrm>
        </p:spPr>
        <p:txBody>
          <a:bodyPr anchor="b">
            <a:noAutofit/>
          </a:bodyPr>
          <a:lstStyle>
            <a:lvl1pPr marL="0" indent="0">
              <a:buNone/>
              <a:defRPr sz="2055" b="1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892436" y="793308"/>
            <a:ext cx="3798837" cy="207687"/>
          </a:xfrm>
        </p:spPr>
        <p:txBody>
          <a:bodyPr anchor="ctr">
            <a:noAutofit/>
          </a:bodyPr>
          <a:lstStyle>
            <a:lvl1pPr marL="0" indent="0">
              <a:buNone/>
              <a:defRPr sz="10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11489619" y="446636"/>
            <a:ext cx="29030" cy="554359"/>
          </a:xfrm>
          <a:prstGeom prst="rect">
            <a:avLst/>
          </a:prstGeom>
          <a:solidFill>
            <a:srgbClr val="64C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软雅黑" panose="020B0503020204020204" charset="-122"/>
              <a:cs typeface="+mn-cs"/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7572544" y="677483"/>
            <a:ext cx="3917076" cy="269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 CEPC-SPPC</a:t>
            </a:r>
            <a:r>
              <a:rPr kumimoji="0" lang="zh-CN" altLang="en-US" sz="115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项目国际科学城概念规划</a:t>
            </a: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7572544" y="855971"/>
            <a:ext cx="3917076" cy="208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7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CEPC-SPPC Project International Science City Concept Planning</a:t>
            </a:r>
          </a:p>
        </p:txBody>
      </p:sp>
      <p:sp>
        <p:nvSpPr>
          <p:cNvPr id="19" name="矩形 18"/>
          <p:cNvSpPr/>
          <p:nvPr userDrawn="1"/>
        </p:nvSpPr>
        <p:spPr>
          <a:xfrm>
            <a:off x="660549" y="446636"/>
            <a:ext cx="29030" cy="554359"/>
          </a:xfrm>
          <a:prstGeom prst="rect">
            <a:avLst/>
          </a:prstGeom>
          <a:solidFill>
            <a:srgbClr val="64C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323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 bwMode="auto">
          <a:xfrm>
            <a:off x="0" y="6400424"/>
            <a:ext cx="12192001" cy="457574"/>
          </a:xfrm>
          <a:prstGeom prst="rect">
            <a:avLst/>
          </a:prstGeom>
          <a:gradFill>
            <a:gsLst>
              <a:gs pos="80000">
                <a:srgbClr val="026DCE">
                  <a:alpha val="70000"/>
                </a:srgbClr>
              </a:gs>
              <a:gs pos="26000">
                <a:schemeClr val="tx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15" name="灯片编号占位符 3"/>
          <p:cNvSpPr txBox="1"/>
          <p:nvPr userDrawn="1"/>
        </p:nvSpPr>
        <p:spPr>
          <a:xfrm>
            <a:off x="239349" y="6487289"/>
            <a:ext cx="1919817" cy="28384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200" i="0" kern="120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灯片编号占位符 3"/>
          <p:cNvSpPr txBox="1"/>
          <p:nvPr userDrawn="1"/>
        </p:nvSpPr>
        <p:spPr>
          <a:xfrm>
            <a:off x="9298615" y="6466096"/>
            <a:ext cx="3230100" cy="28384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200" i="0" kern="120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黄河勘测规划设计有限公司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2168" y="145882"/>
            <a:ext cx="7776633" cy="777240"/>
          </a:xfrm>
        </p:spPr>
        <p:txBody>
          <a:bodyPr>
            <a:normAutofit/>
          </a:bodyPr>
          <a:lstStyle>
            <a:lvl1pPr algn="l">
              <a:defRPr sz="2400" b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pic>
        <p:nvPicPr>
          <p:cNvPr id="9" name="Picture 8" descr="标Ａa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4E96D1"/>
              </a:clrFrom>
              <a:clrTo>
                <a:srgbClr val="4E96D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04155" y="6481646"/>
            <a:ext cx="394460" cy="28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8213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16622" y="238760"/>
            <a:ext cx="351055" cy="264160"/>
            <a:chOff x="6190000" y="665863"/>
            <a:chExt cx="384810" cy="289560"/>
          </a:xfrm>
        </p:grpSpPr>
        <p:sp>
          <p:nvSpPr>
            <p:cNvPr id="8" name="等腰三角形 7"/>
            <p:cNvSpPr/>
            <p:nvPr/>
          </p:nvSpPr>
          <p:spPr>
            <a:xfrm rot="5400000">
              <a:off x="6301760" y="682373"/>
              <a:ext cx="289560" cy="256540"/>
            </a:xfrm>
            <a:prstGeom prst="triangle">
              <a:avLst/>
            </a:prstGeom>
            <a:solidFill>
              <a:srgbClr val="242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+mn-cs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6173490" y="682373"/>
              <a:ext cx="289560" cy="256540"/>
            </a:xfrm>
            <a:prstGeom prst="triangle">
              <a:avLst/>
            </a:prstGeom>
            <a:solidFill>
              <a:srgbClr val="37A6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47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7918572F-142C-4521-A20F-057039961475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38360" y="961398"/>
            <a:ext cx="11279266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24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20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756B70-116A-4138-99A8-711A909F95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0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7918572F-142C-4521-A20F-057039961475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38360" y="961398"/>
            <a:ext cx="11279266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24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20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756B70-116A-4138-99A8-711A909F95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78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826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288" y="1310641"/>
            <a:ext cx="10718987" cy="4804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355250" y="105353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1531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F5B8BD-37E6-4DED-9F6F-167B0B64F5B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042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6E0D04-3ABD-40C0-8250-2E2EE9E24D9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152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E8406C-B769-43A9-975D-620D2BB70ED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8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14438"/>
            <a:ext cx="5384800" cy="4911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14438"/>
            <a:ext cx="5384800" cy="4911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5D98BA-BB94-483F-8A37-9D265FC345D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220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ags" Target="../tags/tag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7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lang="zh-CN" altLang="en-US" sz="4000" b="1" u="none" strike="noStrike" kern="0" cap="none" spc="0" normalizeH="0" baseline="0" dirty="0">
          <a:solidFill>
            <a:srgbClr val="005DA2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342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lang="zh-CN" altLang="en-US" sz="2400" b="1" u="none" strike="noStrike" kern="0" cap="none" spc="0" normalizeH="0" baseline="0" dirty="0">
          <a:solidFill>
            <a:srgbClr val="005DA2"/>
          </a:solidFill>
          <a:uFillTx/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1pPr>
      <a:lvl2pPr marL="774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lang="zh-CN" altLang="en-US" sz="2000" u="none" strike="noStrike" kern="0" cap="none" spc="0" normalizeH="0" baseline="0" dirty="0">
          <a:solidFill>
            <a:schemeClr val="tx1"/>
          </a:solidFill>
          <a:uFillTx/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2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lang="zh-CN" altLang="en-US" sz="4000" b="1" u="none" strike="noStrike" kern="0" cap="none" spc="0" normalizeH="0" baseline="0" dirty="0">
          <a:solidFill>
            <a:srgbClr val="005DA2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342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lang="zh-CN" altLang="en-US" sz="2400" b="1" u="none" strike="noStrike" kern="0" cap="none" spc="0" normalizeH="0" baseline="0" dirty="0">
          <a:solidFill>
            <a:srgbClr val="005DA2"/>
          </a:solidFill>
          <a:uFillTx/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1pPr>
      <a:lvl2pPr marL="774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lang="zh-CN" altLang="en-US" sz="2000" u="none" strike="noStrike" kern="0" cap="none" spc="0" normalizeH="0" baseline="0" dirty="0">
          <a:solidFill>
            <a:schemeClr val="tx1"/>
          </a:solidFill>
          <a:uFillTx/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274638"/>
            <a:ext cx="11010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4438"/>
            <a:ext cx="109728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8B634A-6427-421F-9B38-0B765EA394F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31" name="Picture 1026" descr="Materie_stoesst_auf_Antimaterie"/>
          <p:cNvPicPr>
            <a:picLocks noChangeArrowheads="1"/>
          </p:cNvPicPr>
          <p:nvPr userDrawn="1"/>
        </p:nvPicPr>
        <p:blipFill>
          <a:blip r:embed="rId22">
            <a:lum bright="5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0"/>
            <a:ext cx="12187767" cy="6856413"/>
          </a:xfrm>
          <a:prstGeom prst="rect">
            <a:avLst/>
          </a:prstGeom>
          <a:solidFill>
            <a:srgbClr val="2C1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2" name="Group 8"/>
          <p:cNvGrpSpPr/>
          <p:nvPr userDrawn="1"/>
        </p:nvGrpSpPr>
        <p:grpSpPr bwMode="auto">
          <a:xfrm>
            <a:off x="-2117" y="-1588"/>
            <a:ext cx="12202584" cy="6865938"/>
            <a:chOff x="0" y="0"/>
            <a:chExt cx="5768" cy="4328"/>
          </a:xfrm>
        </p:grpSpPr>
        <p:pic>
          <p:nvPicPr>
            <p:cNvPr id="1033" name="Rectangle 1027"/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8" cy="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" name="Text Box 10"/>
            <p:cNvSpPr txBox="1">
              <a:spLocks noChangeArrowheads="1"/>
            </p:cNvSpPr>
            <p:nvPr/>
          </p:nvSpPr>
          <p:spPr bwMode="auto">
            <a:xfrm>
              <a:off x="5" y="5"/>
              <a:ext cx="5758" cy="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74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26.xml.rels><?xml version="1.0" encoding="UTF-8" standalone="yes"?>
<Relationships xmlns="http://schemas.openxmlformats.org/package/2006/relationships"><Relationship Id="rId21" Type="http://schemas.openxmlformats.org/officeDocument/2006/relationships/image" Target="../media/image54.png"/><Relationship Id="rId2" Type="http://schemas.openxmlformats.org/officeDocument/2006/relationships/image" Target="../media/image51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55.png"/><Relationship Id="rId23" Type="http://schemas.openxmlformats.org/officeDocument/2006/relationships/image" Target="../media/image420.png"/><Relationship Id="rId19" Type="http://schemas.openxmlformats.org/officeDocument/2006/relationships/image" Target="../media/image53.png"/><Relationship Id="rId22" Type="http://schemas.openxmlformats.org/officeDocument/2006/relationships/image" Target="../media/image4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73.png"/><Relationship Id="rId3" Type="http://schemas.openxmlformats.org/officeDocument/2006/relationships/image" Target="../media/image70.png"/><Relationship Id="rId12" Type="http://schemas.openxmlformats.org/officeDocument/2006/relationships/image" Target="../media/image72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1.png"/><Relationship Id="rId10" Type="http://schemas.openxmlformats.org/officeDocument/2006/relationships/image" Target="../media/image5.png"/><Relationship Id="rId9" Type="http://schemas.openxmlformats.org/officeDocument/2006/relationships/image" Target="../media/image1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82.jpeg"/><Relationship Id="rId11" Type="http://schemas.openxmlformats.org/officeDocument/2006/relationships/image" Target="../media/image86.png"/><Relationship Id="rId5" Type="http://schemas.openxmlformats.org/officeDocument/2006/relationships/image" Target="../media/image81.jpeg"/><Relationship Id="rId10" Type="http://schemas.openxmlformats.org/officeDocument/2006/relationships/image" Target="../media/image85.jpeg"/><Relationship Id="rId4" Type="http://schemas.openxmlformats.org/officeDocument/2006/relationships/image" Target="../media/image80.jpeg"/><Relationship Id="rId9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microsoft.com/office/2007/relationships/hdphoto" Target="../media/hdphoto2.wdp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09.jpeg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42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0B53E9C-977C-4020-A2A5-065F97EAE11C}"/>
              </a:ext>
            </a:extLst>
          </p:cNvPr>
          <p:cNvSpPr/>
          <p:nvPr/>
        </p:nvSpPr>
        <p:spPr>
          <a:xfrm>
            <a:off x="0" y="1395665"/>
            <a:ext cx="12192000" cy="3802006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D265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2242F4D-57A2-4217-870C-5EA482837C7A}"/>
              </a:ext>
            </a:extLst>
          </p:cNvPr>
          <p:cNvSpPr/>
          <p:nvPr/>
        </p:nvSpPr>
        <p:spPr>
          <a:xfrm>
            <a:off x="186813" y="1905106"/>
            <a:ext cx="11739716" cy="256387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BC8B2F6-6761-4BA8-B39A-19EA78843212}"/>
              </a:ext>
            </a:extLst>
          </p:cNvPr>
          <p:cNvSpPr txBox="1"/>
          <p:nvPr/>
        </p:nvSpPr>
        <p:spPr>
          <a:xfrm>
            <a:off x="1850380" y="3220896"/>
            <a:ext cx="8412582" cy="12464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000" b="1" dirty="0" err="1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Yuhui</a:t>
            </a:r>
            <a:r>
              <a:rPr lang="en-US" altLang="zh-CN" sz="2000" b="1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Li</a:t>
            </a:r>
          </a:p>
          <a:p>
            <a:pPr algn="ctr">
              <a:lnSpc>
                <a:spcPct val="125000"/>
              </a:lnSpc>
            </a:pPr>
            <a:r>
              <a:rPr lang="en-US" altLang="zh-CN" sz="2000" b="1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Accelerator Division/IHEP</a:t>
            </a:r>
          </a:p>
          <a:p>
            <a:pPr algn="ctr">
              <a:lnSpc>
                <a:spcPct val="125000"/>
              </a:lnSpc>
            </a:pPr>
            <a:r>
              <a:rPr lang="en-US" altLang="zh-CN" sz="2000" b="1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Aug. 26, 2025</a:t>
            </a:r>
          </a:p>
        </p:txBody>
      </p:sp>
      <p:sp>
        <p:nvSpPr>
          <p:cNvPr id="8" name="标题 3">
            <a:extLst>
              <a:ext uri="{FF2B5EF4-FFF2-40B4-BE49-F238E27FC236}">
                <a16:creationId xmlns:a16="http://schemas.microsoft.com/office/drawing/2014/main" id="{F1DFEE65-8503-4FF8-AB13-FC0DFB301151}"/>
              </a:ext>
            </a:extLst>
          </p:cNvPr>
          <p:cNvSpPr txBox="1">
            <a:spLocks/>
          </p:cNvSpPr>
          <p:nvPr/>
        </p:nvSpPr>
        <p:spPr>
          <a:xfrm>
            <a:off x="186813" y="1972991"/>
            <a:ext cx="11739716" cy="983241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4000" b="1" u="none" strike="noStrike" kern="0" cap="none" spc="0" normalizeH="0" baseline="0" dirty="0">
                <a:solidFill>
                  <a:srgbClr val="005DA2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chemeClr val="bg2"/>
                </a:solidFill>
                <a:latin typeface="Arial Black" panose="020B0A04020102020204" pitchFamily="34" charset="0"/>
              </a:rPr>
              <a:t> Superconducting undulators physics and technologies</a:t>
            </a:r>
            <a:endParaRPr lang="en-US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9" name="矩形 1"/>
          <p:cNvSpPr/>
          <p:nvPr/>
        </p:nvSpPr>
        <p:spPr>
          <a:xfrm>
            <a:off x="1605474" y="607444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cap="all" dirty="0">
                <a:solidFill>
                  <a:srgbClr val="C0C5CE"/>
                </a:solidFill>
                <a:latin typeface="Arial Black" panose="020B0A04020102020204" pitchFamily="34" charset="0"/>
              </a:rPr>
              <a:t>Assca2025, Beijing</a:t>
            </a:r>
            <a:endParaRPr lang="zh-CN" altLang="en-US" sz="2400" cap="all" dirty="0">
              <a:solidFill>
                <a:srgbClr val="C0C5C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4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437" y="1422359"/>
            <a:ext cx="7437765" cy="2048434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2D model of the electromagnet </a:t>
            </a:r>
            <a:r>
              <a:rPr lang="en-US" altLang="zh-CN" dirty="0" err="1"/>
              <a:t>undulator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4784" y="911939"/>
            <a:ext cx="11430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261748"/>
                </a:solidFill>
              </a:rPr>
              <a:t>Planar electromagnet </a:t>
            </a:r>
            <a:r>
              <a:rPr lang="en-US" altLang="zh-CN" sz="2400" dirty="0" err="1">
                <a:solidFill>
                  <a:srgbClr val="261748"/>
                </a:solidFill>
              </a:rPr>
              <a:t>undulator</a:t>
            </a:r>
            <a:r>
              <a:rPr lang="en-US" altLang="zh-CN" sz="2400" dirty="0">
                <a:solidFill>
                  <a:srgbClr val="261748"/>
                </a:solidFill>
              </a:rPr>
              <a:t> possesses periodically alternative current distribution in 2D space</a:t>
            </a:r>
            <a:endParaRPr lang="zh-CN" alt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07500" y="3330009"/>
            <a:ext cx="8790842" cy="1302407"/>
            <a:chOff x="1190189" y="3581677"/>
            <a:chExt cx="8790842" cy="13024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0155" y="3581677"/>
              <a:ext cx="6410876" cy="130240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90189" y="3745517"/>
              <a:ext cx="2689846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The current distribution:</a:t>
              </a:r>
              <a:endParaRPr lang="zh-CN" alt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886" y="4785027"/>
            <a:ext cx="6614130" cy="8312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587" y="5665683"/>
            <a:ext cx="8011995" cy="10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75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Current density in the frequency domain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2383"/>
          <a:stretch/>
        </p:blipFill>
        <p:spPr>
          <a:xfrm>
            <a:off x="1335892" y="4460067"/>
            <a:ext cx="10392728" cy="21098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4865" y="1019643"/>
            <a:ext cx="8979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261748"/>
                </a:solidFill>
              </a:rPr>
              <a:t>Fourier transform in the horizontal direction, z:</a:t>
            </a:r>
            <a:endParaRPr lang="zh-CN" alt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0214" b="78178"/>
          <a:stretch/>
        </p:blipFill>
        <p:spPr>
          <a:xfrm>
            <a:off x="1107500" y="1613989"/>
            <a:ext cx="10392728" cy="651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64865" y="2405314"/>
            <a:ext cx="8979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261748"/>
                </a:solidFill>
              </a:rPr>
              <a:t>Fourier transform in the vertical direction, y:</a:t>
            </a:r>
            <a:endParaRPr lang="zh-CN" alt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30321" b="48757"/>
          <a:stretch/>
        </p:blipFill>
        <p:spPr>
          <a:xfrm>
            <a:off x="1224897" y="2821533"/>
            <a:ext cx="10392728" cy="11734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4865" y="3939265"/>
            <a:ext cx="8979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261748"/>
                </a:solidFill>
              </a:rPr>
              <a:t>Vector potential in the frequency domain: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10826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Inverse Fourier transform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1998" b="1"/>
          <a:stretch/>
        </p:blipFill>
        <p:spPr>
          <a:xfrm>
            <a:off x="1574483" y="5140078"/>
            <a:ext cx="8948738" cy="15522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3341" y="914747"/>
            <a:ext cx="11399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261748"/>
                </a:solidFill>
              </a:rPr>
              <a:t>The vector potential in the frequency domain is known, in the next step it is inversely transformed to the space domain</a:t>
            </a:r>
            <a:endParaRPr lang="zh-CN" alt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894" b="71201"/>
          <a:stretch/>
        </p:blipFill>
        <p:spPr>
          <a:xfrm>
            <a:off x="1246823" y="1756276"/>
            <a:ext cx="8948738" cy="8817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03341" y="2729974"/>
                <a:ext cx="1139951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sz="2400" dirty="0">
                    <a:solidFill>
                      <a:srgbClr val="261748"/>
                    </a:solidFill>
                  </a:rPr>
                  <a:t>Inverse Fourier transform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rgbClr val="26174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261748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261748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261748"/>
                    </a:solidFill>
                  </a:rPr>
                  <a:t> direction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41" y="2729974"/>
                <a:ext cx="11399519" cy="461665"/>
              </a:xfrm>
              <a:prstGeom prst="rect">
                <a:avLst/>
              </a:prstGeom>
              <a:blipFill>
                <a:blip r:embed="rId3"/>
                <a:stretch>
                  <a:fillRect l="-749" t="-9211" b="-30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34062" b="36238"/>
          <a:stretch/>
        </p:blipFill>
        <p:spPr>
          <a:xfrm>
            <a:off x="1574483" y="3145473"/>
            <a:ext cx="8948738" cy="16465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64301" y="4675302"/>
                <a:ext cx="11399519" cy="4908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sz="2400" dirty="0">
                    <a:solidFill>
                      <a:srgbClr val="261748"/>
                    </a:solidFill>
                  </a:rPr>
                  <a:t>Inverse Fourier transform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rgbClr val="26174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261748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261748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261748"/>
                    </a:solidFill>
                  </a:rPr>
                  <a:t> direction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01" y="4675302"/>
                <a:ext cx="11399519" cy="490840"/>
              </a:xfrm>
              <a:prstGeom prst="rect">
                <a:avLst/>
              </a:prstGeom>
              <a:blipFill>
                <a:blip r:embed="rId4"/>
                <a:stretch>
                  <a:fillRect l="-749" t="-10000" b="-2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2030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Infinity integral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20"/>
          <a:stretch/>
        </p:blipFill>
        <p:spPr>
          <a:xfrm>
            <a:off x="1195881" y="1528716"/>
            <a:ext cx="9604119" cy="50397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4301" y="909376"/>
            <a:ext cx="113995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261748"/>
                </a:solidFill>
              </a:rPr>
              <a:t>Residue theorem for the integral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21450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The vector potential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33" y="1109023"/>
            <a:ext cx="10326942" cy="542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36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Electromagnet </a:t>
            </a:r>
            <a:r>
              <a:rPr lang="en-US" altLang="zh-CN" sz="4400" dirty="0" err="1"/>
              <a:t>undulator</a:t>
            </a:r>
            <a:r>
              <a:rPr lang="en-US" altLang="zh-CN" sz="4400" dirty="0"/>
              <a:t> field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19" y="987943"/>
            <a:ext cx="9762902" cy="55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96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Permanent magnet </a:t>
            </a:r>
            <a:r>
              <a:rPr lang="en-US" altLang="zh-CN" sz="3200" dirty="0" err="1"/>
              <a:t>undulator</a:t>
            </a:r>
            <a:r>
              <a:rPr lang="en-US" altLang="zh-CN" sz="3200" dirty="0"/>
              <a:t> and </a:t>
            </a:r>
            <a:r>
              <a:rPr lang="en-US" altLang="zh-CN" sz="3200" dirty="0" err="1"/>
              <a:t>Halbach</a:t>
            </a:r>
            <a:r>
              <a:rPr lang="en-US" altLang="zh-CN" sz="3200" dirty="0"/>
              <a:t> </a:t>
            </a:r>
            <a:r>
              <a:rPr lang="en-US" altLang="zh-CN" sz="3200" dirty="0" err="1"/>
              <a:t>Arrray</a:t>
            </a:r>
            <a:endParaRPr lang="zh-CN" altLang="en-US" sz="32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44" y="1046671"/>
            <a:ext cx="9582690" cy="5523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6198" t="38518" r="54583" b="29722"/>
          <a:stretch/>
        </p:blipFill>
        <p:spPr>
          <a:xfrm>
            <a:off x="9616123" y="1130429"/>
            <a:ext cx="2367754" cy="220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41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Field attribute to the horizontal magnetization</a:t>
            </a:r>
            <a:endParaRPr lang="zh-CN" altLang="en-US" sz="36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27" y="987942"/>
            <a:ext cx="10217721" cy="571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2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The solution to the field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1385694"/>
            <a:ext cx="10399032" cy="52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Field generated by the vertical magnetization</a:t>
            </a:r>
            <a:endParaRPr lang="zh-CN" altLang="en-US" sz="36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751" y="1154099"/>
            <a:ext cx="9119582" cy="530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30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Outline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479" y="1131080"/>
            <a:ext cx="8018502" cy="538890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GB" altLang="zh-CN" sz="3600" dirty="0"/>
              <a:t>Superconducting undulator basics and field</a:t>
            </a:r>
          </a:p>
          <a:p>
            <a:pPr lvl="1"/>
            <a:r>
              <a:rPr lang="en-GB" altLang="zh-CN" sz="3200" dirty="0"/>
              <a:t>key parameters, </a:t>
            </a:r>
          </a:p>
          <a:p>
            <a:pPr lvl="1"/>
            <a:r>
              <a:rPr lang="en-GB" altLang="zh-CN" sz="3200" dirty="0"/>
              <a:t>Solution of the magnet field </a:t>
            </a:r>
          </a:p>
          <a:p>
            <a:pPr lvl="1"/>
            <a:r>
              <a:rPr lang="en-GB" altLang="zh-CN" sz="3200" dirty="0"/>
              <a:t>Electron motion in an </a:t>
            </a:r>
            <a:r>
              <a:rPr lang="en-GB" altLang="zh-CN" sz="3200" dirty="0" err="1"/>
              <a:t>undulator</a:t>
            </a:r>
            <a:endParaRPr lang="en-GB" altLang="zh-CN" sz="3200" dirty="0"/>
          </a:p>
          <a:p>
            <a:pPr>
              <a:lnSpc>
                <a:spcPct val="150000"/>
              </a:lnSpc>
            </a:pPr>
            <a:r>
              <a:rPr lang="en-GB" altLang="zh-CN" sz="3600" dirty="0"/>
              <a:t>Technology overview</a:t>
            </a:r>
          </a:p>
          <a:p>
            <a:pPr lvl="1">
              <a:lnSpc>
                <a:spcPct val="120000"/>
              </a:lnSpc>
            </a:pPr>
            <a:r>
              <a:rPr lang="en-US" altLang="zh-CN" sz="3200" dirty="0"/>
              <a:t>Electromagnetic </a:t>
            </a:r>
            <a:r>
              <a:rPr lang="en-US" altLang="zh-CN" sz="3200" dirty="0" err="1"/>
              <a:t>undulator</a:t>
            </a:r>
            <a:endParaRPr lang="en-US" altLang="zh-CN" sz="3200" dirty="0"/>
          </a:p>
          <a:p>
            <a:pPr lvl="1">
              <a:lnSpc>
                <a:spcPct val="120000"/>
              </a:lnSpc>
            </a:pPr>
            <a:r>
              <a:rPr lang="en-US" altLang="zh-CN" sz="3200" dirty="0"/>
              <a:t>Superconducting </a:t>
            </a:r>
            <a:r>
              <a:rPr lang="en-US" altLang="zh-CN" sz="3200" dirty="0" err="1"/>
              <a:t>undulator</a:t>
            </a:r>
            <a:endParaRPr lang="en-US" altLang="zh-CN" sz="3200" dirty="0"/>
          </a:p>
          <a:p>
            <a:pPr lvl="1">
              <a:lnSpc>
                <a:spcPct val="120000"/>
              </a:lnSpc>
            </a:pPr>
            <a:r>
              <a:rPr lang="en-US" altLang="zh-CN" sz="3200" dirty="0"/>
              <a:t>Permanent magnet technology &amp; </a:t>
            </a:r>
            <a:r>
              <a:rPr lang="en-US" altLang="zh-CN" sz="3200" dirty="0" err="1"/>
              <a:t>undulator</a:t>
            </a:r>
            <a:r>
              <a:rPr lang="en-US" altLang="zh-CN" sz="3200" dirty="0"/>
              <a:t> design</a:t>
            </a:r>
            <a:endParaRPr lang="en-GB" altLang="zh-CN" sz="3200" dirty="0"/>
          </a:p>
          <a:p>
            <a:pPr>
              <a:lnSpc>
                <a:spcPct val="150000"/>
              </a:lnSpc>
            </a:pPr>
            <a:r>
              <a:rPr lang="en-US" altLang="zh-CN" sz="3600" dirty="0"/>
              <a:t> Examples of a mechanical design </a:t>
            </a:r>
            <a:endParaRPr lang="en-GB" altLang="zh-CN" sz="3600" dirty="0"/>
          </a:p>
          <a:p>
            <a:pPr>
              <a:lnSpc>
                <a:spcPct val="150000"/>
              </a:lnSpc>
            </a:pPr>
            <a:r>
              <a:rPr lang="en-GB" altLang="zh-CN" sz="3600" dirty="0"/>
              <a:t> Outlook: future development</a:t>
            </a:r>
          </a:p>
        </p:txBody>
      </p:sp>
    </p:spTree>
    <p:extLst>
      <p:ext uri="{BB962C8B-B14F-4D97-AF65-F5344CB8AC3E}">
        <p14:creationId xmlns:p14="http://schemas.microsoft.com/office/powerpoint/2010/main" val="2492364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EM &amp; PPM </a:t>
            </a:r>
            <a:r>
              <a:rPr lang="en-US" altLang="zh-CN" sz="4400" dirty="0" err="1"/>
              <a:t>undulator</a:t>
            </a:r>
            <a:r>
              <a:rPr lang="en-US" altLang="zh-CN" sz="4400" dirty="0"/>
              <a:t> comparison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63" y="1020472"/>
            <a:ext cx="9551307" cy="5552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2396" y="1436913"/>
            <a:ext cx="1770746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2060"/>
                </a:solidFill>
              </a:rPr>
              <a:t>EM </a:t>
            </a:r>
            <a:r>
              <a:rPr lang="en-US" altLang="zh-CN" sz="2000" dirty="0" err="1">
                <a:solidFill>
                  <a:srgbClr val="002060"/>
                </a:solidFill>
              </a:rPr>
              <a:t>Undulator</a:t>
            </a:r>
            <a:r>
              <a:rPr lang="en-US" altLang="zh-CN" sz="2000" dirty="0">
                <a:solidFill>
                  <a:srgbClr val="002060"/>
                </a:solidFill>
              </a:rPr>
              <a:t>:</a:t>
            </a:r>
            <a:endParaRPr lang="zh-CN" altLang="en-US" sz="20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5766" y="2914951"/>
            <a:ext cx="157964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2060"/>
                </a:solidFill>
              </a:rPr>
              <a:t>EM UND:</a:t>
            </a:r>
            <a:endParaRPr lang="zh-CN" altLang="en-US" sz="20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5530" y="5743803"/>
            <a:ext cx="164011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rgbClr val="002060"/>
                </a:solidFill>
              </a:rPr>
              <a:t>EM </a:t>
            </a:r>
            <a:r>
              <a:rPr lang="en-US" altLang="zh-CN" dirty="0" err="1">
                <a:solidFill>
                  <a:srgbClr val="002060"/>
                </a:solidFill>
              </a:rPr>
              <a:t>undulator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0362" y="5179178"/>
            <a:ext cx="89504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</a:rPr>
              <a:t>Electro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8363" y="6208883"/>
            <a:ext cx="98213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rgbClr val="002060"/>
                </a:solidFill>
              </a:rPr>
              <a:t>EM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8363" y="4529432"/>
            <a:ext cx="87085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rgbClr val="002060"/>
                </a:solidFill>
              </a:rPr>
              <a:t>Satisfy</a:t>
            </a:r>
            <a:endParaRPr lang="zh-CN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395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1463" y="3717032"/>
            <a:ext cx="895797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en-US" altLang="zh-CN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Electron momentum in an </a:t>
            </a:r>
            <a:r>
              <a:rPr lang="en-US" altLang="zh-CN" sz="2400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undulator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Field integral and physical meaning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Key parameters: resonance condition,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K parameter, optical phase, phase error, …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76200" y="3200400"/>
            <a:ext cx="5334000" cy="1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AB5CC4-AE71-498A-A10F-D20B366C70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48880"/>
            <a:ext cx="9006840" cy="670499"/>
          </a:xfrm>
        </p:spPr>
        <p:txBody>
          <a:bodyPr/>
          <a:lstStyle/>
          <a:p>
            <a:pPr algn="l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e- beam motion inside </a:t>
            </a:r>
            <a:r>
              <a:rPr lang="en-US" altLang="zh-CN" dirty="0" err="1">
                <a:latin typeface="宋体" panose="02010600030101010101" pitchFamily="2" charset="-122"/>
                <a:ea typeface="宋体" panose="02010600030101010101" pitchFamily="2" charset="-122"/>
              </a:rPr>
              <a:t>undulators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3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"/>
    </mc:Choice>
    <mc:Fallback xmlns="">
      <p:transition spd="slow" advTm="178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Planar </a:t>
            </a:r>
            <a:r>
              <a:rPr lang="en-US" altLang="zh-CN" sz="4400" dirty="0" err="1"/>
              <a:t>undulator</a:t>
            </a:r>
            <a:r>
              <a:rPr lang="en-US" altLang="zh-CN" sz="4400" dirty="0"/>
              <a:t> and acceleration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910" y="987942"/>
            <a:ext cx="9986179" cy="575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55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Beam deflection and excursion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36" y="879676"/>
            <a:ext cx="9144728" cy="572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96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Radiation by relativistic electron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54313" y="3469404"/>
                <a:ext cx="11116072" cy="2818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squeeze factor from the emit electron to the observer frame:  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𝜅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𝑑𝑡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𝑑𝑡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=1−</m:t>
                    </m:r>
                    <m:acc>
                      <m:accPr>
                        <m:chr m:val="⃑"/>
                        <m:ctrlP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lang="zh-CN" altLang="en-US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⋅</m:t>
                    </m:r>
                    <m:acc>
                      <m:accPr>
                        <m:chr m:val="⃑"/>
                        <m:ctrlP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acc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=1−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to small</a:t>
                </a:r>
                <a14:m>
                  <m:oMath xmlns:m="http://schemas.openxmlformats.org/officeDocument/2006/math">
                    <m:r>
                      <a:rPr lang="en-US" altLang="zh-CN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zh-CN" altLang="en-US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  </m:t>
                    </m:r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</m:func>
                    <m:r>
                      <a:rPr lang="zh-CN" alt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1−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 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≈1−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⇒</m:t>
                    </m:r>
                    <m:r>
                      <a:rPr lang="zh-CN" altLang="en-US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𝜅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  <a14:m>
                  <m:oMath xmlns:m="http://schemas.openxmlformats.org/officeDocument/2006/math">
                    <m:r>
                      <a:rPr lang="en-US" altLang="zh-CN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den>
                    </m:f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electric emission: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acc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⃑"/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</m:acc>
                          </m:num>
                          <m:den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𝜅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den>
                        </m:f>
                        <m:f>
                          <m:f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𝑑𝑡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den>
                        </m:f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⃑"/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</m:acc>
                          </m:num>
                          <m:den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𝜅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den>
                        </m:f>
                        <m:f>
                          <m:f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𝑑𝑡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den>
                        </m:f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⃑"/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</m:acc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×(</m:t>
                            </m:r>
                            <m:acc>
                              <m:accPr>
                                <m:chr m:val="⃑"/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</m:acc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×</m:t>
                            </m:r>
                            <m:acc>
                              <m:accPr>
                                <m:chr m:val="⃑"/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</m:acc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𝜅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den>
                        </m:f>
                      </m:e>
                    </m:d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far zone: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⃑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acc>
                      </m:num>
                      <m:den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num>
                      <m:den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𝜅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den>
                    </m:f>
                    <m:f>
                      <m:f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𝑑𝑡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den>
                    </m:f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⃑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acc>
                      </m:num>
                      <m:den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0,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sub>
                    </m:sSub>
                    <m:acc>
                      <m:accPr>
                        <m:chr m:val="⃑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acc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×(</m:t>
                        </m:r>
                        <m:acc>
                          <m:accPr>
                            <m:chr m:val="⃑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acc>
                          <m:accPr>
                            <m:chr m:val="⃑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′))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×(</m:t>
                        </m:r>
                        <m:acc>
                          <m:accPr>
                            <m:chr m:val="⃑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𝜅</m:t>
                            </m:r>
                          </m:den>
                        </m:f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𝑑𝑡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den>
                        </m:f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⃑"/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</m:acc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′)</m:t>
                            </m:r>
                          </m:num>
                          <m:den>
                            <m:r>
                              <a:rPr lang="zh-CN" alt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𝜅</m:t>
                            </m:r>
                          </m:den>
                        </m:f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13" y="3469404"/>
                <a:ext cx="11116072" cy="2818592"/>
              </a:xfrm>
              <a:prstGeom prst="rect">
                <a:avLst/>
              </a:prstGeom>
              <a:blipFill>
                <a:blip r:embed="rId2"/>
                <a:stretch>
                  <a:fillRect l="-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749" t="19630" r="17189" b="24259"/>
          <a:stretch/>
        </p:blipFill>
        <p:spPr>
          <a:xfrm>
            <a:off x="3786192" y="1062760"/>
            <a:ext cx="4961793" cy="24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7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Radiation from horizontal oscillation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917" t="30074" r="24500" b="26889"/>
          <a:stretch/>
        </p:blipFill>
        <p:spPr>
          <a:xfrm>
            <a:off x="414738" y="2369517"/>
            <a:ext cx="5014110" cy="24480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080920" y="3779697"/>
                <a:ext cx="5931367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𝜅</m:t>
                          </m:r>
                        </m:den>
                      </m:f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⃑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′)</m:t>
                          </m:r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𝜅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⃑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⃑"/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acc>
                            </m:e>
                          </m:acc>
                          <m:r>
                            <a:rPr lang="zh-CN" alt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𝜅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+(</m:t>
                          </m:r>
                          <m:acc>
                            <m:accPr>
                              <m:chr m:val="⃑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</m:acc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acc>
                            <m:accPr>
                              <m:chr m:val="̇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⃑"/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acc>
                            </m:e>
                          </m:acc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acc>
                            <m:accPr>
                              <m:chr m:val="⃑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𝜅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+(</m:t>
                                </m:r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𝜙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𝜙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920" y="3779697"/>
                <a:ext cx="5931367" cy="9840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234440" y="5648168"/>
                <a:ext cx="5289550" cy="6806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zh-CN" alt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zh-CN" alt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𝜅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en-US" sz="2400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zh-CN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440" y="5648168"/>
                <a:ext cx="5289550" cy="68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722906" y="2033729"/>
                <a:ext cx="4549614" cy="714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𝜅</m:t>
                      </m:r>
                      <m:r>
                        <a:rPr lang="zh-CN" altLang="en-US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)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906" y="2033729"/>
                <a:ext cx="4549614" cy="7146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35699" y="1173997"/>
                <a:ext cx="46037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squeeze factor in forms of (</a:t>
                </a: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5699" y="1173997"/>
                <a:ext cx="4603701" cy="400110"/>
              </a:xfrm>
              <a:prstGeom prst="rect">
                <a:avLst/>
              </a:prstGeom>
              <a:blipFill>
                <a:blip r:embed="rId6"/>
                <a:stretch>
                  <a:fillRect l="-1190" t="-923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927139" y="5174076"/>
            <a:ext cx="5127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radiation electric part in time domain: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3179" y="3193440"/>
            <a:ext cx="4603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acceleration vector: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403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 err="1"/>
              <a:t>Undulator</a:t>
            </a:r>
            <a:r>
              <a:rPr lang="en-US" altLang="zh-CN" sz="4400" dirty="0"/>
              <a:t> spontaneous radiation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41443" y="781531"/>
                <a:ext cx="11146780" cy="14262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 axis radiation: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𝜅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a planar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undualtor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field is sinusoid,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(2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transverse velocity is:   </a:t>
                </a:r>
              </a:p>
              <a:p>
                <a:r>
                  <a:rPr lang="en-US" altLang="zh-CN" sz="2000" dirty="0"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num>
                      <m:den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den>
                    </m:f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(2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Undulator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factor,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 0.934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]</m:t>
                        </m:r>
                        <m:r>
                          <a:rPr lang="zh-CN" alt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43" y="781531"/>
                <a:ext cx="11146780" cy="1426288"/>
              </a:xfrm>
              <a:prstGeom prst="rect">
                <a:avLst/>
              </a:prstGeom>
              <a:blipFill>
                <a:blip r:embed="rId2"/>
                <a:stretch>
                  <a:fillRect l="-4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310814" y="2077923"/>
            <a:ext cx="11701192" cy="2854279"/>
            <a:chOff x="251111" y="2413084"/>
            <a:chExt cx="11701192" cy="2854279"/>
          </a:xfrm>
        </p:grpSpPr>
        <p:grpSp>
          <p:nvGrpSpPr>
            <p:cNvPr id="6" name="Group 5"/>
            <p:cNvGrpSpPr/>
            <p:nvPr/>
          </p:nvGrpSpPr>
          <p:grpSpPr>
            <a:xfrm>
              <a:off x="251111" y="2680204"/>
              <a:ext cx="4202339" cy="1986536"/>
              <a:chOff x="448126" y="2091425"/>
              <a:chExt cx="4202339" cy="19865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966833" y="2824996"/>
                    <a:ext cx="2426690" cy="73937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)∝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(</m:t>
                                      </m:r>
                                      <m:r>
                                        <a:rPr lang="zh-CN" altLang="en-US" sz="20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𝜅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𝜅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lang="zh-CN" altLang="en-US" sz="2000" dirty="0"/>
                  </a:p>
                </p:txBody>
              </p:sp>
            </mc:Choice>
            <mc:Fallback xmlns="">
              <p:sp>
                <p:nvSpPr>
                  <p:cNvPr id="5" name="Rectangle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6833" y="2824996"/>
                    <a:ext cx="2426690" cy="73937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2020743" y="2468251"/>
                <a:ext cx="157307" cy="2939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448126" y="2091425"/>
                <a:ext cx="20335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Angular Coefficient</a:t>
                </a:r>
                <a:endParaRPr lang="zh-CN" altLang="en-US" dirty="0"/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V="1">
                <a:off x="3150871" y="2574086"/>
                <a:ext cx="146049" cy="23261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971800" y="2261851"/>
                <a:ext cx="16786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Oscillation term</a:t>
                </a:r>
                <a:endParaRPr lang="zh-CN" altLang="en-US" dirty="0"/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2685530" y="3547324"/>
                <a:ext cx="297700" cy="1610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/>
              <p:cNvSpPr/>
              <p:nvPr/>
            </p:nvSpPr>
            <p:spPr>
              <a:xfrm>
                <a:off x="2521699" y="3708629"/>
                <a:ext cx="20488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squeeze factor</a:t>
                </a:r>
                <a:endParaRPr lang="zh-CN" altLang="en-US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747710" y="2413084"/>
              <a:ext cx="7204593" cy="2854279"/>
              <a:chOff x="4987407" y="2253286"/>
              <a:chExt cx="7204593" cy="285427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0"/>
              <a:srcRect l="64584" t="19851" r="5208" b="46500"/>
              <a:stretch/>
            </p:blipFill>
            <p:spPr>
              <a:xfrm>
                <a:off x="4987407" y="2818451"/>
                <a:ext cx="2729224" cy="1710043"/>
              </a:xfrm>
              <a:prstGeom prst="rect">
                <a:avLst/>
              </a:prstGeom>
            </p:spPr>
          </p:pic>
          <p:sp>
            <p:nvSpPr>
              <p:cNvPr id="9" name="Right Arrow 8"/>
              <p:cNvSpPr/>
              <p:nvPr/>
            </p:nvSpPr>
            <p:spPr>
              <a:xfrm>
                <a:off x="7860447" y="4250162"/>
                <a:ext cx="1256992" cy="16867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860447" y="3959365"/>
                <a:ext cx="131394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squeeze</a:t>
                </a:r>
                <a:endParaRPr lang="zh-CN" altLang="en-US" sz="1600" dirty="0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9261255" y="2253286"/>
                <a:ext cx="2930745" cy="2854279"/>
                <a:chOff x="9261255" y="2253286"/>
                <a:chExt cx="2930745" cy="2854279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20"/>
                <a:srcRect l="69930" t="52933" r="5208" b="10964"/>
                <a:stretch/>
              </p:blipFill>
              <p:spPr>
                <a:xfrm>
                  <a:off x="9261255" y="2713725"/>
                  <a:ext cx="2930745" cy="2393840"/>
                </a:xfrm>
                <a:prstGeom prst="rect">
                  <a:avLst/>
                </a:prstGeom>
              </p:spPr>
            </p:pic>
            <p:cxnSp>
              <p:nvCxnSpPr>
                <p:cNvPr id="13" name="Straight Connector 12"/>
                <p:cNvCxnSpPr/>
                <p:nvPr/>
              </p:nvCxnSpPr>
              <p:spPr>
                <a:xfrm>
                  <a:off x="10329169" y="2253286"/>
                  <a:ext cx="0" cy="56516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1005352" y="2253286"/>
                  <a:ext cx="2959" cy="137324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10329169" y="2632229"/>
                  <a:ext cx="676183" cy="4439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10311420" y="2324599"/>
                      <a:ext cx="666208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/2±</m:t>
                            </m:r>
                            <m:r>
                              <a:rPr lang="zh-CN" alt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oMath>
                        </m:oMathPara>
                      </a14:m>
                      <a:endParaRPr lang="zh-CN" altLang="en-US" sz="1400" dirty="0"/>
                    </a:p>
                  </p:txBody>
                </p:sp>
              </mc:Choice>
              <mc:Fallback xmlns="">
                <p:sp>
                  <p:nvSpPr>
                    <p:cNvPr id="29" name="TextBox 2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311420" y="2324599"/>
                      <a:ext cx="666208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5505" r="-4587" b="-314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444597" y="4726846"/>
                <a:ext cx="8606226" cy="11565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frequency domain:</a:t>
                </a:r>
                <a14:m>
                  <m:oMath xmlns:m="http://schemas.openxmlformats.org/officeDocument/2006/math"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~</m:t>
                    </m:r>
                    <m:nary>
                      <m:nary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𝑐𝑘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den>
                    </m:f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(4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′)</m:t>
                        </m:r>
                      </m:e>
                    </m:func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  <m:func>
                      <m:func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′)</m:t>
                        </m:r>
                      </m:e>
                    </m:func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97" y="4726846"/>
                <a:ext cx="8606226" cy="1156599"/>
              </a:xfrm>
              <a:prstGeom prst="rect">
                <a:avLst/>
              </a:prstGeom>
              <a:blipFill>
                <a:blip r:embed="rId22"/>
                <a:stretch>
                  <a:fillRect l="-637" t="-50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>
            <a:off x="5213043" y="5751988"/>
            <a:ext cx="597805" cy="286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93586" y="5920179"/>
                <a:ext cx="4642365" cy="8591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Constant term 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resonance condition: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sub>
                        </m:sSub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86" y="5920179"/>
                <a:ext cx="4642365" cy="859146"/>
              </a:xfrm>
              <a:prstGeom prst="rect">
                <a:avLst/>
              </a:prstGeom>
              <a:blipFill>
                <a:blip r:embed="rId23"/>
                <a:stretch>
                  <a:fillRect l="-1183" t="-35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/>
          <p:nvPr/>
        </p:nvCxnSpPr>
        <p:spPr>
          <a:xfrm flipH="1">
            <a:off x="5988076" y="5751988"/>
            <a:ext cx="549328" cy="286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912671" y="5987410"/>
            <a:ext cx="212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oscillation term </a:t>
            </a:r>
            <a:endParaRPr lang="zh-CN" alt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1497106" y="5751988"/>
            <a:ext cx="895150" cy="286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Arrow 30"/>
          <p:cNvSpPr/>
          <p:nvPr/>
        </p:nvSpPr>
        <p:spPr>
          <a:xfrm>
            <a:off x="5102520" y="6621373"/>
            <a:ext cx="2761130" cy="143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Oval 31"/>
          <p:cNvSpPr/>
          <p:nvPr/>
        </p:nvSpPr>
        <p:spPr>
          <a:xfrm>
            <a:off x="5553636" y="4726846"/>
            <a:ext cx="434440" cy="2807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6059347" y="4663440"/>
            <a:ext cx="310973" cy="197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161410" y="4331156"/>
            <a:ext cx="1460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Phase</a:t>
            </a:r>
            <a:endParaRPr lang="zh-CN" alt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/>
          <a:srcRect r="7531"/>
          <a:stretch/>
        </p:blipFill>
        <p:spPr>
          <a:xfrm>
            <a:off x="8164023" y="4890005"/>
            <a:ext cx="3534642" cy="190211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66947" y="6227661"/>
            <a:ext cx="4612439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8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F7589F3-992A-CEF9-FA7F-1033B27C7F13}"/>
              </a:ext>
            </a:extLst>
          </p:cNvPr>
          <p:cNvSpPr/>
          <p:nvPr/>
        </p:nvSpPr>
        <p:spPr>
          <a:xfrm>
            <a:off x="3013559" y="855665"/>
            <a:ext cx="2540077" cy="500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880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Optical phase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23" y="1084856"/>
            <a:ext cx="10577477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46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40" y="1389717"/>
            <a:ext cx="5146880" cy="5307720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717" y="70432"/>
            <a:ext cx="10170124" cy="659643"/>
          </a:xfrm>
        </p:spPr>
        <p:txBody>
          <a:bodyPr/>
          <a:lstStyle/>
          <a:p>
            <a:r>
              <a:rPr lang="en-US" altLang="zh-CN" sz="3600" dirty="0"/>
              <a:t>Example of field and practical </a:t>
            </a:r>
            <a:r>
              <a:rPr lang="en-US" altLang="zh-CN" sz="3600" dirty="0" err="1"/>
              <a:t>formular</a:t>
            </a:r>
            <a:endParaRPr lang="zh-CN" altLang="en-US" sz="36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048" r="3760"/>
          <a:stretch/>
        </p:blipFill>
        <p:spPr>
          <a:xfrm>
            <a:off x="5374773" y="1442262"/>
            <a:ext cx="3596614" cy="2728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3423" r="3181"/>
          <a:stretch/>
        </p:blipFill>
        <p:spPr>
          <a:xfrm>
            <a:off x="9049297" y="1530704"/>
            <a:ext cx="2954515" cy="22031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935" y="844117"/>
            <a:ext cx="7080568" cy="4315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t="9886" r="4102" b="50476"/>
          <a:stretch/>
        </p:blipFill>
        <p:spPr>
          <a:xfrm>
            <a:off x="5521444" y="4627879"/>
            <a:ext cx="6482368" cy="190520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521444" y="4434840"/>
            <a:ext cx="6548636" cy="1219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242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1463" y="3717032"/>
            <a:ext cx="895797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/>
              <a:t>Electro Magnetic (EM) </a:t>
            </a:r>
            <a:r>
              <a:rPr lang="en-US" altLang="zh-CN" sz="2000" dirty="0" err="1"/>
              <a:t>Undulators</a:t>
            </a:r>
            <a:endParaRPr lang="en-US" altLang="zh-CN" sz="2000" dirty="0"/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/>
              <a:t>Superconducting (SC) Wigglers / </a:t>
            </a:r>
            <a:r>
              <a:rPr lang="en-US" altLang="zh-CN" sz="2000" dirty="0" err="1"/>
              <a:t>Undulators</a:t>
            </a:r>
            <a:endParaRPr lang="en-US" altLang="zh-CN" sz="2000" dirty="0"/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/>
              <a:t>Permanent Magnet (PM) </a:t>
            </a:r>
            <a:r>
              <a:rPr lang="en-US" altLang="zh-CN" sz="2000" dirty="0" err="1"/>
              <a:t>Undulators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76200" y="3200400"/>
            <a:ext cx="5334000" cy="1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AB5CC4-AE71-498A-A10F-D20B366C70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48880"/>
            <a:ext cx="9006840" cy="670499"/>
          </a:xfrm>
        </p:spPr>
        <p:txBody>
          <a:bodyPr/>
          <a:lstStyle/>
          <a:p>
            <a:pPr algn="l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Technical solutions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73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"/>
    </mc:Choice>
    <mc:Fallback xmlns="">
      <p:transition spd="slow" advTm="178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A1C5E-551F-E074-4E14-624F55670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4CDC84-4439-07FC-7B2B-8D6BA1FFE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528" y="69260"/>
            <a:ext cx="10398425" cy="659643"/>
          </a:xfrm>
        </p:spPr>
        <p:txBody>
          <a:bodyPr/>
          <a:lstStyle/>
          <a:p>
            <a:r>
              <a:rPr lang="en-US" altLang="zh-CN" sz="3200" dirty="0"/>
              <a:t>Categories of superconducting insertion devices </a:t>
            </a:r>
            <a:endParaRPr lang="zh-CN" altLang="en-US" sz="32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A182EB0-38A3-427B-A42B-8EAA1A3D5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548C8656-68EF-9669-B7D4-B7CAC6ACF546}"/>
              </a:ext>
            </a:extLst>
          </p:cNvPr>
          <p:cNvSpPr txBox="1"/>
          <p:nvPr/>
        </p:nvSpPr>
        <p:spPr>
          <a:xfrm>
            <a:off x="101402" y="898507"/>
            <a:ext cx="11861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800" dirty="0"/>
              <a:t>Superconducting insertion devices can be classified into two main categories: superconducting undulators (SCUs) and superconducting wigglers (SCWs), each with distinct characteristics and applications 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dirty="0"/>
              <a:t>field strength and period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dirty="0"/>
              <a:t>functions and utility cases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dirty="0"/>
              <a:t>specification and figure of merit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dirty="0"/>
              <a:t>coil size and winding technology </a:t>
            </a: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C9C0A966-536C-807A-B11E-47AAFEC11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2" y="3947367"/>
            <a:ext cx="3614989" cy="2764212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AB8863D-D20E-7C63-6C1F-2F13570FD9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523" y="5442408"/>
            <a:ext cx="1636807" cy="1233962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2EF2F347-611B-9CC7-4C6B-18291438F2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53" y="5442408"/>
            <a:ext cx="1637447" cy="12339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F1D3895-2789-2B94-BA4D-31E09BD60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20" y="3964301"/>
            <a:ext cx="3279477" cy="1424939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9051618F-A2ED-47F8-5B2C-3015B5EBD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2" r="-1"/>
          <a:stretch/>
        </p:blipFill>
        <p:spPr bwMode="auto">
          <a:xfrm>
            <a:off x="7149009" y="3947367"/>
            <a:ext cx="2687067" cy="269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CD9FFCC-42D3-BA74-4D87-B489B00C4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288" y="5496291"/>
            <a:ext cx="1135315" cy="114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C5F0C053-8BE4-6260-33F0-922F3481DD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3"/>
          <a:stretch/>
        </p:blipFill>
        <p:spPr>
          <a:xfrm>
            <a:off x="9969254" y="3947368"/>
            <a:ext cx="2163354" cy="1366240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C84E84A1-8573-70DB-0C88-48B146A96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5" r="8137"/>
          <a:stretch/>
        </p:blipFill>
        <p:spPr bwMode="auto">
          <a:xfrm>
            <a:off x="11124965" y="5496291"/>
            <a:ext cx="1007643" cy="114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708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EM and PPM magnet and scaling law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8804" y="293960"/>
            <a:ext cx="1080000" cy="360000"/>
          </a:xfrm>
        </p:spPr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500" y="893323"/>
            <a:ext cx="10194607" cy="5781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270084" y="4185920"/>
                <a:ext cx="4147344" cy="53784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∮"/>
                        <m:limLoc m:val="undOvr"/>
                        <m:subHide m:val="on"/>
                        <m:supHide m:val="on"/>
                        <m:ctrlPr>
                          <a:rPr lang="zh-CN" alt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𝐻𝑑𝑠</m:t>
                        </m:r>
                      </m:e>
                    </m:nary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𝐺𝑎𝑝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𝐺𝑎𝑝</m:t>
                        </m:r>
                      </m:num>
                      <m:den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𝑠𝑢𝑟𝑓𝑎𝑐𝑒</m:t>
                        </m:r>
                      </m:sub>
                    </m:sSub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sSub>
                      <m:sSub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084" y="4185920"/>
                <a:ext cx="4147344" cy="537840"/>
              </a:xfrm>
              <a:prstGeom prst="rect">
                <a:avLst/>
              </a:prstGeom>
              <a:blipFill>
                <a:blip r:embed="rId3"/>
                <a:stretch>
                  <a:fillRect l="-10000" t="-88636" b="-138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41204" y="4723760"/>
                <a:ext cx="2382520" cy="66492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𝐺𝑎𝑝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𝐺𝑎𝑝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204" y="4723760"/>
                <a:ext cx="2382520" cy="6649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0882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Electro magnet </a:t>
            </a:r>
            <a:r>
              <a:rPr lang="en-US" altLang="zh-CN" sz="4400" dirty="0" err="1"/>
              <a:t>undulators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63320" y="1477278"/>
                <a:ext cx="10322560" cy="4401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Only for large period lengths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altLang="zh-CN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≧</m:t>
                    </m:r>
                    <m:r>
                      <a:rPr lang="en-US" altLang="zh-CN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l-GR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150</a:t>
                </a:r>
                <a:r>
                  <a:rPr lang="en-US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mm </a:t>
                </a:r>
                <a:r>
                  <a:rPr lang="en-US" altLang="zh-CN" sz="2800" dirty="0">
                    <a:solidFill>
                      <a:srgbClr val="000000"/>
                    </a:solidFill>
                    <a:latin typeface="Wingdings" panose="05000000000000000000" pitchFamily="2" charset="2"/>
                  </a:rPr>
                  <a:t> </a:t>
                </a:r>
                <a:r>
                  <a:rPr lang="en-US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“Wigglers”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Ineffective for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altLang="zh-CN" dirty="0">
                  <a:solidFill>
                    <a:srgbClr val="000000"/>
                  </a:solidFill>
                  <a:latin typeface="Helvetica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Conventional technology 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High power demand and costs (Order of 100k€/a) 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AC excitation possible with laminated cores 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Variations: </a:t>
                </a:r>
              </a:p>
              <a:p>
                <a:pPr lvl="1"/>
                <a:r>
                  <a:rPr lang="en-US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 Crossed / Helical </a:t>
                </a:r>
                <a:r>
                  <a:rPr lang="en-US" altLang="zh-CN" sz="2800" dirty="0" err="1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undulators</a:t>
                </a:r>
                <a:r>
                  <a:rPr lang="en-US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 ( fast switching if AC) </a:t>
                </a:r>
              </a:p>
              <a:p>
                <a:pPr lvl="1"/>
                <a:r>
                  <a:rPr lang="en-US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Elliptical </a:t>
                </a:r>
                <a:r>
                  <a:rPr lang="en-US" altLang="zh-CN" sz="2800" dirty="0" err="1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undulators</a:t>
                </a:r>
                <a:r>
                  <a:rPr lang="en-US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 </a:t>
                </a:r>
              </a:p>
              <a:p>
                <a:pPr lvl="1"/>
                <a:r>
                  <a:rPr lang="en-US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EM / PM combinations “PM biased EM </a:t>
                </a:r>
                <a:r>
                  <a:rPr lang="en-US" altLang="zh-CN" sz="2800" dirty="0" err="1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undulators</a:t>
                </a:r>
                <a:r>
                  <a:rPr lang="en-US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” 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altLang="zh-CN" sz="2800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Special devices with limited applications! 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320" y="1477278"/>
                <a:ext cx="10322560" cy="4401205"/>
              </a:xfrm>
              <a:prstGeom prst="rect">
                <a:avLst/>
              </a:prstGeom>
              <a:blipFill>
                <a:blip r:embed="rId2"/>
                <a:stretch>
                  <a:fillRect l="-1063" t="-1385" b="-2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0329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Infrared </a:t>
            </a:r>
            <a:r>
              <a:rPr lang="en-US" altLang="zh-CN" sz="4400" dirty="0" err="1"/>
              <a:t>undulator</a:t>
            </a:r>
            <a:r>
              <a:rPr lang="en-US" altLang="zh-CN" sz="4400" dirty="0"/>
              <a:t> in FLASH @ DESY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149" y="878501"/>
            <a:ext cx="5504331" cy="4032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01" y="878501"/>
            <a:ext cx="4570236" cy="2587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55" y="3592313"/>
            <a:ext cx="5474051" cy="27597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31534" y="5915075"/>
            <a:ext cx="4861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261748"/>
                </a:solidFill>
              </a:rPr>
              <a:t>Operation Cost 25% Usage: </a:t>
            </a:r>
          </a:p>
          <a:p>
            <a:r>
              <a:rPr lang="en-US" altLang="zh-CN" dirty="0">
                <a:solidFill>
                  <a:srgbClr val="261748"/>
                </a:solidFill>
              </a:rPr>
              <a:t>80kW * 0.2€/kWh*(356*24)h *0.25=35k€/a</a:t>
            </a:r>
            <a:endParaRPr lang="zh-CN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6029960" y="4099560"/>
            <a:ext cx="5918200" cy="574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993" y="5027906"/>
            <a:ext cx="3384206" cy="57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52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Helical EM </a:t>
            </a:r>
            <a:r>
              <a:rPr lang="en-US" altLang="zh-CN" sz="4400" dirty="0" err="1"/>
              <a:t>undulator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719" y="949960"/>
            <a:ext cx="9511106" cy="590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67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Superconducting inserting devices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" y="1062832"/>
            <a:ext cx="10126997" cy="536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91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Example of SC wiggler @ IHEP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294513"/>
              </p:ext>
            </p:extLst>
          </p:nvPr>
        </p:nvGraphicFramePr>
        <p:xfrm>
          <a:off x="6593840" y="875434"/>
          <a:ext cx="5534324" cy="5903093"/>
        </p:xfrm>
        <a:graphic>
          <a:graphicData uri="http://schemas.openxmlformats.org/drawingml/2006/table">
            <a:tbl>
              <a:tblPr firstRow="1" firstCol="1" bandRow="1"/>
              <a:tblGrid>
                <a:gridCol w="934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57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05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rgbClr val="FF0000"/>
                          </a:solidFill>
                          <a:effectLst/>
                        </a:rPr>
                        <a:t>Peak field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</a:rPr>
                        <a:t>T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</a:rPr>
                        <a:t>2.6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5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</a:rPr>
                        <a:t>Design maximum current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A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400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5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Operation current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5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Period number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5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</a:rPr>
                        <a:t>Pole number (including</a:t>
                      </a:r>
                      <a:r>
                        <a:rPr lang="en-US" altLang="zh-CN" sz="1400" b="1" kern="100" baseline="0" dirty="0">
                          <a:effectLst/>
                        </a:rPr>
                        <a:t> ending poles)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-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28+4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5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</a:rPr>
                        <a:t>Period length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mm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170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5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</a:rPr>
                        <a:t>Gap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mm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68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5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Calibri" panose="020F0502020204030204"/>
                          <a:ea typeface="+mn-ea"/>
                        </a:rPr>
                        <a:t>Wiggler</a:t>
                      </a:r>
                      <a:r>
                        <a:rPr lang="en-US" altLang="zh-CN" sz="1400" b="1" kern="100" baseline="0" dirty="0">
                          <a:effectLst/>
                          <a:latin typeface="Calibri" panose="020F0502020204030204"/>
                          <a:ea typeface="+mn-ea"/>
                        </a:rPr>
                        <a:t> length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mm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1360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5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</a:rPr>
                        <a:t>Number of</a:t>
                      </a:r>
                      <a:r>
                        <a:rPr lang="en-US" altLang="zh-CN" sz="1400" b="1" kern="100" baseline="0" dirty="0">
                          <a:effectLst/>
                        </a:rPr>
                        <a:t> winding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-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32 </a:t>
                      </a:r>
                      <a:r>
                        <a:rPr lang="en-US" altLang="zh-CN" sz="1400" b="1" kern="100" dirty="0">
                          <a:effectLst/>
                        </a:rPr>
                        <a:t>* </a:t>
                      </a:r>
                      <a:r>
                        <a:rPr lang="en-US" sz="1400" b="1" kern="100" dirty="0">
                          <a:effectLst/>
                        </a:rPr>
                        <a:t>24 </a:t>
                      </a:r>
                      <a:r>
                        <a:rPr lang="en-US" altLang="zh-CN" sz="1400" b="1" kern="100" dirty="0">
                          <a:effectLst/>
                        </a:rPr>
                        <a:t>= 768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5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</a:rPr>
                        <a:t>Good field range</a:t>
                      </a:r>
                      <a:r>
                        <a:rPr lang="zh-CN" sz="1400" b="1" kern="100" dirty="0">
                          <a:effectLst/>
                        </a:rPr>
                        <a:t>（</a:t>
                      </a:r>
                      <a:r>
                        <a:rPr lang="en-US" sz="1400" b="1" kern="100" dirty="0">
                          <a:effectLst/>
                        </a:rPr>
                        <a:t>H</a:t>
                      </a:r>
                      <a:r>
                        <a:rPr lang="en-US" altLang="zh-CN" sz="1400" b="1" kern="100" dirty="0">
                          <a:effectLst/>
                        </a:rPr>
                        <a:t>/</a:t>
                      </a:r>
                      <a:r>
                        <a:rPr lang="en-US" sz="1400" b="1" kern="100" dirty="0">
                          <a:effectLst/>
                        </a:rPr>
                        <a:t>V</a:t>
                      </a:r>
                      <a:r>
                        <a:rPr lang="zh-CN" sz="1400" b="1" kern="100" dirty="0">
                          <a:effectLst/>
                        </a:rPr>
                        <a:t>）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mm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46 / 20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5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Calibri" panose="020F0502020204030204"/>
                          <a:ea typeface="+mn-ea"/>
                        </a:rPr>
                        <a:t>1</a:t>
                      </a:r>
                      <a:r>
                        <a:rPr lang="en-US" altLang="zh-CN" sz="1400" b="1" kern="100" baseline="30000" dirty="0">
                          <a:effectLst/>
                          <a:latin typeface="Calibri" panose="020F0502020204030204"/>
                          <a:ea typeface="+mn-ea"/>
                        </a:rPr>
                        <a:t>st</a:t>
                      </a:r>
                      <a:r>
                        <a:rPr lang="en-US" altLang="zh-CN" sz="1400" b="1" kern="100" baseline="0" dirty="0">
                          <a:effectLst/>
                          <a:latin typeface="Calibri" panose="020F0502020204030204"/>
                          <a:ea typeface="+mn-ea"/>
                        </a:rPr>
                        <a:t> field integral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Gs·cm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&lt; 500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5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</a:rPr>
                        <a:t>2</a:t>
                      </a:r>
                      <a:r>
                        <a:rPr lang="en-US" altLang="zh-CN" sz="1400" b="1" kern="100" baseline="30000" dirty="0">
                          <a:effectLst/>
                        </a:rPr>
                        <a:t>nd</a:t>
                      </a:r>
                      <a:r>
                        <a:rPr lang="en-US" altLang="zh-CN" sz="1400" b="1" kern="100" dirty="0">
                          <a:effectLst/>
                        </a:rPr>
                        <a:t> field integral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Gs·cm</a:t>
                      </a:r>
                      <a:r>
                        <a:rPr lang="en-US" sz="1400" b="1" kern="100" baseline="30000">
                          <a:effectLst/>
                        </a:rPr>
                        <a:t>2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&lt; 50000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2233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err="1">
                          <a:effectLst/>
                          <a:latin typeface="Calibri" panose="020F0502020204030204"/>
                          <a:ea typeface="+mn-ea"/>
                        </a:rPr>
                        <a:t>NbTi</a:t>
                      </a:r>
                      <a:r>
                        <a:rPr lang="en-US" altLang="zh-CN" sz="1400" b="1" kern="100" baseline="0" dirty="0">
                          <a:effectLst/>
                          <a:latin typeface="Calibri" panose="020F0502020204030204"/>
                          <a:ea typeface="+mn-ea"/>
                        </a:rPr>
                        <a:t> cable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</a:rPr>
                        <a:t>Cross section size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mm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1.20 </a:t>
                      </a:r>
                      <a:r>
                        <a:rPr lang="en-US" altLang="zh-CN" sz="1400" b="1" kern="100" dirty="0">
                          <a:effectLst/>
                        </a:rPr>
                        <a:t>* </a:t>
                      </a:r>
                      <a:r>
                        <a:rPr lang="en-US" sz="1400" b="1" kern="100" dirty="0">
                          <a:effectLst/>
                        </a:rPr>
                        <a:t>0.75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5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Calibri" panose="020F0502020204030204"/>
                          <a:ea typeface="+mn-ea"/>
                        </a:rPr>
                        <a:t>Thickness</a:t>
                      </a:r>
                      <a:r>
                        <a:rPr lang="en-US" altLang="zh-CN" sz="1400" b="1" kern="100" baseline="0" dirty="0">
                          <a:effectLst/>
                          <a:latin typeface="Calibri" panose="020F0502020204030204"/>
                          <a:ea typeface="+mn-ea"/>
                        </a:rPr>
                        <a:t> of insulation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mm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0.04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5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</a:rPr>
                        <a:t>Cu/SC ratio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-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1.3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5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</a:rPr>
                        <a:t>Critical current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</a:rPr>
                        <a:t>A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604@7T</a:t>
                      </a:r>
                      <a:r>
                        <a:rPr lang="zh-CN" sz="1400" b="1" kern="100" dirty="0">
                          <a:effectLst/>
                        </a:rPr>
                        <a:t>，</a:t>
                      </a:r>
                      <a:r>
                        <a:rPr lang="en-US" sz="1400" b="1" kern="100" dirty="0">
                          <a:effectLst/>
                        </a:rPr>
                        <a:t>408@8T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05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Maximum field @ coil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5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Maximum</a:t>
                      </a:r>
                      <a:r>
                        <a:rPr lang="en-US" altLang="zh-CN" sz="1400" b="1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magnet force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4.79</a:t>
                      </a: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400" b="1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zh-CN" sz="1400" b="1" kern="1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05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Tension</a:t>
                      </a:r>
                      <a:r>
                        <a:rPr lang="en-US" altLang="zh-CN" sz="1400" b="1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force in the main coil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</a:t>
                      </a: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400" b="1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sz="1400" b="1" kern="1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05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Storage electro</a:t>
                      </a:r>
                      <a:r>
                        <a:rPr lang="en-US" altLang="zh-CN" sz="1400" b="1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magnet </a:t>
                      </a: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kJ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286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054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inductance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3.58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pic>
        <p:nvPicPr>
          <p:cNvPr id="5" name="图片 6"/>
          <p:cNvPicPr>
            <a:picLocks noChangeAspect="1"/>
          </p:cNvPicPr>
          <p:nvPr/>
        </p:nvPicPr>
        <p:blipFill rotWithShape="1">
          <a:blip r:embed="rId2"/>
          <a:srcRect t="12924" r="4458"/>
          <a:stretch/>
        </p:blipFill>
        <p:spPr>
          <a:xfrm>
            <a:off x="675880" y="4731802"/>
            <a:ext cx="4662318" cy="212619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08960" y="841822"/>
            <a:ext cx="3373119" cy="2649432"/>
            <a:chOff x="4424123" y="931968"/>
            <a:chExt cx="4307872" cy="33582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4123" y="931968"/>
              <a:ext cx="4307872" cy="335821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008471" y="3773347"/>
                  <a:ext cx="525304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8471" y="3773347"/>
                  <a:ext cx="525304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2326" r="-2326" b="-3777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 rot="16200000">
                  <a:off x="4494234" y="2274739"/>
                  <a:ext cx="5579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494234" y="2274739"/>
                  <a:ext cx="557910" cy="276999"/>
                </a:xfrm>
                <a:prstGeom prst="rect">
                  <a:avLst/>
                </a:prstGeom>
                <a:blipFill>
                  <a:blip r:embed="rId9"/>
                  <a:stretch>
                    <a:fillRect t="-13043" r="-34783" b="-7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图片 4"/>
          <p:cNvPicPr>
            <a:picLocks noChangeAspect="1"/>
          </p:cNvPicPr>
          <p:nvPr/>
        </p:nvPicPr>
        <p:blipFill rotWithShape="1">
          <a:blip r:embed="rId10"/>
          <a:srcRect l="6740" r="16381"/>
          <a:stretch/>
        </p:blipFill>
        <p:spPr>
          <a:xfrm>
            <a:off x="370527" y="875434"/>
            <a:ext cx="2596193" cy="258220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560" y="3581376"/>
            <a:ext cx="1525844" cy="11498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3" y="3581376"/>
            <a:ext cx="2646379" cy="1149857"/>
          </a:xfrm>
          <a:prstGeom prst="rect">
            <a:avLst/>
          </a:prstGeom>
        </p:spPr>
      </p:pic>
      <p:pic>
        <p:nvPicPr>
          <p:cNvPr id="15" name="图片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512" y="3581375"/>
            <a:ext cx="1525247" cy="114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61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Example of SC </a:t>
            </a:r>
            <a:r>
              <a:rPr lang="en-US" altLang="zh-CN" sz="4400" dirty="0" err="1"/>
              <a:t>undulator</a:t>
            </a:r>
            <a:r>
              <a:rPr lang="en-US" altLang="zh-CN" sz="4400" dirty="0"/>
              <a:t> @ IHEP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6786881" y="5029006"/>
            <a:ext cx="5166360" cy="170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None/>
              <a:defRPr/>
            </a:pPr>
            <a:r>
              <a:rPr lang="en-US" altLang="zh-CN" sz="1800" dirty="0">
                <a:solidFill>
                  <a:srgbClr val="FF0000"/>
                </a:solidFill>
                <a:latin typeface="微软雅黑"/>
                <a:ea typeface="微软雅黑"/>
              </a:rPr>
              <a:t>1.5m</a:t>
            </a:r>
            <a:r>
              <a:rPr lang="zh-CN" altLang="en-US" sz="1800" dirty="0">
                <a:solidFill>
                  <a:srgbClr val="FF0000"/>
                </a:solidFill>
                <a:latin typeface="微软雅黑"/>
                <a:ea typeface="微软雅黑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微软雅黑"/>
                <a:ea typeface="微软雅黑"/>
              </a:rPr>
              <a:t>planar SCU</a:t>
            </a:r>
            <a:endParaRPr lang="en-US" altLang="zh-CN" sz="2200" dirty="0">
              <a:solidFill>
                <a:srgbClr val="FF0000"/>
              </a:solidFill>
              <a:latin typeface="微软雅黑"/>
              <a:ea typeface="微软雅黑"/>
            </a:endParaRPr>
          </a:p>
          <a:p>
            <a:pPr marL="285750" indent="-28575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0000"/>
              </a:buClr>
              <a:buSzPct val="90000"/>
              <a:buFont typeface="Wingdings" pitchFamily="2" charset="2"/>
              <a:buChar char="ü"/>
              <a:defRPr/>
            </a:pPr>
            <a:r>
              <a:rPr lang="en-US" altLang="zh-CN" sz="1600" dirty="0">
                <a:solidFill>
                  <a:srgbClr val="002060"/>
                </a:solidFill>
                <a:latin typeface="微软雅黑"/>
                <a:ea typeface="微软雅黑"/>
              </a:rPr>
              <a:t>The maximum loading current reaches 420A</a:t>
            </a:r>
            <a:r>
              <a:rPr lang="zh-CN" altLang="en-US" sz="1600" dirty="0">
                <a:solidFill>
                  <a:srgbClr val="002060"/>
                </a:solidFill>
                <a:latin typeface="微软雅黑"/>
                <a:ea typeface="微软雅黑"/>
              </a:rPr>
              <a:t>，</a:t>
            </a:r>
            <a:r>
              <a:rPr lang="en-US" altLang="zh-CN" sz="1600" dirty="0">
                <a:solidFill>
                  <a:srgbClr val="002060"/>
                </a:solidFill>
                <a:latin typeface="微软雅黑"/>
                <a:ea typeface="微软雅黑"/>
              </a:rPr>
              <a:t>and the phase error is 7.3° @ 400A</a:t>
            </a:r>
            <a:r>
              <a:rPr lang="zh-CN" altLang="en-US" sz="1600" dirty="0">
                <a:solidFill>
                  <a:srgbClr val="002060"/>
                </a:solidFill>
                <a:latin typeface="微软雅黑"/>
                <a:ea typeface="微软雅黑"/>
              </a:rPr>
              <a:t>。</a:t>
            </a:r>
            <a:endParaRPr lang="en-US" altLang="zh-CN" sz="1600" dirty="0">
              <a:solidFill>
                <a:srgbClr val="002060"/>
              </a:solidFill>
              <a:latin typeface="微软雅黑"/>
              <a:ea typeface="微软雅黑"/>
            </a:endParaRPr>
          </a:p>
          <a:p>
            <a:pPr marL="285750" indent="-285750" fontAlgn="base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  <a:buFont typeface="Wingdings" pitchFamily="2" charset="2"/>
              <a:buChar char="ü"/>
              <a:defRPr/>
            </a:pPr>
            <a:r>
              <a:rPr lang="en-US" altLang="zh-CN" sz="1600" dirty="0">
                <a:solidFill>
                  <a:srgbClr val="002060"/>
                </a:solidFill>
                <a:latin typeface="微软雅黑"/>
                <a:ea typeface="微软雅黑"/>
              </a:rPr>
              <a:t>The magnet field resembles it in the vertical test, confirming the magnetic coil keeps unchanged through procedures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53" y="1156915"/>
            <a:ext cx="4748127" cy="262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87794" y="817292"/>
            <a:ext cx="4025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b="1" dirty="0">
                <a:solidFill>
                  <a:srgbClr val="0000FF"/>
                </a:solidFill>
                <a:ea typeface="宋体" panose="02010600030101010101" pitchFamily="2" charset="-122"/>
              </a:rPr>
              <a:t>Cryostat &amp; magnet coil assembly</a:t>
            </a:r>
            <a:endParaRPr kumimoji="1" lang="zh-CN" altLang="en-US" b="1" dirty="0">
              <a:solidFill>
                <a:srgbClr val="0000FF"/>
              </a:solidFill>
              <a:ea typeface="宋体" panose="02010600030101010101" pitchFamily="2" charset="-122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97DFAA92-7924-4775-80F6-E32CE2D07A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" y="3967480"/>
            <a:ext cx="6717857" cy="2716323"/>
          </a:xfrm>
          <a:prstGeom prst="rect">
            <a:avLst/>
          </a:prstGeom>
        </p:spPr>
      </p:pic>
      <p:sp>
        <p:nvSpPr>
          <p:cNvPr id="9" name="文本框 3">
            <a:extLst>
              <a:ext uri="{FF2B5EF4-FFF2-40B4-BE49-F238E27FC236}">
                <a16:creationId xmlns:a16="http://schemas.microsoft.com/office/drawing/2014/main" id="{55E3E235-8FB7-4539-B2F4-12ED5F5B29C5}"/>
              </a:ext>
            </a:extLst>
          </p:cNvPr>
          <p:cNvSpPr txBox="1"/>
          <p:nvPr/>
        </p:nvSpPr>
        <p:spPr>
          <a:xfrm>
            <a:off x="4564224" y="5298808"/>
            <a:ext cx="20124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RMS phase error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：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200A 3.4°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300A 6.0°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350A 6.8°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400A 7.3°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420A 8.4°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F05A383-BBD8-4D05-9C77-90614C341D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3"/>
          <a:stretch/>
        </p:blipFill>
        <p:spPr>
          <a:xfrm>
            <a:off x="8639748" y="912479"/>
            <a:ext cx="3093963" cy="1586881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" b="21718"/>
          <a:stretch/>
        </p:blipFill>
        <p:spPr bwMode="auto">
          <a:xfrm>
            <a:off x="8639749" y="2555882"/>
            <a:ext cx="3093963" cy="85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717524"/>
              </p:ext>
            </p:extLst>
          </p:nvPr>
        </p:nvGraphicFramePr>
        <p:xfrm>
          <a:off x="7328180" y="3594590"/>
          <a:ext cx="4011820" cy="1402715"/>
        </p:xfrm>
        <a:graphic>
          <a:graphicData uri="http://schemas.openxmlformats.org/drawingml/2006/table">
            <a:tbl>
              <a:tblPr firstRow="1" firstCol="1" bandRow="1"/>
              <a:tblGrid>
                <a:gridCol w="2085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5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05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Peak field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1.02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5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</a:rPr>
                        <a:t>current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+mn-lt"/>
                        </a:rPr>
                        <a:t>A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+mn-lt"/>
                        </a:rPr>
                        <a:t>400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5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gap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5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period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5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Period number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-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</a:rPr>
                        <a:t>100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图片 4">
            <a:extLst>
              <a:ext uri="{FF2B5EF4-FFF2-40B4-BE49-F238E27FC236}">
                <a16:creationId xmlns:a16="http://schemas.microsoft.com/office/drawing/2014/main" id="{0AB6DE1C-88DA-524B-BC6C-898AB3624A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2" r="15803"/>
          <a:stretch/>
        </p:blipFill>
        <p:spPr>
          <a:xfrm>
            <a:off x="6096000" y="891133"/>
            <a:ext cx="1144481" cy="2517858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B1C8E359-161D-BAC6-81D7-0F53103A94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200" y="898398"/>
            <a:ext cx="1177991" cy="251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77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7F2F4-C91A-EFC6-3B8B-E3C1EAA50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5D00384-B6B6-2059-F38C-A1EA88C7F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54F8DE8-271C-832B-8D05-7D09E5EB5F04}"/>
              </a:ext>
            </a:extLst>
          </p:cNvPr>
          <p:cNvSpPr txBox="1"/>
          <p:nvPr/>
        </p:nvSpPr>
        <p:spPr>
          <a:xfrm>
            <a:off x="1309067" y="83890"/>
            <a:ext cx="9612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kern="0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Superconducting</a:t>
            </a:r>
            <a:r>
              <a:rPr lang="zh-CN" altLang="en-US" sz="4400" b="1" kern="0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 </a:t>
            </a:r>
            <a:r>
              <a:rPr lang="en-US" altLang="zh-CN" sz="4400" b="1" kern="0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undulator</a:t>
            </a:r>
            <a:r>
              <a:rPr lang="zh-CN" altLang="en-US" sz="4400" b="1" kern="0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 </a:t>
            </a:r>
            <a:r>
              <a:rPr lang="en-US" altLang="zh-CN" sz="4400" b="1" kern="0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design </a:t>
            </a:r>
            <a:endParaRPr lang="zh-CN" altLang="en-US" sz="4400" b="1" kern="0" dirty="0">
              <a:solidFill>
                <a:srgbClr val="005DA2"/>
              </a:solidFill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表格 16">
                <a:extLst>
                  <a:ext uri="{FF2B5EF4-FFF2-40B4-BE49-F238E27FC236}">
                    <a16:creationId xmlns:a16="http://schemas.microsoft.com/office/drawing/2014/main" id="{1012A7FC-9039-3CC2-215A-EB73194582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277847"/>
                  </p:ext>
                </p:extLst>
              </p:nvPr>
            </p:nvGraphicFramePr>
            <p:xfrm>
              <a:off x="7106895" y="1271617"/>
              <a:ext cx="4995992" cy="3336638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2497996">
                      <a:extLst>
                        <a:ext uri="{9D8B030D-6E8A-4147-A177-3AD203B41FA5}">
                          <a16:colId xmlns:a16="http://schemas.microsoft.com/office/drawing/2014/main" val="4034005291"/>
                        </a:ext>
                      </a:extLst>
                    </a:gridCol>
                    <a:gridCol w="2497996">
                      <a:extLst>
                        <a:ext uri="{9D8B030D-6E8A-4147-A177-3AD203B41FA5}">
                          <a16:colId xmlns:a16="http://schemas.microsoft.com/office/drawing/2014/main" val="2452887071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Parameters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Value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64903106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</a:rPr>
                            <a:t>Period</a:t>
                          </a:r>
                          <a:r>
                            <a:rPr lang="en-US" altLang="zh-CN" sz="1200" b="1" kern="100" baseline="0" dirty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2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b="1" i="1" kern="1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𝛌</m:t>
                                  </m:r>
                                </m:e>
                                <m:sub>
                                  <m:r>
                                    <a:rPr lang="en-GB" sz="1200" b="1" i="1" kern="1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𝐮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(mm)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86208870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Number of Period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48130814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Pole Width </a:t>
                          </a: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(mm)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77965529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Cross section of cable slot </a:t>
                          </a: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GB" sz="1200" b="1" kern="100" dirty="0" err="1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mm×mm</a:t>
                          </a: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4.5×6.5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49303540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Cross section of iron core </a:t>
                          </a: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GB" sz="1200" b="1" kern="100" dirty="0" err="1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mm×mm</a:t>
                          </a: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47(H)×90(W)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57964677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Cable material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GB" sz="1200" b="1" kern="100" dirty="0" err="1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NbTi</a:t>
                          </a: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/Cu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0738348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Iron core material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DT4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99102408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Gap </a:t>
                          </a: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(mm)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7/9.5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45011387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Peak Field</a:t>
                          </a: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(T)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1/0.55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769786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表格 16">
                <a:extLst>
                  <a:ext uri="{FF2B5EF4-FFF2-40B4-BE49-F238E27FC236}">
                    <a16:creationId xmlns:a16="http://schemas.microsoft.com/office/drawing/2014/main" id="{1012A7FC-9039-3CC2-215A-EB73194582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277847"/>
                  </p:ext>
                </p:extLst>
              </p:nvPr>
            </p:nvGraphicFramePr>
            <p:xfrm>
              <a:off x="7106895" y="1271617"/>
              <a:ext cx="4995992" cy="3336638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2497996">
                      <a:extLst>
                        <a:ext uri="{9D8B030D-6E8A-4147-A177-3AD203B41FA5}">
                          <a16:colId xmlns:a16="http://schemas.microsoft.com/office/drawing/2014/main" val="4034005291"/>
                        </a:ext>
                      </a:extLst>
                    </a:gridCol>
                    <a:gridCol w="2497996">
                      <a:extLst>
                        <a:ext uri="{9D8B030D-6E8A-4147-A177-3AD203B41FA5}">
                          <a16:colId xmlns:a16="http://schemas.microsoft.com/office/drawing/2014/main" val="2452887071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Parameters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Value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64903106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t="-100000" r="-100000" b="-9604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86208870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Number of Period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48130814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Pole Width </a:t>
                          </a: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(mm)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77965529"/>
                      </a:ext>
                    </a:extLst>
                  </a:tr>
                  <a:tr h="51631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Cross section of cable slot </a:t>
                          </a: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GB" sz="1200" b="1" kern="100" dirty="0" err="1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mm×mm</a:t>
                          </a: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4.5×6.5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49303540"/>
                      </a:ext>
                    </a:extLst>
                  </a:tr>
                  <a:tr h="51631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Cross section of iron core </a:t>
                          </a: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GB" sz="1200" b="1" kern="100" dirty="0" err="1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mm×mm</a:t>
                          </a: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47(H)×90(W)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57964677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Cable material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GB" sz="1200" b="1" kern="100" dirty="0" err="1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NbTi</a:t>
                          </a: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/Cu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0738348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Iron core material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DT4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99102408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Gap </a:t>
                          </a: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(mm)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7/9.5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45011387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Peak Field</a:t>
                          </a: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(T)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GB" sz="12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1/0.55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769786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B0B9E5D6-094B-6160-3E56-4D87FC804DF0}"/>
              </a:ext>
            </a:extLst>
          </p:cNvPr>
          <p:cNvSpPr txBox="1"/>
          <p:nvPr/>
        </p:nvSpPr>
        <p:spPr>
          <a:xfrm>
            <a:off x="136677" y="4296875"/>
            <a:ext cx="3382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1F5F"/>
                </a:solidFill>
                <a:latin typeface="微软雅黑"/>
                <a:ea typeface="微软雅黑"/>
              </a:rPr>
              <a:t>Developing stages</a:t>
            </a:r>
            <a:endParaRPr lang="zh-CN" altLang="en-US" b="1" dirty="0">
              <a:solidFill>
                <a:srgbClr val="001F5F"/>
              </a:solidFill>
              <a:latin typeface="微软雅黑"/>
              <a:ea typeface="微软雅黑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9BE3AEB-39FA-A61A-7DAC-D84D8DBA2D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77" y="4693545"/>
            <a:ext cx="2400207" cy="1800000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66751FEB-A810-6BFD-3BB2-64AD25740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378" y="4692498"/>
            <a:ext cx="338221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C0F7319A-31D6-15E0-E8C0-7DC4C8880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97" y="4685204"/>
            <a:ext cx="124150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55A0BB-9EA8-6352-4417-1920FDC2F3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31" y="4692498"/>
            <a:ext cx="2400000" cy="1800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C302EBD-55C8-BF42-8088-91F5687378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3231" y="4692498"/>
            <a:ext cx="2397235" cy="180000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6E0769AF-DDD4-5624-4D5A-BF84F174248A}"/>
              </a:ext>
            </a:extLst>
          </p:cNvPr>
          <p:cNvSpPr txBox="1"/>
          <p:nvPr/>
        </p:nvSpPr>
        <p:spPr>
          <a:xfrm>
            <a:off x="-2" y="6492498"/>
            <a:ext cx="2635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001F5F"/>
                </a:solidFill>
                <a:latin typeface="微软雅黑"/>
                <a:ea typeface="微软雅黑"/>
              </a:rPr>
              <a:t>Short module with 5 period</a:t>
            </a:r>
            <a:endParaRPr lang="zh-CN" altLang="en-US" sz="1200" dirty="0">
              <a:solidFill>
                <a:srgbClr val="001F5F"/>
              </a:solidFill>
              <a:latin typeface="微软雅黑"/>
              <a:ea typeface="微软雅黑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CA09253-A6A2-7CF5-5153-9D78D8E9EC9E}"/>
              </a:ext>
            </a:extLst>
          </p:cNvPr>
          <p:cNvSpPr txBox="1"/>
          <p:nvPr/>
        </p:nvSpPr>
        <p:spPr>
          <a:xfrm>
            <a:off x="7258098" y="6472622"/>
            <a:ext cx="4929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001F5F"/>
                </a:solidFill>
                <a:latin typeface="微软雅黑"/>
                <a:ea typeface="微软雅黑"/>
              </a:rPr>
              <a:t>1.5m full length SCU, vertical &amp; horizontal measurement</a:t>
            </a:r>
            <a:endParaRPr lang="zh-CN" altLang="en-US" sz="1200" dirty="0">
              <a:solidFill>
                <a:srgbClr val="001F5F"/>
              </a:solidFill>
              <a:latin typeface="微软雅黑"/>
              <a:ea typeface="微软雅黑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66D9928D-A603-5CE5-ABFB-15D25C7155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95" y="1266187"/>
            <a:ext cx="3727247" cy="306000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298BB8F5-A583-3287-D4B9-71D6FCFFB858}"/>
              </a:ext>
            </a:extLst>
          </p:cNvPr>
          <p:cNvGrpSpPr/>
          <p:nvPr/>
        </p:nvGrpSpPr>
        <p:grpSpPr>
          <a:xfrm>
            <a:off x="89113" y="1331045"/>
            <a:ext cx="3088723" cy="2742942"/>
            <a:chOff x="1154031" y="2982125"/>
            <a:chExt cx="3509369" cy="3694119"/>
          </a:xfrm>
        </p:grpSpPr>
        <p:pic>
          <p:nvPicPr>
            <p:cNvPr id="28" name="内容占位符 3">
              <a:extLst>
                <a:ext uri="{FF2B5EF4-FFF2-40B4-BE49-F238E27FC236}">
                  <a16:creationId xmlns:a16="http://schemas.microsoft.com/office/drawing/2014/main" id="{797439DB-26DA-7A26-623B-FC825F93C85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11"/>
            <a:srcRect r="28985"/>
            <a:stretch/>
          </p:blipFill>
          <p:spPr>
            <a:xfrm>
              <a:off x="1472355" y="2982125"/>
              <a:ext cx="3191045" cy="3694119"/>
            </a:xfrm>
            <a:prstGeom prst="rect">
              <a:avLst/>
            </a:prstGeom>
          </p:spPr>
        </p:pic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2103EC6C-D99B-03DC-C540-75F2F19FE3F1}"/>
                </a:ext>
              </a:extLst>
            </p:cNvPr>
            <p:cNvGrpSpPr/>
            <p:nvPr/>
          </p:nvGrpSpPr>
          <p:grpSpPr>
            <a:xfrm>
              <a:off x="1154031" y="5496976"/>
              <a:ext cx="636647" cy="847581"/>
              <a:chOff x="1266616" y="5496976"/>
              <a:chExt cx="636647" cy="847581"/>
            </a:xfrm>
          </p:grpSpPr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0552CC59-3471-9DE9-FA56-FB6AB362E3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0715" y="6039685"/>
                <a:ext cx="175538" cy="191452"/>
              </a:xfrm>
              <a:prstGeom prst="straightConnector1">
                <a:avLst/>
              </a:prstGeom>
              <a:ln w="127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30">
                <a:extLst>
                  <a:ext uri="{FF2B5EF4-FFF2-40B4-BE49-F238E27FC236}">
                    <a16:creationId xmlns:a16="http://schemas.microsoft.com/office/drawing/2014/main" id="{F8233759-D8C1-ED4B-DDE9-1515B4B91B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20658" y="5583772"/>
                <a:ext cx="0" cy="460908"/>
              </a:xfrm>
              <a:prstGeom prst="straightConnector1">
                <a:avLst/>
              </a:prstGeom>
              <a:ln w="127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C095822-2FA9-E186-ABE3-F559F7FF8F6D}"/>
                  </a:ext>
                </a:extLst>
              </p:cNvPr>
              <p:cNvSpPr txBox="1"/>
              <p:nvPr/>
            </p:nvSpPr>
            <p:spPr>
              <a:xfrm>
                <a:off x="1396226" y="6080220"/>
                <a:ext cx="217915" cy="264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00B050"/>
                    </a:solidFill>
                  </a:rPr>
                  <a:t>Z</a:t>
                </a:r>
                <a:endParaRPr lang="zh-CN" altLang="en-US" sz="1200" b="1" i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1E587B6A-CC8E-7E63-244D-EC4D67D0DC56}"/>
                  </a:ext>
                </a:extLst>
              </p:cNvPr>
              <p:cNvSpPr txBox="1"/>
              <p:nvPr/>
            </p:nvSpPr>
            <p:spPr>
              <a:xfrm>
                <a:off x="1266616" y="5496976"/>
                <a:ext cx="216643" cy="264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00B050"/>
                    </a:solidFill>
                  </a:rPr>
                  <a:t>Y</a:t>
                </a:r>
                <a:endParaRPr lang="zh-CN" altLang="en-US" sz="1200" b="1" i="1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34" name="直接箭头连接符 33">
                <a:extLst>
                  <a:ext uri="{FF2B5EF4-FFF2-40B4-BE49-F238E27FC236}">
                    <a16:creationId xmlns:a16="http://schemas.microsoft.com/office/drawing/2014/main" id="{58D760C4-0D3E-02F1-279B-760297F657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20658" y="6007836"/>
                <a:ext cx="400887" cy="36844"/>
              </a:xfrm>
              <a:prstGeom prst="straightConnector1">
                <a:avLst/>
              </a:prstGeom>
              <a:ln w="127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44C77912-46C3-F177-D6EF-AC365CBE3709}"/>
                  </a:ext>
                </a:extLst>
              </p:cNvPr>
              <p:cNvSpPr txBox="1"/>
              <p:nvPr/>
            </p:nvSpPr>
            <p:spPr>
              <a:xfrm>
                <a:off x="1624019" y="5871074"/>
                <a:ext cx="2792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00B050"/>
                    </a:solidFill>
                  </a:rPr>
                  <a:t>X</a:t>
                </a:r>
                <a:endParaRPr lang="zh-CN" altLang="en-US" sz="1200" b="1" i="1" dirty="0">
                  <a:solidFill>
                    <a:srgbClr val="00B050"/>
                  </a:solidFill>
                </a:endParaRPr>
              </a:p>
            </p:txBody>
          </p:sp>
        </p:grpSp>
      </p:grp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3FBD53AB-BFD3-7A1C-BD2A-5C2C7A06FF55}"/>
              </a:ext>
            </a:extLst>
          </p:cNvPr>
          <p:cNvCxnSpPr>
            <a:cxnSpLocks/>
          </p:cNvCxnSpPr>
          <p:nvPr/>
        </p:nvCxnSpPr>
        <p:spPr>
          <a:xfrm flipH="1">
            <a:off x="7838687" y="4760303"/>
            <a:ext cx="607464" cy="66999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A3075FAE-50BC-4AB8-0C31-987CA99EF995}"/>
              </a:ext>
            </a:extLst>
          </p:cNvPr>
          <p:cNvCxnSpPr>
            <a:cxnSpLocks/>
          </p:cNvCxnSpPr>
          <p:nvPr/>
        </p:nvCxnSpPr>
        <p:spPr>
          <a:xfrm>
            <a:off x="8446151" y="4760303"/>
            <a:ext cx="430306" cy="93893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FC70FBCA-FDAE-07D1-9A62-1B17FCD99F9F}"/>
              </a:ext>
            </a:extLst>
          </p:cNvPr>
          <p:cNvSpPr txBox="1"/>
          <p:nvPr/>
        </p:nvSpPr>
        <p:spPr>
          <a:xfrm>
            <a:off x="3403607" y="6509430"/>
            <a:ext cx="2635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001F5F"/>
                </a:solidFill>
                <a:latin typeface="微软雅黑"/>
                <a:ea typeface="微软雅黑"/>
              </a:rPr>
              <a:t>0.5m protype R&amp;D</a:t>
            </a:r>
            <a:endParaRPr lang="zh-CN" altLang="en-US" sz="1200" dirty="0">
              <a:solidFill>
                <a:srgbClr val="001F5F"/>
              </a:solidFill>
              <a:latin typeface="微软雅黑"/>
              <a:ea typeface="微软雅黑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023AD60-B61A-7D27-B034-5D2A0B7DAFC4}"/>
              </a:ext>
            </a:extLst>
          </p:cNvPr>
          <p:cNvSpPr txBox="1"/>
          <p:nvPr/>
        </p:nvSpPr>
        <p:spPr>
          <a:xfrm>
            <a:off x="7525311" y="868742"/>
            <a:ext cx="451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1F5F"/>
                </a:solidFill>
                <a:latin typeface="微软雅黑"/>
                <a:ea typeface="微软雅黑"/>
              </a:rPr>
              <a:t>SCU</a:t>
            </a:r>
            <a:r>
              <a:rPr lang="zh-CN" altLang="en-US" b="1" dirty="0">
                <a:solidFill>
                  <a:srgbClr val="001F5F"/>
                </a:solidFill>
                <a:latin typeface="微软雅黑"/>
                <a:ea typeface="微软雅黑"/>
              </a:rPr>
              <a:t> </a:t>
            </a:r>
            <a:r>
              <a:rPr lang="en-US" altLang="zh-CN" b="1" dirty="0">
                <a:solidFill>
                  <a:srgbClr val="001F5F"/>
                </a:solidFill>
                <a:latin typeface="微软雅黑"/>
                <a:ea typeface="微软雅黑"/>
              </a:rPr>
              <a:t>prototype @ IHEP</a:t>
            </a:r>
            <a:endParaRPr lang="zh-CN" altLang="en-US" b="1" dirty="0">
              <a:solidFill>
                <a:srgbClr val="001F5F"/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3012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59EB0-B0AF-2EA2-3E0C-306FBC6C9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A92BD44-4966-BEB5-26D5-B7D60A9AB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35F9B67-9891-5D6E-9DF8-7878A525A4C9}"/>
              </a:ext>
            </a:extLst>
          </p:cNvPr>
          <p:cNvSpPr txBox="1"/>
          <p:nvPr/>
        </p:nvSpPr>
        <p:spPr>
          <a:xfrm>
            <a:off x="1168842" y="53458"/>
            <a:ext cx="8939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kern="0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Key technology for SCU coil</a:t>
            </a:r>
            <a:endParaRPr lang="zh-CN" altLang="en-US" sz="4400" b="1" kern="0" dirty="0">
              <a:solidFill>
                <a:srgbClr val="005DA2"/>
              </a:solidFill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B2006C3-C359-C740-B665-6FA1E9B13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115" y="899999"/>
            <a:ext cx="3456000" cy="25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85F66FD-DEC1-651D-D9BC-F5545A9063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51" y="766133"/>
            <a:ext cx="3614748" cy="1656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405ED7-8A51-539B-4327-4414ECBC2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15" y="899999"/>
            <a:ext cx="3541494" cy="259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B674DD-5C12-D9A7-9ACC-F8B90BE1CA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09"/>
          <a:stretch/>
        </p:blipFill>
        <p:spPr>
          <a:xfrm>
            <a:off x="8118993" y="2468266"/>
            <a:ext cx="3776864" cy="1224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32BF956-7484-E871-99C1-496C57FE37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319" y="3755119"/>
            <a:ext cx="1230295" cy="259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1F1038C-B1F7-EC84-BE68-007A969059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215" y="3755119"/>
            <a:ext cx="1319104" cy="25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27F587-3153-B2F9-C054-A264859002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9940" y="3755119"/>
            <a:ext cx="4236118" cy="132244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6CF9292-BD8E-6028-5904-A2C70DBB8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86420" y="4661084"/>
            <a:ext cx="1269557" cy="210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F256E79-0565-F291-04FA-41C90763BB6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20879" t="42317" r="53103" b="28740"/>
          <a:stretch/>
        </p:blipFill>
        <p:spPr>
          <a:xfrm>
            <a:off x="5672458" y="5087198"/>
            <a:ext cx="2133600" cy="126955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71335FA-30BE-612C-C92B-126F84743283}"/>
              </a:ext>
            </a:extLst>
          </p:cNvPr>
          <p:cNvSpPr txBox="1"/>
          <p:nvPr/>
        </p:nvSpPr>
        <p:spPr>
          <a:xfrm>
            <a:off x="3818171" y="6280154"/>
            <a:ext cx="1726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1D06A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No power filling</a:t>
            </a:r>
            <a:endParaRPr lang="zh-CN" altLang="en-US" b="1" dirty="0">
              <a:solidFill>
                <a:srgbClr val="1D06A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4A19FB5-5CC0-10EB-C4EB-393732F24349}"/>
              </a:ext>
            </a:extLst>
          </p:cNvPr>
          <p:cNvSpPr txBox="1"/>
          <p:nvPr/>
        </p:nvSpPr>
        <p:spPr>
          <a:xfrm>
            <a:off x="5638434" y="6435210"/>
            <a:ext cx="224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1D06A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Glass-fiber filling</a:t>
            </a:r>
            <a:endParaRPr lang="zh-CN" altLang="en-US" b="1" dirty="0">
              <a:solidFill>
                <a:srgbClr val="1D06A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C80909-E089-0381-A95E-C078B93D54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09762" y="3868386"/>
            <a:ext cx="3995326" cy="2617628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FC5B93EC-49F9-140F-6FDC-272EDB15C566}"/>
              </a:ext>
            </a:extLst>
          </p:cNvPr>
          <p:cNvSpPr txBox="1"/>
          <p:nvPr/>
        </p:nvSpPr>
        <p:spPr>
          <a:xfrm rot="16200000">
            <a:off x="-536864" y="1931020"/>
            <a:ext cx="1966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1D06A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Coil winding</a:t>
            </a:r>
            <a:endParaRPr lang="zh-CN" altLang="en-US" sz="2000" b="1" dirty="0">
              <a:solidFill>
                <a:srgbClr val="1D06A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363ECE7-7E6B-00D7-36F5-4F2EFFA988E2}"/>
              </a:ext>
            </a:extLst>
          </p:cNvPr>
          <p:cNvSpPr txBox="1"/>
          <p:nvPr/>
        </p:nvSpPr>
        <p:spPr>
          <a:xfrm rot="16200000">
            <a:off x="-761559" y="4722056"/>
            <a:ext cx="2287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1D06A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Epoxy impregnation</a:t>
            </a:r>
            <a:endParaRPr lang="zh-CN" altLang="en-US" sz="2000" b="1" dirty="0">
              <a:solidFill>
                <a:srgbClr val="1D06A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AC8B19B-01A4-8134-F1F6-C2C93E4BB02C}"/>
              </a:ext>
            </a:extLst>
          </p:cNvPr>
          <p:cNvSpPr txBox="1"/>
          <p:nvPr/>
        </p:nvSpPr>
        <p:spPr>
          <a:xfrm>
            <a:off x="9027908" y="6443679"/>
            <a:ext cx="238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1D06A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Coil training</a:t>
            </a:r>
            <a:endParaRPr lang="zh-CN" altLang="en-US" b="1" dirty="0">
              <a:solidFill>
                <a:srgbClr val="1D06A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115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A1F09-0D1D-0E89-F445-D33121768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708829B-AE9B-DAA4-D532-CE2BD12E2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F568B40-96A1-386A-7836-77BF8664B73A}"/>
              </a:ext>
            </a:extLst>
          </p:cNvPr>
          <p:cNvSpPr/>
          <p:nvPr/>
        </p:nvSpPr>
        <p:spPr>
          <a:xfrm>
            <a:off x="-1" y="6563119"/>
            <a:ext cx="11376000" cy="306000"/>
          </a:xfrm>
          <a:prstGeom prst="rect">
            <a:avLst/>
          </a:prstGeom>
          <a:solidFill>
            <a:srgbClr val="1D06A8"/>
          </a:solidFill>
          <a:ln w="28575" cap="flat" cmpd="sng" algn="ctr">
            <a:solidFill>
              <a:srgbClr val="1D06A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6FD78F4-D8C0-3EDE-FDF7-412E5D321EAF}"/>
              </a:ext>
            </a:extLst>
          </p:cNvPr>
          <p:cNvSpPr/>
          <p:nvPr/>
        </p:nvSpPr>
        <p:spPr>
          <a:xfrm>
            <a:off x="11436000" y="6552000"/>
            <a:ext cx="756000" cy="306000"/>
          </a:xfrm>
          <a:prstGeom prst="rect">
            <a:avLst/>
          </a:prstGeom>
          <a:solidFill>
            <a:srgbClr val="1D06A8"/>
          </a:solidFill>
          <a:ln w="12700" cap="flat" cmpd="sng" algn="ctr">
            <a:solidFill>
              <a:srgbClr val="1D06A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kern="0" dirty="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8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9F8124D-2971-CEFD-7C85-090BB15E4C3B}"/>
              </a:ext>
            </a:extLst>
          </p:cNvPr>
          <p:cNvSpPr txBox="1"/>
          <p:nvPr/>
        </p:nvSpPr>
        <p:spPr>
          <a:xfrm>
            <a:off x="6536797" y="3495310"/>
            <a:ext cx="5186666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0.5m prototype field scan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EB55F79-D9D7-3EB1-1BBE-ABC30CD46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92" y="710523"/>
            <a:ext cx="5186665" cy="33843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7CD783-54DA-129A-1B97-4AC0B468B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1" r="1717"/>
          <a:stretch/>
        </p:blipFill>
        <p:spPr>
          <a:xfrm>
            <a:off x="6272269" y="938557"/>
            <a:ext cx="5715722" cy="26559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114A04C-9183-45ED-0247-A04242A9A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266" y="3967494"/>
            <a:ext cx="5919729" cy="23410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66286CE-9FB9-1531-22D0-B0C7C4E95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38" y="4079021"/>
            <a:ext cx="5188519" cy="217747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DC6C77D-5795-0B45-74FC-1745F2164B06}"/>
              </a:ext>
            </a:extLst>
          </p:cNvPr>
          <p:cNvSpPr txBox="1"/>
          <p:nvPr/>
        </p:nvSpPr>
        <p:spPr>
          <a:xfrm>
            <a:off x="470837" y="6194740"/>
            <a:ext cx="5186666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Measurement guider and driving system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F2F2FA1-A576-16E9-7274-CDAEF7B64AF1}"/>
              </a:ext>
            </a:extLst>
          </p:cNvPr>
          <p:cNvSpPr txBox="1"/>
          <p:nvPr/>
        </p:nvSpPr>
        <p:spPr>
          <a:xfrm>
            <a:off x="6627334" y="6197111"/>
            <a:ext cx="5186666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Field measurement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74E5758-85FD-FF5D-8EAC-72F88B562EC8}"/>
              </a:ext>
            </a:extLst>
          </p:cNvPr>
          <p:cNvSpPr txBox="1"/>
          <p:nvPr/>
        </p:nvSpPr>
        <p:spPr>
          <a:xfrm>
            <a:off x="1168842" y="53458"/>
            <a:ext cx="993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kern="0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Vertical measurement for 0.5m prototype</a:t>
            </a:r>
            <a:endParaRPr lang="zh-CN" altLang="en-US" sz="3600" b="1" kern="0" dirty="0">
              <a:solidFill>
                <a:srgbClr val="005DA2"/>
              </a:solidFill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06195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34F3F7-16BB-90F8-D961-64A4DF35E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534" y="-4713"/>
            <a:ext cx="10398425" cy="659643"/>
          </a:xfrm>
        </p:spPr>
        <p:txBody>
          <a:bodyPr/>
          <a:lstStyle/>
          <a:p>
            <a:r>
              <a:rPr lang="en-US" altLang="zh-CN" sz="2800" dirty="0"/>
              <a:t>Superconducting Insertion Device applied at advanced light sources and colliders</a:t>
            </a:r>
            <a:endParaRPr lang="zh-CN" altLang="en-US" sz="28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E3721F5-8425-4A42-2480-030D27B16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6EF9831-D420-5F5E-92A5-4E7D43ED2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073" y="5099202"/>
            <a:ext cx="3162352" cy="1662738"/>
          </a:xfrm>
          <a:prstGeom prst="rect">
            <a:avLst/>
          </a:prstGeom>
        </p:spPr>
      </p:pic>
      <p:pic>
        <p:nvPicPr>
          <p:cNvPr id="7" name="图片 34">
            <a:extLst>
              <a:ext uri="{FF2B5EF4-FFF2-40B4-BE49-F238E27FC236}">
                <a16:creationId xmlns:a16="http://schemas.microsoft.com/office/drawing/2014/main" id="{E1FE81D6-A521-34C8-7E6E-2910996A41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5" r="6933"/>
          <a:stretch/>
        </p:blipFill>
        <p:spPr>
          <a:xfrm>
            <a:off x="7496604" y="3570326"/>
            <a:ext cx="4614074" cy="1507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DF1AF9-7C66-F3DE-E326-46588E904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96" y="3568053"/>
            <a:ext cx="2684158" cy="1509839"/>
          </a:xfrm>
          <a:prstGeom prst="rect">
            <a:avLst/>
          </a:prstGeom>
        </p:spPr>
      </p:pic>
      <p:pic>
        <p:nvPicPr>
          <p:cNvPr id="9" name="图片 16" descr="BEPCII鸟瞰图-2">
            <a:extLst>
              <a:ext uri="{FF2B5EF4-FFF2-40B4-BE49-F238E27FC236}">
                <a16:creationId xmlns:a16="http://schemas.microsoft.com/office/drawing/2014/main" id="{B117C0A6-1B49-A5EB-C45D-1301186AAE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6329741" y="5103764"/>
            <a:ext cx="2982808" cy="166749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20F0E02-50B9-7572-D764-24DA21CA8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1317" y="3595293"/>
            <a:ext cx="2215192" cy="1486102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DA99146C-D1DF-C648-821F-7CD1779688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846"/>
          <a:stretch/>
        </p:blipFill>
        <p:spPr>
          <a:xfrm>
            <a:off x="5205808" y="3595293"/>
            <a:ext cx="2219933" cy="1503909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902AB52A-B016-E32F-1987-A44F4DCD56EC}"/>
              </a:ext>
            </a:extLst>
          </p:cNvPr>
          <p:cNvSpPr txBox="1"/>
          <p:nvPr/>
        </p:nvSpPr>
        <p:spPr>
          <a:xfrm>
            <a:off x="233722" y="862640"/>
            <a:ext cx="116833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/>
              <a:t>Synchrotron radiation facilities (HEPS, HALF, …) 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dirty="0"/>
              <a:t>SCU enhances the radiation brightness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dirty="0"/>
              <a:t>SCW extends the photon energy range, and it stabilizes beam energy loss due to synchrotron radiation in the multi-user mode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832CA0FC-13AD-CBC8-63CE-3D8ABE178814}"/>
              </a:ext>
            </a:extLst>
          </p:cNvPr>
          <p:cNvSpPr txBox="1"/>
          <p:nvPr/>
        </p:nvSpPr>
        <p:spPr>
          <a:xfrm>
            <a:off x="254321" y="2096566"/>
            <a:ext cx="116833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/>
              <a:t>Free electron laser (SHINE, S3, …) 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dirty="0"/>
              <a:t>SCU enlarge the photon energy range from a single beam line 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EFB419C2-575E-B777-2EF2-EFC51F09F331}"/>
              </a:ext>
            </a:extLst>
          </p:cNvPr>
          <p:cNvSpPr txBox="1"/>
          <p:nvPr/>
        </p:nvSpPr>
        <p:spPr>
          <a:xfrm>
            <a:off x="254321" y="2830324"/>
            <a:ext cx="116833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/>
              <a:t>Collider (BEPCII, CEPC …) 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dirty="0"/>
              <a:t>SCU serves as a damping wiggler to decrease the emittance in the future </a:t>
            </a:r>
          </a:p>
        </p:txBody>
      </p:sp>
    </p:spTree>
    <p:extLst>
      <p:ext uri="{BB962C8B-B14F-4D97-AF65-F5344CB8AC3E}">
        <p14:creationId xmlns:p14="http://schemas.microsoft.com/office/powerpoint/2010/main" val="2722797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DA3A3-E6F3-08EB-E5F2-D0FACCA85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6B74471-AE16-9A71-CA5A-79EAD3C0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1F5B9C5-B7C7-51ED-C2F1-3EB6F2CB2F13}"/>
              </a:ext>
            </a:extLst>
          </p:cNvPr>
          <p:cNvSpPr txBox="1"/>
          <p:nvPr/>
        </p:nvSpPr>
        <p:spPr>
          <a:xfrm>
            <a:off x="7621169" y="6008871"/>
            <a:ext cx="4286788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="0" dirty="0"/>
              <a:t>Mechanical error is excluded from the reason of the large phase error</a:t>
            </a:r>
            <a:endParaRPr lang="zh-CN" altLang="en-US" b="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4A4BA7B-520A-93F0-92CB-53FD0FB928B1}"/>
              </a:ext>
            </a:extLst>
          </p:cNvPr>
          <p:cNvSpPr txBox="1"/>
          <p:nvPr/>
        </p:nvSpPr>
        <p:spPr>
          <a:xfrm>
            <a:off x="7367021" y="3338848"/>
            <a:ext cx="4669655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Initial status from the vertical measurement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0B88A55-7975-B225-376F-35328763C8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100" y="3508801"/>
            <a:ext cx="4463423" cy="334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879D15D-A12B-8B75-F45B-4B937DC14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70" y="909202"/>
            <a:ext cx="4032848" cy="226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34A6C2-E365-5DC4-78A4-B3703062CE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505" y="909125"/>
            <a:ext cx="3023616" cy="226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19EF1C7-5C07-F9A4-2CB5-5F277E5FEA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4315" y="1082989"/>
            <a:ext cx="4600496" cy="234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36BB54-3C0D-6EE0-7124-A5B9D6B00D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0565" y="3802071"/>
            <a:ext cx="5079018" cy="2196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EFE580B-0E49-6783-F944-8808C153E9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17" y="3527553"/>
            <a:ext cx="3457560" cy="2808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3397E42-17D6-6A95-B130-2300A4699E44}"/>
              </a:ext>
            </a:extLst>
          </p:cNvPr>
          <p:cNvSpPr txBox="1"/>
          <p:nvPr/>
        </p:nvSpPr>
        <p:spPr>
          <a:xfrm>
            <a:off x="1426344" y="3190712"/>
            <a:ext cx="4669655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1.5m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SCU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magnet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coil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diagram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9726601-9535-A1CC-90DD-627B9ED8A570}"/>
              </a:ext>
            </a:extLst>
          </p:cNvPr>
          <p:cNvSpPr txBox="1"/>
          <p:nvPr/>
        </p:nvSpPr>
        <p:spPr>
          <a:xfrm>
            <a:off x="465826" y="6284372"/>
            <a:ext cx="2844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Large phase error of 16° in the initial status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E8DD885-9E8A-B1F5-C30B-A0CF57469CCE}"/>
              </a:ext>
            </a:extLst>
          </p:cNvPr>
          <p:cNvSpPr txBox="1"/>
          <p:nvPr/>
        </p:nvSpPr>
        <p:spPr>
          <a:xfrm>
            <a:off x="1168842" y="53458"/>
            <a:ext cx="993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kern="0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Vertical measurement for 1.5m SCU</a:t>
            </a:r>
            <a:endParaRPr lang="zh-CN" altLang="en-US" sz="3600" b="1" kern="0" dirty="0">
              <a:solidFill>
                <a:srgbClr val="005DA2"/>
              </a:solidFill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4314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67DD7-FF07-581C-1369-37CDC2434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30E8C04-C730-7C7C-6E1B-21F970B8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8F3A857-A992-88D3-1939-444D47303D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903" y="3711921"/>
            <a:ext cx="6348773" cy="2664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897EB37-01AF-BB41-F99A-7DA04E88F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31" y="3682985"/>
            <a:ext cx="4607021" cy="259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5BB6441-75A5-5FC7-D907-4DEDC6835572}"/>
                  </a:ext>
                </a:extLst>
              </p:cNvPr>
              <p:cNvSpPr txBox="1"/>
              <p:nvPr/>
            </p:nvSpPr>
            <p:spPr>
              <a:xfrm>
                <a:off x="199016" y="767028"/>
                <a:ext cx="5291458" cy="2585323"/>
              </a:xfrm>
              <a:prstGeom prst="rect">
                <a:avLst/>
              </a:prstGeom>
              <a:noFill/>
              <a:ln w="19050">
                <a:solidFill>
                  <a:srgbClr val="1D06A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ts val="2000"/>
                  </a:lnSpc>
                </a:pPr>
                <a:r>
                  <a:rPr lang="en-US" altLang="zh-CN" sz="16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Field as a function of gap</a:t>
                </a:r>
              </a:p>
              <a:p>
                <a:pPr algn="ctr">
                  <a:lnSpc>
                    <a:spcPts val="2000"/>
                  </a:lnSpc>
                </a:pPr>
                <a:endPara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algn="ctr">
                  <a:lnSpc>
                    <a:spcPts val="2000"/>
                  </a:lnSpc>
                </a:pPr>
                <a:endPara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algn="ctr">
                  <a:lnSpc>
                    <a:spcPts val="2000"/>
                  </a:lnSpc>
                </a:pPr>
                <a:endPara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ts val="2000"/>
                  </a:lnSpc>
                </a:pPr>
                <a:endParaRPr lang="en-US" altLang="zh-CN" sz="16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ts val="2000"/>
                  </a:lnSpc>
                </a:pPr>
                <a:r>
                  <a:rPr lang="en-US" altLang="zh-CN" sz="16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Field correction by adjusting the local gap</a:t>
                </a:r>
              </a:p>
              <a:p>
                <a:pPr algn="just">
                  <a:lnSpc>
                    <a:spcPts val="2000"/>
                  </a:lnSpc>
                </a:pPr>
                <a:endPara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ts val="2000"/>
                  </a:lnSpc>
                  <a:spcBef>
                    <a:spcPts val="3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 smtClean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altLang="zh-CN" sz="12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12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zh-CN" altLang="zh-CN" sz="12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20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zh-CN" sz="12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12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zh-CN" altLang="zh-CN" sz="12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20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zh-CN" altLang="zh-CN" sz="12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zh-CN" sz="12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200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CN" sz="120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  <m:sSub>
                                    <m:sSubPr>
                                      <m:ctrlPr>
                                        <a:rPr lang="zh-CN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altLang="zh-CN" sz="120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zh-CN" altLang="zh-CN" sz="12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sz="1200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zh-CN" altLang="zh-CN" sz="12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20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zh-CN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20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zh-CN" altLang="zh-CN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zh-CN" altLang="zh-CN" sz="12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zh-CN" altLang="zh-CN" sz="12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12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宋体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  <m:t>𝑘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12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宋体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  <m:t>𝑢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altLang="zh-CN" sz="12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𝑎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CN" sz="1200"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  <m:d>
                                        <m:dPr>
                                          <m:ctrlPr>
                                            <a:rPr lang="zh-CN" altLang="zh-CN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1200"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altLang="zh-CN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zh-CN" altLang="zh-CN" sz="12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zh-CN" sz="12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sz="12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zh-CN" altLang="zh-CN" sz="12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12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宋体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  <m:t>𝑘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12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宋体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  <m:t>𝑢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altLang="zh-CN" sz="12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𝑏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</m:func>
                                </m:den>
                              </m:f>
                              <m:f>
                                <m:fPr>
                                  <m:ctrlPr>
                                    <a:rPr lang="zh-CN" altLang="zh-CN" sz="12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func>
                                    <m:funcPr>
                                      <m:ctrlPr>
                                        <a:rPr lang="zh-CN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20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zh-CN" altLang="zh-CN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zh-CN" altLang="zh-CN" sz="12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2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2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𝑢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e>
                                  </m:func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altLang="zh-CN" sz="12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algn="just"/>
                <a:endParaRPr lang="en-US" altLang="zh-CN" sz="12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ts val="2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smtClean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CN" sz="12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altLang="zh-CN" sz="12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12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zh-CN" altLang="zh-CN" sz="12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20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zh-CN" sz="12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12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zh-CN" altLang="zh-CN" sz="12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20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zh-CN" altLang="zh-CN" sz="12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zh-CN" sz="12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zh-CN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lang="en-US" altLang="zh-CN" sz="120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CN" sz="1200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zh-CN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2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5BB6441-75A5-5FC7-D907-4DEDC6835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016" y="767028"/>
                <a:ext cx="5291458" cy="2585323"/>
              </a:xfrm>
              <a:prstGeom prst="rect">
                <a:avLst/>
              </a:prstGeom>
              <a:blipFill>
                <a:blip r:embed="rId4"/>
                <a:stretch>
                  <a:fillRect l="-574" t="-703"/>
                </a:stretch>
              </a:blipFill>
              <a:ln w="19050">
                <a:solidFill>
                  <a:srgbClr val="1D06A8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A8BFC041-EA48-A6DD-F19E-6D049F99A584}"/>
              </a:ext>
            </a:extLst>
          </p:cNvPr>
          <p:cNvSpPr txBox="1"/>
          <p:nvPr/>
        </p:nvSpPr>
        <p:spPr>
          <a:xfrm>
            <a:off x="667747" y="6186354"/>
            <a:ext cx="4286788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Peak field after gap adjustment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0AAFE94-4168-3595-21C7-07A5B3A73DF9}"/>
              </a:ext>
            </a:extLst>
          </p:cNvPr>
          <p:cNvSpPr txBox="1"/>
          <p:nvPr/>
        </p:nvSpPr>
        <p:spPr>
          <a:xfrm>
            <a:off x="6344803" y="6299185"/>
            <a:ext cx="5034971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Phase error after the correction: 6.4°(300A)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8.2°(400A)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9F41D88-E371-A78E-77FD-33D719D8EA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r="3734"/>
          <a:stretch/>
        </p:blipFill>
        <p:spPr>
          <a:xfrm>
            <a:off x="5569206" y="822147"/>
            <a:ext cx="6361944" cy="2592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850DF69-3285-860E-5E8D-A0B84AA461C3}"/>
              </a:ext>
            </a:extLst>
          </p:cNvPr>
          <p:cNvSpPr txBox="1"/>
          <p:nvPr/>
        </p:nvSpPr>
        <p:spPr>
          <a:xfrm>
            <a:off x="6701527" y="3305574"/>
            <a:ext cx="4674470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Gap adjustment calculation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E3E6219-E576-5F8B-1BED-8E15322C73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851"/>
          <a:stretch/>
        </p:blipFill>
        <p:spPr>
          <a:xfrm>
            <a:off x="347389" y="1246040"/>
            <a:ext cx="4994712" cy="6713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AC815F5-F5A3-0FA7-AD64-E91F3EDDE158}"/>
              </a:ext>
            </a:extLst>
          </p:cNvPr>
          <p:cNvSpPr txBox="1"/>
          <p:nvPr/>
        </p:nvSpPr>
        <p:spPr>
          <a:xfrm>
            <a:off x="1168842" y="53458"/>
            <a:ext cx="993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kern="0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Phase error mitigation by gap correction</a:t>
            </a:r>
            <a:endParaRPr lang="zh-CN" altLang="en-US" sz="3600" b="1" kern="0" dirty="0">
              <a:solidFill>
                <a:srgbClr val="005DA2"/>
              </a:solidFill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28816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885A9-F97A-4D72-F67E-190EF5B2F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8C7B9-40CE-8CA3-49D9-6224DF033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5197C8E-E0D3-C994-46C3-6DAA6C39F9E9}"/>
                  </a:ext>
                </a:extLst>
              </p:cNvPr>
              <p:cNvSpPr txBox="1"/>
              <p:nvPr/>
            </p:nvSpPr>
            <p:spPr>
              <a:xfrm>
                <a:off x="3681464" y="3517282"/>
                <a:ext cx="8336734" cy="3285900"/>
              </a:xfrm>
              <a:prstGeom prst="rect">
                <a:avLst/>
              </a:prstGeom>
              <a:noFill/>
              <a:ln w="19050">
                <a:solidFill>
                  <a:srgbClr val="1D06A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Vacuum chamber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51.5 mm(</a:t>
                </a:r>
                <a14:m>
                  <m:oMath xmlns:m="http://schemas.openxmlformats.org/officeDocument/2006/math">
                    <m:r>
                      <a:rPr lang="en-US" altLang="zh-CN" sz="14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lang="en-US" altLang="zh-CN" sz="1400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)×6.5 mm(</a:t>
                </a:r>
                <a:r>
                  <a:rPr lang="en-US" altLang="zh-CN" sz="1400" i="1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</a:t>
                </a:r>
                <a:r>
                  <a:rPr lang="en-US" altLang="zh-CN" sz="1400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 </a:t>
                </a:r>
                <a:r>
                  <a:rPr lang="en-US" altLang="zh-CN" sz="1400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race track shape aperture</a:t>
                </a:r>
                <a:endPara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                               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wide horizontal aperture for SR passage;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                               sufficient vertical aperture for beam clear range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Slit and magnet gap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0.75mm slit between chamber and magnet coil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                                  0.75mm chamber wall  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 magnet coil gap of 9.5mm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：</a:t>
                </a:r>
                <a:endPara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Vacuum chamber is positioned by G10 stick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Vacuum chamber material</a:t>
                </a: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：</a:t>
                </a:r>
                <a:endPara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zh-CN" alt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                    </a:t>
                </a: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cold mass of 6063 Al alloy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                    316L stainless steer for the cryostat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                    Al-steer bimetal composite plate</a:t>
                </a:r>
                <a:endPara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5197C8E-E0D3-C994-46C3-6DAA6C39F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464" y="3517282"/>
                <a:ext cx="8336734" cy="3285900"/>
              </a:xfrm>
              <a:prstGeom prst="rect">
                <a:avLst/>
              </a:prstGeom>
              <a:blipFill>
                <a:blip r:embed="rId2"/>
                <a:stretch>
                  <a:fillRect l="-146" b="-554"/>
                </a:stretch>
              </a:blipFill>
              <a:ln w="19050">
                <a:solidFill>
                  <a:srgbClr val="1D06A8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DDA37D91-5570-6F51-8D02-8CDF2826C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342" y="819371"/>
            <a:ext cx="3120213" cy="234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7281425-A336-6248-01F7-C69474BED4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03" b="8534"/>
          <a:stretch/>
        </p:blipFill>
        <p:spPr>
          <a:xfrm>
            <a:off x="5381" y="926480"/>
            <a:ext cx="4416022" cy="20808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7CCA03D-6140-CD6C-7411-7A5F65E08B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113" y="802639"/>
            <a:ext cx="4159418" cy="234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A1A7A4A-CFC8-64E4-C90F-177B85A596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63" y="3539376"/>
            <a:ext cx="3278578" cy="245940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29E663D-F2FF-1338-75D1-60C100D1B31A}"/>
              </a:ext>
            </a:extLst>
          </p:cNvPr>
          <p:cNvSpPr txBox="1"/>
          <p:nvPr/>
        </p:nvSpPr>
        <p:spPr>
          <a:xfrm>
            <a:off x="4453342" y="3149702"/>
            <a:ext cx="3119402" cy="374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Vacuum chamber in the cryostat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1DA7DDF-1AEE-4C4F-7991-64128807FF67}"/>
              </a:ext>
            </a:extLst>
          </p:cNvPr>
          <p:cNvSpPr txBox="1"/>
          <p:nvPr/>
        </p:nvSpPr>
        <p:spPr>
          <a:xfrm>
            <a:off x="716649" y="2969676"/>
            <a:ext cx="3119402" cy="374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Vacuum chamber and magnet coil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FE6CE9F-D9D1-2223-C351-DA78E42A6371}"/>
              </a:ext>
            </a:extLst>
          </p:cNvPr>
          <p:cNvSpPr txBox="1"/>
          <p:nvPr/>
        </p:nvSpPr>
        <p:spPr>
          <a:xfrm>
            <a:off x="7848123" y="3132915"/>
            <a:ext cx="4011398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Frame for the magnet coil assembly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2BB8507-EE9F-566C-4292-93DAE9266B64}"/>
              </a:ext>
            </a:extLst>
          </p:cNvPr>
          <p:cNvSpPr txBox="1"/>
          <p:nvPr/>
        </p:nvSpPr>
        <p:spPr>
          <a:xfrm>
            <a:off x="258469" y="6130634"/>
            <a:ext cx="307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Vacuum chamber and cryostat joint section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692F21D-6D0A-6FEE-46BA-10D3590FC1F5}"/>
              </a:ext>
            </a:extLst>
          </p:cNvPr>
          <p:cNvSpPr txBox="1"/>
          <p:nvPr/>
        </p:nvSpPr>
        <p:spPr>
          <a:xfrm>
            <a:off x="7904398" y="5558169"/>
            <a:ext cx="3883921" cy="1023742"/>
          </a:xfrm>
          <a:prstGeom prst="rect">
            <a:avLst/>
          </a:prstGeom>
          <a:noFill/>
          <a:ln w="19050">
            <a:solidFill>
              <a:srgbClr val="1D06A8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Vacuum chamber is cooled through cold mass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cooling power 20W@20K</a:t>
            </a: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Vacuum temperature10K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BD6A038-245D-7FD4-F865-A4986F1EEADE}"/>
              </a:ext>
            </a:extLst>
          </p:cNvPr>
          <p:cNvSpPr txBox="1"/>
          <p:nvPr/>
        </p:nvSpPr>
        <p:spPr>
          <a:xfrm>
            <a:off x="1168842" y="53458"/>
            <a:ext cx="993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kern="0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Implement into cryostat</a:t>
            </a:r>
            <a:endParaRPr lang="zh-CN" altLang="en-US" sz="3600" b="1" kern="0" dirty="0">
              <a:solidFill>
                <a:srgbClr val="005DA2"/>
              </a:solidFill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20489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B68BA-0310-F7A5-EEB2-9136A5934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BE2025C-417E-ABF8-A23A-959623EBB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613439D-A555-F236-9BCA-D81AB688889A}"/>
              </a:ext>
            </a:extLst>
          </p:cNvPr>
          <p:cNvSpPr txBox="1"/>
          <p:nvPr/>
        </p:nvSpPr>
        <p:spPr>
          <a:xfrm>
            <a:off x="173333" y="950649"/>
            <a:ext cx="510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Simulation of the thermal deposition and temperature calculation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04143F-5297-B38D-B01A-8A49E8DC90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04" y="1596980"/>
            <a:ext cx="5177436" cy="2912793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8F33680A-8495-3F57-575D-FFD2DA9AA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277250"/>
              </p:ext>
            </p:extLst>
          </p:nvPr>
        </p:nvGraphicFramePr>
        <p:xfrm>
          <a:off x="7385" y="4745910"/>
          <a:ext cx="5372674" cy="1885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337">
                  <a:extLst>
                    <a:ext uri="{9D8B030D-6E8A-4147-A177-3AD203B41FA5}">
                      <a16:colId xmlns:a16="http://schemas.microsoft.com/office/drawing/2014/main" val="2487392683"/>
                    </a:ext>
                  </a:extLst>
                </a:gridCol>
                <a:gridCol w="2686337">
                  <a:extLst>
                    <a:ext uri="{9D8B030D-6E8A-4147-A177-3AD203B41FA5}">
                      <a16:colId xmlns:a16="http://schemas.microsoft.com/office/drawing/2014/main" val="1376406708"/>
                    </a:ext>
                  </a:extLst>
                </a:gridCol>
              </a:tblGrid>
              <a:tr h="288075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5000"/>
                        </a:lnSpc>
                        <a:tabLst>
                          <a:tab pos="2840355" algn="ctr"/>
                          <a:tab pos="5680710" algn="r"/>
                        </a:tabLst>
                      </a:pPr>
                      <a:r>
                        <a:rPr lang="en-US" altLang="zh-CN" sz="12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Impact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5000"/>
                        </a:lnSpc>
                        <a:tabLst>
                          <a:tab pos="2840355" algn="ctr"/>
                          <a:tab pos="5680710" algn="r"/>
                        </a:tabLst>
                      </a:pPr>
                      <a:r>
                        <a:rPr lang="en-US" altLang="zh-CN" sz="12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Power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591987"/>
                  </a:ext>
                </a:extLst>
              </a:tr>
              <a:tr h="288075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5000"/>
                        </a:lnSpc>
                        <a:tabLst>
                          <a:tab pos="2840355" algn="ctr"/>
                          <a:tab pos="5680710" algn="r"/>
                        </a:tabLs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Absorption power from upstream section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5000"/>
                        </a:lnSpc>
                        <a:tabLst>
                          <a:tab pos="2840355" algn="ctr"/>
                          <a:tab pos="5680710" algn="r"/>
                        </a:tabLst>
                      </a:pPr>
                      <a:r>
                        <a:rPr lang="en-US" sz="1200" b="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88.94 + 365 W</a:t>
                      </a:r>
                      <a:r>
                        <a:rPr lang="zh-CN" sz="1200" b="0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（①＋②）</a:t>
                      </a:r>
                      <a:endParaRPr lang="zh-CN" sz="1200" b="0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165831"/>
                  </a:ext>
                </a:extLst>
              </a:tr>
              <a:tr h="288075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5000"/>
                        </a:lnSpc>
                        <a:tabLst>
                          <a:tab pos="2840355" algn="ctr"/>
                          <a:tab pos="5680710" algn="r"/>
                        </a:tabLs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Power deposition at the vacuum chamber in the cryostat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5000"/>
                        </a:lnSpc>
                        <a:tabLst>
                          <a:tab pos="2840355" algn="ctr"/>
                          <a:tab pos="5680710" algn="r"/>
                        </a:tabLs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0.025 W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9286814"/>
                  </a:ext>
                </a:extLst>
              </a:tr>
              <a:tr h="288075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5000"/>
                        </a:lnSpc>
                        <a:tabLst>
                          <a:tab pos="2840355" algn="ctr"/>
                          <a:tab pos="5680710" algn="r"/>
                        </a:tabLs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Power to the downstream section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5000"/>
                        </a:lnSpc>
                        <a:tabLst>
                          <a:tab pos="2840355" algn="ctr"/>
                          <a:tab pos="5680710" algn="r"/>
                        </a:tabLs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75.49 W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86014"/>
                  </a:ext>
                </a:extLst>
              </a:tr>
              <a:tr h="288075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5000"/>
                        </a:lnSpc>
                        <a:tabLst>
                          <a:tab pos="2840355" algn="ctr"/>
                          <a:tab pos="5680710" algn="r"/>
                        </a:tabLs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SCU SR power yielded @350A 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5000"/>
                        </a:lnSpc>
                        <a:tabLst>
                          <a:tab pos="2840355" algn="ctr"/>
                          <a:tab pos="5680710" algn="r"/>
                        </a:tabLs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1633 W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282477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C800F5F3-6A1F-1CA9-FD31-BB403F686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138" y="3327135"/>
            <a:ext cx="6489538" cy="341940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7843660-A212-EDFD-ECEA-B9EDC3A811BE}"/>
              </a:ext>
            </a:extLst>
          </p:cNvPr>
          <p:cNvSpPr txBox="1"/>
          <p:nvPr/>
        </p:nvSpPr>
        <p:spPr>
          <a:xfrm>
            <a:off x="5898293" y="3421335"/>
            <a:ext cx="1000065" cy="276999"/>
          </a:xfrm>
          <a:prstGeom prst="rect">
            <a:avLst/>
          </a:prstGeom>
          <a:noFill/>
          <a:ln w="19050">
            <a:solidFill>
              <a:srgbClr val="1D06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MAX:28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50EC464-4E11-B0A8-B946-BA0D84BCBC77}"/>
              </a:ext>
            </a:extLst>
          </p:cNvPr>
          <p:cNvSpPr txBox="1"/>
          <p:nvPr/>
        </p:nvSpPr>
        <p:spPr>
          <a:xfrm>
            <a:off x="8093023" y="3421335"/>
            <a:ext cx="1000065" cy="276999"/>
          </a:xfrm>
          <a:prstGeom prst="rect">
            <a:avLst/>
          </a:prstGeom>
          <a:noFill/>
          <a:ln w="19050">
            <a:solidFill>
              <a:srgbClr val="1D06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MAX:38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A2468A1-BDB8-55D4-D046-A270974894EA}"/>
              </a:ext>
            </a:extLst>
          </p:cNvPr>
          <p:cNvSpPr txBox="1"/>
          <p:nvPr/>
        </p:nvSpPr>
        <p:spPr>
          <a:xfrm>
            <a:off x="10234595" y="3416687"/>
            <a:ext cx="1000065" cy="276999"/>
          </a:xfrm>
          <a:prstGeom prst="rect">
            <a:avLst/>
          </a:prstGeom>
          <a:noFill/>
          <a:ln w="19050">
            <a:solidFill>
              <a:srgbClr val="1D06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MAX:30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0BB41EB-8E88-9E98-8AB6-005D86A9C5CC}"/>
              </a:ext>
            </a:extLst>
          </p:cNvPr>
          <p:cNvSpPr txBox="1"/>
          <p:nvPr/>
        </p:nvSpPr>
        <p:spPr>
          <a:xfrm>
            <a:off x="5898293" y="4615854"/>
            <a:ext cx="1088842" cy="276999"/>
          </a:xfrm>
          <a:prstGeom prst="rect">
            <a:avLst/>
          </a:prstGeom>
          <a:noFill/>
          <a:ln w="19050">
            <a:solidFill>
              <a:srgbClr val="1D06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MAX:0.12mm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9E3BF5C-8018-D5DF-9C92-8F6C8F9F71F5}"/>
              </a:ext>
            </a:extLst>
          </p:cNvPr>
          <p:cNvSpPr txBox="1"/>
          <p:nvPr/>
        </p:nvSpPr>
        <p:spPr>
          <a:xfrm>
            <a:off x="8048634" y="4615854"/>
            <a:ext cx="1088842" cy="276999"/>
          </a:xfrm>
          <a:prstGeom prst="rect">
            <a:avLst/>
          </a:prstGeom>
          <a:noFill/>
          <a:ln w="19050">
            <a:solidFill>
              <a:srgbClr val="1D06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MAX:0.04mm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7C8C03B-88E7-B999-A4D4-917BDB1243DA}"/>
              </a:ext>
            </a:extLst>
          </p:cNvPr>
          <p:cNvSpPr txBox="1"/>
          <p:nvPr/>
        </p:nvSpPr>
        <p:spPr>
          <a:xfrm>
            <a:off x="10145818" y="4607411"/>
            <a:ext cx="1088842" cy="276999"/>
          </a:xfrm>
          <a:prstGeom prst="rect">
            <a:avLst/>
          </a:prstGeom>
          <a:noFill/>
          <a:ln w="19050">
            <a:solidFill>
              <a:srgbClr val="1D06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MAX:0.03mm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8A423FF-653B-85A5-BA62-56EF67B4F08D}"/>
              </a:ext>
            </a:extLst>
          </p:cNvPr>
          <p:cNvSpPr txBox="1"/>
          <p:nvPr/>
        </p:nvSpPr>
        <p:spPr>
          <a:xfrm>
            <a:off x="5898293" y="5693566"/>
            <a:ext cx="1088842" cy="276999"/>
          </a:xfrm>
          <a:prstGeom prst="rect">
            <a:avLst/>
          </a:prstGeom>
          <a:noFill/>
          <a:ln w="19050">
            <a:solidFill>
              <a:srgbClr val="1D06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MAX:34MPa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7F04465-0641-7EF5-2F08-27C30656A2D0}"/>
              </a:ext>
            </a:extLst>
          </p:cNvPr>
          <p:cNvSpPr txBox="1"/>
          <p:nvPr/>
        </p:nvSpPr>
        <p:spPr>
          <a:xfrm>
            <a:off x="8004246" y="5692820"/>
            <a:ext cx="1088842" cy="276999"/>
          </a:xfrm>
          <a:prstGeom prst="rect">
            <a:avLst/>
          </a:prstGeom>
          <a:noFill/>
          <a:ln w="19050">
            <a:solidFill>
              <a:srgbClr val="1D06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MAX:59MPa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E244445-15B8-2E92-7EC9-C3EBE77B901D}"/>
              </a:ext>
            </a:extLst>
          </p:cNvPr>
          <p:cNvSpPr txBox="1"/>
          <p:nvPr/>
        </p:nvSpPr>
        <p:spPr>
          <a:xfrm>
            <a:off x="10145818" y="5699698"/>
            <a:ext cx="1088842" cy="276999"/>
          </a:xfrm>
          <a:prstGeom prst="rect">
            <a:avLst/>
          </a:prstGeom>
          <a:noFill/>
          <a:ln w="19050">
            <a:solidFill>
              <a:srgbClr val="1D06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MAX:16MPa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FD7DD00-47E5-9482-9EF0-E79B75FF3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4116" y="1066766"/>
            <a:ext cx="3702560" cy="21550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7BDA9BC-F27C-04FA-E4D9-8A2666DE4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983" y="1073340"/>
            <a:ext cx="2786877" cy="208979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FA5F945-B3D9-CF02-B648-A429CE914BE6}"/>
              </a:ext>
            </a:extLst>
          </p:cNvPr>
          <p:cNvSpPr txBox="1"/>
          <p:nvPr/>
        </p:nvSpPr>
        <p:spPr>
          <a:xfrm>
            <a:off x="6987135" y="1321021"/>
            <a:ext cx="1356527" cy="708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buClr>
                <a:srgbClr val="FF0000"/>
              </a:buClr>
            </a:pPr>
            <a:r>
              <a:rPr lang="en-US" altLang="zh-CN" sz="1800" b="1" dirty="0" err="1">
                <a:solidFill>
                  <a:srgbClr val="001F5F"/>
                </a:solidFill>
                <a:latin typeface="微软雅黑"/>
                <a:ea typeface="微软雅黑"/>
              </a:rPr>
              <a:t>SynRad</a:t>
            </a:r>
            <a:r>
              <a:rPr lang="en-US" altLang="zh-CN" sz="1800" b="1" dirty="0">
                <a:solidFill>
                  <a:srgbClr val="001F5F"/>
                </a:solidFill>
                <a:latin typeface="微软雅黑"/>
                <a:ea typeface="微软雅黑"/>
              </a:rPr>
              <a:t>+</a:t>
            </a:r>
          </a:p>
          <a:p>
            <a:pPr>
              <a:lnSpc>
                <a:spcPts val="2500"/>
              </a:lnSpc>
              <a:buClr>
                <a:srgbClr val="FF0000"/>
              </a:buClr>
            </a:pPr>
            <a:r>
              <a:rPr lang="en-US" altLang="zh-CN" b="1" dirty="0" err="1">
                <a:solidFill>
                  <a:srgbClr val="001F5F"/>
                </a:solidFill>
                <a:latin typeface="微软雅黑"/>
                <a:ea typeface="微软雅黑"/>
              </a:rPr>
              <a:t>Molflow</a:t>
            </a:r>
            <a:r>
              <a:rPr lang="en-US" altLang="zh-CN" b="1" dirty="0">
                <a:solidFill>
                  <a:srgbClr val="001F5F"/>
                </a:solidFill>
                <a:latin typeface="微软雅黑"/>
                <a:ea typeface="微软雅黑"/>
              </a:rPr>
              <a:t>+</a:t>
            </a:r>
            <a:endParaRPr lang="en-US" altLang="zh-CN" sz="1800" b="1" dirty="0">
              <a:solidFill>
                <a:srgbClr val="001F5F"/>
              </a:solidFill>
              <a:latin typeface="微软雅黑"/>
              <a:ea typeface="微软雅黑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2AEC986-F87E-A117-2419-26F63BE0CFC4}"/>
              </a:ext>
            </a:extLst>
          </p:cNvPr>
          <p:cNvSpPr txBox="1"/>
          <p:nvPr/>
        </p:nvSpPr>
        <p:spPr>
          <a:xfrm>
            <a:off x="1126287" y="136946"/>
            <a:ext cx="99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kern="0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Thermal deposition and temperature distribution </a:t>
            </a:r>
            <a:endParaRPr lang="zh-CN" altLang="en-US" sz="3200" b="1" kern="0" dirty="0">
              <a:solidFill>
                <a:srgbClr val="005DA2"/>
              </a:solidFill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12758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413FC-1BEA-17C6-DC2A-91AEF421E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BFCB1D-16D6-32BC-DB48-580B40CF6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3EF76E8-66BC-E04A-5C5A-CA718305413E}"/>
              </a:ext>
            </a:extLst>
          </p:cNvPr>
          <p:cNvSpPr txBox="1"/>
          <p:nvPr/>
        </p:nvSpPr>
        <p:spPr>
          <a:xfrm>
            <a:off x="518141" y="3443290"/>
            <a:ext cx="3455502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1.5m SCU magnet and support frame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10">
                <a:extLst>
                  <a:ext uri="{FF2B5EF4-FFF2-40B4-BE49-F238E27FC236}">
                    <a16:creationId xmlns:a16="http://schemas.microsoft.com/office/drawing/2014/main" id="{65B2365B-C66C-86F3-AF22-C19B738146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6656202"/>
                  </p:ext>
                </p:extLst>
              </p:nvPr>
            </p:nvGraphicFramePr>
            <p:xfrm>
              <a:off x="8218354" y="4127783"/>
              <a:ext cx="3818322" cy="236891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09161">
                      <a:extLst>
                        <a:ext uri="{9D8B030D-6E8A-4147-A177-3AD203B41FA5}">
                          <a16:colId xmlns:a16="http://schemas.microsoft.com/office/drawing/2014/main" val="281708627"/>
                        </a:ext>
                      </a:extLst>
                    </a:gridCol>
                    <a:gridCol w="1909161">
                      <a:extLst>
                        <a:ext uri="{9D8B030D-6E8A-4147-A177-3AD203B41FA5}">
                          <a16:colId xmlns:a16="http://schemas.microsoft.com/office/drawing/2014/main" val="389108198"/>
                        </a:ext>
                      </a:extLst>
                    </a:gridCol>
                  </a:tblGrid>
                  <a:tr h="33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Value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39527254"/>
                      </a:ext>
                    </a:extLst>
                  </a:tr>
                  <a:tr h="33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Vacuum</a:t>
                          </a: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leakage rate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1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＜</a:t>
                          </a:r>
                          <a:r>
                            <a:rPr lang="en-US" altLang="zh-CN" sz="11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1×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1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1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1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1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mbar</m:t>
                              </m:r>
                              <m:r>
                                <a:rPr lang="en-US" altLang="zh-CN" sz="11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  <m:f>
                                <m:fPr>
                                  <m:type m:val="lin"/>
                                  <m:ctrlPr>
                                    <a:rPr lang="en-US" altLang="zh-CN" sz="11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altLang="zh-CN" sz="1100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L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altLang="zh-CN" sz="1100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s</m:t>
                                  </m:r>
                                </m:den>
                              </m:f>
                            </m:oMath>
                          </a14:m>
                          <a:endParaRPr lang="zh-CN" altLang="en-US" sz="1100" i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67746606"/>
                      </a:ext>
                    </a:extLst>
                  </a:tr>
                  <a:tr h="33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SCU magnet Temp.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4.2 K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767411"/>
                      </a:ext>
                    </a:extLst>
                  </a:tr>
                  <a:tr h="33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Vac Chamber Temp.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~10 K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34451742"/>
                      </a:ext>
                    </a:extLst>
                  </a:tr>
                  <a:tr h="33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Vacuum level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2.0×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7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Pa</a:t>
                          </a: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altLang="zh-CN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72753398"/>
                      </a:ext>
                    </a:extLst>
                  </a:tr>
                  <a:tr h="3889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Maximum current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B w="12700" cmpd="sng"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450A</a:t>
                          </a:r>
                        </a:p>
                      </a:txBody>
                      <a:tcPr anchor="ctr">
                        <a:lnB w="12700" cmpd="sng"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60783799"/>
                      </a:ext>
                    </a:extLst>
                  </a:tr>
                  <a:tr h="33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Heat load @ 400A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＜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3 W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013107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10">
                <a:extLst>
                  <a:ext uri="{FF2B5EF4-FFF2-40B4-BE49-F238E27FC236}">
                    <a16:creationId xmlns:a16="http://schemas.microsoft.com/office/drawing/2014/main" id="{65B2365B-C66C-86F3-AF22-C19B738146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76656202"/>
                  </p:ext>
                </p:extLst>
              </p:nvPr>
            </p:nvGraphicFramePr>
            <p:xfrm>
              <a:off x="8218354" y="4127783"/>
              <a:ext cx="3818322" cy="236891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09161">
                      <a:extLst>
                        <a:ext uri="{9D8B030D-6E8A-4147-A177-3AD203B41FA5}">
                          <a16:colId xmlns:a16="http://schemas.microsoft.com/office/drawing/2014/main" val="281708627"/>
                        </a:ext>
                      </a:extLst>
                    </a:gridCol>
                    <a:gridCol w="1909161">
                      <a:extLst>
                        <a:ext uri="{9D8B030D-6E8A-4147-A177-3AD203B41FA5}">
                          <a16:colId xmlns:a16="http://schemas.microsoft.com/office/drawing/2014/main" val="389108198"/>
                        </a:ext>
                      </a:extLst>
                    </a:gridCol>
                  </a:tblGrid>
                  <a:tr h="33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Value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39527254"/>
                      </a:ext>
                    </a:extLst>
                  </a:tr>
                  <a:tr h="33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Vacuum</a:t>
                          </a: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leakage rate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100639" t="-101852" r="-639" b="-5259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67746606"/>
                      </a:ext>
                    </a:extLst>
                  </a:tr>
                  <a:tr h="33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SCU magnet Temp.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4.2 K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767411"/>
                      </a:ext>
                    </a:extLst>
                  </a:tr>
                  <a:tr h="33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Vac Chamber Temp.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~10 K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34451742"/>
                      </a:ext>
                    </a:extLst>
                  </a:tr>
                  <a:tr h="33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Vacuum level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639" t="-403704" r="-639" b="-2240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2753398"/>
                      </a:ext>
                    </a:extLst>
                  </a:tr>
                  <a:tr h="3889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Maximum current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B w="12700" cmpd="sng"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450A</a:t>
                          </a:r>
                        </a:p>
                      </a:txBody>
                      <a:tcPr anchor="ctr">
                        <a:lnB w="12700" cmpd="sng"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60783799"/>
                      </a:ext>
                    </a:extLst>
                  </a:tr>
                  <a:tr h="33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Heat load @ 400A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＜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3 W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0131073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C244CF8-93D1-F7D3-2F72-ED4CF0491A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3643" y="3974135"/>
            <a:ext cx="4244711" cy="25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66AEDB6-FFD0-E1D8-55C3-A9DAC8F74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27" y="901056"/>
            <a:ext cx="3728627" cy="259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7C848F-0A4B-A18B-69BD-A2DAD083CC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0"/>
          <a:stretch/>
        </p:blipFill>
        <p:spPr>
          <a:xfrm>
            <a:off x="4599779" y="1054351"/>
            <a:ext cx="7408785" cy="244027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ECA7583-B538-78A4-1EAA-C0E74322B754}"/>
              </a:ext>
            </a:extLst>
          </p:cNvPr>
          <p:cNvSpPr txBox="1"/>
          <p:nvPr/>
        </p:nvSpPr>
        <p:spPr>
          <a:xfrm>
            <a:off x="6460953" y="3467246"/>
            <a:ext cx="4010007" cy="374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SCU sag deformation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9C1D8D2-DCA0-FDDE-420D-EAEB223EA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390" y="3974135"/>
            <a:ext cx="3455502" cy="2592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F6661D4-EB04-ABA0-2EF9-42E3E2B42402}"/>
              </a:ext>
            </a:extLst>
          </p:cNvPr>
          <p:cNvSpPr txBox="1"/>
          <p:nvPr/>
        </p:nvSpPr>
        <p:spPr>
          <a:xfrm>
            <a:off x="1126287" y="136946"/>
            <a:ext cx="99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kern="0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Cryostat assembly and horizontal test</a:t>
            </a:r>
            <a:endParaRPr lang="zh-CN" altLang="en-US" sz="3200" b="1" kern="0" dirty="0">
              <a:solidFill>
                <a:srgbClr val="005DA2"/>
              </a:solidFill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414B2B8-8AEB-15D3-AA33-22B4600A84F2}"/>
              </a:ext>
            </a:extLst>
          </p:cNvPr>
          <p:cNvSpPr txBox="1"/>
          <p:nvPr/>
        </p:nvSpPr>
        <p:spPr>
          <a:xfrm>
            <a:off x="4599779" y="6377429"/>
            <a:ext cx="3264463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SCU cooling process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76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3F7FE-9FDB-6DC6-D0CF-7FEC8614B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5900664-3FDD-548B-537A-AAD575E3C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F04CE85-0250-8112-3679-038614AE6FE0}"/>
              </a:ext>
            </a:extLst>
          </p:cNvPr>
          <p:cNvSpPr txBox="1"/>
          <p:nvPr/>
        </p:nvSpPr>
        <p:spPr>
          <a:xfrm>
            <a:off x="273483" y="3475869"/>
            <a:ext cx="3646584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SCU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training in horizontal &amp; vertical test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D738ABB-45FB-F9FF-5230-2120BB86A387}"/>
              </a:ext>
            </a:extLst>
          </p:cNvPr>
          <p:cNvSpPr txBox="1"/>
          <p:nvPr/>
        </p:nvSpPr>
        <p:spPr>
          <a:xfrm>
            <a:off x="6893785" y="6305202"/>
            <a:ext cx="3906215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SCU peak fields in multi-measurements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1680845-82EE-06ED-7297-D39256863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011" y="1138737"/>
            <a:ext cx="4125498" cy="2340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5BFE2F2-A352-B00B-D12D-7637498F7C47}"/>
              </a:ext>
            </a:extLst>
          </p:cNvPr>
          <p:cNvSpPr txBox="1"/>
          <p:nvPr/>
        </p:nvSpPr>
        <p:spPr>
          <a:xfrm>
            <a:off x="5879505" y="3489390"/>
            <a:ext cx="4010007" cy="374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SCU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horizontal field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measuremnt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BEFD4C3-B076-0E3E-E210-C7DA66223C1A}"/>
              </a:ext>
            </a:extLst>
          </p:cNvPr>
          <p:cNvSpPr txBox="1"/>
          <p:nvPr/>
        </p:nvSpPr>
        <p:spPr>
          <a:xfrm>
            <a:off x="821744" y="6299313"/>
            <a:ext cx="3716389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SCU field scan in the horizontal status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7176C31-7B05-FACF-959F-D35A43C0E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509" y="1129411"/>
            <a:ext cx="4255142" cy="234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6562F69-003E-A45D-D299-B8AE32346B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" y="1165817"/>
            <a:ext cx="3706594" cy="234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7E40DDC-8360-E7F2-8CCF-1870362998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r="4963"/>
          <a:stretch/>
        </p:blipFill>
        <p:spPr>
          <a:xfrm>
            <a:off x="57686" y="3981870"/>
            <a:ext cx="4792581" cy="23983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DCCF853-85EC-D15E-FD18-EE17D16DAF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r="4878"/>
          <a:stretch/>
        </p:blipFill>
        <p:spPr>
          <a:xfrm>
            <a:off x="4862366" y="4014837"/>
            <a:ext cx="3657601" cy="228447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CAF6CF4-69F8-A9B6-8FB0-4F855F9049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r="4768"/>
          <a:stretch/>
        </p:blipFill>
        <p:spPr>
          <a:xfrm>
            <a:off x="8532066" y="4038795"/>
            <a:ext cx="3657601" cy="228447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E753EDFA-029B-E3B3-F2A8-3967FEFD18E2}"/>
              </a:ext>
            </a:extLst>
          </p:cNvPr>
          <p:cNvSpPr txBox="1"/>
          <p:nvPr/>
        </p:nvSpPr>
        <p:spPr>
          <a:xfrm>
            <a:off x="1126287" y="136946"/>
            <a:ext cx="99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kern="0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SCU horizontal measurement</a:t>
            </a:r>
            <a:endParaRPr lang="zh-CN" altLang="en-US" sz="3200" b="1" kern="0" dirty="0">
              <a:solidFill>
                <a:srgbClr val="005DA2"/>
              </a:solidFill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45224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4551A-D8C2-EB8F-433F-B1151B8E1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1265332-3637-026E-ECDC-68ED40058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2286B19-A0D5-920E-0377-CD65D547F47F}"/>
              </a:ext>
            </a:extLst>
          </p:cNvPr>
          <p:cNvSpPr txBox="1"/>
          <p:nvPr/>
        </p:nvSpPr>
        <p:spPr>
          <a:xfrm>
            <a:off x="1126287" y="136946"/>
            <a:ext cx="99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kern="0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Ending coil for field correction</a:t>
            </a:r>
            <a:endParaRPr lang="zh-CN" altLang="en-US" sz="3200" b="1" kern="0" dirty="0">
              <a:solidFill>
                <a:srgbClr val="005DA2"/>
              </a:solidFill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047B0CD-227B-D7A0-52F2-DE357CF50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" b="739"/>
          <a:stretch/>
        </p:blipFill>
        <p:spPr>
          <a:xfrm>
            <a:off x="4146964" y="910638"/>
            <a:ext cx="6970294" cy="2592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BE7CDD5-33AE-5049-6CF8-6B5EAE0746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9" r="6695"/>
          <a:stretch/>
        </p:blipFill>
        <p:spPr>
          <a:xfrm>
            <a:off x="52417" y="938672"/>
            <a:ext cx="4164888" cy="2592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5687909-EB0A-E83C-EEB2-1076992381CC}"/>
              </a:ext>
            </a:extLst>
          </p:cNvPr>
          <p:cNvSpPr txBox="1"/>
          <p:nvPr/>
        </p:nvSpPr>
        <p:spPr>
          <a:xfrm>
            <a:off x="191852" y="3443087"/>
            <a:ext cx="3886017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Peak field @ different currents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941BFB7-C45C-D42A-36A9-04D470FDBEB0}"/>
              </a:ext>
            </a:extLst>
          </p:cNvPr>
          <p:cNvSpPr txBox="1"/>
          <p:nvPr/>
        </p:nvSpPr>
        <p:spPr>
          <a:xfrm>
            <a:off x="11110623" y="1406419"/>
            <a:ext cx="1081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</a:t>
            </a:r>
          </a:p>
          <a:p>
            <a:pPr algn="ctr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error</a:t>
            </a:r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200A 3.4°</a:t>
            </a:r>
          </a:p>
          <a:p>
            <a:pPr algn="ctr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300A 6.0°</a:t>
            </a:r>
          </a:p>
          <a:p>
            <a:pPr algn="ctr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350A 6.8°</a:t>
            </a:r>
          </a:p>
          <a:p>
            <a:pPr algn="ctr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400A 7.3°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B3DC31D-8DC0-0464-2EDB-7C598A2F51B7}"/>
              </a:ext>
            </a:extLst>
          </p:cNvPr>
          <p:cNvSpPr txBox="1"/>
          <p:nvPr/>
        </p:nvSpPr>
        <p:spPr>
          <a:xfrm>
            <a:off x="5965122" y="3460427"/>
            <a:ext cx="3886017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Phase error in vertical &amp; horizontal status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271AA44-A889-8282-9E85-28CC6691A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5" y="3854220"/>
            <a:ext cx="4606847" cy="25920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60FF0152-2F75-F33D-A2FC-B4535B2F89B9}"/>
              </a:ext>
            </a:extLst>
          </p:cNvPr>
          <p:cNvSpPr txBox="1"/>
          <p:nvPr/>
        </p:nvSpPr>
        <p:spPr>
          <a:xfrm>
            <a:off x="480549" y="6359594"/>
            <a:ext cx="3886017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Ending coil design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CAA40622-3FA0-ABCD-CD51-6964C27F69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81" y="3846785"/>
            <a:ext cx="7110284" cy="25920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BA1AB20-6DCE-50FE-F6A1-99C6A3E9489A}"/>
              </a:ext>
            </a:extLst>
          </p:cNvPr>
          <p:cNvSpPr txBox="1"/>
          <p:nvPr/>
        </p:nvSpPr>
        <p:spPr>
          <a:xfrm>
            <a:off x="6853723" y="6359593"/>
            <a:ext cx="3886017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Correction to the 2</a:t>
            </a:r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nd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field integral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4181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86C62-3196-2B31-8397-0899DD4D4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9D64501-6965-3371-CA3C-5108C78C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6A75F9C-E45C-2E39-1977-172D594EB529}"/>
              </a:ext>
            </a:extLst>
          </p:cNvPr>
          <p:cNvSpPr txBox="1"/>
          <p:nvPr/>
        </p:nvSpPr>
        <p:spPr>
          <a:xfrm>
            <a:off x="191852" y="3392287"/>
            <a:ext cx="4490215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Oscillation was observed in the field measurement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1AD9BD2-6661-4F3D-40B5-91B2EFC864A9}"/>
              </a:ext>
            </a:extLst>
          </p:cNvPr>
          <p:cNvSpPr txBox="1"/>
          <p:nvPr/>
        </p:nvSpPr>
        <p:spPr>
          <a:xfrm>
            <a:off x="5965122" y="3409627"/>
            <a:ext cx="3886017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Measured field oscillation at differ velocity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804314F-0FEC-D11F-1DFB-DD3BAA339FE0}"/>
              </a:ext>
            </a:extLst>
          </p:cNvPr>
          <p:cNvSpPr txBox="1"/>
          <p:nvPr/>
        </p:nvSpPr>
        <p:spPr>
          <a:xfrm>
            <a:off x="270933" y="6308794"/>
            <a:ext cx="4095633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Model for evaluating the eddy current impact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4ADB83C-F20A-A6A6-FB54-CBAAEF48DF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r="4024"/>
          <a:stretch/>
        </p:blipFill>
        <p:spPr>
          <a:xfrm>
            <a:off x="8085685" y="976023"/>
            <a:ext cx="4106315" cy="252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5DB274A-2D48-F6F9-D0A6-819F9DC354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r="4022"/>
          <a:stretch/>
        </p:blipFill>
        <p:spPr>
          <a:xfrm>
            <a:off x="52417" y="988055"/>
            <a:ext cx="4106314" cy="252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0A74E87-0C44-A6A4-D82E-7AE9FA87AE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41" y="963990"/>
            <a:ext cx="4046692" cy="252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38F60E9-39FF-447A-1886-EA4ABBA8E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52" y="3815625"/>
            <a:ext cx="4406821" cy="2592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1FD2F54-245D-0733-6383-51D29D139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280" y="3787038"/>
            <a:ext cx="4406822" cy="2829817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0220CD61-316C-E90D-6475-6AF9FBD231E0}"/>
              </a:ext>
            </a:extLst>
          </p:cNvPr>
          <p:cNvSpPr/>
          <p:nvPr/>
        </p:nvSpPr>
        <p:spPr>
          <a:xfrm>
            <a:off x="4857416" y="5709521"/>
            <a:ext cx="4242550" cy="87394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981423F7-8828-7D0E-7822-EE7711C9B1E6}"/>
                  </a:ext>
                </a:extLst>
              </p:cNvPr>
              <p:cNvSpPr/>
              <p:nvPr/>
            </p:nvSpPr>
            <p:spPr>
              <a:xfrm>
                <a:off x="9182102" y="4344688"/>
                <a:ext cx="2851609" cy="1714516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=0.45</m:t>
                      </m:r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</m:oMath>
                  </m:oMathPara>
                </a14:m>
                <a:endPara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</m:t>
                      </m:r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𝑚𝑚</m:t>
                      </m:r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</m:oMath>
                  </m:oMathPara>
                </a14:m>
                <a:endPara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↓↓</a:t>
                </a:r>
                <a:endPara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evaluation~20 Gauss</a:t>
                </a:r>
              </a:p>
              <a:p>
                <a:pPr algn="ctr"/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measurement~15 Gauss</a:t>
                </a:r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981423F7-8828-7D0E-7822-EE7711C9B1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2102" y="4344688"/>
                <a:ext cx="2851609" cy="1714516"/>
              </a:xfrm>
              <a:prstGeom prst="rect">
                <a:avLst/>
              </a:prstGeom>
              <a:blipFill>
                <a:blip r:embed="rId7"/>
                <a:stretch>
                  <a:fillRect l="-1268" r="-1268"/>
                </a:stretch>
              </a:blipFill>
              <a:ln w="28575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9F021916-B695-61ED-63FC-2BC9FEF654CE}"/>
              </a:ext>
            </a:extLst>
          </p:cNvPr>
          <p:cNvSpPr txBox="1"/>
          <p:nvPr/>
        </p:nvSpPr>
        <p:spPr>
          <a:xfrm>
            <a:off x="1126287" y="136946"/>
            <a:ext cx="99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kern="0" dirty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rPr>
              <a:t>Hall probe measurement and eddy current</a:t>
            </a:r>
            <a:endParaRPr lang="zh-CN" altLang="en-US" sz="3200" b="1" kern="0" dirty="0">
              <a:solidFill>
                <a:srgbClr val="005DA2"/>
              </a:solidFill>
              <a:latin typeface="Arial" panose="020B0604020202020204" pitchFamily="34" charset="0"/>
              <a:ea typeface="微软雅黑" panose="020B050302020402020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804197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Challenges in SC insertion devices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1187" y="1390564"/>
            <a:ext cx="11489945" cy="4536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00"/>
                </a:solidFill>
              </a:rPr>
              <a:t>Heat load by SR, especially in small gap short period devices.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00"/>
                </a:solidFill>
              </a:rPr>
              <a:t>Shielding reduces usable gap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00"/>
                </a:solidFill>
              </a:rPr>
              <a:t>Infrastructure and continuous maintenance required: Liquid Helium, or </a:t>
            </a:r>
            <a:r>
              <a:rPr lang="en-US" altLang="zh-CN" sz="2800" dirty="0" err="1">
                <a:solidFill>
                  <a:srgbClr val="000000"/>
                </a:solidFill>
              </a:rPr>
              <a:t>Cryo</a:t>
            </a:r>
            <a:r>
              <a:rPr lang="en-US" altLang="zh-CN" sz="2800" dirty="0">
                <a:solidFill>
                  <a:srgbClr val="000000"/>
                </a:solidFill>
              </a:rPr>
              <a:t>-coolers, and additional electricity consumption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00"/>
                </a:solidFill>
              </a:rPr>
              <a:t>Magnetic measurements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00"/>
                </a:solidFill>
              </a:rPr>
              <a:t>Error compensation schemes available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00"/>
                </a:solidFill>
              </a:rPr>
              <a:t>Further researches for the mass production of high quality undulators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931588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Permanent magnet </a:t>
            </a:r>
            <a:r>
              <a:rPr lang="en-US" altLang="zh-CN" sz="4400" dirty="0" err="1"/>
              <a:t>undulators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35" y="987942"/>
            <a:ext cx="11019017" cy="577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24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Franklin Gothic Medium" panose="020B0603020102020204" pitchFamily="34" charset="0"/>
              </a:rPr>
              <a:t>Design goals of HEPS and beamlines</a:t>
            </a:r>
            <a:endParaRPr lang="zh-CN" altLang="en-US" dirty="0">
              <a:latin typeface="Franklin Gothic Medium" panose="020B06030201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88A6B48-58EB-496F-A321-32EDD1E8F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592" y="4170065"/>
            <a:ext cx="3518758" cy="27482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F79AA0-FB98-47D2-A8ED-D1E02262B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94" y="820742"/>
            <a:ext cx="3765954" cy="328028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69FF722-39BD-A8FE-6107-02D94BE3732D}"/>
              </a:ext>
            </a:extLst>
          </p:cNvPr>
          <p:cNvSpPr/>
          <p:nvPr/>
        </p:nvSpPr>
        <p:spPr>
          <a:xfrm>
            <a:off x="5660896" y="920787"/>
            <a:ext cx="63527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HEPS is a 4th generation light source with the energy of 6 GeV and ultralow emittance of 34 </a:t>
            </a:r>
            <a:r>
              <a:rPr lang="en-US" altLang="zh-C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pm.rad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. </a:t>
            </a:r>
            <a:endParaRPr lang="en-US" altLang="zh-CN" sz="32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4AF085F-34F9-B7E3-70C4-56BC1A7B2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503" y="1718696"/>
            <a:ext cx="4233502" cy="26753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CA911A-7BB5-BA47-BF2E-5C276C13E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877" y="4451299"/>
            <a:ext cx="5204457" cy="231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611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Planar permanent magnet </a:t>
            </a:r>
            <a:r>
              <a:rPr lang="en-US" altLang="zh-CN" sz="4400" dirty="0" err="1"/>
              <a:t>undulators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48" y="987942"/>
            <a:ext cx="9866152" cy="569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002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Magnet field simulation codes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40" y="1085857"/>
            <a:ext cx="10162573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384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Magnet design steps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28" y="1164910"/>
            <a:ext cx="10171917" cy="495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286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Example: hybrid magnet UND design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05" y="986021"/>
            <a:ext cx="6255749" cy="5304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69"/>
          <a:stretch/>
        </p:blipFill>
        <p:spPr>
          <a:xfrm>
            <a:off x="7222603" y="879675"/>
            <a:ext cx="3003630" cy="59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922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Practical design </a:t>
            </a:r>
            <a:r>
              <a:rPr lang="en-US" altLang="zh-CN" sz="4400" dirty="0" err="1"/>
              <a:t>formular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25" y="920935"/>
            <a:ext cx="9655350" cy="593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858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Comparison EM-PPM-Hybrid-SCU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33" y="925532"/>
            <a:ext cx="10759733" cy="577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55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925" y="92057"/>
            <a:ext cx="10510125" cy="659643"/>
          </a:xfrm>
        </p:spPr>
        <p:txBody>
          <a:bodyPr/>
          <a:lstStyle/>
          <a:p>
            <a:r>
              <a:rPr lang="en-US" altLang="zh-CN" sz="4400" dirty="0"/>
              <a:t>Pole height tuning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53" y="1099680"/>
            <a:ext cx="5549096" cy="2017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3" y="3212943"/>
            <a:ext cx="6862399" cy="3410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075" t="3037"/>
          <a:stretch/>
        </p:blipFill>
        <p:spPr>
          <a:xfrm>
            <a:off x="9055438" y="2164465"/>
            <a:ext cx="3136562" cy="4572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356" y="271520"/>
            <a:ext cx="3502481" cy="265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339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Tuning by magnet shimming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" b="987"/>
          <a:stretch/>
        </p:blipFill>
        <p:spPr>
          <a:xfrm>
            <a:off x="545879" y="915530"/>
            <a:ext cx="10519519" cy="57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476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C-frame structure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39" r="7473"/>
          <a:stretch/>
        </p:blipFill>
        <p:spPr>
          <a:xfrm>
            <a:off x="243068" y="1022481"/>
            <a:ext cx="8148578" cy="5661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869"/>
          <a:stretch/>
        </p:blipFill>
        <p:spPr>
          <a:xfrm>
            <a:off x="8901103" y="863672"/>
            <a:ext cx="3127464" cy="2134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5842"/>
          <a:stretch/>
        </p:blipFill>
        <p:spPr>
          <a:xfrm>
            <a:off x="8940401" y="3692323"/>
            <a:ext cx="2939599" cy="2459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7608" b="6549"/>
          <a:stretch/>
        </p:blipFill>
        <p:spPr>
          <a:xfrm>
            <a:off x="8752536" y="2996738"/>
            <a:ext cx="3127464" cy="468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367" t="83763" r="18655" b="792"/>
          <a:stretch/>
        </p:blipFill>
        <p:spPr>
          <a:xfrm>
            <a:off x="9068766" y="6140371"/>
            <a:ext cx="2262850" cy="45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4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H-Frame structure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500" y="875718"/>
            <a:ext cx="9362352" cy="571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21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What is an </a:t>
            </a:r>
            <a:r>
              <a:rPr lang="en-US" altLang="zh-CN" sz="4400" dirty="0" err="1"/>
              <a:t>undulator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5520" y="914502"/>
            <a:ext cx="11656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261748"/>
                </a:solidFill>
              </a:rPr>
              <a:t>Undulator</a:t>
            </a:r>
            <a:r>
              <a:rPr lang="en-US" altLang="zh-CN" sz="2400" dirty="0">
                <a:solidFill>
                  <a:srgbClr val="261748"/>
                </a:solidFill>
              </a:rPr>
              <a:t>: A magnet device providing periodic field to generate radiations with relativism electron beams. For example, SR in a storage ring, FEL in a </a:t>
            </a:r>
            <a:r>
              <a:rPr lang="en-US" altLang="zh-CN" sz="2400" dirty="0" err="1">
                <a:solidFill>
                  <a:srgbClr val="261748"/>
                </a:solidFill>
              </a:rPr>
              <a:t>linac</a:t>
            </a:r>
            <a:endParaRPr lang="zh-CN" alt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94440" y="1741589"/>
            <a:ext cx="1073912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</a:rPr>
              <a:t>Deflecting charged particles for the electromagnetic radiation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</a:rPr>
              <a:t>Non-periodic deflection of relativism beam yields wide band radiation, and the narrow bandwidth and higher intensity are generated in a periodic field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>
                <a:solidFill>
                  <a:srgbClr val="000000"/>
                </a:solidFill>
              </a:rPr>
              <a:t>Undulator</a:t>
            </a:r>
            <a:r>
              <a:rPr lang="en-US" altLang="zh-CN" sz="2000" dirty="0">
                <a:solidFill>
                  <a:srgbClr val="000000"/>
                </a:solidFill>
              </a:rPr>
              <a:t> provides a periodically alternative magnet field, forcing e-beams on an oscillating, but overall straight orbit.  </a:t>
            </a:r>
            <a:endParaRPr lang="en-US" altLang="zh-CN" sz="2000" dirty="0">
              <a:solidFill>
                <a:srgbClr val="261748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</a:rPr>
              <a:t>Magnetic field is mostly used, because it is more efficient to deflect relativism beams than electric field:</a:t>
            </a:r>
            <a:endParaRPr lang="zh-CN" alt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562" y="4905269"/>
            <a:ext cx="2756159" cy="1739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392" y="4582161"/>
            <a:ext cx="2668903" cy="2063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639" y="4905269"/>
            <a:ext cx="4922252" cy="16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108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C-frame revolver </a:t>
            </a:r>
            <a:r>
              <a:rPr lang="en-US" altLang="zh-CN" sz="4400" dirty="0" err="1"/>
              <a:t>undulators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084"/>
          <a:stretch/>
        </p:blipFill>
        <p:spPr>
          <a:xfrm>
            <a:off x="171146" y="1279002"/>
            <a:ext cx="11849708" cy="51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078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 err="1"/>
              <a:t>Invaccum</a:t>
            </a:r>
            <a:r>
              <a:rPr lang="en-US" altLang="zh-CN" sz="4400" dirty="0"/>
              <a:t> </a:t>
            </a:r>
            <a:r>
              <a:rPr lang="en-US" altLang="zh-CN" sz="4400" dirty="0" err="1"/>
              <a:t>undulators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67" y="1095069"/>
            <a:ext cx="10176597" cy="565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04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/>
              <a:t>PPM UND for variable polarization APPLE (Advanced Polarized Permanent Light </a:t>
            </a:r>
            <a:r>
              <a:rPr lang="en-US" altLang="zh-CN" sz="2400" dirty="0" err="1"/>
              <a:t>Emmitter</a:t>
            </a:r>
            <a:r>
              <a:rPr lang="en-US" altLang="zh-CN" sz="2400" dirty="0"/>
              <a:t>)</a:t>
            </a:r>
            <a:endParaRPr lang="zh-CN" altLang="en-US" sz="2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20" y="883464"/>
            <a:ext cx="9268380" cy="579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266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Delta type </a:t>
            </a:r>
            <a:r>
              <a:rPr lang="en-US" altLang="zh-CN" sz="4400" dirty="0" err="1"/>
              <a:t>undulator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097" y="912963"/>
            <a:ext cx="9117806" cy="5562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300" y="6134100"/>
            <a:ext cx="45720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zh-CN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9776460" y="6157095"/>
            <a:ext cx="2186940" cy="35065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728178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Summary and outlook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1020" y="987942"/>
            <a:ext cx="1124712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500" dirty="0">
                <a:solidFill>
                  <a:srgbClr val="000000"/>
                </a:solidFill>
              </a:rPr>
              <a:t>Three technologies are used for </a:t>
            </a:r>
            <a:r>
              <a:rPr lang="en-US" altLang="zh-CN" sz="2500" dirty="0" err="1">
                <a:solidFill>
                  <a:srgbClr val="000000"/>
                </a:solidFill>
              </a:rPr>
              <a:t>Undulators</a:t>
            </a:r>
            <a:endParaRPr lang="en-US" altLang="zh-CN" sz="2500" dirty="0">
              <a:solidFill>
                <a:srgbClr val="0000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500" dirty="0">
                <a:solidFill>
                  <a:srgbClr val="261748"/>
                </a:solidFill>
              </a:rPr>
              <a:t> </a:t>
            </a:r>
            <a:r>
              <a:rPr lang="en-US" altLang="zh-CN" sz="2500" dirty="0">
                <a:solidFill>
                  <a:srgbClr val="000000"/>
                </a:solidFill>
              </a:rPr>
              <a:t>PM technology is most advanced and used on a large scale worldwide for &gt;90% of the devices</a:t>
            </a:r>
          </a:p>
          <a:p>
            <a:pPr lvl="1"/>
            <a:r>
              <a:rPr lang="en-US" altLang="zh-CN" sz="2500" dirty="0">
                <a:solidFill>
                  <a:srgbClr val="000000"/>
                </a:solidFill>
              </a:rPr>
              <a:t>	 Pure PM devices offer options for variable polarization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500" dirty="0">
                <a:solidFill>
                  <a:srgbClr val="000000"/>
                </a:solidFill>
              </a:rPr>
              <a:t>SCUs made progress: Once mature may deliver shorter periods higher field. </a:t>
            </a:r>
            <a:r>
              <a:rPr lang="en-US" altLang="zh-CN" sz="2500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2500" dirty="0">
                <a:solidFill>
                  <a:srgbClr val="000000"/>
                </a:solidFill>
              </a:rPr>
              <a:t> shorter </a:t>
            </a:r>
            <a:r>
              <a:rPr lang="el-GR" altLang="zh-CN" sz="2500" dirty="0">
                <a:solidFill>
                  <a:srgbClr val="000000"/>
                </a:solidFill>
              </a:rPr>
              <a:t>λ</a:t>
            </a:r>
            <a:r>
              <a:rPr lang="en-US" altLang="zh-CN" sz="2500" dirty="0">
                <a:solidFill>
                  <a:srgbClr val="000000"/>
                </a:solidFill>
              </a:rPr>
              <a:t>Rad at given </a:t>
            </a:r>
            <a:r>
              <a:rPr lang="el-GR" altLang="zh-CN" sz="2500" dirty="0">
                <a:solidFill>
                  <a:srgbClr val="000000"/>
                </a:solidFill>
              </a:rPr>
              <a:t>γ </a:t>
            </a:r>
            <a:endParaRPr lang="en-US" altLang="zh-CN" sz="2500" dirty="0">
              <a:solidFill>
                <a:srgbClr val="0000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500" dirty="0">
                <a:solidFill>
                  <a:srgbClr val="000000"/>
                </a:solidFill>
              </a:rPr>
              <a:t>EM technology only for niche applications: Very long </a:t>
            </a:r>
            <a:r>
              <a:rPr lang="el-GR" altLang="zh-CN" sz="2500" dirty="0">
                <a:solidFill>
                  <a:srgbClr val="000000"/>
                </a:solidFill>
              </a:rPr>
              <a:t>λ</a:t>
            </a:r>
            <a:r>
              <a:rPr lang="en-US" altLang="zh-CN" sz="2500" dirty="0">
                <a:solidFill>
                  <a:srgbClr val="000000"/>
                </a:solidFill>
              </a:rPr>
              <a:t>u</a:t>
            </a:r>
            <a:r>
              <a:rPr lang="el-GR" altLang="zh-CN" sz="2500" dirty="0">
                <a:solidFill>
                  <a:srgbClr val="000000"/>
                </a:solidFill>
              </a:rPr>
              <a:t>, </a:t>
            </a:r>
            <a:r>
              <a:rPr lang="en-US" altLang="zh-CN" sz="2500" dirty="0">
                <a:solidFill>
                  <a:srgbClr val="000000"/>
                </a:solidFill>
              </a:rPr>
              <a:t>moderate fields, AC excitation 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altLang="zh-CN" sz="2500" dirty="0">
                <a:solidFill>
                  <a:srgbClr val="000000"/>
                </a:solidFill>
              </a:rPr>
              <a:t>Potential for further developments: IVUs, variable polarization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altLang="zh-CN" sz="2500" dirty="0">
                <a:solidFill>
                  <a:srgbClr val="000000"/>
                </a:solidFill>
              </a:rPr>
              <a:t>Future challenges: Long term operation in SC accelerators: EXFEL, LCLSII Radiation damage ↔ small gap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altLang="zh-CN" sz="2500" dirty="0">
                <a:solidFill>
                  <a:srgbClr val="000000"/>
                </a:solidFill>
              </a:rPr>
              <a:t>Not touched: </a:t>
            </a:r>
          </a:p>
          <a:p>
            <a:pPr lvl="2" indent="-457200">
              <a:buFont typeface="Arial" panose="020B0604020202020204" pitchFamily="34" charset="0"/>
              <a:buChar char="•"/>
            </a:pPr>
            <a:r>
              <a:rPr lang="en-US" altLang="zh-CN" sz="2500" dirty="0">
                <a:solidFill>
                  <a:srgbClr val="000000"/>
                </a:solidFill>
              </a:rPr>
              <a:t>Drive &amp; Motion Control; Control systems </a:t>
            </a:r>
          </a:p>
          <a:p>
            <a:pPr lvl="2" indent="-457200">
              <a:buFont typeface="Arial" panose="020B0604020202020204" pitchFamily="34" charset="0"/>
              <a:buChar char="•"/>
            </a:pPr>
            <a:r>
              <a:rPr lang="en-US" altLang="zh-CN" sz="2500" dirty="0">
                <a:solidFill>
                  <a:srgbClr val="000000"/>
                </a:solidFill>
              </a:rPr>
              <a:t>Magnetic measurements</a:t>
            </a:r>
            <a:endParaRPr lang="zh-CN" altLang="en-US" sz="2500" dirty="0"/>
          </a:p>
        </p:txBody>
      </p:sp>
    </p:spTree>
    <p:extLst>
      <p:ext uri="{BB962C8B-B14F-4D97-AF65-F5344CB8AC3E}">
        <p14:creationId xmlns:p14="http://schemas.microsoft.com/office/powerpoint/2010/main" val="21960578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F42F82-6BEA-43EC-B4D0-3835E81D44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7135352" y="5214720"/>
            <a:ext cx="4947737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</a:rPr>
              <a:t>THANKS FOR YOUR ATTENTION</a:t>
            </a:r>
            <a:r>
              <a:rPr lang="en-US" sz="2800" dirty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DC8F706-9C99-4A4F-B815-CBCAC4D9CB82}"/>
              </a:ext>
            </a:extLst>
          </p:cNvPr>
          <p:cNvSpPr txBox="1">
            <a:spLocks/>
          </p:cNvSpPr>
          <p:nvPr/>
        </p:nvSpPr>
        <p:spPr>
          <a:xfrm>
            <a:off x="7135352" y="5969732"/>
            <a:ext cx="4947737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2800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rgbClr val="384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4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1464" y="3717032"/>
            <a:ext cx="728775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Permanent magnet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undulator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en-US" altLang="zh-CN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Electromagnet </a:t>
            </a:r>
            <a:r>
              <a:rPr lang="en-US" altLang="zh-CN" sz="2400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undulator</a:t>
            </a:r>
            <a:endParaRPr lang="en-US" altLang="zh-CN" sz="2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Features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comparison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76200" y="3200400"/>
            <a:ext cx="5334000" cy="1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AB5CC4-AE71-498A-A10F-D20B366C70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48880"/>
            <a:ext cx="9006840" cy="670499"/>
          </a:xfrm>
        </p:spPr>
        <p:txBody>
          <a:bodyPr/>
          <a:lstStyle/>
          <a:p>
            <a:pPr algn="l"/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Analytical solution of </a:t>
            </a:r>
            <a:r>
              <a:rPr lang="en-US" altLang="zh-CN" dirty="0" err="1">
                <a:latin typeface="宋体" panose="02010600030101010101" pitchFamily="2" charset="-122"/>
                <a:ea typeface="宋体" panose="02010600030101010101" pitchFamily="2" charset="-122"/>
              </a:rPr>
              <a:t>undulator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field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48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"/>
    </mc:Choice>
    <mc:Fallback xmlns="">
      <p:transition spd="slow" advTm="178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Periodic electromagnet field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534"/>
          <a:stretch/>
        </p:blipFill>
        <p:spPr>
          <a:xfrm>
            <a:off x="2552700" y="1016252"/>
            <a:ext cx="7279021" cy="2725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741" y="5397538"/>
            <a:ext cx="5431260" cy="943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7851"/>
          <a:stretch/>
        </p:blipFill>
        <p:spPr>
          <a:xfrm>
            <a:off x="8104904" y="3914530"/>
            <a:ext cx="3858081" cy="26359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1900" y="3821304"/>
            <a:ext cx="216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Circular symmetry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3380" y="4532822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Magnet field generated by periodic distributed current with square shape has analytical solution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71909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Maxwell equation of 2D UND field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769" y="1211581"/>
            <a:ext cx="9620336" cy="533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994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2.0"/>
  <p:tag name="AS_VERSION" val="16.9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204307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5、16、20、23、24、25、26、27、30、35、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204307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5、16、20、23、24、25、26、27、30、35、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6_Office 主题​​">
  <a:themeElements>
    <a:clrScheme name="CJcolor">
      <a:dk1>
        <a:srgbClr val="000000"/>
      </a:dk1>
      <a:lt1>
        <a:srgbClr val="FFFFCC"/>
      </a:lt1>
      <a:dk2>
        <a:srgbClr val="005DA2"/>
      </a:dk2>
      <a:lt2>
        <a:srgbClr val="FFFFFF"/>
      </a:lt2>
      <a:accent1>
        <a:srgbClr val="00FF00"/>
      </a:accent1>
      <a:accent2>
        <a:srgbClr val="FFC000"/>
      </a:accent2>
      <a:accent3>
        <a:srgbClr val="00C0FF"/>
      </a:accent3>
      <a:accent4>
        <a:srgbClr val="00FFC0"/>
      </a:accent4>
      <a:accent5>
        <a:srgbClr val="FF00C0"/>
      </a:accent5>
      <a:accent6>
        <a:srgbClr val="FF0000"/>
      </a:accent6>
      <a:hlink>
        <a:srgbClr val="C0FF00"/>
      </a:hlink>
      <a:folHlink>
        <a:srgbClr val="000000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J2022.potx" id="{8BBC4BC3-BEB5-4946-8F80-1256EA926EF8}" vid="{EA5DC5B3-5A7E-45FE-8A8B-1A4198E2B1EA}"/>
    </a:ext>
  </a:extLst>
</a:theme>
</file>

<file path=ppt/theme/theme2.xml><?xml version="1.0" encoding="utf-8"?>
<a:theme xmlns:a="http://schemas.openxmlformats.org/drawingml/2006/main" name="7_Office 主题​​">
  <a:themeElements>
    <a:clrScheme name="CJcolor">
      <a:dk1>
        <a:srgbClr val="000000"/>
      </a:dk1>
      <a:lt1>
        <a:srgbClr val="FFFFCC"/>
      </a:lt1>
      <a:dk2>
        <a:srgbClr val="005DA2"/>
      </a:dk2>
      <a:lt2>
        <a:srgbClr val="FFFFFF"/>
      </a:lt2>
      <a:accent1>
        <a:srgbClr val="00FF00"/>
      </a:accent1>
      <a:accent2>
        <a:srgbClr val="FFC000"/>
      </a:accent2>
      <a:accent3>
        <a:srgbClr val="00C0FF"/>
      </a:accent3>
      <a:accent4>
        <a:srgbClr val="00FFC0"/>
      </a:accent4>
      <a:accent5>
        <a:srgbClr val="FF00C0"/>
      </a:accent5>
      <a:accent6>
        <a:srgbClr val="FF0000"/>
      </a:accent6>
      <a:hlink>
        <a:srgbClr val="C0FF00"/>
      </a:hlink>
      <a:folHlink>
        <a:srgbClr val="000000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J2022.potx" id="{8BBC4BC3-BEB5-4946-8F80-1256EA926EF8}" vid="{EA5DC5B3-5A7E-45FE-8A8B-1A4198E2B1EA}"/>
    </a:ext>
  </a:extLst>
</a:theme>
</file>

<file path=ppt/theme/theme3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Times New Roman"/>
        <a:ea typeface="楷体_GB2312"/>
        <a:cs typeface=""/>
      </a:majorFont>
      <a:minorFont>
        <a:latin typeface="Times New Roman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marL="457200" lvl="1" indent="0" eaLnBrk="1" hangingPunct="1">
          <a:spcBef>
            <a:spcPts val="600"/>
          </a:spcBef>
          <a:spcAft>
            <a:spcPts val="600"/>
          </a:spcAft>
          <a:buClr>
            <a:srgbClr val="FF0000"/>
          </a:buClr>
          <a:buSzPct val="80000"/>
          <a:buNone/>
          <a:defRPr/>
        </a:defPPr>
      </a:lstStyle>
    </a:tx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charset="0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CJ2022</Template>
  <TotalTime>10719</TotalTime>
  <Words>2093</Words>
  <Application>Microsoft Office PowerPoint</Application>
  <PresentationFormat>宽屏</PresentationFormat>
  <Paragraphs>471</Paragraphs>
  <Slides>65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65</vt:i4>
      </vt:variant>
    </vt:vector>
  </HeadingPairs>
  <TitlesOfParts>
    <vt:vector size="81" baseType="lpstr">
      <vt:lpstr>等线</vt:lpstr>
      <vt:lpstr>思源黑体 CN Medium</vt:lpstr>
      <vt:lpstr>宋体</vt:lpstr>
      <vt:lpstr>微软雅黑</vt:lpstr>
      <vt:lpstr>Arial</vt:lpstr>
      <vt:lpstr>Arial Black</vt:lpstr>
      <vt:lpstr>Bahnschrift Light SemiCondensed</vt:lpstr>
      <vt:lpstr>Calibri</vt:lpstr>
      <vt:lpstr>Cambria Math</vt:lpstr>
      <vt:lpstr>Franklin Gothic Medium</vt:lpstr>
      <vt:lpstr>Helvetica</vt:lpstr>
      <vt:lpstr>Times New Roman</vt:lpstr>
      <vt:lpstr>Wingdings</vt:lpstr>
      <vt:lpstr>6_Office 主题​​</vt:lpstr>
      <vt:lpstr>7_Office 主题​​</vt:lpstr>
      <vt:lpstr>Office 主题</vt:lpstr>
      <vt:lpstr>PowerPoint 演示文稿</vt:lpstr>
      <vt:lpstr>Outline</vt:lpstr>
      <vt:lpstr>Categories of superconducting insertion devices </vt:lpstr>
      <vt:lpstr>Superconducting Insertion Device applied at advanced light sources and colliders</vt:lpstr>
      <vt:lpstr>Design goals of HEPS and beamlines</vt:lpstr>
      <vt:lpstr>What is an undulator</vt:lpstr>
      <vt:lpstr>Analytical solution of undulator field</vt:lpstr>
      <vt:lpstr>Periodic electromagnet field</vt:lpstr>
      <vt:lpstr>Maxwell equation of 2D UND field</vt:lpstr>
      <vt:lpstr>2D model of the electromagnet undulator</vt:lpstr>
      <vt:lpstr>Current density in the frequency domain</vt:lpstr>
      <vt:lpstr>Inverse Fourier transform</vt:lpstr>
      <vt:lpstr>Infinity integral</vt:lpstr>
      <vt:lpstr>The vector potential</vt:lpstr>
      <vt:lpstr>Electromagnet undulator field</vt:lpstr>
      <vt:lpstr>Permanent magnet undulator and Halbach Arrray</vt:lpstr>
      <vt:lpstr>Field attribute to the horizontal magnetization</vt:lpstr>
      <vt:lpstr>The solution to the field</vt:lpstr>
      <vt:lpstr>Field generated by the vertical magnetization</vt:lpstr>
      <vt:lpstr>EM &amp; PPM undulator comparison</vt:lpstr>
      <vt:lpstr>e- beam motion inside undulators</vt:lpstr>
      <vt:lpstr>Planar undulator and acceleration</vt:lpstr>
      <vt:lpstr>Beam deflection and excursion</vt:lpstr>
      <vt:lpstr>Radiation by relativistic electron</vt:lpstr>
      <vt:lpstr>Radiation from horizontal oscillation</vt:lpstr>
      <vt:lpstr>Undulator spontaneous radiation</vt:lpstr>
      <vt:lpstr>Optical phase</vt:lpstr>
      <vt:lpstr>Example of field and practical formular</vt:lpstr>
      <vt:lpstr>Technical solutions</vt:lpstr>
      <vt:lpstr>EM and PPM magnet and scaling law</vt:lpstr>
      <vt:lpstr>Electro magnet undulators</vt:lpstr>
      <vt:lpstr>Infrared undulator in FLASH @ DESY</vt:lpstr>
      <vt:lpstr>Helical EM undulator</vt:lpstr>
      <vt:lpstr>Superconducting inserting devices</vt:lpstr>
      <vt:lpstr>Example of SC wiggler @ IHEP</vt:lpstr>
      <vt:lpstr>Example of SC undulator @ IHEP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Challenges in SC insertion devices</vt:lpstr>
      <vt:lpstr>Permanent magnet undulators</vt:lpstr>
      <vt:lpstr>Planar permanent magnet undulators</vt:lpstr>
      <vt:lpstr>Magnet field simulation codes</vt:lpstr>
      <vt:lpstr>Magnet design steps</vt:lpstr>
      <vt:lpstr>Example: hybrid magnet UND design</vt:lpstr>
      <vt:lpstr>Practical design formular</vt:lpstr>
      <vt:lpstr>Comparison EM-PPM-Hybrid-SCU</vt:lpstr>
      <vt:lpstr>Pole height tuning</vt:lpstr>
      <vt:lpstr>Tuning by magnet shimming</vt:lpstr>
      <vt:lpstr>C-frame structure</vt:lpstr>
      <vt:lpstr>H-Frame structure</vt:lpstr>
      <vt:lpstr>C-frame revolver undulators</vt:lpstr>
      <vt:lpstr>Invaccum undulators</vt:lpstr>
      <vt:lpstr>PPM UND for variable polarization APPLE (Advanced Polarized Permanent Light Emmitter)</vt:lpstr>
      <vt:lpstr>Delta type undulator</vt:lpstr>
      <vt:lpstr>Summary and outlook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Jun Cao</dc:creator>
  <cp:lastModifiedBy>煜辉 李</cp:lastModifiedBy>
  <cp:revision>294</cp:revision>
  <dcterms:created xsi:type="dcterms:W3CDTF">2023-01-01T14:23:30Z</dcterms:created>
  <dcterms:modified xsi:type="dcterms:W3CDTF">2025-03-25T01:26:59Z</dcterms:modified>
</cp:coreProperties>
</file>