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</p:sldMasterIdLst>
  <p:notesMasterIdLst>
    <p:notesMasterId r:id="rId65"/>
  </p:notesMasterIdLst>
  <p:sldIdLst>
    <p:sldId id="3668" r:id="rId2"/>
    <p:sldId id="4345" r:id="rId3"/>
    <p:sldId id="3671" r:id="rId4"/>
    <p:sldId id="4302" r:id="rId5"/>
    <p:sldId id="4303" r:id="rId6"/>
    <p:sldId id="270" r:id="rId7"/>
    <p:sldId id="4351" r:id="rId8"/>
    <p:sldId id="4352" r:id="rId9"/>
    <p:sldId id="4353" r:id="rId10"/>
    <p:sldId id="4304" r:id="rId11"/>
    <p:sldId id="4354" r:id="rId12"/>
    <p:sldId id="4355" r:id="rId13"/>
    <p:sldId id="4305" r:id="rId14"/>
    <p:sldId id="4306" r:id="rId15"/>
    <p:sldId id="4360" r:id="rId16"/>
    <p:sldId id="4307" r:id="rId17"/>
    <p:sldId id="4308" r:id="rId18"/>
    <p:sldId id="4309" r:id="rId19"/>
    <p:sldId id="4311" r:id="rId20"/>
    <p:sldId id="4312" r:id="rId21"/>
    <p:sldId id="4313" r:id="rId22"/>
    <p:sldId id="4346" r:id="rId23"/>
    <p:sldId id="4349" r:id="rId24"/>
    <p:sldId id="4310" r:id="rId25"/>
    <p:sldId id="4350" r:id="rId26"/>
    <p:sldId id="4357" r:id="rId27"/>
    <p:sldId id="4314" r:id="rId28"/>
    <p:sldId id="4315" r:id="rId29"/>
    <p:sldId id="4316" r:id="rId30"/>
    <p:sldId id="4317" r:id="rId31"/>
    <p:sldId id="4358" r:id="rId32"/>
    <p:sldId id="4318" r:id="rId33"/>
    <p:sldId id="4319" r:id="rId34"/>
    <p:sldId id="4320" r:id="rId35"/>
    <p:sldId id="4321" r:id="rId36"/>
    <p:sldId id="4356" r:id="rId37"/>
    <p:sldId id="4347" r:id="rId38"/>
    <p:sldId id="4322" r:id="rId39"/>
    <p:sldId id="4323" r:id="rId40"/>
    <p:sldId id="4324" r:id="rId41"/>
    <p:sldId id="4325" r:id="rId42"/>
    <p:sldId id="4326" r:id="rId43"/>
    <p:sldId id="4327" r:id="rId44"/>
    <p:sldId id="4328" r:id="rId45"/>
    <p:sldId id="4329" r:id="rId46"/>
    <p:sldId id="4330" r:id="rId47"/>
    <p:sldId id="4331" r:id="rId48"/>
    <p:sldId id="4332" r:id="rId49"/>
    <p:sldId id="4333" r:id="rId50"/>
    <p:sldId id="4334" r:id="rId51"/>
    <p:sldId id="4335" r:id="rId52"/>
    <p:sldId id="4336" r:id="rId53"/>
    <p:sldId id="4337" r:id="rId54"/>
    <p:sldId id="4338" r:id="rId55"/>
    <p:sldId id="4339" r:id="rId56"/>
    <p:sldId id="4340" r:id="rId57"/>
    <p:sldId id="4341" r:id="rId58"/>
    <p:sldId id="4342" r:id="rId59"/>
    <p:sldId id="4343" r:id="rId60"/>
    <p:sldId id="4344" r:id="rId61"/>
    <p:sldId id="4359" r:id="rId62"/>
    <p:sldId id="4361" r:id="rId63"/>
    <p:sldId id="954" r:id="rId6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9BE00"/>
    <a:srgbClr val="00B9EF"/>
    <a:srgbClr val="FFFFFF"/>
    <a:srgbClr val="D9D9D9"/>
    <a:srgbClr val="DCDCDC"/>
    <a:srgbClr val="0C3388"/>
    <a:srgbClr val="1C1412"/>
    <a:srgbClr val="3AB153"/>
    <a:srgbClr val="007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43" autoAdjust="0"/>
    <p:restoredTop sz="84653"/>
  </p:normalViewPr>
  <p:slideViewPr>
    <p:cSldViewPr snapToGrid="0">
      <p:cViewPr varScale="1">
        <p:scale>
          <a:sx n="95" d="100"/>
          <a:sy n="95" d="100"/>
        </p:scale>
        <p:origin x="701" y="62"/>
      </p:cViewPr>
      <p:guideLst>
        <p:guide orient="horz" pos="165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29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xilongwang:Documents:01-ACCP:01-Project:14-ESS%20documents:01-Exergy%20analysis:ACCP%20Exergy%20analysi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xilongwang\Desktop\ACCP%20WCS%20Test%20Repo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xilongwang\Desktop\ACCP%20WCS%20Test%20Repo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xilongwang\Desktop\ACCP%20WCS%20Test%20Repor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42865036607301"/>
          <c:y val="7.0318027165114899E-2"/>
          <c:w val="0.83205023714141002"/>
          <c:h val="0.78299701180998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Collect!$C$26</c:f>
              <c:strCache>
                <c:ptCount val="1"/>
                <c:pt idx="0">
                  <c:v>Stage 1</c:v>
                </c:pt>
              </c:strCache>
            </c:strRef>
          </c:tx>
          <c:spPr>
            <a:ln>
              <a:solidFill>
                <a:schemeClr val="accent1">
                  <a:lumMod val="40000"/>
                  <a:lumOff val="60000"/>
                </a:schemeClr>
              </a:solidFill>
            </a:ln>
          </c:spPr>
          <c:invertIfNegative val="0"/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48-8C4D-B0D5-1BCE04BBA60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Collect!$B$27:$B$30</c:f>
              <c:strCache>
                <c:ptCount val="4"/>
                <c:pt idx="0">
                  <c:v>Norminal design</c:v>
                </c:pt>
                <c:pt idx="1">
                  <c:v>Turndown</c:v>
                </c:pt>
                <c:pt idx="2">
                  <c:v>4.5 K Standby</c:v>
                </c:pt>
                <c:pt idx="3">
                  <c:v>TS Standby</c:v>
                </c:pt>
              </c:strCache>
            </c:strRef>
          </c:cat>
          <c:val>
            <c:numRef>
              <c:f>Collect!$C$27:$C$30</c:f>
              <c:numCache>
                <c:formatCode>#,#00%</c:formatCode>
                <c:ptCount val="4"/>
                <c:pt idx="0">
                  <c:v>0.24457441331857899</c:v>
                </c:pt>
                <c:pt idx="1">
                  <c:v>0.18341972592385</c:v>
                </c:pt>
                <c:pt idx="2">
                  <c:v>0.15553608505972299</c:v>
                </c:pt>
                <c:pt idx="3">
                  <c:v>4.5100983921070002E-2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48-8C4D-B0D5-1BCE04BBA60F}"/>
            </c:ext>
          </c:extLst>
        </c:ser>
        <c:ser>
          <c:idx val="1"/>
          <c:order val="1"/>
          <c:tx>
            <c:strRef>
              <c:f>Collect!$D$26</c:f>
              <c:strCache>
                <c:ptCount val="1"/>
                <c:pt idx="0">
                  <c:v>Stage 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Collect!$B$27:$B$30</c:f>
              <c:strCache>
                <c:ptCount val="4"/>
                <c:pt idx="0">
                  <c:v>Norminal design</c:v>
                </c:pt>
                <c:pt idx="1">
                  <c:v>Turndown</c:v>
                </c:pt>
                <c:pt idx="2">
                  <c:v>4.5 K Standby</c:v>
                </c:pt>
                <c:pt idx="3">
                  <c:v>TS Standby</c:v>
                </c:pt>
              </c:strCache>
            </c:strRef>
          </c:cat>
          <c:val>
            <c:numRef>
              <c:f>Collect!$D$27:$D$30</c:f>
              <c:numCache>
                <c:formatCode>#,#00%</c:formatCode>
                <c:ptCount val="4"/>
                <c:pt idx="0">
                  <c:v>0.25934301463095499</c:v>
                </c:pt>
                <c:pt idx="1">
                  <c:v>0.21023325018146999</c:v>
                </c:pt>
                <c:pt idx="2">
                  <c:v>0.18060355468598299</c:v>
                </c:pt>
                <c:pt idx="3">
                  <c:v>5.1057955893296002E-2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48-8C4D-B0D5-1BCE04BBA60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54981304"/>
        <c:axId val="-2078275784"/>
      </c:barChart>
      <c:catAx>
        <c:axId val="-2054981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Operation modes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-2078275784"/>
        <c:crosses val="autoZero"/>
        <c:auto val="1"/>
        <c:lblAlgn val="ctr"/>
        <c:lblOffset val="100"/>
        <c:noMultiLvlLbl val="0"/>
      </c:catAx>
      <c:valAx>
        <c:axId val="-20782757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Exergy efficiency</a:t>
                </a:r>
              </a:p>
            </c:rich>
          </c:tx>
          <c:layout>
            <c:manualLayout>
              <c:xMode val="edge"/>
              <c:yMode val="edge"/>
              <c:x val="1.49254414340492E-2"/>
              <c:y val="0.32484433695489101"/>
            </c:manualLayout>
          </c:layout>
          <c:overlay val="0"/>
        </c:title>
        <c:numFmt formatCode="#,#00%" sourceLinked="1"/>
        <c:majorTickMark val="none"/>
        <c:minorTickMark val="none"/>
        <c:tickLblPos val="nextTo"/>
        <c:crossAx val="-2054981304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324802676218579"/>
          <c:y val="5.2509385693876899E-2"/>
          <c:w val="0.35098590882552499"/>
          <c:h val="0.1129840415517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5263670166229221"/>
          <c:y val="2.7777777777777776E-2"/>
          <c:w val="0.81107830271216097"/>
          <c:h val="0.77229950422863813"/>
        </c:manualLayout>
      </c:layout>
      <c:scatterChart>
        <c:scatterStyle val="lineMarker"/>
        <c:varyColors val="0"/>
        <c:ser>
          <c:idx val="0"/>
          <c:order val="0"/>
          <c:tx>
            <c:strRef>
              <c:f>'Acceptance tests'!$BK$12</c:f>
              <c:strCache>
                <c:ptCount val="1"/>
                <c:pt idx="0">
                  <c:v>Isothermal Efficiencies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'Acceptance tests'!$BJ$13:$BJ$17</c:f>
              <c:numCache>
                <c:formatCode>0\.000</c:formatCode>
                <c:ptCount val="5"/>
                <c:pt idx="0">
                  <c:v>5.214105793450881</c:v>
                </c:pt>
                <c:pt idx="1">
                  <c:v>5.2261306532663321</c:v>
                </c:pt>
                <c:pt idx="2">
                  <c:v>5.2285714285714286</c:v>
                </c:pt>
                <c:pt idx="3">
                  <c:v>5.2413793103448274</c:v>
                </c:pt>
                <c:pt idx="4">
                  <c:v>5.364779874213836</c:v>
                </c:pt>
              </c:numCache>
            </c:numRef>
          </c:xVal>
          <c:yVal>
            <c:numRef>
              <c:f>'Acceptance tests'!$BK$13:$BK$17</c:f>
              <c:numCache>
                <c:formatCode>0\.0%</c:formatCode>
                <c:ptCount val="5"/>
                <c:pt idx="0">
                  <c:v>0.59129922763891152</c:v>
                </c:pt>
                <c:pt idx="1">
                  <c:v>0.58267269121317011</c:v>
                </c:pt>
                <c:pt idx="2">
                  <c:v>0.58054226447266644</c:v>
                </c:pt>
                <c:pt idx="3">
                  <c:v>0.56966747867888379</c:v>
                </c:pt>
                <c:pt idx="4">
                  <c:v>0.57047569224370465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490-FD41-B9B5-9A6F85C84B50}"/>
            </c:ext>
          </c:extLst>
        </c:ser>
        <c:ser>
          <c:idx val="1"/>
          <c:order val="1"/>
          <c:tx>
            <c:strRef>
              <c:f>'Acceptance tests'!$BL$12</c:f>
              <c:strCache>
                <c:ptCount val="1"/>
                <c:pt idx="0">
                  <c:v>Volumetric Efficiencies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'Acceptance tests'!$BJ$13:$BJ$17</c:f>
              <c:numCache>
                <c:formatCode>0\.000</c:formatCode>
                <c:ptCount val="5"/>
                <c:pt idx="0">
                  <c:v>5.214105793450881</c:v>
                </c:pt>
                <c:pt idx="1">
                  <c:v>5.2261306532663321</c:v>
                </c:pt>
                <c:pt idx="2">
                  <c:v>5.2285714285714286</c:v>
                </c:pt>
                <c:pt idx="3">
                  <c:v>5.2413793103448274</c:v>
                </c:pt>
                <c:pt idx="4">
                  <c:v>5.364779874213836</c:v>
                </c:pt>
              </c:numCache>
            </c:numRef>
          </c:xVal>
          <c:yVal>
            <c:numRef>
              <c:f>'Acceptance tests'!$BL$13:$BL$17</c:f>
              <c:numCache>
                <c:formatCode>0\.0%</c:formatCode>
                <c:ptCount val="5"/>
                <c:pt idx="0">
                  <c:v>0.76906103875389831</c:v>
                </c:pt>
                <c:pt idx="1">
                  <c:v>0.75489541557076101</c:v>
                </c:pt>
                <c:pt idx="2">
                  <c:v>0.75854287883058069</c:v>
                </c:pt>
                <c:pt idx="3">
                  <c:v>0.74020429866781834</c:v>
                </c:pt>
                <c:pt idx="4">
                  <c:v>0.75131651763384522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490-FD41-B9B5-9A6F85C84B50}"/>
            </c:ext>
          </c:extLst>
        </c:ser>
        <c:ser>
          <c:idx val="2"/>
          <c:order val="2"/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'Acceptance tests'!$BJ$18</c:f>
              <c:numCache>
                <c:formatCode>0\.000</c:formatCode>
                <c:ptCount val="1"/>
                <c:pt idx="0">
                  <c:v>5.0617283950617287</c:v>
                </c:pt>
              </c:numCache>
            </c:numRef>
          </c:xVal>
          <c:yVal>
            <c:numRef>
              <c:f>'Acceptance tests'!$BK$18</c:f>
              <c:numCache>
                <c:formatCode>0\.0%</c:formatCode>
                <c:ptCount val="1"/>
                <c:pt idx="0">
                  <c:v>0.56060641699112457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490-FD41-B9B5-9A6F85C84B50}"/>
            </c:ext>
          </c:extLst>
        </c:ser>
        <c:ser>
          <c:idx val="3"/>
          <c:order val="3"/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'Acceptance tests'!$BJ$18</c:f>
              <c:numCache>
                <c:formatCode>0\.000</c:formatCode>
                <c:ptCount val="1"/>
                <c:pt idx="0">
                  <c:v>5.0617283950617287</c:v>
                </c:pt>
              </c:numCache>
            </c:numRef>
          </c:xVal>
          <c:yVal>
            <c:numRef>
              <c:f>'Acceptance tests'!$BL$18</c:f>
              <c:numCache>
                <c:formatCode>0\.0%</c:formatCode>
                <c:ptCount val="1"/>
                <c:pt idx="0">
                  <c:v>0.7470274245526306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490-FD41-B9B5-9A6F85C84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0684912"/>
        <c:axId val="1858630592"/>
      </c:scatterChart>
      <c:valAx>
        <c:axId val="1810684912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Pressure</a:t>
                </a:r>
                <a:r>
                  <a:rPr lang="en-US" baseline="0"/>
                  <a:t> Ratio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58630592"/>
        <c:crosses val="autoZero"/>
        <c:crossBetween val="midCat"/>
      </c:valAx>
      <c:valAx>
        <c:axId val="1858630592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Efficiencies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0684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230351980279563"/>
          <c:y val="0.19466653206810688"/>
          <c:w val="0.42777446453217921"/>
          <c:h val="0.101465891105713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5263670166229221"/>
          <c:y val="2.7777777777777776E-2"/>
          <c:w val="0.81107830271216097"/>
          <c:h val="0.77229950422863813"/>
        </c:manualLayout>
      </c:layout>
      <c:scatterChart>
        <c:scatterStyle val="lineMarker"/>
        <c:varyColors val="0"/>
        <c:ser>
          <c:idx val="0"/>
          <c:order val="0"/>
          <c:tx>
            <c:strRef>
              <c:f>'Acceptance tests'!$BK$12</c:f>
              <c:strCache>
                <c:ptCount val="1"/>
                <c:pt idx="0">
                  <c:v>Isothermal Efficiencies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'Acceptance tests'!$BJ$21:$BJ$25</c:f>
              <c:numCache>
                <c:formatCode>0.00</c:formatCode>
                <c:ptCount val="5"/>
                <c:pt idx="0">
                  <c:v>2.9523809523809526</c:v>
                </c:pt>
                <c:pt idx="1">
                  <c:v>3.2307692307692304</c:v>
                </c:pt>
                <c:pt idx="2">
                  <c:v>3.5769230769230771</c:v>
                </c:pt>
                <c:pt idx="3" formatCode="0\.000">
                  <c:v>4.0192307692307692</c:v>
                </c:pt>
                <c:pt idx="4" formatCode="0\.000">
                  <c:v>4.0192307692307692</c:v>
                </c:pt>
              </c:numCache>
            </c:numRef>
          </c:xVal>
          <c:yVal>
            <c:numRef>
              <c:f>'Acceptance tests'!$BK$21:$BK$25</c:f>
              <c:numCache>
                <c:formatCode>0\.0%</c:formatCode>
                <c:ptCount val="5"/>
                <c:pt idx="0">
                  <c:v>0.57619827918336997</c:v>
                </c:pt>
                <c:pt idx="1">
                  <c:v>0.57838872692777354</c:v>
                </c:pt>
                <c:pt idx="2">
                  <c:v>0.58598183782069213</c:v>
                </c:pt>
                <c:pt idx="3">
                  <c:v>0.5835811233466871</c:v>
                </c:pt>
                <c:pt idx="4">
                  <c:v>0.58403040042086374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E5-0648-82E5-A8B6D58DB713}"/>
            </c:ext>
          </c:extLst>
        </c:ser>
        <c:ser>
          <c:idx val="1"/>
          <c:order val="1"/>
          <c:tx>
            <c:strRef>
              <c:f>'Acceptance tests'!$BL$12</c:f>
              <c:strCache>
                <c:ptCount val="1"/>
                <c:pt idx="0">
                  <c:v>Volumetric Efficiencies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'Acceptance tests'!$BJ$21:$BJ$25</c:f>
              <c:numCache>
                <c:formatCode>0.00</c:formatCode>
                <c:ptCount val="5"/>
                <c:pt idx="0">
                  <c:v>2.9523809523809526</c:v>
                </c:pt>
                <c:pt idx="1">
                  <c:v>3.2307692307692304</c:v>
                </c:pt>
                <c:pt idx="2">
                  <c:v>3.5769230769230771</c:v>
                </c:pt>
                <c:pt idx="3" formatCode="0\.000">
                  <c:v>4.0192307692307692</c:v>
                </c:pt>
                <c:pt idx="4" formatCode="0\.000">
                  <c:v>4.0192307692307692</c:v>
                </c:pt>
              </c:numCache>
            </c:numRef>
          </c:xVal>
          <c:yVal>
            <c:numRef>
              <c:f>'Acceptance tests'!$BL$21:$BL$25</c:f>
              <c:numCache>
                <c:formatCode>0\.0%</c:formatCode>
                <c:ptCount val="5"/>
                <c:pt idx="0">
                  <c:v>0.91225319325713106</c:v>
                </c:pt>
                <c:pt idx="1">
                  <c:v>0.92155646018968451</c:v>
                </c:pt>
                <c:pt idx="2">
                  <c:v>0.9231860922063424</c:v>
                </c:pt>
                <c:pt idx="3">
                  <c:v>0.92474154202798697</c:v>
                </c:pt>
                <c:pt idx="4">
                  <c:v>0.91882799939610249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E5-0648-82E5-A8B6D58DB713}"/>
            </c:ext>
          </c:extLst>
        </c:ser>
        <c:ser>
          <c:idx val="2"/>
          <c:order val="2"/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'Acceptance tests'!$BJ$26</c:f>
              <c:numCache>
                <c:formatCode>0\.000</c:formatCode>
                <c:ptCount val="1"/>
                <c:pt idx="0">
                  <c:v>4.0476190476190474</c:v>
                </c:pt>
              </c:numCache>
            </c:numRef>
          </c:xVal>
          <c:yVal>
            <c:numRef>
              <c:f>'Acceptance tests'!$BK$26</c:f>
              <c:numCache>
                <c:formatCode>0\.0%</c:formatCode>
                <c:ptCount val="1"/>
                <c:pt idx="0">
                  <c:v>0.49107117089051355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2E5-0648-82E5-A8B6D58DB713}"/>
            </c:ext>
          </c:extLst>
        </c:ser>
        <c:ser>
          <c:idx val="3"/>
          <c:order val="3"/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'Acceptance tests'!$BJ$26</c:f>
              <c:numCache>
                <c:formatCode>0\.000</c:formatCode>
                <c:ptCount val="1"/>
                <c:pt idx="0">
                  <c:v>4.0476190476190474</c:v>
                </c:pt>
              </c:numCache>
            </c:numRef>
          </c:xVal>
          <c:yVal>
            <c:numRef>
              <c:f>'Acceptance tests'!$BL$26</c:f>
              <c:numCache>
                <c:formatCode>0\.0%</c:formatCode>
                <c:ptCount val="1"/>
                <c:pt idx="0">
                  <c:v>0.89392299608887327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2E5-0648-82E5-A8B6D58DB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0684912"/>
        <c:axId val="1858630592"/>
      </c:scatterChart>
      <c:valAx>
        <c:axId val="1810684912"/>
        <c:scaling>
          <c:orientation val="minMax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Pressure</a:t>
                </a:r>
                <a:r>
                  <a:rPr lang="en-US" baseline="0"/>
                  <a:t> Ratio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58630592"/>
        <c:crosses val="autoZero"/>
        <c:crossBetween val="midCat"/>
      </c:valAx>
      <c:valAx>
        <c:axId val="1858630592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Efficiencies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0684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921161537606934"/>
          <c:y val="0.24594852726742492"/>
          <c:w val="0.424376191106971"/>
          <c:h val="0.117523386499764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SP</a:t>
            </a:r>
          </a:p>
        </c:rich>
      </c:tx>
      <c:layout>
        <c:manualLayout>
          <c:xMode val="edge"/>
          <c:yMode val="edge"/>
          <c:x val="0.60345989187675864"/>
          <c:y val="0.109243152877193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19705131071677812"/>
          <c:y val="0.10025830463281858"/>
          <c:w val="0.74767036382073881"/>
          <c:h val="0.75998986223752918"/>
        </c:manualLayout>
      </c:layout>
      <c:scatterChart>
        <c:scatterStyle val="lineMarker"/>
        <c:varyColors val="0"/>
        <c:ser>
          <c:idx val="0"/>
          <c:order val="0"/>
          <c:tx>
            <c:strRef>
              <c:f>'Acceptance tests'!$BK$12</c:f>
              <c:strCache>
                <c:ptCount val="1"/>
                <c:pt idx="0">
                  <c:v>Isothermal Efficiencies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'Acceptance tests'!$BJ$29:$BJ$33</c:f>
              <c:numCache>
                <c:formatCode>0.00</c:formatCode>
                <c:ptCount val="5"/>
                <c:pt idx="0">
                  <c:v>3.9809523809523806</c:v>
                </c:pt>
                <c:pt idx="1">
                  <c:v>6.3265306122448983</c:v>
                </c:pt>
                <c:pt idx="2">
                  <c:v>6.95</c:v>
                </c:pt>
                <c:pt idx="3">
                  <c:v>10.53125</c:v>
                </c:pt>
                <c:pt idx="4">
                  <c:v>11.071428571428571</c:v>
                </c:pt>
              </c:numCache>
            </c:numRef>
          </c:xVal>
          <c:yVal>
            <c:numRef>
              <c:f>'Acceptance tests'!$BK$29:$BK$33</c:f>
              <c:numCache>
                <c:formatCode>0\.0%</c:formatCode>
                <c:ptCount val="5"/>
                <c:pt idx="0">
                  <c:v>0.58837038793517538</c:v>
                </c:pt>
                <c:pt idx="1">
                  <c:v>0.5457860039624387</c:v>
                </c:pt>
                <c:pt idx="2">
                  <c:v>0.53873079838124616</c:v>
                </c:pt>
                <c:pt idx="3">
                  <c:v>0.42941832373915206</c:v>
                </c:pt>
                <c:pt idx="4">
                  <c:v>0.42052284177482269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848-A841-8A1E-640193E23B00}"/>
            </c:ext>
          </c:extLst>
        </c:ser>
        <c:ser>
          <c:idx val="1"/>
          <c:order val="1"/>
          <c:tx>
            <c:strRef>
              <c:f>'Acceptance tests'!$BL$12</c:f>
              <c:strCache>
                <c:ptCount val="1"/>
                <c:pt idx="0">
                  <c:v>Volumetric Efficiencies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'Acceptance tests'!$BJ$29:$BJ$33</c:f>
              <c:numCache>
                <c:formatCode>0.00</c:formatCode>
                <c:ptCount val="5"/>
                <c:pt idx="0">
                  <c:v>3.9809523809523806</c:v>
                </c:pt>
                <c:pt idx="1">
                  <c:v>6.3265306122448983</c:v>
                </c:pt>
                <c:pt idx="2">
                  <c:v>6.95</c:v>
                </c:pt>
                <c:pt idx="3">
                  <c:v>10.53125</c:v>
                </c:pt>
                <c:pt idx="4">
                  <c:v>11.071428571428571</c:v>
                </c:pt>
              </c:numCache>
            </c:numRef>
          </c:xVal>
          <c:yVal>
            <c:numRef>
              <c:f>'Acceptance tests'!$BL$29:$BL$33</c:f>
              <c:numCache>
                <c:formatCode>0\.0%</c:formatCode>
                <c:ptCount val="5"/>
                <c:pt idx="0">
                  <c:v>0.90479354142359691</c:v>
                </c:pt>
                <c:pt idx="1">
                  <c:v>0.92511478517404955</c:v>
                </c:pt>
                <c:pt idx="2">
                  <c:v>0.9313406430164155</c:v>
                </c:pt>
                <c:pt idx="3">
                  <c:v>0.91265119827155172</c:v>
                </c:pt>
                <c:pt idx="4">
                  <c:v>0.90574440222511188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848-A841-8A1E-640193E23B00}"/>
            </c:ext>
          </c:extLst>
        </c:ser>
        <c:ser>
          <c:idx val="2"/>
          <c:order val="2"/>
          <c:spPr>
            <a:ln w="95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'Acceptance tests'!$BJ$34</c:f>
              <c:numCache>
                <c:formatCode>0.00</c:formatCode>
                <c:ptCount val="1"/>
                <c:pt idx="0">
                  <c:v>7.0016474464579899</c:v>
                </c:pt>
              </c:numCache>
            </c:numRef>
          </c:xVal>
          <c:yVal>
            <c:numRef>
              <c:f>'Acceptance tests'!$BK$34</c:f>
              <c:numCache>
                <c:formatCode>0\.0%</c:formatCode>
                <c:ptCount val="1"/>
                <c:pt idx="0">
                  <c:v>0.48196640984348038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848-A841-8A1E-640193E23B00}"/>
            </c:ext>
          </c:extLst>
        </c:ser>
        <c:ser>
          <c:idx val="3"/>
          <c:order val="3"/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'Acceptance tests'!$BJ$34</c:f>
              <c:numCache>
                <c:formatCode>0.00</c:formatCode>
                <c:ptCount val="1"/>
                <c:pt idx="0">
                  <c:v>7.0016474464579899</c:v>
                </c:pt>
              </c:numCache>
            </c:numRef>
          </c:xVal>
          <c:yVal>
            <c:numRef>
              <c:f>'Acceptance tests'!$BL$34</c:f>
              <c:numCache>
                <c:formatCode>0\.0%</c:formatCode>
                <c:ptCount val="1"/>
                <c:pt idx="0">
                  <c:v>0.85347495598916345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848-A841-8A1E-640193E23B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0684912"/>
        <c:axId val="1858630592"/>
      </c:scatterChart>
      <c:valAx>
        <c:axId val="1810684912"/>
        <c:scaling>
          <c:orientation val="minMax"/>
          <c:min val="2.5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Pressure</a:t>
                </a:r>
                <a:r>
                  <a:rPr lang="en-US" baseline="0"/>
                  <a:t> Ratio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58630592"/>
        <c:crosses val="autoZero"/>
        <c:crossBetween val="midCat"/>
      </c:valAx>
      <c:valAx>
        <c:axId val="1858630592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Effieiencies</a:t>
                </a:r>
              </a:p>
            </c:rich>
          </c:tx>
          <c:layout>
            <c:manualLayout>
              <c:xMode val="edge"/>
              <c:yMode val="edge"/>
              <c:x val="3.9438945012455595E-2"/>
              <c:y val="0.351293953449616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0684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0290171261571955"/>
          <c:y val="0.32504860571047661"/>
          <c:w val="0.46738537580204764"/>
          <c:h val="9.89896955893789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65B23B-1229-3941-BD2B-E44AF95CE87C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F46664-FB42-8C40-AF2E-B372477FF7ED}">
      <dgm:prSet phldrT="[Text]" custT="1"/>
      <dgm:spPr/>
      <dgm:t>
        <a:bodyPr/>
        <a:lstStyle/>
        <a:p>
          <a:r>
            <a:rPr lang="en-US" sz="1800" b="1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ESS Project manager</a:t>
          </a:r>
        </a:p>
      </dgm:t>
    </dgm:pt>
    <dgm:pt modelId="{96A55E0D-5537-5046-83C4-2CBB0535DF94}" type="parTrans" cxnId="{0BE1B452-049E-884A-BD97-EF11CB6C418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C84664-378F-FE4B-AFED-D6C03D98D674}" type="sibTrans" cxnId="{0BE1B452-049E-884A-BD97-EF11CB6C418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F8FF5DD-1681-1A42-A252-E22127DDBE66}">
      <dgm:prSet phldrT="[Text]" custT="1"/>
      <dgm:spPr/>
      <dgm:t>
        <a:bodyPr/>
        <a:lstStyle/>
        <a:p>
          <a:r>
            <a:rPr lang="en-US" sz="1600">
              <a:latin typeface="Calibri" panose="020F0502020204030204" pitchFamily="34" charset="0"/>
              <a:cs typeface="Calibri" panose="020F0502020204030204" pitchFamily="34" charset="0"/>
            </a:rPr>
            <a:t>CDS</a:t>
          </a:r>
        </a:p>
      </dgm:t>
    </dgm:pt>
    <dgm:pt modelId="{9441A974-BBA7-8D42-89A5-198A24CA6604}" type="parTrans" cxnId="{A82FB7B3-7FFA-9B47-A5F8-2E150A55E2A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A94214-1E33-FC42-9541-12DAA6261116}" type="sibTrans" cxnId="{A82FB7B3-7FFA-9B47-A5F8-2E150A55E2A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1167BA-A694-0447-A233-981D895D76D2}">
      <dgm:prSet phldrT="[Text]" custT="1"/>
      <dgm:spPr/>
      <dgm:t>
        <a:bodyPr/>
        <a:lstStyle/>
        <a:p>
          <a:r>
            <a:rPr lang="en-US" sz="900">
              <a:latin typeface="Calibri" panose="020F0502020204030204" pitchFamily="34" charset="0"/>
              <a:cs typeface="Calibri" panose="020F0502020204030204" pitchFamily="34" charset="0"/>
            </a:rPr>
            <a:t>Utilities (CW, IA, Electricals, HVAC)</a:t>
          </a:r>
        </a:p>
      </dgm:t>
    </dgm:pt>
    <dgm:pt modelId="{7DF94711-EA42-9E4E-A7FB-8AD6C1F59C5C}" type="parTrans" cxnId="{E1184467-ADE1-2444-AB0B-3F6DECFE331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54FEFD9-E060-2F43-8922-5E4E5466C93D}" type="sibTrans" cxnId="{E1184467-ADE1-2444-AB0B-3F6DECFE331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C15DDE-0A53-1941-84F9-5BC7FD5ABC2A}">
      <dgm:prSet phldrT="[Text]" custT="1"/>
      <dgm:spPr/>
      <dgm:t>
        <a:bodyPr/>
        <a:lstStyle/>
        <a:p>
          <a:r>
            <a:rPr lang="en-US" sz="1100">
              <a:latin typeface="Calibri" panose="020F0502020204030204" pitchFamily="34" charset="0"/>
              <a:cs typeface="Calibri" panose="020F0502020204030204" pitchFamily="34" charset="0"/>
            </a:rPr>
            <a:t>Control</a:t>
          </a:r>
        </a:p>
      </dgm:t>
    </dgm:pt>
    <dgm:pt modelId="{6C354C42-8914-9742-B636-A0DBE2D38013}" type="parTrans" cxnId="{CB69372D-442D-F041-BCE7-B085A92AD767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28A1E23-B68A-A949-9372-D5E66A0561D2}" type="sibTrans" cxnId="{CB69372D-442D-F041-BCE7-B085A92AD767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C17594-7099-094E-8E98-2FFB7996AE53}">
      <dgm:prSet phldrT="[Text]" custT="1"/>
      <dgm:spPr>
        <a:solidFill>
          <a:srgbClr val="0099CC"/>
        </a:solidFill>
      </dgm:spPr>
      <dgm:t>
        <a:bodyPr/>
        <a:lstStyle/>
        <a:p>
          <a:r>
            <a:rPr lang="en-US" sz="2000" b="1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LKT Project manager</a:t>
          </a:r>
        </a:p>
      </dgm:t>
    </dgm:pt>
    <dgm:pt modelId="{C9C065C4-7D52-0F47-819F-465DC047DEC2}" type="parTrans" cxnId="{CF445E21-B701-814E-AAE2-6B5C261DE78E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>
        <a:ln w="63500">
          <a:solidFill>
            <a:srgbClr val="00B050"/>
          </a:solidFill>
        </a:ln>
      </dgm:spPr>
      <dgm:t>
        <a:bodyPr/>
        <a:lstStyle/>
        <a:p>
          <a:endParaRPr lang="en-US">
            <a:ln>
              <a:solidFill>
                <a:schemeClr val="tx1"/>
              </a:solidFill>
            </a:ln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CBC1E4-4813-404F-A438-AF81C41D609F}" type="sibTrans" cxnId="{CF445E21-B701-814E-AAE2-6B5C261DE78E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B63B73-4BCC-E746-9838-885E59082765}">
      <dgm:prSet phldrT="[Text]" custT="1"/>
      <dgm:spPr/>
      <dgm:t>
        <a:bodyPr/>
        <a:lstStyle/>
        <a:p>
          <a:r>
            <a:rPr lang="en-US" sz="1200">
              <a:latin typeface="Calibri" panose="020F0502020204030204" pitchFamily="34" charset="0"/>
              <a:cs typeface="Calibri" panose="020F0502020204030204" pitchFamily="34" charset="0"/>
            </a:rPr>
            <a:t>Safety</a:t>
          </a:r>
        </a:p>
      </dgm:t>
    </dgm:pt>
    <dgm:pt modelId="{9FC990A6-137F-C640-BB1B-459AE828DE77}" type="parTrans" cxnId="{733A9862-8C59-664D-AC47-AF959A97585C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41EC9C-83DD-4A4C-B795-8B2C0F37DA1D}" type="sibTrans" cxnId="{733A9862-8C59-664D-AC47-AF959A97585C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227C54-FA52-C64D-803F-C2209777B010}">
      <dgm:prSet phldrT="[Text]" custT="1"/>
      <dgm:spPr/>
      <dgm:t>
        <a:bodyPr/>
        <a:lstStyle/>
        <a:p>
          <a:r>
            <a:rPr lang="en-US" sz="1200">
              <a:latin typeface="Calibri" panose="020F0502020204030204" pitchFamily="34" charset="0"/>
              <a:cs typeface="Calibri" panose="020F0502020204030204" pitchFamily="34" charset="0"/>
            </a:rPr>
            <a:t>QA/QC</a:t>
          </a:r>
        </a:p>
      </dgm:t>
    </dgm:pt>
    <dgm:pt modelId="{EBA1BE41-74B0-9F49-B3C8-3970DC8891A6}" type="parTrans" cxnId="{20182C47-93EE-A647-9545-B6E70D79043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5FAA0E-0A44-A840-8B19-4528C7AE7B70}" type="sibTrans" cxnId="{20182C47-93EE-A647-9545-B6E70D79043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8EFB35-6B15-AA42-A8A1-C3EDE8B05C0F}">
      <dgm:prSet phldrT="[Text]" custT="1"/>
      <dgm:spPr/>
      <dgm:t>
        <a:bodyPr/>
        <a:lstStyle/>
        <a:p>
          <a:r>
            <a:rPr lang="en-US" sz="1400">
              <a:latin typeface="Calibri" panose="020F0502020204030204" pitchFamily="34" charset="0"/>
              <a:cs typeface="Calibri" panose="020F0502020204030204" pitchFamily="34" charset="0"/>
            </a:rPr>
            <a:t>RAMI</a:t>
          </a:r>
          <a:endParaRPr lang="en-US" sz="105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7B20302-830F-114F-B068-9CB37927459C}" type="parTrans" cxnId="{20E6538D-EE03-7D41-9D56-83BE4592D758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59FFB9F-3F44-454D-AB81-A120B75CABE0}" type="sibTrans" cxnId="{20E6538D-EE03-7D41-9D56-83BE4592D758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A9FF2F-6ADA-2244-8018-7766393D6A2A}">
      <dgm:prSet custT="1"/>
      <dgm:spPr/>
      <dgm:t>
        <a:bodyPr/>
        <a:lstStyle/>
        <a:p>
          <a:r>
            <a:rPr lang="en-US" sz="1600">
              <a:latin typeface="Calibri" panose="020F0502020204030204" pitchFamily="34" charset="0"/>
              <a:cs typeface="Calibri" panose="020F0502020204030204" pitchFamily="34" charset="0"/>
            </a:rPr>
            <a:t>CMs</a:t>
          </a:r>
        </a:p>
      </dgm:t>
    </dgm:pt>
    <dgm:pt modelId="{8755BA9B-48C2-8C41-88C3-14EB6FD518CE}" type="parTrans" cxnId="{E983D263-7512-E242-9322-1EB7A7FF87C7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D15F82-C064-7F4D-89B5-4B30A923CA74}" type="sibTrans" cxnId="{E983D263-7512-E242-9322-1EB7A7FF87C7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A55FBB0-D982-2343-A86B-863E77016E71}">
      <dgm:prSet custT="1"/>
      <dgm:spPr/>
      <dgm:t>
        <a:bodyPr/>
        <a:lstStyle/>
        <a:p>
          <a:r>
            <a:rPr lang="en-US" altLang="zh-CN" sz="1050">
              <a:latin typeface="Calibri" panose="020F0502020204030204" pitchFamily="34" charset="0"/>
              <a:cs typeface="Calibri" panose="020F0502020204030204" pitchFamily="34" charset="0"/>
            </a:rPr>
            <a:t>Piping</a:t>
          </a:r>
          <a:endParaRPr lang="en-US" sz="105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8019B29-386D-5645-8AEA-45D5800D4023}" type="parTrans" cxnId="{2F62E740-D493-D442-87E4-0465418B0A3D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4ED33AC-D9CA-F949-8CF4-5933254CDC63}" type="sibTrans" cxnId="{2F62E740-D493-D442-87E4-0465418B0A3D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09375D-7D34-1A4C-9C3B-6B7A9785DCFF}">
      <dgm:prSet custT="1"/>
      <dgm:spPr/>
      <dgm:t>
        <a:bodyPr/>
        <a:lstStyle/>
        <a:p>
          <a:r>
            <a:rPr lang="en-US" sz="1600">
              <a:latin typeface="Calibri" panose="020F0502020204030204" pitchFamily="34" charset="0"/>
              <a:cs typeface="Calibri" panose="020F0502020204030204" pitchFamily="34" charset="0"/>
            </a:rPr>
            <a:t>CF</a:t>
          </a:r>
        </a:p>
      </dgm:t>
    </dgm:pt>
    <dgm:pt modelId="{2696ABC6-5B95-5D45-A963-BA6C406EEA86}" type="parTrans" cxnId="{26748A7E-1A01-B943-A7D1-A6AA05CDEB4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646B62-C8DA-C440-B0B0-404CE480C8CE}" type="sibTrans" cxnId="{26748A7E-1A01-B943-A7D1-A6AA05CDEB40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96FAA4D-A484-8C48-9A09-DDB50D6B70E1}">
      <dgm:prSet phldrT="[Text]" custT="1"/>
      <dgm:spPr/>
      <dgm:t>
        <a:bodyPr/>
        <a:lstStyle/>
        <a:p>
          <a:r>
            <a:rPr lang="en-US" sz="900">
              <a:latin typeface="Calibri" panose="020F0502020204030204" pitchFamily="34" charset="0"/>
              <a:cs typeface="Calibri" panose="020F0502020204030204" pitchFamily="34" charset="0"/>
            </a:rPr>
            <a:t>PPS/ODH</a:t>
          </a:r>
        </a:p>
      </dgm:t>
    </dgm:pt>
    <dgm:pt modelId="{75BBAED8-7C38-F844-A78D-799BC98FFB89}" type="parTrans" cxnId="{206073D9-5AAC-5D49-BE5D-C504E1D4F9FD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5C9A637-3D35-424B-9E82-4C43ED30F6C5}" type="sibTrans" cxnId="{206073D9-5AAC-5D49-BE5D-C504E1D4F9FD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5F75349-60A5-F44E-8351-EFEFD3D0D0A6}">
      <dgm:prSet/>
      <dgm:spPr/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Alignment</a:t>
          </a:r>
        </a:p>
      </dgm:t>
    </dgm:pt>
    <dgm:pt modelId="{A0470C20-10C1-E24A-BA39-72F17D034349}" type="parTrans" cxnId="{7A8F0A30-E288-5A42-BBAB-EACD6F6FC90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AE597F-3DF3-5749-90AD-867CE90677CA}" type="sibTrans" cxnId="{7A8F0A30-E288-5A42-BBAB-EACD6F6FC904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5449CC-8739-074C-A78B-3C45A166B037}" type="pres">
      <dgm:prSet presAssocID="{9965B23B-1229-3941-BD2B-E44AF95CE87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8582B9F-C41E-2B40-ABC1-205EC96F0C14}" type="pres">
      <dgm:prSet presAssocID="{94F46664-FB42-8C40-AF2E-B372477FF7ED}" presName="centerShape" presStyleLbl="node0" presStyleIdx="0" presStyleCnt="1" custScaleX="210767" custScaleY="210767"/>
      <dgm:spPr/>
    </dgm:pt>
    <dgm:pt modelId="{700626E9-D071-5E47-BAEE-F7E8D2D47643}" type="pres">
      <dgm:prSet presAssocID="{88019B29-386D-5645-8AEA-45D5800D4023}" presName="Name9" presStyleLbl="parChTrans1D2" presStyleIdx="0" presStyleCnt="12"/>
      <dgm:spPr/>
    </dgm:pt>
    <dgm:pt modelId="{9AE8E9D9-C06F-9C42-8CF1-E26397AEE1A1}" type="pres">
      <dgm:prSet presAssocID="{88019B29-386D-5645-8AEA-45D5800D4023}" presName="connTx" presStyleLbl="parChTrans1D2" presStyleIdx="0" presStyleCnt="12"/>
      <dgm:spPr/>
    </dgm:pt>
    <dgm:pt modelId="{C816BDBB-DFCA-2B49-9C37-44243D9499A0}" type="pres">
      <dgm:prSet presAssocID="{2A55FBB0-D982-2343-A86B-863E77016E71}" presName="node" presStyleLbl="node1" presStyleIdx="0" presStyleCnt="12">
        <dgm:presLayoutVars>
          <dgm:bulletEnabled val="1"/>
        </dgm:presLayoutVars>
      </dgm:prSet>
      <dgm:spPr/>
    </dgm:pt>
    <dgm:pt modelId="{2D43B122-A247-B94A-8D8A-D96E8A7520A5}" type="pres">
      <dgm:prSet presAssocID="{9441A974-BBA7-8D42-89A5-198A24CA6604}" presName="Name9" presStyleLbl="parChTrans1D2" presStyleIdx="1" presStyleCnt="12"/>
      <dgm:spPr/>
    </dgm:pt>
    <dgm:pt modelId="{B5056D76-4A5E-5A44-B7A9-E3F0EF6E22EF}" type="pres">
      <dgm:prSet presAssocID="{9441A974-BBA7-8D42-89A5-198A24CA6604}" presName="connTx" presStyleLbl="parChTrans1D2" presStyleIdx="1" presStyleCnt="12"/>
      <dgm:spPr/>
    </dgm:pt>
    <dgm:pt modelId="{80796462-0DE1-1748-90C0-A2004E351160}" type="pres">
      <dgm:prSet presAssocID="{6F8FF5DD-1681-1A42-A252-E22127DDBE66}" presName="node" presStyleLbl="node1" presStyleIdx="1" presStyleCnt="12">
        <dgm:presLayoutVars>
          <dgm:bulletEnabled val="1"/>
        </dgm:presLayoutVars>
      </dgm:prSet>
      <dgm:spPr/>
    </dgm:pt>
    <dgm:pt modelId="{D0776479-55E2-7F40-8172-5FCEB086C015}" type="pres">
      <dgm:prSet presAssocID="{8755BA9B-48C2-8C41-88C3-14EB6FD518CE}" presName="Name9" presStyleLbl="parChTrans1D2" presStyleIdx="2" presStyleCnt="12"/>
      <dgm:spPr/>
    </dgm:pt>
    <dgm:pt modelId="{F8735831-C059-2340-91A4-4505C437B2B9}" type="pres">
      <dgm:prSet presAssocID="{8755BA9B-48C2-8C41-88C3-14EB6FD518CE}" presName="connTx" presStyleLbl="parChTrans1D2" presStyleIdx="2" presStyleCnt="12"/>
      <dgm:spPr/>
    </dgm:pt>
    <dgm:pt modelId="{FB3786F4-1502-5040-9F49-4D29D7E7EAC9}" type="pres">
      <dgm:prSet presAssocID="{51A9FF2F-6ADA-2244-8018-7766393D6A2A}" presName="node" presStyleLbl="node1" presStyleIdx="2" presStyleCnt="12">
        <dgm:presLayoutVars>
          <dgm:bulletEnabled val="1"/>
        </dgm:presLayoutVars>
      </dgm:prSet>
      <dgm:spPr/>
    </dgm:pt>
    <dgm:pt modelId="{2357DDC4-FE67-BD48-9D27-75B084F10021}" type="pres">
      <dgm:prSet presAssocID="{C9C065C4-7D52-0F47-819F-465DC047DEC2}" presName="Name9" presStyleLbl="parChTrans1D2" presStyleIdx="3" presStyleCnt="12"/>
      <dgm:spPr/>
    </dgm:pt>
    <dgm:pt modelId="{593DDB99-DC1E-AE4D-95B2-6C7A5116C8FE}" type="pres">
      <dgm:prSet presAssocID="{C9C065C4-7D52-0F47-819F-465DC047DEC2}" presName="connTx" presStyleLbl="parChTrans1D2" presStyleIdx="3" presStyleCnt="12"/>
      <dgm:spPr/>
    </dgm:pt>
    <dgm:pt modelId="{1C530C7F-4730-9544-A3EF-3C9FA2F464B2}" type="pres">
      <dgm:prSet presAssocID="{31C17594-7099-094E-8E98-2FFB7996AE53}" presName="node" presStyleLbl="node1" presStyleIdx="3" presStyleCnt="12" custScaleX="210767" custScaleY="210767" custRadScaleRad="184923" custRadScaleInc="8640">
        <dgm:presLayoutVars>
          <dgm:bulletEnabled val="1"/>
        </dgm:presLayoutVars>
      </dgm:prSet>
      <dgm:spPr/>
    </dgm:pt>
    <dgm:pt modelId="{850593C2-33BA-8647-A9AF-AB397DE97A28}" type="pres">
      <dgm:prSet presAssocID="{7DF94711-EA42-9E4E-A7FB-8AD6C1F59C5C}" presName="Name9" presStyleLbl="parChTrans1D2" presStyleIdx="4" presStyleCnt="12"/>
      <dgm:spPr/>
    </dgm:pt>
    <dgm:pt modelId="{8109DCA5-F5F8-7E4B-B085-05D2AA446C25}" type="pres">
      <dgm:prSet presAssocID="{7DF94711-EA42-9E4E-A7FB-8AD6C1F59C5C}" presName="connTx" presStyleLbl="parChTrans1D2" presStyleIdx="4" presStyleCnt="12"/>
      <dgm:spPr/>
    </dgm:pt>
    <dgm:pt modelId="{3092DBD5-9392-6942-A6D5-F8174224DFBF}" type="pres">
      <dgm:prSet presAssocID="{211167BA-A694-0447-A233-981D895D76D2}" presName="node" presStyleLbl="node1" presStyleIdx="4" presStyleCnt="12">
        <dgm:presLayoutVars>
          <dgm:bulletEnabled val="1"/>
        </dgm:presLayoutVars>
      </dgm:prSet>
      <dgm:spPr/>
    </dgm:pt>
    <dgm:pt modelId="{98F166AB-8813-FD43-9CF2-8A4EDD871D6D}" type="pres">
      <dgm:prSet presAssocID="{6C354C42-8914-9742-B636-A0DBE2D38013}" presName="Name9" presStyleLbl="parChTrans1D2" presStyleIdx="5" presStyleCnt="12"/>
      <dgm:spPr/>
    </dgm:pt>
    <dgm:pt modelId="{589B0986-A774-C24C-8E0D-A0DCA4D4AD39}" type="pres">
      <dgm:prSet presAssocID="{6C354C42-8914-9742-B636-A0DBE2D38013}" presName="connTx" presStyleLbl="parChTrans1D2" presStyleIdx="5" presStyleCnt="12"/>
      <dgm:spPr/>
    </dgm:pt>
    <dgm:pt modelId="{67ED91D9-711A-5C41-84C8-A11B914B6981}" type="pres">
      <dgm:prSet presAssocID="{D7C15DDE-0A53-1941-84F9-5BC7FD5ABC2A}" presName="node" presStyleLbl="node1" presStyleIdx="5" presStyleCnt="12">
        <dgm:presLayoutVars>
          <dgm:bulletEnabled val="1"/>
        </dgm:presLayoutVars>
      </dgm:prSet>
      <dgm:spPr/>
    </dgm:pt>
    <dgm:pt modelId="{F048F019-06AD-1E4B-97E8-324B93021590}" type="pres">
      <dgm:prSet presAssocID="{9FC990A6-137F-C640-BB1B-459AE828DE77}" presName="Name9" presStyleLbl="parChTrans1D2" presStyleIdx="6" presStyleCnt="12"/>
      <dgm:spPr/>
    </dgm:pt>
    <dgm:pt modelId="{A9608092-8577-854E-A13A-844AAE739D87}" type="pres">
      <dgm:prSet presAssocID="{9FC990A6-137F-C640-BB1B-459AE828DE77}" presName="connTx" presStyleLbl="parChTrans1D2" presStyleIdx="6" presStyleCnt="12"/>
      <dgm:spPr/>
    </dgm:pt>
    <dgm:pt modelId="{7A804061-5DC2-5942-AC70-1D012F8CB873}" type="pres">
      <dgm:prSet presAssocID="{BEB63B73-4BCC-E746-9838-885E59082765}" presName="node" presStyleLbl="node1" presStyleIdx="6" presStyleCnt="12">
        <dgm:presLayoutVars>
          <dgm:bulletEnabled val="1"/>
        </dgm:presLayoutVars>
      </dgm:prSet>
      <dgm:spPr/>
    </dgm:pt>
    <dgm:pt modelId="{346F5D47-CC95-814A-B76D-BBA88E77619A}" type="pres">
      <dgm:prSet presAssocID="{EBA1BE41-74B0-9F49-B3C8-3970DC8891A6}" presName="Name9" presStyleLbl="parChTrans1D2" presStyleIdx="7" presStyleCnt="12"/>
      <dgm:spPr/>
    </dgm:pt>
    <dgm:pt modelId="{19BB73A9-F6F6-164C-8BE2-93128F6D7A52}" type="pres">
      <dgm:prSet presAssocID="{EBA1BE41-74B0-9F49-B3C8-3970DC8891A6}" presName="connTx" presStyleLbl="parChTrans1D2" presStyleIdx="7" presStyleCnt="12"/>
      <dgm:spPr/>
    </dgm:pt>
    <dgm:pt modelId="{5AF2985B-7060-7B44-BCA3-114D65DC9D1E}" type="pres">
      <dgm:prSet presAssocID="{3C227C54-FA52-C64D-803F-C2209777B010}" presName="node" presStyleLbl="node1" presStyleIdx="7" presStyleCnt="12">
        <dgm:presLayoutVars>
          <dgm:bulletEnabled val="1"/>
        </dgm:presLayoutVars>
      </dgm:prSet>
      <dgm:spPr/>
    </dgm:pt>
    <dgm:pt modelId="{23CC4534-D8FA-9641-B75A-1492631D36EE}" type="pres">
      <dgm:prSet presAssocID="{17B20302-830F-114F-B068-9CB37927459C}" presName="Name9" presStyleLbl="parChTrans1D2" presStyleIdx="8" presStyleCnt="12"/>
      <dgm:spPr/>
    </dgm:pt>
    <dgm:pt modelId="{023286F1-8642-4F4C-BD06-702F03BC3EC5}" type="pres">
      <dgm:prSet presAssocID="{17B20302-830F-114F-B068-9CB37927459C}" presName="connTx" presStyleLbl="parChTrans1D2" presStyleIdx="8" presStyleCnt="12"/>
      <dgm:spPr/>
    </dgm:pt>
    <dgm:pt modelId="{880E90CE-2A8D-4A41-896C-26B766E9A256}" type="pres">
      <dgm:prSet presAssocID="{E28EFB35-6B15-AA42-A8A1-C3EDE8B05C0F}" presName="node" presStyleLbl="node1" presStyleIdx="8" presStyleCnt="12">
        <dgm:presLayoutVars>
          <dgm:bulletEnabled val="1"/>
        </dgm:presLayoutVars>
      </dgm:prSet>
      <dgm:spPr/>
    </dgm:pt>
    <dgm:pt modelId="{A255C8F7-4F49-6145-A746-3B68505F011A}" type="pres">
      <dgm:prSet presAssocID="{75BBAED8-7C38-F844-A78D-799BC98FFB89}" presName="Name9" presStyleLbl="parChTrans1D2" presStyleIdx="9" presStyleCnt="12"/>
      <dgm:spPr/>
    </dgm:pt>
    <dgm:pt modelId="{4B940090-CC7E-EC44-89C1-12D0FDDAD9C7}" type="pres">
      <dgm:prSet presAssocID="{75BBAED8-7C38-F844-A78D-799BC98FFB89}" presName="connTx" presStyleLbl="parChTrans1D2" presStyleIdx="9" presStyleCnt="12"/>
      <dgm:spPr/>
    </dgm:pt>
    <dgm:pt modelId="{1E7D5920-DA5E-5944-8587-B3313D64344D}" type="pres">
      <dgm:prSet presAssocID="{896FAA4D-A484-8C48-9A09-DDB50D6B70E1}" presName="node" presStyleLbl="node1" presStyleIdx="9" presStyleCnt="12">
        <dgm:presLayoutVars>
          <dgm:bulletEnabled val="1"/>
        </dgm:presLayoutVars>
      </dgm:prSet>
      <dgm:spPr/>
    </dgm:pt>
    <dgm:pt modelId="{3A8E3BF4-A2D5-CB42-8C39-3096E6A60F3A}" type="pres">
      <dgm:prSet presAssocID="{2696ABC6-5B95-5D45-A963-BA6C406EEA86}" presName="Name9" presStyleLbl="parChTrans1D2" presStyleIdx="10" presStyleCnt="12"/>
      <dgm:spPr/>
    </dgm:pt>
    <dgm:pt modelId="{579873C7-D534-6B4C-9564-ED121EE7D48C}" type="pres">
      <dgm:prSet presAssocID="{2696ABC6-5B95-5D45-A963-BA6C406EEA86}" presName="connTx" presStyleLbl="parChTrans1D2" presStyleIdx="10" presStyleCnt="12"/>
      <dgm:spPr/>
    </dgm:pt>
    <dgm:pt modelId="{6A0B4C5E-5BB7-7946-8597-95BCDFCD111D}" type="pres">
      <dgm:prSet presAssocID="{FA09375D-7D34-1A4C-9C3B-6B7A9785DCFF}" presName="node" presStyleLbl="node1" presStyleIdx="10" presStyleCnt="12">
        <dgm:presLayoutVars>
          <dgm:bulletEnabled val="1"/>
        </dgm:presLayoutVars>
      </dgm:prSet>
      <dgm:spPr/>
    </dgm:pt>
    <dgm:pt modelId="{E5494D48-DA8E-444F-83B7-0DE2D1BB962C}" type="pres">
      <dgm:prSet presAssocID="{A0470C20-10C1-E24A-BA39-72F17D034349}" presName="Name9" presStyleLbl="parChTrans1D2" presStyleIdx="11" presStyleCnt="12"/>
      <dgm:spPr/>
    </dgm:pt>
    <dgm:pt modelId="{AD5B57BE-EAA9-C742-A1AA-291C5B8219A2}" type="pres">
      <dgm:prSet presAssocID="{A0470C20-10C1-E24A-BA39-72F17D034349}" presName="connTx" presStyleLbl="parChTrans1D2" presStyleIdx="11" presStyleCnt="12"/>
      <dgm:spPr/>
    </dgm:pt>
    <dgm:pt modelId="{C566ECCE-82B8-794C-857B-13F627F0209F}" type="pres">
      <dgm:prSet presAssocID="{85F75349-60A5-F44E-8351-EFEFD3D0D0A6}" presName="node" presStyleLbl="node1" presStyleIdx="11" presStyleCnt="12">
        <dgm:presLayoutVars>
          <dgm:bulletEnabled val="1"/>
        </dgm:presLayoutVars>
      </dgm:prSet>
      <dgm:spPr/>
    </dgm:pt>
  </dgm:ptLst>
  <dgm:cxnLst>
    <dgm:cxn modelId="{C8F07104-7AEC-9C4D-A447-5B85735FB365}" type="presOf" srcId="{A0470C20-10C1-E24A-BA39-72F17D034349}" destId="{E5494D48-DA8E-444F-83B7-0DE2D1BB962C}" srcOrd="0" destOrd="0" presId="urn:microsoft.com/office/officeart/2005/8/layout/radial1"/>
    <dgm:cxn modelId="{8E389B09-2582-8245-BD89-8DB7B01A95ED}" type="presOf" srcId="{88019B29-386D-5645-8AEA-45D5800D4023}" destId="{700626E9-D071-5E47-BAEE-F7E8D2D47643}" srcOrd="0" destOrd="0" presId="urn:microsoft.com/office/officeart/2005/8/layout/radial1"/>
    <dgm:cxn modelId="{5557860D-4C96-8A40-A447-085C33CE1A99}" type="presOf" srcId="{7DF94711-EA42-9E4E-A7FB-8AD6C1F59C5C}" destId="{850593C2-33BA-8647-A9AF-AB397DE97A28}" srcOrd="0" destOrd="0" presId="urn:microsoft.com/office/officeart/2005/8/layout/radial1"/>
    <dgm:cxn modelId="{B19CAA10-C216-8F4E-A082-BB95C9B39D7E}" type="presOf" srcId="{6C354C42-8914-9742-B636-A0DBE2D38013}" destId="{98F166AB-8813-FD43-9CF2-8A4EDD871D6D}" srcOrd="0" destOrd="0" presId="urn:microsoft.com/office/officeart/2005/8/layout/radial1"/>
    <dgm:cxn modelId="{0561361D-8DAA-9542-B4B2-9606A6A97197}" type="presOf" srcId="{6F8FF5DD-1681-1A42-A252-E22127DDBE66}" destId="{80796462-0DE1-1748-90C0-A2004E351160}" srcOrd="0" destOrd="0" presId="urn:microsoft.com/office/officeart/2005/8/layout/radial1"/>
    <dgm:cxn modelId="{CF445E21-B701-814E-AAE2-6B5C261DE78E}" srcId="{94F46664-FB42-8C40-AF2E-B372477FF7ED}" destId="{31C17594-7099-094E-8E98-2FFB7996AE53}" srcOrd="3" destOrd="0" parTransId="{C9C065C4-7D52-0F47-819F-465DC047DEC2}" sibTransId="{FCCBC1E4-4813-404F-A438-AF81C41D609F}"/>
    <dgm:cxn modelId="{BC688526-B2A6-B54E-B191-66803A6E1D82}" type="presOf" srcId="{896FAA4D-A484-8C48-9A09-DDB50D6B70E1}" destId="{1E7D5920-DA5E-5944-8587-B3313D64344D}" srcOrd="0" destOrd="0" presId="urn:microsoft.com/office/officeart/2005/8/layout/radial1"/>
    <dgm:cxn modelId="{6C03B92A-C6C6-1843-8E63-D1DFF0EE45DA}" type="presOf" srcId="{31C17594-7099-094E-8E98-2FFB7996AE53}" destId="{1C530C7F-4730-9544-A3EF-3C9FA2F464B2}" srcOrd="0" destOrd="0" presId="urn:microsoft.com/office/officeart/2005/8/layout/radial1"/>
    <dgm:cxn modelId="{CB69372D-442D-F041-BCE7-B085A92AD767}" srcId="{94F46664-FB42-8C40-AF2E-B372477FF7ED}" destId="{D7C15DDE-0A53-1941-84F9-5BC7FD5ABC2A}" srcOrd="5" destOrd="0" parTransId="{6C354C42-8914-9742-B636-A0DBE2D38013}" sibTransId="{328A1E23-B68A-A949-9372-D5E66A0561D2}"/>
    <dgm:cxn modelId="{C1B0422E-5BE4-E649-A5A1-86E6D47926A4}" type="presOf" srcId="{9FC990A6-137F-C640-BB1B-459AE828DE77}" destId="{A9608092-8577-854E-A13A-844AAE739D87}" srcOrd="1" destOrd="0" presId="urn:microsoft.com/office/officeart/2005/8/layout/radial1"/>
    <dgm:cxn modelId="{7A8F0A30-E288-5A42-BBAB-EACD6F6FC904}" srcId="{94F46664-FB42-8C40-AF2E-B372477FF7ED}" destId="{85F75349-60A5-F44E-8351-EFEFD3D0D0A6}" srcOrd="11" destOrd="0" parTransId="{A0470C20-10C1-E24A-BA39-72F17D034349}" sibTransId="{83AE597F-3DF3-5749-90AD-867CE90677CA}"/>
    <dgm:cxn modelId="{E3D59835-DC47-E549-9AFB-C0208FA1EC83}" type="presOf" srcId="{8755BA9B-48C2-8C41-88C3-14EB6FD518CE}" destId="{D0776479-55E2-7F40-8172-5FCEB086C015}" srcOrd="0" destOrd="0" presId="urn:microsoft.com/office/officeart/2005/8/layout/radial1"/>
    <dgm:cxn modelId="{0BA5653E-8E67-7047-9291-B8F4FD837593}" type="presOf" srcId="{FA09375D-7D34-1A4C-9C3B-6B7A9785DCFF}" destId="{6A0B4C5E-5BB7-7946-8597-95BCDFCD111D}" srcOrd="0" destOrd="0" presId="urn:microsoft.com/office/officeart/2005/8/layout/radial1"/>
    <dgm:cxn modelId="{2F62E740-D493-D442-87E4-0465418B0A3D}" srcId="{94F46664-FB42-8C40-AF2E-B372477FF7ED}" destId="{2A55FBB0-D982-2343-A86B-863E77016E71}" srcOrd="0" destOrd="0" parTransId="{88019B29-386D-5645-8AEA-45D5800D4023}" sibTransId="{C4ED33AC-D9CA-F949-8CF4-5933254CDC63}"/>
    <dgm:cxn modelId="{E961BA5D-F21B-A843-AB6E-A5EDD9FCCCA9}" type="presOf" srcId="{7DF94711-EA42-9E4E-A7FB-8AD6C1F59C5C}" destId="{8109DCA5-F5F8-7E4B-B085-05D2AA446C25}" srcOrd="1" destOrd="0" presId="urn:microsoft.com/office/officeart/2005/8/layout/radial1"/>
    <dgm:cxn modelId="{316A1B41-2B08-D047-BF5C-729BE8D43460}" type="presOf" srcId="{BEB63B73-4BCC-E746-9838-885E59082765}" destId="{7A804061-5DC2-5942-AC70-1D012F8CB873}" srcOrd="0" destOrd="0" presId="urn:microsoft.com/office/officeart/2005/8/layout/radial1"/>
    <dgm:cxn modelId="{733A9862-8C59-664D-AC47-AF959A97585C}" srcId="{94F46664-FB42-8C40-AF2E-B372477FF7ED}" destId="{BEB63B73-4BCC-E746-9838-885E59082765}" srcOrd="6" destOrd="0" parTransId="{9FC990A6-137F-C640-BB1B-459AE828DE77}" sibTransId="{3641EC9C-83DD-4A4C-B795-8B2C0F37DA1D}"/>
    <dgm:cxn modelId="{E983D263-7512-E242-9322-1EB7A7FF87C7}" srcId="{94F46664-FB42-8C40-AF2E-B372477FF7ED}" destId="{51A9FF2F-6ADA-2244-8018-7766393D6A2A}" srcOrd="2" destOrd="0" parTransId="{8755BA9B-48C2-8C41-88C3-14EB6FD518CE}" sibTransId="{37D15F82-C064-7F4D-89B5-4B30A923CA74}"/>
    <dgm:cxn modelId="{7EA02364-E1FC-3044-B6D9-08B9CC5B4624}" type="presOf" srcId="{EBA1BE41-74B0-9F49-B3C8-3970DC8891A6}" destId="{19BB73A9-F6F6-164C-8BE2-93128F6D7A52}" srcOrd="1" destOrd="0" presId="urn:microsoft.com/office/officeart/2005/8/layout/radial1"/>
    <dgm:cxn modelId="{20182C47-93EE-A647-9545-B6E70D790434}" srcId="{94F46664-FB42-8C40-AF2E-B372477FF7ED}" destId="{3C227C54-FA52-C64D-803F-C2209777B010}" srcOrd="7" destOrd="0" parTransId="{EBA1BE41-74B0-9F49-B3C8-3970DC8891A6}" sibTransId="{AE5FAA0E-0A44-A840-8B19-4528C7AE7B70}"/>
    <dgm:cxn modelId="{E1184467-ADE1-2444-AB0B-3F6DECFE3310}" srcId="{94F46664-FB42-8C40-AF2E-B372477FF7ED}" destId="{211167BA-A694-0447-A233-981D895D76D2}" srcOrd="4" destOrd="0" parTransId="{7DF94711-EA42-9E4E-A7FB-8AD6C1F59C5C}" sibTransId="{E54FEFD9-E060-2F43-8922-5E4E5466C93D}"/>
    <dgm:cxn modelId="{84340B49-F59B-9A4E-8A16-73275974B654}" type="presOf" srcId="{17B20302-830F-114F-B068-9CB37927459C}" destId="{23CC4534-D8FA-9641-B75A-1492631D36EE}" srcOrd="0" destOrd="0" presId="urn:microsoft.com/office/officeart/2005/8/layout/radial1"/>
    <dgm:cxn modelId="{184B386B-C92C-A54E-B294-CABE2005BCA6}" type="presOf" srcId="{211167BA-A694-0447-A233-981D895D76D2}" destId="{3092DBD5-9392-6942-A6D5-F8174224DFBF}" srcOrd="0" destOrd="0" presId="urn:microsoft.com/office/officeart/2005/8/layout/radial1"/>
    <dgm:cxn modelId="{11A5126D-6DAA-EF4F-A5F0-834A383EE0C7}" type="presOf" srcId="{C9C065C4-7D52-0F47-819F-465DC047DEC2}" destId="{2357DDC4-FE67-BD48-9D27-75B084F10021}" srcOrd="0" destOrd="0" presId="urn:microsoft.com/office/officeart/2005/8/layout/radial1"/>
    <dgm:cxn modelId="{F803BC51-8F54-C546-8892-6F87D2ACDE19}" type="presOf" srcId="{75BBAED8-7C38-F844-A78D-799BC98FFB89}" destId="{A255C8F7-4F49-6145-A746-3B68505F011A}" srcOrd="0" destOrd="0" presId="urn:microsoft.com/office/officeart/2005/8/layout/radial1"/>
    <dgm:cxn modelId="{0BE1B452-049E-884A-BD97-EF11CB6C4186}" srcId="{9965B23B-1229-3941-BD2B-E44AF95CE87C}" destId="{94F46664-FB42-8C40-AF2E-B372477FF7ED}" srcOrd="0" destOrd="0" parTransId="{96A55E0D-5537-5046-83C4-2CBB0535DF94}" sibTransId="{40C84664-378F-FE4B-AFED-D6C03D98D674}"/>
    <dgm:cxn modelId="{DBDC1476-7B0E-E243-AF34-64272C61C766}" type="presOf" srcId="{EBA1BE41-74B0-9F49-B3C8-3970DC8891A6}" destId="{346F5D47-CC95-814A-B76D-BBA88E77619A}" srcOrd="0" destOrd="0" presId="urn:microsoft.com/office/officeart/2005/8/layout/radial1"/>
    <dgm:cxn modelId="{61BD0057-BB92-724A-AB88-CFC7D2466A87}" type="presOf" srcId="{85F75349-60A5-F44E-8351-EFEFD3D0D0A6}" destId="{C566ECCE-82B8-794C-857B-13F627F0209F}" srcOrd="0" destOrd="0" presId="urn:microsoft.com/office/officeart/2005/8/layout/radial1"/>
    <dgm:cxn modelId="{29C53B5A-B532-CB4A-99EC-9013B935EA9B}" type="presOf" srcId="{75BBAED8-7C38-F844-A78D-799BC98FFB89}" destId="{4B940090-CC7E-EC44-89C1-12D0FDDAD9C7}" srcOrd="1" destOrd="0" presId="urn:microsoft.com/office/officeart/2005/8/layout/radial1"/>
    <dgm:cxn modelId="{26748A7E-1A01-B943-A7D1-A6AA05CDEB40}" srcId="{94F46664-FB42-8C40-AF2E-B372477FF7ED}" destId="{FA09375D-7D34-1A4C-9C3B-6B7A9785DCFF}" srcOrd="10" destOrd="0" parTransId="{2696ABC6-5B95-5D45-A963-BA6C406EEA86}" sibTransId="{37646B62-C8DA-C440-B0B0-404CE480C8CE}"/>
    <dgm:cxn modelId="{C20F7C80-6C61-D243-8EDD-E2F39955CD41}" type="presOf" srcId="{94F46664-FB42-8C40-AF2E-B372477FF7ED}" destId="{F8582B9F-C41E-2B40-ABC1-205EC96F0C14}" srcOrd="0" destOrd="0" presId="urn:microsoft.com/office/officeart/2005/8/layout/radial1"/>
    <dgm:cxn modelId="{46291787-73FB-FC47-8C40-6BFFC3C5A7A1}" type="presOf" srcId="{3C227C54-FA52-C64D-803F-C2209777B010}" destId="{5AF2985B-7060-7B44-BCA3-114D65DC9D1E}" srcOrd="0" destOrd="0" presId="urn:microsoft.com/office/officeart/2005/8/layout/radial1"/>
    <dgm:cxn modelId="{7B89188C-5796-294F-A2B0-66FE084FC177}" type="presOf" srcId="{88019B29-386D-5645-8AEA-45D5800D4023}" destId="{9AE8E9D9-C06F-9C42-8CF1-E26397AEE1A1}" srcOrd="1" destOrd="0" presId="urn:microsoft.com/office/officeart/2005/8/layout/radial1"/>
    <dgm:cxn modelId="{20E6538D-EE03-7D41-9D56-83BE4592D758}" srcId="{94F46664-FB42-8C40-AF2E-B372477FF7ED}" destId="{E28EFB35-6B15-AA42-A8A1-C3EDE8B05C0F}" srcOrd="8" destOrd="0" parTransId="{17B20302-830F-114F-B068-9CB37927459C}" sibTransId="{D59FFB9F-3F44-454D-AB81-A120B75CABE0}"/>
    <dgm:cxn modelId="{CF9DE88D-9FF7-7B41-834B-E36C0C3DB3B4}" type="presOf" srcId="{8755BA9B-48C2-8C41-88C3-14EB6FD518CE}" destId="{F8735831-C059-2340-91A4-4505C437B2B9}" srcOrd="1" destOrd="0" presId="urn:microsoft.com/office/officeart/2005/8/layout/radial1"/>
    <dgm:cxn modelId="{D945F891-7CF0-194D-A4D4-A705C81C0940}" type="presOf" srcId="{9FC990A6-137F-C640-BB1B-459AE828DE77}" destId="{F048F019-06AD-1E4B-97E8-324B93021590}" srcOrd="0" destOrd="0" presId="urn:microsoft.com/office/officeart/2005/8/layout/radial1"/>
    <dgm:cxn modelId="{BA12BF95-D89C-B443-B7A2-ED4B410C032C}" type="presOf" srcId="{9441A974-BBA7-8D42-89A5-198A24CA6604}" destId="{B5056D76-4A5E-5A44-B7A9-E3F0EF6E22EF}" srcOrd="1" destOrd="0" presId="urn:microsoft.com/office/officeart/2005/8/layout/radial1"/>
    <dgm:cxn modelId="{6531049B-AF48-274A-9C73-7F2BC4DC0D36}" type="presOf" srcId="{9965B23B-1229-3941-BD2B-E44AF95CE87C}" destId="{795449CC-8739-074C-A78B-3C45A166B037}" srcOrd="0" destOrd="0" presId="urn:microsoft.com/office/officeart/2005/8/layout/radial1"/>
    <dgm:cxn modelId="{3D71AF9D-A800-304D-A9C3-2E284A086008}" type="presOf" srcId="{D7C15DDE-0A53-1941-84F9-5BC7FD5ABC2A}" destId="{67ED91D9-711A-5C41-84C8-A11B914B6981}" srcOrd="0" destOrd="0" presId="urn:microsoft.com/office/officeart/2005/8/layout/radial1"/>
    <dgm:cxn modelId="{4C75E7A0-A5E6-784C-9C33-561B13A41784}" type="presOf" srcId="{2A55FBB0-D982-2343-A86B-863E77016E71}" destId="{C816BDBB-DFCA-2B49-9C37-44243D9499A0}" srcOrd="0" destOrd="0" presId="urn:microsoft.com/office/officeart/2005/8/layout/radial1"/>
    <dgm:cxn modelId="{A82FB7B3-7FFA-9B47-A5F8-2E150A55E2AA}" srcId="{94F46664-FB42-8C40-AF2E-B372477FF7ED}" destId="{6F8FF5DD-1681-1A42-A252-E22127DDBE66}" srcOrd="1" destOrd="0" parTransId="{9441A974-BBA7-8D42-89A5-198A24CA6604}" sibTransId="{7DA94214-1E33-FC42-9541-12DAA6261116}"/>
    <dgm:cxn modelId="{0606B7B7-34D8-4A4D-AFC3-7301874CBEA4}" type="presOf" srcId="{2696ABC6-5B95-5D45-A963-BA6C406EEA86}" destId="{579873C7-D534-6B4C-9564-ED121EE7D48C}" srcOrd="1" destOrd="0" presId="urn:microsoft.com/office/officeart/2005/8/layout/radial1"/>
    <dgm:cxn modelId="{2922B0C5-D4BB-ED4B-88B6-72677C1F2476}" type="presOf" srcId="{9441A974-BBA7-8D42-89A5-198A24CA6604}" destId="{2D43B122-A247-B94A-8D8A-D96E8A7520A5}" srcOrd="0" destOrd="0" presId="urn:microsoft.com/office/officeart/2005/8/layout/radial1"/>
    <dgm:cxn modelId="{7A7718C6-A950-CD43-BDF1-41FAFD1DCD13}" type="presOf" srcId="{E28EFB35-6B15-AA42-A8A1-C3EDE8B05C0F}" destId="{880E90CE-2A8D-4A41-896C-26B766E9A256}" srcOrd="0" destOrd="0" presId="urn:microsoft.com/office/officeart/2005/8/layout/radial1"/>
    <dgm:cxn modelId="{899600CE-88A4-5A4A-AFF3-35A33CCDEF80}" type="presOf" srcId="{C9C065C4-7D52-0F47-819F-465DC047DEC2}" destId="{593DDB99-DC1E-AE4D-95B2-6C7A5116C8FE}" srcOrd="1" destOrd="0" presId="urn:microsoft.com/office/officeart/2005/8/layout/radial1"/>
    <dgm:cxn modelId="{1D223FD3-8935-394D-A317-0FA8DB9D9799}" type="presOf" srcId="{A0470C20-10C1-E24A-BA39-72F17D034349}" destId="{AD5B57BE-EAA9-C742-A1AA-291C5B8219A2}" srcOrd="1" destOrd="0" presId="urn:microsoft.com/office/officeart/2005/8/layout/radial1"/>
    <dgm:cxn modelId="{8F2DBBD8-408F-C34D-8888-B3FCB6E54A96}" type="presOf" srcId="{51A9FF2F-6ADA-2244-8018-7766393D6A2A}" destId="{FB3786F4-1502-5040-9F49-4D29D7E7EAC9}" srcOrd="0" destOrd="0" presId="urn:microsoft.com/office/officeart/2005/8/layout/radial1"/>
    <dgm:cxn modelId="{206073D9-5AAC-5D49-BE5D-C504E1D4F9FD}" srcId="{94F46664-FB42-8C40-AF2E-B372477FF7ED}" destId="{896FAA4D-A484-8C48-9A09-DDB50D6B70E1}" srcOrd="9" destOrd="0" parTransId="{75BBAED8-7C38-F844-A78D-799BC98FFB89}" sibTransId="{A5C9A637-3D35-424B-9E82-4C43ED30F6C5}"/>
    <dgm:cxn modelId="{D4FFACE4-FA90-8642-A073-621E8376AD9C}" type="presOf" srcId="{17B20302-830F-114F-B068-9CB37927459C}" destId="{023286F1-8642-4F4C-BD06-702F03BC3EC5}" srcOrd="1" destOrd="0" presId="urn:microsoft.com/office/officeart/2005/8/layout/radial1"/>
    <dgm:cxn modelId="{B43E71E7-F34D-2A43-91D8-222248AC2B1F}" type="presOf" srcId="{6C354C42-8914-9742-B636-A0DBE2D38013}" destId="{589B0986-A774-C24C-8E0D-A0DCA4D4AD39}" srcOrd="1" destOrd="0" presId="urn:microsoft.com/office/officeart/2005/8/layout/radial1"/>
    <dgm:cxn modelId="{DC00FCFC-FAF1-CE41-A89D-FDDCD16A051E}" type="presOf" srcId="{2696ABC6-5B95-5D45-A963-BA6C406EEA86}" destId="{3A8E3BF4-A2D5-CB42-8C39-3096E6A60F3A}" srcOrd="0" destOrd="0" presId="urn:microsoft.com/office/officeart/2005/8/layout/radial1"/>
    <dgm:cxn modelId="{A13F7AD3-EE99-1348-B93C-0E4E92B4FF24}" type="presParOf" srcId="{795449CC-8739-074C-A78B-3C45A166B037}" destId="{F8582B9F-C41E-2B40-ABC1-205EC96F0C14}" srcOrd="0" destOrd="0" presId="urn:microsoft.com/office/officeart/2005/8/layout/radial1"/>
    <dgm:cxn modelId="{CFB88692-3389-0241-AF3A-11378656B797}" type="presParOf" srcId="{795449CC-8739-074C-A78B-3C45A166B037}" destId="{700626E9-D071-5E47-BAEE-F7E8D2D47643}" srcOrd="1" destOrd="0" presId="urn:microsoft.com/office/officeart/2005/8/layout/radial1"/>
    <dgm:cxn modelId="{3CD39373-3B86-B044-8B85-9D6ED027BCF8}" type="presParOf" srcId="{700626E9-D071-5E47-BAEE-F7E8D2D47643}" destId="{9AE8E9D9-C06F-9C42-8CF1-E26397AEE1A1}" srcOrd="0" destOrd="0" presId="urn:microsoft.com/office/officeart/2005/8/layout/radial1"/>
    <dgm:cxn modelId="{642422D1-8606-F14C-9C7E-1BD5B7E7E941}" type="presParOf" srcId="{795449CC-8739-074C-A78B-3C45A166B037}" destId="{C816BDBB-DFCA-2B49-9C37-44243D9499A0}" srcOrd="2" destOrd="0" presId="urn:microsoft.com/office/officeart/2005/8/layout/radial1"/>
    <dgm:cxn modelId="{8091E2E5-2545-4F4B-B2D6-2E034B5ED771}" type="presParOf" srcId="{795449CC-8739-074C-A78B-3C45A166B037}" destId="{2D43B122-A247-B94A-8D8A-D96E8A7520A5}" srcOrd="3" destOrd="0" presId="urn:microsoft.com/office/officeart/2005/8/layout/radial1"/>
    <dgm:cxn modelId="{8E2B11E1-05BC-774B-AE0F-ED375B9579C9}" type="presParOf" srcId="{2D43B122-A247-B94A-8D8A-D96E8A7520A5}" destId="{B5056D76-4A5E-5A44-B7A9-E3F0EF6E22EF}" srcOrd="0" destOrd="0" presId="urn:microsoft.com/office/officeart/2005/8/layout/radial1"/>
    <dgm:cxn modelId="{3398375E-8AC1-204B-8AD4-50D14C0E8D24}" type="presParOf" srcId="{795449CC-8739-074C-A78B-3C45A166B037}" destId="{80796462-0DE1-1748-90C0-A2004E351160}" srcOrd="4" destOrd="0" presId="urn:microsoft.com/office/officeart/2005/8/layout/radial1"/>
    <dgm:cxn modelId="{B55A710F-F333-B94E-BF3F-8749F7DD73F4}" type="presParOf" srcId="{795449CC-8739-074C-A78B-3C45A166B037}" destId="{D0776479-55E2-7F40-8172-5FCEB086C015}" srcOrd="5" destOrd="0" presId="urn:microsoft.com/office/officeart/2005/8/layout/radial1"/>
    <dgm:cxn modelId="{9953FA84-4CBD-134A-8F0C-97B5DFCE8915}" type="presParOf" srcId="{D0776479-55E2-7F40-8172-5FCEB086C015}" destId="{F8735831-C059-2340-91A4-4505C437B2B9}" srcOrd="0" destOrd="0" presId="urn:microsoft.com/office/officeart/2005/8/layout/radial1"/>
    <dgm:cxn modelId="{17DAD96F-5C71-5A43-BBEE-7BAA11ED271D}" type="presParOf" srcId="{795449CC-8739-074C-A78B-3C45A166B037}" destId="{FB3786F4-1502-5040-9F49-4D29D7E7EAC9}" srcOrd="6" destOrd="0" presId="urn:microsoft.com/office/officeart/2005/8/layout/radial1"/>
    <dgm:cxn modelId="{3D30C2D8-DFBB-484D-A01E-816EECA78756}" type="presParOf" srcId="{795449CC-8739-074C-A78B-3C45A166B037}" destId="{2357DDC4-FE67-BD48-9D27-75B084F10021}" srcOrd="7" destOrd="0" presId="urn:microsoft.com/office/officeart/2005/8/layout/radial1"/>
    <dgm:cxn modelId="{9FD0B62A-AFA7-FA45-A6FE-9B9D3D05AB21}" type="presParOf" srcId="{2357DDC4-FE67-BD48-9D27-75B084F10021}" destId="{593DDB99-DC1E-AE4D-95B2-6C7A5116C8FE}" srcOrd="0" destOrd="0" presId="urn:microsoft.com/office/officeart/2005/8/layout/radial1"/>
    <dgm:cxn modelId="{A7D94A96-9E48-A541-8EA9-8E3FCD8351DF}" type="presParOf" srcId="{795449CC-8739-074C-A78B-3C45A166B037}" destId="{1C530C7F-4730-9544-A3EF-3C9FA2F464B2}" srcOrd="8" destOrd="0" presId="urn:microsoft.com/office/officeart/2005/8/layout/radial1"/>
    <dgm:cxn modelId="{5D0E039B-5015-F446-BE18-31E63A6C7869}" type="presParOf" srcId="{795449CC-8739-074C-A78B-3C45A166B037}" destId="{850593C2-33BA-8647-A9AF-AB397DE97A28}" srcOrd="9" destOrd="0" presId="urn:microsoft.com/office/officeart/2005/8/layout/radial1"/>
    <dgm:cxn modelId="{07044996-05EE-FB4A-B93C-39161FBFFDE5}" type="presParOf" srcId="{850593C2-33BA-8647-A9AF-AB397DE97A28}" destId="{8109DCA5-F5F8-7E4B-B085-05D2AA446C25}" srcOrd="0" destOrd="0" presId="urn:microsoft.com/office/officeart/2005/8/layout/radial1"/>
    <dgm:cxn modelId="{6263969E-7AB6-374A-8161-842D449DE767}" type="presParOf" srcId="{795449CC-8739-074C-A78B-3C45A166B037}" destId="{3092DBD5-9392-6942-A6D5-F8174224DFBF}" srcOrd="10" destOrd="0" presId="urn:microsoft.com/office/officeart/2005/8/layout/radial1"/>
    <dgm:cxn modelId="{D62E35C7-E14A-1A4A-821F-0FB00359A505}" type="presParOf" srcId="{795449CC-8739-074C-A78B-3C45A166B037}" destId="{98F166AB-8813-FD43-9CF2-8A4EDD871D6D}" srcOrd="11" destOrd="0" presId="urn:microsoft.com/office/officeart/2005/8/layout/radial1"/>
    <dgm:cxn modelId="{D3521733-8321-B64A-B905-DDC86E718289}" type="presParOf" srcId="{98F166AB-8813-FD43-9CF2-8A4EDD871D6D}" destId="{589B0986-A774-C24C-8E0D-A0DCA4D4AD39}" srcOrd="0" destOrd="0" presId="urn:microsoft.com/office/officeart/2005/8/layout/radial1"/>
    <dgm:cxn modelId="{1C9E8E87-D5B7-3945-98F0-5BA625816FE9}" type="presParOf" srcId="{795449CC-8739-074C-A78B-3C45A166B037}" destId="{67ED91D9-711A-5C41-84C8-A11B914B6981}" srcOrd="12" destOrd="0" presId="urn:microsoft.com/office/officeart/2005/8/layout/radial1"/>
    <dgm:cxn modelId="{247C54A5-DB20-B449-B7D8-D7E6831A46E0}" type="presParOf" srcId="{795449CC-8739-074C-A78B-3C45A166B037}" destId="{F048F019-06AD-1E4B-97E8-324B93021590}" srcOrd="13" destOrd="0" presId="urn:microsoft.com/office/officeart/2005/8/layout/radial1"/>
    <dgm:cxn modelId="{7A5968EC-F15A-DB4E-820A-90503552F0E7}" type="presParOf" srcId="{F048F019-06AD-1E4B-97E8-324B93021590}" destId="{A9608092-8577-854E-A13A-844AAE739D87}" srcOrd="0" destOrd="0" presId="urn:microsoft.com/office/officeart/2005/8/layout/radial1"/>
    <dgm:cxn modelId="{00296666-CC4A-B947-81BC-246FEDCA82F0}" type="presParOf" srcId="{795449CC-8739-074C-A78B-3C45A166B037}" destId="{7A804061-5DC2-5942-AC70-1D012F8CB873}" srcOrd="14" destOrd="0" presId="urn:microsoft.com/office/officeart/2005/8/layout/radial1"/>
    <dgm:cxn modelId="{7E47C502-BB0A-5744-81D9-3B077524E28F}" type="presParOf" srcId="{795449CC-8739-074C-A78B-3C45A166B037}" destId="{346F5D47-CC95-814A-B76D-BBA88E77619A}" srcOrd="15" destOrd="0" presId="urn:microsoft.com/office/officeart/2005/8/layout/radial1"/>
    <dgm:cxn modelId="{EB1088CF-A74E-EF48-BF6E-939A55293466}" type="presParOf" srcId="{346F5D47-CC95-814A-B76D-BBA88E77619A}" destId="{19BB73A9-F6F6-164C-8BE2-93128F6D7A52}" srcOrd="0" destOrd="0" presId="urn:microsoft.com/office/officeart/2005/8/layout/radial1"/>
    <dgm:cxn modelId="{17D54251-1A5E-A74E-821E-39DF4CD2BECD}" type="presParOf" srcId="{795449CC-8739-074C-A78B-3C45A166B037}" destId="{5AF2985B-7060-7B44-BCA3-114D65DC9D1E}" srcOrd="16" destOrd="0" presId="urn:microsoft.com/office/officeart/2005/8/layout/radial1"/>
    <dgm:cxn modelId="{E8DCA83E-04E1-5F42-8B0F-414D45507640}" type="presParOf" srcId="{795449CC-8739-074C-A78B-3C45A166B037}" destId="{23CC4534-D8FA-9641-B75A-1492631D36EE}" srcOrd="17" destOrd="0" presId="urn:microsoft.com/office/officeart/2005/8/layout/radial1"/>
    <dgm:cxn modelId="{9A219581-55E4-0247-A59E-13172266D2A0}" type="presParOf" srcId="{23CC4534-D8FA-9641-B75A-1492631D36EE}" destId="{023286F1-8642-4F4C-BD06-702F03BC3EC5}" srcOrd="0" destOrd="0" presId="urn:microsoft.com/office/officeart/2005/8/layout/radial1"/>
    <dgm:cxn modelId="{0F117592-0A14-3D4F-9604-B15FA8DF8EE3}" type="presParOf" srcId="{795449CC-8739-074C-A78B-3C45A166B037}" destId="{880E90CE-2A8D-4A41-896C-26B766E9A256}" srcOrd="18" destOrd="0" presId="urn:microsoft.com/office/officeart/2005/8/layout/radial1"/>
    <dgm:cxn modelId="{39A24F50-7A22-8D42-8BE9-1F38EE3DB318}" type="presParOf" srcId="{795449CC-8739-074C-A78B-3C45A166B037}" destId="{A255C8F7-4F49-6145-A746-3B68505F011A}" srcOrd="19" destOrd="0" presId="urn:microsoft.com/office/officeart/2005/8/layout/radial1"/>
    <dgm:cxn modelId="{16CC7614-70E8-4047-ACA5-505923D6F354}" type="presParOf" srcId="{A255C8F7-4F49-6145-A746-3B68505F011A}" destId="{4B940090-CC7E-EC44-89C1-12D0FDDAD9C7}" srcOrd="0" destOrd="0" presId="urn:microsoft.com/office/officeart/2005/8/layout/radial1"/>
    <dgm:cxn modelId="{C9D4923F-2EC7-2749-8A62-8B16C4A1AE2C}" type="presParOf" srcId="{795449CC-8739-074C-A78B-3C45A166B037}" destId="{1E7D5920-DA5E-5944-8587-B3313D64344D}" srcOrd="20" destOrd="0" presId="urn:microsoft.com/office/officeart/2005/8/layout/radial1"/>
    <dgm:cxn modelId="{2F6C731B-5CDC-2E40-B4D2-19827A6EB4D2}" type="presParOf" srcId="{795449CC-8739-074C-A78B-3C45A166B037}" destId="{3A8E3BF4-A2D5-CB42-8C39-3096E6A60F3A}" srcOrd="21" destOrd="0" presId="urn:microsoft.com/office/officeart/2005/8/layout/radial1"/>
    <dgm:cxn modelId="{E6BA8E7C-DCF6-B14C-A9CE-DF96DF85046A}" type="presParOf" srcId="{3A8E3BF4-A2D5-CB42-8C39-3096E6A60F3A}" destId="{579873C7-D534-6B4C-9564-ED121EE7D48C}" srcOrd="0" destOrd="0" presId="urn:microsoft.com/office/officeart/2005/8/layout/radial1"/>
    <dgm:cxn modelId="{DC750FB5-AAE3-AD44-8EAB-6966D96136C6}" type="presParOf" srcId="{795449CC-8739-074C-A78B-3C45A166B037}" destId="{6A0B4C5E-5BB7-7946-8597-95BCDFCD111D}" srcOrd="22" destOrd="0" presId="urn:microsoft.com/office/officeart/2005/8/layout/radial1"/>
    <dgm:cxn modelId="{A3952350-2FC7-A64A-ACFE-E32D3F7AE525}" type="presParOf" srcId="{795449CC-8739-074C-A78B-3C45A166B037}" destId="{E5494D48-DA8E-444F-83B7-0DE2D1BB962C}" srcOrd="23" destOrd="0" presId="urn:microsoft.com/office/officeart/2005/8/layout/radial1"/>
    <dgm:cxn modelId="{D47AECB4-1FA5-474B-84B0-43F1C147C56C}" type="presParOf" srcId="{E5494D48-DA8E-444F-83B7-0DE2D1BB962C}" destId="{AD5B57BE-EAA9-C742-A1AA-291C5B8219A2}" srcOrd="0" destOrd="0" presId="urn:microsoft.com/office/officeart/2005/8/layout/radial1"/>
    <dgm:cxn modelId="{2AFEC7D4-8FF0-0740-800D-CD34E8AA71B5}" type="presParOf" srcId="{795449CC-8739-074C-A78B-3C45A166B037}" destId="{C566ECCE-82B8-794C-857B-13F627F0209F}" srcOrd="2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82B9F-C41E-2B40-ABC1-205EC96F0C14}">
      <dsp:nvSpPr>
        <dsp:cNvPr id="0" name=""/>
        <dsp:cNvSpPr/>
      </dsp:nvSpPr>
      <dsp:spPr>
        <a:xfrm>
          <a:off x="2657257" y="1289020"/>
          <a:ext cx="1368000" cy="1368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rPr>
            <a:t>ESS Project manager</a:t>
          </a:r>
        </a:p>
      </dsp:txBody>
      <dsp:txXfrm>
        <a:off x="2857596" y="1489359"/>
        <a:ext cx="967322" cy="967322"/>
      </dsp:txXfrm>
    </dsp:sp>
    <dsp:sp modelId="{700626E9-D071-5E47-BAEE-F7E8D2D47643}">
      <dsp:nvSpPr>
        <dsp:cNvPr id="0" name=""/>
        <dsp:cNvSpPr/>
      </dsp:nvSpPr>
      <dsp:spPr>
        <a:xfrm rot="16200000">
          <a:off x="3029013" y="968481"/>
          <a:ext cx="624487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624487" y="82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25645" y="961164"/>
        <a:ext cx="31224" cy="31224"/>
      </dsp:txXfrm>
    </dsp:sp>
    <dsp:sp modelId="{C816BDBB-DFCA-2B49-9C37-44243D9499A0}">
      <dsp:nvSpPr>
        <dsp:cNvPr id="0" name=""/>
        <dsp:cNvSpPr/>
      </dsp:nvSpPr>
      <dsp:spPr>
        <a:xfrm>
          <a:off x="3016728" y="15475"/>
          <a:ext cx="649058" cy="649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050" kern="1200">
              <a:latin typeface="Calibri" panose="020F0502020204030204" pitchFamily="34" charset="0"/>
              <a:cs typeface="Calibri" panose="020F0502020204030204" pitchFamily="34" charset="0"/>
            </a:rPr>
            <a:t>Piping</a:t>
          </a:r>
          <a:endParaRPr lang="en-US" sz="105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11780" y="110527"/>
        <a:ext cx="458954" cy="458954"/>
      </dsp:txXfrm>
    </dsp:sp>
    <dsp:sp modelId="{2D43B122-A247-B94A-8D8A-D96E8A7520A5}">
      <dsp:nvSpPr>
        <dsp:cNvPr id="0" name=""/>
        <dsp:cNvSpPr/>
      </dsp:nvSpPr>
      <dsp:spPr>
        <a:xfrm rot="18000000">
          <a:off x="3527135" y="1101953"/>
          <a:ext cx="624487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624487" y="82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23767" y="1094636"/>
        <a:ext cx="31224" cy="31224"/>
      </dsp:txXfrm>
    </dsp:sp>
    <dsp:sp modelId="{80796462-0DE1-1748-90C0-A2004E351160}">
      <dsp:nvSpPr>
        <dsp:cNvPr id="0" name=""/>
        <dsp:cNvSpPr/>
      </dsp:nvSpPr>
      <dsp:spPr>
        <a:xfrm>
          <a:off x="3833236" y="234258"/>
          <a:ext cx="649058" cy="649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 panose="020F0502020204030204" pitchFamily="34" charset="0"/>
              <a:cs typeface="Calibri" panose="020F0502020204030204" pitchFamily="34" charset="0"/>
            </a:rPr>
            <a:t>CDS</a:t>
          </a:r>
        </a:p>
      </dsp:txBody>
      <dsp:txXfrm>
        <a:off x="3928288" y="329310"/>
        <a:ext cx="458954" cy="458954"/>
      </dsp:txXfrm>
    </dsp:sp>
    <dsp:sp modelId="{D0776479-55E2-7F40-8172-5FCEB086C015}">
      <dsp:nvSpPr>
        <dsp:cNvPr id="0" name=""/>
        <dsp:cNvSpPr/>
      </dsp:nvSpPr>
      <dsp:spPr>
        <a:xfrm rot="19800000">
          <a:off x="3891786" y="1466603"/>
          <a:ext cx="624487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624487" y="82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188417" y="1459286"/>
        <a:ext cx="31224" cy="31224"/>
      </dsp:txXfrm>
    </dsp:sp>
    <dsp:sp modelId="{FB3786F4-1502-5040-9F49-4D29D7E7EAC9}">
      <dsp:nvSpPr>
        <dsp:cNvPr id="0" name=""/>
        <dsp:cNvSpPr/>
      </dsp:nvSpPr>
      <dsp:spPr>
        <a:xfrm>
          <a:off x="4430962" y="831983"/>
          <a:ext cx="649058" cy="649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 panose="020F0502020204030204" pitchFamily="34" charset="0"/>
              <a:cs typeface="Calibri" panose="020F0502020204030204" pitchFamily="34" charset="0"/>
            </a:rPr>
            <a:t>CMs</a:t>
          </a:r>
        </a:p>
      </dsp:txBody>
      <dsp:txXfrm>
        <a:off x="4526014" y="927035"/>
        <a:ext cx="458954" cy="458954"/>
      </dsp:txXfrm>
    </dsp:sp>
    <dsp:sp modelId="{2357DDC4-FE67-BD48-9D27-75B084F10021}">
      <dsp:nvSpPr>
        <dsp:cNvPr id="0" name=""/>
        <dsp:cNvSpPr/>
      </dsp:nvSpPr>
      <dsp:spPr>
        <a:xfrm rot="77820">
          <a:off x="4024871" y="1998876"/>
          <a:ext cx="1649501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1649501" y="8295"/>
              </a:lnTo>
            </a:path>
          </a:pathLst>
        </a:custGeom>
        <a:noFill/>
        <a:ln w="635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3">
          <a:schemeClr val="accent3"/>
        </a:lnRef>
        <a:fillRef idx="0">
          <a:schemeClr val="accent3"/>
        </a:fillRef>
        <a:effectRef idx="2">
          <a:schemeClr val="accent3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n>
              <a:solidFill>
                <a:schemeClr val="tx1"/>
              </a:solidFill>
            </a:ln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08384" y="1965933"/>
        <a:ext cx="82475" cy="82475"/>
      </dsp:txXfrm>
    </dsp:sp>
    <dsp:sp modelId="{1C530C7F-4730-9544-A3EF-3C9FA2F464B2}">
      <dsp:nvSpPr>
        <dsp:cNvPr id="0" name=""/>
        <dsp:cNvSpPr/>
      </dsp:nvSpPr>
      <dsp:spPr>
        <a:xfrm>
          <a:off x="5673985" y="1357321"/>
          <a:ext cx="1368000" cy="1368000"/>
        </a:xfrm>
        <a:prstGeom prst="ellipse">
          <a:avLst/>
        </a:prstGeom>
        <a:solidFill>
          <a:srgbClr val="0099C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accent6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LKT Project manager</a:t>
          </a:r>
        </a:p>
      </dsp:txBody>
      <dsp:txXfrm>
        <a:off x="5874324" y="1557660"/>
        <a:ext cx="967322" cy="967322"/>
      </dsp:txXfrm>
    </dsp:sp>
    <dsp:sp modelId="{850593C2-33BA-8647-A9AF-AB397DE97A28}">
      <dsp:nvSpPr>
        <dsp:cNvPr id="0" name=""/>
        <dsp:cNvSpPr/>
      </dsp:nvSpPr>
      <dsp:spPr>
        <a:xfrm rot="1800000">
          <a:off x="3891786" y="2462847"/>
          <a:ext cx="624487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624487" y="82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188417" y="2455530"/>
        <a:ext cx="31224" cy="31224"/>
      </dsp:txXfrm>
    </dsp:sp>
    <dsp:sp modelId="{3092DBD5-9392-6942-A6D5-F8174224DFBF}">
      <dsp:nvSpPr>
        <dsp:cNvPr id="0" name=""/>
        <dsp:cNvSpPr/>
      </dsp:nvSpPr>
      <dsp:spPr>
        <a:xfrm>
          <a:off x="4430962" y="2465000"/>
          <a:ext cx="649058" cy="649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latin typeface="Calibri" panose="020F0502020204030204" pitchFamily="34" charset="0"/>
              <a:cs typeface="Calibri" panose="020F0502020204030204" pitchFamily="34" charset="0"/>
            </a:rPr>
            <a:t>Utilities (CW, IA, Electricals, HVAC)</a:t>
          </a:r>
        </a:p>
      </dsp:txBody>
      <dsp:txXfrm>
        <a:off x="4526014" y="2560052"/>
        <a:ext cx="458954" cy="458954"/>
      </dsp:txXfrm>
    </dsp:sp>
    <dsp:sp modelId="{98F166AB-8813-FD43-9CF2-8A4EDD871D6D}">
      <dsp:nvSpPr>
        <dsp:cNvPr id="0" name=""/>
        <dsp:cNvSpPr/>
      </dsp:nvSpPr>
      <dsp:spPr>
        <a:xfrm rot="3600000">
          <a:off x="3527135" y="2827498"/>
          <a:ext cx="624487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624487" y="82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23767" y="2820181"/>
        <a:ext cx="31224" cy="31224"/>
      </dsp:txXfrm>
    </dsp:sp>
    <dsp:sp modelId="{67ED91D9-711A-5C41-84C8-A11B914B6981}">
      <dsp:nvSpPr>
        <dsp:cNvPr id="0" name=""/>
        <dsp:cNvSpPr/>
      </dsp:nvSpPr>
      <dsp:spPr>
        <a:xfrm>
          <a:off x="3833236" y="3062725"/>
          <a:ext cx="649058" cy="649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" panose="020F0502020204030204" pitchFamily="34" charset="0"/>
              <a:cs typeface="Calibri" panose="020F0502020204030204" pitchFamily="34" charset="0"/>
            </a:rPr>
            <a:t>Control</a:t>
          </a:r>
        </a:p>
      </dsp:txBody>
      <dsp:txXfrm>
        <a:off x="3928288" y="3157777"/>
        <a:ext cx="458954" cy="458954"/>
      </dsp:txXfrm>
    </dsp:sp>
    <dsp:sp modelId="{F048F019-06AD-1E4B-97E8-324B93021590}">
      <dsp:nvSpPr>
        <dsp:cNvPr id="0" name=""/>
        <dsp:cNvSpPr/>
      </dsp:nvSpPr>
      <dsp:spPr>
        <a:xfrm rot="5400000">
          <a:off x="3029013" y="2960969"/>
          <a:ext cx="624487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624487" y="82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25645" y="2953652"/>
        <a:ext cx="31224" cy="31224"/>
      </dsp:txXfrm>
    </dsp:sp>
    <dsp:sp modelId="{7A804061-5DC2-5942-AC70-1D012F8CB873}">
      <dsp:nvSpPr>
        <dsp:cNvPr id="0" name=""/>
        <dsp:cNvSpPr/>
      </dsp:nvSpPr>
      <dsp:spPr>
        <a:xfrm>
          <a:off x="3016728" y="3281508"/>
          <a:ext cx="649058" cy="649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 panose="020F0502020204030204" pitchFamily="34" charset="0"/>
              <a:cs typeface="Calibri" panose="020F0502020204030204" pitchFamily="34" charset="0"/>
            </a:rPr>
            <a:t>Safety</a:t>
          </a:r>
        </a:p>
      </dsp:txBody>
      <dsp:txXfrm>
        <a:off x="3111780" y="3376560"/>
        <a:ext cx="458954" cy="458954"/>
      </dsp:txXfrm>
    </dsp:sp>
    <dsp:sp modelId="{346F5D47-CC95-814A-B76D-BBA88E77619A}">
      <dsp:nvSpPr>
        <dsp:cNvPr id="0" name=""/>
        <dsp:cNvSpPr/>
      </dsp:nvSpPr>
      <dsp:spPr>
        <a:xfrm rot="7200000">
          <a:off x="2530891" y="2827498"/>
          <a:ext cx="624487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624487" y="82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827523" y="2820181"/>
        <a:ext cx="31224" cy="31224"/>
      </dsp:txXfrm>
    </dsp:sp>
    <dsp:sp modelId="{5AF2985B-7060-7B44-BCA3-114D65DC9D1E}">
      <dsp:nvSpPr>
        <dsp:cNvPr id="0" name=""/>
        <dsp:cNvSpPr/>
      </dsp:nvSpPr>
      <dsp:spPr>
        <a:xfrm>
          <a:off x="2200220" y="3062725"/>
          <a:ext cx="649058" cy="649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Calibri" panose="020F0502020204030204" pitchFamily="34" charset="0"/>
              <a:cs typeface="Calibri" panose="020F0502020204030204" pitchFamily="34" charset="0"/>
            </a:rPr>
            <a:t>QA/QC</a:t>
          </a:r>
        </a:p>
      </dsp:txBody>
      <dsp:txXfrm>
        <a:off x="2295272" y="3157777"/>
        <a:ext cx="458954" cy="458954"/>
      </dsp:txXfrm>
    </dsp:sp>
    <dsp:sp modelId="{23CC4534-D8FA-9641-B75A-1492631D36EE}">
      <dsp:nvSpPr>
        <dsp:cNvPr id="0" name=""/>
        <dsp:cNvSpPr/>
      </dsp:nvSpPr>
      <dsp:spPr>
        <a:xfrm rot="9000000">
          <a:off x="2166241" y="2462847"/>
          <a:ext cx="624487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624487" y="82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62872" y="2455530"/>
        <a:ext cx="31224" cy="31224"/>
      </dsp:txXfrm>
    </dsp:sp>
    <dsp:sp modelId="{880E90CE-2A8D-4A41-896C-26B766E9A256}">
      <dsp:nvSpPr>
        <dsp:cNvPr id="0" name=""/>
        <dsp:cNvSpPr/>
      </dsp:nvSpPr>
      <dsp:spPr>
        <a:xfrm>
          <a:off x="1602494" y="2465000"/>
          <a:ext cx="649058" cy="649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" panose="020F0502020204030204" pitchFamily="34" charset="0"/>
              <a:cs typeface="Calibri" panose="020F0502020204030204" pitchFamily="34" charset="0"/>
            </a:rPr>
            <a:t>RAMI</a:t>
          </a:r>
          <a:endParaRPr lang="en-US" sz="105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697546" y="2560052"/>
        <a:ext cx="458954" cy="458954"/>
      </dsp:txXfrm>
    </dsp:sp>
    <dsp:sp modelId="{A255C8F7-4F49-6145-A746-3B68505F011A}">
      <dsp:nvSpPr>
        <dsp:cNvPr id="0" name=""/>
        <dsp:cNvSpPr/>
      </dsp:nvSpPr>
      <dsp:spPr>
        <a:xfrm rot="10800000">
          <a:off x="2032769" y="1964725"/>
          <a:ext cx="624487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624487" y="82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329401" y="1957408"/>
        <a:ext cx="31224" cy="31224"/>
      </dsp:txXfrm>
    </dsp:sp>
    <dsp:sp modelId="{1E7D5920-DA5E-5944-8587-B3313D64344D}">
      <dsp:nvSpPr>
        <dsp:cNvPr id="0" name=""/>
        <dsp:cNvSpPr/>
      </dsp:nvSpPr>
      <dsp:spPr>
        <a:xfrm>
          <a:off x="1383711" y="1648491"/>
          <a:ext cx="649058" cy="649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>
              <a:latin typeface="Calibri" panose="020F0502020204030204" pitchFamily="34" charset="0"/>
              <a:cs typeface="Calibri" panose="020F0502020204030204" pitchFamily="34" charset="0"/>
            </a:rPr>
            <a:t>PPS/ODH</a:t>
          </a:r>
        </a:p>
      </dsp:txBody>
      <dsp:txXfrm>
        <a:off x="1478763" y="1743543"/>
        <a:ext cx="458954" cy="458954"/>
      </dsp:txXfrm>
    </dsp:sp>
    <dsp:sp modelId="{3A8E3BF4-A2D5-CB42-8C39-3096E6A60F3A}">
      <dsp:nvSpPr>
        <dsp:cNvPr id="0" name=""/>
        <dsp:cNvSpPr/>
      </dsp:nvSpPr>
      <dsp:spPr>
        <a:xfrm rot="12600000">
          <a:off x="2166241" y="1466603"/>
          <a:ext cx="624487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624487" y="82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462872" y="1459286"/>
        <a:ext cx="31224" cy="31224"/>
      </dsp:txXfrm>
    </dsp:sp>
    <dsp:sp modelId="{6A0B4C5E-5BB7-7946-8597-95BCDFCD111D}">
      <dsp:nvSpPr>
        <dsp:cNvPr id="0" name=""/>
        <dsp:cNvSpPr/>
      </dsp:nvSpPr>
      <dsp:spPr>
        <a:xfrm>
          <a:off x="1602494" y="831983"/>
          <a:ext cx="649058" cy="649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 panose="020F0502020204030204" pitchFamily="34" charset="0"/>
              <a:cs typeface="Calibri" panose="020F0502020204030204" pitchFamily="34" charset="0"/>
            </a:rPr>
            <a:t>CF</a:t>
          </a:r>
        </a:p>
      </dsp:txBody>
      <dsp:txXfrm>
        <a:off x="1697546" y="927035"/>
        <a:ext cx="458954" cy="458954"/>
      </dsp:txXfrm>
    </dsp:sp>
    <dsp:sp modelId="{E5494D48-DA8E-444F-83B7-0DE2D1BB962C}">
      <dsp:nvSpPr>
        <dsp:cNvPr id="0" name=""/>
        <dsp:cNvSpPr/>
      </dsp:nvSpPr>
      <dsp:spPr>
        <a:xfrm rot="14400000">
          <a:off x="2530891" y="1101953"/>
          <a:ext cx="624487" cy="16590"/>
        </a:xfrm>
        <a:custGeom>
          <a:avLst/>
          <a:gdLst/>
          <a:ahLst/>
          <a:cxnLst/>
          <a:rect l="0" t="0" r="0" b="0"/>
          <a:pathLst>
            <a:path>
              <a:moveTo>
                <a:pt x="0" y="8295"/>
              </a:moveTo>
              <a:lnTo>
                <a:pt x="624487" y="8295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827523" y="1094636"/>
        <a:ext cx="31224" cy="31224"/>
      </dsp:txXfrm>
    </dsp:sp>
    <dsp:sp modelId="{C566ECCE-82B8-794C-857B-13F627F0209F}">
      <dsp:nvSpPr>
        <dsp:cNvPr id="0" name=""/>
        <dsp:cNvSpPr/>
      </dsp:nvSpPr>
      <dsp:spPr>
        <a:xfrm>
          <a:off x="2200220" y="234258"/>
          <a:ext cx="649058" cy="6490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Calibri" panose="020F0502020204030204" pitchFamily="34" charset="0"/>
              <a:cs typeface="Calibri" panose="020F0502020204030204" pitchFamily="34" charset="0"/>
            </a:rPr>
            <a:t>Alignment</a:t>
          </a:r>
        </a:p>
      </dsp:txBody>
      <dsp:txXfrm>
        <a:off x="2295272" y="329310"/>
        <a:ext cx="458954" cy="458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193EB-74AA-3840-A7F1-AEF02E7FE498}" type="datetimeFigureOut">
              <a:rPr kumimoji="1" lang="zh-CN" altLang="en-US" smtClean="0"/>
              <a:t>2025-3-28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20364-7A11-F946-950A-32947BFEAC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653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2A9EC-BD2F-3AA1-EF09-D0BA65667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EDA4168-E296-9091-63E4-1720E357E8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4907FA7-3C16-7DF3-B211-BF6AEDCA8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84014C-5DB1-8C48-C5FE-056D9ED862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/>
              <a:t>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40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sv-SE" altLang="zh-CN" sz="1200" b="0" dirty="0">
              <a:solidFill>
                <a:srgbClr val="0432FF"/>
              </a:solidFill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8769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4316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5392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1304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7371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0994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altLang="zh-CN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6876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6327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6036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zh-CN" altLang="en-US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zh-CN" altLang="en-US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zh-CN" altLang="en-US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2750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180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5634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6418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2215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04591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395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8315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9984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0751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044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064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05795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49087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0154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64242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85750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79417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2005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27181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36312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5351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6424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15572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29117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78545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51183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00749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67121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59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71084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8F88B-9D5A-4713-8DF6-F68F2B53DF33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12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en-GB" altLang="zh-CN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9199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355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7492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9204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B20364-7A11-F946-950A-32947BFEACD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877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685920"/>
            <a:ext cx="7349400" cy="1928137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2670767"/>
            <a:ext cx="7349400" cy="1104493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459705D-FBC8-E247-9FA0-9EF67993DCAC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80B38D93-ABDC-5742-AE3E-6D2084CBC905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580602"/>
            <a:ext cx="8229600" cy="411281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0BD34E78-05B3-964B-A78F-BAF18A67A37D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1863326"/>
            <a:ext cx="7349400" cy="76423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2670767"/>
            <a:ext cx="7349400" cy="353762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0C091-9289-0A4C-8F14-F02E45594FC1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FC944C84-6CDC-C061-68EF-5E94A395320D}"/>
              </a:ext>
            </a:extLst>
          </p:cNvPr>
          <p:cNvSpPr/>
          <p:nvPr userDrawn="1"/>
        </p:nvSpPr>
        <p:spPr>
          <a:xfrm>
            <a:off x="415227" y="4862445"/>
            <a:ext cx="2988310" cy="76200"/>
          </a:xfrm>
          <a:prstGeom prst="rect">
            <a:avLst/>
          </a:prstGeom>
          <a:solidFill>
            <a:srgbClr val="00B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873889-6981-0357-E91E-AA8932743FA8}"/>
              </a:ext>
            </a:extLst>
          </p:cNvPr>
          <p:cNvSpPr/>
          <p:nvPr userDrawn="1"/>
        </p:nvSpPr>
        <p:spPr>
          <a:xfrm>
            <a:off x="3403537" y="4862445"/>
            <a:ext cx="5351145" cy="76200"/>
          </a:xfrm>
          <a:prstGeom prst="rect">
            <a:avLst/>
          </a:prstGeom>
          <a:solidFill>
            <a:srgbClr val="0C3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6CCEBF5-D55D-FC2B-083F-17D2C5A541E5}"/>
              </a:ext>
            </a:extLst>
          </p:cNvPr>
          <p:cNvSpPr txBox="1"/>
          <p:nvPr userDrawn="1"/>
        </p:nvSpPr>
        <p:spPr>
          <a:xfrm>
            <a:off x="388761" y="4912636"/>
            <a:ext cx="2988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rPr>
              <a:t>ASSCA</a:t>
            </a:r>
            <a:r>
              <a:rPr lang="zh-CN" alt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rPr>
              <a:t>2025,</a:t>
            </a:r>
            <a:r>
              <a:rPr lang="zh-CN" alt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rPr>
              <a:t>IHEP/China,</a:t>
            </a:r>
            <a:r>
              <a:rPr lang="zh-CN" alt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i="1" dirty="0">
                <a:latin typeface="Calibri" panose="020F0502020204030204" pitchFamily="34" charset="0"/>
                <a:cs typeface="Calibri" panose="020F0502020204030204" pitchFamily="34" charset="0"/>
              </a:rPr>
              <a:t>29/Mar/2025</a:t>
            </a:r>
            <a:endParaRPr lang="zh-CN" alt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灯片编号占位符 2">
            <a:extLst>
              <a:ext uri="{FF2B5EF4-FFF2-40B4-BE49-F238E27FC236}">
                <a16:creationId xmlns:a16="http://schemas.microsoft.com/office/drawing/2014/main" id="{4C1F9B4C-5F6C-F11D-98E3-76C355DC0952}"/>
              </a:ext>
            </a:extLst>
          </p:cNvPr>
          <p:cNvSpPr txBox="1">
            <a:spLocks/>
          </p:cNvSpPr>
          <p:nvPr userDrawn="1"/>
        </p:nvSpPr>
        <p:spPr>
          <a:xfrm>
            <a:off x="8354961" y="4921648"/>
            <a:ext cx="382678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750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2886805"/>
            <a:ext cx="5826600" cy="575201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3462006"/>
            <a:ext cx="5826600" cy="650814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A4F4FC5-CE15-7247-8F12-F7948EED5F58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126097"/>
            <a:ext cx="3882600" cy="356192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126097"/>
            <a:ext cx="3882600" cy="3561923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CCE8857-88D6-134B-A3A4-2FB6717861BC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072088"/>
            <a:ext cx="4006800" cy="28625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390743"/>
            <a:ext cx="4006800" cy="329727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066483"/>
            <a:ext cx="4006800" cy="28625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390743"/>
            <a:ext cx="4006800" cy="329727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07105853-71CC-D244-8B77-BE83BE8056D0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BB8D8A82-FA26-EC4E-9664-5A7AEDF93128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6D5B3520-8B15-084A-AA63-77F51EAE4358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248" y="1166540"/>
            <a:ext cx="3924776" cy="3456751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166604"/>
            <a:ext cx="3920400" cy="345660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E0592E3-9419-AE40-B8BB-B1716961436F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685920"/>
            <a:ext cx="783000" cy="377256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85920"/>
            <a:ext cx="6876900" cy="377256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AC5CDE6-67F3-9A4B-953E-829BD8AD0023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456300" y="456380"/>
            <a:ext cx="8226900" cy="529293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456300" y="1117996"/>
            <a:ext cx="8226900" cy="3570024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459000" y="4736628"/>
            <a:ext cx="2025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B60B69E-BA27-D042-897E-F358BC704685}" type="datetime1">
              <a:rPr lang="zh-CN" altLang="en-US" smtClean="0"/>
              <a:t>2025-3-28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087000" y="4736628"/>
            <a:ext cx="2970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6658200" y="4736628"/>
            <a:ext cx="2025000" cy="237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770" algn="l"/>
          <a:tab pos="1207770" algn="l"/>
          <a:tab pos="1207770" algn="l"/>
          <a:tab pos="1207770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://www.dcls.dicp.ac.c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microsoft.com/office/2007/relationships/hdphoto" Target="../media/hdphoto2.wdp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5" Type="http://schemas.openxmlformats.org/officeDocument/2006/relationships/image" Target="../media/image113.jpeg"/><Relationship Id="rId4" Type="http://schemas.openxmlformats.org/officeDocument/2006/relationships/image" Target="../media/image11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nomautbildning.se/project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64B1A-5EB6-1CC8-E779-2EC1D4F93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B90945D-DB15-0CEC-8832-093807D95888}"/>
              </a:ext>
            </a:extLst>
          </p:cNvPr>
          <p:cNvSpPr/>
          <p:nvPr/>
        </p:nvSpPr>
        <p:spPr>
          <a:xfrm>
            <a:off x="0" y="1445164"/>
            <a:ext cx="9144000" cy="148923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693" tIns="24346" rIns="48693" bIns="24346" rtlCol="0" anchor="ctr"/>
          <a:lstStyle/>
          <a:p>
            <a:pPr algn="ctr" defTabSz="486868"/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Project</a:t>
            </a:r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Methodology</a:t>
            </a:r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of</a:t>
            </a:r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Large-Scale</a:t>
            </a:r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Cryogenic</a:t>
            </a:r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System:</a:t>
            </a:r>
          </a:p>
          <a:p>
            <a:pPr algn="ctr" defTabSz="486868"/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ESS</a:t>
            </a:r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ACCP</a:t>
            </a:r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as</a:t>
            </a:r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A</a:t>
            </a:r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Case</a:t>
            </a:r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r>
              <a:rPr kumimoji="1" lang="en-US" altLang="zh-CN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Study</a:t>
            </a:r>
            <a:r>
              <a:rPr kumimoji="1" lang="zh-CN" altLang="en-US" sz="2560" b="1" i="1" dirty="0">
                <a:solidFill>
                  <a:srgbClr val="FFFFFF"/>
                </a:solidFill>
                <a:latin typeface="+mj-lt"/>
                <a:ea typeface="黑体" panose="02010609060101010101" pitchFamily="49" charset="-122"/>
              </a:rPr>
              <a:t> </a:t>
            </a:r>
            <a:endParaRPr kumimoji="1" lang="en-US" altLang="zh-CN" sz="2560" b="1" i="1" dirty="0">
              <a:solidFill>
                <a:srgbClr val="FFFFFF"/>
              </a:solidFill>
              <a:latin typeface="+mj-lt"/>
              <a:ea typeface="黑体" panose="02010609060101010101" pitchFamily="49" charset="-122"/>
            </a:endParaRPr>
          </a:p>
        </p:txBody>
      </p:sp>
      <p:cxnSp>
        <p:nvCxnSpPr>
          <p:cNvPr id="163" name="直接连接符 162">
            <a:extLst>
              <a:ext uri="{FF2B5EF4-FFF2-40B4-BE49-F238E27FC236}">
                <a16:creationId xmlns:a16="http://schemas.microsoft.com/office/drawing/2014/main" id="{6F2EF661-D492-080D-7E27-883534C293E6}"/>
              </a:ext>
            </a:extLst>
          </p:cNvPr>
          <p:cNvCxnSpPr>
            <a:cxnSpLocks/>
          </p:cNvCxnSpPr>
          <p:nvPr/>
        </p:nvCxnSpPr>
        <p:spPr>
          <a:xfrm>
            <a:off x="1654233" y="4285519"/>
            <a:ext cx="586047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327D77E7-F23F-321F-732A-92C1CA791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960" y="-2315"/>
            <a:ext cx="4765040" cy="721752"/>
          </a:xfrm>
          <a:prstGeom prst="rect">
            <a:avLst/>
          </a:prstGeom>
        </p:spPr>
      </p:pic>
      <p:sp>
        <p:nvSpPr>
          <p:cNvPr id="4" name="矩形 28">
            <a:extLst>
              <a:ext uri="{FF2B5EF4-FFF2-40B4-BE49-F238E27FC236}">
                <a16:creationId xmlns:a16="http://schemas.microsoft.com/office/drawing/2014/main" id="{127B5B66-5E71-F1EC-492D-6ECD677D1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896" y="3204797"/>
            <a:ext cx="2160208" cy="4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560" b="1" dirty="0" err="1">
                <a:ea typeface="微软雅黑" panose="020B0503020204020204" pitchFamily="34" charset="-122"/>
                <a:cs typeface="Calibri" panose="020F0502020204030204" pitchFamily="34" charset="0"/>
              </a:rPr>
              <a:t>Xilong</a:t>
            </a:r>
            <a:r>
              <a:rPr lang="zh-CN" altLang="en-US" sz="2560" b="1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560" b="1">
                <a:ea typeface="微软雅黑" panose="020B0503020204020204" pitchFamily="34" charset="-122"/>
                <a:cs typeface="Calibri" panose="020F0502020204030204" pitchFamily="34" charset="0"/>
              </a:rPr>
              <a:t>Wang</a:t>
            </a:r>
            <a:endParaRPr lang="zh-CN" altLang="en-US" sz="2560" b="1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A69B2FDB-8B68-F807-B807-155E78523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473" y="3886820"/>
            <a:ext cx="6098144" cy="39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991" b="1">
                <a:ea typeface="微软雅黑" panose="020B0503020204020204" pitchFamily="34" charset="-122"/>
                <a:cs typeface="Calibri" panose="020F0502020204030204" pitchFamily="34" charset="0"/>
              </a:rPr>
              <a:t>Dalian</a:t>
            </a:r>
            <a:r>
              <a:rPr lang="zh-CN" altLang="en-US" sz="1991" b="1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991" b="1">
                <a:ea typeface="微软雅黑" panose="020B0503020204020204" pitchFamily="34" charset="-122"/>
                <a:cs typeface="Calibri" panose="020F0502020204030204" pitchFamily="34" charset="0"/>
              </a:rPr>
              <a:t>Institute</a:t>
            </a:r>
            <a:r>
              <a:rPr lang="zh-CN" altLang="en-US" sz="1991" b="1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991" b="1">
                <a:ea typeface="微软雅黑" panose="020B0503020204020204" pitchFamily="34" charset="-122"/>
                <a:cs typeface="Calibri" panose="020F0502020204030204" pitchFamily="34" charset="0"/>
              </a:rPr>
              <a:t>of</a:t>
            </a:r>
            <a:r>
              <a:rPr lang="zh-CN" altLang="en-US" sz="1991" b="1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991" b="1">
                <a:ea typeface="微软雅黑" panose="020B0503020204020204" pitchFamily="34" charset="-122"/>
                <a:cs typeface="Calibri" panose="020F0502020204030204" pitchFamily="34" charset="0"/>
              </a:rPr>
              <a:t>Chemical</a:t>
            </a:r>
            <a:r>
              <a:rPr lang="zh-CN" altLang="en-US" sz="1991" b="1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991" b="1">
                <a:ea typeface="微软雅黑" panose="020B0503020204020204" pitchFamily="34" charset="-122"/>
                <a:cs typeface="Calibri" panose="020F0502020204030204" pitchFamily="34" charset="0"/>
              </a:rPr>
              <a:t>Physics,</a:t>
            </a:r>
            <a:r>
              <a:rPr lang="zh-CN" altLang="en-US" sz="1991" b="1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991" b="1">
                <a:ea typeface="微软雅黑" panose="020B0503020204020204" pitchFamily="34" charset="-122"/>
                <a:cs typeface="Calibri" panose="020F0502020204030204" pitchFamily="34" charset="0"/>
              </a:rPr>
              <a:t>CAS,</a:t>
            </a:r>
            <a:r>
              <a:rPr lang="zh-CN" altLang="en-US" sz="1991" b="1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991" b="1">
                <a:ea typeface="微软雅黑" panose="020B0503020204020204" pitchFamily="34" charset="-122"/>
                <a:cs typeface="Calibri" panose="020F0502020204030204" pitchFamily="34" charset="0"/>
              </a:rPr>
              <a:t>China</a:t>
            </a:r>
            <a:endParaRPr lang="zh-CN" altLang="en-US" sz="1991" b="1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矩形 28">
            <a:extLst>
              <a:ext uri="{FF2B5EF4-FFF2-40B4-BE49-F238E27FC236}">
                <a16:creationId xmlns:a16="http://schemas.microsoft.com/office/drawing/2014/main" id="{EC11F30C-91AB-07EF-CA93-7309127D5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876" y="4382838"/>
            <a:ext cx="1681872" cy="35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707" b="1" i="1" dirty="0">
                <a:ea typeface="微软雅黑" panose="020B0503020204020204" pitchFamily="34" charset="-122"/>
                <a:cs typeface="Calibri" panose="020F0502020204030204" pitchFamily="34" charset="0"/>
              </a:rPr>
              <a:t>March</a:t>
            </a:r>
            <a:r>
              <a:rPr lang="zh-CN" altLang="en-US" sz="1707" b="1" i="1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707" b="1" i="1" dirty="0">
                <a:ea typeface="微软雅黑" panose="020B0503020204020204" pitchFamily="34" charset="-122"/>
                <a:cs typeface="Calibri" panose="020F0502020204030204" pitchFamily="34" charset="0"/>
              </a:rPr>
              <a:t>29</a:t>
            </a:r>
            <a:r>
              <a:rPr lang="zh-CN" altLang="en-US" sz="1707" b="1" i="1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707" b="1" i="1" dirty="0">
                <a:ea typeface="微软雅黑" panose="020B0503020204020204" pitchFamily="34" charset="-122"/>
                <a:cs typeface="Calibri" panose="020F0502020204030204" pitchFamily="34" charset="0"/>
              </a:rPr>
              <a:t>2025</a:t>
            </a:r>
            <a:endParaRPr lang="zh-CN" altLang="en-US" sz="1707" b="1" i="1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9" name="图片 8" descr="公路上的汽车&#10;&#10;AI 生成的内容可能不正确。">
            <a:extLst>
              <a:ext uri="{FF2B5EF4-FFF2-40B4-BE49-F238E27FC236}">
                <a16:creationId xmlns:a16="http://schemas.microsoft.com/office/drawing/2014/main" id="{4A30D369-4796-4A76-BFC5-868AF4D5055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315"/>
            <a:ext cx="4137762" cy="7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2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3DE1E-5FD5-30EE-E849-B34735D7E523}"/>
              </a:ext>
            </a:extLst>
          </p:cNvPr>
          <p:cNvSpPr txBox="1">
            <a:spLocks/>
          </p:cNvSpPr>
          <p:nvPr/>
        </p:nvSpPr>
        <p:spPr>
          <a:xfrm>
            <a:off x="432656" y="78319"/>
            <a:ext cx="60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Dalian Advanced Light Source (DALS)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6D6B6A-26A4-05DF-F196-4ECBC9E00D5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45284" y="640022"/>
            <a:ext cx="8653433" cy="277104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E5B7098-3D62-043E-59BD-79DBAD5263B3}"/>
              </a:ext>
            </a:extLst>
          </p:cNvPr>
          <p:cNvSpPr txBox="1"/>
          <p:nvPr/>
        </p:nvSpPr>
        <p:spPr>
          <a:xfrm>
            <a:off x="980491" y="2472889"/>
            <a:ext cx="27593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 u="sng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en-US" altLang="zh-CN" sz="1500" u="none"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EUV</a:t>
            </a:r>
            <a:r>
              <a:rPr lang="zh-CN" altLang="en-US" sz="1500" u="none"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500" u="none">
                <a:effectLst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Free Electron laser machine</a:t>
            </a:r>
          </a:p>
        </p:txBody>
      </p:sp>
      <p:sp>
        <p:nvSpPr>
          <p:cNvPr id="5" name="文本框 4">
            <a:hlinkClick r:id="rId4"/>
            <a:extLst>
              <a:ext uri="{FF2B5EF4-FFF2-40B4-BE49-F238E27FC236}">
                <a16:creationId xmlns:a16="http://schemas.microsoft.com/office/drawing/2014/main" id="{56129891-AD2E-A2E5-455A-D7F6727DE7D5}"/>
              </a:ext>
            </a:extLst>
          </p:cNvPr>
          <p:cNvSpPr txBox="1"/>
          <p:nvPr/>
        </p:nvSpPr>
        <p:spPr>
          <a:xfrm>
            <a:off x="2550972" y="644358"/>
            <a:ext cx="2021028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50" u="sng"/>
              <a:t>https://cryo.dicp.ac.cn/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A1DC95-7329-3CE5-C260-D77B42D3976B}"/>
              </a:ext>
            </a:extLst>
          </p:cNvPr>
          <p:cNvSpPr txBox="1">
            <a:spLocks/>
          </p:cNvSpPr>
          <p:nvPr/>
        </p:nvSpPr>
        <p:spPr>
          <a:xfrm>
            <a:off x="4259897" y="3476726"/>
            <a:ext cx="4638820" cy="2478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Proposed by Dalian Institute of Chemical Physics (DICP)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722616-8AF5-A3B5-D1D8-404AB8422003}"/>
              </a:ext>
            </a:extLst>
          </p:cNvPr>
          <p:cNvSpPr txBox="1">
            <a:spLocks/>
          </p:cNvSpPr>
          <p:nvPr/>
        </p:nvSpPr>
        <p:spPr>
          <a:xfrm>
            <a:off x="4259897" y="3753075"/>
            <a:ext cx="3620589" cy="2296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1.0 GeV CW SRF accelerator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EF2322-E491-B89F-E06B-C52719CCF5C4}"/>
              </a:ext>
            </a:extLst>
          </p:cNvPr>
          <p:cNvSpPr txBox="1">
            <a:spLocks/>
          </p:cNvSpPr>
          <p:nvPr/>
        </p:nvSpPr>
        <p:spPr>
          <a:xfrm>
            <a:off x="4259896" y="4011211"/>
            <a:ext cx="4774441" cy="2296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Ten 1.3 GHz Cryomodules &amp; two 3.9 GHz Cryomodules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65741A-45F2-4DA2-F593-D9D9FC15D940}"/>
              </a:ext>
            </a:extLst>
          </p:cNvPr>
          <p:cNvSpPr txBox="1">
            <a:spLocks/>
          </p:cNvSpPr>
          <p:nvPr/>
        </p:nvSpPr>
        <p:spPr>
          <a:xfrm>
            <a:off x="4259896" y="4510078"/>
            <a:ext cx="3944823" cy="26848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One dedicated </a:t>
            </a:r>
            <a:r>
              <a:rPr lang="en-US" altLang="zh-CN" sz="1400" b="1" err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cryoplant</a:t>
            </a:r>
            <a:r>
              <a:rPr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(~3 kW @ 2 K)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D25BAC4-D1E3-B480-7101-21A78AE34D11}"/>
              </a:ext>
            </a:extLst>
          </p:cNvPr>
          <p:cNvSpPr txBox="1">
            <a:spLocks/>
          </p:cNvSpPr>
          <p:nvPr/>
        </p:nvSpPr>
        <p:spPr>
          <a:xfrm>
            <a:off x="4259897" y="4269347"/>
            <a:ext cx="2098001" cy="2122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~100 SRF Cavities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9C1315-ECF1-BB60-6A1A-A5A676280D73}"/>
              </a:ext>
            </a:extLst>
          </p:cNvPr>
          <p:cNvSpPr txBox="1"/>
          <p:nvPr/>
        </p:nvSpPr>
        <p:spPr>
          <a:xfrm>
            <a:off x="432657" y="647170"/>
            <a:ext cx="243627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350" u="sng"/>
              <a:t>http://www.dcls.dicp.ac.cn/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2553C0-CEDE-0686-0FF9-1E707DE5EAFF}"/>
              </a:ext>
            </a:extLst>
          </p:cNvPr>
          <p:cNvSpPr txBox="1">
            <a:spLocks/>
          </p:cNvSpPr>
          <p:nvPr/>
        </p:nvSpPr>
        <p:spPr>
          <a:xfrm>
            <a:off x="432656" y="968523"/>
            <a:ext cx="4354830" cy="34197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Located at Dalian, Northeast of China</a:t>
            </a:r>
          </a:p>
        </p:txBody>
      </p:sp>
      <p:pic>
        <p:nvPicPr>
          <p:cNvPr id="13" name="图片 12" descr="表格&#10;&#10;描述已自动生成">
            <a:extLst>
              <a:ext uri="{FF2B5EF4-FFF2-40B4-BE49-F238E27FC236}">
                <a16:creationId xmlns:a16="http://schemas.microsoft.com/office/drawing/2014/main" id="{3D795170-4A10-C38B-CF0D-370062BCA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83" y="2808666"/>
            <a:ext cx="3899023" cy="19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93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17A8D-22BB-50C8-D928-C5B9365AB561}"/>
              </a:ext>
            </a:extLst>
          </p:cNvPr>
          <p:cNvSpPr txBox="1">
            <a:spLocks/>
          </p:cNvSpPr>
          <p:nvPr/>
        </p:nvSpPr>
        <p:spPr>
          <a:xfrm>
            <a:off x="432656" y="78319"/>
            <a:ext cx="60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Cry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omodule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Structures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&amp;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Components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330ED-17A5-D2B5-851D-F79BEDEAD8C2}"/>
              </a:ext>
            </a:extLst>
          </p:cNvPr>
          <p:cNvSpPr txBox="1">
            <a:spLocks/>
          </p:cNvSpPr>
          <p:nvPr/>
        </p:nvSpPr>
        <p:spPr>
          <a:xfrm>
            <a:off x="286558" y="870832"/>
            <a:ext cx="4234642" cy="40619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indent="-192881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Eight 9-cell dressed TELSA SRF cavities </a:t>
            </a:r>
          </a:p>
          <a:p>
            <a:pPr marL="192881" indent="-192881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Eight fundamental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power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couplers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(FPC) </a:t>
            </a:r>
          </a:p>
          <a:p>
            <a:pPr marL="192881" indent="-192881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Eight Tuners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&amp; Piezo</a:t>
            </a:r>
          </a:p>
          <a:p>
            <a:pPr marL="192881" indent="-192881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BPM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one SCQ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+ two GVs</a:t>
            </a:r>
          </a:p>
          <a:p>
            <a:pPr marL="192881" indent="-192881"/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Cryomodule length: ~12.3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38” vacuum vessel 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2881" indent="-192881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supports for cold mass </a:t>
            </a:r>
          </a:p>
          <a:p>
            <a:pPr marL="192881" indent="-192881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adjustable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stands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2881" indent="-192881"/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300 mm –ID, 12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m long tube, as backbone for cavity string piping system and safety release</a:t>
            </a:r>
          </a:p>
          <a:p>
            <a:pPr marL="192881" indent="-192881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Cryogenic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Piping system </a:t>
            </a:r>
          </a:p>
          <a:p>
            <a:pPr marL="192881" indent="-192881"/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50 K aluminum shielding</a:t>
            </a:r>
          </a:p>
          <a:p>
            <a:pPr marL="192881" indent="-192881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JT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CD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cryogenic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valves</a:t>
            </a:r>
          </a:p>
          <a:p>
            <a:pPr marL="192881" indent="-192881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Instrumentations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5AD6016-062F-0A02-0B19-ECFEAEF21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532" y="571405"/>
            <a:ext cx="4315568" cy="194780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36615E-353D-F2B3-E8D1-23CD839F38C4}"/>
              </a:ext>
            </a:extLst>
          </p:cNvPr>
          <p:cNvSpPr txBox="1"/>
          <p:nvPr/>
        </p:nvSpPr>
        <p:spPr>
          <a:xfrm>
            <a:off x="433900" y="585767"/>
            <a:ext cx="388092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5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Based</a:t>
            </a:r>
            <a:r>
              <a:rPr lang="zh-CN" altLang="en-US" sz="15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5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on</a:t>
            </a:r>
            <a:r>
              <a:rPr lang="zh-CN" altLang="en-US" sz="15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5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TTF</a:t>
            </a:r>
            <a:r>
              <a:rPr lang="zh-CN" altLang="en-US" sz="15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5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Type</a:t>
            </a:r>
            <a:r>
              <a:rPr lang="zh-CN" altLang="en-US" sz="15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5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I-V</a:t>
            </a:r>
          </a:p>
        </p:txBody>
      </p:sp>
      <p:pic>
        <p:nvPicPr>
          <p:cNvPr id="6" name="图片 5" descr="电脑游戏的截图&#10;&#10;描述已自动生成">
            <a:extLst>
              <a:ext uri="{FF2B5EF4-FFF2-40B4-BE49-F238E27FC236}">
                <a16:creationId xmlns:a16="http://schemas.microsoft.com/office/drawing/2014/main" id="{126AC207-20F2-9B91-6286-A3139DDC15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532" y="2519210"/>
            <a:ext cx="4315568" cy="22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7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4C96396-B820-DBAC-E4CC-FF5267E57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749" y="3129810"/>
            <a:ext cx="1380278" cy="1657916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F5C69DAB-DDB5-A3DD-24B5-026378D37413}"/>
              </a:ext>
            </a:extLst>
          </p:cNvPr>
          <p:cNvSpPr/>
          <p:nvPr/>
        </p:nvSpPr>
        <p:spPr>
          <a:xfrm>
            <a:off x="363989" y="804658"/>
            <a:ext cx="945000" cy="54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5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Dressed cavity</a:t>
            </a:r>
          </a:p>
          <a:p>
            <a:pPr algn="ctr"/>
            <a:r>
              <a:rPr lang="en-US" altLang="zh-CN" sz="825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(8-12</a:t>
            </a:r>
            <a:r>
              <a:rPr lang="zh-CN" altLang="en-US" sz="825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825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per</a:t>
            </a:r>
            <a:r>
              <a:rPr lang="zh-CN" altLang="en-US" sz="825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825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week)</a:t>
            </a:r>
            <a:endParaRPr lang="en-US" sz="825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626CA980-7E25-0D4F-0BEC-D284374E342D}"/>
              </a:ext>
            </a:extLst>
          </p:cNvPr>
          <p:cNvSpPr/>
          <p:nvPr/>
        </p:nvSpPr>
        <p:spPr>
          <a:xfrm>
            <a:off x="1629496" y="804658"/>
            <a:ext cx="945000" cy="54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05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Cavity vertical test</a:t>
            </a:r>
          </a:p>
          <a:p>
            <a:pPr algn="ctr"/>
            <a:r>
              <a:rPr lang="en-US" altLang="zh-CN" sz="105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(4</a:t>
            </a:r>
            <a:r>
              <a:rPr lang="zh-CN" altLang="en-US" sz="105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05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per</a:t>
            </a:r>
            <a:r>
              <a:rPr lang="zh-CN" altLang="en-US" sz="105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05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week)</a:t>
            </a:r>
            <a:endParaRPr lang="en-US" sz="105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0BB9AD75-570B-371F-7562-0825DCAB0DB0}"/>
              </a:ext>
            </a:extLst>
          </p:cNvPr>
          <p:cNvSpPr/>
          <p:nvPr/>
        </p:nvSpPr>
        <p:spPr>
          <a:xfrm>
            <a:off x="2895002" y="804658"/>
            <a:ext cx="945000" cy="54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Cavity string assembl</a:t>
            </a:r>
            <a:r>
              <a:rPr lang="en-US" altLang="zh-CN" sz="105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y</a:t>
            </a:r>
            <a:r>
              <a:rPr lang="zh-CN" altLang="en-US" sz="105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endParaRPr lang="en-US" altLang="zh-CN" sz="1050" b="1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  <a:p>
            <a:pPr algn="ctr"/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(1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per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weeks)</a:t>
            </a:r>
            <a:endParaRPr lang="en-US" sz="90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D274D2-CA34-92A5-848F-0F55B83728E6}"/>
              </a:ext>
            </a:extLst>
          </p:cNvPr>
          <p:cNvSpPr/>
          <p:nvPr/>
        </p:nvSpPr>
        <p:spPr>
          <a:xfrm>
            <a:off x="5426015" y="804658"/>
            <a:ext cx="945000" cy="54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Horizontal tests</a:t>
            </a:r>
          </a:p>
          <a:p>
            <a:pPr algn="ctr"/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(1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per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4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weeks)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A291E13E-14B7-1326-7A82-FDD09D9961CA}"/>
              </a:ext>
            </a:extLst>
          </p:cNvPr>
          <p:cNvSpPr/>
          <p:nvPr/>
        </p:nvSpPr>
        <p:spPr>
          <a:xfrm>
            <a:off x="7957031" y="804658"/>
            <a:ext cx="945000" cy="54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Tunnel installation</a:t>
            </a:r>
          </a:p>
          <a:p>
            <a:pPr algn="ctr"/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(1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per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weeks)</a:t>
            </a: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BF479553-4404-8654-EF62-B75983C0A6F3}"/>
              </a:ext>
            </a:extLst>
          </p:cNvPr>
          <p:cNvSpPr/>
          <p:nvPr/>
        </p:nvSpPr>
        <p:spPr>
          <a:xfrm>
            <a:off x="6691521" y="804658"/>
            <a:ext cx="1027569" cy="54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Transportation</a:t>
            </a:r>
          </a:p>
          <a:p>
            <a:pPr algn="ctr"/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(1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per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weeks)</a:t>
            </a:r>
          </a:p>
        </p:txBody>
      </p:sp>
      <p:cxnSp>
        <p:nvCxnSpPr>
          <p:cNvPr id="10" name="Straight Arrow Connector 15">
            <a:extLst>
              <a:ext uri="{FF2B5EF4-FFF2-40B4-BE49-F238E27FC236}">
                <a16:creationId xmlns:a16="http://schemas.microsoft.com/office/drawing/2014/main" id="{01A4509D-70B9-DE7F-9EB2-E0FD43E788DC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308989" y="1074658"/>
            <a:ext cx="320507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21">
            <a:extLst>
              <a:ext uri="{FF2B5EF4-FFF2-40B4-BE49-F238E27FC236}">
                <a16:creationId xmlns:a16="http://schemas.microsoft.com/office/drawing/2014/main" id="{9D2B3ABF-179B-4D9A-7727-C66D17EE872B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2574496" y="1074658"/>
            <a:ext cx="320507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24">
            <a:extLst>
              <a:ext uri="{FF2B5EF4-FFF2-40B4-BE49-F238E27FC236}">
                <a16:creationId xmlns:a16="http://schemas.microsoft.com/office/drawing/2014/main" id="{D7A4FACF-3477-3D91-A2C9-C596827DC3A1}"/>
              </a:ext>
            </a:extLst>
          </p:cNvPr>
          <p:cNvCxnSpPr>
            <a:cxnSpLocks/>
            <a:stCxn id="6" idx="3"/>
            <a:endCxn id="15" idx="1"/>
          </p:cNvCxnSpPr>
          <p:nvPr/>
        </p:nvCxnSpPr>
        <p:spPr>
          <a:xfrm>
            <a:off x="3840002" y="1074658"/>
            <a:ext cx="320507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7">
            <a:extLst>
              <a:ext uri="{FF2B5EF4-FFF2-40B4-BE49-F238E27FC236}">
                <a16:creationId xmlns:a16="http://schemas.microsoft.com/office/drawing/2014/main" id="{36592FC0-3053-9878-EA86-259149E525AA}"/>
              </a:ext>
            </a:extLst>
          </p:cNvPr>
          <p:cNvCxnSpPr>
            <a:cxnSpLocks/>
            <a:stCxn id="15" idx="3"/>
            <a:endCxn id="7" idx="1"/>
          </p:cNvCxnSpPr>
          <p:nvPr/>
        </p:nvCxnSpPr>
        <p:spPr>
          <a:xfrm>
            <a:off x="5105509" y="1074658"/>
            <a:ext cx="320507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0">
            <a:extLst>
              <a:ext uri="{FF2B5EF4-FFF2-40B4-BE49-F238E27FC236}">
                <a16:creationId xmlns:a16="http://schemas.microsoft.com/office/drawing/2014/main" id="{8994309B-E735-FAAB-DC77-9A67B87E4DFA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6371015" y="1074658"/>
            <a:ext cx="320506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id="{D22A1410-4F61-BE27-23E2-7D3EF79886FF}"/>
              </a:ext>
            </a:extLst>
          </p:cNvPr>
          <p:cNvSpPr/>
          <p:nvPr/>
        </p:nvSpPr>
        <p:spPr>
          <a:xfrm>
            <a:off x="4160509" y="804658"/>
            <a:ext cx="945000" cy="54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Cold mass assembly</a:t>
            </a:r>
          </a:p>
          <a:p>
            <a:pPr algn="ctr"/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(1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per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90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weeks)</a:t>
            </a:r>
          </a:p>
        </p:txBody>
      </p:sp>
      <p:cxnSp>
        <p:nvCxnSpPr>
          <p:cNvPr id="16" name="Straight Arrow Connector 46">
            <a:extLst>
              <a:ext uri="{FF2B5EF4-FFF2-40B4-BE49-F238E27FC236}">
                <a16:creationId xmlns:a16="http://schemas.microsoft.com/office/drawing/2014/main" id="{0975D5E6-16D3-77CF-67D6-C7CF116478E7}"/>
              </a:ext>
            </a:extLst>
          </p:cNvPr>
          <p:cNvCxnSpPr>
            <a:cxnSpLocks/>
            <a:stCxn id="9" idx="3"/>
            <a:endCxn id="8" idx="1"/>
          </p:cNvCxnSpPr>
          <p:nvPr/>
        </p:nvCxnSpPr>
        <p:spPr>
          <a:xfrm>
            <a:off x="7719090" y="1074658"/>
            <a:ext cx="237941" cy="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58">
            <a:extLst>
              <a:ext uri="{FF2B5EF4-FFF2-40B4-BE49-F238E27FC236}">
                <a16:creationId xmlns:a16="http://schemas.microsoft.com/office/drawing/2014/main" id="{58C9D333-ADD2-8B79-B988-5A2FE5596255}"/>
              </a:ext>
            </a:extLst>
          </p:cNvPr>
          <p:cNvSpPr/>
          <p:nvPr/>
        </p:nvSpPr>
        <p:spPr>
          <a:xfrm>
            <a:off x="656478" y="1445630"/>
            <a:ext cx="360023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1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sp>
        <p:nvSpPr>
          <p:cNvPr id="18" name="Rounded Rectangle 59">
            <a:extLst>
              <a:ext uri="{FF2B5EF4-FFF2-40B4-BE49-F238E27FC236}">
                <a16:creationId xmlns:a16="http://schemas.microsoft.com/office/drawing/2014/main" id="{622CD00C-5AAB-B303-995A-04F58CBDBB62}"/>
              </a:ext>
            </a:extLst>
          </p:cNvPr>
          <p:cNvSpPr/>
          <p:nvPr/>
        </p:nvSpPr>
        <p:spPr>
          <a:xfrm>
            <a:off x="1921984" y="1452775"/>
            <a:ext cx="360023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2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sp>
        <p:nvSpPr>
          <p:cNvPr id="19" name="Rounded Rectangle 60">
            <a:extLst>
              <a:ext uri="{FF2B5EF4-FFF2-40B4-BE49-F238E27FC236}">
                <a16:creationId xmlns:a16="http://schemas.microsoft.com/office/drawing/2014/main" id="{5DD9FBC2-A967-FF93-8636-6B3B16FC8362}"/>
              </a:ext>
            </a:extLst>
          </p:cNvPr>
          <p:cNvSpPr/>
          <p:nvPr/>
        </p:nvSpPr>
        <p:spPr>
          <a:xfrm>
            <a:off x="3209385" y="1452775"/>
            <a:ext cx="360023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3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sp>
        <p:nvSpPr>
          <p:cNvPr id="20" name="Rounded Rectangle 61">
            <a:extLst>
              <a:ext uri="{FF2B5EF4-FFF2-40B4-BE49-F238E27FC236}">
                <a16:creationId xmlns:a16="http://schemas.microsoft.com/office/drawing/2014/main" id="{F3D85786-E7BA-0DDE-6795-4177FE0565F7}"/>
              </a:ext>
            </a:extLst>
          </p:cNvPr>
          <p:cNvSpPr/>
          <p:nvPr/>
        </p:nvSpPr>
        <p:spPr>
          <a:xfrm>
            <a:off x="4431679" y="1452775"/>
            <a:ext cx="360023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4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sp>
        <p:nvSpPr>
          <p:cNvPr id="21" name="Rounded Rectangle 62">
            <a:extLst>
              <a:ext uri="{FF2B5EF4-FFF2-40B4-BE49-F238E27FC236}">
                <a16:creationId xmlns:a16="http://schemas.microsoft.com/office/drawing/2014/main" id="{BB0F40EF-E007-388A-3A94-F91C2F0F5AC4}"/>
              </a:ext>
            </a:extLst>
          </p:cNvPr>
          <p:cNvSpPr/>
          <p:nvPr/>
        </p:nvSpPr>
        <p:spPr>
          <a:xfrm>
            <a:off x="5710678" y="1445630"/>
            <a:ext cx="360023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5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sp>
        <p:nvSpPr>
          <p:cNvPr id="22" name="Rounded Rectangle 63">
            <a:extLst>
              <a:ext uri="{FF2B5EF4-FFF2-40B4-BE49-F238E27FC236}">
                <a16:creationId xmlns:a16="http://schemas.microsoft.com/office/drawing/2014/main" id="{A273A7A9-D1EE-9D6C-1763-6E948473357C}"/>
              </a:ext>
            </a:extLst>
          </p:cNvPr>
          <p:cNvSpPr/>
          <p:nvPr/>
        </p:nvSpPr>
        <p:spPr>
          <a:xfrm>
            <a:off x="7020569" y="1452775"/>
            <a:ext cx="360023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6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sp>
        <p:nvSpPr>
          <p:cNvPr id="23" name="Rounded Rectangle 64">
            <a:extLst>
              <a:ext uri="{FF2B5EF4-FFF2-40B4-BE49-F238E27FC236}">
                <a16:creationId xmlns:a16="http://schemas.microsoft.com/office/drawing/2014/main" id="{948169B6-894A-9A4A-0332-2A6944EB3BD8}"/>
              </a:ext>
            </a:extLst>
          </p:cNvPr>
          <p:cNvSpPr/>
          <p:nvPr/>
        </p:nvSpPr>
        <p:spPr>
          <a:xfrm>
            <a:off x="8249519" y="1445630"/>
            <a:ext cx="360023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7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pic>
        <p:nvPicPr>
          <p:cNvPr id="24" name="内容占位符 5">
            <a:extLst>
              <a:ext uri="{FF2B5EF4-FFF2-40B4-BE49-F238E27FC236}">
                <a16:creationId xmlns:a16="http://schemas.microsoft.com/office/drawing/2014/main" id="{689FE1AD-BFC9-E558-3A5F-792770731A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4268" y="1693615"/>
            <a:ext cx="2077424" cy="1342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B72A5B-3365-DC39-820C-E05210DD1E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300" y="1693615"/>
            <a:ext cx="2381324" cy="134246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ounded Rectangle 59">
            <a:extLst>
              <a:ext uri="{FF2B5EF4-FFF2-40B4-BE49-F238E27FC236}">
                <a16:creationId xmlns:a16="http://schemas.microsoft.com/office/drawing/2014/main" id="{C9C99269-9357-3BE7-8836-69DD5F8BC7E6}"/>
              </a:ext>
            </a:extLst>
          </p:cNvPr>
          <p:cNvSpPr/>
          <p:nvPr/>
        </p:nvSpPr>
        <p:spPr>
          <a:xfrm>
            <a:off x="1394955" y="3129809"/>
            <a:ext cx="352460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2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sp>
        <p:nvSpPr>
          <p:cNvPr id="27" name="Rounded Rectangle 59">
            <a:extLst>
              <a:ext uri="{FF2B5EF4-FFF2-40B4-BE49-F238E27FC236}">
                <a16:creationId xmlns:a16="http://schemas.microsoft.com/office/drawing/2014/main" id="{08E291BE-5499-0E60-61CC-C0814F3D2DCF}"/>
              </a:ext>
            </a:extLst>
          </p:cNvPr>
          <p:cNvSpPr/>
          <p:nvPr/>
        </p:nvSpPr>
        <p:spPr>
          <a:xfrm>
            <a:off x="3648082" y="1681632"/>
            <a:ext cx="352460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3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E0B87529-8717-BEA4-A558-C330A443CE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2142" y="3129810"/>
            <a:ext cx="2077425" cy="1645046"/>
          </a:xfrm>
          <a:prstGeom prst="rect">
            <a:avLst/>
          </a:prstGeom>
        </p:spPr>
      </p:pic>
      <p:sp>
        <p:nvSpPr>
          <p:cNvPr id="29" name="Rounded Rectangle 59">
            <a:extLst>
              <a:ext uri="{FF2B5EF4-FFF2-40B4-BE49-F238E27FC236}">
                <a16:creationId xmlns:a16="http://schemas.microsoft.com/office/drawing/2014/main" id="{D634F130-FF61-5AE6-B753-550FA8921990}"/>
              </a:ext>
            </a:extLst>
          </p:cNvPr>
          <p:cNvSpPr/>
          <p:nvPr/>
        </p:nvSpPr>
        <p:spPr>
          <a:xfrm>
            <a:off x="3701119" y="3129809"/>
            <a:ext cx="283090" cy="19997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4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pic>
        <p:nvPicPr>
          <p:cNvPr id="30" name="图片 29" descr="一群人站在火车旁&#10;&#10;中度可信度描述已自动生成">
            <a:extLst>
              <a:ext uri="{FF2B5EF4-FFF2-40B4-BE49-F238E27FC236}">
                <a16:creationId xmlns:a16="http://schemas.microsoft.com/office/drawing/2014/main" id="{D53A8D63-3AB0-7108-F8AF-92FD7D8B7E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683" y="3129809"/>
            <a:ext cx="2187269" cy="1645046"/>
          </a:xfrm>
          <a:prstGeom prst="rect">
            <a:avLst/>
          </a:prstGeom>
        </p:spPr>
      </p:pic>
      <p:sp>
        <p:nvSpPr>
          <p:cNvPr id="31" name="Rounded Rectangle 59">
            <a:extLst>
              <a:ext uri="{FF2B5EF4-FFF2-40B4-BE49-F238E27FC236}">
                <a16:creationId xmlns:a16="http://schemas.microsoft.com/office/drawing/2014/main" id="{9B988C0D-D42C-E6D5-6298-B050F39645E9}"/>
              </a:ext>
            </a:extLst>
          </p:cNvPr>
          <p:cNvSpPr/>
          <p:nvPr/>
        </p:nvSpPr>
        <p:spPr>
          <a:xfrm>
            <a:off x="5944375" y="3129809"/>
            <a:ext cx="352460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5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sp>
        <p:nvSpPr>
          <p:cNvPr id="32" name="Rounded Rectangle 59">
            <a:extLst>
              <a:ext uri="{FF2B5EF4-FFF2-40B4-BE49-F238E27FC236}">
                <a16:creationId xmlns:a16="http://schemas.microsoft.com/office/drawing/2014/main" id="{94D44FD3-E7ED-AE54-C6FE-BA8B5C9885CD}"/>
              </a:ext>
            </a:extLst>
          </p:cNvPr>
          <p:cNvSpPr/>
          <p:nvPr/>
        </p:nvSpPr>
        <p:spPr>
          <a:xfrm>
            <a:off x="8447189" y="1681632"/>
            <a:ext cx="352460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6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pic>
        <p:nvPicPr>
          <p:cNvPr id="33" name="图片 2">
            <a:extLst>
              <a:ext uri="{FF2B5EF4-FFF2-40B4-BE49-F238E27FC236}">
                <a16:creationId xmlns:a16="http://schemas.microsoft.com/office/drawing/2014/main" id="{3E74362E-C960-6135-8633-1DE9EE743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300" y="3129806"/>
            <a:ext cx="2381323" cy="166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59">
            <a:extLst>
              <a:ext uri="{FF2B5EF4-FFF2-40B4-BE49-F238E27FC236}">
                <a16:creationId xmlns:a16="http://schemas.microsoft.com/office/drawing/2014/main" id="{951361BD-94CB-3206-3564-594B13FD2BFA}"/>
              </a:ext>
            </a:extLst>
          </p:cNvPr>
          <p:cNvSpPr/>
          <p:nvPr/>
        </p:nvSpPr>
        <p:spPr>
          <a:xfrm>
            <a:off x="8472990" y="3129809"/>
            <a:ext cx="352460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7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4D4443E3-5E89-EC80-2FAB-B9842D45E10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933" y="1693615"/>
            <a:ext cx="2198126" cy="1342466"/>
          </a:xfrm>
          <a:prstGeom prst="rect">
            <a:avLst/>
          </a:prstGeom>
        </p:spPr>
      </p:pic>
      <p:sp>
        <p:nvSpPr>
          <p:cNvPr id="36" name="Rounded Rectangle 59">
            <a:extLst>
              <a:ext uri="{FF2B5EF4-FFF2-40B4-BE49-F238E27FC236}">
                <a16:creationId xmlns:a16="http://schemas.microsoft.com/office/drawing/2014/main" id="{AA2FBFA7-6C01-5134-5905-FAFE0E91A339}"/>
              </a:ext>
            </a:extLst>
          </p:cNvPr>
          <p:cNvSpPr/>
          <p:nvPr/>
        </p:nvSpPr>
        <p:spPr>
          <a:xfrm>
            <a:off x="5939492" y="1681632"/>
            <a:ext cx="352460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4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4C077E7E-C76B-36CC-B9B8-1AC3D96AC3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749" y="1693615"/>
            <a:ext cx="1380278" cy="1342457"/>
          </a:xfrm>
          <a:prstGeom prst="rect">
            <a:avLst/>
          </a:prstGeom>
        </p:spPr>
      </p:pic>
      <p:sp>
        <p:nvSpPr>
          <p:cNvPr id="38" name="Rounded Rectangle 58">
            <a:extLst>
              <a:ext uri="{FF2B5EF4-FFF2-40B4-BE49-F238E27FC236}">
                <a16:creationId xmlns:a16="http://schemas.microsoft.com/office/drawing/2014/main" id="{4C9DDDB3-4E0E-7E06-F789-BE6248073BF4}"/>
              </a:ext>
            </a:extLst>
          </p:cNvPr>
          <p:cNvSpPr/>
          <p:nvPr/>
        </p:nvSpPr>
        <p:spPr>
          <a:xfrm>
            <a:off x="1394955" y="1681632"/>
            <a:ext cx="352460" cy="25676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00" b="1">
                <a:solidFill>
                  <a:srgbClr val="FF0000"/>
                </a:solidFill>
                <a:ea typeface="KaiTi" panose="02010609060101010101" pitchFamily="49" charset="-122"/>
              </a:rPr>
              <a:t>1</a:t>
            </a:r>
            <a:endParaRPr lang="en-US" sz="1500" b="1">
              <a:solidFill>
                <a:srgbClr val="FF0000"/>
              </a:solidFill>
              <a:ea typeface="KaiTi" panose="02010609060101010101" pitchFamily="49" charset="-122"/>
            </a:endParaRPr>
          </a:p>
        </p:txBody>
      </p:sp>
      <p:sp>
        <p:nvSpPr>
          <p:cNvPr id="40" name="矩形: 圆角 38">
            <a:extLst>
              <a:ext uri="{FF2B5EF4-FFF2-40B4-BE49-F238E27FC236}">
                <a16:creationId xmlns:a16="http://schemas.microsoft.com/office/drawing/2014/main" id="{ACA83E02-5102-BE8D-53B6-60071BE070AD}"/>
              </a:ext>
            </a:extLst>
          </p:cNvPr>
          <p:cNvSpPr/>
          <p:nvPr/>
        </p:nvSpPr>
        <p:spPr>
          <a:xfrm>
            <a:off x="288987" y="711498"/>
            <a:ext cx="3626016" cy="699412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: 圆角 38">
            <a:extLst>
              <a:ext uri="{FF2B5EF4-FFF2-40B4-BE49-F238E27FC236}">
                <a16:creationId xmlns:a16="http://schemas.microsoft.com/office/drawing/2014/main" id="{2DCF128C-60C3-6A74-2438-C83F88E8ABB7}"/>
              </a:ext>
            </a:extLst>
          </p:cNvPr>
          <p:cNvSpPr/>
          <p:nvPr/>
        </p:nvSpPr>
        <p:spPr>
          <a:xfrm>
            <a:off x="4066577" y="711498"/>
            <a:ext cx="1094923" cy="699412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: 圆角 38">
            <a:extLst>
              <a:ext uri="{FF2B5EF4-FFF2-40B4-BE49-F238E27FC236}">
                <a16:creationId xmlns:a16="http://schemas.microsoft.com/office/drawing/2014/main" id="{3D3A620E-26CD-2932-EE83-F1E04C62ACB9}"/>
              </a:ext>
            </a:extLst>
          </p:cNvPr>
          <p:cNvSpPr/>
          <p:nvPr/>
        </p:nvSpPr>
        <p:spPr>
          <a:xfrm>
            <a:off x="6608955" y="711498"/>
            <a:ext cx="2381324" cy="699412"/>
          </a:xfrm>
          <a:prstGeom prst="round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: 圆角 38">
            <a:extLst>
              <a:ext uri="{FF2B5EF4-FFF2-40B4-BE49-F238E27FC236}">
                <a16:creationId xmlns:a16="http://schemas.microsoft.com/office/drawing/2014/main" id="{B01A837F-9B41-C91E-66D0-E8582D5A502F}"/>
              </a:ext>
            </a:extLst>
          </p:cNvPr>
          <p:cNvSpPr/>
          <p:nvPr/>
        </p:nvSpPr>
        <p:spPr>
          <a:xfrm>
            <a:off x="5290879" y="711498"/>
            <a:ext cx="1170791" cy="699412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90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4E478E6D-E203-BC59-9C14-DA2ABC4FBBD3}"/>
              </a:ext>
            </a:extLst>
          </p:cNvPr>
          <p:cNvSpPr txBox="1">
            <a:spLocks/>
          </p:cNvSpPr>
          <p:nvPr/>
        </p:nvSpPr>
        <p:spPr>
          <a:xfrm>
            <a:off x="432656" y="78319"/>
            <a:ext cx="60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Cry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omodule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Series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Production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Chain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81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CE2F2-22A6-8708-0250-357D58640787}"/>
              </a:ext>
            </a:extLst>
          </p:cNvPr>
          <p:cNvSpPr txBox="1">
            <a:spLocks/>
          </p:cNvSpPr>
          <p:nvPr/>
        </p:nvSpPr>
        <p:spPr>
          <a:xfrm>
            <a:off x="432656" y="78319"/>
            <a:ext cx="60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DALS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Module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Test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Facility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(DMTF)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01453F-96EC-A475-7A2D-AFECA54A7665}"/>
              </a:ext>
            </a:extLst>
          </p:cNvPr>
          <p:cNvSpPr txBox="1"/>
          <p:nvPr/>
        </p:nvSpPr>
        <p:spPr>
          <a:xfrm>
            <a:off x="258920" y="888638"/>
            <a:ext cx="248860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65012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</a:t>
            </a:r>
            <a:r>
              <a: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zh-CN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Cryostat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E34B661-495F-8B63-CF1F-3F88A9FE5D82}"/>
              </a:ext>
            </a:extLst>
          </p:cNvPr>
          <p:cNvSpPr txBox="1"/>
          <p:nvPr/>
        </p:nvSpPr>
        <p:spPr>
          <a:xfrm>
            <a:off x="258920" y="1226072"/>
            <a:ext cx="264171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65012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zh-CN" alt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zh-CN" alt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  <a:r>
              <a:rPr lang="zh-CN" alt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Bench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C5E6996-1310-9094-77E6-83B3C4B224B9}"/>
              </a:ext>
            </a:extLst>
          </p:cNvPr>
          <p:cNvSpPr txBox="1"/>
          <p:nvPr/>
        </p:nvSpPr>
        <p:spPr>
          <a:xfrm>
            <a:off x="258920" y="1563506"/>
            <a:ext cx="264171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65012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CMAI</a:t>
            </a:r>
            <a:r>
              <a:rPr lang="zh-CN" alt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0745FB-2AE7-3492-1DBB-9A67550661EE}"/>
              </a:ext>
            </a:extLst>
          </p:cNvPr>
          <p:cNvSpPr txBox="1"/>
          <p:nvPr/>
        </p:nvSpPr>
        <p:spPr>
          <a:xfrm>
            <a:off x="258920" y="2238374"/>
            <a:ext cx="286624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65012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Cryogenic</a:t>
            </a:r>
            <a:r>
              <a:rPr lang="zh-CN" altLang="en-US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zh-CN" altLang="en-US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(370</a:t>
            </a:r>
            <a:r>
              <a:rPr lang="zh-CN" altLang="en-US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zh-CN" altLang="en-US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zh-CN" altLang="en-US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h-CN" altLang="en-US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K)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3F9BC9-AFDF-4E73-5BED-36498862E12B}"/>
              </a:ext>
            </a:extLst>
          </p:cNvPr>
          <p:cNvSpPr txBox="1"/>
          <p:nvPr/>
        </p:nvSpPr>
        <p:spPr>
          <a:xfrm>
            <a:off x="258920" y="1900940"/>
            <a:ext cx="344071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65012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</a:t>
            </a:r>
            <a:r>
              <a:rPr lang="zh-CN" alt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</a:t>
            </a:r>
            <a:r>
              <a:rPr lang="zh-CN" alt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(ISO4/Class</a:t>
            </a:r>
            <a:r>
              <a:rPr lang="zh-CN" alt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10,</a:t>
            </a:r>
            <a:r>
              <a:rPr lang="zh-CN" alt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  <a:r>
              <a:rPr lang="zh-CN" alt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zh-CN" sz="1400" baseline="30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77E7264-A340-5D2F-50B8-81C0DA16E7EE}"/>
              </a:ext>
            </a:extLst>
          </p:cNvPr>
          <p:cNvSpPr txBox="1"/>
          <p:nvPr/>
        </p:nvSpPr>
        <p:spPr>
          <a:xfrm>
            <a:off x="258920" y="2575808"/>
            <a:ext cx="264171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65012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zh-CN" alt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zh-CN" alt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AD748C-CB63-58DC-C173-D4C518D5725A}"/>
              </a:ext>
            </a:extLst>
          </p:cNvPr>
          <p:cNvSpPr txBox="1">
            <a:spLocks/>
          </p:cNvSpPr>
          <p:nvPr/>
        </p:nvSpPr>
        <p:spPr>
          <a:xfrm>
            <a:off x="415227" y="519762"/>
            <a:ext cx="8499441" cy="36771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Funded by Dalian local government</a:t>
            </a:r>
            <a:r>
              <a:rPr lang="zh-CN" alt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and</a:t>
            </a:r>
            <a:r>
              <a:rPr lang="zh-CN" alt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real project (2019-2024)</a:t>
            </a:r>
            <a:endParaRPr lang="en-US" sz="1800" b="1" dirty="0">
              <a:solidFill>
                <a:srgbClr val="FF000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16" name="图片 15" descr="火车行驶在轨道上行驶&#10;&#10;中度可信度描述已自动生成">
            <a:extLst>
              <a:ext uri="{FF2B5EF4-FFF2-40B4-BE49-F238E27FC236}">
                <a16:creationId xmlns:a16="http://schemas.microsoft.com/office/drawing/2014/main" id="{43E2A1B4-5733-7523-E48F-1239AA8FD3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20" y="2918118"/>
            <a:ext cx="2488602" cy="1866452"/>
          </a:xfrm>
          <a:prstGeom prst="rect">
            <a:avLst/>
          </a:prstGeom>
        </p:spPr>
      </p:pic>
      <p:pic>
        <p:nvPicPr>
          <p:cNvPr id="17" name="图片 16" descr="图片包含 室内, 建筑, 乐高, 玩具&#10;&#10;描述已自动生成">
            <a:extLst>
              <a:ext uri="{FF2B5EF4-FFF2-40B4-BE49-F238E27FC236}">
                <a16:creationId xmlns:a16="http://schemas.microsoft.com/office/drawing/2014/main" id="{CF61FF08-709D-C10B-93D0-031D783D24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5463" y="2922222"/>
            <a:ext cx="3113031" cy="1862348"/>
          </a:xfrm>
          <a:prstGeom prst="rect">
            <a:avLst/>
          </a:prstGeom>
        </p:spPr>
      </p:pic>
      <p:pic>
        <p:nvPicPr>
          <p:cNvPr id="14" name="图片 13" descr="图形用户界面, 图示&#10;&#10;AI 生成的内容可能不正确。">
            <a:extLst>
              <a:ext uri="{FF2B5EF4-FFF2-40B4-BE49-F238E27FC236}">
                <a16:creationId xmlns:a16="http://schemas.microsoft.com/office/drawing/2014/main" id="{19BAC9E1-859D-637A-8BF3-BAD38AA5418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289" y="842290"/>
            <a:ext cx="4752156" cy="20412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A71569F-66BD-69C6-37D1-98F0DC2DB7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654" y="2922222"/>
            <a:ext cx="2687676" cy="186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8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745F655-5F1D-E929-7791-DA098C85C750}"/>
              </a:ext>
            </a:extLst>
          </p:cNvPr>
          <p:cNvSpPr txBox="1">
            <a:spLocks/>
          </p:cNvSpPr>
          <p:nvPr/>
        </p:nvSpPr>
        <p:spPr>
          <a:xfrm>
            <a:off x="432656" y="78319"/>
            <a:ext cx="60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Test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Facility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Calibri" panose="020F0502020204030204" pitchFamily="34" charset="0"/>
              </a:rPr>
              <a:t>CryoPlant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(TFCP)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666EE06-445F-0B75-08EC-3CA179BE59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43"/>
          <a:stretch/>
        </p:blipFill>
        <p:spPr>
          <a:xfrm>
            <a:off x="168311" y="2366927"/>
            <a:ext cx="4061625" cy="2406667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364A6CCA-97F2-4CFE-CE89-00C467863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5972" y="2377524"/>
            <a:ext cx="4378086" cy="243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579AA7E-76FD-C657-CD8B-50FFCF524749}"/>
              </a:ext>
            </a:extLst>
          </p:cNvPr>
          <p:cNvSpPr txBox="1">
            <a:spLocks/>
          </p:cNvSpPr>
          <p:nvPr/>
        </p:nvSpPr>
        <p:spPr>
          <a:xfrm>
            <a:off x="322059" y="567068"/>
            <a:ext cx="3905490" cy="245099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02" indent="-214302" algn="just"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370</a:t>
            </a:r>
            <a:r>
              <a:rPr lang="zh-CN" alt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</a:t>
            </a:r>
            <a:r>
              <a:rPr lang="zh-CN" alt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@</a:t>
            </a:r>
            <a:r>
              <a:rPr lang="zh-CN" alt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K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400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@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5-8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K,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2500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@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40-80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K</a:t>
            </a:r>
            <a:endParaRPr lang="en-US" sz="1400" b="1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7" name="图片 6" descr="日历&#10;&#10;低可信度描述已自动生成">
            <a:extLst>
              <a:ext uri="{FF2B5EF4-FFF2-40B4-BE49-F238E27FC236}">
                <a16:creationId xmlns:a16="http://schemas.microsoft.com/office/drawing/2014/main" id="{5AD24582-1EC8-749C-9869-3800CA954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33" y="177982"/>
            <a:ext cx="4096684" cy="210129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EA4561-EDE8-E1CE-D8BF-A3F035ED30FE}"/>
              </a:ext>
            </a:extLst>
          </p:cNvPr>
          <p:cNvSpPr txBox="1">
            <a:spLocks/>
          </p:cNvSpPr>
          <p:nvPr/>
        </p:nvSpPr>
        <p:spPr>
          <a:xfrm>
            <a:off x="322059" y="835096"/>
            <a:ext cx="4147529" cy="245099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02" indent="-214302" algn="just">
              <a:buFont typeface="Arial" panose="020B0604020202020204" pitchFamily="34" charset="0"/>
              <a:buChar char="•"/>
            </a:pP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Key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design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choices: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PVPS</a:t>
            </a:r>
            <a:r>
              <a:rPr lang="zh-CN" altLang="en-US" sz="1400" b="1" dirty="0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for</a:t>
            </a:r>
            <a:r>
              <a:rPr lang="zh-CN" altLang="en-US" sz="1400" b="1" dirty="0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sz="1400" b="1" dirty="0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K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LN</a:t>
            </a:r>
            <a:r>
              <a:rPr lang="en-US" altLang="zh-CN" sz="1400" b="1" baseline="-25000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zh-CN" altLang="en-US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00" b="1" dirty="0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pre-cooling</a:t>
            </a:r>
            <a:endParaRPr lang="en-US" sz="1400" b="1" dirty="0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F59DE0-D68C-9962-5BC9-E51779FB9573}"/>
              </a:ext>
            </a:extLst>
          </p:cNvPr>
          <p:cNvSpPr txBox="1">
            <a:spLocks/>
          </p:cNvSpPr>
          <p:nvPr/>
        </p:nvSpPr>
        <p:spPr>
          <a:xfrm>
            <a:off x="322059" y="1639180"/>
            <a:ext cx="4594391" cy="372068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defPPr>
              <a:defRPr lang="zh-CN"/>
            </a:defPPr>
            <a:lvl1pPr marL="214302" indent="-214302" algn="just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LKT</a:t>
            </a:r>
            <a:r>
              <a:rPr lang="zh-CN" altLang="en-US" dirty="0"/>
              <a:t> </a:t>
            </a:r>
            <a:r>
              <a:rPr lang="en-US" altLang="zh-CN" dirty="0"/>
              <a:t>refrigerator,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rest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     </a:t>
            </a:r>
            <a:r>
              <a:rPr lang="en-US" altLang="zh-CN" dirty="0">
                <a:solidFill>
                  <a:srgbClr val="0432FF"/>
                </a:solidFill>
              </a:rPr>
              <a:t>in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house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design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&amp;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domestic</a:t>
            </a:r>
            <a:r>
              <a:rPr lang="zh-CN" altLang="en-US" dirty="0">
                <a:solidFill>
                  <a:srgbClr val="0432FF"/>
                </a:solidFill>
              </a:rPr>
              <a:t> </a:t>
            </a:r>
            <a:r>
              <a:rPr lang="en-US" altLang="zh-CN" dirty="0">
                <a:solidFill>
                  <a:srgbClr val="0432FF"/>
                </a:solidFill>
              </a:rPr>
              <a:t>manufactured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DB18E0-D96B-A6A3-F380-DE2C7E13F5B0}"/>
              </a:ext>
            </a:extLst>
          </p:cNvPr>
          <p:cNvSpPr txBox="1"/>
          <p:nvPr/>
        </p:nvSpPr>
        <p:spPr>
          <a:xfrm>
            <a:off x="322059" y="1103124"/>
            <a:ext cx="3362032" cy="245099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defPPr>
              <a:defRPr lang="zh-CN"/>
            </a:defPPr>
            <a:lvl1pPr marL="214302" indent="-214302" algn="just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FCD: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50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g/s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@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4.5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K,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bara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348B5FB-B9E9-A343-C3A2-2F3A1C5DFBD4}"/>
              </a:ext>
            </a:extLst>
          </p:cNvPr>
          <p:cNvSpPr txBox="1"/>
          <p:nvPr/>
        </p:nvSpPr>
        <p:spPr>
          <a:xfrm>
            <a:off x="322059" y="1371152"/>
            <a:ext cx="3508591" cy="245099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defPPr>
              <a:defRPr lang="zh-CN"/>
            </a:defPPr>
            <a:lvl1pPr marL="214302" indent="-214302" algn="just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dirty="0"/>
              <a:t>CD/WU</a:t>
            </a:r>
            <a:r>
              <a:rPr lang="zh-CN" altLang="en-US" dirty="0"/>
              <a:t> </a:t>
            </a:r>
            <a:r>
              <a:rPr lang="en-US" altLang="zh-CN" dirty="0"/>
              <a:t>of each test bench independent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83EDD19-FEE4-118D-9750-4E491229D16F}"/>
              </a:ext>
            </a:extLst>
          </p:cNvPr>
          <p:cNvSpPr txBox="1"/>
          <p:nvPr/>
        </p:nvSpPr>
        <p:spPr>
          <a:xfrm>
            <a:off x="322059" y="2034175"/>
            <a:ext cx="4402477" cy="245099"/>
          </a:xfrm>
          <a:prstGeom prst="rect">
            <a:avLst/>
          </a:prstGeom>
        </p:spPr>
        <p:txBody>
          <a:bodyPr vert="horz" lIns="68576" tIns="34288" rIns="68576" bIns="34288" rtlCol="0" anchor="ctr">
            <a:noAutofit/>
          </a:bodyPr>
          <a:lstStyle>
            <a:defPPr>
              <a:defRPr lang="zh-CN"/>
            </a:defPPr>
            <a:lvl1pPr marL="214302" indent="-214302" algn="just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4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dirty="0">
                <a:solidFill>
                  <a:srgbClr val="0432FF"/>
                </a:solidFill>
              </a:rPr>
              <a:t>In operation since 2025</a:t>
            </a:r>
          </a:p>
        </p:txBody>
      </p:sp>
    </p:spTree>
    <p:extLst>
      <p:ext uri="{BB962C8B-B14F-4D97-AF65-F5344CB8AC3E}">
        <p14:creationId xmlns:p14="http://schemas.microsoft.com/office/powerpoint/2010/main" val="1912961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0DD25-A38C-E9AD-D14D-73E562CCA8AB}"/>
              </a:ext>
            </a:extLst>
          </p:cNvPr>
          <p:cNvSpPr txBox="1">
            <a:spLocks/>
          </p:cNvSpPr>
          <p:nvPr/>
        </p:nvSpPr>
        <p:spPr>
          <a:xfrm>
            <a:off x="432656" y="78319"/>
            <a:ext cx="60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Test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Facility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 err="1">
                <a:solidFill>
                  <a:schemeClr val="tx1"/>
                </a:solidFill>
                <a:latin typeface="Calibri" panose="020F0502020204030204" pitchFamily="34" charset="0"/>
              </a:rPr>
              <a:t>CryoPlant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(TFCP)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28B783-A5DF-5C93-8D85-C788F7A95EA5}"/>
              </a:ext>
            </a:extLst>
          </p:cNvPr>
          <p:cNvSpPr txBox="1">
            <a:spLocks/>
          </p:cNvSpPr>
          <p:nvPr/>
        </p:nvSpPr>
        <p:spPr>
          <a:xfrm>
            <a:off x="415228" y="519762"/>
            <a:ext cx="5484128" cy="36771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800" b="1" dirty="0">
                <a:solidFill>
                  <a:srgbClr val="FF0000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 operation since 2025</a:t>
            </a:r>
            <a:endParaRPr lang="en-US" sz="1800" b="1" dirty="0">
              <a:solidFill>
                <a:srgbClr val="FF0000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2008444-E50E-6964-3D6F-A6E949E30660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228" y="3060199"/>
            <a:ext cx="2543069" cy="1634615"/>
          </a:xfrm>
          <a:prstGeom prst="rect">
            <a:avLst/>
          </a:prstGeom>
        </p:spPr>
      </p:pic>
      <p:pic>
        <p:nvPicPr>
          <p:cNvPr id="9" name="图片 8" descr="建筑的摆设布局&#10;&#10;中度可信度描述已自动生成">
            <a:extLst>
              <a:ext uri="{FF2B5EF4-FFF2-40B4-BE49-F238E27FC236}">
                <a16:creationId xmlns:a16="http://schemas.microsoft.com/office/drawing/2014/main" id="{B6D5EB61-08C4-8EF5-4CBB-25D9B60964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6130" y="959910"/>
            <a:ext cx="2903192" cy="1943949"/>
          </a:xfrm>
          <a:prstGeom prst="rect">
            <a:avLst/>
          </a:prstGeom>
        </p:spPr>
      </p:pic>
      <p:pic>
        <p:nvPicPr>
          <p:cNvPr id="11" name="图片 10" descr="图片包含 室内, 水槽, 镜子, 桌子&#10;&#10;描述已自动生成">
            <a:extLst>
              <a:ext uri="{FF2B5EF4-FFF2-40B4-BE49-F238E27FC236}">
                <a16:creationId xmlns:a16="http://schemas.microsoft.com/office/drawing/2014/main" id="{8C9C7497-4E95-7D6E-7173-346E657E27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71"/>
          <a:stretch/>
        </p:blipFill>
        <p:spPr>
          <a:xfrm>
            <a:off x="4599243" y="3060199"/>
            <a:ext cx="2591933" cy="1634615"/>
          </a:xfrm>
          <a:prstGeom prst="rect">
            <a:avLst/>
          </a:prstGeom>
        </p:spPr>
      </p:pic>
      <p:pic>
        <p:nvPicPr>
          <p:cNvPr id="10" name="图片 9" descr="城市街道与高楼大厦的景色&#10;&#10;描述已自动生成">
            <a:extLst>
              <a:ext uri="{FF2B5EF4-FFF2-40B4-BE49-F238E27FC236}">
                <a16:creationId xmlns:a16="http://schemas.microsoft.com/office/drawing/2014/main" id="{85260360-7F73-5C67-2550-4383C63337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4489" y="3060199"/>
            <a:ext cx="1468129" cy="1634615"/>
          </a:xfrm>
          <a:prstGeom prst="rect">
            <a:avLst/>
          </a:prstGeom>
        </p:spPr>
      </p:pic>
      <p:pic>
        <p:nvPicPr>
          <p:cNvPr id="12" name="图片 11" descr="建筑的摆设布局&#10;&#10;中度可信度描述已自动生成">
            <a:extLst>
              <a:ext uri="{FF2B5EF4-FFF2-40B4-BE49-F238E27FC236}">
                <a16:creationId xmlns:a16="http://schemas.microsoft.com/office/drawing/2014/main" id="{86C96A99-BCD0-209D-7524-615F841CA9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971" y="959910"/>
            <a:ext cx="2061667" cy="19439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13C45DD-01F7-DC06-5BEB-278335CB85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6629" y="3060199"/>
            <a:ext cx="1404282" cy="1634615"/>
          </a:xfrm>
          <a:prstGeom prst="rect">
            <a:avLst/>
          </a:prstGeom>
        </p:spPr>
      </p:pic>
      <p:pic>
        <p:nvPicPr>
          <p:cNvPr id="16" name="图片 15" descr="图示&#10;&#10;AI 生成的内容可能不正确。">
            <a:extLst>
              <a:ext uri="{FF2B5EF4-FFF2-40B4-BE49-F238E27FC236}">
                <a16:creationId xmlns:a16="http://schemas.microsoft.com/office/drawing/2014/main" id="{EEBB8410-FBA6-3F3C-B5EF-5C2B145884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322" y="959911"/>
            <a:ext cx="3964678" cy="194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29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粒子研究院ppt-08">
            <a:extLst>
              <a:ext uri="{FF2B5EF4-FFF2-40B4-BE49-F238E27FC236}">
                <a16:creationId xmlns:a16="http://schemas.microsoft.com/office/drawing/2014/main" id="{CAD0A81E-36F3-04EE-7BEF-8749E49D94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90" y="44520"/>
            <a:ext cx="2712840" cy="6148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5B5CEB-F03F-4A07-1971-E3943DC6AB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170" y="674664"/>
            <a:ext cx="3204116" cy="240402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E479DB7-538F-8916-1EA9-9B8770E878AD}"/>
              </a:ext>
            </a:extLst>
          </p:cNvPr>
          <p:cNvSpPr/>
          <p:nvPr/>
        </p:nvSpPr>
        <p:spPr>
          <a:xfrm>
            <a:off x="402590" y="3796644"/>
            <a:ext cx="6355348" cy="3231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Shenzhen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Superconducting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Soft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X-ray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Free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Electron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Laser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(S</a:t>
            </a:r>
            <a:r>
              <a:rPr lang="en-US" altLang="zh-CN" sz="1600" b="1" baseline="30000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3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FEL)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F40E74-8D08-96CD-EB7F-1D41350FFA9D}"/>
              </a:ext>
            </a:extLst>
          </p:cNvPr>
          <p:cNvSpPr txBox="1"/>
          <p:nvPr/>
        </p:nvSpPr>
        <p:spPr>
          <a:xfrm>
            <a:off x="402590" y="3133219"/>
            <a:ext cx="7673149" cy="3000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zh-CN"/>
            </a:defPPr>
            <a:lvl1pPr marL="214313" indent="-214313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sz="1600"/>
              <a:t>Institute of Advanced Science Facilities, Shenzhen  (IASF</a:t>
            </a:r>
            <a:r>
              <a:rPr lang="en-US" altLang="zh-CN" sz="1600"/>
              <a:t>)</a:t>
            </a:r>
            <a:r>
              <a:rPr lang="zh-CN" altLang="en-US" sz="1600"/>
              <a:t> </a:t>
            </a:r>
            <a:r>
              <a:rPr lang="en-US" altLang="zh-CN" sz="1600"/>
              <a:t>established</a:t>
            </a:r>
            <a:r>
              <a:rPr lang="zh-CN" altLang="en-US" sz="1600"/>
              <a:t> </a:t>
            </a:r>
            <a:r>
              <a:rPr lang="en-US" altLang="zh-CN" sz="1600"/>
              <a:t>in</a:t>
            </a:r>
            <a:r>
              <a:rPr lang="zh-CN" altLang="en-US" sz="1600"/>
              <a:t> </a:t>
            </a:r>
            <a:r>
              <a:rPr lang="en-US" altLang="zh-CN" sz="1600"/>
              <a:t>Sept</a:t>
            </a:r>
            <a:r>
              <a:rPr lang="zh-CN" altLang="en-US" sz="1600"/>
              <a:t> </a:t>
            </a:r>
            <a:r>
              <a:rPr lang="en-US" altLang="zh-CN" sz="1600"/>
              <a:t>2020</a:t>
            </a:r>
            <a:endParaRPr lang="en-GB" altLang="zh-CN" sz="16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B9C08EA-70EB-A290-743C-637FD6099AC5}"/>
              </a:ext>
            </a:extLst>
          </p:cNvPr>
          <p:cNvSpPr/>
          <p:nvPr/>
        </p:nvSpPr>
        <p:spPr>
          <a:xfrm>
            <a:off x="402590" y="4139898"/>
            <a:ext cx="8443459" cy="3231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Approved</a:t>
            </a:r>
            <a:r>
              <a:rPr lang="zh-CN" altLang="en-US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and</a:t>
            </a:r>
            <a:r>
              <a:rPr lang="zh-CN" altLang="en-US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fully</a:t>
            </a:r>
            <a:r>
              <a:rPr lang="zh-CN" altLang="en-US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funded</a:t>
            </a:r>
            <a:r>
              <a:rPr lang="zh-CN" altLang="en-US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by</a:t>
            </a:r>
            <a:r>
              <a:rPr lang="zh-CN" altLang="en-US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Shenzhen</a:t>
            </a:r>
            <a:r>
              <a:rPr lang="zh-CN" altLang="en-US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local</a:t>
            </a:r>
            <a:r>
              <a:rPr lang="zh-CN" altLang="en-US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government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5813EC4-C871-1564-B26C-6ECC0623E2CC}"/>
              </a:ext>
            </a:extLst>
          </p:cNvPr>
          <p:cNvSpPr txBox="1"/>
          <p:nvPr/>
        </p:nvSpPr>
        <p:spPr>
          <a:xfrm>
            <a:off x="402590" y="3453390"/>
            <a:ext cx="8648943" cy="3231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zh-CN"/>
            </a:defPPr>
            <a:lvl1pPr marL="214313" indent="-214313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Two</a:t>
            </a:r>
            <a:r>
              <a:rPr lang="zh-CN" altLang="en-US"/>
              <a:t> </a:t>
            </a:r>
            <a:r>
              <a:rPr lang="en-US" altLang="zh-CN"/>
              <a:t>large-scale</a:t>
            </a:r>
            <a:r>
              <a:rPr lang="zh-CN" altLang="en-US"/>
              <a:t> </a:t>
            </a:r>
            <a:r>
              <a:rPr lang="en-US" altLang="zh-CN"/>
              <a:t>science</a:t>
            </a:r>
            <a:r>
              <a:rPr lang="zh-CN" altLang="en-US"/>
              <a:t> </a:t>
            </a:r>
            <a:r>
              <a:rPr lang="en-US" altLang="zh-CN"/>
              <a:t>facilities’</a:t>
            </a:r>
            <a:r>
              <a:rPr lang="zh-CN" altLang="en-US"/>
              <a:t> </a:t>
            </a:r>
            <a:r>
              <a:rPr lang="en-US" altLang="zh-CN"/>
              <a:t>whole</a:t>
            </a:r>
            <a:r>
              <a:rPr lang="zh-CN" altLang="en-US"/>
              <a:t> </a:t>
            </a:r>
            <a:r>
              <a:rPr lang="en-US" altLang="zh-CN"/>
              <a:t>life</a:t>
            </a:r>
            <a:r>
              <a:rPr lang="zh-CN" altLang="en-US"/>
              <a:t> </a:t>
            </a:r>
            <a:r>
              <a:rPr lang="en-US" altLang="zh-CN"/>
              <a:t>cycle</a:t>
            </a:r>
            <a:r>
              <a:rPr lang="zh-CN" altLang="en-US"/>
              <a:t> </a:t>
            </a:r>
            <a:r>
              <a:rPr lang="en-US" altLang="zh-CN"/>
              <a:t>planning,</a:t>
            </a:r>
            <a:r>
              <a:rPr lang="zh-CN" altLang="en-US"/>
              <a:t> </a:t>
            </a:r>
            <a:r>
              <a:rPr lang="en-US" altLang="zh-CN"/>
              <a:t>construction,</a:t>
            </a:r>
            <a:r>
              <a:rPr lang="zh-CN" altLang="en-US"/>
              <a:t> </a:t>
            </a:r>
            <a:r>
              <a:rPr lang="en-US" altLang="zh-CN"/>
              <a:t>operation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</a:t>
            </a:r>
            <a:r>
              <a:rPr lang="en-US" altLang="zh-CN"/>
              <a:t>maintenance</a:t>
            </a:r>
            <a:endParaRPr lang="en-GB" altLang="zh-CN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ABD5F4F-217E-162B-C004-61711C554FB9}"/>
              </a:ext>
            </a:extLst>
          </p:cNvPr>
          <p:cNvSpPr/>
          <p:nvPr/>
        </p:nvSpPr>
        <p:spPr>
          <a:xfrm>
            <a:off x="402590" y="4483154"/>
            <a:ext cx="8227702" cy="3231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214313" indent="-21431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Primary</a:t>
            </a:r>
            <a:r>
              <a:rPr lang="zh-CN" altLang="en-US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6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  <a:sym typeface="Georgia" panose="02040502050405020303" pitchFamily="18" charset="0"/>
              </a:rPr>
              <a:t>schedule:2026-2031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7D49E5E-87FE-EFFE-9041-793EBF6215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03" y="671511"/>
            <a:ext cx="4581668" cy="24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17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49D49C-B3D7-34AA-9EFF-294FF11151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569" y="501800"/>
            <a:ext cx="8166121" cy="42276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B576A07-D4D6-5B69-13F0-3C1CEB087F0C}"/>
              </a:ext>
            </a:extLst>
          </p:cNvPr>
          <p:cNvSpPr txBox="1">
            <a:spLocks/>
          </p:cNvSpPr>
          <p:nvPr/>
        </p:nvSpPr>
        <p:spPr>
          <a:xfrm>
            <a:off x="380568" y="613272"/>
            <a:ext cx="2552966" cy="3419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2.5 GeV CW SRF accelerator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74187B-D099-25D1-A426-7268369506DF}"/>
              </a:ext>
            </a:extLst>
          </p:cNvPr>
          <p:cNvSpPr txBox="1">
            <a:spLocks/>
          </p:cNvSpPr>
          <p:nvPr/>
        </p:nvSpPr>
        <p:spPr>
          <a:xfrm>
            <a:off x="380568" y="943184"/>
            <a:ext cx="2552966" cy="3419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Charge/</a:t>
            </a:r>
            <a:r>
              <a:rPr lang="en-US" altLang="zh-CN" sz="1500" b="1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pC</a:t>
            </a: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</a:t>
            </a:r>
            <a:r>
              <a:rPr lang="zh-CN" altLang="en-US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100</a:t>
            </a:r>
            <a:endParaRPr lang="en-US" sz="1500" b="1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1BB5517-D6FA-D30A-E63A-B10127AF2E35}"/>
              </a:ext>
            </a:extLst>
          </p:cNvPr>
          <p:cNvSpPr txBox="1">
            <a:spLocks/>
          </p:cNvSpPr>
          <p:nvPr/>
        </p:nvSpPr>
        <p:spPr>
          <a:xfrm>
            <a:off x="380568" y="1273097"/>
            <a:ext cx="2552966" cy="3419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Emittance/mm-</a:t>
            </a:r>
            <a:r>
              <a:rPr lang="en-US" altLang="zh-CN" sz="1500" b="1" err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mrad</a:t>
            </a: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:</a:t>
            </a:r>
            <a:r>
              <a:rPr lang="zh-CN" altLang="en-US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0.5</a:t>
            </a:r>
            <a:endParaRPr lang="en-US" sz="1500" b="1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CEE578-0A8D-ACD6-4EDD-860575995F79}"/>
              </a:ext>
            </a:extLst>
          </p:cNvPr>
          <p:cNvSpPr txBox="1">
            <a:spLocks/>
          </p:cNvSpPr>
          <p:nvPr/>
        </p:nvSpPr>
        <p:spPr>
          <a:xfrm>
            <a:off x="380568" y="3358964"/>
            <a:ext cx="2552966" cy="3419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Repetition</a:t>
            </a:r>
            <a:r>
              <a:rPr lang="zh-CN" altLang="en-US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rate/MHz:</a:t>
            </a:r>
            <a:r>
              <a:rPr lang="zh-CN" altLang="en-US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</a:t>
            </a:r>
            <a:endParaRPr lang="en-US" sz="1500" b="1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541F83-EE1F-F794-D7EB-7785BEFEA6FA}"/>
              </a:ext>
            </a:extLst>
          </p:cNvPr>
          <p:cNvSpPr txBox="1">
            <a:spLocks/>
          </p:cNvSpPr>
          <p:nvPr/>
        </p:nvSpPr>
        <p:spPr>
          <a:xfrm>
            <a:off x="380568" y="3722992"/>
            <a:ext cx="2552966" cy="34197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FEL</a:t>
            </a:r>
            <a:r>
              <a:rPr lang="zh-CN" altLang="en-US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wavelength/nm:</a:t>
            </a:r>
            <a:r>
              <a:rPr lang="zh-CN" altLang="en-US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1-30</a:t>
            </a:r>
            <a:endParaRPr lang="en-US" sz="1500" b="1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F97FDB6-DE45-1C4E-6B77-D4AADE5ABDDD}"/>
              </a:ext>
            </a:extLst>
          </p:cNvPr>
          <p:cNvSpPr txBox="1"/>
          <p:nvPr/>
        </p:nvSpPr>
        <p:spPr>
          <a:xfrm>
            <a:off x="886831" y="1816788"/>
            <a:ext cx="100495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Injectors</a:t>
            </a:r>
            <a:endParaRPr lang="zh-CN" altLang="en-US" sz="1350">
              <a:solidFill>
                <a:srgbClr val="FF00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21898FE-03A2-D28A-8295-FE938F5A32E7}"/>
              </a:ext>
            </a:extLst>
          </p:cNvPr>
          <p:cNvSpPr txBox="1"/>
          <p:nvPr/>
        </p:nvSpPr>
        <p:spPr>
          <a:xfrm>
            <a:off x="2087143" y="2006169"/>
            <a:ext cx="116693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b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SRF</a:t>
            </a:r>
            <a:r>
              <a:rPr lang="zh-CN" altLang="en-US" sz="1350" b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350" b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LINAC</a:t>
            </a:r>
            <a:endParaRPr lang="zh-CN" altLang="en-US" sz="135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1D1AB35-4C27-9231-89A7-4A59026A8158}"/>
              </a:ext>
            </a:extLst>
          </p:cNvPr>
          <p:cNvSpPr txBox="1"/>
          <p:nvPr/>
        </p:nvSpPr>
        <p:spPr>
          <a:xfrm>
            <a:off x="5254607" y="2180086"/>
            <a:ext cx="140052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b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Beam</a:t>
            </a:r>
            <a:r>
              <a:rPr lang="zh-CN" altLang="en-US" sz="1500" b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lines</a:t>
            </a:r>
            <a:endParaRPr lang="zh-CN" altLang="en-US" sz="1500">
              <a:solidFill>
                <a:srgbClr val="FF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294E84-B01A-D9A7-070E-FE23D3F59127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836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</a:rPr>
              <a:t>Shenzhen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Superconducting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Soft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X-Ray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FEL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(S</a:t>
            </a:r>
            <a:r>
              <a:rPr lang="en-US" altLang="zh-CN" sz="2800" baseline="30000">
                <a:solidFill>
                  <a:schemeClr val="tx1"/>
                </a:solidFill>
                <a:latin typeface="Calibri" panose="020F0502020204030204" pitchFamily="34" charset="0"/>
              </a:rPr>
              <a:t>3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FEL)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707426-FB38-A71B-0065-51B0E40FD889}"/>
              </a:ext>
            </a:extLst>
          </p:cNvPr>
          <p:cNvSpPr txBox="1">
            <a:spLocks/>
          </p:cNvSpPr>
          <p:nvPr/>
        </p:nvSpPr>
        <p:spPr>
          <a:xfrm>
            <a:off x="380568" y="4087020"/>
            <a:ext cx="3215087" cy="31594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~300 SRF cavities,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28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CMs 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endParaRPr lang="en-US" altLang="zh-CN" sz="1600" b="1">
              <a:solidFill>
                <a:srgbClr val="0432FF"/>
              </a:solidFill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70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609B60E-40C3-27EA-E520-8322141B3DE5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836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en-US" altLang="zh-CN" sz="2800" baseline="30000">
                <a:solidFill>
                  <a:schemeClr val="tx1"/>
                </a:solidFill>
                <a:latin typeface="Calibri" panose="020F0502020204030204" pitchFamily="34" charset="0"/>
              </a:rPr>
              <a:t>3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FEL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Cryogenic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System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7139C37-BC27-A72E-37C0-C09C2B0D8A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1967" y="665788"/>
            <a:ext cx="6480284" cy="408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76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jpg" descr="ESS_site.jpg">
            <a:extLst>
              <a:ext uri="{FF2B5EF4-FFF2-40B4-BE49-F238E27FC236}">
                <a16:creationId xmlns:a16="http://schemas.microsoft.com/office/drawing/2014/main" id="{6A6D0931-583F-828E-1EED-A473EEED5ABD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"/>
          <a:stretch/>
        </p:blipFill>
        <p:spPr>
          <a:xfrm>
            <a:off x="1130850" y="663882"/>
            <a:ext cx="6882300" cy="4077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48">
            <a:extLst>
              <a:ext uri="{FF2B5EF4-FFF2-40B4-BE49-F238E27FC236}">
                <a16:creationId xmlns:a16="http://schemas.microsoft.com/office/drawing/2014/main" id="{CA785268-3D82-63A4-14EB-B9256641D074}"/>
              </a:ext>
            </a:extLst>
          </p:cNvPr>
          <p:cNvSpPr/>
          <p:nvPr/>
        </p:nvSpPr>
        <p:spPr>
          <a:xfrm>
            <a:off x="1269427" y="856429"/>
            <a:ext cx="1800132" cy="861774"/>
          </a:xfrm>
          <a:prstGeom prst="rect">
            <a:avLst/>
          </a:prstGeom>
          <a:ln w="12700"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08498"/>
            <a:r>
              <a:rPr lang="en-US" altLang="zh-CN" sz="1400" b="1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SRF</a:t>
            </a:r>
            <a:r>
              <a:rPr lang="zh-CN" altLang="en-US" sz="1400" b="1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r>
              <a:rPr sz="1400" b="1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Accelerator</a:t>
            </a:r>
          </a:p>
          <a:p>
            <a:pPr marL="214274" indent="-214274" defTabSz="308498">
              <a:buFont typeface="Arial" panose="020B0604020202020204" pitchFamily="34" charset="0"/>
              <a:buChar char="•"/>
            </a:pPr>
            <a:r>
              <a: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charset="0"/>
                <a:cs typeface="ＭＳ Ｐゴシック" charset="0"/>
              </a:rPr>
              <a:t>Energy: 2 GeV</a:t>
            </a:r>
          </a:p>
          <a:p>
            <a:pPr marL="214274" indent="-214274" defTabSz="308498">
              <a:buFont typeface="Arial" panose="020B0604020202020204" pitchFamily="34" charset="0"/>
              <a:buChar char="•"/>
            </a:pPr>
            <a:r>
              <a: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charset="0"/>
                <a:cs typeface="ＭＳ Ｐゴシック" charset="0"/>
              </a:rPr>
              <a:t>Rep. Rate: 14 Hz</a:t>
            </a:r>
          </a:p>
          <a:p>
            <a:pPr marL="214274" indent="-214274" defTabSz="308498">
              <a:buFont typeface="Arial" panose="020B0604020202020204" pitchFamily="34" charset="0"/>
              <a:buChar char="•"/>
            </a:pPr>
            <a:r>
              <a:rPr sz="1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charset="0"/>
                <a:cs typeface="ＭＳ Ｐゴシック" charset="0"/>
              </a:rPr>
              <a:t>Current: 62.5 mA</a:t>
            </a:r>
          </a:p>
        </p:txBody>
      </p:sp>
      <p:sp>
        <p:nvSpPr>
          <p:cNvPr id="4" name="Shape 51">
            <a:extLst>
              <a:ext uri="{FF2B5EF4-FFF2-40B4-BE49-F238E27FC236}">
                <a16:creationId xmlns:a16="http://schemas.microsoft.com/office/drawing/2014/main" id="{360A585B-A62D-DD3F-0ACB-ABCDB9411F74}"/>
              </a:ext>
            </a:extLst>
          </p:cNvPr>
          <p:cNvSpPr/>
          <p:nvPr/>
        </p:nvSpPr>
        <p:spPr>
          <a:xfrm flipV="1">
            <a:off x="1384548" y="1542083"/>
            <a:ext cx="4584104" cy="1583605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4283" tIns="34284" rIns="34283" bIns="34284"/>
          <a:lstStyle/>
          <a:p>
            <a:pPr defTabSz="342839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90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  <a:sym typeface="Helvetica"/>
            </a:endParaRPr>
          </a:p>
        </p:txBody>
      </p:sp>
      <p:grpSp>
        <p:nvGrpSpPr>
          <p:cNvPr id="5" name="Group 73">
            <a:extLst>
              <a:ext uri="{FF2B5EF4-FFF2-40B4-BE49-F238E27FC236}">
                <a16:creationId xmlns:a16="http://schemas.microsoft.com/office/drawing/2014/main" id="{D24E8E25-528C-1468-2AF5-B09835A56377}"/>
              </a:ext>
            </a:extLst>
          </p:cNvPr>
          <p:cNvGrpSpPr/>
          <p:nvPr/>
        </p:nvGrpSpPr>
        <p:grpSpPr>
          <a:xfrm>
            <a:off x="5453587" y="1311258"/>
            <a:ext cx="2303607" cy="2561322"/>
            <a:chOff x="-1" y="-1"/>
            <a:chExt cx="3071475" cy="3415095"/>
          </a:xfrm>
        </p:grpSpPr>
        <p:sp>
          <p:nvSpPr>
            <p:cNvPr id="6" name="Shape 52">
              <a:extLst>
                <a:ext uri="{FF2B5EF4-FFF2-40B4-BE49-F238E27FC236}">
                  <a16:creationId xmlns:a16="http://schemas.microsoft.com/office/drawing/2014/main" id="{8F456DCE-E6EB-0433-E4E9-05348DE37220}"/>
                </a:ext>
              </a:extLst>
            </p:cNvPr>
            <p:cNvSpPr/>
            <p:nvPr/>
          </p:nvSpPr>
          <p:spPr>
            <a:xfrm>
              <a:off x="403263" y="1753101"/>
              <a:ext cx="2668211" cy="1661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308498"/>
              <a:r>
                <a:rPr sz="135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ＭＳ Ｐゴシック" charset="0"/>
                  <a:cs typeface="ＭＳ Ｐゴシック" charset="0"/>
                </a:rPr>
                <a:t>16 Instruments in Construction </a:t>
              </a:r>
              <a:r>
                <a:rPr lang="en-US" sz="135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ＭＳ Ｐゴシック" charset="0"/>
                  <a:cs typeface="ＭＳ Ｐゴシック" charset="0"/>
                </a:rPr>
                <a:t>b</a:t>
              </a:r>
              <a:r>
                <a:rPr sz="135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ＭＳ Ｐゴシック" charset="0"/>
                  <a:cs typeface="ＭＳ Ｐゴシック" charset="0"/>
                </a:rPr>
                <a:t>udget</a:t>
              </a:r>
            </a:p>
            <a:p>
              <a:pPr algn="ctr" defTabSz="308498"/>
              <a:endParaRPr sz="13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charset="0"/>
                <a:cs typeface="ＭＳ Ｐゴシック" charset="0"/>
              </a:endParaRPr>
            </a:p>
            <a:p>
              <a:pPr algn="ctr" defTabSz="308498"/>
              <a:r>
                <a:rPr sz="135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ＭＳ Ｐゴシック" charset="0"/>
                  <a:cs typeface="ＭＳ Ｐゴシック" charset="0"/>
                </a:rPr>
                <a:t>Committed to deliver 22 instruments by 2028</a:t>
              </a:r>
            </a:p>
            <a:p>
              <a:pPr algn="ctr" defTabSz="308498"/>
              <a:endParaRPr sz="13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7" name="Group 72">
              <a:extLst>
                <a:ext uri="{FF2B5EF4-FFF2-40B4-BE49-F238E27FC236}">
                  <a16:creationId xmlns:a16="http://schemas.microsoft.com/office/drawing/2014/main" id="{CF7C248C-D641-45AA-87E0-6224D664BBDC}"/>
                </a:ext>
              </a:extLst>
            </p:cNvPr>
            <p:cNvGrpSpPr/>
            <p:nvPr/>
          </p:nvGrpSpPr>
          <p:grpSpPr>
            <a:xfrm>
              <a:off x="-1" y="-1"/>
              <a:ext cx="2455941" cy="1653498"/>
              <a:chOff x="0" y="0"/>
              <a:chExt cx="2455939" cy="1653496"/>
            </a:xfrm>
          </p:grpSpPr>
          <p:grpSp>
            <p:nvGrpSpPr>
              <p:cNvPr id="8" name="Group 60">
                <a:extLst>
                  <a:ext uri="{FF2B5EF4-FFF2-40B4-BE49-F238E27FC236}">
                    <a16:creationId xmlns:a16="http://schemas.microsoft.com/office/drawing/2014/main" id="{126FB514-4396-A842-E2DE-35C86F091261}"/>
                  </a:ext>
                </a:extLst>
              </p:cNvPr>
              <p:cNvGrpSpPr/>
              <p:nvPr/>
            </p:nvGrpSpPr>
            <p:grpSpPr>
              <a:xfrm>
                <a:off x="-1" y="198715"/>
                <a:ext cx="2455941" cy="1454782"/>
                <a:chOff x="0" y="0"/>
                <a:chExt cx="2455939" cy="1454781"/>
              </a:xfrm>
            </p:grpSpPr>
            <p:sp>
              <p:nvSpPr>
                <p:cNvPr id="20" name="Shape 53">
                  <a:extLst>
                    <a:ext uri="{FF2B5EF4-FFF2-40B4-BE49-F238E27FC236}">
                      <a16:creationId xmlns:a16="http://schemas.microsoft.com/office/drawing/2014/main" id="{1EDD7A94-967C-C2FF-B9E3-BBFE359E7F0D}"/>
                    </a:ext>
                  </a:extLst>
                </p:cNvPr>
                <p:cNvSpPr/>
                <p:nvPr/>
              </p:nvSpPr>
              <p:spPr>
                <a:xfrm>
                  <a:off x="1678542" y="1342068"/>
                  <a:ext cx="112714" cy="112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342567"/>
                  <a:endParaRPr sz="135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1" name="Shape 54">
                  <a:extLst>
                    <a:ext uri="{FF2B5EF4-FFF2-40B4-BE49-F238E27FC236}">
                      <a16:creationId xmlns:a16="http://schemas.microsoft.com/office/drawing/2014/main" id="{CD38EF71-AED4-298E-5954-EC976CE77FA9}"/>
                    </a:ext>
                  </a:extLst>
                </p:cNvPr>
                <p:cNvSpPr/>
                <p:nvPr/>
              </p:nvSpPr>
              <p:spPr>
                <a:xfrm flipV="1">
                  <a:off x="1736123" y="354065"/>
                  <a:ext cx="654889" cy="1055327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22" name="Shape 55">
                  <a:extLst>
                    <a:ext uri="{FF2B5EF4-FFF2-40B4-BE49-F238E27FC236}">
                      <a16:creationId xmlns:a16="http://schemas.microsoft.com/office/drawing/2014/main" id="{964EA31C-FDAA-352C-3338-F761C540FC2B}"/>
                    </a:ext>
                  </a:extLst>
                </p:cNvPr>
                <p:cNvSpPr/>
                <p:nvPr/>
              </p:nvSpPr>
              <p:spPr>
                <a:xfrm>
                  <a:off x="863600" y="279926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342567"/>
                  <a:endParaRPr sz="135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3" name="Shape 56">
                  <a:extLst>
                    <a:ext uri="{FF2B5EF4-FFF2-40B4-BE49-F238E27FC236}">
                      <a16:creationId xmlns:a16="http://schemas.microsoft.com/office/drawing/2014/main" id="{8D569A2D-9693-96CA-32BC-2D88E62A31E2}"/>
                    </a:ext>
                  </a:extLst>
                </p:cNvPr>
                <p:cNvSpPr/>
                <p:nvPr/>
              </p:nvSpPr>
              <p:spPr>
                <a:xfrm flipH="1" flipV="1">
                  <a:off x="924796" y="345073"/>
                  <a:ext cx="807575" cy="10637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24" name="Shape 57">
                  <a:extLst>
                    <a:ext uri="{FF2B5EF4-FFF2-40B4-BE49-F238E27FC236}">
                      <a16:creationId xmlns:a16="http://schemas.microsoft.com/office/drawing/2014/main" id="{0419BCCA-1491-2ECB-5A11-FD700E040197}"/>
                    </a:ext>
                  </a:extLst>
                </p:cNvPr>
                <p:cNvSpPr/>
                <p:nvPr/>
              </p:nvSpPr>
              <p:spPr>
                <a:xfrm>
                  <a:off x="2343226" y="279926"/>
                  <a:ext cx="112714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342567"/>
                  <a:endParaRPr sz="135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5" name="Shape 84">
                  <a:extLst>
                    <a:ext uri="{FF2B5EF4-FFF2-40B4-BE49-F238E27FC236}">
                      <a16:creationId xmlns:a16="http://schemas.microsoft.com/office/drawing/2014/main" id="{66449086-8D52-C00E-16FB-EA893EDB7B80}"/>
                    </a:ext>
                  </a:extLst>
                </p:cNvPr>
                <p:cNvSpPr/>
                <p:nvPr/>
              </p:nvSpPr>
              <p:spPr>
                <a:xfrm>
                  <a:off x="46990" y="38100"/>
                  <a:ext cx="1687830" cy="13601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defTabSz="342567"/>
                  <a:endParaRPr sz="135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6" name="Shape 59">
                  <a:extLst>
                    <a:ext uri="{FF2B5EF4-FFF2-40B4-BE49-F238E27FC236}">
                      <a16:creationId xmlns:a16="http://schemas.microsoft.com/office/drawing/2014/main" id="{56873ACD-DD13-2B19-3591-20AE715F35B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342567"/>
                  <a:endParaRPr sz="135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9" name="Group 71">
                <a:extLst>
                  <a:ext uri="{FF2B5EF4-FFF2-40B4-BE49-F238E27FC236}">
                    <a16:creationId xmlns:a16="http://schemas.microsoft.com/office/drawing/2014/main" id="{C30C268F-C4C1-413D-7C1D-5F0C6E958DE9}"/>
                  </a:ext>
                </a:extLst>
              </p:cNvPr>
              <p:cNvGrpSpPr/>
              <p:nvPr/>
            </p:nvGrpSpPr>
            <p:grpSpPr>
              <a:xfrm>
                <a:off x="137117" y="-1"/>
                <a:ext cx="2139290" cy="710829"/>
                <a:chOff x="0" y="0"/>
                <a:chExt cx="2139289" cy="710827"/>
              </a:xfrm>
            </p:grpSpPr>
            <p:sp>
              <p:nvSpPr>
                <p:cNvPr id="10" name="Shape 61">
                  <a:extLst>
                    <a:ext uri="{FF2B5EF4-FFF2-40B4-BE49-F238E27FC236}">
                      <a16:creationId xmlns:a16="http://schemas.microsoft.com/office/drawing/2014/main" id="{C1617CE6-690E-97E4-62BA-5730404BE037}"/>
                    </a:ext>
                  </a:extLst>
                </p:cNvPr>
                <p:cNvSpPr/>
                <p:nvPr/>
              </p:nvSpPr>
              <p:spPr>
                <a:xfrm flipH="1" flipV="1">
                  <a:off x="-1" y="277538"/>
                  <a:ext cx="616836" cy="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11" name="Shape 62">
                  <a:extLst>
                    <a:ext uri="{FF2B5EF4-FFF2-40B4-BE49-F238E27FC236}">
                      <a16:creationId xmlns:a16="http://schemas.microsoft.com/office/drawing/2014/main" id="{F84DD0BE-9A3D-DF7D-BEE7-E542F36C04AD}"/>
                    </a:ext>
                  </a:extLst>
                </p:cNvPr>
                <p:cNvSpPr/>
                <p:nvPr/>
              </p:nvSpPr>
              <p:spPr>
                <a:xfrm flipH="1">
                  <a:off x="348166" y="248239"/>
                  <a:ext cx="271299" cy="271299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12" name="Shape 63">
                  <a:extLst>
                    <a:ext uri="{FF2B5EF4-FFF2-40B4-BE49-F238E27FC236}">
                      <a16:creationId xmlns:a16="http://schemas.microsoft.com/office/drawing/2014/main" id="{4F06F1BA-481D-3719-FEC0-34D7001943C6}"/>
                    </a:ext>
                  </a:extLst>
                </p:cNvPr>
                <p:cNvSpPr/>
                <p:nvPr/>
              </p:nvSpPr>
              <p:spPr>
                <a:xfrm flipH="1">
                  <a:off x="515313" y="263465"/>
                  <a:ext cx="110833" cy="32188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13" name="Shape 64">
                  <a:extLst>
                    <a:ext uri="{FF2B5EF4-FFF2-40B4-BE49-F238E27FC236}">
                      <a16:creationId xmlns:a16="http://schemas.microsoft.com/office/drawing/2014/main" id="{5F68B9FB-240C-F900-1EC8-30326C711A4F}"/>
                    </a:ext>
                  </a:extLst>
                </p:cNvPr>
                <p:cNvSpPr/>
                <p:nvPr/>
              </p:nvSpPr>
              <p:spPr>
                <a:xfrm flipH="1">
                  <a:off x="640224" y="257655"/>
                  <a:ext cx="1" cy="329367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14" name="Shape 65">
                  <a:extLst>
                    <a:ext uri="{FF2B5EF4-FFF2-40B4-BE49-F238E27FC236}">
                      <a16:creationId xmlns:a16="http://schemas.microsoft.com/office/drawing/2014/main" id="{660524E9-F4EC-AE84-E7D6-116BA4EE2F33}"/>
                    </a:ext>
                  </a:extLst>
                </p:cNvPr>
                <p:cNvSpPr/>
                <p:nvPr/>
              </p:nvSpPr>
              <p:spPr>
                <a:xfrm flipH="1" flipV="1">
                  <a:off x="112166" y="146565"/>
                  <a:ext cx="508671" cy="13479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15" name="Shape 66">
                  <a:extLst>
                    <a:ext uri="{FF2B5EF4-FFF2-40B4-BE49-F238E27FC236}">
                      <a16:creationId xmlns:a16="http://schemas.microsoft.com/office/drawing/2014/main" id="{4ED572A0-F6EC-10F0-0D09-BBC5E13D68EA}"/>
                    </a:ext>
                  </a:extLst>
                </p:cNvPr>
                <p:cNvSpPr/>
                <p:nvPr/>
              </p:nvSpPr>
              <p:spPr>
                <a:xfrm flipV="1">
                  <a:off x="635484" y="9962"/>
                  <a:ext cx="48671" cy="27602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16" name="Shape 67">
                  <a:extLst>
                    <a:ext uri="{FF2B5EF4-FFF2-40B4-BE49-F238E27FC236}">
                      <a16:creationId xmlns:a16="http://schemas.microsoft.com/office/drawing/2014/main" id="{3DCDA902-F97D-CBB0-AD8D-C793F9FF65E8}"/>
                    </a:ext>
                  </a:extLst>
                </p:cNvPr>
                <p:cNvSpPr/>
                <p:nvPr/>
              </p:nvSpPr>
              <p:spPr>
                <a:xfrm flipH="1" flipV="1">
                  <a:off x="580956" y="-1"/>
                  <a:ext cx="34158" cy="27819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17" name="Shape 68">
                  <a:extLst>
                    <a:ext uri="{FF2B5EF4-FFF2-40B4-BE49-F238E27FC236}">
                      <a16:creationId xmlns:a16="http://schemas.microsoft.com/office/drawing/2014/main" id="{4FBD8D0D-9C04-551E-4E0C-631182967FEB}"/>
                    </a:ext>
                  </a:extLst>
                </p:cNvPr>
                <p:cNvSpPr/>
                <p:nvPr/>
              </p:nvSpPr>
              <p:spPr>
                <a:xfrm>
                  <a:off x="642239" y="293585"/>
                  <a:ext cx="1490427" cy="13807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18" name="Shape 69">
                  <a:extLst>
                    <a:ext uri="{FF2B5EF4-FFF2-40B4-BE49-F238E27FC236}">
                      <a16:creationId xmlns:a16="http://schemas.microsoft.com/office/drawing/2014/main" id="{4644E7D0-E434-4D00-F349-B64032AEC07D}"/>
                    </a:ext>
                  </a:extLst>
                </p:cNvPr>
                <p:cNvSpPr/>
                <p:nvPr/>
              </p:nvSpPr>
              <p:spPr>
                <a:xfrm>
                  <a:off x="635939" y="297584"/>
                  <a:ext cx="1503351" cy="274914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19" name="Shape 70">
                  <a:extLst>
                    <a:ext uri="{FF2B5EF4-FFF2-40B4-BE49-F238E27FC236}">
                      <a16:creationId xmlns:a16="http://schemas.microsoft.com/office/drawing/2014/main" id="{EC145D3B-4D69-F51A-B093-A9AC00455344}"/>
                    </a:ext>
                  </a:extLst>
                </p:cNvPr>
                <p:cNvSpPr/>
                <p:nvPr/>
              </p:nvSpPr>
              <p:spPr>
                <a:xfrm>
                  <a:off x="644673" y="330327"/>
                  <a:ext cx="1429911" cy="380501"/>
                </a:xfrm>
                <a:prstGeom prst="line">
                  <a:avLst/>
                </a:prstGeom>
                <a:noFill/>
                <a:ln w="25400" cap="flat">
                  <a:solidFill>
                    <a:srgbClr val="4BACC6"/>
                  </a:solidFill>
                  <a:prstDash val="solid"/>
                  <a:bevel/>
                  <a:tailEnd type="triangle" w="med" len="med"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34289" tIns="34289" rIns="34289" bIns="34289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9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</p:grpSp>
        </p:grpSp>
      </p:grpSp>
      <p:grpSp>
        <p:nvGrpSpPr>
          <p:cNvPr id="27" name="Group 80">
            <a:extLst>
              <a:ext uri="{FF2B5EF4-FFF2-40B4-BE49-F238E27FC236}">
                <a16:creationId xmlns:a16="http://schemas.microsoft.com/office/drawing/2014/main" id="{34B85B0A-DE9F-3A1C-417F-BBCBBBDECB97}"/>
              </a:ext>
            </a:extLst>
          </p:cNvPr>
          <p:cNvGrpSpPr/>
          <p:nvPr/>
        </p:nvGrpSpPr>
        <p:grpSpPr>
          <a:xfrm>
            <a:off x="3320889" y="666121"/>
            <a:ext cx="2736139" cy="883314"/>
            <a:chOff x="-204746" y="0"/>
            <a:chExt cx="2947474" cy="1177750"/>
          </a:xfrm>
        </p:grpSpPr>
        <p:grpSp>
          <p:nvGrpSpPr>
            <p:cNvPr id="28" name="Group 78">
              <a:extLst>
                <a:ext uri="{FF2B5EF4-FFF2-40B4-BE49-F238E27FC236}">
                  <a16:creationId xmlns:a16="http://schemas.microsoft.com/office/drawing/2014/main" id="{7930DF68-481E-C199-D0EA-965EF64496AD}"/>
                </a:ext>
              </a:extLst>
            </p:cNvPr>
            <p:cNvGrpSpPr/>
            <p:nvPr/>
          </p:nvGrpSpPr>
          <p:grpSpPr>
            <a:xfrm>
              <a:off x="-204746" y="0"/>
              <a:ext cx="2889069" cy="1126917"/>
              <a:chOff x="-204745" y="0"/>
              <a:chExt cx="2889067" cy="1126916"/>
            </a:xfrm>
          </p:grpSpPr>
          <p:grpSp>
            <p:nvGrpSpPr>
              <p:cNvPr id="30" name="Group 76">
                <a:extLst>
                  <a:ext uri="{FF2B5EF4-FFF2-40B4-BE49-F238E27FC236}">
                    <a16:creationId xmlns:a16="http://schemas.microsoft.com/office/drawing/2014/main" id="{5B438AEA-F956-4C0A-1A25-4626C5C9B14C}"/>
                  </a:ext>
                </a:extLst>
              </p:cNvPr>
              <p:cNvGrpSpPr/>
              <p:nvPr/>
            </p:nvGrpSpPr>
            <p:grpSpPr>
              <a:xfrm>
                <a:off x="1537362" y="122652"/>
                <a:ext cx="1146960" cy="1004264"/>
                <a:chOff x="-379644" y="-222310"/>
                <a:chExt cx="1146957" cy="1004261"/>
              </a:xfrm>
            </p:grpSpPr>
            <p:sp>
              <p:nvSpPr>
                <p:cNvPr id="32" name="Shape 74">
                  <a:extLst>
                    <a:ext uri="{FF2B5EF4-FFF2-40B4-BE49-F238E27FC236}">
                      <a16:creationId xmlns:a16="http://schemas.microsoft.com/office/drawing/2014/main" id="{DB9822F9-9C28-1EC6-F804-E6072A122216}"/>
                    </a:ext>
                  </a:extLst>
                </p:cNvPr>
                <p:cNvSpPr/>
                <p:nvPr/>
              </p:nvSpPr>
              <p:spPr>
                <a:xfrm flipH="1" flipV="1">
                  <a:off x="-266932" y="-109597"/>
                  <a:ext cx="1034245" cy="89154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342839">
                    <a:defRPr sz="1200">
                      <a:latin typeface="+mj-lt"/>
                      <a:ea typeface="+mj-ea"/>
                      <a:cs typeface="+mj-cs"/>
                      <a:sym typeface="Helvetica"/>
                    </a:defRPr>
                  </a:pPr>
                  <a:endParaRPr sz="14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  <a:sym typeface="Helvetica"/>
                  </a:endParaRPr>
                </a:p>
              </p:txBody>
            </p:sp>
            <p:sp>
              <p:nvSpPr>
                <p:cNvPr id="33" name="Shape 75">
                  <a:extLst>
                    <a:ext uri="{FF2B5EF4-FFF2-40B4-BE49-F238E27FC236}">
                      <a16:creationId xmlns:a16="http://schemas.microsoft.com/office/drawing/2014/main" id="{500008B5-682E-31F4-CDE7-AA8988ABD326}"/>
                    </a:ext>
                  </a:extLst>
                </p:cNvPr>
                <p:cNvSpPr/>
                <p:nvPr/>
              </p:nvSpPr>
              <p:spPr>
                <a:xfrm>
                  <a:off x="-379644" y="-222310"/>
                  <a:ext cx="112713" cy="1127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defTabSz="342567"/>
                  <a:endParaRPr sz="1400">
                    <a:solidFill>
                      <a:prstClr val="black"/>
                    </a:solidFill>
                    <a:latin typeface="Calibri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31" name="Shape 77">
                <a:extLst>
                  <a:ext uri="{FF2B5EF4-FFF2-40B4-BE49-F238E27FC236}">
                    <a16:creationId xmlns:a16="http://schemas.microsoft.com/office/drawing/2014/main" id="{682D752B-658D-0E80-BB7A-111B2DC98807}"/>
                  </a:ext>
                </a:extLst>
              </p:cNvPr>
              <p:cNvSpPr/>
              <p:nvPr/>
            </p:nvSpPr>
            <p:spPr>
              <a:xfrm>
                <a:off x="-204745" y="0"/>
                <a:ext cx="2341567" cy="861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defTabSz="308498"/>
                <a:r>
                  <a:rPr lang="zh-CN" altLang="en-US" sz="1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  <a:ea typeface="ＭＳ Ｐゴシック" charset="0"/>
                    <a:cs typeface="ＭＳ Ｐゴシック" charset="0"/>
                  </a:rPr>
                  <a:t>         </a:t>
                </a:r>
                <a:r>
                  <a:rPr sz="1400" b="1">
                    <a:uFill>
                      <a:solidFill>
                        <a:srgbClr val="FFFFFF"/>
                      </a:solidFill>
                    </a:uFill>
                    <a:latin typeface="Calibri"/>
                    <a:ea typeface="ＭＳ Ｐゴシック" charset="0"/>
                    <a:cs typeface="ＭＳ Ｐゴシック" charset="0"/>
                  </a:rPr>
                  <a:t>Target Station</a:t>
                </a:r>
                <a:endParaRPr sz="1400" b="1">
                  <a:solidFill>
                    <a:schemeClr val="tx1">
                      <a:lumMod val="75000"/>
                      <a:lumOff val="25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ＭＳ Ｐゴシック" charset="0"/>
                  <a:cs typeface="ＭＳ Ｐゴシック" charset="0"/>
                </a:endParaRPr>
              </a:p>
              <a:p>
                <a:pPr marL="214274" indent="-214274" defTabSz="308498">
                  <a:buFont typeface="Arial" panose="020B0604020202020204" pitchFamily="34" charset="0"/>
                  <a:buChar char="•"/>
                </a:pPr>
                <a:r>
                  <a:rPr lang="en-US" sz="1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  <a:ea typeface="ＭＳ Ｐゴシック" charset="0"/>
                    <a:cs typeface="ＭＳ Ｐゴシック" charset="0"/>
                  </a:rPr>
                  <a:t>5MW average</a:t>
                </a:r>
                <a:r>
                  <a:rPr lang="zh-CN" altLang="en-US" sz="1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1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  <a:ea typeface="ＭＳ Ｐゴシック" charset="0"/>
                    <a:cs typeface="ＭＳ Ｐゴシック" charset="0"/>
                  </a:rPr>
                  <a:t>power</a:t>
                </a:r>
              </a:p>
              <a:p>
                <a:pPr marL="214274" indent="-214274" defTabSz="308498">
                  <a:buFont typeface="Arial" panose="020B0604020202020204" pitchFamily="34" charset="0"/>
                  <a:buChar char="•"/>
                </a:pPr>
                <a:r>
                  <a:rPr lang="en-US" sz="1400"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Calibri"/>
                    <a:ea typeface="ＭＳ Ｐゴシック" charset="0"/>
                    <a:cs typeface="ＭＳ Ｐゴシック" charset="0"/>
                  </a:rPr>
                  <a:t>42 beam ports</a:t>
                </a:r>
                <a:endParaRPr sz="14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9" name="Shape 79">
              <a:extLst>
                <a:ext uri="{FF2B5EF4-FFF2-40B4-BE49-F238E27FC236}">
                  <a16:creationId xmlns:a16="http://schemas.microsoft.com/office/drawing/2014/main" id="{0F0DFA0C-FE08-04E3-FED6-5D37BFF2E707}"/>
                </a:ext>
              </a:extLst>
            </p:cNvPr>
            <p:cNvSpPr/>
            <p:nvPr/>
          </p:nvSpPr>
          <p:spPr>
            <a:xfrm>
              <a:off x="2630951" y="1065354"/>
              <a:ext cx="111777" cy="112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53E"/>
                </a:gs>
                <a:gs pos="100000">
                  <a:srgbClr val="FFD1BB"/>
                </a:gs>
              </a:gsLst>
              <a:lin ang="16200000" scaled="0"/>
            </a:gradFill>
            <a:ln w="9525" cap="flat">
              <a:solidFill>
                <a:srgbClr val="4A7EBB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567">
                <a:defRPr>
                  <a:solidFill>
                    <a:srgbClr val="FFFFFF"/>
                  </a:solidFill>
                </a:defRPr>
              </a:pPr>
              <a:endParaRPr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4" name="Group 83">
            <a:extLst>
              <a:ext uri="{FF2B5EF4-FFF2-40B4-BE49-F238E27FC236}">
                <a16:creationId xmlns:a16="http://schemas.microsoft.com/office/drawing/2014/main" id="{E3E52E6A-EB3F-9FA9-AD81-11D1AAEDF230}"/>
              </a:ext>
            </a:extLst>
          </p:cNvPr>
          <p:cNvGrpSpPr/>
          <p:nvPr/>
        </p:nvGrpSpPr>
        <p:grpSpPr>
          <a:xfrm>
            <a:off x="1250401" y="3089594"/>
            <a:ext cx="840455" cy="316980"/>
            <a:chOff x="0" y="0"/>
            <a:chExt cx="1120605" cy="422639"/>
          </a:xfrm>
        </p:grpSpPr>
        <p:sp>
          <p:nvSpPr>
            <p:cNvPr id="35" name="Shape 81">
              <a:extLst>
                <a:ext uri="{FF2B5EF4-FFF2-40B4-BE49-F238E27FC236}">
                  <a16:creationId xmlns:a16="http://schemas.microsoft.com/office/drawing/2014/main" id="{2B706270-D181-31EA-47EE-A882916B95EA}"/>
                </a:ext>
              </a:extLst>
            </p:cNvPr>
            <p:cNvSpPr/>
            <p:nvPr/>
          </p:nvSpPr>
          <p:spPr>
            <a:xfrm>
              <a:off x="0" y="0"/>
              <a:ext cx="176213" cy="176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C0504D"/>
            </a:solidFill>
            <a:ln w="25400" cap="flat">
              <a:solidFill>
                <a:srgbClr val="8C3A38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342567"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Shape 82">
              <a:extLst>
                <a:ext uri="{FF2B5EF4-FFF2-40B4-BE49-F238E27FC236}">
                  <a16:creationId xmlns:a16="http://schemas.microsoft.com/office/drawing/2014/main" id="{F2721EF6-0956-8367-DC6E-C4D9751DD136}"/>
                </a:ext>
              </a:extLst>
            </p:cNvPr>
            <p:cNvSpPr/>
            <p:nvPr/>
          </p:nvSpPr>
          <p:spPr>
            <a:xfrm>
              <a:off x="25368" y="145641"/>
              <a:ext cx="1095237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 defTabSz="411403">
                <a:defRPr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lvl1pPr>
            </a:lstStyle>
            <a:p>
              <a:pPr>
                <a:defRPr b="0">
                  <a:solidFill>
                    <a:srgbClr val="000000"/>
                  </a:solidFill>
                  <a:uFillTx/>
                </a:defRPr>
              </a:pPr>
              <a:r>
                <a:rPr sz="1350" b="0">
                  <a:solidFill>
                    <a:srgbClr val="000000"/>
                  </a:solidFill>
                  <a:uFillTx/>
                  <a:latin typeface="Calibri"/>
                  <a:ea typeface="ＭＳ Ｐゴシック" charset="0"/>
                  <a:cs typeface="ＭＳ Ｐゴシック" charset="0"/>
                </a:rPr>
                <a:t>Ion Source</a:t>
              </a:r>
            </a:p>
          </p:txBody>
        </p:sp>
      </p:grpSp>
      <p:sp>
        <p:nvSpPr>
          <p:cNvPr id="37" name="TextBox 3">
            <a:extLst>
              <a:ext uri="{FF2B5EF4-FFF2-40B4-BE49-F238E27FC236}">
                <a16:creationId xmlns:a16="http://schemas.microsoft.com/office/drawing/2014/main" id="{7EC5B362-1354-8B15-4D41-F329F4B1B56A}"/>
              </a:ext>
            </a:extLst>
          </p:cNvPr>
          <p:cNvSpPr txBox="1"/>
          <p:nvPr/>
        </p:nvSpPr>
        <p:spPr>
          <a:xfrm>
            <a:off x="2860269" y="4278940"/>
            <a:ext cx="2747074" cy="346237"/>
          </a:xfrm>
          <a:prstGeom prst="rect">
            <a:avLst/>
          </a:prstGeom>
          <a:noFill/>
        </p:spPr>
        <p:txBody>
          <a:bodyPr wrap="none" lIns="68568" tIns="34284" rIns="68568" bIns="34284" rtlCol="0">
            <a:spAutoFit/>
          </a:bodyPr>
          <a:lstStyle/>
          <a:p>
            <a:pPr defTabSz="342567"/>
            <a:r>
              <a: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Total cost: 1843 MEuros </a:t>
            </a:r>
            <a:r>
              <a:rPr lang="en-US" baseline="-250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2013</a:t>
            </a:r>
          </a:p>
        </p:txBody>
      </p:sp>
      <p:grpSp>
        <p:nvGrpSpPr>
          <p:cNvPr id="38" name="Group 47">
            <a:extLst>
              <a:ext uri="{FF2B5EF4-FFF2-40B4-BE49-F238E27FC236}">
                <a16:creationId xmlns:a16="http://schemas.microsoft.com/office/drawing/2014/main" id="{DB6650B8-E386-41FD-7984-A43580F840A8}"/>
              </a:ext>
            </a:extLst>
          </p:cNvPr>
          <p:cNvGrpSpPr/>
          <p:nvPr/>
        </p:nvGrpSpPr>
        <p:grpSpPr>
          <a:xfrm>
            <a:off x="2220251" y="1754772"/>
            <a:ext cx="544042" cy="934740"/>
            <a:chOff x="0" y="0"/>
            <a:chExt cx="1280664" cy="1752667"/>
          </a:xfrm>
        </p:grpSpPr>
        <p:sp>
          <p:nvSpPr>
            <p:cNvPr id="39" name="Shape 43">
              <a:extLst>
                <a:ext uri="{FF2B5EF4-FFF2-40B4-BE49-F238E27FC236}">
                  <a16:creationId xmlns:a16="http://schemas.microsoft.com/office/drawing/2014/main" id="{AC4CCC0E-D343-5617-2244-1003EA96464A}"/>
                </a:ext>
              </a:extLst>
            </p:cNvPr>
            <p:cNvSpPr/>
            <p:nvPr/>
          </p:nvSpPr>
          <p:spPr>
            <a:xfrm>
              <a:off x="45719" y="38458"/>
              <a:ext cx="1196007" cy="167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117" y="7415"/>
                  </a:lnTo>
                  <a:lnTo>
                    <a:pt x="21600" y="2160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308498"/>
              <a:endParaRPr sz="135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Shape 44">
              <a:extLst>
                <a:ext uri="{FF2B5EF4-FFF2-40B4-BE49-F238E27FC236}">
                  <a16:creationId xmlns:a16="http://schemas.microsoft.com/office/drawing/2014/main" id="{0B30052A-9A70-7BE8-A4C4-131C16D68DD7}"/>
                </a:ext>
              </a:extLst>
            </p:cNvPr>
            <p:cNvSpPr/>
            <p:nvPr/>
          </p:nvSpPr>
          <p:spPr>
            <a:xfrm>
              <a:off x="0" y="-1"/>
              <a:ext cx="91440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5679"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" name="Shape 45">
              <a:extLst>
                <a:ext uri="{FF2B5EF4-FFF2-40B4-BE49-F238E27FC236}">
                  <a16:creationId xmlns:a16="http://schemas.microsoft.com/office/drawing/2014/main" id="{0206A384-577A-C483-5E86-ED0D1486AB4C}"/>
                </a:ext>
              </a:extLst>
            </p:cNvPr>
            <p:cNvSpPr/>
            <p:nvPr/>
          </p:nvSpPr>
          <p:spPr>
            <a:xfrm>
              <a:off x="610870" y="548639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5679"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Shape 46">
              <a:extLst>
                <a:ext uri="{FF2B5EF4-FFF2-40B4-BE49-F238E27FC236}">
                  <a16:creationId xmlns:a16="http://schemas.microsoft.com/office/drawing/2014/main" id="{C2F74ED4-155C-6561-64D9-7E3B2D71954E}"/>
                </a:ext>
              </a:extLst>
            </p:cNvPr>
            <p:cNvSpPr/>
            <p:nvPr/>
          </p:nvSpPr>
          <p:spPr>
            <a:xfrm>
              <a:off x="1189224" y="1661227"/>
              <a:ext cx="91441" cy="91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16796"/>
                  </a:moveTo>
                  <a:cubicBezTo>
                    <a:pt x="20639" y="12954"/>
                    <a:pt x="20639" y="6724"/>
                    <a:pt x="16796" y="2882"/>
                  </a:cubicBezTo>
                  <a:cubicBezTo>
                    <a:pt x="12954" y="-961"/>
                    <a:pt x="6724" y="-961"/>
                    <a:pt x="2882" y="2882"/>
                  </a:cubicBezTo>
                  <a:cubicBezTo>
                    <a:pt x="-961" y="6724"/>
                    <a:pt x="-961" y="12954"/>
                    <a:pt x="2882" y="16796"/>
                  </a:cubicBezTo>
                  <a:cubicBezTo>
                    <a:pt x="6724" y="20639"/>
                    <a:pt x="12954" y="20639"/>
                    <a:pt x="16796" y="16796"/>
                  </a:cubicBezTo>
                </a:path>
              </a:pathLst>
            </a:custGeom>
            <a:solidFill>
              <a:srgbClr val="FFFFFF"/>
            </a:solidFill>
            <a:ln w="3175" cap="flat">
              <a:solidFill>
                <a:srgbClr val="000000">
                  <a:alpha val="0"/>
                </a:srgbClr>
              </a:solidFill>
              <a:prstDash val="solid"/>
              <a:round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685679">
                <a:defRPr>
                  <a:solidFill>
                    <a:srgbClr val="FFFFFF"/>
                  </a:solidFill>
                </a:defRPr>
              </a:pPr>
              <a:endParaRPr sz="135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A4312E9D-3865-AA02-0F17-A6D1857CDCE8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836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European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Spallation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Source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(ESS)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C581AC5-6AF1-9DE0-FF9C-4C6EA277D396}"/>
              </a:ext>
            </a:extLst>
          </p:cNvPr>
          <p:cNvSpPr txBox="1"/>
          <p:nvPr/>
        </p:nvSpPr>
        <p:spPr>
          <a:xfrm>
            <a:off x="5756035" y="4462702"/>
            <a:ext cx="228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1050" i="1" u="sng">
                <a:solidFill>
                  <a:schemeClr val="bg2"/>
                </a:solidFill>
                <a:latin typeface="+mj-lt"/>
              </a:rPr>
              <a:t>http://europeanspallationsource.se/</a:t>
            </a:r>
          </a:p>
        </p:txBody>
      </p:sp>
    </p:spTree>
    <p:extLst>
      <p:ext uri="{BB962C8B-B14F-4D97-AF65-F5344CB8AC3E}">
        <p14:creationId xmlns:p14="http://schemas.microsoft.com/office/powerpoint/2010/main" val="708195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79958FF-C55A-6F40-7BEB-1779876D82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884"/>
            <a:ext cx="4965444" cy="515238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D6E639A-3852-46E5-E989-478C21A31CC0}"/>
              </a:ext>
            </a:extLst>
          </p:cNvPr>
          <p:cNvSpPr/>
          <p:nvPr/>
        </p:nvSpPr>
        <p:spPr>
          <a:xfrm>
            <a:off x="4872789" y="-8884"/>
            <a:ext cx="4271211" cy="5152384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kumimoji="1" lang="zh-CN" altLang="en-US" sz="9001" b="1">
              <a:latin typeface="+mn-ea"/>
            </a:endParaRPr>
          </a:p>
        </p:txBody>
      </p:sp>
      <p:grpSp>
        <p:nvGrpSpPr>
          <p:cNvPr id="5" name="组 2">
            <a:extLst>
              <a:ext uri="{FF2B5EF4-FFF2-40B4-BE49-F238E27FC236}">
                <a16:creationId xmlns:a16="http://schemas.microsoft.com/office/drawing/2014/main" id="{EAC8A225-2B8F-4F6F-45A5-B1151797AEB3}"/>
              </a:ext>
            </a:extLst>
          </p:cNvPr>
          <p:cNvGrpSpPr/>
          <p:nvPr/>
        </p:nvGrpSpPr>
        <p:grpSpPr>
          <a:xfrm>
            <a:off x="4492423" y="1008958"/>
            <a:ext cx="4651577" cy="909378"/>
            <a:chOff x="4743860" y="461861"/>
            <a:chExt cx="4400139" cy="1154667"/>
          </a:xfrm>
        </p:grpSpPr>
        <p:sp>
          <p:nvSpPr>
            <p:cNvPr id="6" name="剪去单角的矩形 5">
              <a:extLst>
                <a:ext uri="{FF2B5EF4-FFF2-40B4-BE49-F238E27FC236}">
                  <a16:creationId xmlns:a16="http://schemas.microsoft.com/office/drawing/2014/main" id="{1B64E889-85A3-CFF0-C22E-635A8A3FD77A}"/>
                </a:ext>
              </a:extLst>
            </p:cNvPr>
            <p:cNvSpPr/>
            <p:nvPr/>
          </p:nvSpPr>
          <p:spPr>
            <a:xfrm flipH="1" flipV="1">
              <a:off x="4754355" y="461861"/>
              <a:ext cx="4389644" cy="1144170"/>
            </a:xfrm>
            <a:prstGeom prst="snip1Rect">
              <a:avLst>
                <a:gd name="adj" fmla="val 267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8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直角三角形 6">
              <a:extLst>
                <a:ext uri="{FF2B5EF4-FFF2-40B4-BE49-F238E27FC236}">
                  <a16:creationId xmlns:a16="http://schemas.microsoft.com/office/drawing/2014/main" id="{946AAB99-E2C3-43EB-D500-DB1E4E0999D3}"/>
                </a:ext>
              </a:extLst>
            </p:cNvPr>
            <p:cNvSpPr/>
            <p:nvPr/>
          </p:nvSpPr>
          <p:spPr>
            <a:xfrm flipH="1" flipV="1">
              <a:off x="4743860" y="1291124"/>
              <a:ext cx="325404" cy="3254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8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296993CC-BE79-C264-83BE-46977CD2B2DC}"/>
              </a:ext>
            </a:extLst>
          </p:cNvPr>
          <p:cNvSpPr/>
          <p:nvPr/>
        </p:nvSpPr>
        <p:spPr>
          <a:xfrm>
            <a:off x="5813015" y="1131389"/>
            <a:ext cx="2156429" cy="646331"/>
          </a:xfrm>
          <a:prstGeom prst="rect">
            <a:avLst/>
          </a:prstGeom>
          <a:effectLst/>
        </p:spPr>
        <p:txBody>
          <a:bodyPr vert="horz" wrap="square">
            <a:spAutoFit/>
          </a:bodyPr>
          <a:lstStyle/>
          <a:p>
            <a:pPr algn="r"/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Contents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9" name="矩形 259">
            <a:extLst>
              <a:ext uri="{FF2B5EF4-FFF2-40B4-BE49-F238E27FC236}">
                <a16:creationId xmlns:a16="http://schemas.microsoft.com/office/drawing/2014/main" id="{5077CD81-BADC-075A-88E1-A8129CFE9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193" y="2164687"/>
            <a:ext cx="3369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zh-CN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矩形 259">
            <a:extLst>
              <a:ext uri="{FF2B5EF4-FFF2-40B4-BE49-F238E27FC236}">
                <a16:creationId xmlns:a16="http://schemas.microsoft.com/office/drawing/2014/main" id="{254C73F5-07AB-F65A-BB7E-3C3F070C6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959" y="2164687"/>
            <a:ext cx="6716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01</a:t>
            </a:r>
            <a:endParaRPr lang="zh-CN" altLang="en-US" sz="2800" b="1" cap="all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矩形 259">
            <a:extLst>
              <a:ext uri="{FF2B5EF4-FFF2-40B4-BE49-F238E27FC236}">
                <a16:creationId xmlns:a16="http://schemas.microsoft.com/office/drawing/2014/main" id="{749CFB25-CBB8-21D4-15B6-4B3F586E0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193" y="2778409"/>
            <a:ext cx="33988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lvl="0">
              <a:buNone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ESS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Cryogenic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zh-CN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259">
            <a:extLst>
              <a:ext uri="{FF2B5EF4-FFF2-40B4-BE49-F238E27FC236}">
                <a16:creationId xmlns:a16="http://schemas.microsoft.com/office/drawing/2014/main" id="{4B16F799-E353-C660-958D-835DC8060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959" y="2778409"/>
            <a:ext cx="6716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02</a:t>
            </a:r>
            <a:endParaRPr lang="zh-CN" altLang="en-US" sz="2800" b="1" cap="all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矩形 259">
            <a:extLst>
              <a:ext uri="{FF2B5EF4-FFF2-40B4-BE49-F238E27FC236}">
                <a16:creationId xmlns:a16="http://schemas.microsoft.com/office/drawing/2014/main" id="{80AE35E8-7E5E-4E42-C89B-493324FBD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437" y="3389196"/>
            <a:ext cx="33663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259">
            <a:extLst>
              <a:ext uri="{FF2B5EF4-FFF2-40B4-BE49-F238E27FC236}">
                <a16:creationId xmlns:a16="http://schemas.microsoft.com/office/drawing/2014/main" id="{12597A8F-2CDA-CCC5-9181-CAF7A0F1B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959" y="3392131"/>
            <a:ext cx="6716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03</a:t>
            </a:r>
            <a:endParaRPr lang="zh-CN" altLang="en-US" sz="2800" b="1" cap="all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矩形 259">
            <a:extLst>
              <a:ext uri="{FF2B5EF4-FFF2-40B4-BE49-F238E27FC236}">
                <a16:creationId xmlns:a16="http://schemas.microsoft.com/office/drawing/2014/main" id="{BB3DDDBF-0CBA-AE9C-F053-7ECB4012A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437" y="3999983"/>
            <a:ext cx="3417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ESS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ACCP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矩形 259">
            <a:extLst>
              <a:ext uri="{FF2B5EF4-FFF2-40B4-BE49-F238E27FC236}">
                <a16:creationId xmlns:a16="http://schemas.microsoft.com/office/drawing/2014/main" id="{F2B61602-F0E2-579D-44AE-EC086E046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959" y="4005852"/>
            <a:ext cx="6716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04</a:t>
            </a:r>
            <a:endParaRPr lang="zh-CN" altLang="en-US" sz="2800" b="1" cap="all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71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B4E66EAF-4DD2-8EE5-4BC8-67D545BE1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08" y="669340"/>
            <a:ext cx="7772400" cy="408311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E05CBC-D495-9FA4-2567-2AB83C13E15D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836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ESS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Cryogenic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System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Overview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55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80B0-654F-E624-800A-028D6ABCF748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836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ESS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Accelerator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Cryoplant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(ACCP)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灯片编号占位符 1">
            <a:extLst>
              <a:ext uri="{FF2B5EF4-FFF2-40B4-BE49-F238E27FC236}">
                <a16:creationId xmlns:a16="http://schemas.microsoft.com/office/drawing/2014/main" id="{710A0654-5FE6-95AF-A51D-3B069E19554B}"/>
              </a:ext>
            </a:extLst>
          </p:cNvPr>
          <p:cNvSpPr txBox="1">
            <a:spLocks/>
          </p:cNvSpPr>
          <p:nvPr/>
        </p:nvSpPr>
        <p:spPr>
          <a:xfrm>
            <a:off x="7405919" y="4320753"/>
            <a:ext cx="2025000" cy="23764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F63A3B-78C7-47BE-AE5E-E10140E0464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6" descr="Figure 1.1.pdf">
            <a:extLst>
              <a:ext uri="{FF2B5EF4-FFF2-40B4-BE49-F238E27FC236}">
                <a16:creationId xmlns:a16="http://schemas.microsoft.com/office/drawing/2014/main" id="{803F07D8-A6CC-4FE1-18A8-24CEA0F750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16" t="7779" r="19655" b="5925"/>
          <a:stretch/>
        </p:blipFill>
        <p:spPr>
          <a:xfrm>
            <a:off x="6552693" y="0"/>
            <a:ext cx="2264735" cy="484113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88BD97-F0A5-6C3E-22D8-83C4AAD33F19}"/>
              </a:ext>
            </a:extLst>
          </p:cNvPr>
          <p:cNvSpPr txBox="1">
            <a:spLocks/>
          </p:cNvSpPr>
          <p:nvPr/>
        </p:nvSpPr>
        <p:spPr>
          <a:xfrm>
            <a:off x="380571" y="972658"/>
            <a:ext cx="6491879" cy="6575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zh-CN"/>
            </a:defPPr>
            <a:lvl1pPr marL="214313" indent="-214313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15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Three warm compressors, six turbines, three cold compressors and several bunches of plate fin heat exchangers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9A262C-966C-5826-2F85-C3FB80A97D66}"/>
              </a:ext>
            </a:extLst>
          </p:cNvPr>
          <p:cNvSpPr txBox="1">
            <a:spLocks/>
          </p:cNvSpPr>
          <p:nvPr/>
        </p:nvSpPr>
        <p:spPr>
          <a:xfrm>
            <a:off x="380571" y="1630805"/>
            <a:ext cx="6341112" cy="58498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zh-CN"/>
            </a:defPPr>
            <a:lvl1pPr marL="214313" indent="-214313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Mixed compression cycle at 2 K plus helium guard system for SP compressor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8D920A-AFBE-298A-DE4C-FFC7C51EDE9F}"/>
              </a:ext>
            </a:extLst>
          </p:cNvPr>
          <p:cNvSpPr txBox="1">
            <a:spLocks/>
          </p:cNvSpPr>
          <p:nvPr/>
        </p:nvSpPr>
        <p:spPr>
          <a:xfrm>
            <a:off x="380571" y="2224627"/>
            <a:ext cx="4047969" cy="35755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zh-CN"/>
            </a:defPPr>
            <a:lvl1pPr marL="214313" indent="-214313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/>
              <a:t>Capacity control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6DE00E-95A7-7748-BB0D-6DF08D21512E}"/>
              </a:ext>
            </a:extLst>
          </p:cNvPr>
          <p:cNvSpPr txBox="1">
            <a:spLocks/>
          </p:cNvSpPr>
          <p:nvPr/>
        </p:nvSpPr>
        <p:spPr>
          <a:xfrm>
            <a:off x="353530" y="2605892"/>
            <a:ext cx="4725685" cy="35755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0075" lvl="1" indent="-257175">
              <a:spcAft>
                <a:spcPts val="900"/>
              </a:spcAft>
              <a:buFont typeface="Courier New"/>
              <a:buChar char="o"/>
            </a:pP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Floating pressure cycle for HP compressor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C53302F-E3F3-8C90-E414-C3402E147E9F}"/>
              </a:ext>
            </a:extLst>
          </p:cNvPr>
          <p:cNvSpPr txBox="1"/>
          <p:nvPr/>
        </p:nvSpPr>
        <p:spPr>
          <a:xfrm>
            <a:off x="353530" y="3030078"/>
            <a:ext cx="4715838" cy="36933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zh-CN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800" baseline="0">
                <a:solidFill>
                  <a:schemeClr val="bg1">
                    <a:lumMod val="50000"/>
                  </a:schemeClr>
                </a:solidFill>
              </a:defRPr>
            </a:lvl1pPr>
            <a:lvl2pPr marL="600075" lvl="1" indent="-257175">
              <a:spcBef>
                <a:spcPct val="20000"/>
              </a:spcBef>
              <a:spcAft>
                <a:spcPts val="900"/>
              </a:spcAft>
              <a:buFont typeface="Courier New"/>
              <a:buChar char="o"/>
              <a:defRPr b="1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lvl="1"/>
            <a:r>
              <a:rPr lang="en-US" altLang="zh-CN" sz="1600" b="0"/>
              <a:t>VFD for SP, LP compressors and CCs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0533F13-DA71-826C-EF5D-77221BBAD341}"/>
              </a:ext>
            </a:extLst>
          </p:cNvPr>
          <p:cNvSpPr txBox="1"/>
          <p:nvPr/>
        </p:nvSpPr>
        <p:spPr>
          <a:xfrm>
            <a:off x="353530" y="3466042"/>
            <a:ext cx="35754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0075" lvl="1" indent="-257175">
              <a:spcAft>
                <a:spcPts val="900"/>
              </a:spcAft>
              <a:buFont typeface="Courier New"/>
              <a:buChar char="o"/>
            </a:pPr>
            <a:r>
              <a:rPr lang="en-US" altLang="zh-CN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Exchange of CCs flow parts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41DDF5C-3C9E-5E7E-CED6-3D3E319FC0EF}"/>
              </a:ext>
            </a:extLst>
          </p:cNvPr>
          <p:cNvSpPr txBox="1"/>
          <p:nvPr/>
        </p:nvSpPr>
        <p:spPr>
          <a:xfrm>
            <a:off x="380571" y="3858462"/>
            <a:ext cx="4715838" cy="3416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zh-CN"/>
            </a:defPPr>
            <a:lvl1pPr marL="214313" indent="-214313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/>
              <a:t>All built-in acceptance test equipment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C1B636D-5BA1-2FE1-7637-CDEB432AF05A}"/>
              </a:ext>
            </a:extLst>
          </p:cNvPr>
          <p:cNvSpPr txBox="1"/>
          <p:nvPr/>
        </p:nvSpPr>
        <p:spPr>
          <a:xfrm>
            <a:off x="380571" y="4266726"/>
            <a:ext cx="2264735" cy="3416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zh-CN"/>
            </a:defPPr>
            <a:lvl1pPr marL="214313" indent="-214313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altLang="zh-CN" dirty="0"/>
              <a:t>Energy recovery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F43ADE2-22B6-8CFA-AE99-BB4299395FEF}"/>
              </a:ext>
            </a:extLst>
          </p:cNvPr>
          <p:cNvSpPr txBox="1"/>
          <p:nvPr/>
        </p:nvSpPr>
        <p:spPr>
          <a:xfrm>
            <a:off x="401955" y="539760"/>
            <a:ext cx="4194621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zh-CN" altLang="en-US" sz="1800" b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45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94EA5-8D19-A844-618E-453DBEC4B8C9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836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ESS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Accelerator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Cryoplant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(ACCP)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9C0AA4-EA40-E794-EC10-B86087D3AC8A}"/>
              </a:ext>
            </a:extLst>
          </p:cNvPr>
          <p:cNvSpPr txBox="1"/>
          <p:nvPr/>
        </p:nvSpPr>
        <p:spPr>
          <a:xfrm>
            <a:off x="401955" y="539760"/>
            <a:ext cx="4194621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</a:t>
            </a:r>
            <a:endParaRPr lang="zh-CN" altLang="en-US" sz="1800" b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5" descr="表格&#10;&#10;描述已自动生成">
            <a:extLst>
              <a:ext uri="{FF2B5EF4-FFF2-40B4-BE49-F238E27FC236}">
                <a16:creationId xmlns:a16="http://schemas.microsoft.com/office/drawing/2014/main" id="{CFE64A7C-BADB-7EFC-3139-E08D1260C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785161"/>
            <a:ext cx="7099300" cy="402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46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CD04D-CBFC-6E56-6327-3F74A9E812DD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836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ESS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Accelerator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Cryoplant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(ACCP)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FADB32D-1B19-B53F-0190-46800231063F}"/>
              </a:ext>
            </a:extLst>
          </p:cNvPr>
          <p:cNvSpPr txBox="1"/>
          <p:nvPr/>
        </p:nvSpPr>
        <p:spPr>
          <a:xfrm>
            <a:off x="401955" y="539760"/>
            <a:ext cx="7065645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Exergy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Efficiencies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modes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stages</a:t>
            </a:r>
            <a:endParaRPr lang="zh-CN" altLang="en-US" sz="1800" b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hart 6">
            <a:extLst>
              <a:ext uri="{FF2B5EF4-FFF2-40B4-BE49-F238E27FC236}">
                <a16:creationId xmlns:a16="http://schemas.microsoft.com/office/drawing/2014/main" id="{53B3E22F-75AD-20AF-B030-3BC814498E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753845"/>
              </p:ext>
            </p:extLst>
          </p:nvPr>
        </p:nvGraphicFramePr>
        <p:xfrm>
          <a:off x="763905" y="882671"/>
          <a:ext cx="7441944" cy="3879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ounded Rectangular Callout 13">
            <a:extLst>
              <a:ext uri="{FF2B5EF4-FFF2-40B4-BE49-F238E27FC236}">
                <a16:creationId xmlns:a16="http://schemas.microsoft.com/office/drawing/2014/main" id="{BCDFF4CF-DC9A-A034-232E-CCDA1413719D}"/>
              </a:ext>
            </a:extLst>
          </p:cNvPr>
          <p:cNvSpPr/>
          <p:nvPr/>
        </p:nvSpPr>
        <p:spPr>
          <a:xfrm>
            <a:off x="1912394" y="2566555"/>
            <a:ext cx="1149371" cy="1157288"/>
          </a:xfrm>
          <a:prstGeom prst="wedgeRoundRectCallout">
            <a:avLst>
              <a:gd name="adj1" fmla="val 31280"/>
              <a:gd name="adj2" fmla="val 47492"/>
              <a:gd name="adj3" fmla="val 16667"/>
            </a:avLst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Flow parts exchange</a:t>
            </a:r>
          </a:p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Warm compressor control</a:t>
            </a:r>
          </a:p>
        </p:txBody>
      </p:sp>
      <p:sp>
        <p:nvSpPr>
          <p:cNvPr id="6" name="Rounded Rectangular Callout 15">
            <a:extLst>
              <a:ext uri="{FF2B5EF4-FFF2-40B4-BE49-F238E27FC236}">
                <a16:creationId xmlns:a16="http://schemas.microsoft.com/office/drawing/2014/main" id="{82DB9267-505E-F51C-A9E1-3F34B52C8AB3}"/>
              </a:ext>
            </a:extLst>
          </p:cNvPr>
          <p:cNvSpPr/>
          <p:nvPr/>
        </p:nvSpPr>
        <p:spPr>
          <a:xfrm>
            <a:off x="3271295" y="2567710"/>
            <a:ext cx="1477800" cy="949594"/>
          </a:xfrm>
          <a:prstGeom prst="wedgeRoundRectCallout">
            <a:avLst>
              <a:gd name="adj1" fmla="val 31280"/>
              <a:gd name="adj2" fmla="val 47492"/>
              <a:gd name="adj3" fmla="val 16667"/>
            </a:avLst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Floating pressure cycle</a:t>
            </a:r>
          </a:p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VFDs for SP&amp;LP and CCs</a:t>
            </a:r>
          </a:p>
        </p:txBody>
      </p:sp>
      <p:sp>
        <p:nvSpPr>
          <p:cNvPr id="7" name="Rounded Rectangular Callout 16">
            <a:extLst>
              <a:ext uri="{FF2B5EF4-FFF2-40B4-BE49-F238E27FC236}">
                <a16:creationId xmlns:a16="http://schemas.microsoft.com/office/drawing/2014/main" id="{956ECA43-77A4-D64C-CCFD-C95BF57328B5}"/>
              </a:ext>
            </a:extLst>
          </p:cNvPr>
          <p:cNvSpPr/>
          <p:nvPr/>
        </p:nvSpPr>
        <p:spPr>
          <a:xfrm>
            <a:off x="4885217" y="2942299"/>
            <a:ext cx="1477799" cy="452438"/>
          </a:xfrm>
          <a:prstGeom prst="wedgeRoundRectCallout">
            <a:avLst>
              <a:gd name="adj1" fmla="val 31280"/>
              <a:gd name="adj2" fmla="val 47492"/>
              <a:gd name="adj3" fmla="val 16667"/>
            </a:avLst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VFDs for SP&amp;LP</a:t>
            </a:r>
          </a:p>
        </p:txBody>
      </p:sp>
      <p:sp>
        <p:nvSpPr>
          <p:cNvPr id="8" name="Rounded Rectangular Callout 17">
            <a:extLst>
              <a:ext uri="{FF2B5EF4-FFF2-40B4-BE49-F238E27FC236}">
                <a16:creationId xmlns:a16="http://schemas.microsoft.com/office/drawing/2014/main" id="{4FE8E2CB-F853-C027-0179-E379607CCEE5}"/>
              </a:ext>
            </a:extLst>
          </p:cNvPr>
          <p:cNvSpPr/>
          <p:nvPr/>
        </p:nvSpPr>
        <p:spPr>
          <a:xfrm>
            <a:off x="6412753" y="2942299"/>
            <a:ext cx="1477799" cy="452438"/>
          </a:xfrm>
          <a:prstGeom prst="wedgeRoundRectCallout">
            <a:avLst>
              <a:gd name="adj1" fmla="val 31280"/>
              <a:gd name="adj2" fmla="val 47492"/>
              <a:gd name="adj3" fmla="val 16667"/>
            </a:avLst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Only HP and T3 in operation</a:t>
            </a:r>
          </a:p>
        </p:txBody>
      </p:sp>
    </p:spTree>
    <p:extLst>
      <p:ext uri="{BB962C8B-B14F-4D97-AF65-F5344CB8AC3E}">
        <p14:creationId xmlns:p14="http://schemas.microsoft.com/office/powerpoint/2010/main" val="3330102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959A1B-7114-C189-9A9E-8888241B8D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434" y="1144552"/>
            <a:ext cx="3740812" cy="241804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4D8F47B-C6B5-0BCD-238B-B7EA3C10B8C4}"/>
              </a:ext>
            </a:extLst>
          </p:cNvPr>
          <p:cNvSpPr txBox="1"/>
          <p:nvPr/>
        </p:nvSpPr>
        <p:spPr>
          <a:xfrm>
            <a:off x="380570" y="1284837"/>
            <a:ext cx="3739253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sv-SE" altLang="zh-C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sv-SE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altLang="zh-C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Organised</a:t>
            </a:r>
            <a:r>
              <a:rPr lang="sv-SE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 The </a:t>
            </a:r>
            <a:r>
              <a:rPr lang="sv-SE" altLang="zh-C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biggest</a:t>
            </a:r>
            <a:r>
              <a:rPr lang="sv-SE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benefit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sv-SE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AC9A327-6D9D-E707-7144-A6F76D7470A8}"/>
              </a:ext>
            </a:extLst>
          </p:cNvPr>
          <p:cNvSpPr txBox="1"/>
          <p:nvPr/>
        </p:nvSpPr>
        <p:spPr>
          <a:xfrm>
            <a:off x="380570" y="2938139"/>
            <a:ext cx="4686697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sv-SE" altLang="zh-C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sv-SE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sv-SE" altLang="zh-C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Solve</a:t>
            </a:r>
            <a:r>
              <a:rPr lang="sv-SE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Problems and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deal</a:t>
            </a:r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sv-SE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Challenges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EFD2A3-3599-A943-624D-ED79EE25AC53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836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Project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Management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A4C1A5A-062C-43B5-94B2-2CBFB5CC4965}"/>
              </a:ext>
            </a:extLst>
          </p:cNvPr>
          <p:cNvSpPr txBox="1"/>
          <p:nvPr/>
        </p:nvSpPr>
        <p:spPr>
          <a:xfrm>
            <a:off x="380571" y="1698162"/>
            <a:ext cx="2809086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sv-SE" altLang="zh-C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sv-SE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altLang="zh-CN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Disciplined</a:t>
            </a:r>
            <a:r>
              <a:rPr lang="sv-SE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. ...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73C664E-42BB-6DAD-BEC6-9A65B0F89D9A}"/>
              </a:ext>
            </a:extLst>
          </p:cNvPr>
          <p:cNvSpPr txBox="1"/>
          <p:nvPr/>
        </p:nvSpPr>
        <p:spPr>
          <a:xfrm>
            <a:off x="380571" y="2111488"/>
            <a:ext cx="3262281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sv-SE" altLang="zh-CN" sz="1600">
                <a:latin typeface="Calibri" panose="020F0502020204030204" pitchFamily="34" charset="0"/>
                <a:cs typeface="Calibri" panose="020F0502020204030204" pitchFamily="34" charset="0"/>
              </a:rPr>
              <a:t>Learn to Coordinate and Plan. ... 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EDDE9B-AEC8-96F8-F4E4-0B81994C1128}"/>
              </a:ext>
            </a:extLst>
          </p:cNvPr>
          <p:cNvSpPr txBox="1"/>
          <p:nvPr/>
        </p:nvSpPr>
        <p:spPr>
          <a:xfrm>
            <a:off x="380571" y="2524814"/>
            <a:ext cx="4108921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sv-SE" altLang="zh-CN" sz="1600">
                <a:latin typeface="Calibri" panose="020F0502020204030204" pitchFamily="34" charset="0"/>
                <a:cs typeface="Calibri" panose="020F0502020204030204" pitchFamily="34" charset="0"/>
              </a:rPr>
              <a:t>Learn to Work with Different People. ... 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0E10AD2-5E6C-823B-0913-74206C6DF04E}"/>
              </a:ext>
            </a:extLst>
          </p:cNvPr>
          <p:cNvSpPr txBox="1"/>
          <p:nvPr/>
        </p:nvSpPr>
        <p:spPr>
          <a:xfrm>
            <a:off x="608311" y="587348"/>
            <a:ext cx="8133734" cy="55720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>
              <a:buNone/>
            </a:pP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management is the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skills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techniques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series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tasks to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desired</a:t>
            </a:r>
            <a:r>
              <a:rPr lang="sv-SE" altLang="zh-CN" sz="1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altLang="zh-CN" sz="1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  <a:endParaRPr lang="zh-CN" altLang="en-US" sz="18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8FFBA7B-FB87-CF5B-EB3C-2A825AC63DC8}"/>
              </a:ext>
            </a:extLst>
          </p:cNvPr>
          <p:cNvSpPr txBox="1"/>
          <p:nvPr/>
        </p:nvSpPr>
        <p:spPr>
          <a:xfrm>
            <a:off x="377379" y="3413835"/>
            <a:ext cx="4194621" cy="55720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vacation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Party,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hobby,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car,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zh-CN" altLang="en-US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career…</a:t>
            </a:r>
            <a:endParaRPr lang="zh-CN" altLang="en-US" sz="180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E768104-0FED-2124-32DD-5912596543AC}"/>
              </a:ext>
            </a:extLst>
          </p:cNvPr>
          <p:cNvSpPr txBox="1"/>
          <p:nvPr/>
        </p:nvSpPr>
        <p:spPr>
          <a:xfrm>
            <a:off x="1113138" y="4192826"/>
            <a:ext cx="2529714" cy="3602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 sz="2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</a:t>
            </a:r>
            <a:r>
              <a:rPr lang="zh-CN" altLang="en-US" sz="2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zh-CN" altLang="en-US" sz="2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2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project!</a:t>
            </a:r>
            <a:endParaRPr lang="zh-CN" altLang="en-US" sz="280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图片 15" descr="图片包含 游戏机, 蜂窝, 体育&#10;&#10;描述已自动生成">
            <a:extLst>
              <a:ext uri="{FF2B5EF4-FFF2-40B4-BE49-F238E27FC236}">
                <a16:creationId xmlns:a16="http://schemas.microsoft.com/office/drawing/2014/main" id="{8A627321-D96F-0F77-A771-B987D34460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5" r="-744"/>
          <a:stretch/>
        </p:blipFill>
        <p:spPr>
          <a:xfrm>
            <a:off x="5102071" y="3352723"/>
            <a:ext cx="3811978" cy="14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17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示&#10;&#10;中度可信度描述已自动生成">
            <a:extLst>
              <a:ext uri="{FF2B5EF4-FFF2-40B4-BE49-F238E27FC236}">
                <a16:creationId xmlns:a16="http://schemas.microsoft.com/office/drawing/2014/main" id="{4ACE5A8D-FB0B-D8D5-42EB-99D163A0E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83" y="704566"/>
            <a:ext cx="8053634" cy="16229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A0BE621-6CDB-070B-4740-E81CA9F37610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836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Project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Lifecycle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30AF4C0-544F-09BB-CE95-881E98B81C41}"/>
              </a:ext>
            </a:extLst>
          </p:cNvPr>
          <p:cNvSpPr txBox="1"/>
          <p:nvPr/>
        </p:nvSpPr>
        <p:spPr>
          <a:xfrm>
            <a:off x="141072" y="2977940"/>
            <a:ext cx="2538628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 uncertainties</a:t>
            </a:r>
          </a:p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scope</a:t>
            </a:r>
          </a:p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3678C44-500A-CBDE-6527-442F7744EAAE}"/>
              </a:ext>
            </a:extLst>
          </p:cNvPr>
          <p:cNvSpPr txBox="1"/>
          <p:nvPr/>
        </p:nvSpPr>
        <p:spPr>
          <a:xfrm>
            <a:off x="2584181" y="2977940"/>
            <a:ext cx="2321683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</a:p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</a:p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</a:p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</a:t>
            </a:r>
          </a:p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Calculate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</a:t>
            </a:r>
          </a:p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Handle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5463548-71A1-99A0-D2D7-DA408B040989}"/>
              </a:ext>
            </a:extLst>
          </p:cNvPr>
          <p:cNvSpPr txBox="1"/>
          <p:nvPr/>
        </p:nvSpPr>
        <p:spPr>
          <a:xfrm>
            <a:off x="4810345" y="2977940"/>
            <a:ext cx="2103677" cy="1246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</a:p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costs</a:t>
            </a:r>
          </a:p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Deliveries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ECDA792-8A7F-47D8-D7A4-E52206CB30EA}"/>
              </a:ext>
            </a:extLst>
          </p:cNvPr>
          <p:cNvSpPr txBox="1"/>
          <p:nvPr/>
        </p:nvSpPr>
        <p:spPr>
          <a:xfrm>
            <a:off x="6818503" y="2977940"/>
            <a:ext cx="2215718" cy="78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</a:p>
          <a:p>
            <a:pPr marL="285750" indent="-285750" algn="l"/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  <a:r>
              <a:rPr lang="zh-CN" altLang="en-US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learned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59E6492-1253-8F22-D365-2B03F9B71DB3}"/>
              </a:ext>
            </a:extLst>
          </p:cNvPr>
          <p:cNvSpPr txBox="1"/>
          <p:nvPr/>
        </p:nvSpPr>
        <p:spPr>
          <a:xfrm>
            <a:off x="366688" y="2572691"/>
            <a:ext cx="1307734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Pre-Study</a:t>
            </a:r>
            <a:endParaRPr lang="zh-CN" altLang="en-US" sz="180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8CA7820-2F1A-A01B-F35B-A5B449BFF75D}"/>
              </a:ext>
            </a:extLst>
          </p:cNvPr>
          <p:cNvSpPr txBox="1"/>
          <p:nvPr/>
        </p:nvSpPr>
        <p:spPr>
          <a:xfrm>
            <a:off x="2856631" y="2572691"/>
            <a:ext cx="1307734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  <a:endParaRPr lang="zh-CN" altLang="en-US" sz="180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4BD3BFB-E8AD-964D-BEF0-06AFE8B70A28}"/>
              </a:ext>
            </a:extLst>
          </p:cNvPr>
          <p:cNvSpPr txBox="1"/>
          <p:nvPr/>
        </p:nvSpPr>
        <p:spPr>
          <a:xfrm>
            <a:off x="4979637" y="2572691"/>
            <a:ext cx="1307734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Execution</a:t>
            </a:r>
            <a:endParaRPr lang="zh-CN" altLang="en-US" sz="180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1DA6FC7-C028-259E-C6C9-5C8D5B2E6C8D}"/>
              </a:ext>
            </a:extLst>
          </p:cNvPr>
          <p:cNvSpPr txBox="1"/>
          <p:nvPr/>
        </p:nvSpPr>
        <p:spPr>
          <a:xfrm>
            <a:off x="7159734" y="2572691"/>
            <a:ext cx="1034240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  <a:endParaRPr lang="zh-CN" altLang="en-US" sz="180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957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735EB-2453-E2A4-4452-840E6B0987DC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8674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Typical projects in a large-scale cryogenic system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419E16D-F6B9-74B0-396A-0E64A418D6F6}"/>
              </a:ext>
            </a:extLst>
          </p:cNvPr>
          <p:cNvSpPr txBox="1"/>
          <p:nvPr/>
        </p:nvSpPr>
        <p:spPr>
          <a:xfrm>
            <a:off x="380566" y="776837"/>
            <a:ext cx="7087033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Helium Refrigerator (WCS, Cold box &amp; </a:t>
            </a:r>
            <a:r>
              <a:rPr lang="en-US" altLang="zh-CN" sz="180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LHe</a:t>
            </a:r>
            <a:r>
              <a:rPr lang="en-US" altLang="zh-CN" sz="18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Storage Tank)</a:t>
            </a:r>
            <a:endParaRPr lang="sv-SE" altLang="zh-CN" sz="180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BE124C4-9E81-C6CD-48EC-AB1362D2187F}"/>
              </a:ext>
            </a:extLst>
          </p:cNvPr>
          <p:cNvSpPr txBox="1"/>
          <p:nvPr/>
        </p:nvSpPr>
        <p:spPr>
          <a:xfrm>
            <a:off x="380567" y="1300479"/>
            <a:ext cx="7378254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800">
                <a:latin typeface="Calibri" panose="020F0502020204030204" pitchFamily="34" charset="0"/>
                <a:cs typeface="Calibri" panose="020F0502020204030204" pitchFamily="34" charset="0"/>
              </a:rPr>
              <a:t>Cryogenic Distribution System (Valve Boxes and Cryogenic Transfer Lines)</a:t>
            </a:r>
            <a:endParaRPr lang="sv-SE" altLang="zh-CN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5993018-B236-FE02-BFEC-1791AA547572}"/>
              </a:ext>
            </a:extLst>
          </p:cNvPr>
          <p:cNvSpPr txBox="1"/>
          <p:nvPr/>
        </p:nvSpPr>
        <p:spPr>
          <a:xfrm>
            <a:off x="380567" y="1824121"/>
            <a:ext cx="8865032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Recovery and Purification System (External purifier, Recovery Compressor, Gas Bag, etc.) </a:t>
            </a:r>
            <a:endParaRPr lang="sv-SE" altLang="zh-C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C40ACF5-9EC4-8483-8514-AEAE64C20241}"/>
              </a:ext>
            </a:extLst>
          </p:cNvPr>
          <p:cNvSpPr txBox="1"/>
          <p:nvPr/>
        </p:nvSpPr>
        <p:spPr>
          <a:xfrm>
            <a:off x="380567" y="2347763"/>
            <a:ext cx="7378254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800">
                <a:latin typeface="Calibri" panose="020F0502020204030204" pitchFamily="34" charset="0"/>
                <a:cs typeface="Calibri" panose="020F0502020204030204" pitchFamily="34" charset="0"/>
              </a:rPr>
              <a:t>Pure Helium tank (PHS)</a:t>
            </a:r>
            <a:endParaRPr lang="sv-SE" altLang="zh-CN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94FA08F-2261-D6A6-CD83-F388E73BA601}"/>
              </a:ext>
            </a:extLst>
          </p:cNvPr>
          <p:cNvSpPr txBox="1"/>
          <p:nvPr/>
        </p:nvSpPr>
        <p:spPr>
          <a:xfrm>
            <a:off x="380567" y="2871405"/>
            <a:ext cx="7378254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800">
                <a:latin typeface="Calibri" panose="020F0502020204030204" pitchFamily="34" charset="0"/>
                <a:cs typeface="Calibri" panose="020F0502020204030204" pitchFamily="34" charset="0"/>
              </a:rPr>
              <a:t>Interconnection piping</a:t>
            </a:r>
            <a:endParaRPr lang="sv-SE" altLang="zh-CN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04B27EC-5864-B6D3-ABDF-69F7B7A1B4D3}"/>
              </a:ext>
            </a:extLst>
          </p:cNvPr>
          <p:cNvSpPr txBox="1"/>
          <p:nvPr/>
        </p:nvSpPr>
        <p:spPr>
          <a:xfrm>
            <a:off x="380567" y="3395046"/>
            <a:ext cx="7378254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800">
                <a:latin typeface="Calibri" panose="020F0502020204030204" pitchFamily="34" charset="0"/>
                <a:cs typeface="Calibri" panose="020F0502020204030204" pitchFamily="34" charset="0"/>
              </a:rPr>
              <a:t>Control System</a:t>
            </a:r>
            <a:endParaRPr lang="sv-SE" altLang="zh-CN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28F4932-7D84-6887-5DEF-75E6B002832D}"/>
              </a:ext>
            </a:extLst>
          </p:cNvPr>
          <p:cNvSpPr txBox="1"/>
          <p:nvPr/>
        </p:nvSpPr>
        <p:spPr>
          <a:xfrm>
            <a:off x="380567" y="3918687"/>
            <a:ext cx="7378254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800">
                <a:latin typeface="Calibri" panose="020F0502020204030204" pitchFamily="34" charset="0"/>
                <a:cs typeface="Calibri" panose="020F0502020204030204" pitchFamily="34" charset="0"/>
              </a:rPr>
              <a:t>Instruments (Temperature Sensors, Flow Meters, Level Meters, etc.)</a:t>
            </a:r>
            <a:endParaRPr lang="sv-SE" altLang="zh-CN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312CD9-C73C-9FBD-EE61-C3B8BCA6B350}"/>
              </a:ext>
            </a:extLst>
          </p:cNvPr>
          <p:cNvSpPr txBox="1"/>
          <p:nvPr/>
        </p:nvSpPr>
        <p:spPr>
          <a:xfrm>
            <a:off x="380567" y="4442328"/>
            <a:ext cx="7378254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800">
                <a:latin typeface="Calibri" panose="020F0502020204030204" pitchFamily="34" charset="0"/>
                <a:cs typeface="Calibri" panose="020F0502020204030204" pitchFamily="34" charset="0"/>
              </a:rPr>
              <a:t>Cryomodules</a:t>
            </a:r>
            <a:endParaRPr lang="sv-SE" altLang="zh-CN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61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208A6-4B0C-05A6-631D-74CF6E9A6157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836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ACCP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as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a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project</a:t>
            </a:r>
            <a:endParaRPr lang="en-US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0609436-1003-D551-E8B8-15EF95E65C20}"/>
              </a:ext>
            </a:extLst>
          </p:cNvPr>
          <p:cNvSpPr txBox="1"/>
          <p:nvPr/>
        </p:nvSpPr>
        <p:spPr>
          <a:xfrm>
            <a:off x="380571" y="523220"/>
            <a:ext cx="4194621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</a:t>
            </a:r>
            <a:endParaRPr lang="zh-CN" altLang="en-US" sz="1800" b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542036FF-9606-FF6D-8E76-25B260674F49}"/>
              </a:ext>
            </a:extLst>
          </p:cNvPr>
          <p:cNvGrpSpPr/>
          <p:nvPr/>
        </p:nvGrpSpPr>
        <p:grpSpPr>
          <a:xfrm>
            <a:off x="699517" y="991886"/>
            <a:ext cx="7744965" cy="654857"/>
            <a:chOff x="788809" y="1465163"/>
            <a:chExt cx="10326619" cy="82492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FB8D67D-BC2D-2F0C-1202-97F57B6BD14B}"/>
                </a:ext>
              </a:extLst>
            </p:cNvPr>
            <p:cNvSpPr/>
            <p:nvPr/>
          </p:nvSpPr>
          <p:spPr>
            <a:xfrm>
              <a:off x="788809" y="1465163"/>
              <a:ext cx="2160000" cy="824921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Calibri" panose="020F0502020204030204" pitchFamily="34" charset="0"/>
                  <a:cs typeface="Calibri" panose="020F0502020204030204" pitchFamily="34" charset="0"/>
                </a:rPr>
                <a:t>Pre-Study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A2637DD-7DF5-185E-DA54-F1A9751AF266}"/>
                </a:ext>
              </a:extLst>
            </p:cNvPr>
            <p:cNvSpPr/>
            <p:nvPr/>
          </p:nvSpPr>
          <p:spPr>
            <a:xfrm>
              <a:off x="3511015" y="1465164"/>
              <a:ext cx="2160000" cy="824917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Calibri" panose="020F0502020204030204" pitchFamily="34" charset="0"/>
                  <a:cs typeface="Calibri" panose="020F0502020204030204" pitchFamily="34" charset="0"/>
                </a:rPr>
                <a:t>Planning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AA45D48-10EA-C411-2645-4C9626B96617}"/>
                </a:ext>
              </a:extLst>
            </p:cNvPr>
            <p:cNvSpPr/>
            <p:nvPr/>
          </p:nvSpPr>
          <p:spPr>
            <a:xfrm>
              <a:off x="6233221" y="1465163"/>
              <a:ext cx="2160000" cy="824920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Calibri" panose="020F0502020204030204" pitchFamily="34" charset="0"/>
                  <a:cs typeface="Calibri" panose="020F0502020204030204" pitchFamily="34" charset="0"/>
                </a:rPr>
                <a:t>Execution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EABA9AA-A67D-8C49-B8A3-9D7EF6293BD1}"/>
                </a:ext>
              </a:extLst>
            </p:cNvPr>
            <p:cNvSpPr/>
            <p:nvPr/>
          </p:nvSpPr>
          <p:spPr>
            <a:xfrm>
              <a:off x="8955428" y="1465163"/>
              <a:ext cx="2160000" cy="824918"/>
            </a:xfrm>
            <a:prstGeom prst="round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latin typeface="Calibri" panose="020F0502020204030204" pitchFamily="34" charset="0"/>
                  <a:cs typeface="Calibri" panose="020F0502020204030204" pitchFamily="34" charset="0"/>
                </a:rPr>
                <a:t>Closure</a:t>
              </a: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73BF3F2-B33B-EACB-305E-E4C46E0BD5CA}"/>
              </a:ext>
            </a:extLst>
          </p:cNvPr>
          <p:cNvSpPr/>
          <p:nvPr/>
        </p:nvSpPr>
        <p:spPr>
          <a:xfrm>
            <a:off x="669932" y="1903611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Visiting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9AF6AA7F-09A6-D31B-A544-6A8014B97ED2}"/>
              </a:ext>
            </a:extLst>
          </p:cNvPr>
          <p:cNvSpPr/>
          <p:nvPr/>
        </p:nvSpPr>
        <p:spPr>
          <a:xfrm>
            <a:off x="669932" y="2396393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Demand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Investigation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C24DCDD6-2389-D6B5-8A92-9C2AEF795806}"/>
              </a:ext>
            </a:extLst>
          </p:cNvPr>
          <p:cNvSpPr/>
          <p:nvPr/>
        </p:nvSpPr>
        <p:spPr>
          <a:xfrm>
            <a:off x="669932" y="2882976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790E21-3CDC-B828-6F6F-D9CE9116C650}"/>
              </a:ext>
            </a:extLst>
          </p:cNvPr>
          <p:cNvSpPr/>
          <p:nvPr/>
        </p:nvSpPr>
        <p:spPr>
          <a:xfrm>
            <a:off x="669932" y="3369560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Staging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modes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0CBDE7A0-8C3A-DD72-E6B9-045D7FF44FA6}"/>
              </a:ext>
            </a:extLst>
          </p:cNvPr>
          <p:cNvSpPr/>
          <p:nvPr/>
        </p:nvSpPr>
        <p:spPr>
          <a:xfrm>
            <a:off x="669932" y="4359962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solidFill>
                  <a:srgbClr val="1429F4"/>
                </a:solidFill>
              </a:rPr>
              <a:t>Industry</a:t>
            </a:r>
            <a:r>
              <a:rPr lang="zh-CN" altLang="en-US" sz="1400" b="1">
                <a:solidFill>
                  <a:srgbClr val="1429F4"/>
                </a:solidFill>
              </a:rPr>
              <a:t> </a:t>
            </a:r>
            <a:r>
              <a:rPr lang="en-US" altLang="zh-CN" sz="1400" b="1">
                <a:solidFill>
                  <a:srgbClr val="1429F4"/>
                </a:solidFill>
              </a:rPr>
              <a:t>study</a:t>
            </a:r>
            <a:endParaRPr lang="en-US" sz="1400" b="1">
              <a:solidFill>
                <a:srgbClr val="1429F4"/>
              </a:solidFill>
            </a:endParaRP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47F9A52A-4E67-4A87-CDCE-473F253FC05C}"/>
              </a:ext>
            </a:extLst>
          </p:cNvPr>
          <p:cNvSpPr/>
          <p:nvPr/>
        </p:nvSpPr>
        <p:spPr>
          <a:xfrm>
            <a:off x="2735250" y="1903611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Timing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5D3B1F93-5E84-01C9-7E48-966ABCB76DD8}"/>
              </a:ext>
            </a:extLst>
          </p:cNvPr>
          <p:cNvSpPr/>
          <p:nvPr/>
        </p:nvSpPr>
        <p:spPr>
          <a:xfrm>
            <a:off x="2735250" y="2396393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Staffing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397684DF-CE50-C817-2607-6F95D147DB5C}"/>
              </a:ext>
            </a:extLst>
          </p:cNvPr>
          <p:cNvSpPr/>
          <p:nvPr/>
        </p:nvSpPr>
        <p:spPr>
          <a:xfrm>
            <a:off x="2735250" y="2889175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Budget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44B560EA-8663-3871-EEF4-8769F6E64EC5}"/>
              </a:ext>
            </a:extLst>
          </p:cNvPr>
          <p:cNvSpPr/>
          <p:nvPr/>
        </p:nvSpPr>
        <p:spPr>
          <a:xfrm>
            <a:off x="2735250" y="3381957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E1257A92-9CEA-6452-5944-CEA6EE022DFA}"/>
              </a:ext>
            </a:extLst>
          </p:cNvPr>
          <p:cNvSpPr/>
          <p:nvPr/>
        </p:nvSpPr>
        <p:spPr>
          <a:xfrm>
            <a:off x="2735250" y="3874739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zh-CN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echnical</a:t>
            </a:r>
            <a:r>
              <a:rPr lang="zh-CN" alt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</a:t>
            </a:r>
            <a:endParaRPr 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2F04DEC1-2DB9-7848-6C4D-5FF3587DB7A2}"/>
              </a:ext>
            </a:extLst>
          </p:cNvPr>
          <p:cNvSpPr/>
          <p:nvPr/>
        </p:nvSpPr>
        <p:spPr>
          <a:xfrm>
            <a:off x="2726039" y="4367519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</a:t>
            </a:r>
            <a:r>
              <a:rPr lang="zh-CN" altLang="en-US" sz="1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1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tender</a:t>
            </a:r>
            <a:endParaRPr lang="en-US" sz="1400" b="1">
              <a:solidFill>
                <a:srgbClr val="1429F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A656C368-E5E1-AA2D-7F37-FF9D7378C71D}"/>
              </a:ext>
            </a:extLst>
          </p:cNvPr>
          <p:cNvSpPr/>
          <p:nvPr/>
        </p:nvSpPr>
        <p:spPr>
          <a:xfrm>
            <a:off x="4782147" y="1903611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Meeting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Reviews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55B2023A-64C3-3DFC-802A-765D2125D493}"/>
              </a:ext>
            </a:extLst>
          </p:cNvPr>
          <p:cNvSpPr/>
          <p:nvPr/>
        </p:nvSpPr>
        <p:spPr>
          <a:xfrm>
            <a:off x="4782147" y="2519588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Intermediate</a:t>
            </a:r>
            <a:r>
              <a:rPr lang="zh-CN" altLang="en-US" sz="1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inspection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A924288D-5CAC-07B0-2DF0-B6AEA9928C52}"/>
              </a:ext>
            </a:extLst>
          </p:cNvPr>
          <p:cNvSpPr/>
          <p:nvPr/>
        </p:nvSpPr>
        <p:spPr>
          <a:xfrm>
            <a:off x="4782147" y="3135565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9F556395-B0EE-E9CE-6CA7-4C7143295BF5}"/>
              </a:ext>
            </a:extLst>
          </p:cNvPr>
          <p:cNvSpPr/>
          <p:nvPr/>
        </p:nvSpPr>
        <p:spPr>
          <a:xfrm>
            <a:off x="4782147" y="3751542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Installation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EB5303AE-A68F-91E1-9AB6-45B08FB94A5C}"/>
              </a:ext>
            </a:extLst>
          </p:cNvPr>
          <p:cNvSpPr/>
          <p:nvPr/>
        </p:nvSpPr>
        <p:spPr>
          <a:xfrm>
            <a:off x="4782146" y="4367519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</a:t>
            </a:r>
            <a:endParaRPr lang="en-US" sz="1400" b="1">
              <a:solidFill>
                <a:srgbClr val="1429F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07C30599-D7B8-B99C-31E3-9EAD1DEBBADA}"/>
              </a:ext>
            </a:extLst>
          </p:cNvPr>
          <p:cNvSpPr/>
          <p:nvPr/>
        </p:nvSpPr>
        <p:spPr>
          <a:xfrm>
            <a:off x="6819329" y="1903611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9">
            <a:extLst>
              <a:ext uri="{FF2B5EF4-FFF2-40B4-BE49-F238E27FC236}">
                <a16:creationId xmlns:a16="http://schemas.microsoft.com/office/drawing/2014/main" id="{EE5EA46D-5E91-4735-DC26-4795353FEE16}"/>
              </a:ext>
            </a:extLst>
          </p:cNvPr>
          <p:cNvSpPr/>
          <p:nvPr/>
        </p:nvSpPr>
        <p:spPr>
          <a:xfrm>
            <a:off x="6819329" y="2511588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  <a:r>
              <a:rPr lang="zh-CN" altLang="en-US" sz="1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learnt</a:t>
            </a:r>
            <a:endParaRPr lang="en-US" sz="1400" b="1">
              <a:solidFill>
                <a:srgbClr val="1429F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E6BD40DC-562B-4035-A855-210E152190ED}"/>
              </a:ext>
            </a:extLst>
          </p:cNvPr>
          <p:cNvSpPr/>
          <p:nvPr/>
        </p:nvSpPr>
        <p:spPr>
          <a:xfrm>
            <a:off x="669932" y="3868539"/>
            <a:ext cx="1610290" cy="38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b="1">
                <a:latin typeface="Calibri" panose="020F0502020204030204" pitchFamily="34" charset="0"/>
                <a:cs typeface="Calibri" panose="020F0502020204030204" pitchFamily="34" charset="0"/>
              </a:rPr>
              <a:t>Scope</a:t>
            </a: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79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12FA2-E91B-9323-49A4-241BC7C7BE28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293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Pre-study-</a:t>
            </a:r>
            <a:r>
              <a:rPr lang="en-US" altLang="zh-CN" sz="2800">
                <a:latin typeface="Calibri" panose="020F0502020204030204" pitchFamily="34" charset="0"/>
              </a:rPr>
              <a:t>Visiting</a:t>
            </a:r>
            <a:endParaRPr lang="en-US" sz="2800">
              <a:latin typeface="Calibri" panose="020F050202020403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82368FFF-2E8E-D15A-DFC0-215F20E7AE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578262"/>
              </p:ext>
            </p:extLst>
          </p:nvPr>
        </p:nvGraphicFramePr>
        <p:xfrm>
          <a:off x="4875382" y="0"/>
          <a:ext cx="4268618" cy="486330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37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2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10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9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Machine Type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Capacity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Comments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2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LHC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CERN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 kW @ 1.8 K</a:t>
                      </a:r>
                    </a:p>
                    <a:p>
                      <a:pPr algn="ctr" fontAlgn="b"/>
                      <a:r>
                        <a:rPr lang="pl-PL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 kW @</a:t>
                      </a:r>
                      <a:r>
                        <a:rPr lang="pl-PL" sz="900" u="none" strike="noStrike" baseline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4.5 K</a:t>
                      </a:r>
                    </a:p>
                    <a:p>
                      <a:pPr algn="ctr" fontAlgn="b"/>
                      <a:r>
                        <a:rPr lang="pl-PL" sz="900" u="none" strike="noStrike" baseline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 kW @ 50-75 K</a:t>
                      </a:r>
                      <a:endParaRPr lang="pl-P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plants</a:t>
                      </a:r>
                      <a:b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 kW @ 4.5 K </a:t>
                      </a:r>
                      <a:r>
                        <a:rPr lang="en-US" sz="1000" u="none" strike="noStrike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Eqiv</a:t>
                      </a: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b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3CC+SP compressor (ALAT)</a:t>
                      </a:r>
                      <a:b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4CC+SP compressor (LKT/IHI)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3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XFEL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 kW @ 2 K </a:t>
                      </a:r>
                      <a:b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 kW @ 5-8 K</a:t>
                      </a:r>
                      <a:b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kW @ 40-80 K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 HERA plants: 12 kW @ 4.5 K </a:t>
                      </a:r>
                      <a:r>
                        <a:rPr lang="en-US" sz="1000" u="none" strike="noStrike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Eqiv</a:t>
                      </a: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b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Upgrade to: 8 kW @ 4.5 K </a:t>
                      </a:r>
                      <a:r>
                        <a:rPr lang="en-US" sz="1000" u="none" strike="noStrike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Eqiv</a:t>
                      </a: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Each</a:t>
                      </a:r>
                      <a:b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4CC to LP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AMTF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0.8 kW @ 2 K </a:t>
                      </a:r>
                      <a:b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 kW @ 5-8 K</a:t>
                      </a:r>
                      <a:b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kW @ 40-80 K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Vacuum pump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679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MTF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FERMI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 kW @ 2 K </a:t>
                      </a:r>
                      <a:b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 kW @ 5-8 K</a:t>
                      </a:r>
                      <a:b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kW @ 40-80 K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3CC + SP compressor/Pumps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SNS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ORNL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 kW @ 2.1 K </a:t>
                      </a:r>
                      <a:b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g/s @ 4.5 K liq.</a:t>
                      </a:r>
                      <a:b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8.3 kW @ 35 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4CCs to LP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CEBAF II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JLAB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4.6 kW @ 2.1 K </a:t>
                      </a:r>
                      <a:b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g/s @ 4.5 K liq.</a:t>
                      </a:r>
                      <a:b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kW @ 35 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 plants</a:t>
                      </a:r>
                      <a:b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5CC to LP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67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W-7X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Stellarator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kW @ 3.4 K </a:t>
                      </a:r>
                      <a:b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 g/s @ 4.5 K liq.</a:t>
                      </a:r>
                      <a:b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kW @ 80 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 cold circulators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FAIR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Accelerator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GSI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kW @ 4.5 K </a:t>
                      </a:r>
                      <a:b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 g/s @ 4.5 K liq.</a:t>
                      </a:r>
                      <a:b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kW @ 50 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kW @ 4.5 K </a:t>
                      </a:r>
                      <a:r>
                        <a:rPr lang="it-IT" sz="1000" u="none" strike="noStrike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Eqiv</a:t>
                      </a:r>
                      <a:r>
                        <a:rPr lang="it-IT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br>
                        <a:rPr lang="it-IT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u="none" strike="noStrike" noProof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Magnets</a:t>
                      </a:r>
                      <a:endParaRPr lang="en-US" sz="10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03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KSTAR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Tokamak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NFRI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 kW @ 4.3 K </a:t>
                      </a:r>
                      <a:b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g/s @ 4.5 K liq.</a:t>
                      </a:r>
                      <a:b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9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270 g/s @ 50-70 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kW @ 4.5 K </a:t>
                      </a:r>
                      <a:r>
                        <a:rPr lang="en-US" sz="1000" u="none" strike="noStrike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Eqiv</a:t>
                      </a: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b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 cold circulators</a:t>
                      </a:r>
                      <a:b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0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Magnets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536" marR="3536" marT="353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139969FF-F755-8F6F-B533-6E35579D69B0}"/>
              </a:ext>
            </a:extLst>
          </p:cNvPr>
          <p:cNvSpPr txBox="1"/>
          <p:nvPr/>
        </p:nvSpPr>
        <p:spPr>
          <a:xfrm>
            <a:off x="40825" y="1125809"/>
            <a:ext cx="4874403" cy="543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chances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projects/Labs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Vendors: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Lab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visiting,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Conferences,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Workshop,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etc.</a:t>
            </a:r>
            <a:endParaRPr lang="sv-SE" altLang="zh-CN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53908A4-69F4-D42A-B6E7-15096F8658CA}"/>
              </a:ext>
            </a:extLst>
          </p:cNvPr>
          <p:cNvSpPr txBox="1"/>
          <p:nvPr/>
        </p:nvSpPr>
        <p:spPr>
          <a:xfrm>
            <a:off x="40825" y="2489112"/>
            <a:ext cx="3238207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Pay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particular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attention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  <a:endParaRPr lang="sv-SE" altLang="zh-CN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28DD5F2-60A2-1B8D-5542-D569999B54B9}"/>
              </a:ext>
            </a:extLst>
          </p:cNvPr>
          <p:cNvSpPr txBox="1"/>
          <p:nvPr/>
        </p:nvSpPr>
        <p:spPr>
          <a:xfrm>
            <a:off x="293894" y="2812277"/>
            <a:ext cx="3803073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buFont typeface="Wingdings" pitchFamily="2" charset="2"/>
              <a:buChar char="ü"/>
            </a:pP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History/Background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(CERN,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DESY)</a:t>
            </a:r>
            <a:endParaRPr lang="sv-SE" altLang="zh-CN" sz="14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5080C45-208F-0B0B-4714-CD7A189B7068}"/>
              </a:ext>
            </a:extLst>
          </p:cNvPr>
          <p:cNvSpPr txBox="1"/>
          <p:nvPr/>
        </p:nvSpPr>
        <p:spPr>
          <a:xfrm>
            <a:off x="293894" y="3135442"/>
            <a:ext cx="3803073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buFont typeface="Wingdings" pitchFamily="2" charset="2"/>
              <a:buChar char="ü"/>
            </a:pP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(PVPS)</a:t>
            </a:r>
            <a:endParaRPr lang="sv-SE" altLang="zh-CN" sz="14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91F7078-5761-FE85-13CB-70062D8402DB}"/>
              </a:ext>
            </a:extLst>
          </p:cNvPr>
          <p:cNvSpPr txBox="1"/>
          <p:nvPr/>
        </p:nvSpPr>
        <p:spPr>
          <a:xfrm>
            <a:off x="40826" y="1718363"/>
            <a:ext cx="4874402" cy="77444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Discuss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overview,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consideration,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technical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issues,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challenges,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experiences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lesson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learned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short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meeting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person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site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endParaRPr lang="sv-SE" altLang="zh-CN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A632A30-DC5A-0AF8-98A7-D7D5F5AD7A90}"/>
              </a:ext>
            </a:extLst>
          </p:cNvPr>
          <p:cNvSpPr txBox="1"/>
          <p:nvPr/>
        </p:nvSpPr>
        <p:spPr>
          <a:xfrm>
            <a:off x="40826" y="533256"/>
            <a:ext cx="4874402" cy="543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/>
              <a:t>Big science facility community</a:t>
            </a:r>
            <a:r>
              <a:rPr lang="zh-CN" altLang="en-US" sz="1400"/>
              <a:t> </a:t>
            </a:r>
            <a:r>
              <a:rPr lang="en-US" altLang="zh-CN" sz="1400"/>
              <a:t>encourages free and open exchange of scientific knowledge</a:t>
            </a:r>
            <a:r>
              <a:rPr lang="zh-CN" altLang="en-US" sz="1400"/>
              <a:t> </a:t>
            </a:r>
            <a:r>
              <a:rPr lang="en-US" altLang="zh-CN" sz="1400"/>
              <a:t>&amp; expertise</a:t>
            </a:r>
            <a:endParaRPr lang="zh-CN" altLang="en-US" sz="140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1E517B4-9020-28D3-E78B-93D73C1C7775}"/>
              </a:ext>
            </a:extLst>
          </p:cNvPr>
          <p:cNvSpPr txBox="1"/>
          <p:nvPr/>
        </p:nvSpPr>
        <p:spPr>
          <a:xfrm>
            <a:off x="293894" y="3458607"/>
            <a:ext cx="3803073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>
              <a:buFont typeface="Wingdings" pitchFamily="2" charset="2"/>
              <a:buChar char="ü"/>
            </a:pP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type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(LN</a:t>
            </a:r>
            <a:r>
              <a:rPr lang="en-US" altLang="zh-CN" sz="1400" b="0" baseline="-25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pro-cooling)</a:t>
            </a:r>
            <a:endParaRPr lang="sv-SE" altLang="zh-CN" sz="14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16F1EC-4120-226D-6877-AF9DA42715C0}"/>
              </a:ext>
            </a:extLst>
          </p:cNvPr>
          <p:cNvSpPr txBox="1"/>
          <p:nvPr/>
        </p:nvSpPr>
        <p:spPr>
          <a:xfrm>
            <a:off x="40825" y="3781772"/>
            <a:ext cx="3803073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/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zh-CN" altLang="en-US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>
                <a:latin typeface="Calibri" panose="020F0502020204030204" pitchFamily="34" charset="0"/>
                <a:cs typeface="Calibri" panose="020F0502020204030204" pitchFamily="34" charset="0"/>
              </a:rPr>
              <a:t>friends</a:t>
            </a:r>
            <a:endParaRPr lang="sv-SE" altLang="zh-CN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BC3B79A-886D-734E-9D0A-21BFD9E6CB74}"/>
              </a:ext>
            </a:extLst>
          </p:cNvPr>
          <p:cNvSpPr txBox="1"/>
          <p:nvPr/>
        </p:nvSpPr>
        <p:spPr>
          <a:xfrm>
            <a:off x="274134" y="4207657"/>
            <a:ext cx="4464121" cy="5640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ctr">
              <a:buNone/>
            </a:pPr>
            <a:r>
              <a:rPr lang="en-US" altLang="zh-C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zh-CN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zh-CN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</a:t>
            </a:r>
            <a:r>
              <a:rPr lang="zh-CN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zh-CN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zh-CN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</a:t>
            </a:r>
            <a:r>
              <a:rPr lang="zh-CN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</a:t>
            </a:r>
            <a:r>
              <a:rPr lang="zh-CN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zh-CN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paper</a:t>
            </a:r>
            <a:r>
              <a:rPr lang="zh-CN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reading!</a:t>
            </a:r>
            <a:endParaRPr lang="sv-SE" altLang="zh-CN" sz="2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02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887AF9-D5AF-1FC1-0E7D-AFC4C0F58712}"/>
              </a:ext>
            </a:extLst>
          </p:cNvPr>
          <p:cNvSpPr txBox="1">
            <a:spLocks/>
          </p:cNvSpPr>
          <p:nvPr/>
        </p:nvSpPr>
        <p:spPr>
          <a:xfrm>
            <a:off x="1385658" y="546323"/>
            <a:ext cx="6372683" cy="4320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CERN:</a:t>
            </a:r>
            <a:r>
              <a:rPr lang="zh-CN" alt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Sector 3-4 incident (just before the 1st ramp)</a:t>
            </a:r>
            <a:endParaRPr lang="en-GB" sz="2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C531AB-F49B-20D6-7015-763EBC5F0E74}"/>
              </a:ext>
            </a:extLst>
          </p:cNvPr>
          <p:cNvSpPr txBox="1">
            <a:spLocks/>
          </p:cNvSpPr>
          <p:nvPr/>
        </p:nvSpPr>
        <p:spPr bwMode="auto">
          <a:xfrm>
            <a:off x="519932" y="919587"/>
            <a:ext cx="6120680" cy="5194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defTabSz="311045">
              <a:lnSpc>
                <a:spcPct val="87000"/>
              </a:lnSpc>
              <a:buClr>
                <a:srgbClr val="000000"/>
              </a:buClr>
              <a:buSzPct val="100000"/>
              <a:defRPr/>
            </a:pPr>
            <a:r>
              <a:rPr lang="en-US" sz="2000" b="1" kern="0">
                <a:solidFill>
                  <a:srgbClr val="3366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19</a:t>
            </a:r>
            <a:r>
              <a:rPr lang="en-US" sz="2000" b="1" kern="0" baseline="30000">
                <a:solidFill>
                  <a:srgbClr val="3366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</a:t>
            </a:r>
            <a:r>
              <a:rPr lang="en-US" sz="2000" b="1" kern="0">
                <a:solidFill>
                  <a:srgbClr val="3366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September 2008 at 11:18.36</a:t>
            </a:r>
            <a:br>
              <a:rPr lang="en-US" kern="0">
                <a:solidFill>
                  <a:srgbClr val="3366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sz="1400" kern="0">
                <a:solidFill>
                  <a:srgbClr val="3366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last test of the last sector: 7kA (4TeV) towards 9.3 kA (5TeV)</a:t>
            </a:r>
          </a:p>
        </p:txBody>
      </p:sp>
      <p:pic>
        <p:nvPicPr>
          <p:cNvPr id="5" name="Picture 3" descr="interconnect">
            <a:extLst>
              <a:ext uri="{FF2B5EF4-FFF2-40B4-BE49-F238E27FC236}">
                <a16:creationId xmlns:a16="http://schemas.microsoft.com/office/drawing/2014/main" id="{AE4CA2EB-9ACC-0CFA-58F1-7EBE327D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136103"/>
            <a:ext cx="3303123" cy="268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QBQI">
            <a:extLst>
              <a:ext uri="{FF2B5EF4-FFF2-40B4-BE49-F238E27FC236}">
                <a16:creationId xmlns:a16="http://schemas.microsoft.com/office/drawing/2014/main" id="{88A582D0-6E86-F250-C567-309C33013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02369" y="2136102"/>
            <a:ext cx="3300263" cy="268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D8CD780-38A3-AF67-F6C8-B822F606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02632" y="2136103"/>
            <a:ext cx="2541368" cy="268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E395C40-FBCF-C414-0BCE-3E747C75D796}"/>
              </a:ext>
            </a:extLst>
          </p:cNvPr>
          <p:cNvSpPr txBox="1"/>
          <p:nvPr/>
        </p:nvSpPr>
        <p:spPr>
          <a:xfrm>
            <a:off x="418879" y="1496861"/>
            <a:ext cx="6221733" cy="574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1045">
              <a:lnSpc>
                <a:spcPct val="87000"/>
              </a:lnSpc>
              <a:buClr>
                <a:srgbClr val="000000"/>
              </a:buClr>
              <a:buSzPct val="100000"/>
              <a:defRPr/>
            </a:pPr>
            <a:r>
              <a:rPr lang="en-US" altLang="zh-CN" b="1" kern="0">
                <a:solidFill>
                  <a:srgbClr val="FF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Electrical arc </a:t>
            </a:r>
            <a:r>
              <a:rPr lang="en-US" altLang="zh-CN" b="1" kern="0">
                <a:solidFill>
                  <a:srgbClr val="3366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at 8.7 kA in the interconnection </a:t>
            </a:r>
          </a:p>
          <a:p>
            <a:pPr defTabSz="311045">
              <a:lnSpc>
                <a:spcPct val="87000"/>
              </a:lnSpc>
              <a:buClr>
                <a:srgbClr val="000000"/>
              </a:buClr>
              <a:buSzPct val="100000"/>
              <a:defRPr/>
            </a:pPr>
            <a:r>
              <a:rPr lang="en-US" altLang="zh-CN" b="1" kern="0">
                <a:solidFill>
                  <a:srgbClr val="3366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Rupture of bellows, expansion of liquid Helium with MLI debris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194606-4731-4D23-9387-4B1767A63814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293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Pre-study-</a:t>
            </a:r>
            <a:r>
              <a:rPr lang="en-US" altLang="zh-CN" sz="2800">
                <a:latin typeface="Calibri" panose="020F0502020204030204" pitchFamily="34" charset="0"/>
              </a:rPr>
              <a:t>Visiting</a:t>
            </a:r>
            <a:endParaRPr lang="en-US" sz="2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62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76CE4BC-4096-B1DC-B71A-5C36EE1422E4}"/>
              </a:ext>
            </a:extLst>
          </p:cNvPr>
          <p:cNvSpPr txBox="1"/>
          <p:nvPr/>
        </p:nvSpPr>
        <p:spPr>
          <a:xfrm>
            <a:off x="421381" y="81356"/>
            <a:ext cx="2194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hangingPunct="1">
              <a:defRPr/>
            </a:pP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About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Myself</a:t>
            </a:r>
            <a:endParaRPr lang="zh-CN" altLang="en-US" sz="2800" b="1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DF23226-90B9-990D-49BD-BAC7416C3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60" y="2474532"/>
            <a:ext cx="1400256" cy="356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8937">
              <a:lnSpc>
                <a:spcPct val="120000"/>
              </a:lnSpc>
              <a:defRPr/>
            </a:pPr>
            <a:r>
              <a:rPr kumimoji="1" lang="en-US" altLang="zh-CN" sz="1575" b="1">
                <a:ea typeface="微软雅黑" panose="020B0503020204020204" pitchFamily="34" charset="-122"/>
                <a:sym typeface="Symbol" pitchFamily="18" charset="2"/>
              </a:rPr>
              <a:t>Xilong</a:t>
            </a:r>
            <a:r>
              <a:rPr kumimoji="1" lang="zh-CN" altLang="en-US" sz="1575" b="1">
                <a:ea typeface="微软雅黑" panose="020B0503020204020204" pitchFamily="34" charset="-122"/>
                <a:sym typeface="Symbol" pitchFamily="18" charset="2"/>
              </a:rPr>
              <a:t> </a:t>
            </a:r>
            <a:r>
              <a:rPr kumimoji="1" lang="en-US" altLang="zh-CN" sz="1575" b="1">
                <a:ea typeface="微软雅黑" panose="020B0503020204020204" pitchFamily="34" charset="-122"/>
                <a:sym typeface="Symbol" pitchFamily="18" charset="2"/>
              </a:rPr>
              <a:t>Wang</a:t>
            </a:r>
            <a:endParaRPr kumimoji="1" lang="zh-CN" altLang="zh-CN" sz="1575" b="1">
              <a:ea typeface="微软雅黑" panose="020B0503020204020204" pitchFamily="34" charset="-122"/>
              <a:sym typeface="Symbol" pitchFamily="18" charset="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B88F383-9561-80CE-9BE8-47DB1C54BB62}"/>
              </a:ext>
            </a:extLst>
          </p:cNvPr>
          <p:cNvSpPr txBox="1"/>
          <p:nvPr/>
        </p:nvSpPr>
        <p:spPr>
          <a:xfrm>
            <a:off x="1952240" y="1233600"/>
            <a:ext cx="4640508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51" indent="-160751" algn="just" defTabSz="4589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2007-2012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DESY,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Germany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74893FA-7916-0FB1-610E-EF2F6C880BAA}"/>
              </a:ext>
            </a:extLst>
          </p:cNvPr>
          <p:cNvSpPr txBox="1"/>
          <p:nvPr/>
        </p:nvSpPr>
        <p:spPr>
          <a:xfrm>
            <a:off x="1952240" y="1545453"/>
            <a:ext cx="3906832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51" indent="-160751" algn="just" defTabSz="4589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2012-2020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ESS,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Sweden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12370A6-23A7-1907-1DBA-0AC997D57E70}"/>
              </a:ext>
            </a:extLst>
          </p:cNvPr>
          <p:cNvSpPr txBox="1"/>
          <p:nvPr/>
        </p:nvSpPr>
        <p:spPr>
          <a:xfrm>
            <a:off x="7969631" y="1209940"/>
            <a:ext cx="910105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Scientist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A02988A-ED47-DBB8-2C9E-F20C237D7845}"/>
              </a:ext>
            </a:extLst>
          </p:cNvPr>
          <p:cNvSpPr txBox="1"/>
          <p:nvPr/>
        </p:nvSpPr>
        <p:spPr>
          <a:xfrm>
            <a:off x="1952240" y="1857306"/>
            <a:ext cx="6235384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51" indent="-160751" algn="just" defTabSz="4589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2020-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Dalian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Institute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of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Chemical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Physics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(DICP),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CAS,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Dalian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831BC3C-D4D7-B41E-76BC-6E8C1A34576B}"/>
              </a:ext>
            </a:extLst>
          </p:cNvPr>
          <p:cNvSpPr txBox="1"/>
          <p:nvPr/>
        </p:nvSpPr>
        <p:spPr>
          <a:xfrm>
            <a:off x="1952240" y="2145213"/>
            <a:ext cx="6326848" cy="42344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60751" indent="-160751" algn="just" defTabSz="4589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2020-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Institute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of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Advanced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Science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Facilities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(IASF),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Shenzhen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A526838-87C4-3E6F-E367-243C0A789B3E}"/>
              </a:ext>
            </a:extLst>
          </p:cNvPr>
          <p:cNvSpPr txBox="1"/>
          <p:nvPr/>
        </p:nvSpPr>
        <p:spPr>
          <a:xfrm>
            <a:off x="573578" y="2788005"/>
            <a:ext cx="5732484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2902" indent="-192902" algn="just" defTabSz="4589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DESY/European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XFEL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Accelerator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Module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Test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Facility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(AMTF)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EBE4B51-726D-0414-93F9-2AEA10EA97E2}"/>
              </a:ext>
            </a:extLst>
          </p:cNvPr>
          <p:cNvSpPr txBox="1"/>
          <p:nvPr/>
        </p:nvSpPr>
        <p:spPr>
          <a:xfrm>
            <a:off x="573578" y="3112201"/>
            <a:ext cx="3706956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2902" indent="-192902" algn="just" defTabSz="4589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DESY/European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XFEL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Cryomodules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50F1706-7FF3-A491-0E46-AAA5B3FBBA58}"/>
              </a:ext>
            </a:extLst>
          </p:cNvPr>
          <p:cNvSpPr txBox="1"/>
          <p:nvPr/>
        </p:nvSpPr>
        <p:spPr>
          <a:xfrm>
            <a:off x="573578" y="3436397"/>
            <a:ext cx="5919260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2902" indent="-192902" algn="just" defTabSz="4589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DESY/European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XFEL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Accelerator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Cryogenic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System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B05522D-B708-0B52-5E6F-BE73E5B93F9F}"/>
              </a:ext>
            </a:extLst>
          </p:cNvPr>
          <p:cNvSpPr txBox="1"/>
          <p:nvPr/>
        </p:nvSpPr>
        <p:spPr>
          <a:xfrm>
            <a:off x="573578" y="3760592"/>
            <a:ext cx="3488919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2902" indent="-192902" algn="just" defTabSz="4589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ESS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Accelerator</a:t>
            </a:r>
            <a:r>
              <a:rPr kumimoji="1" lang="zh-CN" altLang="en-US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0432F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Cryoplant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25F48DB-E859-A6E0-83B3-5A4C7A8A26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661" y="693945"/>
            <a:ext cx="1294255" cy="174426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28C3B97-6736-2779-655D-4BEBB3F2F403}"/>
              </a:ext>
            </a:extLst>
          </p:cNvPr>
          <p:cNvSpPr txBox="1"/>
          <p:nvPr/>
        </p:nvSpPr>
        <p:spPr>
          <a:xfrm>
            <a:off x="1952240" y="921747"/>
            <a:ext cx="5360061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51" indent="-160751" algn="just" defTabSz="4589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2004-2006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IHEP/BEPCII,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ALHZ,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IP/CSNS,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China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15A1A9A-D584-3C5B-E702-7CB040EEEEEF}"/>
              </a:ext>
            </a:extLst>
          </p:cNvPr>
          <p:cNvSpPr txBox="1"/>
          <p:nvPr/>
        </p:nvSpPr>
        <p:spPr>
          <a:xfrm>
            <a:off x="7753807" y="1524242"/>
            <a:ext cx="1341753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Senior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Scientist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FD5FEFE-6C8F-1619-7223-13034DC84C59}"/>
              </a:ext>
            </a:extLst>
          </p:cNvPr>
          <p:cNvSpPr txBox="1"/>
          <p:nvPr/>
        </p:nvSpPr>
        <p:spPr>
          <a:xfrm>
            <a:off x="7775149" y="1873290"/>
            <a:ext cx="1164749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Group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leader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BF7B729-7B96-C6EA-D022-DC8864E67730}"/>
              </a:ext>
            </a:extLst>
          </p:cNvPr>
          <p:cNvSpPr txBox="1"/>
          <p:nvPr/>
        </p:nvSpPr>
        <p:spPr>
          <a:xfrm>
            <a:off x="7624817" y="2183775"/>
            <a:ext cx="1599733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SCT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Division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Head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47D4050-159B-9F19-10D9-7E3C15C0782C}"/>
              </a:ext>
            </a:extLst>
          </p:cNvPr>
          <p:cNvSpPr txBox="1"/>
          <p:nvPr/>
        </p:nvSpPr>
        <p:spPr>
          <a:xfrm>
            <a:off x="6706309" y="2798079"/>
            <a:ext cx="2042043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From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Sketch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the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End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F2151D2-56D8-D30C-0564-1C5E480FF7C3}"/>
              </a:ext>
            </a:extLst>
          </p:cNvPr>
          <p:cNvSpPr txBox="1"/>
          <p:nvPr/>
        </p:nvSpPr>
        <p:spPr>
          <a:xfrm>
            <a:off x="6364993" y="3119583"/>
            <a:ext cx="2594785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Prototype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and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Series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Production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FD5032F-CB7E-2270-2294-E026CECCCFDB}"/>
              </a:ext>
            </a:extLst>
          </p:cNvPr>
          <p:cNvSpPr txBox="1"/>
          <p:nvPr/>
        </p:nvSpPr>
        <p:spPr>
          <a:xfrm>
            <a:off x="6356474" y="3441014"/>
            <a:ext cx="2513410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CDS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and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safety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system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Design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endParaRPr kumimoji="1" lang="en-US" altLang="zh-CN" sz="1400" b="1">
              <a:solidFill>
                <a:srgbClr val="C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AB03055-F370-ECEF-638D-4797BE86A0A2}"/>
              </a:ext>
            </a:extLst>
          </p:cNvPr>
          <p:cNvSpPr txBox="1"/>
          <p:nvPr/>
        </p:nvSpPr>
        <p:spPr>
          <a:xfrm>
            <a:off x="6668507" y="3742514"/>
            <a:ext cx="1912619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From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Sketch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the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End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3100E95-27C9-2F98-240F-5F7F33268D67}"/>
              </a:ext>
            </a:extLst>
          </p:cNvPr>
          <p:cNvSpPr txBox="1"/>
          <p:nvPr/>
        </p:nvSpPr>
        <p:spPr>
          <a:xfrm>
            <a:off x="7662386" y="897731"/>
            <a:ext cx="1524594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Process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Engineer</a:t>
            </a:r>
          </a:p>
        </p:txBody>
      </p:sp>
      <p:pic>
        <p:nvPicPr>
          <p:cNvPr id="27" name="图片 26" descr="图形用户界面, 文本&#10;&#10;描述已自动生成">
            <a:extLst>
              <a:ext uri="{FF2B5EF4-FFF2-40B4-BE49-F238E27FC236}">
                <a16:creationId xmlns:a16="http://schemas.microsoft.com/office/drawing/2014/main" id="{9E73709C-7B46-8291-1F43-C1FDFBC76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78" y="4510040"/>
            <a:ext cx="2255912" cy="356892"/>
          </a:xfrm>
          <a:prstGeom prst="rect">
            <a:avLst/>
          </a:prstGeom>
        </p:spPr>
      </p:pic>
      <p:pic>
        <p:nvPicPr>
          <p:cNvPr id="28" name="图片 27" descr="图形用户界面, 文本, 电子邮件&#10;&#10;描述已自动生成">
            <a:extLst>
              <a:ext uri="{FF2B5EF4-FFF2-40B4-BE49-F238E27FC236}">
                <a16:creationId xmlns:a16="http://schemas.microsoft.com/office/drawing/2014/main" id="{8BF296CC-A494-2646-BBF7-3D9B3778F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9" y="4197226"/>
            <a:ext cx="2374349" cy="3000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180FEC3-355E-D450-329B-EC64F7E7F6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878" y="4199349"/>
            <a:ext cx="1508278" cy="295846"/>
          </a:xfrm>
          <a:prstGeom prst="rect">
            <a:avLst/>
          </a:prstGeom>
        </p:spPr>
      </p:pic>
      <p:pic>
        <p:nvPicPr>
          <p:cNvPr id="30" name="图片 29" descr="图示&#10;&#10;描述已自动生成">
            <a:extLst>
              <a:ext uri="{FF2B5EF4-FFF2-40B4-BE49-F238E27FC236}">
                <a16:creationId xmlns:a16="http://schemas.microsoft.com/office/drawing/2014/main" id="{8C3B43EF-4A61-B7C3-3759-0BFCCEAA7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626" y="4111819"/>
            <a:ext cx="1368197" cy="695437"/>
          </a:xfrm>
          <a:prstGeom prst="rect">
            <a:avLst/>
          </a:prstGeom>
        </p:spPr>
      </p:pic>
      <p:pic>
        <p:nvPicPr>
          <p:cNvPr id="31" name="图片 30" descr="图标&#10;&#10;描述已自动生成">
            <a:extLst>
              <a:ext uri="{FF2B5EF4-FFF2-40B4-BE49-F238E27FC236}">
                <a16:creationId xmlns:a16="http://schemas.microsoft.com/office/drawing/2014/main" id="{56D9F490-E4DC-38C2-7012-1F7E4C77D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009" y="4155368"/>
            <a:ext cx="702701" cy="6394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B8E6593-DD3C-8E34-16D0-E38DF51F02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7064" y="4515908"/>
            <a:ext cx="1807906" cy="341021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08421CD4-F269-79DB-C91D-0F1623763531}"/>
              </a:ext>
            </a:extLst>
          </p:cNvPr>
          <p:cNvSpPr txBox="1"/>
          <p:nvPr/>
        </p:nvSpPr>
        <p:spPr>
          <a:xfrm>
            <a:off x="1952241" y="585946"/>
            <a:ext cx="5732484" cy="42344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60751" indent="-160751" algn="just" defTabSz="458937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2002-2005-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Institute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of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Technical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Physics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and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Chemistry</a:t>
            </a:r>
            <a:r>
              <a:rPr kumimoji="1" lang="zh-CN" altLang="en-US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600" b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(TIPC)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EC1CD94-CA16-F50B-DC93-6DDA5EDE9823}"/>
              </a:ext>
            </a:extLst>
          </p:cNvPr>
          <p:cNvSpPr txBox="1"/>
          <p:nvPr/>
        </p:nvSpPr>
        <p:spPr>
          <a:xfrm>
            <a:off x="8187624" y="591247"/>
            <a:ext cx="631764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Ph.</a:t>
            </a:r>
            <a:r>
              <a:rPr kumimoji="1" lang="zh-CN" altLang="en-US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1400" b="1">
                <a:solidFill>
                  <a:srgbClr val="C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4FB792F-3EB8-96C7-33BD-C99536590108}"/>
              </a:ext>
            </a:extLst>
          </p:cNvPr>
          <p:cNvSpPr/>
          <p:nvPr/>
        </p:nvSpPr>
        <p:spPr>
          <a:xfrm>
            <a:off x="3403537" y="4862445"/>
            <a:ext cx="5351145" cy="76200"/>
          </a:xfrm>
          <a:prstGeom prst="rect">
            <a:avLst/>
          </a:prstGeom>
          <a:solidFill>
            <a:srgbClr val="0C3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8152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ocuments\reports etc\2009.02.09 - DESY AccPhysSem\Data and Images\LHC repairs in detail.JPG">
            <a:extLst>
              <a:ext uri="{FF2B5EF4-FFF2-40B4-BE49-F238E27FC236}">
                <a16:creationId xmlns:a16="http://schemas.microsoft.com/office/drawing/2014/main" id="{24979943-B124-6C48-C4C2-2212CFFDD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4238" y="609063"/>
            <a:ext cx="6524844" cy="423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45BEEE6-2117-4059-4356-B213A7F0C247}"/>
              </a:ext>
            </a:extLst>
          </p:cNvPr>
          <p:cNvSpPr txBox="1"/>
          <p:nvPr/>
        </p:nvSpPr>
        <p:spPr>
          <a:xfrm>
            <a:off x="2395321" y="514005"/>
            <a:ext cx="4442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2009 - overall repair and consolidation</a:t>
            </a:r>
            <a:endParaRPr lang="zh-CN" altLang="en-US" sz="2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082D00-7F8C-D148-7C5F-149676999803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293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Pre-study-</a:t>
            </a:r>
            <a:r>
              <a:rPr lang="en-US" altLang="zh-CN" sz="2800">
                <a:latin typeface="Calibri" panose="020F0502020204030204" pitchFamily="34" charset="0"/>
              </a:rPr>
              <a:t>Visiting</a:t>
            </a:r>
            <a:endParaRPr lang="en-US" sz="2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66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08F72-DA77-63C2-C320-E3D24B68FABC}"/>
              </a:ext>
            </a:extLst>
          </p:cNvPr>
          <p:cNvSpPr txBox="1">
            <a:spLocks/>
          </p:cNvSpPr>
          <p:nvPr/>
        </p:nvSpPr>
        <p:spPr>
          <a:xfrm>
            <a:off x="380571" y="0"/>
            <a:ext cx="293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Pre-study-</a:t>
            </a:r>
            <a:r>
              <a:rPr lang="en-US" altLang="zh-CN" sz="2800">
                <a:latin typeface="Calibri" panose="020F0502020204030204" pitchFamily="34" charset="0"/>
              </a:rPr>
              <a:t>Visiting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D88E884-8653-2E62-CF00-BB39CC8440DE}"/>
              </a:ext>
            </a:extLst>
          </p:cNvPr>
          <p:cNvSpPr txBox="1"/>
          <p:nvPr/>
        </p:nvSpPr>
        <p:spPr>
          <a:xfrm>
            <a:off x="1967855" y="560496"/>
            <a:ext cx="6028353" cy="3331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 sz="2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Higgs particle was discovered on 4th July 2012</a:t>
            </a:r>
          </a:p>
        </p:txBody>
      </p:sp>
      <p:pic>
        <p:nvPicPr>
          <p:cNvPr id="4" name="Picture 1" descr="page10image6952">
            <a:extLst>
              <a:ext uri="{FF2B5EF4-FFF2-40B4-BE49-F238E27FC236}">
                <a16:creationId xmlns:a16="http://schemas.microsoft.com/office/drawing/2014/main" id="{983831EA-844C-1EEE-F324-2F5E27C5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789" y="950367"/>
            <a:ext cx="6848419" cy="384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D418089D-25AE-91D5-E44B-5468C6884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999" y="950367"/>
            <a:ext cx="4064000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400" b="1" dirty="0">
                <a:latin typeface="Calibri" pitchFamily="34" charset="0"/>
                <a:cs typeface="Calibri" pitchFamily="34" charset="0"/>
              </a:rPr>
              <a:t>Peter W. Higgs &amp; Francois Englert: 2013 Noble price</a:t>
            </a:r>
          </a:p>
        </p:txBody>
      </p:sp>
    </p:spTree>
    <p:extLst>
      <p:ext uri="{BB962C8B-B14F-4D97-AF65-F5344CB8AC3E}">
        <p14:creationId xmlns:p14="http://schemas.microsoft.com/office/powerpoint/2010/main" val="4241910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图示&#10;&#10;描述已自动生成">
            <a:extLst>
              <a:ext uri="{FF2B5EF4-FFF2-40B4-BE49-F238E27FC236}">
                <a16:creationId xmlns:a16="http://schemas.microsoft.com/office/drawing/2014/main" id="{6B7349C2-FD1B-A1C8-3D7F-5C0FF6048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24" y="773710"/>
            <a:ext cx="7772400" cy="1241797"/>
          </a:xfrm>
          <a:prstGeom prst="rect">
            <a:avLst/>
          </a:prstGeom>
        </p:spPr>
      </p:pic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390C628C-E67E-3DD6-91BC-778C283778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24" y="2265998"/>
            <a:ext cx="7772400" cy="236459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7729B-DDC8-784F-864F-42B1E5A5EE44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523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Pre-study-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Demand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investigation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718A703-ABDF-E2E2-9986-7A10005C0041}"/>
              </a:ext>
            </a:extLst>
          </p:cNvPr>
          <p:cNvSpPr txBox="1"/>
          <p:nvPr/>
        </p:nvSpPr>
        <p:spPr>
          <a:xfrm>
            <a:off x="3830871" y="1968559"/>
            <a:ext cx="1482258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None/>
            </a:pP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ESS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Layout</a:t>
            </a:r>
            <a:endParaRPr lang="sv-SE" altLang="zh-CN" sz="14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140717-7867-18FD-F76C-0AD2DEF29731}"/>
              </a:ext>
            </a:extLst>
          </p:cNvPr>
          <p:cNvSpPr txBox="1"/>
          <p:nvPr/>
        </p:nvSpPr>
        <p:spPr>
          <a:xfrm>
            <a:off x="3671777" y="4609431"/>
            <a:ext cx="2037494" cy="31277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None/>
            </a:pP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ESS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ACCP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Block-Diagram</a:t>
            </a:r>
            <a:endParaRPr lang="sv-SE" altLang="zh-CN" sz="14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A6CB46C7-69B1-CF7F-D8CF-AE2289987354}"/>
              </a:ext>
            </a:extLst>
          </p:cNvPr>
          <p:cNvSpPr/>
          <p:nvPr/>
        </p:nvSpPr>
        <p:spPr>
          <a:xfrm>
            <a:off x="4039914" y="1082091"/>
            <a:ext cx="2546430" cy="6359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3956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0D406-D06D-8856-97A7-1275000F96BC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523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Pre-study-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Demand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investigation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C6AD109A-710A-470F-A3D4-43F60EAB6438}"/>
              </a:ext>
            </a:extLst>
          </p:cNvPr>
          <p:cNvSpPr txBox="1"/>
          <p:nvPr/>
        </p:nvSpPr>
        <p:spPr>
          <a:xfrm>
            <a:off x="380570" y="3290249"/>
            <a:ext cx="7821499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CM</a:t>
            </a:r>
            <a:r>
              <a:rPr lang="zh-CN" altLang="en-US"/>
              <a:t> </a:t>
            </a:r>
            <a:r>
              <a:rPr lang="en-US" altLang="zh-CN"/>
              <a:t>t</a:t>
            </a:r>
            <a:r>
              <a:rPr lang="en-US"/>
              <a:t>emperature levels</a:t>
            </a:r>
            <a:r>
              <a:rPr lang="en-US" altLang="zh-CN"/>
              <a:t>:</a:t>
            </a:r>
            <a:r>
              <a:rPr lang="zh-CN" altLang="en-US"/>
              <a:t> </a:t>
            </a:r>
            <a:r>
              <a:rPr lang="en-US" altLang="zh-CN"/>
              <a:t>cavities@2</a:t>
            </a:r>
            <a:r>
              <a:rPr lang="zh-CN" altLang="en-US"/>
              <a:t> </a:t>
            </a:r>
            <a:r>
              <a:rPr lang="en-US" altLang="zh-CN"/>
              <a:t>K,</a:t>
            </a:r>
            <a:r>
              <a:rPr lang="zh-CN" altLang="en-US"/>
              <a:t> </a:t>
            </a:r>
            <a:r>
              <a:rPr lang="en-US" altLang="zh-CN"/>
              <a:t>thermal</a:t>
            </a:r>
            <a:r>
              <a:rPr lang="zh-CN" altLang="en-US"/>
              <a:t> </a:t>
            </a:r>
            <a:r>
              <a:rPr lang="en-US" altLang="zh-CN"/>
              <a:t>Shield@</a:t>
            </a:r>
            <a:r>
              <a:rPr lang="zh-CN" altLang="en-US"/>
              <a:t> </a:t>
            </a:r>
            <a:r>
              <a:rPr lang="en-US" altLang="zh-CN"/>
              <a:t>40-50</a:t>
            </a:r>
            <a:r>
              <a:rPr lang="zh-CN" altLang="en-US"/>
              <a:t> </a:t>
            </a:r>
            <a:r>
              <a:rPr lang="en-US" altLang="zh-CN"/>
              <a:t>K,</a:t>
            </a:r>
            <a:r>
              <a:rPr lang="zh-CN" altLang="en-US"/>
              <a:t> </a:t>
            </a:r>
            <a:r>
              <a:rPr lang="en-US" altLang="zh-CN"/>
              <a:t>couplers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4.5-300</a:t>
            </a:r>
            <a:r>
              <a:rPr lang="zh-CN" altLang="en-US"/>
              <a:t> </a:t>
            </a:r>
            <a:r>
              <a:rPr lang="en-US" altLang="zh-CN"/>
              <a:t>K</a:t>
            </a:r>
            <a:endParaRPr lang="en-US"/>
          </a:p>
        </p:txBody>
      </p:sp>
      <p:pic>
        <p:nvPicPr>
          <p:cNvPr id="8" name="Image 1">
            <a:extLst>
              <a:ext uri="{FF2B5EF4-FFF2-40B4-BE49-F238E27FC236}">
                <a16:creationId xmlns:a16="http://schemas.microsoft.com/office/drawing/2014/main" id="{EBD97A2A-9843-79A2-A352-C3667D92C0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52" y="605166"/>
            <a:ext cx="3634692" cy="2132757"/>
          </a:xfrm>
          <a:prstGeom prst="rect">
            <a:avLst/>
          </a:prstGeom>
        </p:spPr>
      </p:pic>
      <p:pic>
        <p:nvPicPr>
          <p:cNvPr id="20" name="Picture 34" descr="cds3_170321.jpg">
            <a:extLst>
              <a:ext uri="{FF2B5EF4-FFF2-40B4-BE49-F238E27FC236}">
                <a16:creationId xmlns:a16="http://schemas.microsoft.com/office/drawing/2014/main" id="{1EE9B873-E7D5-67DB-C84F-C20919D3B7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172" y="605166"/>
            <a:ext cx="4142531" cy="2132757"/>
          </a:xfrm>
          <a:prstGeom prst="rect">
            <a:avLst/>
          </a:prstGeom>
        </p:spPr>
      </p:pic>
      <p:sp>
        <p:nvSpPr>
          <p:cNvPr id="11" name="TextBox 23">
            <a:extLst>
              <a:ext uri="{FF2B5EF4-FFF2-40B4-BE49-F238E27FC236}">
                <a16:creationId xmlns:a16="http://schemas.microsoft.com/office/drawing/2014/main" id="{FED9715D-DF69-7CFD-7C89-E85DA7E28048}"/>
              </a:ext>
            </a:extLst>
          </p:cNvPr>
          <p:cNvSpPr txBox="1"/>
          <p:nvPr/>
        </p:nvSpPr>
        <p:spPr>
          <a:xfrm>
            <a:off x="2589702" y="2553257"/>
            <a:ext cx="17484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cs typeface="Arial"/>
              </a:rPr>
              <a:t>CNRS-IN2P3, SLHIP4, 2014</a:t>
            </a: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5DC887BF-335C-9F50-B454-EF44340EC14A}"/>
              </a:ext>
            </a:extLst>
          </p:cNvPr>
          <p:cNvSpPr txBox="1"/>
          <p:nvPr/>
        </p:nvSpPr>
        <p:spPr>
          <a:xfrm>
            <a:off x="380570" y="2938657"/>
            <a:ext cx="750079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Customer/user</a:t>
            </a:r>
            <a:r>
              <a:rPr lang="zh-CN" altLang="en-US"/>
              <a:t> </a:t>
            </a:r>
            <a:r>
              <a:rPr lang="en-US" altLang="zh-CN"/>
              <a:t>first:</a:t>
            </a:r>
            <a:r>
              <a:rPr lang="zh-CN" altLang="en-US"/>
              <a:t> </a:t>
            </a:r>
            <a:r>
              <a:rPr lang="en-US" altLang="zh-CN"/>
              <a:t>Cryomodules</a:t>
            </a:r>
            <a:r>
              <a:rPr lang="zh-CN" altLang="en-US"/>
              <a:t> </a:t>
            </a:r>
            <a:r>
              <a:rPr lang="en-US" altLang="zh-CN"/>
              <a:t>+</a:t>
            </a:r>
            <a:r>
              <a:rPr lang="zh-CN" altLang="en-US"/>
              <a:t> </a:t>
            </a:r>
            <a:r>
              <a:rPr lang="en-US" altLang="zh-CN"/>
              <a:t>Cryogenic</a:t>
            </a:r>
            <a:r>
              <a:rPr lang="zh-CN" altLang="en-US"/>
              <a:t> </a:t>
            </a:r>
            <a:r>
              <a:rPr lang="en-US" altLang="zh-CN"/>
              <a:t>Distribution</a:t>
            </a:r>
            <a:r>
              <a:rPr lang="zh-CN" altLang="en-US"/>
              <a:t> </a:t>
            </a:r>
            <a:r>
              <a:rPr lang="en-US" altLang="zh-CN"/>
              <a:t>System</a:t>
            </a:r>
            <a:r>
              <a:rPr lang="zh-CN" altLang="en-US"/>
              <a:t> </a:t>
            </a:r>
            <a:r>
              <a:rPr lang="en-US" altLang="zh-CN"/>
              <a:t>(CDS)</a:t>
            </a:r>
            <a:endParaRPr lang="en-US"/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D5B2716A-51D2-D70C-2507-DEEAC37909A6}"/>
              </a:ext>
            </a:extLst>
          </p:cNvPr>
          <p:cNvSpPr txBox="1"/>
          <p:nvPr/>
        </p:nvSpPr>
        <p:spPr>
          <a:xfrm>
            <a:off x="380570" y="3641841"/>
            <a:ext cx="85275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Optimus</a:t>
            </a:r>
            <a:r>
              <a:rPr lang="zh-CN" altLang="en-US"/>
              <a:t> </a:t>
            </a:r>
            <a:r>
              <a:rPr lang="en-US" altLang="zh-CN"/>
              <a:t>design:13</a:t>
            </a:r>
            <a:r>
              <a:rPr lang="zh-CN" altLang="en-US"/>
              <a:t> </a:t>
            </a:r>
            <a:r>
              <a:rPr lang="en-US" altLang="zh-CN"/>
              <a:t>Spoke</a:t>
            </a:r>
            <a:r>
              <a:rPr lang="zh-CN" altLang="en-US"/>
              <a:t> </a:t>
            </a:r>
            <a:r>
              <a:rPr lang="en-US" altLang="zh-CN"/>
              <a:t>CMs</a:t>
            </a:r>
            <a:r>
              <a:rPr lang="zh-CN" altLang="en-US"/>
              <a:t> </a:t>
            </a:r>
            <a:r>
              <a:rPr lang="en-US" altLang="zh-CN"/>
              <a:t>+</a:t>
            </a:r>
            <a:r>
              <a:rPr lang="zh-CN" altLang="en-US"/>
              <a:t> </a:t>
            </a:r>
            <a:r>
              <a:rPr lang="en-US" altLang="zh-CN"/>
              <a:t>9</a:t>
            </a:r>
            <a:r>
              <a:rPr lang="zh-CN" altLang="en-US"/>
              <a:t> </a:t>
            </a:r>
            <a:r>
              <a:rPr lang="en-US" altLang="zh-CN"/>
              <a:t>MBCMs</a:t>
            </a:r>
            <a:r>
              <a:rPr lang="zh-CN" altLang="en-US"/>
              <a:t> </a:t>
            </a:r>
            <a:r>
              <a:rPr lang="en-US" altLang="zh-CN"/>
              <a:t>+</a:t>
            </a:r>
            <a:r>
              <a:rPr lang="zh-CN" altLang="en-US"/>
              <a:t> </a:t>
            </a:r>
            <a:r>
              <a:rPr lang="en-US" altLang="zh-CN"/>
              <a:t>21</a:t>
            </a:r>
            <a:r>
              <a:rPr lang="zh-CN" altLang="en-US"/>
              <a:t> </a:t>
            </a:r>
            <a:r>
              <a:rPr lang="en-US" altLang="zh-CN"/>
              <a:t>HBCMs,</a:t>
            </a:r>
            <a:r>
              <a:rPr lang="zh-CN" altLang="en-US"/>
              <a:t> </a:t>
            </a:r>
            <a:r>
              <a:rPr lang="en-US" altLang="zh-CN"/>
              <a:t>Contingency:</a:t>
            </a:r>
            <a:r>
              <a:rPr lang="zh-CN" altLang="en-US"/>
              <a:t> </a:t>
            </a:r>
            <a:r>
              <a:rPr lang="en-US" altLang="zh-CN"/>
              <a:t>additional</a:t>
            </a:r>
            <a:r>
              <a:rPr lang="zh-CN" altLang="en-US"/>
              <a:t> </a:t>
            </a:r>
            <a:r>
              <a:rPr lang="en-US" altLang="zh-CN"/>
              <a:t>14</a:t>
            </a:r>
            <a:r>
              <a:rPr lang="zh-CN" altLang="en-US"/>
              <a:t> </a:t>
            </a:r>
            <a:r>
              <a:rPr lang="en-US" altLang="zh-CN"/>
              <a:t>HBCMs</a:t>
            </a:r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2D665FD6-04C2-940A-2DFE-3F99C5636CD6}"/>
              </a:ext>
            </a:extLst>
          </p:cNvPr>
          <p:cNvSpPr txBox="1"/>
          <p:nvPr/>
        </p:nvSpPr>
        <p:spPr>
          <a:xfrm>
            <a:off x="380570" y="3993433"/>
            <a:ext cx="750079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CDS:</a:t>
            </a:r>
            <a:r>
              <a:rPr lang="zh-CN" altLang="en-US"/>
              <a:t> </a:t>
            </a:r>
            <a:r>
              <a:rPr lang="en-US" altLang="zh-CN"/>
              <a:t>Cryogenic</a:t>
            </a:r>
            <a:r>
              <a:rPr lang="zh-CN" altLang="en-US"/>
              <a:t> </a:t>
            </a:r>
            <a:r>
              <a:rPr lang="en-US" altLang="zh-CN"/>
              <a:t>transfer</a:t>
            </a:r>
            <a:r>
              <a:rPr lang="zh-CN" altLang="en-US"/>
              <a:t> </a:t>
            </a:r>
            <a:r>
              <a:rPr lang="en-US" altLang="zh-CN"/>
              <a:t>line,</a:t>
            </a:r>
            <a:r>
              <a:rPr lang="zh-CN" altLang="en-US"/>
              <a:t> </a:t>
            </a:r>
            <a:r>
              <a:rPr lang="en-US" altLang="zh-CN"/>
              <a:t>one</a:t>
            </a:r>
            <a:r>
              <a:rPr lang="zh-CN" altLang="en-US"/>
              <a:t> </a:t>
            </a:r>
            <a:r>
              <a:rPr lang="en-US" altLang="zh-CN"/>
              <a:t>valve</a:t>
            </a:r>
            <a:r>
              <a:rPr lang="zh-CN" altLang="en-US"/>
              <a:t> </a:t>
            </a:r>
            <a:r>
              <a:rPr lang="en-US" altLang="zh-CN"/>
              <a:t>box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each</a:t>
            </a:r>
            <a:r>
              <a:rPr lang="zh-CN" altLang="en-US"/>
              <a:t> </a:t>
            </a:r>
            <a:r>
              <a:rPr lang="en-US" altLang="zh-CN"/>
              <a:t>CM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jumper</a:t>
            </a:r>
            <a:r>
              <a:rPr lang="zh-CN" altLang="en-US"/>
              <a:t> </a:t>
            </a:r>
            <a:r>
              <a:rPr lang="en-US" altLang="zh-CN"/>
              <a:t>connection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1D0BDE30-5036-42E3-FF0A-2F652CF17D99}"/>
              </a:ext>
            </a:extLst>
          </p:cNvPr>
          <p:cNvSpPr txBox="1"/>
          <p:nvPr/>
        </p:nvSpPr>
        <p:spPr>
          <a:xfrm>
            <a:off x="380570" y="4345024"/>
            <a:ext cx="8666451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Collect</a:t>
            </a:r>
            <a:r>
              <a:rPr lang="zh-CN" altLang="en-US"/>
              <a:t> </a:t>
            </a:r>
            <a:r>
              <a:rPr lang="en-US" altLang="zh-CN"/>
              <a:t>CM&amp;CDS</a:t>
            </a:r>
            <a:r>
              <a:rPr lang="zh-CN" altLang="en-US"/>
              <a:t> </a:t>
            </a:r>
            <a:r>
              <a:rPr lang="en-US" altLang="zh-CN"/>
              <a:t>information</a:t>
            </a:r>
            <a:r>
              <a:rPr lang="zh-CN" altLang="en-US"/>
              <a:t> </a:t>
            </a:r>
            <a:r>
              <a:rPr lang="en-US" altLang="zh-CN"/>
              <a:t>as</a:t>
            </a:r>
            <a:r>
              <a:rPr lang="zh-CN" altLang="en-US"/>
              <a:t> </a:t>
            </a:r>
            <a:r>
              <a:rPr lang="en-US" altLang="zh-CN"/>
              <a:t>much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</a:t>
            </a:r>
            <a:r>
              <a:rPr lang="en-US" altLang="zh-CN"/>
              <a:t>accuracy</a:t>
            </a:r>
            <a:r>
              <a:rPr lang="zh-CN" altLang="en-US"/>
              <a:t> </a:t>
            </a:r>
            <a:r>
              <a:rPr lang="en-US" altLang="zh-CN"/>
              <a:t>as</a:t>
            </a:r>
            <a:r>
              <a:rPr lang="zh-CN" altLang="en-US"/>
              <a:t> </a:t>
            </a:r>
            <a:r>
              <a:rPr lang="en-US" altLang="zh-CN"/>
              <a:t>possible</a:t>
            </a:r>
            <a:r>
              <a:rPr lang="zh-CN" altLang="en-US"/>
              <a:t> </a:t>
            </a:r>
            <a:r>
              <a:rPr lang="en-US" altLang="zh-CN"/>
              <a:t>(mass,</a:t>
            </a:r>
            <a:r>
              <a:rPr lang="zh-CN" altLang="en-US"/>
              <a:t> </a:t>
            </a:r>
            <a:r>
              <a:rPr lang="en-US" altLang="zh-CN"/>
              <a:t>volume,</a:t>
            </a:r>
            <a:r>
              <a:rPr lang="zh-CN" altLang="en-US"/>
              <a:t> </a:t>
            </a:r>
            <a:r>
              <a:rPr lang="en-US" altLang="zh-CN"/>
              <a:t>helium</a:t>
            </a:r>
            <a:r>
              <a:rPr lang="zh-CN" altLang="en-US"/>
              <a:t> </a:t>
            </a:r>
            <a:r>
              <a:rPr lang="en-US" altLang="zh-CN"/>
              <a:t>inventory)</a:t>
            </a:r>
          </a:p>
        </p:txBody>
      </p:sp>
    </p:spTree>
    <p:extLst>
      <p:ext uri="{BB962C8B-B14F-4D97-AF65-F5344CB8AC3E}">
        <p14:creationId xmlns:p14="http://schemas.microsoft.com/office/powerpoint/2010/main" val="3243422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578F-D455-331D-B2F2-4B1AEC532B94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5233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Pre-study-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Performances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8C1CC5-926F-2AE0-EB5A-DCF2E10CE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5" y="684802"/>
            <a:ext cx="2776426" cy="134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400" b="1">
                <a:latin typeface="Calibri" pitchFamily="34" charset="0"/>
                <a:ea typeface="宋体" pitchFamily="2" charset="-122"/>
                <a:cs typeface="Calibri" pitchFamily="34" charset="0"/>
              </a:rPr>
              <a:t>Heat loads</a:t>
            </a:r>
          </a:p>
          <a:p>
            <a:pPr marL="600075" lvl="2" indent="-257175" algn="just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altLang="zh-CN" sz="1600" b="1">
                <a:solidFill>
                  <a:srgbClr val="0432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3 kW @ 2 K</a:t>
            </a:r>
          </a:p>
          <a:p>
            <a:pPr marL="600075" lvl="2" indent="-257175" algn="just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altLang="zh-CN" sz="1600" b="1">
                <a:solidFill>
                  <a:srgbClr val="0432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9 g/s @ 4.5 K</a:t>
            </a:r>
          </a:p>
          <a:p>
            <a:pPr marL="600075" lvl="2" indent="-257175" algn="just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altLang="zh-CN" sz="1600" b="1">
                <a:solidFill>
                  <a:srgbClr val="0432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11380 W @ 40-50 K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6E0B0C78-9A0D-03B8-7D53-81D68CF33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786" y="747227"/>
            <a:ext cx="4119879" cy="1790444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4E1C1B54-DEEB-640A-0358-2E4B0D29F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10" y="2192080"/>
            <a:ext cx="4041241" cy="97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400" b="1">
                <a:latin typeface="Calibri" pitchFamily="34" charset="0"/>
                <a:ea typeface="宋体" pitchFamily="2" charset="-122"/>
                <a:cs typeface="Calibri" pitchFamily="34" charset="0"/>
              </a:rPr>
              <a:t>Continuous Operation</a:t>
            </a:r>
          </a:p>
          <a:p>
            <a:pPr marL="600075" lvl="2" indent="-257175" algn="just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altLang="zh-CN" sz="1600" b="1">
                <a:solidFill>
                  <a:srgbClr val="0432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24 h per day / 7 days per week</a:t>
            </a:r>
          </a:p>
          <a:p>
            <a:pPr marL="600075" lvl="2" indent="-257175" algn="just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altLang="zh-CN" sz="1600" b="1">
                <a:solidFill>
                  <a:srgbClr val="0432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 years without scheduled shut-down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569EE1B-5045-9DA5-BCF8-D3787E3F4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5" y="3325770"/>
            <a:ext cx="4165720" cy="77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400" b="1">
                <a:latin typeface="Calibri" pitchFamily="34" charset="0"/>
                <a:ea typeface="宋体" pitchFamily="2" charset="-122"/>
                <a:cs typeface="Calibri" pitchFamily="34" charset="0"/>
              </a:rPr>
              <a:t>Availability</a:t>
            </a:r>
          </a:p>
          <a:p>
            <a:pPr marL="600075" lvl="2" indent="-257175" algn="just">
              <a:spcBef>
                <a:spcPct val="20000"/>
              </a:spcBef>
              <a:buFont typeface="Courier New" panose="02070309020205020404" pitchFamily="49" charset="0"/>
              <a:buChar char="o"/>
            </a:pPr>
            <a:r>
              <a:rPr lang="en-US" altLang="zh-CN" sz="1500" b="1">
                <a:solidFill>
                  <a:srgbClr val="0432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&gt; 99 % not count utilities &amp; process control</a:t>
            </a:r>
          </a:p>
        </p:txBody>
      </p:sp>
      <p:pic>
        <p:nvPicPr>
          <p:cNvPr id="7" name="图片 6" descr="表格&#10;&#10;描述已自动生成">
            <a:extLst>
              <a:ext uri="{FF2B5EF4-FFF2-40B4-BE49-F238E27FC236}">
                <a16:creationId xmlns:a16="http://schemas.microsoft.com/office/drawing/2014/main" id="{239499F2-DF9E-B1ED-D284-53F7669ED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960" y="2923260"/>
            <a:ext cx="4113644" cy="1523572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2BCDB4BB-B375-2AE9-6C44-8AA9EB464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464" y="2600095"/>
            <a:ext cx="1302636" cy="3231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indent="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Safety</a:t>
            </a:r>
            <a:r>
              <a:rPr lang="zh-CN" altLang="en-US"/>
              <a:t> </a:t>
            </a:r>
            <a:r>
              <a:rPr lang="en-US" altLang="zh-CN"/>
              <a:t>factors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D61B36C-F324-AA2F-B1ED-E2278A9AF7CB}"/>
              </a:ext>
            </a:extLst>
          </p:cNvPr>
          <p:cNvSpPr txBox="1"/>
          <p:nvPr/>
        </p:nvSpPr>
        <p:spPr>
          <a:xfrm>
            <a:off x="6089596" y="523220"/>
            <a:ext cx="1482258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None/>
            </a:pP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ESS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zh-CN" alt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400" b="0">
                <a:latin typeface="Calibri" panose="020F0502020204030204" pitchFamily="34" charset="0"/>
                <a:cs typeface="Calibri" panose="020F0502020204030204" pitchFamily="34" charset="0"/>
              </a:rPr>
              <a:t>Layout</a:t>
            </a:r>
            <a:endParaRPr lang="sv-SE" altLang="zh-CN" sz="14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70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F2CC5-C47F-550F-2B16-D2898E1B47E3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Pre-study-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Staging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&amp;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Operation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Modes</a:t>
            </a:r>
            <a:endParaRPr lang="en-US" sz="2800">
              <a:latin typeface="Calibri" panose="020F0502020204030204" pitchFamily="34" charset="0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A4C62192-61D4-3363-C7EE-E7B3759E68C9}"/>
              </a:ext>
            </a:extLst>
          </p:cNvPr>
          <p:cNvGrpSpPr/>
          <p:nvPr/>
        </p:nvGrpSpPr>
        <p:grpSpPr>
          <a:xfrm>
            <a:off x="4171451" y="1234329"/>
            <a:ext cx="4972549" cy="2674842"/>
            <a:chOff x="703987" y="2958888"/>
            <a:chExt cx="6630065" cy="3566456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743CCB59-333A-2131-BA11-B699281C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987" y="2958888"/>
              <a:ext cx="6544141" cy="3566456"/>
            </a:xfrm>
            <a:prstGeom prst="rect">
              <a:avLst/>
            </a:prstGeom>
          </p:spPr>
        </p:pic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C50D076F-D2BD-8008-EA3A-5B4D67549D86}"/>
                </a:ext>
              </a:extLst>
            </p:cNvPr>
            <p:cNvSpPr txBox="1"/>
            <p:nvPr/>
          </p:nvSpPr>
          <p:spPr>
            <a:xfrm>
              <a:off x="3976058" y="6086803"/>
              <a:ext cx="3357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Report on ESS operation (Dec 2012)</a:t>
              </a:r>
            </a:p>
          </p:txBody>
        </p:sp>
      </p:grpSp>
      <p:sp>
        <p:nvSpPr>
          <p:cNvPr id="7" name="Rectangle 5">
            <a:extLst>
              <a:ext uri="{FF2B5EF4-FFF2-40B4-BE49-F238E27FC236}">
                <a16:creationId xmlns:a16="http://schemas.microsoft.com/office/drawing/2014/main" id="{43C864AF-9F3A-F363-BF5C-460796452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70" y="798484"/>
            <a:ext cx="5182966" cy="311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100" b="1">
                <a:latin typeface="Calibri" panose="020F0502020204030204" pitchFamily="34" charset="0"/>
                <a:cs typeface="Calibri" panose="020F0502020204030204" pitchFamily="34" charset="0"/>
              </a:rPr>
              <a:t>Stage 1 (2019-2023) and Stage 2 (2023-</a:t>
            </a:r>
            <a:r>
              <a:rPr lang="is-IS" altLang="zh-CN" sz="2100" b="1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1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Operation</a:t>
            </a:r>
            <a:r>
              <a:rPr lang="zh-CN" altLang="en-US" sz="21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1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Modes</a:t>
            </a:r>
            <a:r>
              <a:rPr lang="zh-CN" altLang="en-US" sz="21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：</a:t>
            </a:r>
            <a:r>
              <a:rPr lang="is-IS" altLang="zh-CN" sz="21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 </a:t>
            </a:r>
          </a:p>
          <a:p>
            <a:pPr marL="557213" lvl="2" indent="-214313" algn="just">
              <a:spcBef>
                <a:spcPts val="432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宋体" pitchFamily="2" charset="-122"/>
                <a:cs typeface="Calibri" pitchFamily="34" charset="0"/>
              </a:rPr>
              <a:t>Nominal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宋体" pitchFamily="2" charset="-122"/>
                <a:cs typeface="Calibri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宋体" pitchFamily="2" charset="-122"/>
                <a:cs typeface="Calibri" pitchFamily="34" charset="0"/>
              </a:rPr>
              <a:t>Design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宋体" pitchFamily="2" charset="-122"/>
                <a:cs typeface="Calibri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宋体" pitchFamily="2" charset="-122"/>
                <a:cs typeface="Calibri" pitchFamily="34" charset="0"/>
              </a:rPr>
              <a:t>(Beam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宋体" pitchFamily="2" charset="-122"/>
                <a:cs typeface="Calibri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宋体" pitchFamily="2" charset="-122"/>
                <a:cs typeface="Calibri" pitchFamily="34" charset="0"/>
              </a:rPr>
              <a:t>on)</a:t>
            </a:r>
          </a:p>
          <a:p>
            <a:pPr marL="557213" lvl="2" indent="-214313" algn="just">
              <a:spcBef>
                <a:spcPts val="432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(Beam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off)</a:t>
            </a:r>
          </a:p>
          <a:p>
            <a:pPr marL="557213" lvl="2" indent="-214313" algn="just">
              <a:spcBef>
                <a:spcPts val="432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4.5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Standby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(Maintenance)</a:t>
            </a:r>
          </a:p>
          <a:p>
            <a:pPr marL="557213" lvl="2" indent="-214313" algn="just">
              <a:spcBef>
                <a:spcPts val="432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standby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(Summer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break)</a:t>
            </a:r>
          </a:p>
          <a:p>
            <a:pPr marL="557213" lvl="2" indent="-214313" algn="just">
              <a:spcBef>
                <a:spcPts val="432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Max.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Liq.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(Don’t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forget)</a:t>
            </a:r>
          </a:p>
          <a:p>
            <a:pPr marL="557213" lvl="2" indent="-214313" algn="just">
              <a:spcBef>
                <a:spcPts val="432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modes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(CD/WU,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Purge,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etc.)</a:t>
            </a:r>
          </a:p>
        </p:txBody>
      </p:sp>
    </p:spTree>
    <p:extLst>
      <p:ext uri="{BB962C8B-B14F-4D97-AF65-F5344CB8AC3E}">
        <p14:creationId xmlns:p14="http://schemas.microsoft.com/office/powerpoint/2010/main" val="1621973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ADAF-D9B0-BB2B-B912-CE90C39A9C43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Pre-study-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Performances</a:t>
            </a:r>
            <a:endParaRPr lang="en-US" sz="2800">
              <a:latin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76D9241-21B0-D3F6-7AE1-77DCCC9298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21" y="1931660"/>
            <a:ext cx="5808869" cy="2886134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C81AD5C-1D96-69C4-131D-B42554C8B5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700" y="2014806"/>
            <a:ext cx="3101091" cy="27419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C0085E-43DA-D0AF-1776-0E4A65D231EF}"/>
              </a:ext>
            </a:extLst>
          </p:cNvPr>
          <p:cNvSpPr txBox="1">
            <a:spLocks/>
          </p:cNvSpPr>
          <p:nvPr/>
        </p:nvSpPr>
        <p:spPr>
          <a:xfrm>
            <a:off x="606297" y="766786"/>
            <a:ext cx="4138569" cy="34855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design capacity</a:t>
            </a:r>
            <a:endParaRPr lang="en-US" sz="20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B25A6A-8CC8-BA5D-2053-487BEB8A6724}"/>
              </a:ext>
            </a:extLst>
          </p:cNvPr>
          <p:cNvSpPr txBox="1">
            <a:spLocks/>
          </p:cNvSpPr>
          <p:nvPr/>
        </p:nvSpPr>
        <p:spPr>
          <a:xfrm>
            <a:off x="4176541" y="771667"/>
            <a:ext cx="4441826" cy="34855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Turndown: ~60 % within one stage</a:t>
            </a:r>
            <a:endParaRPr lang="en-US" sz="20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EF3510-3547-1ACD-3118-DF27989875CD}"/>
              </a:ext>
            </a:extLst>
          </p:cNvPr>
          <p:cNvSpPr txBox="1">
            <a:spLocks/>
          </p:cNvSpPr>
          <p:nvPr/>
        </p:nvSpPr>
        <p:spPr>
          <a:xfrm>
            <a:off x="4176541" y="1332399"/>
            <a:ext cx="4734645" cy="34855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b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Max. turndown:  ~45 % , even lower</a:t>
            </a:r>
            <a:endParaRPr lang="en-US" sz="200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77B6CA-7B20-DA2E-0942-B4941A88A972}"/>
              </a:ext>
            </a:extLst>
          </p:cNvPr>
          <p:cNvSpPr txBox="1">
            <a:spLocks/>
          </p:cNvSpPr>
          <p:nvPr/>
        </p:nvSpPr>
        <p:spPr>
          <a:xfrm>
            <a:off x="603923" y="1332399"/>
            <a:ext cx="3475231" cy="34855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Current state of the art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052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igure 1.jpg">
            <a:extLst>
              <a:ext uri="{FF2B5EF4-FFF2-40B4-BE49-F238E27FC236}">
                <a16:creationId xmlns:a16="http://schemas.microsoft.com/office/drawing/2014/main" id="{929D53CE-256A-3CE6-95D8-09376001F0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53" y="523220"/>
            <a:ext cx="7614290" cy="42009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A6DC2DA-5F28-DF55-75E4-1E5DEA9B5BA1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Pre-study-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Scope</a:t>
            </a:r>
            <a:endParaRPr lang="en-US" sz="2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17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6737-3506-8CE0-F272-AE76B18DD01D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Pre-study-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Industry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Study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08D0608-1828-200C-638A-76CD4CA98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16" y="705582"/>
            <a:ext cx="7708183" cy="407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Design Choices</a:t>
            </a:r>
          </a:p>
          <a:p>
            <a:pPr marL="600075" lvl="2" indent="-257175" algn="just">
              <a:spcBef>
                <a:spcPct val="20000"/>
              </a:spcBef>
              <a:buFont typeface="Courier New" charset="0"/>
              <a:buChar char="o"/>
            </a:pPr>
            <a:r>
              <a:rPr lang="en-US" altLang="zh-CN" b="1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Process, Machine, LN</a:t>
            </a:r>
            <a:r>
              <a:rPr lang="en-US" altLang="zh-CN" b="1" baseline="-25000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2</a:t>
            </a:r>
            <a:r>
              <a:rPr lang="en-US" altLang="zh-CN" b="1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cooling, heat recovery, control, Efficiency, etc.</a:t>
            </a:r>
          </a:p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Layout and footprint</a:t>
            </a:r>
          </a:p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Utility requirements: </a:t>
            </a:r>
            <a:r>
              <a:rPr lang="en-US" altLang="zh-CN" b="1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Electricals, CW, IA and HVAC</a:t>
            </a:r>
          </a:p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Schedule:</a:t>
            </a:r>
          </a:p>
          <a:p>
            <a:pPr marL="600075" lvl="2" indent="-257175" algn="just">
              <a:spcBef>
                <a:spcPct val="20000"/>
              </a:spcBef>
              <a:buFont typeface="Courier New" charset="0"/>
              <a:buChar char="o"/>
            </a:pPr>
            <a:r>
              <a:rPr lang="en-US" altLang="zh-CN" b="1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Proposal, Design, Manufacture, Delivery, Installation &amp; Commissioning</a:t>
            </a:r>
          </a:p>
          <a:p>
            <a:pPr marL="257175" indent="-257175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Laydown and staging area for installation</a:t>
            </a:r>
          </a:p>
          <a:p>
            <a:pPr marL="257175" indent="-257175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Preventive maintenance plan</a:t>
            </a:r>
          </a:p>
          <a:p>
            <a:pPr marL="257175" indent="-257175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Spare parts and redundancy (hot spare)</a:t>
            </a:r>
          </a:p>
          <a:p>
            <a:pPr marL="257175" indent="-257175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Interfaces</a:t>
            </a:r>
          </a:p>
          <a:p>
            <a:pPr marL="257175" indent="-257175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Budget</a:t>
            </a:r>
          </a:p>
          <a:p>
            <a:pPr marL="257175" indent="-257175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94580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F0CB0-1450-FE04-A300-F744A9329982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Planning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Schedule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&amp;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Timing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749B30A-FD7A-1FCC-F02A-14E10B372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915566"/>
            <a:ext cx="8640960" cy="42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One year specification </a:t>
            </a:r>
            <a:r>
              <a:rPr lang="en-US" altLang="zh-CN" b="1">
                <a:latin typeface="Calibri" panose="020F0502020204030204" pitchFamily="34" charset="0"/>
                <a:cs typeface="Calibri" panose="020F0502020204030204" pitchFamily="34" charset="0"/>
              </a:rPr>
              <a:t>(Draft, External review, Internal procurement procedure)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A530A2-3A29-BAE0-EBFC-E208ED35E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348492"/>
            <a:ext cx="8459121" cy="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Half year procurement </a:t>
            </a:r>
            <a:r>
              <a:rPr lang="en-US" altLang="zh-CN" b="1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(Proposal preparation, Evaluation, complain of tenderers)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80401B3-90A9-B8F1-B64E-56F70D71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750068"/>
            <a:ext cx="8263830" cy="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Four years execution </a:t>
            </a:r>
            <a:r>
              <a:rPr lang="en-US" altLang="zh-CN" b="1"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(Design, manufacture, installation and commissioning)</a:t>
            </a:r>
          </a:p>
        </p:txBody>
      </p:sp>
      <p:pic>
        <p:nvPicPr>
          <p:cNvPr id="6" name="图片 5" descr="图片包含 图形用户界面&#10;&#10;描述已自动生成">
            <a:extLst>
              <a:ext uri="{FF2B5EF4-FFF2-40B4-BE49-F238E27FC236}">
                <a16:creationId xmlns:a16="http://schemas.microsoft.com/office/drawing/2014/main" id="{16A5B1AD-7C39-921E-26ED-FF528EA83E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765" y="2068423"/>
            <a:ext cx="3723556" cy="27187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B6D068-37E7-857A-FD42-975FD05C4E17}"/>
              </a:ext>
            </a:extLst>
          </p:cNvPr>
          <p:cNvSpPr txBox="1">
            <a:spLocks/>
          </p:cNvSpPr>
          <p:nvPr/>
        </p:nvSpPr>
        <p:spPr>
          <a:xfrm>
            <a:off x="323528" y="2347360"/>
            <a:ext cx="4248472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ACCP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r>
              <a:rPr lang="zh-CN" alt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24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2DCF69D-432B-0216-15F4-0721F805B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863100"/>
            <a:ext cx="3286731" cy="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Delayed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in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total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of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14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months</a:t>
            </a:r>
            <a:endParaRPr lang="en-US" altLang="zh-CN" b="1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D36355-257C-45F2-8401-60C44DDF9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268610"/>
            <a:ext cx="3286731" cy="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LKT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takes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~10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months</a:t>
            </a:r>
            <a:endParaRPr lang="en-US" altLang="zh-CN" b="1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32ACE6C-8656-A666-42B4-5495A082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674120"/>
            <a:ext cx="3286731" cy="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ESS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takes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~4</a:t>
            </a:r>
            <a:r>
              <a:rPr lang="zh-CN" altLang="en-US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months</a:t>
            </a:r>
            <a:endParaRPr lang="en-US" altLang="zh-CN" b="1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649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4B9BEAC-0D97-5280-F4DD-DF55DA9B7864}"/>
              </a:ext>
            </a:extLst>
          </p:cNvPr>
          <p:cNvSpPr txBox="1"/>
          <p:nvPr/>
        </p:nvSpPr>
        <p:spPr>
          <a:xfrm>
            <a:off x="421381" y="81356"/>
            <a:ext cx="6465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hangingPunct="1">
              <a:defRPr/>
            </a:pP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Dalian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Institute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of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Chemical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Physics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(DICP)</a:t>
            </a:r>
            <a:endParaRPr lang="zh-CN" altLang="en-US" sz="2800" b="1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图片 2" descr="不同类型的风景&#10;&#10;描述已自动生成">
            <a:extLst>
              <a:ext uri="{FF2B5EF4-FFF2-40B4-BE49-F238E27FC236}">
                <a16:creationId xmlns:a16="http://schemas.microsoft.com/office/drawing/2014/main" id="{C5740589-4FEE-3545-118C-4FD5A2E7E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703" y="3336024"/>
            <a:ext cx="8180536" cy="1526420"/>
          </a:xfrm>
          <a:prstGeom prst="rect">
            <a:avLst/>
          </a:prstGeom>
        </p:spPr>
      </p:pic>
      <p:pic>
        <p:nvPicPr>
          <p:cNvPr id="4" name="Picture 10" descr="0217-化物所_修改">
            <a:extLst>
              <a:ext uri="{FF2B5EF4-FFF2-40B4-BE49-F238E27FC236}">
                <a16:creationId xmlns:a16="http://schemas.microsoft.com/office/drawing/2014/main" id="{F029BDA6-36C3-9AA3-B310-1CF3744F9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7090" y="604576"/>
            <a:ext cx="3637149" cy="276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6DAE77B-490A-941E-435D-E89592F71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03" y="604577"/>
            <a:ext cx="4441066" cy="2766108"/>
          </a:xfrm>
          <a:prstGeom prst="rect">
            <a:avLst/>
          </a:prstGeom>
        </p:spPr>
      </p:pic>
      <p:sp>
        <p:nvSpPr>
          <p:cNvPr id="6" name="五角星 5">
            <a:extLst>
              <a:ext uri="{FF2B5EF4-FFF2-40B4-BE49-F238E27FC236}">
                <a16:creationId xmlns:a16="http://schemas.microsoft.com/office/drawing/2014/main" id="{AAE8A610-52BF-D902-A674-F2A5612F7CF6}"/>
              </a:ext>
            </a:extLst>
          </p:cNvPr>
          <p:cNvSpPr/>
          <p:nvPr/>
        </p:nvSpPr>
        <p:spPr>
          <a:xfrm>
            <a:off x="854585" y="1406757"/>
            <a:ext cx="157441" cy="153625"/>
          </a:xfrm>
          <a:prstGeom prst="star5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80"/>
          </a:p>
        </p:txBody>
      </p:sp>
      <p:sp>
        <p:nvSpPr>
          <p:cNvPr id="7" name="四角星 6">
            <a:extLst>
              <a:ext uri="{FF2B5EF4-FFF2-40B4-BE49-F238E27FC236}">
                <a16:creationId xmlns:a16="http://schemas.microsoft.com/office/drawing/2014/main" id="{B0281956-C511-3F52-2B3C-834D6DB5E5D2}"/>
              </a:ext>
            </a:extLst>
          </p:cNvPr>
          <p:cNvSpPr/>
          <p:nvPr/>
        </p:nvSpPr>
        <p:spPr>
          <a:xfrm>
            <a:off x="1694040" y="1816130"/>
            <a:ext cx="204834" cy="179230"/>
          </a:xfrm>
          <a:prstGeom prst="star4">
            <a:avLst/>
          </a:prstGeom>
          <a:gradFill flip="none" rotWithShape="1">
            <a:gsLst>
              <a:gs pos="0">
                <a:srgbClr val="1429F4">
                  <a:shade val="30000"/>
                  <a:satMod val="115000"/>
                </a:srgbClr>
              </a:gs>
              <a:gs pos="50000">
                <a:srgbClr val="1429F4">
                  <a:shade val="67500"/>
                  <a:satMod val="115000"/>
                </a:srgbClr>
              </a:gs>
              <a:gs pos="100000">
                <a:srgbClr val="1429F4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8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0BD9308-452B-1FE0-D362-FF926DA0F213}"/>
              </a:ext>
            </a:extLst>
          </p:cNvPr>
          <p:cNvSpPr txBox="1"/>
          <p:nvPr/>
        </p:nvSpPr>
        <p:spPr>
          <a:xfrm>
            <a:off x="673449" y="1174952"/>
            <a:ext cx="519711" cy="268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853" b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Beijing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2A9C86-4C8A-D4B3-D215-1974DE4320CA}"/>
              </a:ext>
            </a:extLst>
          </p:cNvPr>
          <p:cNvSpPr txBox="1"/>
          <p:nvPr/>
        </p:nvSpPr>
        <p:spPr>
          <a:xfrm>
            <a:off x="1796457" y="1749946"/>
            <a:ext cx="539008" cy="268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8937">
              <a:lnSpc>
                <a:spcPct val="150000"/>
              </a:lnSpc>
            </a:pPr>
            <a:r>
              <a:rPr kumimoji="1" lang="en-US" altLang="zh-CN" sz="853" b="1">
                <a:solidFill>
                  <a:srgbClr val="1429F4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Dalian</a:t>
            </a:r>
          </a:p>
        </p:txBody>
      </p:sp>
    </p:spTree>
    <p:extLst>
      <p:ext uri="{BB962C8B-B14F-4D97-AF65-F5344CB8AC3E}">
        <p14:creationId xmlns:p14="http://schemas.microsoft.com/office/powerpoint/2010/main" val="3989329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F1BBD-9809-B529-5EAF-688C35B0BA7D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Planning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Staffing</a:t>
            </a:r>
            <a:endParaRPr lang="en-US" sz="2800">
              <a:latin typeface="Calibri" panose="020F0502020204030204" pitchFamily="34" charset="0"/>
            </a:endParaRPr>
          </a:p>
        </p:txBody>
      </p:sp>
      <p:graphicFrame>
        <p:nvGraphicFramePr>
          <p:cNvPr id="3" name="Diagram 6">
            <a:extLst>
              <a:ext uri="{FF2B5EF4-FFF2-40B4-BE49-F238E27FC236}">
                <a16:creationId xmlns:a16="http://schemas.microsoft.com/office/drawing/2014/main" id="{E02F80CA-E1BC-DE1B-7F49-CD67EFF14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009698"/>
              </p:ext>
            </p:extLst>
          </p:nvPr>
        </p:nvGraphicFramePr>
        <p:xfrm>
          <a:off x="-935838" y="823104"/>
          <a:ext cx="7041986" cy="3946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1FBE1D12-2DA0-4D63-80A4-429E480AB5DE}"/>
              </a:ext>
            </a:extLst>
          </p:cNvPr>
          <p:cNvSpPr txBox="1">
            <a:spLocks/>
          </p:cNvSpPr>
          <p:nvPr/>
        </p:nvSpPr>
        <p:spPr>
          <a:xfrm>
            <a:off x="2032554" y="485650"/>
            <a:ext cx="1105202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000" b="1">
                <a:latin typeface="Calibri" panose="020F0502020204030204" pitchFamily="34" charset="0"/>
                <a:cs typeface="Calibri" panose="020F0502020204030204" pitchFamily="34" charset="0"/>
              </a:rPr>
              <a:t>External</a:t>
            </a:r>
            <a:endParaRPr lang="en-GB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3746C8-981B-C896-8956-0355A68CDF7C}"/>
              </a:ext>
            </a:extLst>
          </p:cNvPr>
          <p:cNvSpPr txBox="1">
            <a:spLocks/>
          </p:cNvSpPr>
          <p:nvPr/>
        </p:nvSpPr>
        <p:spPr>
          <a:xfrm>
            <a:off x="6737858" y="522203"/>
            <a:ext cx="1334354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400" b="1">
                <a:latin typeface="Calibri" panose="020F0502020204030204" pitchFamily="34" charset="0"/>
                <a:ea typeface="KaiTi" panose="02010609060101010101" pitchFamily="49" charset="-122"/>
                <a:cs typeface="Calibri" panose="020F0502020204030204" pitchFamily="34" charset="0"/>
              </a:rPr>
              <a:t>Internal</a:t>
            </a:r>
            <a:endParaRPr lang="en-GB" sz="2400" b="1">
              <a:latin typeface="Calibri" panose="020F0502020204030204" pitchFamily="34" charset="0"/>
              <a:ea typeface="KaiTi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6DC5F3B-4952-0F6E-8560-E15360C0C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5730" y="1360539"/>
            <a:ext cx="2098610" cy="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Process</a:t>
            </a:r>
            <a:endParaRPr lang="en-US" altLang="zh-CN" sz="2000" b="1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F9A51F67-C7FB-CDCD-17D3-4BDD81F72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5729" y="1892414"/>
            <a:ext cx="2702209" cy="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Mechanics/Designer</a:t>
            </a:r>
            <a:endParaRPr lang="en-US" altLang="zh-CN" sz="2000" b="1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699A2234-72F3-E325-4C4B-6437F43DE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5729" y="2424289"/>
            <a:ext cx="2863575" cy="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Control</a:t>
            </a:r>
            <a:r>
              <a:rPr lang="zh-CN" altLang="en-US" sz="2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&amp;</a:t>
            </a:r>
            <a:r>
              <a:rPr lang="zh-CN" altLang="en-US" sz="2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Instruments</a:t>
            </a:r>
            <a:endParaRPr lang="en-US" altLang="zh-CN" sz="2000" b="1"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0665C0-AE9A-837B-9F27-DDFF57A2A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5729" y="2956164"/>
            <a:ext cx="2364415" cy="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Vacuum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4DA76F6-B279-56D3-CDA5-F1853F8C8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5729" y="3488041"/>
            <a:ext cx="2863575" cy="39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Conventional</a:t>
            </a:r>
            <a:r>
              <a:rPr lang="zh-CN" altLang="en-US" sz="20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0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Facilities</a:t>
            </a:r>
          </a:p>
        </p:txBody>
      </p:sp>
    </p:spTree>
    <p:extLst>
      <p:ext uri="{BB962C8B-B14F-4D97-AF65-F5344CB8AC3E}">
        <p14:creationId xmlns:p14="http://schemas.microsoft.com/office/powerpoint/2010/main" val="4130377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60255-3C81-408F-772C-2F4E5807AE9A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Planning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Budget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A1103B7E-AF1B-2CBF-2AC6-9BC42B06D048}"/>
              </a:ext>
            </a:extLst>
          </p:cNvPr>
          <p:cNvSpPr txBox="1"/>
          <p:nvPr/>
        </p:nvSpPr>
        <p:spPr>
          <a:xfrm>
            <a:off x="380570" y="821622"/>
            <a:ext cx="7500790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 dirty="0"/>
              <a:t>Start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contract:</a:t>
            </a:r>
            <a:r>
              <a:rPr lang="zh-CN" altLang="en-US" sz="1800" dirty="0"/>
              <a:t> </a:t>
            </a:r>
            <a:r>
              <a:rPr lang="en-US" altLang="zh-CN" sz="1800" dirty="0"/>
              <a:t>5%</a:t>
            </a:r>
            <a:endParaRPr lang="en-US" sz="1800" dirty="0"/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60FF887B-BD0B-EC03-BA24-ED624931FBA8}"/>
              </a:ext>
            </a:extLst>
          </p:cNvPr>
          <p:cNvSpPr txBox="1"/>
          <p:nvPr/>
        </p:nvSpPr>
        <p:spPr>
          <a:xfrm>
            <a:off x="380570" y="1313630"/>
            <a:ext cx="7500790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/>
              <a:t>Preliminary</a:t>
            </a:r>
            <a:r>
              <a:rPr lang="zh-CN" altLang="en-US" sz="1800"/>
              <a:t> </a:t>
            </a:r>
            <a:r>
              <a:rPr lang="en-US" altLang="zh-CN" sz="1800"/>
              <a:t>Design</a:t>
            </a:r>
            <a:r>
              <a:rPr lang="zh-CN" altLang="en-US" sz="1800"/>
              <a:t> </a:t>
            </a:r>
            <a:r>
              <a:rPr lang="en-US" altLang="zh-CN" sz="1800"/>
              <a:t>Review</a:t>
            </a:r>
            <a:r>
              <a:rPr lang="zh-CN" altLang="en-US" sz="1800"/>
              <a:t> </a:t>
            </a:r>
            <a:r>
              <a:rPr lang="en-US" altLang="zh-CN" sz="1800"/>
              <a:t>1</a:t>
            </a:r>
            <a:r>
              <a:rPr lang="zh-CN" altLang="en-US" sz="1800"/>
              <a:t> </a:t>
            </a:r>
            <a:r>
              <a:rPr lang="en-US" altLang="zh-CN" sz="1800"/>
              <a:t>(order</a:t>
            </a:r>
            <a:r>
              <a:rPr lang="zh-CN" altLang="en-US" sz="1800"/>
              <a:t> </a:t>
            </a:r>
            <a:r>
              <a:rPr lang="en-US" altLang="zh-CN" sz="1800"/>
              <a:t>WCS,</a:t>
            </a:r>
            <a:r>
              <a:rPr lang="zh-CN" altLang="en-US" sz="1800"/>
              <a:t> </a:t>
            </a:r>
            <a:r>
              <a:rPr lang="en-US" altLang="zh-CN" sz="1800"/>
              <a:t>PFHX):</a:t>
            </a:r>
            <a:r>
              <a:rPr lang="zh-CN" altLang="en-US" sz="1800"/>
              <a:t> </a:t>
            </a:r>
            <a:r>
              <a:rPr lang="en-US" altLang="zh-CN" sz="1800"/>
              <a:t>20%</a:t>
            </a:r>
            <a:endParaRPr lang="en-US" sz="180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05523CCD-E6BE-624A-47F5-ACC0A9337B31}"/>
              </a:ext>
            </a:extLst>
          </p:cNvPr>
          <p:cNvSpPr txBox="1"/>
          <p:nvPr/>
        </p:nvSpPr>
        <p:spPr>
          <a:xfrm>
            <a:off x="380570" y="1805638"/>
            <a:ext cx="7500790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/>
              <a:t>Preliminary</a:t>
            </a:r>
            <a:r>
              <a:rPr lang="zh-CN" altLang="en-US" sz="1800"/>
              <a:t> </a:t>
            </a:r>
            <a:r>
              <a:rPr lang="en-US" altLang="zh-CN" sz="1800"/>
              <a:t>Design</a:t>
            </a:r>
            <a:r>
              <a:rPr lang="zh-CN" altLang="en-US" sz="1800"/>
              <a:t> </a:t>
            </a:r>
            <a:r>
              <a:rPr lang="en-US" altLang="zh-CN" sz="1800"/>
              <a:t>Review</a:t>
            </a:r>
            <a:r>
              <a:rPr lang="zh-CN" altLang="en-US" sz="1800"/>
              <a:t> </a:t>
            </a:r>
            <a:r>
              <a:rPr lang="en-US" altLang="zh-CN" sz="1800"/>
              <a:t>2</a:t>
            </a:r>
            <a:r>
              <a:rPr lang="zh-CN" altLang="en-US" sz="1800"/>
              <a:t> </a:t>
            </a:r>
            <a:r>
              <a:rPr lang="en-US" altLang="zh-CN" sz="1800"/>
              <a:t>(order</a:t>
            </a:r>
            <a:r>
              <a:rPr lang="zh-CN" altLang="en-US" sz="1800"/>
              <a:t> </a:t>
            </a:r>
            <a:r>
              <a:rPr lang="en-US" altLang="zh-CN" sz="1800"/>
              <a:t>Vessel,</a:t>
            </a:r>
            <a:r>
              <a:rPr lang="zh-CN" altLang="en-US" sz="1800"/>
              <a:t> </a:t>
            </a:r>
            <a:r>
              <a:rPr lang="en-US" altLang="zh-CN" sz="1800"/>
              <a:t>Turbines,</a:t>
            </a:r>
            <a:r>
              <a:rPr lang="zh-CN" altLang="en-US" sz="1800"/>
              <a:t> </a:t>
            </a:r>
            <a:r>
              <a:rPr lang="en-US" altLang="zh-CN" sz="1800"/>
              <a:t>CC,</a:t>
            </a:r>
            <a:r>
              <a:rPr lang="zh-CN" altLang="en-US" sz="1800"/>
              <a:t> </a:t>
            </a:r>
            <a:r>
              <a:rPr lang="en-US" altLang="zh-CN" sz="1800"/>
              <a:t>CV):</a:t>
            </a:r>
            <a:r>
              <a:rPr lang="zh-CN" altLang="en-US" sz="1800"/>
              <a:t> </a:t>
            </a:r>
            <a:r>
              <a:rPr lang="en-US" altLang="zh-CN" sz="1800"/>
              <a:t>15%</a:t>
            </a:r>
            <a:endParaRPr lang="en-US" sz="1800"/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FEAC5088-5526-D753-9821-B788D6538B77}"/>
              </a:ext>
            </a:extLst>
          </p:cNvPr>
          <p:cNvSpPr txBox="1"/>
          <p:nvPr/>
        </p:nvSpPr>
        <p:spPr>
          <a:xfrm>
            <a:off x="380570" y="2297646"/>
            <a:ext cx="7500790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/>
              <a:t>Detail</a:t>
            </a:r>
            <a:r>
              <a:rPr lang="zh-CN" altLang="en-US" sz="1800"/>
              <a:t> </a:t>
            </a:r>
            <a:r>
              <a:rPr lang="en-US" altLang="zh-CN" sz="1800"/>
              <a:t>Design</a:t>
            </a:r>
            <a:r>
              <a:rPr lang="zh-CN" altLang="en-US" sz="1800"/>
              <a:t> </a:t>
            </a:r>
            <a:r>
              <a:rPr lang="en-US" altLang="zh-CN" sz="1800"/>
              <a:t>Review</a:t>
            </a:r>
            <a:r>
              <a:rPr lang="zh-CN" altLang="en-US" sz="1800"/>
              <a:t> </a:t>
            </a:r>
            <a:r>
              <a:rPr lang="en-US" altLang="zh-CN" sz="1800"/>
              <a:t>1</a:t>
            </a:r>
            <a:r>
              <a:rPr lang="zh-CN" altLang="en-US" sz="1800"/>
              <a:t> </a:t>
            </a:r>
            <a:r>
              <a:rPr lang="en-US" altLang="zh-CN" sz="1800"/>
              <a:t>(Start</a:t>
            </a:r>
            <a:r>
              <a:rPr lang="zh-CN" altLang="en-US" sz="1800"/>
              <a:t> </a:t>
            </a:r>
            <a:r>
              <a:rPr lang="en-US" altLang="zh-CN" sz="1800"/>
              <a:t>CBX</a:t>
            </a:r>
            <a:r>
              <a:rPr lang="zh-CN" altLang="en-US" sz="1800"/>
              <a:t> </a:t>
            </a:r>
            <a:r>
              <a:rPr lang="en-US" altLang="zh-CN" sz="1800"/>
              <a:t>fabrication):</a:t>
            </a:r>
            <a:r>
              <a:rPr lang="zh-CN" altLang="en-US" sz="1800"/>
              <a:t> </a:t>
            </a:r>
            <a:r>
              <a:rPr lang="en-US" altLang="zh-CN" sz="1800"/>
              <a:t>25%</a:t>
            </a:r>
            <a:endParaRPr lang="en-US" sz="1800"/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7646DE83-DF79-97D5-671F-EB156B2EE4A6}"/>
              </a:ext>
            </a:extLst>
          </p:cNvPr>
          <p:cNvSpPr txBox="1"/>
          <p:nvPr/>
        </p:nvSpPr>
        <p:spPr>
          <a:xfrm>
            <a:off x="380570" y="2789654"/>
            <a:ext cx="7500790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/>
              <a:t>LDR</a:t>
            </a:r>
            <a:r>
              <a:rPr lang="zh-CN" altLang="en-US" sz="1800"/>
              <a:t> </a:t>
            </a:r>
            <a:r>
              <a:rPr lang="en-US" altLang="zh-CN" sz="1800"/>
              <a:t>&amp;</a:t>
            </a:r>
            <a:r>
              <a:rPr lang="zh-CN" altLang="en-US" sz="1800"/>
              <a:t> </a:t>
            </a:r>
            <a:r>
              <a:rPr lang="en-US" altLang="zh-CN" sz="1800"/>
              <a:t>Detail</a:t>
            </a:r>
            <a:r>
              <a:rPr lang="zh-CN" altLang="en-US" sz="1800"/>
              <a:t> </a:t>
            </a:r>
            <a:r>
              <a:rPr lang="en-US" altLang="zh-CN" sz="1800"/>
              <a:t>Design</a:t>
            </a:r>
            <a:r>
              <a:rPr lang="zh-CN" altLang="en-US" sz="1800"/>
              <a:t> </a:t>
            </a:r>
            <a:r>
              <a:rPr lang="en-US" altLang="zh-CN" sz="1800"/>
              <a:t>Review</a:t>
            </a:r>
            <a:r>
              <a:rPr lang="zh-CN" altLang="en-US" sz="1800"/>
              <a:t> </a:t>
            </a:r>
            <a:r>
              <a:rPr lang="en-US" altLang="zh-CN" sz="1800"/>
              <a:t>2:</a:t>
            </a:r>
            <a:r>
              <a:rPr lang="zh-CN" altLang="en-US" sz="1800"/>
              <a:t> </a:t>
            </a:r>
            <a:r>
              <a:rPr lang="en-US" altLang="zh-CN" sz="1800"/>
              <a:t>5%</a:t>
            </a:r>
            <a:endParaRPr lang="en-US" sz="1800"/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C7E21096-2BD4-47B9-A0EA-F63F777B9CF8}"/>
              </a:ext>
            </a:extLst>
          </p:cNvPr>
          <p:cNvSpPr txBox="1"/>
          <p:nvPr/>
        </p:nvSpPr>
        <p:spPr>
          <a:xfrm>
            <a:off x="380570" y="3281662"/>
            <a:ext cx="7500790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/>
              <a:t>Delivery</a:t>
            </a:r>
            <a:r>
              <a:rPr lang="zh-CN" altLang="en-US" sz="1800"/>
              <a:t> </a:t>
            </a:r>
            <a:r>
              <a:rPr lang="en-US" altLang="zh-CN" sz="1800"/>
              <a:t>of</a:t>
            </a:r>
            <a:r>
              <a:rPr lang="zh-CN" altLang="en-US" sz="1800"/>
              <a:t> </a:t>
            </a:r>
            <a:r>
              <a:rPr lang="en-US" altLang="zh-CN" sz="1800"/>
              <a:t>WCS:</a:t>
            </a:r>
            <a:r>
              <a:rPr lang="zh-CN" altLang="en-US" sz="1800"/>
              <a:t> </a:t>
            </a:r>
            <a:r>
              <a:rPr lang="en-US" altLang="zh-CN" sz="1800"/>
              <a:t>10%</a:t>
            </a:r>
            <a:endParaRPr lang="en-US" sz="1800"/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B2635FA1-1BDF-2513-6927-3F2E44D69454}"/>
              </a:ext>
            </a:extLst>
          </p:cNvPr>
          <p:cNvSpPr txBox="1"/>
          <p:nvPr/>
        </p:nvSpPr>
        <p:spPr>
          <a:xfrm>
            <a:off x="380570" y="3773670"/>
            <a:ext cx="7500790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/>
              <a:t>Delivery</a:t>
            </a:r>
            <a:r>
              <a:rPr lang="zh-CN" altLang="en-US" sz="1800"/>
              <a:t> </a:t>
            </a:r>
            <a:r>
              <a:rPr lang="en-US" altLang="zh-CN" sz="1800"/>
              <a:t>of</a:t>
            </a:r>
            <a:r>
              <a:rPr lang="zh-CN" altLang="en-US" sz="1800"/>
              <a:t> </a:t>
            </a:r>
            <a:r>
              <a:rPr lang="en-US" altLang="zh-CN" sz="1800"/>
              <a:t>CBX:</a:t>
            </a:r>
            <a:r>
              <a:rPr lang="zh-CN" altLang="en-US" sz="1800"/>
              <a:t> </a:t>
            </a:r>
            <a:r>
              <a:rPr lang="en-US" altLang="zh-CN" sz="1800"/>
              <a:t>10%</a:t>
            </a:r>
            <a:endParaRPr lang="en-US" sz="1800"/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51DC83BD-A9FF-6F41-5AC5-B9DB63E9E7AB}"/>
              </a:ext>
            </a:extLst>
          </p:cNvPr>
          <p:cNvSpPr txBox="1"/>
          <p:nvPr/>
        </p:nvSpPr>
        <p:spPr>
          <a:xfrm>
            <a:off x="380570" y="4265675"/>
            <a:ext cx="7500790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/>
              <a:t>Provisional</a:t>
            </a:r>
            <a:r>
              <a:rPr lang="zh-CN" altLang="en-US" sz="1800"/>
              <a:t> </a:t>
            </a:r>
            <a:r>
              <a:rPr lang="en-US" altLang="zh-CN" sz="1800"/>
              <a:t>Acceptance</a:t>
            </a:r>
            <a:r>
              <a:rPr lang="zh-CN" altLang="en-US" sz="1800"/>
              <a:t> </a:t>
            </a:r>
            <a:r>
              <a:rPr lang="en-US" altLang="zh-CN" sz="1800"/>
              <a:t>Certificate:</a:t>
            </a:r>
            <a:r>
              <a:rPr lang="zh-CN" altLang="en-US" sz="1800"/>
              <a:t> </a:t>
            </a:r>
            <a:r>
              <a:rPr lang="en-US" altLang="zh-CN" sz="1800"/>
              <a:t>10%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45640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8847-C6E3-95E6-0156-0F8FD0FEC721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Planning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Others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2A507B-AE4A-BF86-08F7-27FCF5413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3" y="795221"/>
            <a:ext cx="8324748" cy="386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strategy and architecture/infrastructure</a:t>
            </a:r>
          </a:p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 and Work environment authority</a:t>
            </a:r>
          </a:p>
          <a:p>
            <a:pPr lvl="2" indent="-342900" algn="just">
              <a:spcBef>
                <a:spcPct val="20000"/>
              </a:spcBef>
              <a:buFont typeface="Courier New" charset="0"/>
              <a:buChar char="o"/>
            </a:pP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ASME, EN13445, AD2000, Safety valve inspection</a:t>
            </a:r>
          </a:p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assurance and control</a:t>
            </a:r>
          </a:p>
          <a:p>
            <a:pPr lvl="2" indent="-342900" algn="just">
              <a:spcBef>
                <a:spcPct val="20000"/>
              </a:spcBef>
              <a:buFont typeface="Courier New" charset="0"/>
              <a:buChar char="o"/>
            </a:pPr>
            <a:r>
              <a:rPr lang="en-US" alt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Notify body (third party), Vendor internal QA/QC and Lab QA/QC</a:t>
            </a:r>
          </a:p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Naming convention</a:t>
            </a:r>
          </a:p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 management system (CHESS, confluence, JIRA)</a:t>
            </a:r>
          </a:p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</a:p>
          <a:p>
            <a:pPr marL="257175" lvl="1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is-IS" altLang="zh-CN" sz="24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altLang="zh-CN" sz="2400" b="1">
              <a:solidFill>
                <a:srgbClr val="1429F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851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52164-BCC8-9E69-3CA8-E0A0E02ED309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Planning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Technical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Specification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036EDCB-85D3-4C55-5C94-63B1DB1CD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38" y="629524"/>
            <a:ext cx="8712968" cy="412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57175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Codes and Norms </a:t>
            </a:r>
          </a:p>
          <a:p>
            <a:pPr marL="257175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Site condition / Utility interfaces</a:t>
            </a:r>
          </a:p>
          <a:p>
            <a:pPr marL="257175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</a:p>
          <a:p>
            <a:pPr marL="257175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Key component (WCS and Cold box)</a:t>
            </a:r>
          </a:p>
          <a:p>
            <a:pPr marL="257175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Spare parts</a:t>
            </a:r>
          </a:p>
          <a:p>
            <a:pPr marL="257175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</a:p>
          <a:p>
            <a:pPr marL="257175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Instrumentation, interlocks and electrical design</a:t>
            </a:r>
          </a:p>
          <a:p>
            <a:pPr marL="257175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Requirements on mechanical design, manufacture and mounting</a:t>
            </a:r>
          </a:p>
          <a:p>
            <a:pPr marL="257175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Test</a:t>
            </a:r>
          </a:p>
          <a:p>
            <a:pPr marL="257175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Quality management</a:t>
            </a:r>
          </a:p>
          <a:p>
            <a:pPr marL="257175" indent="-257175" algn="just">
              <a:spcBef>
                <a:spcPct val="20000"/>
              </a:spcBef>
              <a:buFont typeface="Arial" charset="0"/>
              <a:buChar char="•"/>
            </a:pP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31004273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83D3F-F8BC-C84F-A895-3BFCBE4C4EB1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Planning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Call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for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tenders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1668E-1D33-1D3E-0340-B3F720F21237}"/>
              </a:ext>
            </a:extLst>
          </p:cNvPr>
          <p:cNvSpPr txBox="1">
            <a:spLocks/>
          </p:cNvSpPr>
          <p:nvPr/>
        </p:nvSpPr>
        <p:spPr>
          <a:xfrm>
            <a:off x="357229" y="2090884"/>
            <a:ext cx="5990405" cy="324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Calibri" panose="020F0502020204030204" pitchFamily="34" charset="0"/>
                <a:cs typeface="Calibri" panose="020F0502020204030204" pitchFamily="34" charset="0"/>
              </a:rPr>
              <a:t>ACCP – A03 Instruction to Bidders (7 pages)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E10A11-1230-D5F6-D9F0-AB375EB5EE3B}"/>
              </a:ext>
            </a:extLst>
          </p:cNvPr>
          <p:cNvSpPr txBox="1">
            <a:spLocks/>
          </p:cNvSpPr>
          <p:nvPr/>
        </p:nvSpPr>
        <p:spPr>
          <a:xfrm>
            <a:off x="357229" y="3200293"/>
            <a:ext cx="5990405" cy="324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ACCP – A06 Evaluation Criteria (5 pages)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D773B2-4CD4-9BB8-4037-38B59DF9FD85}"/>
              </a:ext>
            </a:extLst>
          </p:cNvPr>
          <p:cNvSpPr txBox="1">
            <a:spLocks/>
          </p:cNvSpPr>
          <p:nvPr/>
        </p:nvSpPr>
        <p:spPr>
          <a:xfrm>
            <a:off x="357229" y="3570096"/>
            <a:ext cx="5112568" cy="324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Calibri" panose="020F0502020204030204" pitchFamily="34" charset="0"/>
                <a:cs typeface="Calibri" panose="020F0502020204030204" pitchFamily="34" charset="0"/>
              </a:rPr>
              <a:t>ACCP – A07 Draft Supply Agreement (27 pages)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E1B757-3C71-CFCC-19E2-CF99F07A21C8}"/>
              </a:ext>
            </a:extLst>
          </p:cNvPr>
          <p:cNvSpPr txBox="1">
            <a:spLocks/>
          </p:cNvSpPr>
          <p:nvPr/>
        </p:nvSpPr>
        <p:spPr>
          <a:xfrm>
            <a:off x="357229" y="1721081"/>
            <a:ext cx="5990405" cy="324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Calibri" panose="020F0502020204030204" pitchFamily="34" charset="0"/>
                <a:cs typeface="Calibri" panose="020F0502020204030204" pitchFamily="34" charset="0"/>
              </a:rPr>
              <a:t>ACCP – A02 Company Qualification (7 pages)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2D4F49-26FD-0264-8DB8-0C5610C97885}"/>
              </a:ext>
            </a:extLst>
          </p:cNvPr>
          <p:cNvSpPr txBox="1">
            <a:spLocks/>
          </p:cNvSpPr>
          <p:nvPr/>
        </p:nvSpPr>
        <p:spPr>
          <a:xfrm>
            <a:off x="357229" y="3939902"/>
            <a:ext cx="5366899" cy="324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latin typeface="Calibri" panose="020F0502020204030204" pitchFamily="34" charset="0"/>
                <a:cs typeface="Calibri" panose="020F0502020204030204" pitchFamily="34" charset="0"/>
              </a:rPr>
              <a:t>ACCP – A08 General Conditions of Tender (4 pages)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CBFF2F-40BB-BA30-0977-FBC08A32F37B}"/>
              </a:ext>
            </a:extLst>
          </p:cNvPr>
          <p:cNvSpPr txBox="1">
            <a:spLocks/>
          </p:cNvSpPr>
          <p:nvPr/>
        </p:nvSpPr>
        <p:spPr>
          <a:xfrm>
            <a:off x="357229" y="2830490"/>
            <a:ext cx="5990405" cy="324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ACCP – A05 Technical Specification (117 pages)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923E40-5ABF-74BC-9376-E455F35D06CA}"/>
              </a:ext>
            </a:extLst>
          </p:cNvPr>
          <p:cNvSpPr txBox="1">
            <a:spLocks/>
          </p:cNvSpPr>
          <p:nvPr/>
        </p:nvSpPr>
        <p:spPr>
          <a:xfrm>
            <a:off x="357229" y="1351278"/>
            <a:ext cx="5366899" cy="32403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zh-CN" altLang="en-US" sz="18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800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ACCP – A01 Tender Management (2 pages)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81EAA32-9671-5BB9-D33E-7553DE1273AF}"/>
              </a:ext>
            </a:extLst>
          </p:cNvPr>
          <p:cNvSpPr txBox="1">
            <a:spLocks/>
          </p:cNvSpPr>
          <p:nvPr/>
        </p:nvSpPr>
        <p:spPr>
          <a:xfrm>
            <a:off x="357229" y="2460687"/>
            <a:ext cx="5990405" cy="324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defPPr>
              <a:defRPr lang="sv-SE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sz="18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ACCP – A04 Statement of Work (23 pages)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1D6990BB-2665-B313-A8DB-D5B9AB4EAF5F}"/>
              </a:ext>
            </a:extLst>
          </p:cNvPr>
          <p:cNvSpPr txBox="1"/>
          <p:nvPr/>
        </p:nvSpPr>
        <p:spPr>
          <a:xfrm>
            <a:off x="5724127" y="903146"/>
            <a:ext cx="3188429" cy="34914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zh-CN"/>
            </a:defPPr>
            <a:lvl1pPr defTabSz="685800" eaLnBrk="1" fontAlgn="auto" latinLnBrk="0" hangingPunct="1">
              <a:lnSpc>
                <a:spcPct val="90000"/>
              </a:lnSpc>
              <a:spcAft>
                <a:spcPts val="0"/>
              </a:spcAft>
              <a:buNone/>
              <a:defRPr sz="2400" b="1"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Tender Evaluation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E1481DE-CAFB-2097-9A47-56C104CFCA6E}"/>
              </a:ext>
            </a:extLst>
          </p:cNvPr>
          <p:cNvSpPr txBox="1">
            <a:spLocks/>
          </p:cNvSpPr>
          <p:nvPr/>
        </p:nvSpPr>
        <p:spPr>
          <a:xfrm>
            <a:off x="5658248" y="2955908"/>
            <a:ext cx="3254309" cy="49953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Award recommendation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8C14EF-CF3E-89BE-1C5B-71D4E1FA1401}"/>
              </a:ext>
            </a:extLst>
          </p:cNvPr>
          <p:cNvSpPr txBox="1">
            <a:spLocks/>
          </p:cNvSpPr>
          <p:nvPr/>
        </p:nvSpPr>
        <p:spPr>
          <a:xfrm>
            <a:off x="5422297" y="1490811"/>
            <a:ext cx="3816423" cy="324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CAPEX: </a:t>
            </a:r>
            <a:r>
              <a:rPr lang="en-US" altLang="zh-CN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Price,</a:t>
            </a:r>
            <a:r>
              <a:rPr lang="zh-CN" altLang="en-US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</a:t>
            </a:r>
            <a:endParaRPr lang="en-US" sz="1600" b="1">
              <a:solidFill>
                <a:srgbClr val="1429F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39DBCC2-130D-6621-CFA4-8F7E4673C4E1}"/>
              </a:ext>
            </a:extLst>
          </p:cNvPr>
          <p:cNvSpPr txBox="1">
            <a:spLocks/>
          </p:cNvSpPr>
          <p:nvPr/>
        </p:nvSpPr>
        <p:spPr>
          <a:xfrm>
            <a:off x="5422297" y="1922859"/>
            <a:ext cx="3816423" cy="324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OPEX: </a:t>
            </a:r>
            <a:r>
              <a:rPr lang="en-US" altLang="zh-CN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ower </a:t>
            </a:r>
            <a:r>
              <a:rPr lang="en-US" altLang="zh-CN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onsumption</a:t>
            </a:r>
            <a:r>
              <a:rPr lang="en-US" altLang="zh-CN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</a:t>
            </a:r>
            <a:r>
              <a:rPr lang="en-US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12B7B88-0A4A-3064-55E6-0186EA3A0D03}"/>
              </a:ext>
            </a:extLst>
          </p:cNvPr>
          <p:cNvSpPr txBox="1">
            <a:spLocks/>
          </p:cNvSpPr>
          <p:nvPr/>
        </p:nvSpPr>
        <p:spPr>
          <a:xfrm>
            <a:off x="5422297" y="2354907"/>
            <a:ext cx="3816423" cy="3240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Qualitative: Almost equal</a:t>
            </a:r>
            <a:r>
              <a:rPr lang="en-US" altLang="zh-CN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 b="1">
                <a:solidFill>
                  <a:srgbClr val="1429F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</a:t>
            </a:r>
            <a:endParaRPr lang="en-US" sz="1600" b="1">
              <a:solidFill>
                <a:srgbClr val="1429F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7AFD98F-FEA3-6B6E-A909-D2F86CFA562A}"/>
              </a:ext>
            </a:extLst>
          </p:cNvPr>
          <p:cNvSpPr txBox="1">
            <a:spLocks/>
          </p:cNvSpPr>
          <p:nvPr/>
        </p:nvSpPr>
        <p:spPr>
          <a:xfrm>
            <a:off x="5658248" y="3678108"/>
            <a:ext cx="3386068" cy="4320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 signed in March 2015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FB1BFA6-650C-3312-0288-52EA4D2ADD12}"/>
              </a:ext>
            </a:extLst>
          </p:cNvPr>
          <p:cNvSpPr txBox="1">
            <a:spLocks/>
          </p:cNvSpPr>
          <p:nvPr/>
        </p:nvSpPr>
        <p:spPr>
          <a:xfrm>
            <a:off x="925159" y="853735"/>
            <a:ext cx="4346088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Tender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documents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(2014-06-16)</a:t>
            </a:r>
            <a:endParaRPr lang="en-GB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604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12111BD-E297-4831-E960-932301D3A657}"/>
              </a:ext>
            </a:extLst>
          </p:cNvPr>
          <p:cNvSpPr/>
          <p:nvPr/>
        </p:nvSpPr>
        <p:spPr>
          <a:xfrm>
            <a:off x="4582976" y="771859"/>
            <a:ext cx="3132348" cy="25569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665459C-8A52-E080-5F9F-2A846B6CFD38}"/>
              </a:ext>
            </a:extLst>
          </p:cNvPr>
          <p:cNvSpPr/>
          <p:nvPr/>
        </p:nvSpPr>
        <p:spPr>
          <a:xfrm>
            <a:off x="1234604" y="766949"/>
            <a:ext cx="3132348" cy="25569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66E9326B-EA82-6CAD-265E-AA9BC5521CF2}"/>
              </a:ext>
            </a:extLst>
          </p:cNvPr>
          <p:cNvSpPr/>
          <p:nvPr/>
        </p:nvSpPr>
        <p:spPr>
          <a:xfrm>
            <a:off x="1381813" y="1347939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May 2015</a:t>
            </a: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6484F5D0-FD89-167D-79A4-1C5E9B47F87F}"/>
              </a:ext>
            </a:extLst>
          </p:cNvPr>
          <p:cNvSpPr/>
          <p:nvPr/>
        </p:nvSpPr>
        <p:spPr>
          <a:xfrm>
            <a:off x="2476742" y="1361286"/>
            <a:ext cx="1687063" cy="341624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KOM</a:t>
            </a: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B1B4AB2-A72C-E014-5F02-8770D8E69CC4}"/>
              </a:ext>
            </a:extLst>
          </p:cNvPr>
          <p:cNvSpPr/>
          <p:nvPr/>
        </p:nvSpPr>
        <p:spPr>
          <a:xfrm>
            <a:off x="1381813" y="1838656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Aug 2015</a:t>
            </a: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2BB6F4F-F943-E5EF-FF4C-440BED55211C}"/>
              </a:ext>
            </a:extLst>
          </p:cNvPr>
          <p:cNvSpPr/>
          <p:nvPr/>
        </p:nvSpPr>
        <p:spPr>
          <a:xfrm>
            <a:off x="2476742" y="1852003"/>
            <a:ext cx="1687063" cy="341624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PDR-1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B07E96A-F9AE-8526-B4DF-60F39D6329A7}"/>
              </a:ext>
            </a:extLst>
          </p:cNvPr>
          <p:cNvSpPr/>
          <p:nvPr/>
        </p:nvSpPr>
        <p:spPr>
          <a:xfrm>
            <a:off x="1381813" y="2351317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Oct 2015</a:t>
            </a: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676EFE75-CB2D-45C6-80BA-C35EB6F10A9F}"/>
              </a:ext>
            </a:extLst>
          </p:cNvPr>
          <p:cNvSpPr/>
          <p:nvPr/>
        </p:nvSpPr>
        <p:spPr>
          <a:xfrm>
            <a:off x="2476742" y="2364664"/>
            <a:ext cx="1687063" cy="341624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HAZOP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C9D796B5-D7FD-1775-CBE2-92F8C5058E5D}"/>
              </a:ext>
            </a:extLst>
          </p:cNvPr>
          <p:cNvSpPr/>
          <p:nvPr/>
        </p:nvSpPr>
        <p:spPr>
          <a:xfrm>
            <a:off x="1381813" y="2842035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Nov 2015</a:t>
            </a: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B20082C1-81F1-08D9-4471-765F6CC160BE}"/>
              </a:ext>
            </a:extLst>
          </p:cNvPr>
          <p:cNvSpPr/>
          <p:nvPr/>
        </p:nvSpPr>
        <p:spPr>
          <a:xfrm>
            <a:off x="2476742" y="2855382"/>
            <a:ext cx="1687063" cy="341624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PDR-2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EBE0F741-7192-6C15-C570-71870A81E16C}"/>
              </a:ext>
            </a:extLst>
          </p:cNvPr>
          <p:cNvSpPr/>
          <p:nvPr/>
        </p:nvSpPr>
        <p:spPr>
          <a:xfrm>
            <a:off x="4729504" y="863614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Jan 2016</a:t>
            </a:r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8544DD54-F75A-F08E-A69E-E3CFEFCEC4E8}"/>
              </a:ext>
            </a:extLst>
          </p:cNvPr>
          <p:cNvSpPr/>
          <p:nvPr/>
        </p:nvSpPr>
        <p:spPr>
          <a:xfrm>
            <a:off x="5824433" y="876960"/>
            <a:ext cx="1687063" cy="341624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FMEA</a:t>
            </a:r>
          </a:p>
        </p:txBody>
      </p:sp>
      <p:sp>
        <p:nvSpPr>
          <p:cNvPr id="14" name="Rounded Rectangle 18">
            <a:extLst>
              <a:ext uri="{FF2B5EF4-FFF2-40B4-BE49-F238E27FC236}">
                <a16:creationId xmlns:a16="http://schemas.microsoft.com/office/drawing/2014/main" id="{8DABCD26-0215-A89E-B1BB-D7269A56FD93}"/>
              </a:ext>
            </a:extLst>
          </p:cNvPr>
          <p:cNvSpPr/>
          <p:nvPr/>
        </p:nvSpPr>
        <p:spPr>
          <a:xfrm>
            <a:off x="4729504" y="1354331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Mar 2016</a:t>
            </a:r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88D94EED-A4C7-86E1-7799-EE3C9BE32F3B}"/>
              </a:ext>
            </a:extLst>
          </p:cNvPr>
          <p:cNvSpPr/>
          <p:nvPr/>
        </p:nvSpPr>
        <p:spPr>
          <a:xfrm>
            <a:off x="5824433" y="1367678"/>
            <a:ext cx="1687063" cy="341624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CDR-1</a:t>
            </a: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3A62F569-15F9-6402-43B2-785C0CAACC08}"/>
              </a:ext>
            </a:extLst>
          </p:cNvPr>
          <p:cNvSpPr/>
          <p:nvPr/>
        </p:nvSpPr>
        <p:spPr>
          <a:xfrm>
            <a:off x="4732117" y="1824722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June 2016</a:t>
            </a:r>
          </a:p>
        </p:txBody>
      </p:sp>
      <p:sp>
        <p:nvSpPr>
          <p:cNvPr id="17" name="Freeform 21">
            <a:extLst>
              <a:ext uri="{FF2B5EF4-FFF2-40B4-BE49-F238E27FC236}">
                <a16:creationId xmlns:a16="http://schemas.microsoft.com/office/drawing/2014/main" id="{5BCE0A1E-1FF0-44B4-0DBB-2BF82FEB9DFC}"/>
              </a:ext>
            </a:extLst>
          </p:cNvPr>
          <p:cNvSpPr/>
          <p:nvPr/>
        </p:nvSpPr>
        <p:spPr>
          <a:xfrm>
            <a:off x="5827046" y="1838069"/>
            <a:ext cx="1687063" cy="341624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IDR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264D7C5B-F2E1-A5A2-259A-A8D2F7982B6D}"/>
              </a:ext>
            </a:extLst>
          </p:cNvPr>
          <p:cNvSpPr/>
          <p:nvPr/>
        </p:nvSpPr>
        <p:spPr>
          <a:xfrm>
            <a:off x="4732117" y="2315440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Aug 2016</a:t>
            </a:r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41F9DA96-8591-7F2B-7E22-D8403DFA8BDA}"/>
              </a:ext>
            </a:extLst>
          </p:cNvPr>
          <p:cNvSpPr/>
          <p:nvPr/>
        </p:nvSpPr>
        <p:spPr>
          <a:xfrm>
            <a:off x="5827046" y="2328786"/>
            <a:ext cx="1687063" cy="341624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LDR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51A23557-9095-3CC0-2031-E0A11152ADB1}"/>
              </a:ext>
            </a:extLst>
          </p:cNvPr>
          <p:cNvSpPr/>
          <p:nvPr/>
        </p:nvSpPr>
        <p:spPr>
          <a:xfrm>
            <a:off x="4729504" y="2803900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Sept 2016</a:t>
            </a:r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E6CC7FA7-0E2B-987A-F073-F5FA42DE8CDA}"/>
              </a:ext>
            </a:extLst>
          </p:cNvPr>
          <p:cNvSpPr/>
          <p:nvPr/>
        </p:nvSpPr>
        <p:spPr>
          <a:xfrm>
            <a:off x="5824433" y="2817247"/>
            <a:ext cx="1687063" cy="341624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CDR-2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779794FB-0865-2BE5-B72B-B7FB8309AAEB}"/>
              </a:ext>
            </a:extLst>
          </p:cNvPr>
          <p:cNvSpPr/>
          <p:nvPr/>
        </p:nvSpPr>
        <p:spPr>
          <a:xfrm>
            <a:off x="1381813" y="852962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Mar 2015</a:t>
            </a:r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AA323EAC-5763-CEE5-FCBE-408C4A4221FA}"/>
              </a:ext>
            </a:extLst>
          </p:cNvPr>
          <p:cNvSpPr/>
          <p:nvPr/>
        </p:nvSpPr>
        <p:spPr>
          <a:xfrm>
            <a:off x="2476742" y="874962"/>
            <a:ext cx="1687063" cy="341624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Contract signed</a:t>
            </a:r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5348C8FF-C629-BD4E-2939-ED4C0436BC6A}"/>
              </a:ext>
            </a:extLst>
          </p:cNvPr>
          <p:cNvSpPr/>
          <p:nvPr/>
        </p:nvSpPr>
        <p:spPr>
          <a:xfrm>
            <a:off x="1234604" y="3431948"/>
            <a:ext cx="3132348" cy="11505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D540B48B-4FC1-5071-4FBF-B7563C8BC642}"/>
              </a:ext>
            </a:extLst>
          </p:cNvPr>
          <p:cNvSpPr/>
          <p:nvPr/>
        </p:nvSpPr>
        <p:spPr>
          <a:xfrm>
            <a:off x="1381813" y="3568761"/>
            <a:ext cx="888914" cy="350562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Apr 2017</a:t>
            </a:r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id="{8AF51E87-B2AB-1BA0-1324-1AAB5407E02D}"/>
              </a:ext>
            </a:extLst>
          </p:cNvPr>
          <p:cNvSpPr/>
          <p:nvPr/>
        </p:nvSpPr>
        <p:spPr>
          <a:xfrm>
            <a:off x="2476743" y="3582107"/>
            <a:ext cx="1631102" cy="343010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IRR</a:t>
            </a:r>
          </a:p>
        </p:txBody>
      </p:sp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07B2BD42-94C5-EA8C-FF50-C5A5FDE07A9D}"/>
              </a:ext>
            </a:extLst>
          </p:cNvPr>
          <p:cNvSpPr/>
          <p:nvPr/>
        </p:nvSpPr>
        <p:spPr>
          <a:xfrm>
            <a:off x="1406227" y="4033733"/>
            <a:ext cx="888914" cy="350562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Apr 2018</a:t>
            </a: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45C1F2F1-319D-F332-A5B0-881E44BA55FF}"/>
              </a:ext>
            </a:extLst>
          </p:cNvPr>
          <p:cNvSpPr/>
          <p:nvPr/>
        </p:nvSpPr>
        <p:spPr>
          <a:xfrm>
            <a:off x="2501157" y="4047079"/>
            <a:ext cx="1631102" cy="343010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WCS/CB start-up</a:t>
            </a:r>
          </a:p>
        </p:txBody>
      </p:sp>
      <p:sp>
        <p:nvSpPr>
          <p:cNvPr id="29" name="Rectangle 33">
            <a:extLst>
              <a:ext uri="{FF2B5EF4-FFF2-40B4-BE49-F238E27FC236}">
                <a16:creationId xmlns:a16="http://schemas.microsoft.com/office/drawing/2014/main" id="{CDEEE32F-F492-B321-C9BB-EC2B44C012D7}"/>
              </a:ext>
            </a:extLst>
          </p:cNvPr>
          <p:cNvSpPr/>
          <p:nvPr/>
        </p:nvSpPr>
        <p:spPr>
          <a:xfrm>
            <a:off x="4582976" y="3718376"/>
            <a:ext cx="3132348" cy="6124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34">
            <a:extLst>
              <a:ext uri="{FF2B5EF4-FFF2-40B4-BE49-F238E27FC236}">
                <a16:creationId xmlns:a16="http://schemas.microsoft.com/office/drawing/2014/main" id="{240F52BB-CB16-6007-76EB-8C6B0B1086C0}"/>
              </a:ext>
            </a:extLst>
          </p:cNvPr>
          <p:cNvSpPr/>
          <p:nvPr/>
        </p:nvSpPr>
        <p:spPr>
          <a:xfrm>
            <a:off x="4730185" y="3855189"/>
            <a:ext cx="888914" cy="350562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July 2019</a:t>
            </a:r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id="{B49DF3E7-098E-14A1-3C87-1D6B09E381D8}"/>
              </a:ext>
            </a:extLst>
          </p:cNvPr>
          <p:cNvSpPr/>
          <p:nvPr/>
        </p:nvSpPr>
        <p:spPr>
          <a:xfrm>
            <a:off x="5825115" y="3868535"/>
            <a:ext cx="1631102" cy="343010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SAT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D72AB1B-DF33-E631-12F9-DEE64F4A2D69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Meeting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&amp;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Reviews</a:t>
            </a:r>
            <a:endParaRPr lang="en-US" sz="2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61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D06E6EF4-DDED-4FEF-A6C8-8D4F5DDC112F}"/>
              </a:ext>
            </a:extLst>
          </p:cNvPr>
          <p:cNvSpPr/>
          <p:nvPr/>
        </p:nvSpPr>
        <p:spPr>
          <a:xfrm>
            <a:off x="721828" y="1850644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Apr </a:t>
            </a:r>
            <a:r>
              <a:rPr lang="en-US" sz="1600" kern="120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6320473E-BEC1-9769-CCDD-AA542DAD7899}"/>
              </a:ext>
            </a:extLst>
          </p:cNvPr>
          <p:cNvSpPr/>
          <p:nvPr/>
        </p:nvSpPr>
        <p:spPr>
          <a:xfrm>
            <a:off x="1862905" y="1845484"/>
            <a:ext cx="2454278" cy="321035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PFHE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D744B09E-70DE-BEF6-7CA5-ED28B933FD51}"/>
              </a:ext>
            </a:extLst>
          </p:cNvPr>
          <p:cNvSpPr/>
          <p:nvPr/>
        </p:nvSpPr>
        <p:spPr>
          <a:xfrm>
            <a:off x="728743" y="2435233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Jun </a:t>
            </a:r>
            <a:r>
              <a:rPr lang="en-US" sz="1600" kern="120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B5DD6B2-8410-2D1F-E66E-5979091CBC4A}"/>
              </a:ext>
            </a:extLst>
          </p:cNvPr>
          <p:cNvSpPr/>
          <p:nvPr/>
        </p:nvSpPr>
        <p:spPr>
          <a:xfrm>
            <a:off x="1884247" y="2430765"/>
            <a:ext cx="2432936" cy="321035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Motors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72167169-3EBC-AA59-E1F6-27308692BEA5}"/>
              </a:ext>
            </a:extLst>
          </p:cNvPr>
          <p:cNvSpPr/>
          <p:nvPr/>
        </p:nvSpPr>
        <p:spPr>
          <a:xfrm>
            <a:off x="721828" y="3019822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Jul </a:t>
            </a:r>
            <a:r>
              <a:rPr lang="en-US" sz="1600" kern="120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5CA33DA0-24CE-3DEE-BD5F-FBD4FF96780B}"/>
              </a:ext>
            </a:extLst>
          </p:cNvPr>
          <p:cNvSpPr/>
          <p:nvPr/>
        </p:nvSpPr>
        <p:spPr>
          <a:xfrm>
            <a:off x="1884247" y="3016046"/>
            <a:ext cx="2432936" cy="321035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Compressor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0FCADB6-CCA5-2C5D-5DFD-7CBE1D4D1FF9}"/>
              </a:ext>
            </a:extLst>
          </p:cNvPr>
          <p:cNvSpPr/>
          <p:nvPr/>
        </p:nvSpPr>
        <p:spPr>
          <a:xfrm>
            <a:off x="721828" y="3604411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Feb </a:t>
            </a:r>
            <a:r>
              <a:rPr lang="en-US" sz="1600" kern="120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BF306E51-2B43-5076-B7C3-1B16657DF9A0}"/>
              </a:ext>
            </a:extLst>
          </p:cNvPr>
          <p:cNvSpPr/>
          <p:nvPr/>
        </p:nvSpPr>
        <p:spPr>
          <a:xfrm>
            <a:off x="1884247" y="3601327"/>
            <a:ext cx="2432936" cy="321035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Cold box internal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97CB926F-9F61-8FC2-290C-ADCA5E17382B}"/>
              </a:ext>
            </a:extLst>
          </p:cNvPr>
          <p:cNvSpPr/>
          <p:nvPr/>
        </p:nvSpPr>
        <p:spPr>
          <a:xfrm>
            <a:off x="698781" y="4188999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Mar </a:t>
            </a:r>
            <a:r>
              <a:rPr lang="en-US" sz="1600" kern="120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EDAE9C4C-BC91-99B4-2E50-8431BD5CD00B}"/>
              </a:ext>
            </a:extLst>
          </p:cNvPr>
          <p:cNvSpPr/>
          <p:nvPr/>
        </p:nvSpPr>
        <p:spPr>
          <a:xfrm>
            <a:off x="1884246" y="4186609"/>
            <a:ext cx="2432937" cy="351536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</a:rPr>
              <a:t>Compressor skid functional</a:t>
            </a: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051D5D27-32B5-80D3-DE0A-8A86A37746D1}"/>
              </a:ext>
            </a:extLst>
          </p:cNvPr>
          <p:cNvSpPr/>
          <p:nvPr/>
        </p:nvSpPr>
        <p:spPr>
          <a:xfrm>
            <a:off x="4732300" y="2439829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May </a:t>
            </a:r>
            <a:r>
              <a:rPr lang="en-US" sz="1600" kern="120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E5AFD1C4-A6C1-7BE2-7878-AD3794A39D17}"/>
              </a:ext>
            </a:extLst>
          </p:cNvPr>
          <p:cNvSpPr/>
          <p:nvPr/>
        </p:nvSpPr>
        <p:spPr>
          <a:xfrm>
            <a:off x="5937364" y="2446239"/>
            <a:ext cx="2265347" cy="321035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Control loop check</a:t>
            </a: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EB478C46-584F-D83E-C86B-126B7B9F63A6}"/>
              </a:ext>
            </a:extLst>
          </p:cNvPr>
          <p:cNvSpPr/>
          <p:nvPr/>
        </p:nvSpPr>
        <p:spPr>
          <a:xfrm>
            <a:off x="4749231" y="3031625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May </a:t>
            </a:r>
            <a:r>
              <a:rPr lang="en-US" sz="1600" kern="120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094ACC32-3631-1499-C153-A70B8495F939}"/>
              </a:ext>
            </a:extLst>
          </p:cNvPr>
          <p:cNvSpPr/>
          <p:nvPr/>
        </p:nvSpPr>
        <p:spPr>
          <a:xfrm>
            <a:off x="5937364" y="3045269"/>
            <a:ext cx="2265347" cy="321035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GMP &amp; ORS &amp; Dryer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CE637F80-E714-3ECC-C0E7-79F169C40A8A}"/>
              </a:ext>
            </a:extLst>
          </p:cNvPr>
          <p:cNvSpPr/>
          <p:nvPr/>
        </p:nvSpPr>
        <p:spPr>
          <a:xfrm>
            <a:off x="4732300" y="1848032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Mar </a:t>
            </a:r>
            <a:r>
              <a:rPr lang="en-US" sz="1600" kern="120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B4DCEC26-F255-E27F-E0D1-53B520936019}"/>
              </a:ext>
            </a:extLst>
          </p:cNvPr>
          <p:cNvSpPr/>
          <p:nvPr/>
        </p:nvSpPr>
        <p:spPr>
          <a:xfrm>
            <a:off x="5937364" y="1847209"/>
            <a:ext cx="2265347" cy="319310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sz="1500" b="1">
                <a:latin typeface="Calibri" panose="020F0502020204030204" pitchFamily="34" charset="0"/>
                <a:cs typeface="Calibri" panose="020F0502020204030204" pitchFamily="34" charset="0"/>
              </a:rPr>
              <a:t>Compressor skid leak test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F844BA4F-A6A1-25AE-B9AF-143B51CD41B1}"/>
              </a:ext>
            </a:extLst>
          </p:cNvPr>
          <p:cNvSpPr/>
          <p:nvPr/>
        </p:nvSpPr>
        <p:spPr>
          <a:xfrm>
            <a:off x="4732300" y="3623422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Jun </a:t>
            </a:r>
            <a:r>
              <a:rPr lang="en-US" sz="1600" kern="120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40A1B818-DA75-CA85-20E2-EFBDC8653C48}"/>
              </a:ext>
            </a:extLst>
          </p:cNvPr>
          <p:cNvSpPr/>
          <p:nvPr/>
        </p:nvSpPr>
        <p:spPr>
          <a:xfrm>
            <a:off x="5937364" y="3644299"/>
            <a:ext cx="2265347" cy="321035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Dewar</a:t>
            </a:r>
          </a:p>
        </p:txBody>
      </p:sp>
      <p:sp>
        <p:nvSpPr>
          <p:cNvPr id="20" name="Rounded Rectangle 23">
            <a:extLst>
              <a:ext uri="{FF2B5EF4-FFF2-40B4-BE49-F238E27FC236}">
                <a16:creationId xmlns:a16="http://schemas.microsoft.com/office/drawing/2014/main" id="{18865F45-BCEA-AD3D-CFB9-D9E290D5C5D2}"/>
              </a:ext>
            </a:extLst>
          </p:cNvPr>
          <p:cNvSpPr/>
          <p:nvPr/>
        </p:nvSpPr>
        <p:spPr>
          <a:xfrm>
            <a:off x="4732300" y="4215218"/>
            <a:ext cx="919412" cy="349146"/>
          </a:xfrm>
          <a:prstGeom prst="round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1" tIns="175630" rIns="7620" bIns="17563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Mar </a:t>
            </a:r>
            <a:r>
              <a:rPr lang="en-US" sz="1600" kern="120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1" name="Freeform 24">
            <a:extLst>
              <a:ext uri="{FF2B5EF4-FFF2-40B4-BE49-F238E27FC236}">
                <a16:creationId xmlns:a16="http://schemas.microsoft.com/office/drawing/2014/main" id="{D5880061-5B38-EB00-E7B0-C72494EE56C4}"/>
              </a:ext>
            </a:extLst>
          </p:cNvPr>
          <p:cNvSpPr/>
          <p:nvPr/>
        </p:nvSpPr>
        <p:spPr>
          <a:xfrm>
            <a:off x="5937363" y="4243329"/>
            <a:ext cx="2265348" cy="321035"/>
          </a:xfrm>
          <a:custGeom>
            <a:avLst/>
            <a:gdLst>
              <a:gd name="connsiteX0" fmla="*/ 69375 w 416243"/>
              <a:gd name="connsiteY0" fmla="*/ 0 h 4352846"/>
              <a:gd name="connsiteX1" fmla="*/ 346868 w 416243"/>
              <a:gd name="connsiteY1" fmla="*/ 0 h 4352846"/>
              <a:gd name="connsiteX2" fmla="*/ 416243 w 416243"/>
              <a:gd name="connsiteY2" fmla="*/ 69375 h 4352846"/>
              <a:gd name="connsiteX3" fmla="*/ 416243 w 416243"/>
              <a:gd name="connsiteY3" fmla="*/ 4352846 h 4352846"/>
              <a:gd name="connsiteX4" fmla="*/ 416243 w 416243"/>
              <a:gd name="connsiteY4" fmla="*/ 4352846 h 4352846"/>
              <a:gd name="connsiteX5" fmla="*/ 0 w 416243"/>
              <a:gd name="connsiteY5" fmla="*/ 4352846 h 4352846"/>
              <a:gd name="connsiteX6" fmla="*/ 0 w 416243"/>
              <a:gd name="connsiteY6" fmla="*/ 4352846 h 4352846"/>
              <a:gd name="connsiteX7" fmla="*/ 0 w 416243"/>
              <a:gd name="connsiteY7" fmla="*/ 69375 h 4352846"/>
              <a:gd name="connsiteX8" fmla="*/ 69375 w 416243"/>
              <a:gd name="connsiteY8" fmla="*/ 0 h 435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3" h="4352846">
                <a:moveTo>
                  <a:pt x="416243" y="725490"/>
                </a:moveTo>
                <a:lnTo>
                  <a:pt x="416243" y="3627356"/>
                </a:lnTo>
                <a:cubicBezTo>
                  <a:pt x="416243" y="4028033"/>
                  <a:pt x="413273" y="4352841"/>
                  <a:pt x="409609" y="4352841"/>
                </a:cubicBezTo>
                <a:lnTo>
                  <a:pt x="0" y="4352841"/>
                </a:lnTo>
                <a:lnTo>
                  <a:pt x="0" y="4352841"/>
                </a:lnTo>
                <a:lnTo>
                  <a:pt x="0" y="5"/>
                </a:lnTo>
                <a:lnTo>
                  <a:pt x="0" y="5"/>
                </a:lnTo>
                <a:lnTo>
                  <a:pt x="409609" y="5"/>
                </a:lnTo>
                <a:cubicBezTo>
                  <a:pt x="413273" y="5"/>
                  <a:pt x="416243" y="324813"/>
                  <a:pt x="416243" y="725490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5" tIns="22859" rIns="22859" bIns="22860" numCol="1" spcCol="1270" anchor="ctr" anchorCtr="0">
            <a:noAutofit/>
          </a:bodyPr>
          <a:lstStyle/>
          <a:p>
            <a:pPr marL="128588" lvl="1" indent="-128588" defTabSz="533400">
              <a:lnSpc>
                <a:spcPct val="90000"/>
              </a:lnSpc>
              <a:spcAft>
                <a:spcPct val="15000"/>
              </a:spcAft>
              <a:buChar char="•"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CB software tests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D550940-7CC2-8440-0E86-D5D379D92AFB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Intermediate</a:t>
            </a:r>
            <a:r>
              <a:rPr lang="zh-CN" altLang="en-US" sz="2800"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Inspection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70F5E665-A6DD-7D64-6BC8-0E170D51113A}"/>
              </a:ext>
            </a:extLst>
          </p:cNvPr>
          <p:cNvSpPr txBox="1"/>
          <p:nvPr/>
        </p:nvSpPr>
        <p:spPr>
          <a:xfrm>
            <a:off x="710770" y="832771"/>
            <a:ext cx="3750395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 dirty="0"/>
              <a:t>Inspection and Test Plan (ITP)</a:t>
            </a:r>
            <a:endParaRPr lang="en-US" sz="1800" dirty="0"/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ED2ABD0F-3BF8-59C1-3B58-9132D2C95A95}"/>
              </a:ext>
            </a:extLst>
          </p:cNvPr>
          <p:cNvSpPr txBox="1"/>
          <p:nvPr/>
        </p:nvSpPr>
        <p:spPr>
          <a:xfrm>
            <a:off x="4668800" y="1264553"/>
            <a:ext cx="3750395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1800" dirty="0"/>
              <a:t>Factory Acceptance Test (FAT)</a:t>
            </a: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E33B4296-576B-8778-8662-C0B43A7B7C7C}"/>
              </a:ext>
            </a:extLst>
          </p:cNvPr>
          <p:cNvSpPr txBox="1"/>
          <p:nvPr/>
        </p:nvSpPr>
        <p:spPr>
          <a:xfrm>
            <a:off x="710770" y="1313807"/>
            <a:ext cx="3026455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 dirty="0"/>
              <a:t>Hold and Witness points</a:t>
            </a:r>
            <a:endParaRPr lang="en-US" sz="1800" dirty="0"/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3081ED82-FEAA-CBCB-F11D-13CFF2F6FAA0}"/>
              </a:ext>
            </a:extLst>
          </p:cNvPr>
          <p:cNvSpPr txBox="1"/>
          <p:nvPr/>
        </p:nvSpPr>
        <p:spPr>
          <a:xfrm>
            <a:off x="4685731" y="832770"/>
            <a:ext cx="3750395" cy="32637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1800" dirty="0"/>
              <a:t>External experts or consultants</a:t>
            </a:r>
          </a:p>
        </p:txBody>
      </p:sp>
    </p:spTree>
    <p:extLst>
      <p:ext uri="{BB962C8B-B14F-4D97-AF65-F5344CB8AC3E}">
        <p14:creationId xmlns:p14="http://schemas.microsoft.com/office/powerpoint/2010/main" val="863773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6600-1248-2E6A-078D-4FBF512B3F11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Delivery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C2F23-05D8-B883-8631-53302B064C6F}"/>
              </a:ext>
            </a:extLst>
          </p:cNvPr>
          <p:cNvSpPr txBox="1">
            <a:spLocks/>
          </p:cNvSpPr>
          <p:nvPr/>
        </p:nvSpPr>
        <p:spPr>
          <a:xfrm>
            <a:off x="198480" y="860658"/>
            <a:ext cx="273613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Buildings: May 2017</a:t>
            </a:r>
          </a:p>
        </p:txBody>
      </p:sp>
      <p:pic>
        <p:nvPicPr>
          <p:cNvPr id="4" name="Picture 30">
            <a:extLst>
              <a:ext uri="{FF2B5EF4-FFF2-40B4-BE49-F238E27FC236}">
                <a16:creationId xmlns:a16="http://schemas.microsoft.com/office/drawing/2014/main" id="{72EA7C63-D784-4810-14CC-B4C27311E4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317" y="843558"/>
            <a:ext cx="3147941" cy="1453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31">
            <a:extLst>
              <a:ext uri="{FF2B5EF4-FFF2-40B4-BE49-F238E27FC236}">
                <a16:creationId xmlns:a16="http://schemas.microsoft.com/office/drawing/2014/main" id="{49BC24E7-D716-4A49-17C4-A42AB93E13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2978" y="861989"/>
            <a:ext cx="2697210" cy="1435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55B0C-59C0-1FD9-865D-B98B7DF46991}"/>
              </a:ext>
            </a:extLst>
          </p:cNvPr>
          <p:cNvSpPr txBox="1">
            <a:spLocks/>
          </p:cNvSpPr>
          <p:nvPr/>
        </p:nvSpPr>
        <p:spPr>
          <a:xfrm>
            <a:off x="198480" y="1986908"/>
            <a:ext cx="2569161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Utilities: Last minute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E0E708-9CC5-27C0-F8F5-9FD801163FBC}"/>
              </a:ext>
            </a:extLst>
          </p:cNvPr>
          <p:cNvSpPr txBox="1">
            <a:spLocks/>
          </p:cNvSpPr>
          <p:nvPr/>
        </p:nvSpPr>
        <p:spPr>
          <a:xfrm>
            <a:off x="198480" y="1236075"/>
            <a:ext cx="258637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 Tanks: Oct 2017</a:t>
            </a:r>
          </a:p>
        </p:txBody>
      </p:sp>
      <p:pic>
        <p:nvPicPr>
          <p:cNvPr id="8" name="Picture 37">
            <a:extLst>
              <a:ext uri="{FF2B5EF4-FFF2-40B4-BE49-F238E27FC236}">
                <a16:creationId xmlns:a16="http://schemas.microsoft.com/office/drawing/2014/main" id="{74F674E6-A951-4852-E657-FA285625F6A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93" y="2504425"/>
            <a:ext cx="2758681" cy="2069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B4D084-1795-B45A-5A76-FCFB108C71B4}"/>
              </a:ext>
            </a:extLst>
          </p:cNvPr>
          <p:cNvSpPr txBox="1">
            <a:spLocks/>
          </p:cNvSpPr>
          <p:nvPr/>
        </p:nvSpPr>
        <p:spPr>
          <a:xfrm>
            <a:off x="198480" y="1611492"/>
            <a:ext cx="262031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 piping: Dec 2017</a:t>
            </a:r>
          </a:p>
        </p:txBody>
      </p:sp>
      <p:grpSp>
        <p:nvGrpSpPr>
          <p:cNvPr id="10" name="Group 41">
            <a:extLst>
              <a:ext uri="{FF2B5EF4-FFF2-40B4-BE49-F238E27FC236}">
                <a16:creationId xmlns:a16="http://schemas.microsoft.com/office/drawing/2014/main" id="{C3800366-8DBE-E117-B2EF-BACABDA06BBD}"/>
              </a:ext>
            </a:extLst>
          </p:cNvPr>
          <p:cNvGrpSpPr/>
          <p:nvPr/>
        </p:nvGrpSpPr>
        <p:grpSpPr>
          <a:xfrm>
            <a:off x="3215851" y="2504424"/>
            <a:ext cx="2758682" cy="2069011"/>
            <a:chOff x="5262950" y="3817414"/>
            <a:chExt cx="3678241" cy="2758681"/>
          </a:xfrm>
        </p:grpSpPr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0D080D65-1370-2D9A-92C3-062407EED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2950" y="3817414"/>
              <a:ext cx="3678241" cy="2758681"/>
            </a:xfrm>
            <a:prstGeom prst="rect">
              <a:avLst/>
            </a:prstGeom>
          </p:spPr>
        </p:pic>
        <p:cxnSp>
          <p:nvCxnSpPr>
            <p:cNvPr id="12" name="Straight Arrow Connector 14">
              <a:extLst>
                <a:ext uri="{FF2B5EF4-FFF2-40B4-BE49-F238E27FC236}">
                  <a16:creationId xmlns:a16="http://schemas.microsoft.com/office/drawing/2014/main" id="{A712CF02-3F1B-E13A-773E-7951A4873A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2776" y="4725256"/>
              <a:ext cx="673834" cy="2762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59A6CB11-7239-A0DD-0FC6-0E9520207D87}"/>
                </a:ext>
              </a:extLst>
            </p:cNvPr>
            <p:cNvSpPr txBox="1"/>
            <p:nvPr/>
          </p:nvSpPr>
          <p:spPr>
            <a:xfrm>
              <a:off x="7706608" y="4469901"/>
              <a:ext cx="868791" cy="41036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>
                  <a:latin typeface="Calibri" panose="020F0502020204030204" pitchFamily="34" charset="0"/>
                  <a:cs typeface="Calibri" panose="020F0502020204030204" pitchFamily="34" charset="0"/>
                </a:rPr>
                <a:t>Crane</a:t>
              </a:r>
            </a:p>
          </p:txBody>
        </p:sp>
        <p:cxnSp>
          <p:nvCxnSpPr>
            <p:cNvPr id="14" name="Straight Arrow Connector 16">
              <a:extLst>
                <a:ext uri="{FF2B5EF4-FFF2-40B4-BE49-F238E27FC236}">
                  <a16:creationId xmlns:a16="http://schemas.microsoft.com/office/drawing/2014/main" id="{94B6AA96-C51B-8106-4F62-90DEEC9F50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0688" y="4322270"/>
              <a:ext cx="765922" cy="5000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extBox 17">
              <a:extLst>
                <a:ext uri="{FF2B5EF4-FFF2-40B4-BE49-F238E27FC236}">
                  <a16:creationId xmlns:a16="http://schemas.microsoft.com/office/drawing/2014/main" id="{E0EE1024-404C-D179-203B-C27443B0939B}"/>
                </a:ext>
              </a:extLst>
            </p:cNvPr>
            <p:cNvSpPr txBox="1"/>
            <p:nvPr/>
          </p:nvSpPr>
          <p:spPr>
            <a:xfrm>
              <a:off x="7706610" y="4064447"/>
              <a:ext cx="858128" cy="41036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>
                  <a:latin typeface="Calibri" panose="020F0502020204030204" pitchFamily="34" charset="0"/>
                  <a:cs typeface="Calibri" panose="020F0502020204030204" pitchFamily="34" charset="0"/>
                </a:rPr>
                <a:t>HVAC</a:t>
              </a:r>
            </a:p>
          </p:txBody>
        </p:sp>
        <p:cxnSp>
          <p:nvCxnSpPr>
            <p:cNvPr id="16" name="Straight Arrow Connector 18">
              <a:extLst>
                <a:ext uri="{FF2B5EF4-FFF2-40B4-BE49-F238E27FC236}">
                  <a16:creationId xmlns:a16="http://schemas.microsoft.com/office/drawing/2014/main" id="{4D4435AA-B1D2-B3C3-9615-D3E28C805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3160" y="5147242"/>
              <a:ext cx="552286" cy="13184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183C7966-428B-A5EB-1409-808E16337820}"/>
                </a:ext>
              </a:extLst>
            </p:cNvPr>
            <p:cNvSpPr txBox="1"/>
            <p:nvPr/>
          </p:nvSpPr>
          <p:spPr>
            <a:xfrm>
              <a:off x="7701084" y="4907857"/>
              <a:ext cx="863653" cy="41036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>
                  <a:latin typeface="Calibri" panose="020F0502020204030204" pitchFamily="34" charset="0"/>
                  <a:cs typeface="Calibri" panose="020F0502020204030204" pitchFamily="34" charset="0"/>
                </a:rPr>
                <a:t>Cable</a:t>
              </a:r>
            </a:p>
          </p:txBody>
        </p:sp>
        <p:cxnSp>
          <p:nvCxnSpPr>
            <p:cNvPr id="18" name="Straight Arrow Connector 20">
              <a:extLst>
                <a:ext uri="{FF2B5EF4-FFF2-40B4-BE49-F238E27FC236}">
                  <a16:creationId xmlns:a16="http://schemas.microsoft.com/office/drawing/2014/main" id="{FFF542C6-A76E-E65D-4560-2C3A8FA77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32776" y="5507282"/>
              <a:ext cx="709788" cy="14401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CDB4060A-06EF-4BA0-1C48-434AE6AFD34F}"/>
                </a:ext>
              </a:extLst>
            </p:cNvPr>
            <p:cNvSpPr txBox="1"/>
            <p:nvPr/>
          </p:nvSpPr>
          <p:spPr>
            <a:xfrm>
              <a:off x="7698196" y="5374299"/>
              <a:ext cx="1242995" cy="34881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Warm piping</a:t>
              </a:r>
            </a:p>
          </p:txBody>
        </p:sp>
      </p:grpSp>
      <p:pic>
        <p:nvPicPr>
          <p:cNvPr id="20" name="Picture 23">
            <a:extLst>
              <a:ext uri="{FF2B5EF4-FFF2-40B4-BE49-F238E27FC236}">
                <a16:creationId xmlns:a16="http://schemas.microsoft.com/office/drawing/2014/main" id="{46C12737-11A5-3E19-A760-F07D8405E9B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581" y="2504424"/>
            <a:ext cx="2758682" cy="206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79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C5DC-8C2E-5F57-D48A-6CE1B472EB1F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Delivery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F9370-2A5F-EF72-AAC9-36420AD7F1B3}"/>
              </a:ext>
            </a:extLst>
          </p:cNvPr>
          <p:cNvSpPr txBox="1">
            <a:spLocks/>
          </p:cNvSpPr>
          <p:nvPr/>
        </p:nvSpPr>
        <p:spPr>
          <a:xfrm>
            <a:off x="539552" y="675282"/>
            <a:ext cx="632266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components have been delivered starting from July 2017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EA7F69A4-22F3-3A43-034A-D89962E89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3305" y="2116891"/>
            <a:ext cx="3014309" cy="2260733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DC6AB5F-E35B-824E-9EE2-41759D6D11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851" y="1744622"/>
            <a:ext cx="4039371" cy="3029529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6C057D8-2EBA-019F-F85A-8071164FEB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8535" y="1759841"/>
            <a:ext cx="3052260" cy="301430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E5546F-3899-BC29-DBE9-738185866E65}"/>
              </a:ext>
            </a:extLst>
          </p:cNvPr>
          <p:cNvSpPr txBox="1">
            <a:spLocks/>
          </p:cNvSpPr>
          <p:nvPr/>
        </p:nvSpPr>
        <p:spPr>
          <a:xfrm>
            <a:off x="539551" y="1012010"/>
            <a:ext cx="760398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 altLang="zh-C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Delivery</a:t>
            </a:r>
            <a:r>
              <a: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Schedule,</a:t>
            </a:r>
            <a:r>
              <a: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Lifting</a:t>
            </a:r>
            <a:r>
              <a: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</a:t>
            </a:r>
            <a:r>
              <a: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(Risk</a:t>
            </a:r>
            <a:r>
              <a: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Analysis),</a:t>
            </a:r>
            <a:r>
              <a: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</a:t>
            </a:r>
            <a:r>
              <a: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on-site</a:t>
            </a:r>
            <a:r>
              <a:rPr lang="zh-CN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2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8F0A-A8DC-601B-F664-3D8B9CA9C08D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Installation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DD55F-089F-AA92-D772-B45FB6A2A8AF}"/>
              </a:ext>
            </a:extLst>
          </p:cNvPr>
          <p:cNvSpPr txBox="1">
            <a:spLocks/>
          </p:cNvSpPr>
          <p:nvPr/>
        </p:nvSpPr>
        <p:spPr>
          <a:xfrm>
            <a:off x="215689" y="1172751"/>
            <a:ext cx="468034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Interconnecting piping installation (CB-WCS)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55214FE-8002-4891-F7B1-89BD0FBC6138}"/>
              </a:ext>
            </a:extLst>
          </p:cNvPr>
          <p:cNvSpPr txBox="1">
            <a:spLocks/>
          </p:cNvSpPr>
          <p:nvPr/>
        </p:nvSpPr>
        <p:spPr>
          <a:xfrm>
            <a:off x="215689" y="1859354"/>
            <a:ext cx="435631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 placement and installation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40FFAA-996F-D9DA-0506-E9BA9E156276}"/>
              </a:ext>
            </a:extLst>
          </p:cNvPr>
          <p:cNvSpPr txBox="1">
            <a:spLocks/>
          </p:cNvSpPr>
          <p:nvPr/>
        </p:nvSpPr>
        <p:spPr>
          <a:xfrm>
            <a:off x="215689" y="1516052"/>
            <a:ext cx="435631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Grouting compressor skids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48E47-443A-2BE2-872B-B4799CA8D404}"/>
              </a:ext>
            </a:extLst>
          </p:cNvPr>
          <p:cNvSpPr txBox="1">
            <a:spLocks/>
          </p:cNvSpPr>
          <p:nvPr/>
        </p:nvSpPr>
        <p:spPr>
          <a:xfrm>
            <a:off x="215689" y="2202656"/>
            <a:ext cx="435631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 installation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B04A42-D99F-A9F7-9208-21502E3DE01D}"/>
              </a:ext>
            </a:extLst>
          </p:cNvPr>
          <p:cNvSpPr txBox="1">
            <a:spLocks/>
          </p:cNvSpPr>
          <p:nvPr/>
        </p:nvSpPr>
        <p:spPr>
          <a:xfrm>
            <a:off x="215689" y="3919164"/>
            <a:ext cx="435631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documentation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B6839A-E298-EB18-AF83-20D5FA54381E}"/>
              </a:ext>
            </a:extLst>
          </p:cNvPr>
          <p:cNvSpPr txBox="1">
            <a:spLocks/>
          </p:cNvSpPr>
          <p:nvPr/>
        </p:nvSpPr>
        <p:spPr>
          <a:xfrm>
            <a:off x="215689" y="2545958"/>
            <a:ext cx="435631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WCS/CB hall piping installation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5A1950-BFE3-9DB7-E250-DA6C95ADFAD3}"/>
              </a:ext>
            </a:extLst>
          </p:cNvPr>
          <p:cNvSpPr txBox="1">
            <a:spLocks/>
          </p:cNvSpPr>
          <p:nvPr/>
        </p:nvSpPr>
        <p:spPr>
          <a:xfrm>
            <a:off x="215689" y="2889260"/>
            <a:ext cx="435631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Mechanics verification tests (NDT, PT, LT)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56D4640D-A67A-6385-A5F7-31FF30C2F2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21788" y="-802208"/>
            <a:ext cx="1419923" cy="3024337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9D31BFEA-7677-691F-7B8B-DF32ED14EC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566" y="1487202"/>
            <a:ext cx="3037356" cy="148296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AD71E11E-A3B0-C6BB-BC9C-A5D83E2F91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566" y="3007689"/>
            <a:ext cx="3060256" cy="181345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824A42E-9457-2B03-FD31-EF1F55031748}"/>
              </a:ext>
            </a:extLst>
          </p:cNvPr>
          <p:cNvSpPr txBox="1">
            <a:spLocks/>
          </p:cNvSpPr>
          <p:nvPr/>
        </p:nvSpPr>
        <p:spPr>
          <a:xfrm>
            <a:off x="215690" y="3232562"/>
            <a:ext cx="505260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 installation (Cabling, wiring, earthing)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219733-2626-A8D1-9A83-8D455A6B8134}"/>
              </a:ext>
            </a:extLst>
          </p:cNvPr>
          <p:cNvSpPr txBox="1">
            <a:spLocks/>
          </p:cNvSpPr>
          <p:nvPr/>
        </p:nvSpPr>
        <p:spPr>
          <a:xfrm>
            <a:off x="215690" y="3575865"/>
            <a:ext cx="5052608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159300">
              <a:spcAft>
                <a:spcPts val="0"/>
              </a:spcAft>
            </a:pPr>
            <a:r>
              <a:rPr lang="en-US"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 verification tests (loop check, test protocols)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A65DF6-C50D-607E-A6A7-01E2413EE946}"/>
              </a:ext>
            </a:extLst>
          </p:cNvPr>
          <p:cNvSpPr txBox="1">
            <a:spLocks/>
          </p:cNvSpPr>
          <p:nvPr/>
        </p:nvSpPr>
        <p:spPr>
          <a:xfrm>
            <a:off x="755576" y="723915"/>
            <a:ext cx="3024336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Scope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Sequence</a:t>
            </a:r>
            <a:endParaRPr lang="en-GB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68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CD19700-112F-56E0-6DAC-A8F0B323A9A1}"/>
              </a:ext>
            </a:extLst>
          </p:cNvPr>
          <p:cNvSpPr txBox="1"/>
          <p:nvPr/>
        </p:nvSpPr>
        <p:spPr>
          <a:xfrm>
            <a:off x="421381" y="71733"/>
            <a:ext cx="3241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hangingPunct="1">
              <a:defRPr/>
            </a:pP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DICP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Research</a:t>
            </a:r>
            <a:r>
              <a:rPr lang="zh-CN" alt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Areas</a:t>
            </a:r>
            <a:endParaRPr lang="zh-CN" altLang="en-US" sz="2800" b="1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图片 2" descr="图表, 树状图&#10;&#10;描述已自动生成">
            <a:extLst>
              <a:ext uri="{FF2B5EF4-FFF2-40B4-BE49-F238E27FC236}">
                <a16:creationId xmlns:a16="http://schemas.microsoft.com/office/drawing/2014/main" id="{4A85463B-49AD-2A4E-A9B0-13A3A06FC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81" y="735308"/>
            <a:ext cx="8387170" cy="194781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586F06F-8FF0-B2C9-4046-A261068C9A1E}"/>
              </a:ext>
            </a:extLst>
          </p:cNvPr>
          <p:cNvSpPr txBox="1"/>
          <p:nvPr/>
        </p:nvSpPr>
        <p:spPr>
          <a:xfrm>
            <a:off x="559064" y="2865107"/>
            <a:ext cx="7673149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buNone/>
            </a:pPr>
            <a:r>
              <a:rPr lang="en-US" altLang="zh-CN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</a:t>
            </a:r>
            <a:r>
              <a:rPr lang="zh-CN" altLang="en-US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Research: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Catalytic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chemistry,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reaction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dynamics</a:t>
            </a:r>
            <a:endParaRPr lang="en-GB" altLang="zh-C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C511642-847E-350B-A202-E4C10FE7591A}"/>
              </a:ext>
            </a:extLst>
          </p:cNvPr>
          <p:cNvSpPr txBox="1"/>
          <p:nvPr/>
        </p:nvSpPr>
        <p:spPr>
          <a:xfrm>
            <a:off x="559064" y="4058306"/>
            <a:ext cx="7006859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None/>
            </a:pP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Clean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fossil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utilization,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Clean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technology,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Renewable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endParaRPr lang="en-GB" altLang="zh-C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5047190-A363-1F5A-CB94-D1C28F4F9F08}"/>
              </a:ext>
            </a:extLst>
          </p:cNvPr>
          <p:cNvSpPr txBox="1"/>
          <p:nvPr/>
        </p:nvSpPr>
        <p:spPr>
          <a:xfrm>
            <a:off x="559064" y="3262882"/>
            <a:ext cx="7673149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buNone/>
            </a:pPr>
            <a:r>
              <a:rPr lang="en-US" altLang="zh-CN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zh-CN" altLang="en-US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Research:</a:t>
            </a:r>
            <a:r>
              <a:rPr lang="zh-CN" altLang="en-US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engineering,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Analytical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chemistry,</a:t>
            </a:r>
            <a:r>
              <a:rPr lang="zh-CN" altLang="en-US" sz="16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latin typeface="Calibri" panose="020F0502020204030204" pitchFamily="34" charset="0"/>
                <a:cs typeface="Calibri" panose="020F0502020204030204" pitchFamily="34" charset="0"/>
              </a:rPr>
              <a:t>Biotechnology</a:t>
            </a:r>
            <a:endParaRPr lang="en-GB" altLang="zh-CN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E48E64-7C3E-1260-F368-3C97EB8D69CA}"/>
              </a:ext>
            </a:extLst>
          </p:cNvPr>
          <p:cNvSpPr txBox="1"/>
          <p:nvPr/>
        </p:nvSpPr>
        <p:spPr>
          <a:xfrm>
            <a:off x="559064" y="3660594"/>
            <a:ext cx="7673149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buNone/>
            </a:pPr>
            <a:r>
              <a:rPr lang="en-US" altLang="zh-CN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Dalian</a:t>
            </a:r>
            <a:r>
              <a:rPr lang="zh-CN" altLang="en-US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  <a:r>
              <a:rPr lang="zh-CN" altLang="en-US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laboratory</a:t>
            </a:r>
            <a:r>
              <a:rPr lang="zh-CN" altLang="en-US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</a:t>
            </a:r>
            <a:r>
              <a:rPr lang="zh-CN" altLang="en-US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zh-CN" altLang="en-US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(DNL)</a:t>
            </a:r>
            <a:endParaRPr lang="en-GB" altLang="zh-CN" sz="160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55EF53-03A2-FC66-E640-5F5DB9239FD2}"/>
              </a:ext>
            </a:extLst>
          </p:cNvPr>
          <p:cNvSpPr txBox="1"/>
          <p:nvPr/>
        </p:nvSpPr>
        <p:spPr>
          <a:xfrm>
            <a:off x="559064" y="4456079"/>
            <a:ext cx="7213337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22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just">
              <a:buNone/>
            </a:pPr>
            <a:r>
              <a:rPr lang="en-US" altLang="zh-CN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Facilities:</a:t>
            </a:r>
            <a:r>
              <a:rPr lang="zh-CN" alt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Dalian</a:t>
            </a:r>
            <a:r>
              <a:rPr lang="zh-CN" alt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Coherent</a:t>
            </a:r>
            <a:r>
              <a:rPr lang="zh-CN" alt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</a:t>
            </a:r>
            <a:r>
              <a:rPr lang="zh-CN" alt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zh-CN" altLang="en-US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(DCLS)</a:t>
            </a:r>
            <a:endParaRPr lang="en-GB" altLang="zh-CN" sz="16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430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3734-A58D-7554-897B-CFFB9EA30C02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Installation</a:t>
            </a:r>
            <a:endParaRPr lang="en-US" sz="2800">
              <a:latin typeface="Calibri" panose="020F050202020403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61BD665-C8FA-B411-8341-B93B6E8779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1136793"/>
            <a:ext cx="4937612" cy="370320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5C3AF22-C6DF-E0DB-F644-E80B729F00F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638" y="1150701"/>
            <a:ext cx="4937612" cy="370320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799A02E-6034-E85A-6904-15544ED018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742" y="1150701"/>
            <a:ext cx="4937613" cy="3703210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34BCFF57-09C9-E8F6-7DBE-AD47BF549D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367" y="1141269"/>
            <a:ext cx="4937612" cy="37032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73A6D4-8A75-8585-CB9F-BE67C9833768}"/>
              </a:ext>
            </a:extLst>
          </p:cNvPr>
          <p:cNvSpPr txBox="1">
            <a:spLocks/>
          </p:cNvSpPr>
          <p:nvPr/>
        </p:nvSpPr>
        <p:spPr>
          <a:xfrm>
            <a:off x="755575" y="723915"/>
            <a:ext cx="7638403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Ready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least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behind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endParaRPr lang="en-GB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F2984-0F44-BA91-5904-FD28161137F0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Installation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9B84AF-DD70-23F5-0F0E-2960A3FB5202}"/>
              </a:ext>
            </a:extLst>
          </p:cNvPr>
          <p:cNvSpPr txBox="1">
            <a:spLocks/>
          </p:cNvSpPr>
          <p:nvPr/>
        </p:nvSpPr>
        <p:spPr>
          <a:xfrm>
            <a:off x="755575" y="723915"/>
            <a:ext cx="7638403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endParaRPr lang="en-GB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394FBC-9BE9-82B8-4573-903D68AA25B2}"/>
              </a:ext>
            </a:extLst>
          </p:cNvPr>
          <p:cNvSpPr txBox="1">
            <a:spLocks/>
          </p:cNvSpPr>
          <p:nvPr/>
        </p:nvSpPr>
        <p:spPr>
          <a:xfrm>
            <a:off x="520544" y="1189601"/>
            <a:ext cx="2990336" cy="3517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21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 Supervisor</a:t>
            </a:r>
          </a:p>
          <a:p>
            <a:pPr lvl="1" algn="just">
              <a:spcAft>
                <a:spcPts val="900"/>
              </a:spcAft>
              <a:buFont typeface="Arial"/>
              <a:buChar char="•"/>
            </a:pPr>
            <a:endParaRPr lang="en-US" sz="21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900"/>
              </a:spcAft>
              <a:buFont typeface="Arial"/>
              <a:buChar char="•"/>
            </a:pPr>
            <a:endParaRPr lang="en-US" sz="21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C2659F-6548-9529-D294-7F399221342F}"/>
              </a:ext>
            </a:extLst>
          </p:cNvPr>
          <p:cNvSpPr txBox="1">
            <a:spLocks/>
          </p:cNvSpPr>
          <p:nvPr/>
        </p:nvSpPr>
        <p:spPr>
          <a:xfrm>
            <a:off x="520544" y="1666159"/>
            <a:ext cx="2656638" cy="35460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21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WSCP/Work Order</a:t>
            </a:r>
          </a:p>
          <a:p>
            <a:pPr lvl="1" algn="just">
              <a:spcAft>
                <a:spcPts val="900"/>
              </a:spcAft>
              <a:buFont typeface="Courier New" charset="0"/>
              <a:buChar char="o"/>
            </a:pPr>
            <a:endParaRPr lang="en-US" sz="21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spcAft>
                <a:spcPts val="900"/>
              </a:spcAft>
              <a:buFont typeface="Arial"/>
              <a:buChar char="•"/>
            </a:pPr>
            <a:endParaRPr lang="en-US" sz="21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900"/>
              </a:spcAft>
              <a:buFont typeface="Arial"/>
              <a:buChar char="•"/>
            </a:pPr>
            <a:endParaRPr lang="en-US" sz="21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AE1FD9-D0FE-7331-6239-D5DCF2AF0A2C}"/>
              </a:ext>
            </a:extLst>
          </p:cNvPr>
          <p:cNvSpPr txBox="1">
            <a:spLocks/>
          </p:cNvSpPr>
          <p:nvPr/>
        </p:nvSpPr>
        <p:spPr>
          <a:xfrm>
            <a:off x="520544" y="2148778"/>
            <a:ext cx="3132348" cy="23791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21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Certificate and training</a:t>
            </a:r>
          </a:p>
          <a:p>
            <a:pPr lvl="1" algn="just">
              <a:spcAft>
                <a:spcPts val="900"/>
              </a:spcAft>
              <a:buFont typeface="Courier New" charset="0"/>
              <a:buChar char="o"/>
            </a:pPr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 work</a:t>
            </a:r>
          </a:p>
          <a:p>
            <a:pPr lvl="1" algn="just">
              <a:spcAft>
                <a:spcPts val="900"/>
              </a:spcAft>
              <a:buFont typeface="Courier New" charset="0"/>
              <a:buChar char="o"/>
            </a:pPr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 protection</a:t>
            </a:r>
          </a:p>
          <a:p>
            <a:pPr lvl="1" algn="just">
              <a:spcAft>
                <a:spcPts val="900"/>
              </a:spcAft>
              <a:buFont typeface="Courier New" charset="0"/>
              <a:buChar char="o"/>
            </a:pPr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Forklift</a:t>
            </a:r>
          </a:p>
          <a:p>
            <a:pPr lvl="1" algn="just">
              <a:spcAft>
                <a:spcPts val="900"/>
              </a:spcAft>
              <a:buFont typeface="Courier New" charset="0"/>
              <a:buChar char="o"/>
            </a:pPr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Crane</a:t>
            </a:r>
          </a:p>
          <a:p>
            <a:pPr lvl="1" algn="just">
              <a:spcAft>
                <a:spcPts val="900"/>
              </a:spcAft>
              <a:buFont typeface="Courier New" charset="0"/>
              <a:buChar char="o"/>
            </a:pPr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aid</a:t>
            </a:r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D1A1D98-44AC-A5A9-7C40-04DF7AEF191F}"/>
              </a:ext>
            </a:extLst>
          </p:cNvPr>
          <p:cNvSpPr txBox="1">
            <a:spLocks/>
          </p:cNvSpPr>
          <p:nvPr/>
        </p:nvSpPr>
        <p:spPr>
          <a:xfrm>
            <a:off x="520544" y="4447686"/>
            <a:ext cx="2160240" cy="3517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21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Safety</a:t>
            </a:r>
          </a:p>
          <a:p>
            <a:pPr algn="just">
              <a:spcAft>
                <a:spcPts val="900"/>
              </a:spcAft>
              <a:buFont typeface="Arial"/>
              <a:buChar char="•"/>
            </a:pPr>
            <a:endParaRPr lang="en-US" sz="21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42D2F133-FB0B-6C09-2592-7B0ACA5597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228" y="2693239"/>
            <a:ext cx="2942204" cy="2078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E0F90A-2117-22C8-0977-55E318100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630" y="0"/>
            <a:ext cx="2942204" cy="306862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5FFC0098-A874-6066-D2F3-03BD54DF6A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643" y="651231"/>
            <a:ext cx="2572526" cy="1545469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77101B2B-2C55-F6DF-7E93-95DC5FAB7F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14654" y="2704596"/>
            <a:ext cx="1628522" cy="25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50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9C3D-0D90-7A49-DFD6-72868A5113EE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Installation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31C2AE6-3D98-EEF3-9584-DA3F788382A9}"/>
              </a:ext>
            </a:extLst>
          </p:cNvPr>
          <p:cNvSpPr txBox="1">
            <a:spLocks/>
          </p:cNvSpPr>
          <p:nvPr/>
        </p:nvSpPr>
        <p:spPr>
          <a:xfrm>
            <a:off x="390999" y="1003013"/>
            <a:ext cx="5581229" cy="6560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25"/>
              </a:spcBef>
              <a:spcAft>
                <a:spcPts val="45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 work &amp; conflictions </a:t>
            </a:r>
          </a:p>
          <a:p>
            <a:pPr lvl="1" algn="just">
              <a:spcBef>
                <a:spcPts val="225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4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 with one company will help a lot and P&amp;DP request</a:t>
            </a:r>
          </a:p>
          <a:p>
            <a:pPr lvl="2" algn="just">
              <a:spcBef>
                <a:spcPts val="450"/>
              </a:spcBef>
              <a:spcAft>
                <a:spcPts val="450"/>
              </a:spcAft>
              <a:buFont typeface="Arial"/>
              <a:buChar char="•"/>
            </a:pPr>
            <a:endParaRPr 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900"/>
              </a:spcAft>
              <a:buFont typeface="Arial"/>
              <a:buChar char="•"/>
            </a:pPr>
            <a:endParaRPr 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DECADE-B1E7-6894-19D1-3A6EBD49DFF7}"/>
              </a:ext>
            </a:extLst>
          </p:cNvPr>
          <p:cNvSpPr txBox="1">
            <a:spLocks/>
          </p:cNvSpPr>
          <p:nvPr/>
        </p:nvSpPr>
        <p:spPr>
          <a:xfrm>
            <a:off x="390999" y="1637084"/>
            <a:ext cx="5054792" cy="6085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25"/>
              </a:spcBef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Under-estimation of civil engineering</a:t>
            </a:r>
          </a:p>
          <a:p>
            <a:pPr lvl="1" algn="just">
              <a:spcBef>
                <a:spcPts val="225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05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Foundation, grouting, holes, etc.</a:t>
            </a:r>
          </a:p>
          <a:p>
            <a:pPr lvl="1" algn="just">
              <a:spcAft>
                <a:spcPts val="900"/>
              </a:spcAft>
              <a:buFont typeface="Arial"/>
              <a:buChar char="•"/>
            </a:pPr>
            <a:endParaRPr lang="en-US" sz="12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900"/>
              </a:spcAft>
              <a:buFont typeface="Arial"/>
              <a:buChar char="•"/>
            </a:pPr>
            <a:endParaRPr 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5FBCB48F-811C-41BC-947C-5CE75F3A14C1}"/>
              </a:ext>
            </a:extLst>
          </p:cNvPr>
          <p:cNvGrpSpPr/>
          <p:nvPr/>
        </p:nvGrpSpPr>
        <p:grpSpPr>
          <a:xfrm>
            <a:off x="6045833" y="745564"/>
            <a:ext cx="2905934" cy="1804475"/>
            <a:chOff x="8040216" y="3273339"/>
            <a:chExt cx="3874579" cy="2405967"/>
          </a:xfrm>
        </p:grpSpPr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343F568E-D04C-A52D-A4B1-A4761DDF0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40216" y="3273339"/>
              <a:ext cx="3874579" cy="2016224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92B113EC-92EF-A145-B801-0A09FBC5CF59}"/>
                </a:ext>
              </a:extLst>
            </p:cNvPr>
            <p:cNvSpPr txBox="1">
              <a:spLocks/>
            </p:cNvSpPr>
            <p:nvPr/>
          </p:nvSpPr>
          <p:spPr>
            <a:xfrm>
              <a:off x="8941027" y="5248419"/>
              <a:ext cx="229909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sv-SE"/>
              </a:defPPr>
              <a:lvl1pPr marL="285750" indent="-285750" algn="just">
                <a:spcAft>
                  <a:spcPts val="1200"/>
                </a:spcAft>
                <a:buFont typeface="Arial" charset="0"/>
                <a:buChar char="•"/>
                <a:defRPr b="1">
                  <a:solidFill>
                    <a:schemeClr val="bg1">
                      <a:lumMod val="50000"/>
                    </a:schemeClr>
                  </a:solidFill>
                  <a:cs typeface="Arial"/>
                </a:defRPr>
              </a:lvl1pPr>
            </a:lstStyle>
            <a:p>
              <a:pPr marL="0" indent="0"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Two months delay</a:t>
              </a:r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68C4E1C-025C-0507-025B-E3BD1C2ABC9E}"/>
              </a:ext>
            </a:extLst>
          </p:cNvPr>
          <p:cNvSpPr txBox="1">
            <a:spLocks/>
          </p:cNvSpPr>
          <p:nvPr/>
        </p:nvSpPr>
        <p:spPr>
          <a:xfrm>
            <a:off x="390999" y="2223652"/>
            <a:ext cx="5581229" cy="6019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25"/>
              </a:spcBef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equipment failure, damage, repair &amp; replacement</a:t>
            </a:r>
          </a:p>
          <a:p>
            <a:pPr lvl="1" algn="just">
              <a:spcBef>
                <a:spcPts val="225"/>
              </a:spcBef>
              <a:buFont typeface="Courier New" panose="02070309020205020404" pitchFamily="49" charset="0"/>
              <a:buChar char="o"/>
            </a:pPr>
            <a:r>
              <a:rPr lang="en-US" sz="105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an example next slides</a:t>
            </a:r>
            <a:endParaRPr lang="en-US" sz="1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900"/>
              </a:spcAft>
              <a:buFont typeface="Arial"/>
              <a:buChar char="•"/>
            </a:pPr>
            <a:endParaRPr 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3DEDCE5-FD11-612D-C743-67041342BBBE}"/>
              </a:ext>
            </a:extLst>
          </p:cNvPr>
          <p:cNvSpPr txBox="1">
            <a:spLocks/>
          </p:cNvSpPr>
          <p:nvPr/>
        </p:nvSpPr>
        <p:spPr>
          <a:xfrm>
            <a:off x="390999" y="2803637"/>
            <a:ext cx="5178528" cy="5549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25"/>
              </a:spcBef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site quality control and inspection</a:t>
            </a:r>
          </a:p>
          <a:p>
            <a:pPr lvl="1" algn="just">
              <a:spcBef>
                <a:spcPts val="225"/>
              </a:spcBef>
              <a:buFont typeface="Courier New" panose="02070309020205020404" pitchFamily="49" charset="0"/>
              <a:buChar char="o"/>
            </a:pPr>
            <a:r>
              <a:rPr lang="en-US" sz="105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experienced staff and sound engineering sense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5C14C9A-3E93-8DFC-2D77-63DA4423351B}"/>
              </a:ext>
            </a:extLst>
          </p:cNvPr>
          <p:cNvSpPr txBox="1">
            <a:spLocks/>
          </p:cNvSpPr>
          <p:nvPr/>
        </p:nvSpPr>
        <p:spPr>
          <a:xfrm>
            <a:off x="390999" y="3761402"/>
            <a:ext cx="4015653" cy="3419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drawbacks or mistakes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BFFF9E-E510-EDDA-00FE-8C9789FA440C}"/>
              </a:ext>
            </a:extLst>
          </p:cNvPr>
          <p:cNvSpPr txBox="1">
            <a:spLocks/>
          </p:cNvSpPr>
          <p:nvPr/>
        </p:nvSpPr>
        <p:spPr>
          <a:xfrm>
            <a:off x="390999" y="4081328"/>
            <a:ext cx="5054792" cy="3419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Missing pressure and T sensors, isolating valves</a:t>
            </a:r>
            <a:endParaRPr lang="en-US" sz="12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EA97958-1BF1-8F01-8387-7D7BCDB9709C}"/>
              </a:ext>
            </a:extLst>
          </p:cNvPr>
          <p:cNvSpPr txBox="1">
            <a:spLocks/>
          </p:cNvSpPr>
          <p:nvPr/>
        </p:nvSpPr>
        <p:spPr>
          <a:xfrm>
            <a:off x="390999" y="4401252"/>
            <a:ext cx="4771737" cy="34193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Reserve enough margin in your schedule</a:t>
            </a:r>
            <a:endParaRPr lang="en-US" sz="1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spcAft>
                <a:spcPts val="900"/>
              </a:spcAft>
              <a:buNone/>
            </a:pPr>
            <a:endParaRPr 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9C93FEA-91D7-29AF-1C76-7947EDDC44E7}"/>
              </a:ext>
            </a:extLst>
          </p:cNvPr>
          <p:cNvSpPr txBox="1">
            <a:spLocks/>
          </p:cNvSpPr>
          <p:nvPr/>
        </p:nvSpPr>
        <p:spPr>
          <a:xfrm>
            <a:off x="390999" y="3405625"/>
            <a:ext cx="4015653" cy="44686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Leak searching and fixation</a:t>
            </a:r>
            <a:endParaRPr lang="en-US" sz="1350" b="1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17">
            <a:extLst>
              <a:ext uri="{FF2B5EF4-FFF2-40B4-BE49-F238E27FC236}">
                <a16:creationId xmlns:a16="http://schemas.microsoft.com/office/drawing/2014/main" id="{5592E238-A047-55D5-8F01-2C1A4AF9FB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632" y="2593461"/>
            <a:ext cx="2905934" cy="21794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B9ED1E1-86D5-8B32-E5D3-9CCF2E5AB9ED}"/>
              </a:ext>
            </a:extLst>
          </p:cNvPr>
          <p:cNvSpPr txBox="1">
            <a:spLocks/>
          </p:cNvSpPr>
          <p:nvPr/>
        </p:nvSpPr>
        <p:spPr>
          <a:xfrm>
            <a:off x="698239" y="523220"/>
            <a:ext cx="4464497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learned</a:t>
            </a:r>
            <a:endParaRPr lang="en-GB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073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CF267-D74B-3F5F-2185-8997DE8619AA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Installation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77FFDF-9DFB-4B6C-5BEA-205CCB35B327}"/>
              </a:ext>
            </a:extLst>
          </p:cNvPr>
          <p:cNvSpPr txBox="1">
            <a:spLocks/>
          </p:cNvSpPr>
          <p:nvPr/>
        </p:nvSpPr>
        <p:spPr>
          <a:xfrm>
            <a:off x="755575" y="723915"/>
            <a:ext cx="7638403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learned-Key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equipment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failure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replacement</a:t>
            </a:r>
            <a:endParaRPr lang="en-GB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D5C5CEE-85F0-AAC6-B796-6BAB795387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840" y="3565928"/>
            <a:ext cx="1437024" cy="1112058"/>
          </a:xfrm>
          <a:prstGeom prst="rect">
            <a:avLst/>
          </a:prstGeom>
        </p:spPr>
      </p:pic>
      <p:pic>
        <p:nvPicPr>
          <p:cNvPr id="5" name="Picture 1" descr="page17image6024">
            <a:extLst>
              <a:ext uri="{FF2B5EF4-FFF2-40B4-BE49-F238E27FC236}">
                <a16:creationId xmlns:a16="http://schemas.microsoft.com/office/drawing/2014/main" id="{7360F9FD-C9EA-9F12-ABF3-DDD38CE6D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9" y="3550902"/>
            <a:ext cx="1506611" cy="112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age22image12912">
            <a:extLst>
              <a:ext uri="{FF2B5EF4-FFF2-40B4-BE49-F238E27FC236}">
                <a16:creationId xmlns:a16="http://schemas.microsoft.com/office/drawing/2014/main" id="{39BC1116-88F7-495D-5992-4A7197BF4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559190"/>
            <a:ext cx="3223711" cy="18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D2026C-DDDB-3550-5369-3BE57F7F10E6}"/>
              </a:ext>
            </a:extLst>
          </p:cNvPr>
          <p:cNvSpPr txBox="1">
            <a:spLocks/>
          </p:cNvSpPr>
          <p:nvPr/>
        </p:nvSpPr>
        <p:spPr>
          <a:xfrm>
            <a:off x="359532" y="1122276"/>
            <a:ext cx="7020780" cy="35276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oil coolers corrosions / replacement (At least six months delay)</a:t>
            </a:r>
            <a:endParaRPr lang="en-US" sz="1350" b="1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spcAft>
                <a:spcPts val="900"/>
              </a:spcAft>
              <a:buFont typeface="Arial"/>
              <a:buChar char="•"/>
            </a:pPr>
            <a:endParaRPr lang="en-US" sz="12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900"/>
              </a:spcAft>
              <a:buFont typeface="Arial"/>
              <a:buChar char="•"/>
            </a:pPr>
            <a:endParaRPr 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E32C514-EC69-45F6-A4B8-3B13DC33E7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227" y="1556073"/>
            <a:ext cx="4162550" cy="312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086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6607F-0CDE-9E49-4BC7-3943E79824DD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Installation</a:t>
            </a:r>
            <a:endParaRPr lang="en-US" sz="2800">
              <a:latin typeface="Calibri" panose="020F050202020403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AF4E67F-4FA3-251E-B1F4-1DDFD2DB06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98" y="1265758"/>
            <a:ext cx="4450508" cy="33378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60E4C2-60BC-A19A-183D-F35585FC6F4F}"/>
              </a:ext>
            </a:extLst>
          </p:cNvPr>
          <p:cNvSpPr txBox="1">
            <a:spLocks/>
          </p:cNvSpPr>
          <p:nvPr/>
        </p:nvSpPr>
        <p:spPr>
          <a:xfrm>
            <a:off x="755575" y="723915"/>
            <a:ext cx="7638403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learned-On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site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inspection</a:t>
            </a:r>
            <a:endParaRPr lang="en-GB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8">
            <a:extLst>
              <a:ext uri="{FF2B5EF4-FFF2-40B4-BE49-F238E27FC236}">
                <a16:creationId xmlns:a16="http://schemas.microsoft.com/office/drawing/2014/main" id="{37FC258C-C8F8-F15F-EC69-8D438DA9C211}"/>
              </a:ext>
            </a:extLst>
          </p:cNvPr>
          <p:cNvCxnSpPr>
            <a:cxnSpLocks/>
          </p:cNvCxnSpPr>
          <p:nvPr/>
        </p:nvCxnSpPr>
        <p:spPr>
          <a:xfrm flipV="1">
            <a:off x="3041541" y="3807718"/>
            <a:ext cx="154152" cy="2278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9">
            <a:extLst>
              <a:ext uri="{FF2B5EF4-FFF2-40B4-BE49-F238E27FC236}">
                <a16:creationId xmlns:a16="http://schemas.microsoft.com/office/drawing/2014/main" id="{20D17D1C-019C-B672-508C-D52AB1ADBE8F}"/>
              </a:ext>
            </a:extLst>
          </p:cNvPr>
          <p:cNvSpPr txBox="1"/>
          <p:nvPr/>
        </p:nvSpPr>
        <p:spPr>
          <a:xfrm>
            <a:off x="2740572" y="4035523"/>
            <a:ext cx="919871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432FF"/>
                </a:solidFill>
              </a:rPr>
              <a:t>Fixed</a:t>
            </a:r>
          </a:p>
        </p:txBody>
      </p:sp>
      <p:cxnSp>
        <p:nvCxnSpPr>
          <p:cNvPr id="7" name="Straight Arrow Connector 10">
            <a:extLst>
              <a:ext uri="{FF2B5EF4-FFF2-40B4-BE49-F238E27FC236}">
                <a16:creationId xmlns:a16="http://schemas.microsoft.com/office/drawing/2014/main" id="{F884C0D3-6CD3-63A5-8DAF-AC84A5B4207E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413981" y="2337733"/>
            <a:ext cx="232096" cy="228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11">
            <a:extLst>
              <a:ext uri="{FF2B5EF4-FFF2-40B4-BE49-F238E27FC236}">
                <a16:creationId xmlns:a16="http://schemas.microsoft.com/office/drawing/2014/main" id="{50F1557E-E53B-7440-82A4-ED6B09D1F6EE}"/>
              </a:ext>
            </a:extLst>
          </p:cNvPr>
          <p:cNvSpPr txBox="1"/>
          <p:nvPr/>
        </p:nvSpPr>
        <p:spPr>
          <a:xfrm>
            <a:off x="1066800" y="2565806"/>
            <a:ext cx="694361" cy="253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432FF"/>
                </a:solidFill>
              </a:rPr>
              <a:t>Fixed</a:t>
            </a:r>
          </a:p>
        </p:txBody>
      </p:sp>
      <p:cxnSp>
        <p:nvCxnSpPr>
          <p:cNvPr id="9" name="Straight Arrow Connector 12">
            <a:extLst>
              <a:ext uri="{FF2B5EF4-FFF2-40B4-BE49-F238E27FC236}">
                <a16:creationId xmlns:a16="http://schemas.microsoft.com/office/drawing/2014/main" id="{80268304-2248-64B0-BB15-A7C40F426D29}"/>
              </a:ext>
            </a:extLst>
          </p:cNvPr>
          <p:cNvCxnSpPr>
            <a:cxnSpLocks/>
          </p:cNvCxnSpPr>
          <p:nvPr/>
        </p:nvCxnSpPr>
        <p:spPr>
          <a:xfrm flipV="1">
            <a:off x="1406226" y="3695534"/>
            <a:ext cx="114862" cy="2283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13">
            <a:extLst>
              <a:ext uri="{FF2B5EF4-FFF2-40B4-BE49-F238E27FC236}">
                <a16:creationId xmlns:a16="http://schemas.microsoft.com/office/drawing/2014/main" id="{EA448E2C-9A86-F95E-F33D-7114CC431878}"/>
              </a:ext>
            </a:extLst>
          </p:cNvPr>
          <p:cNvSpPr txBox="1"/>
          <p:nvPr/>
        </p:nvSpPr>
        <p:spPr>
          <a:xfrm>
            <a:off x="766358" y="3921620"/>
            <a:ext cx="919872" cy="24622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Flexible</a:t>
            </a:r>
          </a:p>
        </p:txBody>
      </p:sp>
      <p:cxnSp>
        <p:nvCxnSpPr>
          <p:cNvPr id="11" name="Straight Arrow Connector 14">
            <a:extLst>
              <a:ext uri="{FF2B5EF4-FFF2-40B4-BE49-F238E27FC236}">
                <a16:creationId xmlns:a16="http://schemas.microsoft.com/office/drawing/2014/main" id="{E22D5AEA-7C8B-BEE9-FEF3-0C02E0428221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409866" y="1863591"/>
            <a:ext cx="428667" cy="6361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5">
            <a:extLst>
              <a:ext uri="{FF2B5EF4-FFF2-40B4-BE49-F238E27FC236}">
                <a16:creationId xmlns:a16="http://schemas.microsoft.com/office/drawing/2014/main" id="{9AA89F74-483E-D7DB-D26F-A3DF102B7CE4}"/>
              </a:ext>
            </a:extLst>
          </p:cNvPr>
          <p:cNvSpPr txBox="1"/>
          <p:nvPr/>
        </p:nvSpPr>
        <p:spPr>
          <a:xfrm>
            <a:off x="3409866" y="1609675"/>
            <a:ext cx="857334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FF0000"/>
                </a:solidFill>
              </a:rPr>
              <a:t>Flexible</a:t>
            </a:r>
          </a:p>
        </p:txBody>
      </p:sp>
      <p:pic>
        <p:nvPicPr>
          <p:cNvPr id="13" name="Picture 19">
            <a:extLst>
              <a:ext uri="{FF2B5EF4-FFF2-40B4-BE49-F238E27FC236}">
                <a16:creationId xmlns:a16="http://schemas.microsoft.com/office/drawing/2014/main" id="{24C52847-6641-6171-E7DC-9EC5DD3719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380" y="1502351"/>
            <a:ext cx="2077324" cy="2769765"/>
          </a:xfrm>
          <a:prstGeom prst="rect">
            <a:avLst/>
          </a:prstGeom>
        </p:spPr>
      </p:pic>
      <p:sp>
        <p:nvSpPr>
          <p:cNvPr id="14" name="Oval 20">
            <a:extLst>
              <a:ext uri="{FF2B5EF4-FFF2-40B4-BE49-F238E27FC236}">
                <a16:creationId xmlns:a16="http://schemas.microsoft.com/office/drawing/2014/main" id="{5FB7A189-E815-7EF4-F245-5883A8519D1D}"/>
              </a:ext>
            </a:extLst>
          </p:cNvPr>
          <p:cNvSpPr/>
          <p:nvPr/>
        </p:nvSpPr>
        <p:spPr>
          <a:xfrm>
            <a:off x="4792823" y="3689885"/>
            <a:ext cx="995010" cy="5681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AB46F57A-6E9E-8C89-B673-88A4C0157FF8}"/>
              </a:ext>
            </a:extLst>
          </p:cNvPr>
          <p:cNvSpPr/>
          <p:nvPr/>
        </p:nvSpPr>
        <p:spPr>
          <a:xfrm>
            <a:off x="4824152" y="1336705"/>
            <a:ext cx="1188132" cy="543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26">
            <a:extLst>
              <a:ext uri="{FF2B5EF4-FFF2-40B4-BE49-F238E27FC236}">
                <a16:creationId xmlns:a16="http://schemas.microsoft.com/office/drawing/2014/main" id="{C865467D-0383-EAC5-8EB7-86723D33E9DC}"/>
              </a:ext>
            </a:extLst>
          </p:cNvPr>
          <p:cNvSpPr/>
          <p:nvPr/>
        </p:nvSpPr>
        <p:spPr>
          <a:xfrm>
            <a:off x="3214689" y="2427730"/>
            <a:ext cx="235020" cy="1980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DC18059D-4EE6-4650-23AE-2D0923DE8E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189" y="1502352"/>
            <a:ext cx="2073004" cy="276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04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ED8FB-D222-69F3-1B73-3B5362DB93B7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Installation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1C7D4EB-31CD-4A15-B3FF-5E5EF1D9AF04}"/>
              </a:ext>
            </a:extLst>
          </p:cNvPr>
          <p:cNvSpPr txBox="1">
            <a:spLocks/>
          </p:cNvSpPr>
          <p:nvPr/>
        </p:nvSpPr>
        <p:spPr>
          <a:xfrm>
            <a:off x="755575" y="723915"/>
            <a:ext cx="7638403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learned-Leak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searching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fixation</a:t>
            </a:r>
            <a:endParaRPr lang="en-GB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F9FFC3D-9E75-2809-5698-3BDF8CC65F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08" y="1235530"/>
            <a:ext cx="3733614" cy="3294366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BB0C6F73-3177-8AEB-0F94-638CB894E5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58426" y="1647325"/>
            <a:ext cx="3294366" cy="2470775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C3E5CF5-B546-98C6-124C-4AC3DE5D62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6489" y="1647325"/>
            <a:ext cx="3294366" cy="2470775"/>
          </a:xfrm>
          <a:prstGeom prst="rect">
            <a:avLst/>
          </a:prstGeom>
        </p:spPr>
      </p:pic>
      <p:cxnSp>
        <p:nvCxnSpPr>
          <p:cNvPr id="7" name="Straight Arrow Connector 8">
            <a:extLst>
              <a:ext uri="{FF2B5EF4-FFF2-40B4-BE49-F238E27FC236}">
                <a16:creationId xmlns:a16="http://schemas.microsoft.com/office/drawing/2014/main" id="{7B3E34D8-640C-5370-3D14-7A6390648266}"/>
              </a:ext>
            </a:extLst>
          </p:cNvPr>
          <p:cNvCxnSpPr>
            <a:cxnSpLocks/>
          </p:cNvCxnSpPr>
          <p:nvPr/>
        </p:nvCxnSpPr>
        <p:spPr>
          <a:xfrm flipH="1">
            <a:off x="5382090" y="1872905"/>
            <a:ext cx="286770" cy="3404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9">
            <a:extLst>
              <a:ext uri="{FF2B5EF4-FFF2-40B4-BE49-F238E27FC236}">
                <a16:creationId xmlns:a16="http://schemas.microsoft.com/office/drawing/2014/main" id="{00171F16-D087-1A27-44D8-DFCD8F6A9A4A}"/>
              </a:ext>
            </a:extLst>
          </p:cNvPr>
          <p:cNvSpPr txBox="1"/>
          <p:nvPr/>
        </p:nvSpPr>
        <p:spPr>
          <a:xfrm>
            <a:off x="5515451" y="1642072"/>
            <a:ext cx="805290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Leak here!</a:t>
            </a:r>
          </a:p>
        </p:txBody>
      </p:sp>
    </p:spTree>
    <p:extLst>
      <p:ext uri="{BB962C8B-B14F-4D97-AF65-F5344CB8AC3E}">
        <p14:creationId xmlns:p14="http://schemas.microsoft.com/office/powerpoint/2010/main" val="2481472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B821-8859-EC3C-F488-ADA0D64CBC11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Installation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B872D9-4021-ED02-B67C-378B66714710}"/>
              </a:ext>
            </a:extLst>
          </p:cNvPr>
          <p:cNvSpPr txBox="1">
            <a:spLocks/>
          </p:cNvSpPr>
          <p:nvPr/>
        </p:nvSpPr>
        <p:spPr>
          <a:xfrm>
            <a:off x="755575" y="723915"/>
            <a:ext cx="7638403" cy="39563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least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  <a:r>
              <a:rPr lang="zh-CN" altLang="en-US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>
                <a:latin typeface="Calibri" panose="020F0502020204030204" pitchFamily="34" charset="0"/>
                <a:cs typeface="Calibri" panose="020F0502020204030204" pitchFamily="34" charset="0"/>
              </a:rPr>
              <a:t>to…</a:t>
            </a:r>
            <a:endParaRPr lang="en-GB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E620208-D9D4-7592-5DBC-0E2FBEC0D1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1" y="1187047"/>
            <a:ext cx="2049725" cy="153729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87CD580-4FFA-71C5-4D6E-994DD96B4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277" y="2912415"/>
            <a:ext cx="1403648" cy="186421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8671F36-90CE-E25D-E6CB-B1DE06D0349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301" y="2909473"/>
            <a:ext cx="2485625" cy="1864219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5439CFB-4E3B-F948-1792-A36C4DAF0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946" y="1187047"/>
            <a:ext cx="1810310" cy="15372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3ADA9E-B89D-AC08-8E7D-F88C39CD647D}"/>
              </a:ext>
            </a:extLst>
          </p:cNvPr>
          <p:cNvSpPr txBox="1">
            <a:spLocks/>
          </p:cNvSpPr>
          <p:nvPr/>
        </p:nvSpPr>
        <p:spPr>
          <a:xfrm>
            <a:off x="454519" y="3518736"/>
            <a:ext cx="4550418" cy="50422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25"/>
              </a:spcBef>
              <a:spcAft>
                <a:spcPts val="450"/>
              </a:spcAft>
              <a:buFont typeface="Arial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Escape way for fire safety</a:t>
            </a:r>
          </a:p>
          <a:p>
            <a:pPr lvl="1" algn="just">
              <a:spcBef>
                <a:spcPts val="225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900 mm in Sweden regulation</a:t>
            </a:r>
            <a:endParaRPr 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B09ACA-FBFD-E2EB-C84C-800BAEF0DC33}"/>
              </a:ext>
            </a:extLst>
          </p:cNvPr>
          <p:cNvSpPr txBox="1">
            <a:spLocks/>
          </p:cNvSpPr>
          <p:nvPr/>
        </p:nvSpPr>
        <p:spPr>
          <a:xfrm>
            <a:off x="454519" y="1187047"/>
            <a:ext cx="4646695" cy="2505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25"/>
              </a:spcBef>
              <a:spcAft>
                <a:spcPts val="45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protection (Sound hoods)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28E8875-5CEA-D0B2-8D87-D30AB7255DC5}"/>
              </a:ext>
            </a:extLst>
          </p:cNvPr>
          <p:cNvSpPr txBox="1">
            <a:spLocks/>
          </p:cNvSpPr>
          <p:nvPr/>
        </p:nvSpPr>
        <p:spPr>
          <a:xfrm>
            <a:off x="454519" y="1647188"/>
            <a:ext cx="3488982" cy="2505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25"/>
              </a:spcBef>
              <a:spcAft>
                <a:spcPts val="45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safety valves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C846E11-9FE8-64E7-F1EB-DB1F79C2F803}"/>
              </a:ext>
            </a:extLst>
          </p:cNvPr>
          <p:cNvSpPr txBox="1">
            <a:spLocks/>
          </p:cNvSpPr>
          <p:nvPr/>
        </p:nvSpPr>
        <p:spPr>
          <a:xfrm>
            <a:off x="454519" y="2107329"/>
            <a:ext cx="4981576" cy="2505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25"/>
              </a:spcBef>
              <a:spcAft>
                <a:spcPts val="45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valve re-calibration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0F6209-5240-1DEA-D237-136A2F041834}"/>
              </a:ext>
            </a:extLst>
          </p:cNvPr>
          <p:cNvSpPr txBox="1">
            <a:spLocks/>
          </p:cNvSpPr>
          <p:nvPr/>
        </p:nvSpPr>
        <p:spPr>
          <a:xfrm>
            <a:off x="454519" y="2567470"/>
            <a:ext cx="3488982" cy="2505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25"/>
              </a:spcBef>
              <a:spcAft>
                <a:spcPts val="45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WCS and CB platforms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9E67E9A-FD74-92DE-B521-F6BF579A5E7A}"/>
              </a:ext>
            </a:extLst>
          </p:cNvPr>
          <p:cNvSpPr txBox="1">
            <a:spLocks/>
          </p:cNvSpPr>
          <p:nvPr/>
        </p:nvSpPr>
        <p:spPr>
          <a:xfrm>
            <a:off x="454519" y="3027611"/>
            <a:ext cx="3792062" cy="28156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25"/>
              </a:spcBef>
              <a:spcAft>
                <a:spcPts val="45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Wiring tagging in cabinets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0B2F6F-A4D4-EC40-30D1-6C45C7A696B7}"/>
              </a:ext>
            </a:extLst>
          </p:cNvPr>
          <p:cNvSpPr txBox="1">
            <a:spLocks/>
          </p:cNvSpPr>
          <p:nvPr/>
        </p:nvSpPr>
        <p:spPr>
          <a:xfrm>
            <a:off x="454519" y="4184436"/>
            <a:ext cx="5560435" cy="6969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225"/>
              </a:spcBef>
              <a:spcAft>
                <a:spcPts val="450"/>
              </a:spcAft>
              <a:buFont typeface="Arial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Piping interfaces</a:t>
            </a:r>
          </a:p>
          <a:p>
            <a:pPr lvl="1" algn="just">
              <a:spcBef>
                <a:spcPts val="225"/>
              </a:spcBef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n-US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In-house design will be a good solution</a:t>
            </a:r>
            <a:endParaRPr lang="en-US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041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874BE-0CE3-C8DF-4FB9-2C06D9EFBC5D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</a:rPr>
              <a:t>Commissioning</a:t>
            </a:r>
            <a:endParaRPr lang="en-US" sz="2800" dirty="0">
              <a:latin typeface="Calibri" panose="020F0502020204030204" pitchFamily="34" charset="0"/>
            </a:endParaRPr>
          </a:p>
        </p:txBody>
      </p:sp>
      <p:graphicFrame>
        <p:nvGraphicFramePr>
          <p:cNvPr id="4" name="Chart 5">
            <a:extLst>
              <a:ext uri="{FF2B5EF4-FFF2-40B4-BE49-F238E27FC236}">
                <a16:creationId xmlns:a16="http://schemas.microsoft.com/office/drawing/2014/main" id="{AEDDAC5E-432A-FDDA-6E12-94BD12C376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242856"/>
              </p:ext>
            </p:extLst>
          </p:nvPr>
        </p:nvGraphicFramePr>
        <p:xfrm>
          <a:off x="22588" y="566621"/>
          <a:ext cx="3253267" cy="2752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6">
            <a:extLst>
              <a:ext uri="{FF2B5EF4-FFF2-40B4-BE49-F238E27FC236}">
                <a16:creationId xmlns:a16="http://schemas.microsoft.com/office/drawing/2014/main" id="{C4EFE91C-CA05-9E37-B0B1-9C8B7F6F4B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620677"/>
              </p:ext>
            </p:extLst>
          </p:nvPr>
        </p:nvGraphicFramePr>
        <p:xfrm>
          <a:off x="2789438" y="575454"/>
          <a:ext cx="3253267" cy="2743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8">
            <a:extLst>
              <a:ext uri="{FF2B5EF4-FFF2-40B4-BE49-F238E27FC236}">
                <a16:creationId xmlns:a16="http://schemas.microsoft.com/office/drawing/2014/main" id="{5ECF1F05-8680-151F-BDBC-8DDB594568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215812"/>
              </p:ext>
            </p:extLst>
          </p:nvPr>
        </p:nvGraphicFramePr>
        <p:xfrm>
          <a:off x="5652121" y="583760"/>
          <a:ext cx="3328200" cy="2735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Arrow Connector 9">
            <a:extLst>
              <a:ext uri="{FF2B5EF4-FFF2-40B4-BE49-F238E27FC236}">
                <a16:creationId xmlns:a16="http://schemas.microsoft.com/office/drawing/2014/main" id="{C56C3B63-4EA4-BF68-BD3E-62CBDC61D5EE}"/>
              </a:ext>
            </a:extLst>
          </p:cNvPr>
          <p:cNvCxnSpPr>
            <a:cxnSpLocks/>
          </p:cNvCxnSpPr>
          <p:nvPr/>
        </p:nvCxnSpPr>
        <p:spPr>
          <a:xfrm flipH="1" flipV="1">
            <a:off x="897469" y="1024244"/>
            <a:ext cx="89082" cy="2350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10">
            <a:extLst>
              <a:ext uri="{FF2B5EF4-FFF2-40B4-BE49-F238E27FC236}">
                <a16:creationId xmlns:a16="http://schemas.microsoft.com/office/drawing/2014/main" id="{5D06615C-BFBB-27DC-9428-B44A23DAE0DB}"/>
              </a:ext>
            </a:extLst>
          </p:cNvPr>
          <p:cNvSpPr txBox="1"/>
          <p:nvPr/>
        </p:nvSpPr>
        <p:spPr>
          <a:xfrm>
            <a:off x="838031" y="1251301"/>
            <a:ext cx="62124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cxnSp>
        <p:nvCxnSpPr>
          <p:cNvPr id="9" name="Straight Arrow Connector 11">
            <a:extLst>
              <a:ext uri="{FF2B5EF4-FFF2-40B4-BE49-F238E27FC236}">
                <a16:creationId xmlns:a16="http://schemas.microsoft.com/office/drawing/2014/main" id="{E9F1DDE9-8E79-B4C9-062E-72A24D96DA21}"/>
              </a:ext>
            </a:extLst>
          </p:cNvPr>
          <p:cNvCxnSpPr>
            <a:cxnSpLocks/>
          </p:cNvCxnSpPr>
          <p:nvPr/>
        </p:nvCxnSpPr>
        <p:spPr>
          <a:xfrm flipH="1" flipV="1">
            <a:off x="903745" y="1956866"/>
            <a:ext cx="146534" cy="3605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374A0B08-B2E2-4722-72BF-D11AC87B5AA2}"/>
              </a:ext>
            </a:extLst>
          </p:cNvPr>
          <p:cNvSpPr txBox="1"/>
          <p:nvPr/>
        </p:nvSpPr>
        <p:spPr>
          <a:xfrm>
            <a:off x="986551" y="2247567"/>
            <a:ext cx="621247" cy="25391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846954-587F-6B20-5E90-DFB0F7D1901C}"/>
              </a:ext>
            </a:extLst>
          </p:cNvPr>
          <p:cNvSpPr txBox="1">
            <a:spLocks/>
          </p:cNvSpPr>
          <p:nvPr/>
        </p:nvSpPr>
        <p:spPr>
          <a:xfrm>
            <a:off x="275462" y="3382525"/>
            <a:ext cx="4445098" cy="2729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3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 flow and power consumption is fulfilled </a:t>
            </a:r>
          </a:p>
          <a:p>
            <a:pPr marL="0" indent="0" algn="just">
              <a:spcAft>
                <a:spcPts val="900"/>
              </a:spcAft>
              <a:buNone/>
            </a:pPr>
            <a:endParaRPr lang="en-US" sz="135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5BEEB3-B2AC-0FDF-7871-5EF6564465BD}"/>
              </a:ext>
            </a:extLst>
          </p:cNvPr>
          <p:cNvSpPr txBox="1">
            <a:spLocks/>
          </p:cNvSpPr>
          <p:nvPr/>
        </p:nvSpPr>
        <p:spPr>
          <a:xfrm>
            <a:off x="275462" y="3672642"/>
            <a:ext cx="6973790" cy="2711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35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isothermal and volumetric efficiencies much better than the design </a:t>
            </a:r>
          </a:p>
          <a:p>
            <a:pPr marL="0" indent="0" algn="just">
              <a:spcAft>
                <a:spcPts val="900"/>
              </a:spcAft>
              <a:buNone/>
            </a:pPr>
            <a:endParaRPr lang="en-US" sz="135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157DC4-3775-8ABD-7616-4E0F7B82577E}"/>
              </a:ext>
            </a:extLst>
          </p:cNvPr>
          <p:cNvSpPr txBox="1">
            <a:spLocks/>
          </p:cNvSpPr>
          <p:nvPr/>
        </p:nvSpPr>
        <p:spPr>
          <a:xfrm>
            <a:off x="275462" y="3960923"/>
            <a:ext cx="5677023" cy="2711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35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Impurities keep constant during tests </a:t>
            </a:r>
            <a:r>
              <a:rPr lang="en-US" sz="12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</a:t>
            </a:r>
            <a:r>
              <a:rPr lang="en-US" sz="1200" b="1" baseline="-250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15 </a:t>
            </a:r>
            <a:r>
              <a:rPr lang="en-US" sz="1200" b="1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vpm</a:t>
            </a:r>
            <a:r>
              <a:rPr lang="en-US" sz="12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200" b="1" baseline="-250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O: 5 </a:t>
            </a:r>
            <a:r>
              <a:rPr lang="en-US" sz="1200" b="1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vpm</a:t>
            </a:r>
            <a:r>
              <a:rPr lang="en-US" sz="12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just">
              <a:spcAft>
                <a:spcPts val="900"/>
              </a:spcAft>
              <a:buNone/>
            </a:pPr>
            <a:endParaRPr lang="en-US" sz="135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3F8C6EE-3E89-FC36-A50D-18ACB4D1BFA0}"/>
              </a:ext>
            </a:extLst>
          </p:cNvPr>
          <p:cNvSpPr txBox="1">
            <a:spLocks/>
          </p:cNvSpPr>
          <p:nvPr/>
        </p:nvSpPr>
        <p:spPr>
          <a:xfrm>
            <a:off x="275463" y="4249203"/>
            <a:ext cx="4250582" cy="27050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35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Vibration less than 3 mm/s </a:t>
            </a:r>
            <a:r>
              <a:rPr lang="en-US" sz="12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(Design: 10 mm/s)</a:t>
            </a:r>
          </a:p>
          <a:p>
            <a:pPr marL="0" indent="0" algn="just">
              <a:spcAft>
                <a:spcPts val="900"/>
              </a:spcAft>
              <a:buNone/>
            </a:pPr>
            <a:endParaRPr lang="en-US" sz="135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CFA1E98-78B7-CDA9-AD0C-E389879F74D1}"/>
              </a:ext>
            </a:extLst>
          </p:cNvPr>
          <p:cNvSpPr txBox="1">
            <a:spLocks/>
          </p:cNvSpPr>
          <p:nvPr/>
        </p:nvSpPr>
        <p:spPr>
          <a:xfrm>
            <a:off x="275462" y="4536850"/>
            <a:ext cx="7536897" cy="27766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35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Integrated noise level:  90 dB (A) </a:t>
            </a:r>
            <a:r>
              <a:rPr lang="en-US" sz="12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(unofficial value, Design: 110 dB (A) each compressor) </a:t>
            </a:r>
          </a:p>
          <a:p>
            <a:pPr marL="0" indent="0" algn="just">
              <a:spcAft>
                <a:spcPts val="900"/>
              </a:spcAft>
              <a:buNone/>
            </a:pPr>
            <a:endParaRPr lang="en-US" sz="135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708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D0AFE-3936-B931-DE09-74AFCC7A93D2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Execution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–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2800">
                <a:latin typeface="Calibri" panose="020F0502020204030204" pitchFamily="34" charset="0"/>
              </a:rPr>
              <a:t>Commissioning</a:t>
            </a:r>
            <a:endParaRPr lang="en-US" sz="2800">
              <a:latin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0B329A-C4BE-5395-2FB4-DC75443F1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774" y="481653"/>
            <a:ext cx="2953938" cy="41801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DDBD7A-B707-B34F-2778-61F7CE962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791" y="481653"/>
            <a:ext cx="2953938" cy="41801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913453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5F20B-942D-B080-B43F-D2D6DC993DE2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Calibri" panose="020F0502020204030204" pitchFamily="34" charset="0"/>
              </a:rPr>
              <a:t>Closure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F0665-C3AD-EA83-89FA-A34B68359EA7}"/>
              </a:ext>
            </a:extLst>
          </p:cNvPr>
          <p:cNvSpPr txBox="1">
            <a:spLocks/>
          </p:cNvSpPr>
          <p:nvPr/>
        </p:nvSpPr>
        <p:spPr>
          <a:xfrm>
            <a:off x="899591" y="3570283"/>
            <a:ext cx="6891304" cy="3621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the commissioning as early as possible</a:t>
            </a:r>
          </a:p>
          <a:p>
            <a:pPr marL="0" indent="0" algn="just">
              <a:spcAft>
                <a:spcPts val="900"/>
              </a:spcAft>
              <a:buNone/>
            </a:pPr>
            <a:endParaRPr 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37D432-395B-9F08-ED09-BE7BED72FDA9}"/>
              </a:ext>
            </a:extLst>
          </p:cNvPr>
          <p:cNvSpPr txBox="1">
            <a:spLocks/>
          </p:cNvSpPr>
          <p:nvPr/>
        </p:nvSpPr>
        <p:spPr>
          <a:xfrm>
            <a:off x="899591" y="4033113"/>
            <a:ext cx="7742156" cy="3422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Reserve enough margin in your schedule</a:t>
            </a:r>
          </a:p>
          <a:p>
            <a:pPr marL="0" indent="0" algn="just">
              <a:spcAft>
                <a:spcPts val="900"/>
              </a:spcAft>
              <a:buNone/>
            </a:pPr>
            <a:endParaRPr 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A7F9DB-7C1C-3891-7A00-B1B0E09AF453}"/>
              </a:ext>
            </a:extLst>
          </p:cNvPr>
          <p:cNvSpPr txBox="1">
            <a:spLocks/>
          </p:cNvSpPr>
          <p:nvPr/>
        </p:nvSpPr>
        <p:spPr>
          <a:xfrm>
            <a:off x="899591" y="3127371"/>
            <a:ext cx="6891304" cy="3422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your utilities available as early as possible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6CD4E-4742-6091-CA90-F866EFAAA9E3}"/>
              </a:ext>
            </a:extLst>
          </p:cNvPr>
          <p:cNvSpPr txBox="1">
            <a:spLocks/>
          </p:cNvSpPr>
          <p:nvPr/>
        </p:nvSpPr>
        <p:spPr>
          <a:xfrm>
            <a:off x="899591" y="851850"/>
            <a:ext cx="6678591" cy="3352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your staff as early as possible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DC58ED-BA28-93A5-7C52-ACD9AB669ADB}"/>
              </a:ext>
            </a:extLst>
          </p:cNvPr>
          <p:cNvSpPr txBox="1">
            <a:spLocks/>
          </p:cNvSpPr>
          <p:nvPr/>
        </p:nvSpPr>
        <p:spPr>
          <a:xfrm>
            <a:off x="899591" y="1287726"/>
            <a:ext cx="7294382" cy="37627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the interfaces as simply as possible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FD5FBEA-F837-9C36-9FF0-D88DC9C96880}"/>
              </a:ext>
            </a:extLst>
          </p:cNvPr>
          <p:cNvSpPr txBox="1">
            <a:spLocks/>
          </p:cNvSpPr>
          <p:nvPr/>
        </p:nvSpPr>
        <p:spPr>
          <a:xfrm>
            <a:off x="899591" y="1764636"/>
            <a:ext cx="6704250" cy="3422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 with one installation company</a:t>
            </a:r>
          </a:p>
          <a:p>
            <a:pPr marL="0" indent="0" algn="just">
              <a:spcAft>
                <a:spcPts val="900"/>
              </a:spcAft>
              <a:buNone/>
            </a:pPr>
            <a:endParaRPr 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E4084C-8EF6-4207-1E95-470C77EA525D}"/>
              </a:ext>
            </a:extLst>
          </p:cNvPr>
          <p:cNvSpPr txBox="1">
            <a:spLocks/>
          </p:cNvSpPr>
          <p:nvPr/>
        </p:nvSpPr>
        <p:spPr>
          <a:xfrm>
            <a:off x="899591" y="2207548"/>
            <a:ext cx="4280673" cy="3762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Piping in-house design</a:t>
            </a:r>
          </a:p>
          <a:p>
            <a:pPr marL="0" indent="0" algn="just">
              <a:spcAft>
                <a:spcPts val="900"/>
              </a:spcAft>
              <a:buNone/>
            </a:pPr>
            <a:endParaRPr 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19EEC30-03DA-7146-A62B-7BBA05A891E6}"/>
              </a:ext>
            </a:extLst>
          </p:cNvPr>
          <p:cNvSpPr txBox="1">
            <a:spLocks/>
          </p:cNvSpPr>
          <p:nvPr/>
        </p:nvSpPr>
        <p:spPr>
          <a:xfrm>
            <a:off x="899591" y="2684459"/>
            <a:ext cx="6678591" cy="3422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900"/>
              </a:spcAft>
              <a:buFont typeface="Arial"/>
              <a:buChar char="•"/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 Helium recovery system on line early</a:t>
            </a:r>
          </a:p>
          <a:p>
            <a:pPr marL="0" indent="0" algn="just">
              <a:spcAft>
                <a:spcPts val="900"/>
              </a:spcAft>
              <a:buNone/>
            </a:pPr>
            <a:endParaRPr 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627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F309589B-DCBE-5285-39F7-AA4D1469A4AF}"/>
              </a:ext>
            </a:extLst>
          </p:cNvPr>
          <p:cNvSpPr txBox="1"/>
          <p:nvPr/>
        </p:nvSpPr>
        <p:spPr>
          <a:xfrm>
            <a:off x="228530" y="62052"/>
            <a:ext cx="5535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defRPr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/>
              <a:t>Dalian</a:t>
            </a:r>
            <a:r>
              <a:rPr lang="zh-CN" altLang="en-US"/>
              <a:t> </a:t>
            </a:r>
            <a:r>
              <a:rPr lang="en-US" altLang="zh-CN"/>
              <a:t>Coherent</a:t>
            </a:r>
            <a:r>
              <a:rPr lang="zh-CN" altLang="en-US"/>
              <a:t> </a:t>
            </a:r>
            <a:r>
              <a:rPr lang="en-US" altLang="zh-CN"/>
              <a:t>Light</a:t>
            </a:r>
            <a:r>
              <a:rPr lang="zh-CN" altLang="en-US"/>
              <a:t> </a:t>
            </a:r>
            <a:r>
              <a:rPr lang="en-US" altLang="zh-CN"/>
              <a:t>Source</a:t>
            </a:r>
            <a:r>
              <a:rPr lang="zh-CN" altLang="en-US"/>
              <a:t> </a:t>
            </a:r>
            <a:r>
              <a:rPr lang="en-US" altLang="zh-CN"/>
              <a:t>(DCLS)</a:t>
            </a:r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09264C2-378F-1682-3D30-37686FB682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68158"/>
            <a:ext cx="6869043" cy="1136874"/>
          </a:xfrm>
          <a:prstGeom prst="rect">
            <a:avLst/>
          </a:prstGeom>
        </p:spPr>
      </p:pic>
      <p:pic>
        <p:nvPicPr>
          <p:cNvPr id="14" name="Picture 3" descr="C:\Users\win7\Desktop\DSC02419.jpg">
            <a:extLst>
              <a:ext uri="{FF2B5EF4-FFF2-40B4-BE49-F238E27FC236}">
                <a16:creationId xmlns:a16="http://schemas.microsoft.com/office/drawing/2014/main" id="{443B3B84-E3CE-B037-9201-3324B99E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" y="3138021"/>
            <a:ext cx="2584976" cy="14534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893C5D86-5343-4E5B-5681-C9C04B1D307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34521" y="3138021"/>
            <a:ext cx="2576591" cy="14495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413DDCD-ACCC-6F93-0416-6B5B7134EB2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30" y="696067"/>
            <a:ext cx="1617073" cy="107804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C88FCD5-7799-E0EA-129D-51832336896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384" y="694437"/>
            <a:ext cx="1617073" cy="107804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167F4720-9D65-24FD-AB04-201B1782406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45707" y="409803"/>
            <a:ext cx="1078050" cy="1617074"/>
          </a:xfrm>
          <a:prstGeom prst="rect">
            <a:avLst/>
          </a:prstGeom>
        </p:spPr>
      </p:pic>
      <p:sp>
        <p:nvSpPr>
          <p:cNvPr id="42" name="TextBox 4">
            <a:extLst>
              <a:ext uri="{FF2B5EF4-FFF2-40B4-BE49-F238E27FC236}">
                <a16:creationId xmlns:a16="http://schemas.microsoft.com/office/drawing/2014/main" id="{B552349E-9DF4-D931-6F5C-4CFD57F6BE87}"/>
              </a:ext>
            </a:extLst>
          </p:cNvPr>
          <p:cNvSpPr txBox="1"/>
          <p:nvPr/>
        </p:nvSpPr>
        <p:spPr>
          <a:xfrm>
            <a:off x="3458100" y="3082659"/>
            <a:ext cx="1052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Undulator</a:t>
            </a:r>
            <a:endParaRPr lang="zh-CN" altLang="en-US" sz="1600" b="1">
              <a:solidFill>
                <a:srgbClr val="FF0000"/>
              </a:solidFill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sp>
        <p:nvSpPr>
          <p:cNvPr id="48" name="右箭头 47">
            <a:extLst>
              <a:ext uri="{FF2B5EF4-FFF2-40B4-BE49-F238E27FC236}">
                <a16:creationId xmlns:a16="http://schemas.microsoft.com/office/drawing/2014/main" id="{BD0F7AF3-3961-F667-73F8-407C353C3B30}"/>
              </a:ext>
            </a:extLst>
          </p:cNvPr>
          <p:cNvSpPr/>
          <p:nvPr/>
        </p:nvSpPr>
        <p:spPr>
          <a:xfrm rot="5400000" flipV="1">
            <a:off x="436598" y="2791274"/>
            <a:ext cx="440971" cy="2308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TextBox 4">
            <a:extLst>
              <a:ext uri="{FF2B5EF4-FFF2-40B4-BE49-F238E27FC236}">
                <a16:creationId xmlns:a16="http://schemas.microsoft.com/office/drawing/2014/main" id="{278307C7-0E70-F103-3DD7-4247092214A4}"/>
              </a:ext>
            </a:extLst>
          </p:cNvPr>
          <p:cNvSpPr txBox="1"/>
          <p:nvPr/>
        </p:nvSpPr>
        <p:spPr>
          <a:xfrm>
            <a:off x="311091" y="3075734"/>
            <a:ext cx="691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LINAC</a:t>
            </a:r>
            <a:endParaRPr lang="zh-CN" altLang="en-US" sz="1600" b="1">
              <a:solidFill>
                <a:srgbClr val="FF0000"/>
              </a:solidFill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sp>
        <p:nvSpPr>
          <p:cNvPr id="50" name="右箭头 49">
            <a:extLst>
              <a:ext uri="{FF2B5EF4-FFF2-40B4-BE49-F238E27FC236}">
                <a16:creationId xmlns:a16="http://schemas.microsoft.com/office/drawing/2014/main" id="{7FFA5662-3FAA-85CE-41DC-20F0E5DC938D}"/>
              </a:ext>
            </a:extLst>
          </p:cNvPr>
          <p:cNvSpPr/>
          <p:nvPr/>
        </p:nvSpPr>
        <p:spPr>
          <a:xfrm rot="5400000" flipV="1">
            <a:off x="3468178" y="2786982"/>
            <a:ext cx="440971" cy="23085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右箭头 50">
            <a:extLst>
              <a:ext uri="{FF2B5EF4-FFF2-40B4-BE49-F238E27FC236}">
                <a16:creationId xmlns:a16="http://schemas.microsoft.com/office/drawing/2014/main" id="{7E9DF3DF-B333-4086-A677-390D75E150E0}"/>
              </a:ext>
            </a:extLst>
          </p:cNvPr>
          <p:cNvSpPr/>
          <p:nvPr/>
        </p:nvSpPr>
        <p:spPr>
          <a:xfrm rot="16200000" flipV="1">
            <a:off x="456320" y="1859450"/>
            <a:ext cx="330581" cy="159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TextBox 4">
            <a:extLst>
              <a:ext uri="{FF2B5EF4-FFF2-40B4-BE49-F238E27FC236}">
                <a16:creationId xmlns:a16="http://schemas.microsoft.com/office/drawing/2014/main" id="{15DFC921-11EB-8D25-80C1-047457F72917}"/>
              </a:ext>
            </a:extLst>
          </p:cNvPr>
          <p:cNvSpPr txBox="1"/>
          <p:nvPr/>
        </p:nvSpPr>
        <p:spPr>
          <a:xfrm>
            <a:off x="402590" y="1478772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Driving</a:t>
            </a:r>
            <a:r>
              <a:rPr lang="zh-CN" altLang="en-US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Laser</a:t>
            </a:r>
            <a:endParaRPr lang="zh-CN" altLang="en-US" sz="1600" b="1">
              <a:solidFill>
                <a:srgbClr val="FF0000"/>
              </a:solidFill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9091998A-9B99-9B42-A65B-CB8D7A2EFF8B}"/>
              </a:ext>
            </a:extLst>
          </p:cNvPr>
          <p:cNvSpPr txBox="1"/>
          <p:nvPr/>
        </p:nvSpPr>
        <p:spPr>
          <a:xfrm>
            <a:off x="2169838" y="1510197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Seed</a:t>
            </a:r>
            <a:r>
              <a:rPr lang="zh-CN" altLang="en-US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Laser</a:t>
            </a:r>
            <a:endParaRPr lang="zh-CN" altLang="en-US" sz="1600" b="1">
              <a:solidFill>
                <a:srgbClr val="FF0000"/>
              </a:solidFill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sp>
        <p:nvSpPr>
          <p:cNvPr id="54" name="右箭头 53">
            <a:extLst>
              <a:ext uri="{FF2B5EF4-FFF2-40B4-BE49-F238E27FC236}">
                <a16:creationId xmlns:a16="http://schemas.microsoft.com/office/drawing/2014/main" id="{AE68D66D-97F0-7185-9CEF-A0A2FDC1CDFE}"/>
              </a:ext>
            </a:extLst>
          </p:cNvPr>
          <p:cNvSpPr/>
          <p:nvPr/>
        </p:nvSpPr>
        <p:spPr>
          <a:xfrm rot="16200000" flipV="1">
            <a:off x="2751156" y="1859450"/>
            <a:ext cx="330581" cy="159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右箭头 54">
            <a:extLst>
              <a:ext uri="{FF2B5EF4-FFF2-40B4-BE49-F238E27FC236}">
                <a16:creationId xmlns:a16="http://schemas.microsoft.com/office/drawing/2014/main" id="{384A8E9B-240A-650A-E2A4-3FC31E96F0E1}"/>
              </a:ext>
            </a:extLst>
          </p:cNvPr>
          <p:cNvSpPr/>
          <p:nvPr/>
        </p:nvSpPr>
        <p:spPr>
          <a:xfrm rot="16200000" flipV="1">
            <a:off x="5767002" y="1862595"/>
            <a:ext cx="330581" cy="159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Box 4">
            <a:extLst>
              <a:ext uri="{FF2B5EF4-FFF2-40B4-BE49-F238E27FC236}">
                <a16:creationId xmlns:a16="http://schemas.microsoft.com/office/drawing/2014/main" id="{3F988145-89D0-6EAB-4A82-9FFCCA767D8A}"/>
              </a:ext>
            </a:extLst>
          </p:cNvPr>
          <p:cNvSpPr txBox="1"/>
          <p:nvPr/>
        </p:nvSpPr>
        <p:spPr>
          <a:xfrm>
            <a:off x="4421100" y="1481768"/>
            <a:ext cx="1689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Experimental</a:t>
            </a:r>
            <a:r>
              <a:rPr lang="zh-CN" altLang="en-US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Hall</a:t>
            </a:r>
            <a:endParaRPr lang="zh-CN" altLang="en-US" sz="1600" b="1">
              <a:solidFill>
                <a:srgbClr val="FF0000"/>
              </a:solidFill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AE6BD2EB-EE0E-7720-F050-6B2E20508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6466035" y="0"/>
            <a:ext cx="2669408" cy="2389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F2AA76E9-2080-CB25-771D-287D8ABC0B2A}"/>
              </a:ext>
            </a:extLst>
          </p:cNvPr>
          <p:cNvSpPr/>
          <p:nvPr/>
        </p:nvSpPr>
        <p:spPr>
          <a:xfrm>
            <a:off x="6066472" y="3052166"/>
            <a:ext cx="2790707" cy="169777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102413" indent="-102702" defTabSz="514404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Warm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accelerator:0.3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GeV</a:t>
            </a:r>
          </a:p>
          <a:p>
            <a:pPr marL="102413" indent="-102702" defTabSz="514404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Tunable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Wavelength: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50-150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nm</a:t>
            </a:r>
          </a:p>
          <a:p>
            <a:pPr marL="102413" indent="-102702" defTabSz="514404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Pulse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Energy: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&gt;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100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  <a:sym typeface="Georgia" panose="02040502050405020303" pitchFamily="18" charset="0"/>
              </a:rPr>
              <a:t>µJ</a:t>
            </a:r>
          </a:p>
          <a:p>
            <a:pPr marL="102413" indent="-102702" defTabSz="514404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Pulse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length: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100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fs</a:t>
            </a:r>
          </a:p>
          <a:p>
            <a:pPr marL="102413" indent="-102702" defTabSz="514404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Repetition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Rate: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50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Hz</a:t>
            </a:r>
          </a:p>
          <a:p>
            <a:pPr marL="102413" indent="-102702" defTabSz="514404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Operation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since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Aug.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2018</a:t>
            </a:r>
          </a:p>
          <a:p>
            <a:pPr marL="102413" indent="-102702" defTabSz="514404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More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than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6000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hours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per</a:t>
            </a:r>
            <a:r>
              <a:rPr lang="zh-CN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Calibri" panose="020F0502020204030204" pitchFamily="34" charset="0"/>
                <a:ea typeface="Arial Unicode MS" panose="020B0604020202020204" charset="-122"/>
                <a:cs typeface="Calibri" panose="020F0502020204030204" pitchFamily="34" charset="0"/>
              </a:rPr>
              <a:t>year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6F0C65D-9D11-C1EB-5854-9977EF484139}"/>
              </a:ext>
            </a:extLst>
          </p:cNvPr>
          <p:cNvSpPr/>
          <p:nvPr/>
        </p:nvSpPr>
        <p:spPr>
          <a:xfrm>
            <a:off x="415227" y="4862445"/>
            <a:ext cx="2988310" cy="76200"/>
          </a:xfrm>
          <a:prstGeom prst="rect">
            <a:avLst/>
          </a:prstGeom>
          <a:solidFill>
            <a:srgbClr val="00B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9B0BBE0-DD28-CE28-BA4A-BA70BB31B472}"/>
              </a:ext>
            </a:extLst>
          </p:cNvPr>
          <p:cNvSpPr/>
          <p:nvPr/>
        </p:nvSpPr>
        <p:spPr>
          <a:xfrm>
            <a:off x="3403537" y="4862445"/>
            <a:ext cx="5351145" cy="76200"/>
          </a:xfrm>
          <a:prstGeom prst="rect">
            <a:avLst/>
          </a:prstGeom>
          <a:solidFill>
            <a:srgbClr val="0C33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979B84-6C10-510A-0FAF-220217DD1C60}"/>
              </a:ext>
            </a:extLst>
          </p:cNvPr>
          <p:cNvSpPr txBox="1"/>
          <p:nvPr/>
        </p:nvSpPr>
        <p:spPr>
          <a:xfrm>
            <a:off x="388761" y="4912636"/>
            <a:ext cx="2988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i="1">
                <a:latin typeface="Calibri" panose="020F0502020204030204" pitchFamily="34" charset="0"/>
                <a:cs typeface="Calibri" panose="020F0502020204030204" pitchFamily="34" charset="0"/>
              </a:rPr>
              <a:t>ASSCA</a:t>
            </a:r>
            <a:r>
              <a:rPr lang="zh-CN" altLang="en-US" sz="12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i="1">
                <a:latin typeface="Calibri" panose="020F0502020204030204" pitchFamily="34" charset="0"/>
                <a:cs typeface="Calibri" panose="020F0502020204030204" pitchFamily="34" charset="0"/>
              </a:rPr>
              <a:t>2023,</a:t>
            </a:r>
            <a:r>
              <a:rPr lang="zh-CN" altLang="en-US" sz="12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i="1">
                <a:latin typeface="Calibri" panose="020F0502020204030204" pitchFamily="34" charset="0"/>
                <a:cs typeface="Calibri" panose="020F0502020204030204" pitchFamily="34" charset="0"/>
              </a:rPr>
              <a:t>KEK,</a:t>
            </a:r>
            <a:r>
              <a:rPr lang="zh-CN" altLang="en-US" sz="12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i="1">
                <a:latin typeface="Calibri" panose="020F0502020204030204" pitchFamily="34" charset="0"/>
                <a:cs typeface="Calibri" panose="020F0502020204030204" pitchFamily="34" charset="0"/>
              </a:rPr>
              <a:t>03/Feb/2024</a:t>
            </a:r>
            <a:endParaRPr lang="zh-CN" altLang="en-US" sz="12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灯片编号占位符 2">
            <a:extLst>
              <a:ext uri="{FF2B5EF4-FFF2-40B4-BE49-F238E27FC236}">
                <a16:creationId xmlns:a16="http://schemas.microsoft.com/office/drawing/2014/main" id="{279CE496-DD2D-F642-3D77-4596F572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4961" y="4921648"/>
            <a:ext cx="382678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5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9692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38A151F-B219-EFEA-4493-BDB4D13F3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430" y="2452170"/>
            <a:ext cx="495741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lvl="1" indent="0" algn="just">
              <a:spcBef>
                <a:spcPct val="20000"/>
              </a:spcBef>
            </a:pPr>
            <a:r>
              <a:rPr lang="en-US" altLang="zh-CN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Stay</a:t>
            </a:r>
            <a:r>
              <a:rPr lang="zh-CN" altLang="en-US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foolish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93FF47-2329-2A69-C1CE-437E6E1F2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430" y="3529086"/>
            <a:ext cx="695780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lvl="1" indent="0" algn="just">
              <a:spcBef>
                <a:spcPct val="20000"/>
              </a:spcBef>
            </a:pPr>
            <a:r>
              <a:rPr lang="en-US" altLang="zh-CN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No</a:t>
            </a:r>
            <a:r>
              <a:rPr lang="zh-CN" altLang="en-US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details</a:t>
            </a:r>
            <a:r>
              <a:rPr lang="zh-CN" altLang="en-US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too</a:t>
            </a:r>
            <a:r>
              <a:rPr lang="zh-CN" altLang="en-US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small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6AA793-AFF7-9002-B590-96DE6BE4A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430" y="1375254"/>
            <a:ext cx="563229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lvl="1" indent="0" algn="just">
              <a:spcBef>
                <a:spcPct val="20000"/>
              </a:spcBef>
            </a:pPr>
            <a:r>
              <a:rPr lang="en-US" altLang="zh-CN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Stay</a:t>
            </a:r>
            <a:r>
              <a:rPr lang="zh-CN" altLang="en-US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hungry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290DBC-2012-3B06-9123-7513FC0C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1430" y="298338"/>
            <a:ext cx="563229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lvl="1" indent="0" algn="just">
              <a:spcBef>
                <a:spcPct val="20000"/>
              </a:spcBef>
            </a:pPr>
            <a:r>
              <a:rPr lang="en-US" altLang="zh-CN" sz="4000" b="1">
                <a:solidFill>
                  <a:srgbClr val="1429F4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Team spirit</a:t>
            </a:r>
          </a:p>
        </p:txBody>
      </p:sp>
    </p:spTree>
    <p:extLst>
      <p:ext uri="{BB962C8B-B14F-4D97-AF65-F5344CB8AC3E}">
        <p14:creationId xmlns:p14="http://schemas.microsoft.com/office/powerpoint/2010/main" val="3176618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267F7A4-1210-EBAC-EFE9-C8BFB29DF285}"/>
              </a:ext>
            </a:extLst>
          </p:cNvPr>
          <p:cNvSpPr txBox="1"/>
          <p:nvPr/>
        </p:nvSpPr>
        <p:spPr>
          <a:xfrm>
            <a:off x="107950" y="523220"/>
            <a:ext cx="8928100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228600" indent="-228600">
              <a:buFont typeface="Arial" panose="020B0604020202020204" pitchFamily="34" charset="0"/>
              <a:buChar char="•"/>
              <a:defRPr sz="1200">
                <a:effectLst/>
                <a:latin typeface="Calibri" panose="020F0502020204030204" pitchFamily="34" charset="0"/>
                <a:ea typeface="ArialUnicodeMS" panose="020B0604020202020204" pitchFamily="34" charset="-128"/>
                <a:cs typeface="Calibri" panose="020F0502020204030204" pitchFamily="34" charset="0"/>
              </a:defRPr>
            </a:lvl1pPr>
          </a:lstStyle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/>
              <a:t>Project</a:t>
            </a:r>
            <a:r>
              <a:rPr lang="zh-CN" altLang="en-US" sz="1000" dirty="0"/>
              <a:t> </a:t>
            </a:r>
            <a:r>
              <a:rPr lang="en-US" altLang="zh-CN" sz="1000" dirty="0"/>
              <a:t>management,</a:t>
            </a:r>
            <a:r>
              <a:rPr lang="zh-CN" altLang="en-US" sz="1000" dirty="0"/>
              <a:t> </a:t>
            </a:r>
            <a:r>
              <a:rPr lang="en-US" altLang="zh-CN" sz="1000" dirty="0"/>
              <a:t>Bo</a:t>
            </a:r>
            <a:r>
              <a:rPr lang="zh-CN" altLang="en-US" sz="1000" dirty="0"/>
              <a:t> </a:t>
            </a:r>
            <a:r>
              <a:rPr lang="en-US" altLang="zh-CN" sz="1000" dirty="0" err="1"/>
              <a:t>Tonnquist</a:t>
            </a:r>
            <a:r>
              <a:rPr lang="en-US" altLang="zh-CN" sz="1000" dirty="0"/>
              <a:t>,</a:t>
            </a:r>
            <a:r>
              <a:rPr lang="zh-CN" altLang="en-US" sz="1000" dirty="0"/>
              <a:t> </a:t>
            </a:r>
            <a:r>
              <a:rPr lang="en-US" altLang="zh-CN" sz="1000" dirty="0"/>
              <a:t>third</a:t>
            </a:r>
            <a:r>
              <a:rPr lang="zh-CN" altLang="en-US" sz="1000" dirty="0"/>
              <a:t> </a:t>
            </a:r>
            <a:r>
              <a:rPr lang="en-US" altLang="zh-CN" sz="1000" dirty="0"/>
              <a:t>edition,</a:t>
            </a:r>
            <a:r>
              <a:rPr lang="zh-CN" altLang="en-US" sz="1000" dirty="0"/>
              <a:t> </a:t>
            </a:r>
            <a:r>
              <a:rPr lang="en-US" altLang="zh-CN" sz="1000" dirty="0">
                <a:hlinkClick r:id="rId2"/>
              </a:rPr>
              <a:t>www.sanomautbildning.se/project</a:t>
            </a:r>
            <a:endParaRPr lang="en-US" altLang="zh-CN" sz="1000" dirty="0"/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/>
              <a:t>The European Spallation Source Design, Roland </a:t>
            </a:r>
            <a:r>
              <a:rPr lang="en-US" altLang="zh-CN" sz="1000" dirty="0" err="1"/>
              <a:t>Garoby</a:t>
            </a:r>
            <a:r>
              <a:rPr lang="en-US" altLang="zh-CN" sz="1000" dirty="0"/>
              <a:t> et al 2018 Phys. Scr. 93 014001</a:t>
            </a:r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/>
              <a:t>ESS Technical Design Report, April 23, 2013, ESS-doc-274, http://</a:t>
            </a:r>
            <a:r>
              <a:rPr lang="en-US" altLang="zh-CN" sz="1000" dirty="0" err="1"/>
              <a:t>eval.esss.lu.se</a:t>
            </a:r>
            <a:r>
              <a:rPr lang="en-US" altLang="zh-CN" sz="1000" dirty="0"/>
              <a:t>/</a:t>
            </a:r>
            <a:r>
              <a:rPr lang="en-US" altLang="zh-CN" sz="1000" dirty="0" err="1"/>
              <a:t>cgibin</a:t>
            </a:r>
            <a:r>
              <a:rPr lang="en-US" altLang="zh-CN" sz="1000" dirty="0"/>
              <a:t>/public/</a:t>
            </a:r>
            <a:r>
              <a:rPr lang="en-US" altLang="zh-CN" sz="1000" dirty="0" err="1"/>
              <a:t>DocDB</a:t>
            </a:r>
            <a:r>
              <a:rPr lang="en-US" altLang="zh-CN" sz="1000" dirty="0"/>
              <a:t>/</a:t>
            </a:r>
            <a:r>
              <a:rPr lang="en-US" altLang="zh-CN" sz="1000" dirty="0" err="1"/>
              <a:t>ShowDocument?docid</a:t>
            </a:r>
            <a:r>
              <a:rPr lang="en-US" altLang="zh-CN" sz="1000" dirty="0"/>
              <a:t>=274 , ISBN 978-91-980173-2-8</a:t>
            </a:r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GB" altLang="zh-CN" sz="1000" dirty="0"/>
              <a:t>Accelerator </a:t>
            </a:r>
            <a:r>
              <a:rPr lang="en-GB" altLang="zh-CN" sz="1000" dirty="0" err="1"/>
              <a:t>Cryoplant</a:t>
            </a:r>
            <a:r>
              <a:rPr lang="en-GB" altLang="zh-CN" sz="1000" dirty="0"/>
              <a:t> (ACCP) Status at European Spallation Source ERIC, </a:t>
            </a:r>
            <a:r>
              <a:rPr lang="en-GB" altLang="zh-CN" sz="1000" dirty="0" err="1"/>
              <a:t>Xilong</a:t>
            </a:r>
            <a:r>
              <a:rPr lang="en-GB" altLang="zh-CN" sz="1000" dirty="0"/>
              <a:t> Wang, Philipp Arnold, John </a:t>
            </a:r>
            <a:r>
              <a:rPr lang="en-GB" altLang="zh-CN" sz="1000" dirty="0" err="1"/>
              <a:t>Weisend</a:t>
            </a:r>
            <a:r>
              <a:rPr lang="en-GB" altLang="zh-CN" sz="1000" dirty="0"/>
              <a:t> II, Cryo-Ops 2018, Beijing, China</a:t>
            </a:r>
            <a:endParaRPr lang="zh-CN" altLang="en-US" sz="1000" dirty="0"/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/>
              <a:t> Commissioning of the Warm Compressor System for the ESS Accelerator </a:t>
            </a:r>
            <a:r>
              <a:rPr lang="en-US" altLang="zh-CN" sz="1000" dirty="0" err="1"/>
              <a:t>Cryoplant</a:t>
            </a:r>
            <a:r>
              <a:rPr lang="en-US" altLang="zh-CN" sz="1000" dirty="0"/>
              <a:t> , X L Wang, R </a:t>
            </a:r>
            <a:r>
              <a:rPr lang="en-US" altLang="zh-CN" sz="1000" dirty="0" err="1"/>
              <a:t>Wischhoefer</a:t>
            </a:r>
            <a:r>
              <a:rPr lang="en-US" altLang="zh-CN" sz="1000" dirty="0"/>
              <a:t>, P Selva, P Nilsson, J </a:t>
            </a:r>
            <a:r>
              <a:rPr lang="en-US" altLang="zh-CN" sz="1000" dirty="0" err="1"/>
              <a:t>Råström</a:t>
            </a:r>
            <a:r>
              <a:rPr lang="en-US" altLang="zh-CN" sz="1000" dirty="0"/>
              <a:t>, R Goncalves, M Olsson and P Arnold, IOP Conf. Series: Materials Science and Engineering 755 (2020) 012087 doi:10.1088/1757-899X/755/1/012087 </a:t>
            </a:r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/>
              <a:t> </a:t>
            </a:r>
            <a:r>
              <a:rPr lang="en-US" altLang="zh-CN" sz="1000" dirty="0" err="1"/>
              <a:t>Xilong</a:t>
            </a:r>
            <a:r>
              <a:rPr lang="en-US" altLang="zh-CN" sz="1000" dirty="0"/>
              <a:t> Wang, Philipp Arnold, Wolfgang </a:t>
            </a:r>
            <a:r>
              <a:rPr lang="en-US" altLang="zh-CN" sz="1000" dirty="0" err="1"/>
              <a:t>Hees</a:t>
            </a:r>
            <a:r>
              <a:rPr lang="en-US" altLang="zh-CN" sz="1000" dirty="0"/>
              <a:t>, J </a:t>
            </a:r>
            <a:r>
              <a:rPr lang="en-US" altLang="zh-CN" sz="1000" dirty="0" err="1"/>
              <a:t>Hildenbeutel</a:t>
            </a:r>
            <a:r>
              <a:rPr lang="en-US" altLang="zh-CN" sz="1000" dirty="0"/>
              <a:t>, JG </a:t>
            </a:r>
            <a:r>
              <a:rPr lang="en-US" altLang="zh-CN" sz="1000" dirty="0" err="1"/>
              <a:t>Weisend</a:t>
            </a:r>
            <a:r>
              <a:rPr lang="en-US" altLang="zh-CN" sz="1000" dirty="0"/>
              <a:t> II, ESS accelerator </a:t>
            </a:r>
            <a:r>
              <a:rPr lang="en-US" altLang="zh-CN" sz="1000" dirty="0" err="1"/>
              <a:t>cryoplant</a:t>
            </a:r>
            <a:r>
              <a:rPr lang="en-US" altLang="zh-CN" sz="1000" dirty="0"/>
              <a:t> process design, IOP Conference Series: Materials Science and Engineering 101 (2015) 012012</a:t>
            </a:r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 err="1"/>
              <a:t>Xilong</a:t>
            </a:r>
            <a:r>
              <a:rPr lang="en-US" altLang="zh-CN" sz="1000" dirty="0"/>
              <a:t> Wang, Philipp Arnold, </a:t>
            </a:r>
            <a:r>
              <a:rPr lang="en-US" altLang="zh-CN" sz="1000" dirty="0" err="1"/>
              <a:t>JaroslawFydrych</a:t>
            </a:r>
            <a:r>
              <a:rPr lang="en-US" altLang="zh-CN" sz="1000" dirty="0"/>
              <a:t>, Wolfgang </a:t>
            </a:r>
            <a:r>
              <a:rPr lang="en-US" altLang="zh-CN" sz="1000" dirty="0" err="1"/>
              <a:t>Hees</a:t>
            </a:r>
            <a:r>
              <a:rPr lang="en-US" altLang="zh-CN" sz="1000" dirty="0"/>
              <a:t>, John M </a:t>
            </a:r>
            <a:r>
              <a:rPr lang="en-US" altLang="zh-CN" sz="1000" dirty="0" err="1"/>
              <a:t>Jurns</a:t>
            </a:r>
            <a:r>
              <a:rPr lang="en-US" altLang="zh-CN" sz="1000" dirty="0"/>
              <a:t>, Daniel </a:t>
            </a:r>
            <a:r>
              <a:rPr lang="en-US" altLang="zh-CN" sz="1000" dirty="0" err="1"/>
              <a:t>Piso</a:t>
            </a:r>
            <a:r>
              <a:rPr lang="en-US" altLang="zh-CN" sz="1000" dirty="0"/>
              <a:t>, John </a:t>
            </a:r>
            <a:r>
              <a:rPr lang="en-US" altLang="zh-CN" sz="1000" dirty="0" err="1"/>
              <a:t>Weisend</a:t>
            </a:r>
            <a:r>
              <a:rPr lang="en-US" altLang="zh-CN" sz="1000" dirty="0"/>
              <a:t>, Specification of the ESS accelerator </a:t>
            </a:r>
            <a:r>
              <a:rPr lang="en-US" altLang="zh-CN" sz="1000" dirty="0" err="1"/>
              <a:t>cryoplant</a:t>
            </a:r>
            <a:r>
              <a:rPr lang="en-US" altLang="zh-CN" sz="1000" dirty="0"/>
              <a:t>, Physics Procedia 67 (2015), 89-94</a:t>
            </a:r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 err="1"/>
              <a:t>Xilong</a:t>
            </a:r>
            <a:r>
              <a:rPr lang="en-US" altLang="zh-CN" sz="1000" dirty="0"/>
              <a:t> Wang, J.G. </a:t>
            </a:r>
            <a:r>
              <a:rPr lang="en-US" altLang="zh-CN" sz="1000" dirty="0" err="1"/>
              <a:t>Weisend</a:t>
            </a:r>
            <a:r>
              <a:rPr lang="en-US" altLang="zh-CN" sz="1000" dirty="0"/>
              <a:t> II, T. </a:t>
            </a:r>
            <a:r>
              <a:rPr lang="en-US" altLang="zh-CN" sz="1000" dirty="0" err="1"/>
              <a:t>Koettig</a:t>
            </a:r>
            <a:r>
              <a:rPr lang="en-US" altLang="zh-CN" sz="1000" dirty="0"/>
              <a:t>, W. </a:t>
            </a:r>
            <a:r>
              <a:rPr lang="en-US" altLang="zh-CN" sz="1000" dirty="0" err="1"/>
              <a:t>Hees</a:t>
            </a:r>
            <a:r>
              <a:rPr lang="en-US" altLang="zh-CN" sz="1000" dirty="0"/>
              <a:t>, C. </a:t>
            </a:r>
            <a:r>
              <a:rPr lang="en-US" altLang="zh-CN" sz="1000" dirty="0" err="1"/>
              <a:t>Darve</a:t>
            </a:r>
            <a:r>
              <a:rPr lang="en-US" altLang="zh-CN" sz="1000" dirty="0"/>
              <a:t>, ESS accelerator </a:t>
            </a:r>
            <a:r>
              <a:rPr lang="en-US" altLang="zh-CN" sz="1000" dirty="0" err="1"/>
              <a:t>cryoplant</a:t>
            </a:r>
            <a:r>
              <a:rPr lang="en-US" altLang="zh-CN" sz="1000" dirty="0"/>
              <a:t>, HVAC&amp;R </a:t>
            </a:r>
            <a:r>
              <a:rPr lang="en-US" altLang="zh-CN" sz="1000" dirty="0" err="1"/>
              <a:t>Reseach</a:t>
            </a:r>
            <a:r>
              <a:rPr lang="en-US" altLang="zh-CN" sz="1000" dirty="0"/>
              <a:t> (2014) 20, 1-6</a:t>
            </a:r>
            <a:endParaRPr lang="zh-CN" altLang="zh-CN" sz="1000" dirty="0"/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/>
              <a:t>X. L. Wang, S. </a:t>
            </a:r>
            <a:r>
              <a:rPr lang="en-US" altLang="zh-CN" sz="1000" dirty="0" err="1"/>
              <a:t>Barbanotti</a:t>
            </a:r>
            <a:r>
              <a:rPr lang="en-US" altLang="zh-CN" sz="1000" dirty="0"/>
              <a:t>, J. </a:t>
            </a:r>
            <a:r>
              <a:rPr lang="en-US" altLang="zh-CN" sz="1000" dirty="0" err="1"/>
              <a:t>Esche</a:t>
            </a:r>
            <a:r>
              <a:rPr lang="en-US" altLang="zh-CN" sz="1000" dirty="0"/>
              <a:t>, K. </a:t>
            </a:r>
            <a:r>
              <a:rPr lang="en-US" altLang="zh-CN" sz="1000" dirty="0" err="1"/>
              <a:t>Jensch</a:t>
            </a:r>
            <a:r>
              <a:rPr lang="en-US" altLang="zh-CN" sz="1000" dirty="0"/>
              <a:t>, R. </a:t>
            </a:r>
            <a:r>
              <a:rPr lang="en-US" altLang="zh-CN" sz="1000" dirty="0" err="1"/>
              <a:t>Klos</a:t>
            </a:r>
            <a:r>
              <a:rPr lang="en-US" altLang="zh-CN" sz="1000" dirty="0"/>
              <a:t>, W. Maschmann, B. Petersen, O. </a:t>
            </a:r>
            <a:r>
              <a:rPr lang="en-US" altLang="zh-CN" sz="1000" dirty="0" err="1"/>
              <a:t>Sawlanski</a:t>
            </a:r>
            <a:r>
              <a:rPr lang="en-US" altLang="zh-CN" sz="1000" dirty="0"/>
              <a:t>, Thermal performance analysis and measurements of the prototype cryomodule of European XFEL accelerator – Part I, Nuclear Instruments and Methods in Physics Research A 763 (2014) 701-710</a:t>
            </a:r>
            <a:endParaRPr lang="zh-CN" altLang="zh-CN" sz="1000" dirty="0"/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/>
              <a:t>X. L. Wang, S. </a:t>
            </a:r>
            <a:r>
              <a:rPr lang="en-US" altLang="zh-CN" sz="1000" dirty="0" err="1"/>
              <a:t>Barbanotti</a:t>
            </a:r>
            <a:r>
              <a:rPr lang="en-US" altLang="zh-CN" sz="1000" dirty="0"/>
              <a:t>, J. </a:t>
            </a:r>
            <a:r>
              <a:rPr lang="en-US" altLang="zh-CN" sz="1000" dirty="0" err="1"/>
              <a:t>Esche</a:t>
            </a:r>
            <a:r>
              <a:rPr lang="en-US" altLang="zh-CN" sz="1000" dirty="0"/>
              <a:t>, K. </a:t>
            </a:r>
            <a:r>
              <a:rPr lang="en-US" altLang="zh-CN" sz="1000" dirty="0" err="1"/>
              <a:t>Jensch</a:t>
            </a:r>
            <a:r>
              <a:rPr lang="en-US" altLang="zh-CN" sz="1000" dirty="0"/>
              <a:t>, R. </a:t>
            </a:r>
            <a:r>
              <a:rPr lang="en-US" altLang="zh-CN" sz="1000" dirty="0" err="1"/>
              <a:t>Klos</a:t>
            </a:r>
            <a:r>
              <a:rPr lang="en-US" altLang="zh-CN" sz="1000" dirty="0"/>
              <a:t>, W. Maschmann, B. Petersen, O. </a:t>
            </a:r>
            <a:r>
              <a:rPr lang="en-US" altLang="zh-CN" sz="1000" dirty="0" err="1"/>
              <a:t>Sawlanski</a:t>
            </a:r>
            <a:r>
              <a:rPr lang="en-US" altLang="zh-CN" sz="1000" dirty="0"/>
              <a:t>, Thermal performance analysis and measurements of the prototype cryomodule of European XFEL accelerator – Part II, Nuclear Instruments and Methods in Physics Research A 763 (2014) 688-700</a:t>
            </a:r>
            <a:endParaRPr lang="zh-CN" altLang="zh-CN" sz="1000" dirty="0"/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/>
              <a:t>Wolfgang </a:t>
            </a:r>
            <a:r>
              <a:rPr lang="en-US" altLang="zh-CN" sz="1000" dirty="0" err="1"/>
              <a:t>Hees</a:t>
            </a:r>
            <a:r>
              <a:rPr lang="en-US" altLang="zh-CN" sz="1000" dirty="0"/>
              <a:t>, P Arnold, J </a:t>
            </a:r>
            <a:r>
              <a:rPr lang="en-US" altLang="zh-CN" sz="1000" dirty="0" err="1"/>
              <a:t>Fydrych</a:t>
            </a:r>
            <a:r>
              <a:rPr lang="en-US" altLang="zh-CN" sz="1000" dirty="0"/>
              <a:t>, H Spoelstra, XL Wang, JG </a:t>
            </a:r>
            <a:r>
              <a:rPr lang="en-US" altLang="zh-CN" sz="1000" dirty="0" err="1"/>
              <a:t>Weisend</a:t>
            </a:r>
            <a:r>
              <a:rPr lang="en-US" altLang="zh-CN" sz="1000" dirty="0"/>
              <a:t> II, The ESS cryomodule test stand, Physics Procedia 67 (2015), 791-795</a:t>
            </a:r>
            <a:endParaRPr lang="zh-CN" altLang="zh-CN" sz="1000" dirty="0"/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/>
              <a:t>J </a:t>
            </a:r>
            <a:r>
              <a:rPr lang="en-US" altLang="zh-CN" sz="1000" dirty="0" err="1"/>
              <a:t>Fydrych</a:t>
            </a:r>
            <a:r>
              <a:rPr lang="en-US" altLang="zh-CN" sz="1000" dirty="0"/>
              <a:t>, P Arnold, W </a:t>
            </a:r>
            <a:r>
              <a:rPr lang="en-US" altLang="zh-CN" sz="1000" dirty="0" err="1"/>
              <a:t>Hees</a:t>
            </a:r>
            <a:r>
              <a:rPr lang="en-US" altLang="zh-CN" sz="1000" dirty="0"/>
              <a:t>, P </a:t>
            </a:r>
            <a:r>
              <a:rPr lang="en-US" altLang="zh-CN" sz="1000" dirty="0" err="1"/>
              <a:t>Tereszkowski</a:t>
            </a:r>
            <a:r>
              <a:rPr lang="en-US" altLang="zh-CN" sz="1000" dirty="0"/>
              <a:t>, XL Wang, JG </a:t>
            </a:r>
            <a:r>
              <a:rPr lang="en-US" altLang="zh-CN" sz="1000" dirty="0" err="1"/>
              <a:t>Weisend</a:t>
            </a:r>
            <a:r>
              <a:rPr lang="en-US" altLang="zh-CN" sz="1000" dirty="0"/>
              <a:t> II, Cryogenic distribution system for the ESS superconducting proton </a:t>
            </a:r>
            <a:r>
              <a:rPr lang="en-US" altLang="zh-CN" sz="1000" dirty="0" err="1"/>
              <a:t>linac</a:t>
            </a:r>
            <a:r>
              <a:rPr lang="en-US" altLang="zh-CN" sz="1000" dirty="0"/>
              <a:t>, Physics Procedia 67 (2015) 828-833</a:t>
            </a:r>
            <a:endParaRPr lang="zh-CN" altLang="zh-CN" sz="1000" dirty="0"/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/>
              <a:t>Commissioning of the Large-Scale 2 K Helium Refrigeration System at ESS, J. Zhang, P. Arnold, N. Kolev &amp; A. </a:t>
            </a:r>
            <a:r>
              <a:rPr lang="en-US" altLang="zh-CN" sz="1000" dirty="0" err="1"/>
              <a:t>Rueegge</a:t>
            </a:r>
            <a:r>
              <a:rPr lang="en-US" altLang="zh-CN" sz="1000" dirty="0"/>
              <a:t>, CEC28-ICMC 2022: Proceedings of the 28th International Cryogenic Engineering Conference and International Cryogenic Materials Conference 2022 pp 101–108</a:t>
            </a:r>
          </a:p>
          <a:p>
            <a:pPr algn="just">
              <a:spcBef>
                <a:spcPts val="600"/>
              </a:spcBef>
              <a:buFont typeface="+mj-lt"/>
              <a:buAutoNum type="arabicPeriod"/>
            </a:pPr>
            <a:r>
              <a:rPr lang="en-US" altLang="zh-CN" sz="1000" dirty="0"/>
              <a:t>The real “life” of operation,  </a:t>
            </a:r>
            <a:r>
              <a:rPr lang="en-GB" altLang="zh-CN" sz="1000" dirty="0"/>
              <a:t>Vacuum for Particle Accelerators, </a:t>
            </a:r>
            <a:r>
              <a:rPr lang="en-GB" altLang="zh-CN" sz="1000" dirty="0" err="1"/>
              <a:t>Glumslov</a:t>
            </a:r>
            <a:r>
              <a:rPr lang="en-GB" altLang="zh-CN" sz="1000" dirty="0"/>
              <a:t>, Sweden, V. </a:t>
            </a:r>
            <a:r>
              <a:rPr lang="en-GB" altLang="zh-CN" sz="1000" dirty="0" err="1"/>
              <a:t>Baglin</a:t>
            </a:r>
            <a:r>
              <a:rPr lang="en-GB" altLang="zh-CN" sz="1000" dirty="0"/>
              <a:t>, 6 - 16 June,  2017</a:t>
            </a:r>
            <a:endParaRPr lang="en-US" altLang="zh-CN" sz="1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7165BE-BA69-8709-6677-2CF2930B498B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</a:rPr>
              <a:t>References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406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8AF452-F09F-0C96-D51A-E55232C05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08" y="523220"/>
            <a:ext cx="2952881" cy="42100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73C386F-97D4-9839-8934-682D6288E9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94"/>
          <a:stretch/>
        </p:blipFill>
        <p:spPr>
          <a:xfrm>
            <a:off x="4478327" y="393790"/>
            <a:ext cx="3175677" cy="43559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208B7B-A1FF-C8D3-9BA3-DBE24744E588}"/>
              </a:ext>
            </a:extLst>
          </p:cNvPr>
          <p:cNvSpPr txBox="1">
            <a:spLocks/>
          </p:cNvSpPr>
          <p:nvPr/>
        </p:nvSpPr>
        <p:spPr>
          <a:xfrm>
            <a:off x="380570" y="0"/>
            <a:ext cx="602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432FF"/>
                </a:solidFill>
                <a:latin typeface="+mn-ea"/>
                <a:cs typeface="Calibri" panose="020F0502020204030204" pitchFamily="34" charset="0"/>
              </a:defRPr>
            </a:lvl1pPr>
          </a:lstStyle>
          <a:p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</a:rPr>
              <a:t>References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117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196"/>
            <a:ext cx="9148185" cy="47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1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970411F-97FB-4A35-8D8E-03E677CF17F9}"/>
              </a:ext>
            </a:extLst>
          </p:cNvPr>
          <p:cNvSpPr txBox="1"/>
          <p:nvPr/>
        </p:nvSpPr>
        <p:spPr>
          <a:xfrm>
            <a:off x="228530" y="62052"/>
            <a:ext cx="4108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defRPr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/>
              <a:t>Electromagnetic</a:t>
            </a:r>
            <a:r>
              <a:rPr lang="zh-CN" altLang="en-US"/>
              <a:t> </a:t>
            </a:r>
            <a:r>
              <a:rPr lang="en-US" altLang="zh-CN"/>
              <a:t>Spectrum</a:t>
            </a:r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A9683B0-95A0-76E7-CA73-B946BDE203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001" y="1024877"/>
            <a:ext cx="6366158" cy="3633324"/>
          </a:xfrm>
          <a:prstGeom prst="rect">
            <a:avLst/>
          </a:prstGeom>
        </p:spPr>
      </p:pic>
      <p:pic>
        <p:nvPicPr>
          <p:cNvPr id="4" name="图片 3" descr="图表&#10;&#10;描述已自动生成">
            <a:extLst>
              <a:ext uri="{FF2B5EF4-FFF2-40B4-BE49-F238E27FC236}">
                <a16:creationId xmlns:a16="http://schemas.microsoft.com/office/drawing/2014/main" id="{D1E0906E-521C-3733-BC78-9E019665E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157" y="345797"/>
            <a:ext cx="2896843" cy="4312404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D81BE58B-FFB1-CFE5-1958-3F7C4E3B6125}"/>
              </a:ext>
            </a:extLst>
          </p:cNvPr>
          <p:cNvSpPr/>
          <p:nvPr/>
        </p:nvSpPr>
        <p:spPr>
          <a:xfrm>
            <a:off x="7130374" y="1603720"/>
            <a:ext cx="1168909" cy="389910"/>
          </a:xfrm>
          <a:prstGeom prst="round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C2B2768E-9C39-3ABB-ACB1-A52E435E33E0}"/>
              </a:ext>
            </a:extLst>
          </p:cNvPr>
          <p:cNvSpPr/>
          <p:nvPr/>
        </p:nvSpPr>
        <p:spPr>
          <a:xfrm>
            <a:off x="7130374" y="1391324"/>
            <a:ext cx="1168909" cy="3899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69FDAB2-A184-BA4A-54B4-D5AF7A1ACD6F}"/>
              </a:ext>
            </a:extLst>
          </p:cNvPr>
          <p:cNvSpPr txBox="1"/>
          <p:nvPr/>
        </p:nvSpPr>
        <p:spPr>
          <a:xfrm>
            <a:off x="6484767" y="1693206"/>
            <a:ext cx="685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DALS</a:t>
            </a:r>
            <a:endParaRPr lang="en-US" altLang="zh-CN" sz="1200" b="1">
              <a:solidFill>
                <a:srgbClr val="0432FF"/>
              </a:solidFill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7278A026-A787-4A8C-83EA-56E4A6C4A09F}"/>
              </a:ext>
            </a:extLst>
          </p:cNvPr>
          <p:cNvSpPr txBox="1"/>
          <p:nvPr/>
        </p:nvSpPr>
        <p:spPr>
          <a:xfrm>
            <a:off x="6484767" y="1434443"/>
            <a:ext cx="685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S</a:t>
            </a:r>
            <a:r>
              <a:rPr lang="en-US" altLang="zh-CN" sz="1600" b="1" baseline="30000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3</a:t>
            </a:r>
            <a:r>
              <a:rPr lang="en-US" altLang="zh-CN" sz="1600" b="1">
                <a:solidFill>
                  <a:srgbClr val="FF0000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FEL</a:t>
            </a:r>
            <a:endParaRPr lang="en-US" altLang="zh-CN" sz="1200" b="1">
              <a:solidFill>
                <a:srgbClr val="FF0000"/>
              </a:solidFill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2211A3BD-0C7E-1A8B-33AB-2D2381767328}"/>
              </a:ext>
            </a:extLst>
          </p:cNvPr>
          <p:cNvSpPr/>
          <p:nvPr/>
        </p:nvSpPr>
        <p:spPr>
          <a:xfrm>
            <a:off x="4218258" y="1524001"/>
            <a:ext cx="1227667" cy="1282148"/>
          </a:xfrm>
          <a:prstGeom prst="roundRect">
            <a:avLst/>
          </a:prstGeom>
          <a:noFill/>
          <a:ln w="28575">
            <a:solidFill>
              <a:srgbClr val="F9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9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44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49876C8-D635-D6F9-ABF6-0717D5ADFED6}"/>
              </a:ext>
            </a:extLst>
          </p:cNvPr>
          <p:cNvSpPr txBox="1"/>
          <p:nvPr/>
        </p:nvSpPr>
        <p:spPr>
          <a:xfrm>
            <a:off x="228530" y="62052"/>
            <a:ext cx="758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defRPr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/>
              <a:t>Important</a:t>
            </a:r>
            <a:r>
              <a:rPr lang="zh-CN" altLang="en-US"/>
              <a:t> </a:t>
            </a:r>
            <a:r>
              <a:rPr lang="en-US" altLang="zh-CN"/>
              <a:t>tools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physical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material</a:t>
            </a:r>
            <a:r>
              <a:rPr lang="zh-CN" altLang="en-US"/>
              <a:t> </a:t>
            </a:r>
            <a:r>
              <a:rPr lang="en-US" altLang="zh-CN"/>
              <a:t>sciences</a:t>
            </a:r>
            <a:endParaRPr lang="zh-CN" alt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AA802D4-0FD0-D814-793B-CDC89C547E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6550" y="780876"/>
          <a:ext cx="4911878" cy="2455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4" imgW="10574640" imgH="5908680" progId="">
                  <p:embed/>
                </p:oleObj>
              </mc:Choice>
              <mc:Fallback>
                <p:oleObj name="CorelDRAW" r:id="rId4" imgW="10574640" imgH="590868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1FD61083-255D-5890-709A-952845E898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550" y="780876"/>
                        <a:ext cx="4911878" cy="2455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图片 3" descr="图表, 折线图&#10;&#10;描述已自动生成">
            <a:extLst>
              <a:ext uri="{FF2B5EF4-FFF2-40B4-BE49-F238E27FC236}">
                <a16:creationId xmlns:a16="http://schemas.microsoft.com/office/drawing/2014/main" id="{A3E6912E-D7AC-90AC-677C-E6155CE7E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848" y="1524674"/>
            <a:ext cx="4415870" cy="184224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1EA87CC-E5E5-6CE0-9E77-C45AD26485FF}"/>
              </a:ext>
            </a:extLst>
          </p:cNvPr>
          <p:cNvSpPr txBox="1"/>
          <p:nvPr/>
        </p:nvSpPr>
        <p:spPr>
          <a:xfrm>
            <a:off x="5118715" y="941190"/>
            <a:ext cx="3623330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algn="l">
              <a:buNone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High brightness, ultrafast pulse duration and full coherence</a:t>
            </a:r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8F6AAA9-C907-99B6-E2C8-B464F6F53A7F}"/>
              </a:ext>
            </a:extLst>
          </p:cNvPr>
          <p:cNvSpPr txBox="1"/>
          <p:nvPr/>
        </p:nvSpPr>
        <p:spPr>
          <a:xfrm>
            <a:off x="5158428" y="618654"/>
            <a:ext cx="2868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Advanced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FEL</a:t>
            </a:r>
            <a:r>
              <a:rPr lang="zh-CN" altLang="en-US" sz="1600" b="1">
                <a:solidFill>
                  <a:srgbClr val="0432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600" b="1">
                <a:solidFill>
                  <a:srgbClr val="0432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features</a:t>
            </a:r>
            <a:endParaRPr lang="en-US" altLang="zh-CN" sz="1200" b="1">
              <a:solidFill>
                <a:srgbClr val="0432FF"/>
              </a:solidFill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735A390-D3E3-DAD7-09CE-03A363111349}"/>
              </a:ext>
            </a:extLst>
          </p:cNvPr>
          <p:cNvSpPr txBox="1"/>
          <p:nvPr/>
        </p:nvSpPr>
        <p:spPr>
          <a:xfrm>
            <a:off x="402590" y="3413579"/>
            <a:ext cx="7450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0432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defRPr>
            </a:lvl1pPr>
          </a:lstStyle>
          <a:p>
            <a:r>
              <a:rPr lang="en-US" altLang="zh-CN"/>
              <a:t>A transformative tool for basic science research and cutting-edge technology R&amp;D</a:t>
            </a:r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D5EFEA-52AD-EB84-30FB-01538CB3F4A5}"/>
              </a:ext>
            </a:extLst>
          </p:cNvPr>
          <p:cNvSpPr txBox="1"/>
          <p:nvPr/>
        </p:nvSpPr>
        <p:spPr>
          <a:xfrm>
            <a:off x="402590" y="3724364"/>
            <a:ext cx="8674965" cy="3060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102413" indent="-102702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b="1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None/>
            </a:pP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Quantum</a:t>
            </a:r>
            <a:r>
              <a:rPr lang="zh-CN" altLang="en-US" sz="12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materials,</a:t>
            </a:r>
            <a:r>
              <a:rPr lang="zh-CN" altLang="en-US" sz="12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Atmospheric</a:t>
            </a:r>
            <a:r>
              <a:rPr lang="zh-CN" altLang="en-US" sz="12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Chemistry,</a:t>
            </a:r>
            <a:r>
              <a:rPr lang="zh-CN" altLang="en-US" sz="12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Catalysis,</a:t>
            </a:r>
            <a:r>
              <a:rPr lang="zh-CN" altLang="en-US" sz="12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Interstellar</a:t>
            </a:r>
            <a:r>
              <a:rPr lang="zh-CN" altLang="en-US" sz="12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chemistry,</a:t>
            </a:r>
            <a:r>
              <a:rPr lang="zh-CN" altLang="en-US" sz="12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Biomolecules,</a:t>
            </a:r>
            <a:r>
              <a:rPr lang="zh-CN" altLang="en-US" sz="12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Atomic</a:t>
            </a:r>
            <a:r>
              <a:rPr lang="zh-CN" altLang="en-US" sz="12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12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zh-CN" altLang="en-US" sz="1200" b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0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endParaRPr lang="zh-CN" altLang="en-US" sz="12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90944D-6B01-167F-BAE2-DF08CF13210A}"/>
              </a:ext>
            </a:extLst>
          </p:cNvPr>
          <p:cNvSpPr txBox="1"/>
          <p:nvPr/>
        </p:nvSpPr>
        <p:spPr>
          <a:xfrm>
            <a:off x="402590" y="4067602"/>
            <a:ext cx="8674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0432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defRPr>
            </a:lvl1pPr>
          </a:lstStyle>
          <a:p>
            <a:r>
              <a:rPr lang="en-US" altLang="zh-CN"/>
              <a:t>Meeting national great strategic demands and helping to maintain sustainable development of China</a:t>
            </a:r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70D20C3-395B-229E-F9C4-76EA1EA588CE}"/>
              </a:ext>
            </a:extLst>
          </p:cNvPr>
          <p:cNvSpPr txBox="1"/>
          <p:nvPr/>
        </p:nvSpPr>
        <p:spPr>
          <a:xfrm>
            <a:off x="402590" y="4375441"/>
            <a:ext cx="3570598" cy="3060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algn="just" defTabSz="514404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b="0">
                <a:solidFill>
                  <a:prstClr val="black"/>
                </a:solidFill>
                <a:ea typeface="Arial Unicode MS" panose="020B0604020202020204" charset="-122"/>
                <a:cs typeface="Times New Roman" panose="02020603050405020304" pitchFamily="18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Energy, environment, health and new material</a:t>
            </a:r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75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09DC8DB-2A2D-A052-24BC-4F9A52B4A073}"/>
              </a:ext>
            </a:extLst>
          </p:cNvPr>
          <p:cNvSpPr txBox="1"/>
          <p:nvPr/>
        </p:nvSpPr>
        <p:spPr>
          <a:xfrm>
            <a:off x="228530" y="62052"/>
            <a:ext cx="2740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lvl="0">
              <a:defRPr sz="28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</a:lstStyle>
          <a:p>
            <a:r>
              <a:rPr lang="en-US" altLang="zh-CN"/>
              <a:t>XFELs</a:t>
            </a:r>
            <a:r>
              <a:rPr lang="zh-CN" altLang="en-US"/>
              <a:t> </a:t>
            </a:r>
            <a:r>
              <a:rPr lang="en-US" altLang="zh-CN"/>
              <a:t>Worldwide</a:t>
            </a:r>
            <a:endParaRPr lang="zh-CN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F5D39E9-C888-7268-7C1A-24B28CFEB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60187"/>
              </p:ext>
            </p:extLst>
          </p:nvPr>
        </p:nvGraphicFramePr>
        <p:xfrm>
          <a:off x="178640" y="759305"/>
          <a:ext cx="8786718" cy="3077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0148">
                  <a:extLst>
                    <a:ext uri="{9D8B030D-6E8A-4147-A177-3AD203B41FA5}">
                      <a16:colId xmlns:a16="http://schemas.microsoft.com/office/drawing/2014/main" val="3702188694"/>
                    </a:ext>
                  </a:extLst>
                </a:gridCol>
                <a:gridCol w="1234807">
                  <a:extLst>
                    <a:ext uri="{9D8B030D-6E8A-4147-A177-3AD203B41FA5}">
                      <a16:colId xmlns:a16="http://schemas.microsoft.com/office/drawing/2014/main" val="3132148761"/>
                    </a:ext>
                  </a:extLst>
                </a:gridCol>
                <a:gridCol w="1013866">
                  <a:extLst>
                    <a:ext uri="{9D8B030D-6E8A-4147-A177-3AD203B41FA5}">
                      <a16:colId xmlns:a16="http://schemas.microsoft.com/office/drawing/2014/main" val="1639382370"/>
                    </a:ext>
                  </a:extLst>
                </a:gridCol>
                <a:gridCol w="936598">
                  <a:extLst>
                    <a:ext uri="{9D8B030D-6E8A-4147-A177-3AD203B41FA5}">
                      <a16:colId xmlns:a16="http://schemas.microsoft.com/office/drawing/2014/main" val="4095677307"/>
                    </a:ext>
                  </a:extLst>
                </a:gridCol>
                <a:gridCol w="1329359">
                  <a:extLst>
                    <a:ext uri="{9D8B030D-6E8A-4147-A177-3AD203B41FA5}">
                      <a16:colId xmlns:a16="http://schemas.microsoft.com/office/drawing/2014/main" val="3948256149"/>
                    </a:ext>
                  </a:extLst>
                </a:gridCol>
                <a:gridCol w="1103933">
                  <a:extLst>
                    <a:ext uri="{9D8B030D-6E8A-4147-A177-3AD203B41FA5}">
                      <a16:colId xmlns:a16="http://schemas.microsoft.com/office/drawing/2014/main" val="1774564809"/>
                    </a:ext>
                  </a:extLst>
                </a:gridCol>
                <a:gridCol w="972171">
                  <a:extLst>
                    <a:ext uri="{9D8B030D-6E8A-4147-A177-3AD203B41FA5}">
                      <a16:colId xmlns:a16="http://schemas.microsoft.com/office/drawing/2014/main" val="1359000390"/>
                    </a:ext>
                  </a:extLst>
                </a:gridCol>
                <a:gridCol w="1125836">
                  <a:extLst>
                    <a:ext uri="{9D8B030D-6E8A-4147-A177-3AD203B41FA5}">
                      <a16:colId xmlns:a16="http://schemas.microsoft.com/office/drawing/2014/main" val="4188195017"/>
                    </a:ext>
                  </a:extLst>
                </a:gridCol>
              </a:tblGrid>
              <a:tr h="5871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Facility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Wavelength 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Country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LINAC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Beam energy/GeV</a:t>
                      </a: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Photon energy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Rep. rate/Hz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Status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2948251763"/>
                  </a:ext>
                </a:extLst>
              </a:tr>
              <a:tr h="3914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European XFEL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Hard X-ray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EU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SRF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17.5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8.4-30 </a:t>
                      </a:r>
                      <a:r>
                        <a:rPr lang="en-US" sz="1400" b="1" kern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keV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27,000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Operation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2272645745"/>
                  </a:ext>
                </a:extLst>
              </a:tr>
              <a:tr h="3914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LCLS-II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Hard X-ray</a:t>
                      </a:r>
                      <a:endParaRPr lang="zh-CN" alt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US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CW SRF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4 to 8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0.2-5 </a:t>
                      </a:r>
                      <a:r>
                        <a:rPr lang="en-US" sz="1400" b="1" kern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keV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1,000,000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Operation</a:t>
                      </a:r>
                      <a:endParaRPr lang="zh-CN" sz="1400" b="1" kern="1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3560384389"/>
                  </a:ext>
                </a:extLst>
              </a:tr>
              <a:tr h="3914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SHINE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Hard X-ray</a:t>
                      </a:r>
                      <a:endParaRPr lang="zh-CN" alt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CN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CW S</a:t>
                      </a:r>
                      <a:r>
                        <a:rPr lang="en-US" altLang="zh-CN" sz="1400" b="1" kern="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RF</a:t>
                      </a:r>
                      <a:endParaRPr lang="en-US" altLang="zh-CN" sz="1400" b="1" kern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0.4-25 </a:t>
                      </a:r>
                      <a:r>
                        <a:rPr lang="en-US" sz="1400" b="1" kern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keV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1,000,000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" altLang="zh-CN" sz="1400" b="1" kern="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Under construction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3748095937"/>
                  </a:ext>
                </a:extLst>
              </a:tr>
              <a:tr h="3914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FLASH</a:t>
                      </a:r>
                      <a:endParaRPr lang="zh-CN" sz="1400" b="1" kern="100"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Soft X-ray</a:t>
                      </a:r>
                      <a:endParaRPr lang="zh-CN" alt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DE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SRF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1.25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14-300 </a:t>
                      </a:r>
                      <a:r>
                        <a:rPr lang="en-US" sz="1400" b="1" kern="0" baseline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eV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5000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" altLang="zh-CN" sz="1400" b="1" kern="1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Operation</a:t>
                      </a:r>
                      <a:endParaRPr lang="zh-CN" sz="1400" b="1" kern="1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1420540324"/>
                  </a:ext>
                </a:extLst>
              </a:tr>
              <a:tr h="415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DALS</a:t>
                      </a:r>
                      <a:endParaRPr 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EUV</a:t>
                      </a:r>
                      <a:r>
                        <a:rPr lang="zh-CN" altLang="en-US" sz="1400" b="1" kern="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400" b="1" kern="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X-ray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(6.5-180 nm)</a:t>
                      </a:r>
                      <a:endParaRPr lang="zh-CN" altLang="zh-CN" sz="1400" b="1" kern="0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CN</a:t>
                      </a:r>
                      <a:endParaRPr 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CW SRF</a:t>
                      </a:r>
                      <a:endParaRPr lang="zh-CN" alt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1.0</a:t>
                      </a:r>
                      <a:endParaRPr 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10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8-600 eV</a:t>
                      </a:r>
                      <a:endParaRPr 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1,000,000</a:t>
                      </a:r>
                      <a:endParaRPr lang="zh-CN" alt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CN" sz="1400" b="1" kern="10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Proposed</a:t>
                      </a:r>
                      <a:endParaRPr lang="zh-CN" alt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3800677030"/>
                  </a:ext>
                </a:extLst>
              </a:tr>
              <a:tr h="4159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altLang="zh-CN" sz="1400" b="1" kern="0" baseline="3000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altLang="zh-CN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FEL</a:t>
                      </a:r>
                      <a:endParaRPr 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Soft X-ray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(1-30 nm)</a:t>
                      </a:r>
                      <a:endParaRPr lang="zh-CN" altLang="zh-CN" sz="1400" b="1" kern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CN</a:t>
                      </a:r>
                      <a:endParaRPr 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CW SRF</a:t>
                      </a:r>
                      <a:endParaRPr 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2.5</a:t>
                      </a:r>
                      <a:endParaRPr 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0.04-1 </a:t>
                      </a:r>
                      <a:r>
                        <a:rPr lang="en-US" altLang="zh-CN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keV</a:t>
                      </a:r>
                      <a:endParaRPr 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1,000,000</a:t>
                      </a:r>
                      <a:endParaRPr lang="zh-CN" sz="1400" b="1" kern="10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  <a:ea typeface="微软雅黑" panose="020B0503020204020204" pitchFamily="34" charset="-122"/>
                        <a:cs typeface="Calibri" panose="020F0502020204030204" pitchFamily="34" charset="0"/>
                      </a:endParaRPr>
                    </a:p>
                  </a:txBody>
                  <a:tcPr marL="68573" marR="685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" altLang="zh-CN" sz="1400" b="1" kern="100" dirty="0">
                          <a:solidFill>
                            <a:srgbClr val="0432FF"/>
                          </a:solidFill>
                          <a:effectLst/>
                          <a:latin typeface="Calibri" panose="020F0502020204030204" pitchFamily="34" charset="0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Approved</a:t>
                      </a:r>
                    </a:p>
                  </a:txBody>
                  <a:tcPr marL="68573" marR="68573" marT="0" marB="0" anchor="ctr"/>
                </a:tc>
                <a:extLst>
                  <a:ext uri="{0D108BD9-81ED-4DB2-BD59-A6C34878D82A}">
                    <a16:rowId xmlns:a16="http://schemas.microsoft.com/office/drawing/2014/main" val="2159622974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FF3E87F7-A463-AD95-58E9-E0A1FE982DF6}"/>
              </a:ext>
            </a:extLst>
          </p:cNvPr>
          <p:cNvSpPr txBox="1"/>
          <p:nvPr/>
        </p:nvSpPr>
        <p:spPr>
          <a:xfrm>
            <a:off x="402272" y="4170601"/>
            <a:ext cx="844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0432FF"/>
                </a:solidFill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defRPr>
            </a:lvl1pPr>
          </a:lstStyle>
          <a:p>
            <a:r>
              <a:rPr lang="en-US" altLang="zh-CN" sz="1800" dirty="0">
                <a:solidFill>
                  <a:srgbClr val="FF0000"/>
                </a:solidFill>
              </a:rPr>
              <a:t>There is no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EUV</a:t>
            </a:r>
            <a:r>
              <a:rPr lang="zh-CN" altLang="en-US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>
                <a:solidFill>
                  <a:srgbClr val="FF0000"/>
                </a:solidFill>
              </a:rPr>
              <a:t>&amp; Soft X-ray FEL facilities operating at MHz repetition rate in the world!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798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23013</TotalTime>
  <Words>3796</Words>
  <Application>Microsoft Office PowerPoint</Application>
  <PresentationFormat>全屏显示(16:9)</PresentationFormat>
  <Paragraphs>741</Paragraphs>
  <Slides>63</Slides>
  <Notes>46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1" baseType="lpstr">
      <vt:lpstr>等线</vt:lpstr>
      <vt:lpstr>微软雅黑</vt:lpstr>
      <vt:lpstr>Arial</vt:lpstr>
      <vt:lpstr>Calibri</vt:lpstr>
      <vt:lpstr>Courier New</vt:lpstr>
      <vt:lpstr>Wingdings</vt:lpstr>
      <vt:lpstr>Office 主题​​</vt:lpstr>
      <vt:lpstr>CorelDRAW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Jiyuan Zhai</cp:lastModifiedBy>
  <cp:revision>570</cp:revision>
  <cp:lastPrinted>2024-02-02T04:52:45Z</cp:lastPrinted>
  <dcterms:created xsi:type="dcterms:W3CDTF">2019-06-19T02:08:00Z</dcterms:created>
  <dcterms:modified xsi:type="dcterms:W3CDTF">2025-03-28T02:10:22Z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2052-11.1.0.10695</vt:lpwstr>
  </property>
  <property fmtid="{D5CDD505-2E9C-101B-9397-08002B2CF9AE}" pid="3" name="ICV">
    <vt:lpwstr>A05B5842083242A8A395FB2289481208</vt:lpwstr>
  </property>
</Properties>
</file>