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1" r:id="rId5"/>
    <p:sldMasterId id="2147483724" r:id="rId6"/>
    <p:sldMasterId id="2147483750" r:id="rId7"/>
    <p:sldMasterId id="2147483763" r:id="rId8"/>
    <p:sldMasterId id="2147483776" r:id="rId9"/>
  </p:sldMasterIdLst>
  <p:notesMasterIdLst>
    <p:notesMasterId r:id="rId60"/>
  </p:notesMasterIdLst>
  <p:sldIdLst>
    <p:sldId id="256" r:id="rId10"/>
    <p:sldId id="258" r:id="rId11"/>
    <p:sldId id="315" r:id="rId12"/>
    <p:sldId id="261" r:id="rId13"/>
    <p:sldId id="265" r:id="rId14"/>
    <p:sldId id="317" r:id="rId15"/>
    <p:sldId id="270" r:id="rId16"/>
    <p:sldId id="271" r:id="rId17"/>
    <p:sldId id="272" r:id="rId18"/>
    <p:sldId id="273" r:id="rId19"/>
    <p:sldId id="277" r:id="rId20"/>
    <p:sldId id="278" r:id="rId21"/>
    <p:sldId id="316" r:id="rId22"/>
    <p:sldId id="287" r:id="rId23"/>
    <p:sldId id="364" r:id="rId24"/>
    <p:sldId id="291" r:id="rId25"/>
    <p:sldId id="276" r:id="rId26"/>
    <p:sldId id="292" r:id="rId27"/>
    <p:sldId id="293" r:id="rId28"/>
    <p:sldId id="294" r:id="rId29"/>
    <p:sldId id="295" r:id="rId30"/>
    <p:sldId id="318" r:id="rId31"/>
    <p:sldId id="297" r:id="rId32"/>
    <p:sldId id="298" r:id="rId33"/>
    <p:sldId id="299" r:id="rId34"/>
    <p:sldId id="300" r:id="rId35"/>
    <p:sldId id="306" r:id="rId36"/>
    <p:sldId id="307" r:id="rId37"/>
    <p:sldId id="309" r:id="rId38"/>
    <p:sldId id="311" r:id="rId39"/>
    <p:sldId id="314" r:id="rId40"/>
    <p:sldId id="342" r:id="rId41"/>
    <p:sldId id="344" r:id="rId42"/>
    <p:sldId id="336" r:id="rId43"/>
    <p:sldId id="322" r:id="rId44"/>
    <p:sldId id="323" r:id="rId45"/>
    <p:sldId id="301" r:id="rId46"/>
    <p:sldId id="324" r:id="rId47"/>
    <p:sldId id="325" r:id="rId48"/>
    <p:sldId id="326" r:id="rId49"/>
    <p:sldId id="327" r:id="rId50"/>
    <p:sldId id="337" r:id="rId51"/>
    <p:sldId id="338" r:id="rId52"/>
    <p:sldId id="339" r:id="rId53"/>
    <p:sldId id="340" r:id="rId54"/>
    <p:sldId id="341" r:id="rId55"/>
    <p:sldId id="328" r:id="rId56"/>
    <p:sldId id="330" r:id="rId57"/>
    <p:sldId id="331" r:id="rId58"/>
    <p:sldId id="363"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06" autoAdjust="0"/>
  </p:normalViewPr>
  <p:slideViewPr>
    <p:cSldViewPr>
      <p:cViewPr varScale="1">
        <p:scale>
          <a:sx n="105" d="100"/>
          <a:sy n="105" d="100"/>
        </p:scale>
        <p:origin x="798" y="1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866B79-779C-4FB5-BE2A-596611207E0C}" type="datetimeFigureOut">
              <a:rPr lang="en-US" smtClean="0"/>
              <a:t>3/18/2025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66D70B-9CCE-4032-9079-A14521529CD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88297-6781-4830-97A6-897ACB8600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9322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B66D70B-9CCE-4032-9079-A14521529CD9}" type="slidenum">
              <a:rPr lang="en-US" smtClean="0"/>
              <a:t>11</a:t>
            </a:fld>
            <a:endParaRPr lang="en-US"/>
          </a:p>
        </p:txBody>
      </p:sp>
    </p:spTree>
    <p:extLst>
      <p:ext uri="{BB962C8B-B14F-4D97-AF65-F5344CB8AC3E}">
        <p14:creationId xmlns:p14="http://schemas.microsoft.com/office/powerpoint/2010/main" val="4803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B66D70B-9CCE-4032-9079-A14521529CD9}" type="slidenum">
              <a:rPr lang="en-US" smtClean="0"/>
              <a:t>13</a:t>
            </a:fld>
            <a:endParaRPr lang="en-US"/>
          </a:p>
        </p:txBody>
      </p:sp>
    </p:spTree>
    <p:extLst>
      <p:ext uri="{BB962C8B-B14F-4D97-AF65-F5344CB8AC3E}">
        <p14:creationId xmlns:p14="http://schemas.microsoft.com/office/powerpoint/2010/main" val="2304552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2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9.xml"/><Relationship Id="rId1" Type="http://schemas.openxmlformats.org/officeDocument/2006/relationships/themeOverride" Target="../theme/themeOverride2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hemeOverride" Target="../theme/themeOverride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3.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themeOverride" Target="../theme/themeOverride1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17.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1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1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8.xml"/><Relationship Id="rId1" Type="http://schemas.openxmlformats.org/officeDocument/2006/relationships/themeOverride" Target="../theme/themeOverride2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21.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2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grpSp>
        <p:nvGrpSpPr>
          <p:cNvPr id="2"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Arial" pitchFamily="34" charset="0"/>
                <a:cs typeface="Arial" pitchFamily="34"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Arial" pitchFamily="34" charset="0"/>
                <a:cs typeface="Arial"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solidFill>
                  <a:srgbClr val="2DA2BF">
                    <a:tint val="20000"/>
                  </a:srgbClr>
                </a:solidFill>
              </a:rPr>
              <a:t>ASSCA 2025, HEPS  China  ( T S Datta) March 28, 2025</a:t>
            </a: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D41D997E-43EE-4662-A22D-F8E5EE265B5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ASSCA 2025, HEPS  China  ( T S Datta) March 28, 2025</a:t>
            </a:r>
          </a:p>
        </p:txBody>
      </p:sp>
      <p:sp>
        <p:nvSpPr>
          <p:cNvPr id="6" name="Slide Number Placeholder 17"/>
          <p:cNvSpPr>
            <a:spLocks noGrp="1"/>
          </p:cNvSpPr>
          <p:nvPr>
            <p:ph type="sldNum" sz="quarter" idx="12"/>
          </p:nvPr>
        </p:nvSpPr>
        <p:spPr/>
        <p:txBody>
          <a:bodyPr/>
          <a:lstStyle>
            <a:lvl1pPr>
              <a:defRPr/>
            </a:lvl1pPr>
          </a:lstStyle>
          <a:p>
            <a:pPr>
              <a:defRPr/>
            </a:pPr>
            <a:fld id="{5EB433CE-4F65-4D8E-B9B7-E002D75B757F}"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a:t>ASSCA 2025, HEPS  China  ( T S Datta) March 28, 2025</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A0D94F49-1737-46C8-881E-E3148DF0B45A}" type="slidenum">
              <a:rPr lang="en-US"/>
              <a:pPr>
                <a:defRPr/>
              </a:pPr>
              <a:t>‹#›</a:t>
            </a:fld>
            <a:endParaRPr lang="en-US" dirty="0"/>
          </a:p>
        </p:txBody>
      </p:sp>
    </p:spTree>
    <p:extLst>
      <p:ext uri="{BB962C8B-B14F-4D97-AF65-F5344CB8AC3E}">
        <p14:creationId xmlns:p14="http://schemas.microsoft.com/office/powerpoint/2010/main" val="237478704"/>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a:t>ASSCA 2025, HEPS  China  ( T S Datta) March 28, 2025</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7C4C7B59-B299-4410-90EF-24C31194B387}" type="slidenum">
              <a:rPr lang="en-US"/>
              <a:pPr>
                <a:defRPr/>
              </a:pPr>
              <a:t>‹#›</a:t>
            </a:fld>
            <a:endParaRPr lang="en-US" dirty="0"/>
          </a:p>
        </p:txBody>
      </p:sp>
    </p:spTree>
    <p:extLst>
      <p:ext uri="{BB962C8B-B14F-4D97-AF65-F5344CB8AC3E}">
        <p14:creationId xmlns:p14="http://schemas.microsoft.com/office/powerpoint/2010/main" val="4021857255"/>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a:t>ASSCA 2025, HEPS  China  ( T S Datta) March 28, 2025</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CBBC269C-1D03-4E91-8D99-36E293EE702A}" type="slidenum">
              <a:rPr lang="en-US"/>
              <a:pPr>
                <a:defRPr/>
              </a:pPr>
              <a:t>‹#›</a:t>
            </a:fld>
            <a:endParaRPr lang="en-US" dirty="0"/>
          </a:p>
        </p:txBody>
      </p:sp>
    </p:spTree>
    <p:extLst>
      <p:ext uri="{BB962C8B-B14F-4D97-AF65-F5344CB8AC3E}">
        <p14:creationId xmlns:p14="http://schemas.microsoft.com/office/powerpoint/2010/main" val="15738906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a:t>ASSCA 2025, HEPS  China  ( T S Datta) March 28, 2025</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FC96BB64-0640-4357-B897-371B8872073E}" type="slidenum">
              <a:rPr lang="en-US"/>
              <a:pPr>
                <a:defRPr/>
              </a:pPr>
              <a:t>‹#›</a:t>
            </a:fld>
            <a:endParaRPr lang="en-US" dirty="0"/>
          </a:p>
        </p:txBody>
      </p:sp>
    </p:spTree>
    <p:extLst>
      <p:ext uri="{BB962C8B-B14F-4D97-AF65-F5344CB8AC3E}">
        <p14:creationId xmlns:p14="http://schemas.microsoft.com/office/powerpoint/2010/main" val="1080359858"/>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Right Triangle 6"/>
          <p:cNvSpPr>
            <a:spLocks/>
          </p:cNvSpPr>
          <p:nvPr/>
        </p:nvSpPr>
        <p:spPr bwMode="auto">
          <a:xfrm>
            <a:off x="-8056" y="5791253"/>
            <a:ext cx="4536419"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t>ASSCA 2025, HEPS  China  ( T S Datta) March 28, 2025</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356DF974-81F6-4A80-9A4C-EE82E69AEE12}" type="slidenum">
              <a:rPr lang="en-US"/>
              <a:pPr>
                <a:defRPr/>
              </a:pPr>
              <a:t>‹#›</a:t>
            </a:fld>
            <a:endParaRPr lang="en-US" dirty="0"/>
          </a:p>
        </p:txBody>
      </p:sp>
    </p:spTree>
    <p:extLst>
      <p:ext uri="{BB962C8B-B14F-4D97-AF65-F5344CB8AC3E}">
        <p14:creationId xmlns:p14="http://schemas.microsoft.com/office/powerpoint/2010/main" val="3215087882"/>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ASSCA 2025, HEPS  China  ( T S Datta) March 28, 2025</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5EB433CE-4F65-4D8E-B9B7-E002D75B757F}" type="slidenum">
              <a:rPr lang="en-US"/>
              <a:pPr>
                <a:defRPr/>
              </a:pPr>
              <a:t>‹#›</a:t>
            </a:fld>
            <a:endParaRPr lang="en-US" dirty="0"/>
          </a:p>
        </p:txBody>
      </p:sp>
    </p:spTree>
    <p:extLst>
      <p:ext uri="{BB962C8B-B14F-4D97-AF65-F5344CB8AC3E}">
        <p14:creationId xmlns:p14="http://schemas.microsoft.com/office/powerpoint/2010/main" val="11587470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ASSCA 2025, HEPS  China  ( T S Datta) March 28, 2025</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729575CE-32F8-4770-926A-B4FF7E5F1F2C}" type="slidenum">
              <a:rPr lang="en-US"/>
              <a:pPr>
                <a:defRPr/>
              </a:pPr>
              <a:t>‹#›</a:t>
            </a:fld>
            <a:endParaRPr lang="en-US" dirty="0"/>
          </a:p>
        </p:txBody>
      </p:sp>
    </p:spTree>
    <p:extLst>
      <p:ext uri="{BB962C8B-B14F-4D97-AF65-F5344CB8AC3E}">
        <p14:creationId xmlns:p14="http://schemas.microsoft.com/office/powerpoint/2010/main" val="141550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ASSCA 2025, HEPS  China  ( T S Datta) March 28, 2025</a:t>
            </a:r>
          </a:p>
        </p:txBody>
      </p:sp>
      <p:sp>
        <p:nvSpPr>
          <p:cNvPr id="6" name="Slide Number Placeholder 17"/>
          <p:cNvSpPr>
            <a:spLocks noGrp="1"/>
          </p:cNvSpPr>
          <p:nvPr>
            <p:ph type="sldNum" sz="quarter" idx="12"/>
          </p:nvPr>
        </p:nvSpPr>
        <p:spPr/>
        <p:txBody>
          <a:bodyPr/>
          <a:lstStyle>
            <a:lvl1pPr>
              <a:defRPr/>
            </a:lvl1pPr>
          </a:lstStyle>
          <a:p>
            <a:pPr>
              <a:defRPr/>
            </a:pPr>
            <a:fld id="{729575CE-32F8-4770-926A-B4FF7E5F1F2C}"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제목 및 내용">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335360" y="19813"/>
            <a:ext cx="11164821" cy="692696"/>
          </a:xfrm>
        </p:spPr>
        <p:txBody>
          <a:bodyPr/>
          <a:lstStyle>
            <a:lvl1pPr>
              <a:defRPr b="1"/>
            </a:lvl1pPr>
          </a:lstStyle>
          <a:p>
            <a:r>
              <a:rPr lang="ko-KR" altLang="en-US" dirty="0"/>
              <a:t>마스터 제목 스타일 편집</a:t>
            </a:r>
          </a:p>
        </p:txBody>
      </p:sp>
      <p:sp>
        <p:nvSpPr>
          <p:cNvPr id="3" name="내용 개체 틀 3"/>
          <p:cNvSpPr>
            <a:spLocks noGrp="1"/>
          </p:cNvSpPr>
          <p:nvPr>
            <p:ph sz="half" idx="2"/>
          </p:nvPr>
        </p:nvSpPr>
        <p:spPr>
          <a:xfrm>
            <a:off x="335360" y="1052736"/>
            <a:ext cx="11233248" cy="51125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바닥글 개체 틀 3"/>
          <p:cNvSpPr>
            <a:spLocks noGrp="1"/>
          </p:cNvSpPr>
          <p:nvPr>
            <p:ph type="ftr" sz="quarter" idx="10"/>
          </p:nvPr>
        </p:nvSpPr>
        <p:spPr>
          <a:xfrm>
            <a:off x="3024717" y="6381751"/>
            <a:ext cx="3860800" cy="365125"/>
          </a:xfrm>
        </p:spPr>
        <p:txBody>
          <a:bodyPr/>
          <a:lstStyle>
            <a:lvl1pPr>
              <a:defRPr/>
            </a:lvl1pPr>
          </a:lstStyle>
          <a:p>
            <a:pPr>
              <a:defRPr/>
            </a:pPr>
            <a:r>
              <a:rPr lang="en-US" altLang="ko-KR">
                <a:solidFill>
                  <a:prstClr val="black"/>
                </a:solidFill>
              </a:rPr>
              <a:t>ASSCA 2025, HEPS  China  ( T S Datta) March 28, 2025</a:t>
            </a:r>
            <a:endParaRPr lang="ko-KR" altLang="en-US">
              <a:solidFill>
                <a:prstClr val="black"/>
              </a:solidFill>
            </a:endParaRPr>
          </a:p>
        </p:txBody>
      </p:sp>
      <p:sp>
        <p:nvSpPr>
          <p:cNvPr id="5" name="슬라이드 번호 개체 틀 4"/>
          <p:cNvSpPr>
            <a:spLocks noGrp="1"/>
          </p:cNvSpPr>
          <p:nvPr>
            <p:ph type="sldNum" sz="quarter" idx="11"/>
          </p:nvPr>
        </p:nvSpPr>
        <p:spPr>
          <a:xfrm>
            <a:off x="7596717" y="6381751"/>
            <a:ext cx="2844800" cy="365125"/>
          </a:xfrm>
        </p:spPr>
        <p:txBody>
          <a:bodyPr/>
          <a:lstStyle>
            <a:lvl1pPr>
              <a:defRPr/>
            </a:lvl1pPr>
          </a:lstStyle>
          <a:p>
            <a:pPr>
              <a:defRPr/>
            </a:pPr>
            <a:fld id="{C1F0759D-7653-4FD4-92D5-CCD53CEAAB76}" type="slidenum">
              <a:rPr lang="ko-KR" altLang="en-US">
                <a:solidFill>
                  <a:prstClr val="black"/>
                </a:solidFill>
              </a:rPr>
              <a:pPr>
                <a:defRPr/>
              </a:pPr>
              <a:t>‹#›</a:t>
            </a:fld>
            <a:endParaRPr lang="ko-KR" altLang="en-US" dirty="0">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grpSp>
        <p:nvGrpSpPr>
          <p:cNvPr id="2"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Arial" pitchFamily="34" charset="0"/>
                <a:cs typeface="Arial" pitchFamily="34"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Arial" pitchFamily="34" charset="0"/>
                <a:cs typeface="Arial"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solidFill>
                  <a:srgbClr val="2DA2BF">
                    <a:tint val="20000"/>
                  </a:srgbClr>
                </a:solidFill>
              </a:rPr>
              <a:t>ASSCA 2025, HEPS  China  ( T S Datta) March 28, 2025</a:t>
            </a: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D41D997E-43EE-4662-A22D-F8E5EE265B5C}" type="slidenum">
              <a:rPr lang="en-US"/>
              <a:pPr>
                <a:defRPr/>
              </a:pPr>
              <a:t>‹#›</a:t>
            </a:fld>
            <a:endParaRPr lang="en-US"/>
          </a:p>
        </p:txBody>
      </p:sp>
    </p:spTree>
    <p:extLst>
      <p:ext uri="{BB962C8B-B14F-4D97-AF65-F5344CB8AC3E}">
        <p14:creationId xmlns:p14="http://schemas.microsoft.com/office/powerpoint/2010/main" val="3610143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ASSCA 2025, HEPS  China  ( T S Datta) March 28, 2025</a:t>
            </a:r>
          </a:p>
        </p:txBody>
      </p:sp>
      <p:sp>
        <p:nvSpPr>
          <p:cNvPr id="6" name="Slide Number Placeholder 17"/>
          <p:cNvSpPr>
            <a:spLocks noGrp="1"/>
          </p:cNvSpPr>
          <p:nvPr>
            <p:ph type="sldNum" sz="quarter" idx="12"/>
          </p:nvPr>
        </p:nvSpPr>
        <p:spPr/>
        <p:txBody>
          <a:bodyPr/>
          <a:lstStyle>
            <a:lvl1pPr>
              <a:defRPr/>
            </a:lvl1pPr>
          </a:lstStyle>
          <a:p>
            <a:pPr>
              <a:defRPr/>
            </a:pPr>
            <a:fld id="{B5E6BA4A-DF5A-4BE6-A938-6FDE1FFA363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13291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1800">
              <a:solidFill>
                <a:prstClr val="white"/>
              </a:solidFill>
            </a:endParaRPr>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r>
              <a:rPr lang="en-US">
                <a:solidFill>
                  <a:prstClr val="white"/>
                </a:solidFill>
              </a:rPr>
              <a:t>ASSCA 2025, HEPS  China  ( T S Datta) March 28, 2025</a:t>
            </a:r>
          </a:p>
        </p:txBody>
      </p:sp>
      <p:sp>
        <p:nvSpPr>
          <p:cNvPr id="8" name="Slide Number Placeholder 5"/>
          <p:cNvSpPr>
            <a:spLocks noGrp="1"/>
          </p:cNvSpPr>
          <p:nvPr>
            <p:ph type="sldNum" sz="quarter" idx="12"/>
          </p:nvPr>
        </p:nvSpPr>
        <p:spPr/>
        <p:txBody>
          <a:bodyPr/>
          <a:lstStyle>
            <a:lvl1pPr>
              <a:defRPr/>
            </a:lvl1pPr>
            <a:extLst/>
          </a:lstStyle>
          <a:p>
            <a:pPr>
              <a:defRPr/>
            </a:pPr>
            <a:fld id="{38E9B55E-7EB3-436D-9305-633B9F48271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981448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r>
              <a:rPr lang="en-US">
                <a:solidFill>
                  <a:prstClr val="white"/>
                </a:solidFill>
              </a:rPr>
              <a:t>ASSCA 2025, HEPS  China  ( T S Datta) March 28, 2025</a:t>
            </a:r>
          </a:p>
        </p:txBody>
      </p:sp>
      <p:sp>
        <p:nvSpPr>
          <p:cNvPr id="7" name="Slide Number Placeholder 6"/>
          <p:cNvSpPr>
            <a:spLocks noGrp="1"/>
          </p:cNvSpPr>
          <p:nvPr>
            <p:ph type="sldNum" sz="quarter" idx="12"/>
          </p:nvPr>
        </p:nvSpPr>
        <p:spPr/>
        <p:txBody>
          <a:bodyPr/>
          <a:lstStyle>
            <a:lvl1pPr>
              <a:defRPr/>
            </a:lvl1pPr>
            <a:extLst/>
          </a:lstStyle>
          <a:p>
            <a:pPr>
              <a:defRPr/>
            </a:pPr>
            <a:fld id="{06141548-92D5-4C29-A5DE-18C340411AF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6320816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r>
              <a:rPr lang="en-US">
                <a:solidFill>
                  <a:prstClr val="black"/>
                </a:solidFill>
              </a:rPr>
              <a:t>ASSCA 2025, HEPS  China  ( T S Datta) March 28, 2025</a:t>
            </a:r>
          </a:p>
        </p:txBody>
      </p:sp>
      <p:sp>
        <p:nvSpPr>
          <p:cNvPr id="9" name="Slide Number Placeholder 8"/>
          <p:cNvSpPr>
            <a:spLocks noGrp="1"/>
          </p:cNvSpPr>
          <p:nvPr>
            <p:ph type="sldNum" sz="quarter" idx="12"/>
          </p:nvPr>
        </p:nvSpPr>
        <p:spPr/>
        <p:txBody>
          <a:bodyPr/>
          <a:lstStyle>
            <a:lvl1pPr>
              <a:defRPr/>
            </a:lvl1pPr>
            <a:extLst/>
          </a:lstStyle>
          <a:p>
            <a:pPr>
              <a:defRPr/>
            </a:pPr>
            <a:fld id="{A0D94F49-1737-46C8-881E-E3148DF0B4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64263103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r>
              <a:rPr lang="en-US">
                <a:solidFill>
                  <a:prstClr val="white"/>
                </a:solidFill>
              </a:rPr>
              <a:t>ASSCA 2025, HEPS  China  ( T S Datta) March 28, 2025</a:t>
            </a:r>
          </a:p>
        </p:txBody>
      </p:sp>
      <p:sp>
        <p:nvSpPr>
          <p:cNvPr id="5" name="Slide Number Placeholder 4"/>
          <p:cNvSpPr>
            <a:spLocks noGrp="1"/>
          </p:cNvSpPr>
          <p:nvPr>
            <p:ph type="sldNum" sz="quarter" idx="12"/>
          </p:nvPr>
        </p:nvSpPr>
        <p:spPr/>
        <p:txBody>
          <a:bodyPr/>
          <a:lstStyle>
            <a:lvl1pPr>
              <a:defRPr/>
            </a:lvl1pPr>
            <a:extLst/>
          </a:lstStyle>
          <a:p>
            <a:pPr>
              <a:defRPr/>
            </a:pPr>
            <a:fld id="{7C4C7B59-B299-4410-90EF-24C31194B38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6992438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r>
              <a:rPr lang="en-US">
                <a:solidFill>
                  <a:prstClr val="black"/>
                </a:solidFill>
              </a:rPr>
              <a:t>ASSCA 2025, HEPS  China  ( T S Datta) March 28, 2025</a:t>
            </a:r>
          </a:p>
        </p:txBody>
      </p:sp>
      <p:sp>
        <p:nvSpPr>
          <p:cNvPr id="4" name="Slide Number Placeholder 17"/>
          <p:cNvSpPr>
            <a:spLocks noGrp="1"/>
          </p:cNvSpPr>
          <p:nvPr>
            <p:ph type="sldNum" sz="quarter" idx="12"/>
          </p:nvPr>
        </p:nvSpPr>
        <p:spPr/>
        <p:txBody>
          <a:bodyPr/>
          <a:lstStyle>
            <a:lvl1pPr>
              <a:defRPr/>
            </a:lvl1pPr>
          </a:lstStyle>
          <a:p>
            <a:pPr>
              <a:defRPr/>
            </a:pPr>
            <a:fld id="{CBBC269C-1D03-4E91-8D99-36E293EE702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1154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ASSCA 2025, HEPS  China  ( T S Datta) March 28, 2025</a:t>
            </a:r>
          </a:p>
        </p:txBody>
      </p:sp>
      <p:sp>
        <p:nvSpPr>
          <p:cNvPr id="6" name="Slide Number Placeholder 17"/>
          <p:cNvSpPr>
            <a:spLocks noGrp="1"/>
          </p:cNvSpPr>
          <p:nvPr>
            <p:ph type="sldNum" sz="quarter" idx="12"/>
          </p:nvPr>
        </p:nvSpPr>
        <p:spPr/>
        <p:txBody>
          <a:bodyPr/>
          <a:lstStyle>
            <a:lvl1pPr>
              <a:defRPr/>
            </a:lvl1pPr>
          </a:lstStyle>
          <a:p>
            <a:pPr>
              <a:defRPr/>
            </a:pPr>
            <a:fld id="{B5E6BA4A-DF5A-4BE6-A938-6FDE1FFA363B}"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r>
              <a:rPr lang="en-US">
                <a:solidFill>
                  <a:prstClr val="black"/>
                </a:solidFill>
              </a:rPr>
              <a:t>ASSCA 2025, HEPS  China  ( T S Datta) March 28, 2025</a:t>
            </a:r>
          </a:p>
        </p:txBody>
      </p:sp>
      <p:sp>
        <p:nvSpPr>
          <p:cNvPr id="7" name="Slide Number Placeholder 6"/>
          <p:cNvSpPr>
            <a:spLocks noGrp="1"/>
          </p:cNvSpPr>
          <p:nvPr>
            <p:ph type="sldNum" sz="quarter" idx="12"/>
          </p:nvPr>
        </p:nvSpPr>
        <p:spPr/>
        <p:txBody>
          <a:bodyPr/>
          <a:lstStyle>
            <a:lvl1pPr>
              <a:defRPr/>
            </a:lvl1pPr>
            <a:extLst/>
          </a:lstStyle>
          <a:p>
            <a:pPr>
              <a:defRPr/>
            </a:pPr>
            <a:fld id="{FC96BB64-0640-4357-B897-371B8872073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01968372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white"/>
              </a:solidFill>
              <a:latin typeface="Arial" pitchFamily="34" charset="0"/>
              <a:cs typeface="Arial" pitchFamily="34" charset="0"/>
            </a:endParaRPr>
          </a:p>
        </p:txBody>
      </p:sp>
      <p:sp>
        <p:nvSpPr>
          <p:cNvPr id="6" name="Freeform 5"/>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white"/>
              </a:solidFill>
              <a:latin typeface="Arial" pitchFamily="34" charset="0"/>
              <a:cs typeface="Arial" pitchFamily="34" charset="0"/>
            </a:endParaRPr>
          </a:p>
        </p:txBody>
      </p:sp>
      <p:sp>
        <p:nvSpPr>
          <p:cNvPr id="7" name="Right Triangle 6"/>
          <p:cNvSpPr>
            <a:spLocks/>
          </p:cNvSpPr>
          <p:nvPr/>
        </p:nvSpPr>
        <p:spPr bwMode="auto">
          <a:xfrm>
            <a:off x="-8056" y="5791253"/>
            <a:ext cx="4536419"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1800">
              <a:solidFill>
                <a:prstClr val="white"/>
              </a:solidFill>
            </a:endParaRPr>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1800">
              <a:solidFill>
                <a:prstClr val="white"/>
              </a:solidFill>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solidFill>
                  <a:prstClr val="white"/>
                </a:solidFill>
              </a:rPr>
              <a:t>ASSCA 2025, HEPS  China  ( T S Datta) March 28, 2025</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356DF974-81F6-4A80-9A4C-EE82E69AEE1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5561823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ASSCA 2025, HEPS  China  ( T S Datta) March 28, 2025</a:t>
            </a:r>
          </a:p>
        </p:txBody>
      </p:sp>
      <p:sp>
        <p:nvSpPr>
          <p:cNvPr id="6" name="Slide Number Placeholder 17"/>
          <p:cNvSpPr>
            <a:spLocks noGrp="1"/>
          </p:cNvSpPr>
          <p:nvPr>
            <p:ph type="sldNum" sz="quarter" idx="12"/>
          </p:nvPr>
        </p:nvSpPr>
        <p:spPr/>
        <p:txBody>
          <a:bodyPr/>
          <a:lstStyle>
            <a:lvl1pPr>
              <a:defRPr/>
            </a:lvl1pPr>
          </a:lstStyle>
          <a:p>
            <a:pPr>
              <a:defRPr/>
            </a:pPr>
            <a:fld id="{5EB433CE-4F65-4D8E-B9B7-E002D75B757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70813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ASSCA 2025, HEPS  China  ( T S Datta) March 28, 2025</a:t>
            </a:r>
          </a:p>
        </p:txBody>
      </p:sp>
      <p:sp>
        <p:nvSpPr>
          <p:cNvPr id="6" name="Slide Number Placeholder 17"/>
          <p:cNvSpPr>
            <a:spLocks noGrp="1"/>
          </p:cNvSpPr>
          <p:nvPr>
            <p:ph type="sldNum" sz="quarter" idx="12"/>
          </p:nvPr>
        </p:nvSpPr>
        <p:spPr/>
        <p:txBody>
          <a:bodyPr/>
          <a:lstStyle>
            <a:lvl1pPr>
              <a:defRPr/>
            </a:lvl1pPr>
          </a:lstStyle>
          <a:p>
            <a:pPr>
              <a:defRPr/>
            </a:pPr>
            <a:fld id="{729575CE-32F8-4770-926A-B4FF7E5F1F2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807928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제목 및 내용">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335360" y="19813"/>
            <a:ext cx="11164821" cy="692696"/>
          </a:xfrm>
        </p:spPr>
        <p:txBody>
          <a:bodyPr/>
          <a:lstStyle>
            <a:lvl1pPr>
              <a:defRPr b="1"/>
            </a:lvl1pPr>
          </a:lstStyle>
          <a:p>
            <a:r>
              <a:rPr lang="ko-KR" altLang="en-US" dirty="0"/>
              <a:t>마스터 제목 스타일 편집</a:t>
            </a:r>
          </a:p>
        </p:txBody>
      </p:sp>
      <p:sp>
        <p:nvSpPr>
          <p:cNvPr id="3" name="내용 개체 틀 3"/>
          <p:cNvSpPr>
            <a:spLocks noGrp="1"/>
          </p:cNvSpPr>
          <p:nvPr>
            <p:ph sz="half" idx="2"/>
          </p:nvPr>
        </p:nvSpPr>
        <p:spPr>
          <a:xfrm>
            <a:off x="335360" y="1052736"/>
            <a:ext cx="11233248" cy="51125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바닥글 개체 틀 3"/>
          <p:cNvSpPr>
            <a:spLocks noGrp="1"/>
          </p:cNvSpPr>
          <p:nvPr>
            <p:ph type="ftr" sz="quarter" idx="10"/>
          </p:nvPr>
        </p:nvSpPr>
        <p:spPr>
          <a:xfrm>
            <a:off x="3024717" y="6381751"/>
            <a:ext cx="3860800" cy="365125"/>
          </a:xfrm>
        </p:spPr>
        <p:txBody>
          <a:bodyPr/>
          <a:lstStyle>
            <a:lvl1pPr>
              <a:defRPr/>
            </a:lvl1pPr>
          </a:lstStyle>
          <a:p>
            <a:pPr>
              <a:defRPr/>
            </a:pPr>
            <a:r>
              <a:rPr lang="en-US" altLang="ko-KR">
                <a:solidFill>
                  <a:prstClr val="black"/>
                </a:solidFill>
              </a:rPr>
              <a:t>ASSCA 2025, HEPS  China  ( T S Datta) March 28, 2025</a:t>
            </a:r>
            <a:endParaRPr lang="ko-KR" altLang="en-US">
              <a:solidFill>
                <a:prstClr val="black"/>
              </a:solidFill>
            </a:endParaRPr>
          </a:p>
        </p:txBody>
      </p:sp>
      <p:sp>
        <p:nvSpPr>
          <p:cNvPr id="5" name="슬라이드 번호 개체 틀 4"/>
          <p:cNvSpPr>
            <a:spLocks noGrp="1"/>
          </p:cNvSpPr>
          <p:nvPr>
            <p:ph type="sldNum" sz="quarter" idx="11"/>
          </p:nvPr>
        </p:nvSpPr>
        <p:spPr>
          <a:xfrm>
            <a:off x="7596717" y="6381751"/>
            <a:ext cx="2844800" cy="365125"/>
          </a:xfrm>
        </p:spPr>
        <p:txBody>
          <a:bodyPr/>
          <a:lstStyle>
            <a:lvl1pPr>
              <a:defRPr/>
            </a:lvl1pPr>
          </a:lstStyle>
          <a:p>
            <a:pPr>
              <a:defRPr/>
            </a:pPr>
            <a:fld id="{C1F0759D-7653-4FD4-92D5-CCD53CEAAB76}" type="slidenum">
              <a:rPr lang="ko-KR" altLang="en-US">
                <a:solidFill>
                  <a:prstClr val="black"/>
                </a:solidFill>
              </a:rPr>
              <a:pPr>
                <a:defRPr/>
              </a:pPr>
              <a:t>‹#›</a:t>
            </a:fld>
            <a:endParaRPr lang="ko-KR" altLang="en-US" dirty="0">
              <a:solidFill>
                <a:prstClr val="black"/>
              </a:solidFill>
            </a:endParaRPr>
          </a:p>
        </p:txBody>
      </p:sp>
    </p:spTree>
    <p:extLst>
      <p:ext uri="{BB962C8B-B14F-4D97-AF65-F5344CB8AC3E}">
        <p14:creationId xmlns:p14="http://schemas.microsoft.com/office/powerpoint/2010/main" val="34469509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grpSp>
        <p:nvGrpSpPr>
          <p:cNvPr id="2"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Arial" pitchFamily="34" charset="0"/>
                <a:cs typeface="Arial" pitchFamily="34"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Arial" pitchFamily="34" charset="0"/>
                <a:cs typeface="Arial"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solidFill>
                  <a:srgbClr val="2DA2BF">
                    <a:tint val="20000"/>
                  </a:srgbClr>
                </a:solidFill>
              </a:rPr>
              <a:t>ASSCA 2025, HEPS  China  ( T S Datta) March 28, 2025</a:t>
            </a: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D41D997E-43EE-4662-A22D-F8E5EE265B5C}" type="slidenum">
              <a:rPr lang="en-US"/>
              <a:pPr>
                <a:defRPr/>
              </a:pPr>
              <a:t>‹#›</a:t>
            </a:fld>
            <a:endParaRPr lang="en-US"/>
          </a:p>
        </p:txBody>
      </p:sp>
    </p:spTree>
    <p:extLst>
      <p:ext uri="{BB962C8B-B14F-4D97-AF65-F5344CB8AC3E}">
        <p14:creationId xmlns:p14="http://schemas.microsoft.com/office/powerpoint/2010/main" val="2672133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ASSCA 2025, HEPS  China  ( T S Datta) March 28, 2025</a:t>
            </a:r>
          </a:p>
        </p:txBody>
      </p:sp>
      <p:sp>
        <p:nvSpPr>
          <p:cNvPr id="6" name="Slide Number Placeholder 17"/>
          <p:cNvSpPr>
            <a:spLocks noGrp="1"/>
          </p:cNvSpPr>
          <p:nvPr>
            <p:ph type="sldNum" sz="quarter" idx="12"/>
          </p:nvPr>
        </p:nvSpPr>
        <p:spPr/>
        <p:txBody>
          <a:bodyPr/>
          <a:lstStyle>
            <a:lvl1pPr>
              <a:defRPr/>
            </a:lvl1pPr>
          </a:lstStyle>
          <a:p>
            <a:pPr>
              <a:defRPr/>
            </a:pPr>
            <a:fld id="{B5E6BA4A-DF5A-4BE6-A938-6FDE1FFA363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19198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1800">
              <a:solidFill>
                <a:prstClr val="white"/>
              </a:solidFill>
            </a:endParaRPr>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r>
              <a:rPr lang="en-US">
                <a:solidFill>
                  <a:prstClr val="white"/>
                </a:solidFill>
              </a:rPr>
              <a:t>ASSCA 2025, HEPS  China  ( T S Datta) March 28, 2025</a:t>
            </a:r>
          </a:p>
        </p:txBody>
      </p:sp>
      <p:sp>
        <p:nvSpPr>
          <p:cNvPr id="8" name="Slide Number Placeholder 5"/>
          <p:cNvSpPr>
            <a:spLocks noGrp="1"/>
          </p:cNvSpPr>
          <p:nvPr>
            <p:ph type="sldNum" sz="quarter" idx="12"/>
          </p:nvPr>
        </p:nvSpPr>
        <p:spPr/>
        <p:txBody>
          <a:bodyPr/>
          <a:lstStyle>
            <a:lvl1pPr>
              <a:defRPr/>
            </a:lvl1pPr>
            <a:extLst/>
          </a:lstStyle>
          <a:p>
            <a:pPr>
              <a:defRPr/>
            </a:pPr>
            <a:fld id="{38E9B55E-7EB3-436D-9305-633B9F48271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351803036"/>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r>
              <a:rPr lang="en-US">
                <a:solidFill>
                  <a:prstClr val="white"/>
                </a:solidFill>
              </a:rPr>
              <a:t>ASSCA 2025, HEPS  China  ( T S Datta) March 28, 2025</a:t>
            </a:r>
          </a:p>
        </p:txBody>
      </p:sp>
      <p:sp>
        <p:nvSpPr>
          <p:cNvPr id="7" name="Slide Number Placeholder 6"/>
          <p:cNvSpPr>
            <a:spLocks noGrp="1"/>
          </p:cNvSpPr>
          <p:nvPr>
            <p:ph type="sldNum" sz="quarter" idx="12"/>
          </p:nvPr>
        </p:nvSpPr>
        <p:spPr/>
        <p:txBody>
          <a:bodyPr/>
          <a:lstStyle>
            <a:lvl1pPr>
              <a:defRPr/>
            </a:lvl1pPr>
            <a:extLst/>
          </a:lstStyle>
          <a:p>
            <a:pPr>
              <a:defRPr/>
            </a:pPr>
            <a:fld id="{06141548-92D5-4C29-A5DE-18C340411AF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1344459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r>
              <a:rPr lang="en-US">
                <a:solidFill>
                  <a:prstClr val="black"/>
                </a:solidFill>
              </a:rPr>
              <a:t>ASSCA 2025, HEPS  China  ( T S Datta) March 28, 2025</a:t>
            </a:r>
          </a:p>
        </p:txBody>
      </p:sp>
      <p:sp>
        <p:nvSpPr>
          <p:cNvPr id="9" name="Slide Number Placeholder 8"/>
          <p:cNvSpPr>
            <a:spLocks noGrp="1"/>
          </p:cNvSpPr>
          <p:nvPr>
            <p:ph type="sldNum" sz="quarter" idx="12"/>
          </p:nvPr>
        </p:nvSpPr>
        <p:spPr/>
        <p:txBody>
          <a:bodyPr/>
          <a:lstStyle>
            <a:lvl1pPr>
              <a:defRPr/>
            </a:lvl1pPr>
            <a:extLst/>
          </a:lstStyle>
          <a:p>
            <a:pPr>
              <a:defRPr/>
            </a:pPr>
            <a:fld id="{A0D94F49-1737-46C8-881E-E3148DF0B4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4143094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1800">
              <a:solidFill>
                <a:prstClr val="white"/>
              </a:solidFill>
            </a:endParaRPr>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1800">
              <a:solidFill>
                <a:prstClr val="white"/>
              </a:solidFill>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r>
              <a:rPr lang="en-US">
                <a:solidFill>
                  <a:prstClr val="white"/>
                </a:solidFill>
              </a:rPr>
              <a:t>ASSCA 2025, HEPS  China  ( T S Datta) March 28, 2025</a:t>
            </a:r>
          </a:p>
        </p:txBody>
      </p:sp>
      <p:sp>
        <p:nvSpPr>
          <p:cNvPr id="8" name="Slide Number Placeholder 5"/>
          <p:cNvSpPr>
            <a:spLocks noGrp="1"/>
          </p:cNvSpPr>
          <p:nvPr>
            <p:ph type="sldNum" sz="quarter" idx="12"/>
          </p:nvPr>
        </p:nvSpPr>
        <p:spPr/>
        <p:txBody>
          <a:bodyPr/>
          <a:lstStyle>
            <a:lvl1pPr>
              <a:defRPr/>
            </a:lvl1pPr>
            <a:extLst/>
          </a:lstStyle>
          <a:p>
            <a:pPr>
              <a:defRPr/>
            </a:pPr>
            <a:fld id="{38E9B55E-7EB3-436D-9305-633B9F482711}" type="slidenum">
              <a:rPr lang="en-US">
                <a:solidFill>
                  <a:prstClr val="white"/>
                </a:solidFill>
              </a:rPr>
              <a:pPr>
                <a:def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r>
              <a:rPr lang="en-US">
                <a:solidFill>
                  <a:prstClr val="white"/>
                </a:solidFill>
              </a:rPr>
              <a:t>ASSCA 2025, HEPS  China  ( T S Datta) March 28, 2025</a:t>
            </a:r>
          </a:p>
        </p:txBody>
      </p:sp>
      <p:sp>
        <p:nvSpPr>
          <p:cNvPr id="5" name="Slide Number Placeholder 4"/>
          <p:cNvSpPr>
            <a:spLocks noGrp="1"/>
          </p:cNvSpPr>
          <p:nvPr>
            <p:ph type="sldNum" sz="quarter" idx="12"/>
          </p:nvPr>
        </p:nvSpPr>
        <p:spPr/>
        <p:txBody>
          <a:bodyPr/>
          <a:lstStyle>
            <a:lvl1pPr>
              <a:defRPr/>
            </a:lvl1pPr>
            <a:extLst/>
          </a:lstStyle>
          <a:p>
            <a:pPr>
              <a:defRPr/>
            </a:pPr>
            <a:fld id="{7C4C7B59-B299-4410-90EF-24C31194B38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252554997"/>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r>
              <a:rPr lang="en-US">
                <a:solidFill>
                  <a:prstClr val="black"/>
                </a:solidFill>
              </a:rPr>
              <a:t>ASSCA 2025, HEPS  China  ( T S Datta) March 28, 2025</a:t>
            </a:r>
          </a:p>
        </p:txBody>
      </p:sp>
      <p:sp>
        <p:nvSpPr>
          <p:cNvPr id="4" name="Slide Number Placeholder 17"/>
          <p:cNvSpPr>
            <a:spLocks noGrp="1"/>
          </p:cNvSpPr>
          <p:nvPr>
            <p:ph type="sldNum" sz="quarter" idx="12"/>
          </p:nvPr>
        </p:nvSpPr>
        <p:spPr/>
        <p:txBody>
          <a:bodyPr/>
          <a:lstStyle>
            <a:lvl1pPr>
              <a:defRPr/>
            </a:lvl1pPr>
          </a:lstStyle>
          <a:p>
            <a:pPr>
              <a:defRPr/>
            </a:pPr>
            <a:fld id="{CBBC269C-1D03-4E91-8D99-36E293EE702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92546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r>
              <a:rPr lang="en-US">
                <a:solidFill>
                  <a:prstClr val="black"/>
                </a:solidFill>
              </a:rPr>
              <a:t>ASSCA 2025, HEPS  China  ( T S Datta) March 28, 2025</a:t>
            </a:r>
          </a:p>
        </p:txBody>
      </p:sp>
      <p:sp>
        <p:nvSpPr>
          <p:cNvPr id="7" name="Slide Number Placeholder 6"/>
          <p:cNvSpPr>
            <a:spLocks noGrp="1"/>
          </p:cNvSpPr>
          <p:nvPr>
            <p:ph type="sldNum" sz="quarter" idx="12"/>
          </p:nvPr>
        </p:nvSpPr>
        <p:spPr/>
        <p:txBody>
          <a:bodyPr/>
          <a:lstStyle>
            <a:lvl1pPr>
              <a:defRPr/>
            </a:lvl1pPr>
            <a:extLst/>
          </a:lstStyle>
          <a:p>
            <a:pPr>
              <a:defRPr/>
            </a:pPr>
            <a:fld id="{FC96BB64-0640-4357-B897-371B8872073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2447794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white"/>
              </a:solidFill>
              <a:latin typeface="Arial" pitchFamily="34" charset="0"/>
              <a:cs typeface="Arial" pitchFamily="34" charset="0"/>
            </a:endParaRPr>
          </a:p>
        </p:txBody>
      </p:sp>
      <p:sp>
        <p:nvSpPr>
          <p:cNvPr id="6" name="Freeform 5"/>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white"/>
              </a:solidFill>
              <a:latin typeface="Arial" pitchFamily="34" charset="0"/>
              <a:cs typeface="Arial" pitchFamily="34" charset="0"/>
            </a:endParaRPr>
          </a:p>
        </p:txBody>
      </p:sp>
      <p:sp>
        <p:nvSpPr>
          <p:cNvPr id="7" name="Right Triangle 6"/>
          <p:cNvSpPr>
            <a:spLocks/>
          </p:cNvSpPr>
          <p:nvPr/>
        </p:nvSpPr>
        <p:spPr bwMode="auto">
          <a:xfrm>
            <a:off x="-8056" y="5791253"/>
            <a:ext cx="4536419"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1800">
              <a:solidFill>
                <a:prstClr val="white"/>
              </a:solidFill>
            </a:endParaRPr>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1800">
              <a:solidFill>
                <a:prstClr val="white"/>
              </a:solidFill>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solidFill>
                  <a:prstClr val="white"/>
                </a:solidFill>
              </a:rPr>
              <a:t>ASSCA 2025, HEPS  China  ( T S Datta) March 28, 2025</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356DF974-81F6-4A80-9A4C-EE82E69AEE12}"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33460380"/>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ASSCA 2025, HEPS  China  ( T S Datta) March 28, 2025</a:t>
            </a:r>
          </a:p>
        </p:txBody>
      </p:sp>
      <p:sp>
        <p:nvSpPr>
          <p:cNvPr id="6" name="Slide Number Placeholder 17"/>
          <p:cNvSpPr>
            <a:spLocks noGrp="1"/>
          </p:cNvSpPr>
          <p:nvPr>
            <p:ph type="sldNum" sz="quarter" idx="12"/>
          </p:nvPr>
        </p:nvSpPr>
        <p:spPr/>
        <p:txBody>
          <a:bodyPr/>
          <a:lstStyle>
            <a:lvl1pPr>
              <a:defRPr/>
            </a:lvl1pPr>
          </a:lstStyle>
          <a:p>
            <a:pPr>
              <a:defRPr/>
            </a:pPr>
            <a:fld id="{5EB433CE-4F65-4D8E-B9B7-E002D75B757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21635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ASSCA 2025, HEPS  China  ( T S Datta) March 28, 2025</a:t>
            </a:r>
          </a:p>
        </p:txBody>
      </p:sp>
      <p:sp>
        <p:nvSpPr>
          <p:cNvPr id="6" name="Slide Number Placeholder 17"/>
          <p:cNvSpPr>
            <a:spLocks noGrp="1"/>
          </p:cNvSpPr>
          <p:nvPr>
            <p:ph type="sldNum" sz="quarter" idx="12"/>
          </p:nvPr>
        </p:nvSpPr>
        <p:spPr/>
        <p:txBody>
          <a:bodyPr/>
          <a:lstStyle>
            <a:lvl1pPr>
              <a:defRPr/>
            </a:lvl1pPr>
          </a:lstStyle>
          <a:p>
            <a:pPr>
              <a:defRPr/>
            </a:pPr>
            <a:fld id="{729575CE-32F8-4770-926A-B4FF7E5F1F2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8759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제목 및 내용">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335360" y="19813"/>
            <a:ext cx="11164821" cy="692696"/>
          </a:xfrm>
        </p:spPr>
        <p:txBody>
          <a:bodyPr/>
          <a:lstStyle>
            <a:lvl1pPr>
              <a:defRPr b="1"/>
            </a:lvl1pPr>
          </a:lstStyle>
          <a:p>
            <a:r>
              <a:rPr lang="ko-KR" altLang="en-US" dirty="0"/>
              <a:t>마스터 제목 스타일 편집</a:t>
            </a:r>
          </a:p>
        </p:txBody>
      </p:sp>
      <p:sp>
        <p:nvSpPr>
          <p:cNvPr id="3" name="내용 개체 틀 3"/>
          <p:cNvSpPr>
            <a:spLocks noGrp="1"/>
          </p:cNvSpPr>
          <p:nvPr>
            <p:ph sz="half" idx="2"/>
          </p:nvPr>
        </p:nvSpPr>
        <p:spPr>
          <a:xfrm>
            <a:off x="335360" y="1052736"/>
            <a:ext cx="11233248" cy="51125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바닥글 개체 틀 3"/>
          <p:cNvSpPr>
            <a:spLocks noGrp="1"/>
          </p:cNvSpPr>
          <p:nvPr>
            <p:ph type="ftr" sz="quarter" idx="10"/>
          </p:nvPr>
        </p:nvSpPr>
        <p:spPr>
          <a:xfrm>
            <a:off x="3024717" y="6381751"/>
            <a:ext cx="3860800" cy="365125"/>
          </a:xfrm>
        </p:spPr>
        <p:txBody>
          <a:bodyPr/>
          <a:lstStyle>
            <a:lvl1pPr>
              <a:defRPr/>
            </a:lvl1pPr>
          </a:lstStyle>
          <a:p>
            <a:pPr>
              <a:defRPr/>
            </a:pPr>
            <a:r>
              <a:rPr lang="en-US" altLang="ko-KR">
                <a:solidFill>
                  <a:prstClr val="black"/>
                </a:solidFill>
              </a:rPr>
              <a:t>ASSCA 2025, HEPS  China  ( T S Datta) March 28, 2025</a:t>
            </a:r>
            <a:endParaRPr lang="ko-KR" altLang="en-US">
              <a:solidFill>
                <a:prstClr val="black"/>
              </a:solidFill>
            </a:endParaRPr>
          </a:p>
        </p:txBody>
      </p:sp>
      <p:sp>
        <p:nvSpPr>
          <p:cNvPr id="5" name="슬라이드 번호 개체 틀 4"/>
          <p:cNvSpPr>
            <a:spLocks noGrp="1"/>
          </p:cNvSpPr>
          <p:nvPr>
            <p:ph type="sldNum" sz="quarter" idx="11"/>
          </p:nvPr>
        </p:nvSpPr>
        <p:spPr>
          <a:xfrm>
            <a:off x="7596717" y="6381751"/>
            <a:ext cx="2844800" cy="365125"/>
          </a:xfrm>
        </p:spPr>
        <p:txBody>
          <a:bodyPr/>
          <a:lstStyle>
            <a:lvl1pPr>
              <a:defRPr/>
            </a:lvl1pPr>
          </a:lstStyle>
          <a:p>
            <a:pPr>
              <a:defRPr/>
            </a:pPr>
            <a:fld id="{C1F0759D-7653-4FD4-92D5-CCD53CEAAB76}" type="slidenum">
              <a:rPr lang="ko-KR" altLang="en-US">
                <a:solidFill>
                  <a:prstClr val="black"/>
                </a:solidFill>
              </a:rPr>
              <a:pPr>
                <a:defRPr/>
              </a:pPr>
              <a:t>‹#›</a:t>
            </a:fld>
            <a:endParaRPr lang="ko-KR" altLang="en-US" dirty="0">
              <a:solidFill>
                <a:prstClr val="black"/>
              </a:solidFill>
            </a:endParaRPr>
          </a:p>
        </p:txBody>
      </p:sp>
    </p:spTree>
    <p:extLst>
      <p:ext uri="{BB962C8B-B14F-4D97-AF65-F5344CB8AC3E}">
        <p14:creationId xmlns:p14="http://schemas.microsoft.com/office/powerpoint/2010/main" val="847212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3861" y="2382511"/>
            <a:ext cx="10163739" cy="1470025"/>
          </a:xfrm>
        </p:spPr>
        <p:txBody>
          <a:bodyPr>
            <a:normAutofit/>
          </a:bodyPr>
          <a:lstStyle>
            <a:lvl1pPr algn="r">
              <a:defRPr sz="3600" b="1">
                <a:latin typeface="Arial" pitchFamily="34" charset="0"/>
                <a:ea typeface="Tahoma"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914400" y="3947785"/>
            <a:ext cx="10160000" cy="2438400"/>
          </a:xfrm>
        </p:spPr>
        <p:txBody>
          <a:bodyPr/>
          <a:lstStyle>
            <a:lvl1pPr marL="0" indent="0" algn="l">
              <a:buNone/>
              <a:defRPr>
                <a:solidFill>
                  <a:schemeClr val="accent1"/>
                </a:solidFill>
                <a:effectLst/>
                <a:latin typeface="Arial" pitchFamily="34" charset="0"/>
                <a:ea typeface="Tahoma"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Rectangle 9"/>
          <p:cNvSpPr/>
          <p:nvPr userDrawn="1"/>
        </p:nvSpPr>
        <p:spPr>
          <a:xfrm>
            <a:off x="904328" y="2375316"/>
            <a:ext cx="209533" cy="1572470"/>
          </a:xfrm>
          <a:prstGeom prst="rect">
            <a:avLst/>
          </a:prstGeom>
          <a:solidFill>
            <a:srgbClr val="076797"/>
          </a:solidFill>
          <a:ln w="9525">
            <a:solidFill>
              <a:srgbClr val="076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2" name="Straight Connector 11"/>
          <p:cNvCxnSpPr/>
          <p:nvPr userDrawn="1"/>
        </p:nvCxnSpPr>
        <p:spPr>
          <a:xfrm>
            <a:off x="908067" y="2382510"/>
            <a:ext cx="10369533" cy="0"/>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11074400" y="3947786"/>
            <a:ext cx="203200" cy="2421651"/>
          </a:xfrm>
          <a:prstGeom prst="rect">
            <a:avLst/>
          </a:prstGeom>
          <a:solidFill>
            <a:srgbClr val="076797"/>
          </a:solidFill>
          <a:ln w="9525">
            <a:solidFill>
              <a:srgbClr val="076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8" name="Straight Connector 17"/>
          <p:cNvCxnSpPr/>
          <p:nvPr userDrawn="1"/>
        </p:nvCxnSpPr>
        <p:spPr>
          <a:xfrm flipV="1">
            <a:off x="908067" y="6369437"/>
            <a:ext cx="10369533" cy="1657"/>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908067" y="3871585"/>
            <a:ext cx="10369533" cy="76200"/>
          </a:xfrm>
          <a:prstGeom prst="rect">
            <a:avLst/>
          </a:prstGeom>
          <a:solidFill>
            <a:srgbClr val="076797"/>
          </a:solidFill>
          <a:ln w="9525">
            <a:solidFill>
              <a:srgbClr val="076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9" name="TextBox 8"/>
          <p:cNvSpPr txBox="1"/>
          <p:nvPr userDrawn="1"/>
        </p:nvSpPr>
        <p:spPr>
          <a:xfrm>
            <a:off x="904329" y="1236543"/>
            <a:ext cx="8315279" cy="738664"/>
          </a:xfrm>
          <a:prstGeom prst="rect">
            <a:avLst/>
          </a:prstGeom>
          <a:solidFill>
            <a:srgbClr val="076797"/>
          </a:solidFill>
          <a:ln>
            <a:solidFill>
              <a:srgbClr val="076797"/>
            </a:solidFill>
          </a:ln>
        </p:spPr>
        <p:txBody>
          <a:bodyPr wrap="square" rtlCol="0">
            <a:spAutoFit/>
          </a:bodyPr>
          <a:lstStyle/>
          <a:p>
            <a:pPr algn="ctr"/>
            <a:r>
              <a:rPr lang="en-US" sz="1800" dirty="0">
                <a:solidFill>
                  <a:srgbClr val="BFBFBF">
                    <a:lumMod val="40000"/>
                    <a:lumOff val="60000"/>
                  </a:srgbClr>
                </a:solidFill>
                <a:effectLst>
                  <a:outerShdw blurRad="38100" dist="38100" dir="2700000" algn="tl">
                    <a:srgbClr val="000000">
                      <a:alpha val="43137"/>
                    </a:srgbClr>
                  </a:outerShdw>
                </a:effectLst>
                <a:latin typeface="Arial" pitchFamily="34" charset="0"/>
                <a:ea typeface="Tahoma" pitchFamily="34" charset="0"/>
                <a:cs typeface="Arial" pitchFamily="34" charset="0"/>
              </a:rPr>
              <a:t>Department </a:t>
            </a:r>
            <a:r>
              <a:rPr lang="en-US" sz="1400" dirty="0">
                <a:solidFill>
                  <a:srgbClr val="BFBFBF">
                    <a:lumMod val="40000"/>
                    <a:lumOff val="60000"/>
                  </a:srgbClr>
                </a:solidFill>
                <a:effectLst>
                  <a:outerShdw blurRad="38100" dist="38100" dir="2700000" algn="tl">
                    <a:srgbClr val="000000">
                      <a:alpha val="43137"/>
                    </a:srgbClr>
                  </a:outerShdw>
                </a:effectLst>
                <a:latin typeface="Arial" pitchFamily="34" charset="0"/>
                <a:ea typeface="Tahoma" pitchFamily="34" charset="0"/>
                <a:cs typeface="Arial" pitchFamily="34" charset="0"/>
              </a:rPr>
              <a:t>of</a:t>
            </a:r>
            <a:r>
              <a:rPr lang="en-US" sz="1800" dirty="0">
                <a:solidFill>
                  <a:srgbClr val="BFBFBF">
                    <a:lumMod val="40000"/>
                    <a:lumOff val="60000"/>
                  </a:srgbClr>
                </a:solidFill>
                <a:effectLst>
                  <a:outerShdw blurRad="38100" dist="38100" dir="2700000" algn="tl">
                    <a:srgbClr val="000000">
                      <a:alpha val="43137"/>
                    </a:srgbClr>
                  </a:outerShdw>
                </a:effectLst>
                <a:latin typeface="Arial" pitchFamily="34" charset="0"/>
                <a:ea typeface="Tahoma" pitchFamily="34" charset="0"/>
                <a:cs typeface="Arial" pitchFamily="34" charset="0"/>
              </a:rPr>
              <a:t> Mechanical Engineering</a:t>
            </a:r>
          </a:p>
          <a:p>
            <a:pPr algn="ctr"/>
            <a:r>
              <a:rPr lang="en-US" sz="2400" b="1" dirty="0">
                <a:solidFill>
                  <a:srgbClr val="000000"/>
                </a:solidFill>
                <a:effectLst>
                  <a:outerShdw blurRad="50800" dist="38100" dir="2700000" algn="tl" rotWithShape="0">
                    <a:srgbClr val="CDC9C8">
                      <a:lumMod val="40000"/>
                      <a:lumOff val="60000"/>
                      <a:alpha val="40000"/>
                    </a:srgbClr>
                  </a:outerShdw>
                </a:effectLst>
                <a:latin typeface="Arial" pitchFamily="34" charset="0"/>
                <a:ea typeface="Tahoma" pitchFamily="34" charset="0"/>
                <a:cs typeface="Arial" pitchFamily="34" charset="0"/>
              </a:rPr>
              <a:t>ME 322 – Mechanical Engineering Thermodynamics</a:t>
            </a:r>
          </a:p>
        </p:txBody>
      </p:sp>
      <p:pic>
        <p:nvPicPr>
          <p:cNvPr id="9218"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04329" y="241386"/>
            <a:ext cx="5344980" cy="92509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G:\STEVE_HP7E\My Documents\My Pictures\Official UI Art\04UI_Seal-Black.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475641" y="202981"/>
            <a:ext cx="2419196" cy="1814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406400" y="1086296"/>
            <a:ext cx="11176000" cy="5162105"/>
          </a:xfrm>
        </p:spPr>
        <p:txBody>
          <a:bodyPr/>
          <a:lstStyle>
            <a:lvl1pPr>
              <a:defRPr>
                <a:latin typeface="Arial" pitchFamily="34" charset="0"/>
                <a:cs typeface="Arial" pitchFamily="34" charset="0"/>
              </a:defRPr>
            </a:lvl1pPr>
            <a:lvl2pPr>
              <a:defRPr>
                <a:solidFill>
                  <a:srgbClr val="076797"/>
                </a:solidFill>
                <a:latin typeface="Arial" pitchFamily="34" charset="0"/>
                <a:cs typeface="Arial" pitchFamily="34" charset="0"/>
              </a:defRPr>
            </a:lvl2pPr>
            <a:lvl3pPr>
              <a:defRPr>
                <a:latin typeface="Arial" pitchFamily="34" charset="0"/>
                <a:cs typeface="Arial" pitchFamily="34" charset="0"/>
              </a:defRPr>
            </a:lvl3pPr>
            <a:lvl4pPr>
              <a:defRPr>
                <a:solidFill>
                  <a:srgbClr val="076797"/>
                </a:solidFill>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821" y="6405111"/>
            <a:ext cx="1031420" cy="365125"/>
          </a:xfrm>
        </p:spPr>
        <p:txBody>
          <a:bodyPr/>
          <a:lstStyle>
            <a:lvl1pPr algn="ctr">
              <a:defRPr i="0">
                <a:latin typeface="Arial" pitchFamily="34" charset="0"/>
                <a:cs typeface="Arial" pitchFamily="34" charset="0"/>
              </a:defRPr>
            </a:lvl1pPr>
          </a:lstStyle>
          <a:p>
            <a:pPr algn="l"/>
            <a:fld id="{16890861-4B16-40B9-9EE8-90F7D404DB3D}" type="slidenum">
              <a:rPr lang="en-US" smtClean="0">
                <a:solidFill>
                  <a:srgbClr val="000000">
                    <a:tint val="75000"/>
                  </a:srgbClr>
                </a:solidFill>
              </a:rPr>
              <a:pPr algn="l"/>
              <a:t>‹#›</a:t>
            </a:fld>
            <a:endParaRPr lang="en-US" dirty="0">
              <a:solidFill>
                <a:srgbClr val="000000">
                  <a:tint val="75000"/>
                </a:srgbClr>
              </a:solidFill>
            </a:endParaRPr>
          </a:p>
        </p:txBody>
      </p:sp>
      <p:cxnSp>
        <p:nvCxnSpPr>
          <p:cNvPr id="8" name="Straight Connector 7"/>
          <p:cNvCxnSpPr/>
          <p:nvPr userDrawn="1"/>
        </p:nvCxnSpPr>
        <p:spPr>
          <a:xfrm>
            <a:off x="406400" y="1046303"/>
            <a:ext cx="11176000" cy="1588"/>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06400" y="6288088"/>
            <a:ext cx="11176000" cy="0"/>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406400" y="190501"/>
            <a:ext cx="203200" cy="857390"/>
          </a:xfrm>
          <a:prstGeom prst="rect">
            <a:avLst/>
          </a:prstGeom>
          <a:solidFill>
            <a:srgbClr val="076797"/>
          </a:solidFill>
          <a:ln w="9525">
            <a:solidFill>
              <a:srgbClr val="076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1"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75640" y="6347781"/>
            <a:ext cx="2672491" cy="462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p:cNvSpPr>
            <a:spLocks noGrp="1"/>
          </p:cNvSpPr>
          <p:nvPr>
            <p:ph type="title"/>
          </p:nvPr>
        </p:nvSpPr>
        <p:spPr>
          <a:xfrm>
            <a:off x="609600" y="190500"/>
            <a:ext cx="10972800" cy="868362"/>
          </a:xfrm>
        </p:spPr>
        <p:txBody>
          <a:bodyPr/>
          <a:lstStyle>
            <a:lvl1pPr>
              <a:defRPr>
                <a:latin typeface="Arial" pitchFamily="34" charset="0"/>
                <a:cs typeface="Arial" pitchFamily="34" charset="0"/>
              </a:defRPr>
            </a:lvl1pPr>
          </a:lstStyle>
          <a:p>
            <a:r>
              <a:rPr lang="en-US" dirty="0"/>
              <a:t>Click to edit Master title style</a:t>
            </a:r>
          </a:p>
        </p:txBody>
      </p:sp>
      <p:cxnSp>
        <p:nvCxnSpPr>
          <p:cNvPr id="11" name="Straight Connector 10"/>
          <p:cNvCxnSpPr/>
          <p:nvPr userDrawn="1"/>
        </p:nvCxnSpPr>
        <p:spPr>
          <a:xfrm>
            <a:off x="406400" y="1046303"/>
            <a:ext cx="11176000" cy="1588"/>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406400" y="190501"/>
            <a:ext cx="203200" cy="857390"/>
          </a:xfrm>
          <a:prstGeom prst="rect">
            <a:avLst/>
          </a:prstGeom>
          <a:solidFill>
            <a:srgbClr val="076797"/>
          </a:solidFill>
          <a:ln w="9525">
            <a:solidFill>
              <a:srgbClr val="0767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3" name="Slide Number Placeholder 5"/>
          <p:cNvSpPr>
            <a:spLocks noGrp="1"/>
          </p:cNvSpPr>
          <p:nvPr>
            <p:ph type="sldNum" sz="quarter" idx="12"/>
          </p:nvPr>
        </p:nvSpPr>
        <p:spPr>
          <a:xfrm>
            <a:off x="104821" y="6405111"/>
            <a:ext cx="1031420" cy="365125"/>
          </a:xfrm>
        </p:spPr>
        <p:txBody>
          <a:bodyPr/>
          <a:lstStyle>
            <a:lvl1pPr algn="ctr">
              <a:defRPr i="0">
                <a:latin typeface="Arial" pitchFamily="34" charset="0"/>
                <a:cs typeface="Arial" pitchFamily="34" charset="0"/>
              </a:defRPr>
            </a:lvl1pPr>
          </a:lstStyle>
          <a:p>
            <a:pPr algn="l"/>
            <a:fld id="{16890861-4B16-40B9-9EE8-90F7D404DB3D}" type="slidenum">
              <a:rPr lang="en-US" smtClean="0">
                <a:solidFill>
                  <a:srgbClr val="000000">
                    <a:tint val="75000"/>
                  </a:srgbClr>
                </a:solidFill>
              </a:rPr>
              <a:pPr algn="l"/>
              <a:t>‹#›</a:t>
            </a:fld>
            <a:endParaRPr lang="en-US" dirty="0">
              <a:solidFill>
                <a:srgbClr val="000000">
                  <a:tint val="75000"/>
                </a:srgbClr>
              </a:solidFill>
            </a:endParaRPr>
          </a:p>
        </p:txBody>
      </p:sp>
      <p:cxnSp>
        <p:nvCxnSpPr>
          <p:cNvPr id="15" name="Straight Connector 14"/>
          <p:cNvCxnSpPr/>
          <p:nvPr userDrawn="1"/>
        </p:nvCxnSpPr>
        <p:spPr>
          <a:xfrm>
            <a:off x="406400" y="6288088"/>
            <a:ext cx="11176000" cy="0"/>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pic>
        <p:nvPicPr>
          <p:cNvPr id="9"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75640" y="6347781"/>
            <a:ext cx="2672491" cy="462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r>
              <a:rPr lang="en-US">
                <a:solidFill>
                  <a:prstClr val="white"/>
                </a:solidFill>
              </a:rPr>
              <a:t>ASSCA 2025, HEPS  China  ( T S Datta) March 28, 2025</a:t>
            </a:r>
          </a:p>
        </p:txBody>
      </p:sp>
      <p:sp>
        <p:nvSpPr>
          <p:cNvPr id="7" name="Slide Number Placeholder 6"/>
          <p:cNvSpPr>
            <a:spLocks noGrp="1"/>
          </p:cNvSpPr>
          <p:nvPr>
            <p:ph type="sldNum" sz="quarter" idx="12"/>
          </p:nvPr>
        </p:nvSpPr>
        <p:spPr/>
        <p:txBody>
          <a:bodyPr/>
          <a:lstStyle>
            <a:lvl1pPr>
              <a:defRPr/>
            </a:lvl1pPr>
            <a:extLst/>
          </a:lstStyle>
          <a:p>
            <a:pPr>
              <a:defRPr/>
            </a:pPr>
            <a:fld id="{06141548-92D5-4C29-A5DE-18C340411AF5}" type="slidenum">
              <a:rPr lang="en-US">
                <a:solidFill>
                  <a:prstClr val="white"/>
                </a:solidFill>
              </a:rPr>
              <a:pPr>
                <a:def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Book Antiqua" pitchFamily="18"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Book Antiqu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r>
              <a:rPr lang="en-US">
                <a:solidFill>
                  <a:srgbClr val="000000">
                    <a:tint val="75000"/>
                  </a:srgbClr>
                </a:solidFill>
              </a:rPr>
              <a:t>ASSCA 2025, HEPS  China  ( T S Datta) March 28, 2025</a:t>
            </a:r>
          </a:p>
        </p:txBody>
      </p:sp>
      <p:sp>
        <p:nvSpPr>
          <p:cNvPr id="6" name="Slide Number Placeholder 5"/>
          <p:cNvSpPr>
            <a:spLocks noGrp="1"/>
          </p:cNvSpPr>
          <p:nvPr>
            <p:ph type="sldNum" sz="quarter" idx="12"/>
          </p:nvPr>
        </p:nvSpPr>
        <p:spPr/>
        <p:txBody>
          <a:bodyPr/>
          <a:lstStyle/>
          <a:p>
            <a:fld id="{16890861-4B16-40B9-9EE8-90F7D404DB3D}" type="slidenum">
              <a:rPr lang="en-US" smtClean="0">
                <a:solidFill>
                  <a:srgbClr val="000000">
                    <a:tint val="75000"/>
                  </a:srgbClr>
                </a:solidFill>
              </a:rPr>
              <a:pPr/>
              <a:t>‹#›</a:t>
            </a:fld>
            <a:endParaRPr lang="en-US">
              <a:solidFill>
                <a:srgbClr val="000000">
                  <a:tint val="75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609600" y="1181100"/>
            <a:ext cx="5384800" cy="5067300"/>
          </a:xfrm>
        </p:spPr>
        <p:txBody>
          <a:bodyPr/>
          <a:lstStyle>
            <a:lvl1pPr>
              <a:defRPr sz="2800">
                <a:latin typeface="Arial" pitchFamily="34" charset="0"/>
                <a:cs typeface="Arial" pitchFamily="34" charset="0"/>
              </a:defRPr>
            </a:lvl1pPr>
            <a:lvl2pPr>
              <a:defRPr sz="2400">
                <a:solidFill>
                  <a:srgbClr val="076797"/>
                </a:solidFill>
                <a:latin typeface="Arial" pitchFamily="34" charset="0"/>
                <a:cs typeface="Arial" pitchFamily="34" charset="0"/>
              </a:defRPr>
            </a:lvl2pPr>
            <a:lvl3pPr>
              <a:defRPr sz="2000">
                <a:latin typeface="Arial" pitchFamily="34" charset="0"/>
                <a:cs typeface="Arial" pitchFamily="34" charset="0"/>
              </a:defRPr>
            </a:lvl3pPr>
            <a:lvl4pPr>
              <a:defRPr sz="1800">
                <a:solidFill>
                  <a:srgbClr val="076797"/>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81100"/>
            <a:ext cx="5384800" cy="5067300"/>
          </a:xfrm>
        </p:spPr>
        <p:txBody>
          <a:bodyPr/>
          <a:lstStyle>
            <a:lvl1pPr>
              <a:defRPr sz="2800">
                <a:latin typeface="Arial" pitchFamily="34" charset="0"/>
                <a:cs typeface="Arial" pitchFamily="34" charset="0"/>
              </a:defRPr>
            </a:lvl1pPr>
            <a:lvl2pPr>
              <a:defRPr sz="2400">
                <a:solidFill>
                  <a:srgbClr val="076797"/>
                </a:solidFill>
                <a:latin typeface="Arial" pitchFamily="34" charset="0"/>
                <a:cs typeface="Arial" pitchFamily="34" charset="0"/>
              </a:defRPr>
            </a:lvl2pPr>
            <a:lvl3pPr>
              <a:defRPr sz="2000">
                <a:latin typeface="Arial" pitchFamily="34" charset="0"/>
                <a:cs typeface="Arial" pitchFamily="34" charset="0"/>
              </a:defRPr>
            </a:lvl3pPr>
            <a:lvl4pPr>
              <a:defRPr sz="1800">
                <a:solidFill>
                  <a:srgbClr val="076797"/>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r>
              <a:rPr lang="en-US">
                <a:solidFill>
                  <a:srgbClr val="000000">
                    <a:tint val="75000"/>
                  </a:srgbClr>
                </a:solidFill>
              </a:rPr>
              <a:t>ASSCA 2025, HEPS  China  ( T S Datta) March 28, 2025</a:t>
            </a:r>
          </a:p>
        </p:txBody>
      </p:sp>
      <p:sp>
        <p:nvSpPr>
          <p:cNvPr id="7" name="Slide Number Placeholder 6"/>
          <p:cNvSpPr>
            <a:spLocks noGrp="1"/>
          </p:cNvSpPr>
          <p:nvPr>
            <p:ph type="sldNum" sz="quarter" idx="12"/>
          </p:nvPr>
        </p:nvSpPr>
        <p:spPr/>
        <p:txBody>
          <a:bodyPr/>
          <a:lstStyle/>
          <a:p>
            <a:fld id="{16890861-4B16-40B9-9EE8-90F7D404DB3D}" type="slidenum">
              <a:rPr lang="en-US" smtClean="0">
                <a:solidFill>
                  <a:srgbClr val="000000">
                    <a:tint val="75000"/>
                  </a:srgbClr>
                </a:solidFill>
              </a:rPr>
              <a:pPr/>
              <a:t>‹#›</a:t>
            </a:fld>
            <a:endParaRPr lang="en-US">
              <a:solidFill>
                <a:srgbClr val="000000">
                  <a:tint val="75000"/>
                </a:srgbClr>
              </a:solidFill>
            </a:endParaRPr>
          </a:p>
        </p:txBody>
      </p:sp>
      <p:cxnSp>
        <p:nvCxnSpPr>
          <p:cNvPr id="9" name="Straight Connector 8"/>
          <p:cNvCxnSpPr/>
          <p:nvPr userDrawn="1"/>
        </p:nvCxnSpPr>
        <p:spPr>
          <a:xfrm>
            <a:off x="406401" y="1104900"/>
            <a:ext cx="11184913" cy="1588"/>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609600" y="6286500"/>
            <a:ext cx="10972800" cy="1588"/>
          </a:xfrm>
          <a:prstGeom prst="line">
            <a:avLst/>
          </a:prstGeom>
          <a:ln>
            <a:solidFill>
              <a:srgbClr val="076797"/>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406400" y="192088"/>
            <a:ext cx="203200" cy="914400"/>
          </a:xfrm>
          <a:prstGeom prst="rect">
            <a:avLst/>
          </a:prstGeom>
          <a:solidFill>
            <a:srgbClr val="076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76797"/>
              </a:solidFill>
            </a:endParaRPr>
          </a:p>
        </p:txBody>
      </p:sp>
      <p:pic>
        <p:nvPicPr>
          <p:cNvPr id="12"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75640" y="6347781"/>
            <a:ext cx="2672491" cy="462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81101"/>
            <a:ext cx="5386917" cy="993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4035425"/>
          </a:xfrm>
        </p:spPr>
        <p:txBody>
          <a:bodyPr/>
          <a:lstStyle>
            <a:lvl1pPr>
              <a:defRPr sz="2400"/>
            </a:lvl1pPr>
            <a:lvl2pPr>
              <a:defRPr sz="2000">
                <a:solidFill>
                  <a:schemeClr val="accent5"/>
                </a:solidFill>
              </a:defRPr>
            </a:lvl2pPr>
            <a:lvl3pPr>
              <a:defRPr sz="1800"/>
            </a:lvl3pPr>
            <a:lvl4pPr>
              <a:defRPr sz="1600">
                <a:solidFill>
                  <a:schemeClr val="accent5"/>
                </a:solidFill>
              </a:defRPr>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219201"/>
            <a:ext cx="5389033" cy="9556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4035425"/>
          </a:xfrm>
        </p:spPr>
        <p:txBody>
          <a:bodyPr/>
          <a:lstStyle>
            <a:lvl1pPr>
              <a:defRPr sz="2400"/>
            </a:lvl1pPr>
            <a:lvl2pPr>
              <a:defRPr sz="2000">
                <a:solidFill>
                  <a:schemeClr val="accent5"/>
                </a:solidFill>
              </a:defRPr>
            </a:lvl2pPr>
            <a:lvl3pPr>
              <a:defRPr sz="1800"/>
            </a:lvl3pPr>
            <a:lvl4pPr>
              <a:defRPr sz="1600">
                <a:solidFill>
                  <a:schemeClr val="accent5"/>
                </a:solidFill>
              </a:defRPr>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r>
              <a:rPr lang="en-US">
                <a:solidFill>
                  <a:srgbClr val="000000">
                    <a:tint val="75000"/>
                  </a:srgbClr>
                </a:solidFill>
              </a:rPr>
              <a:t>ASSCA 2025, HEPS  China  ( T S Datta) March 28, 2025</a:t>
            </a:r>
          </a:p>
        </p:txBody>
      </p:sp>
      <p:sp>
        <p:nvSpPr>
          <p:cNvPr id="9" name="Slide Number Placeholder 8"/>
          <p:cNvSpPr>
            <a:spLocks noGrp="1"/>
          </p:cNvSpPr>
          <p:nvPr>
            <p:ph type="sldNum" sz="quarter" idx="12"/>
          </p:nvPr>
        </p:nvSpPr>
        <p:spPr/>
        <p:txBody>
          <a:bodyPr/>
          <a:lstStyle/>
          <a:p>
            <a:fld id="{16890861-4B16-40B9-9EE8-90F7D404DB3D}" type="slidenum">
              <a:rPr lang="en-US" smtClean="0">
                <a:solidFill>
                  <a:srgbClr val="000000">
                    <a:tint val="75000"/>
                  </a:srgbClr>
                </a:solidFill>
              </a:rPr>
              <a:pPr/>
              <a:t>‹#›</a:t>
            </a:fld>
            <a:endParaRPr lang="en-US">
              <a:solidFill>
                <a:srgbClr val="000000">
                  <a:tint val="75000"/>
                </a:srgbClr>
              </a:solidFill>
            </a:endParaRPr>
          </a:p>
        </p:txBody>
      </p:sp>
      <p:cxnSp>
        <p:nvCxnSpPr>
          <p:cNvPr id="11" name="Straight Connector 10"/>
          <p:cNvCxnSpPr/>
          <p:nvPr userDrawn="1"/>
        </p:nvCxnSpPr>
        <p:spPr>
          <a:xfrm>
            <a:off x="609600" y="1104900"/>
            <a:ext cx="10972800" cy="15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09600" y="6286500"/>
            <a:ext cx="10972800" cy="15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406400" y="190500"/>
            <a:ext cx="203200" cy="914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4"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75640" y="6347781"/>
            <a:ext cx="2672491" cy="462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r>
              <a:rPr lang="en-US">
                <a:solidFill>
                  <a:srgbClr val="000000">
                    <a:tint val="75000"/>
                  </a:srgbClr>
                </a:solidFill>
              </a:rPr>
              <a:t>ASSCA 2025, HEPS  China  ( T S Datta) March 28, 2025</a:t>
            </a:r>
          </a:p>
        </p:txBody>
      </p:sp>
      <p:sp>
        <p:nvSpPr>
          <p:cNvPr id="4" name="Slide Number Placeholder 3"/>
          <p:cNvSpPr>
            <a:spLocks noGrp="1"/>
          </p:cNvSpPr>
          <p:nvPr>
            <p:ph type="sldNum" sz="quarter" idx="12"/>
          </p:nvPr>
        </p:nvSpPr>
        <p:spPr/>
        <p:txBody>
          <a:bodyPr/>
          <a:lstStyle/>
          <a:p>
            <a:fld id="{16890861-4B16-40B9-9EE8-90F7D404DB3D}" type="slidenum">
              <a:rPr lang="en-US" smtClean="0">
                <a:solidFill>
                  <a:srgbClr val="000000">
                    <a:tint val="75000"/>
                  </a:srgbClr>
                </a:solidFill>
              </a:rPr>
              <a:pPr/>
              <a:t>‹#›</a:t>
            </a:fld>
            <a:endParaRPr lang="en-US">
              <a:solidFill>
                <a:srgbClr val="000000">
                  <a:tint val="75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r>
              <a:rPr lang="en-US">
                <a:solidFill>
                  <a:srgbClr val="000000">
                    <a:tint val="75000"/>
                  </a:srgbClr>
                </a:solidFill>
              </a:rPr>
              <a:t>ASSCA 2025, HEPS  China  ( T S Datta) March 28, 2025</a:t>
            </a:r>
          </a:p>
        </p:txBody>
      </p:sp>
      <p:sp>
        <p:nvSpPr>
          <p:cNvPr id="7" name="Slide Number Placeholder 6"/>
          <p:cNvSpPr>
            <a:spLocks noGrp="1"/>
          </p:cNvSpPr>
          <p:nvPr>
            <p:ph type="sldNum" sz="quarter" idx="12"/>
          </p:nvPr>
        </p:nvSpPr>
        <p:spPr/>
        <p:txBody>
          <a:bodyPr/>
          <a:lstStyle/>
          <a:p>
            <a:fld id="{16890861-4B16-40B9-9EE8-90F7D404DB3D}" type="slidenum">
              <a:rPr lang="en-US" smtClean="0">
                <a:solidFill>
                  <a:srgbClr val="000000">
                    <a:tint val="75000"/>
                  </a:srgbClr>
                </a:solidFill>
              </a:rPr>
              <a:pPr/>
              <a:t>‹#›</a:t>
            </a:fld>
            <a:endParaRPr lang="en-US">
              <a:solidFill>
                <a:srgbClr val="000000">
                  <a:tint val="75000"/>
                </a:srgbClr>
              </a:solidFill>
            </a:endParaRPr>
          </a:p>
        </p:txBody>
      </p:sp>
      <p:cxnSp>
        <p:nvCxnSpPr>
          <p:cNvPr id="9" name="Straight Connector 8"/>
          <p:cNvCxnSpPr/>
          <p:nvPr userDrawn="1"/>
        </p:nvCxnSpPr>
        <p:spPr>
          <a:xfrm>
            <a:off x="609600" y="6286500"/>
            <a:ext cx="109728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75640" y="6347781"/>
            <a:ext cx="2672491" cy="462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r>
              <a:rPr lang="en-US">
                <a:solidFill>
                  <a:srgbClr val="000000">
                    <a:tint val="75000"/>
                  </a:srgbClr>
                </a:solidFill>
              </a:rPr>
              <a:t>ASSCA 2025, HEPS  China  ( T S Datta) March 28, 2025</a:t>
            </a:r>
          </a:p>
        </p:txBody>
      </p:sp>
      <p:sp>
        <p:nvSpPr>
          <p:cNvPr id="7" name="Slide Number Placeholder 6"/>
          <p:cNvSpPr>
            <a:spLocks noGrp="1"/>
          </p:cNvSpPr>
          <p:nvPr>
            <p:ph type="sldNum" sz="quarter" idx="12"/>
          </p:nvPr>
        </p:nvSpPr>
        <p:spPr/>
        <p:txBody>
          <a:bodyPr/>
          <a:lstStyle/>
          <a:p>
            <a:fld id="{16890861-4B16-40B9-9EE8-90F7D404DB3D}" type="slidenum">
              <a:rPr lang="en-US" smtClean="0">
                <a:solidFill>
                  <a:srgbClr val="000000">
                    <a:tint val="75000"/>
                  </a:srgbClr>
                </a:solidFill>
              </a:rPr>
              <a:pPr/>
              <a:t>‹#›</a:t>
            </a:fld>
            <a:endParaRPr lang="en-US">
              <a:solidFill>
                <a:srgbClr val="000000">
                  <a:tint val="75000"/>
                </a:srgbClr>
              </a:solidFill>
            </a:endParaRPr>
          </a:p>
        </p:txBody>
      </p:sp>
      <p:cxnSp>
        <p:nvCxnSpPr>
          <p:cNvPr id="9" name="Straight Connector 8"/>
          <p:cNvCxnSpPr/>
          <p:nvPr userDrawn="1"/>
        </p:nvCxnSpPr>
        <p:spPr>
          <a:xfrm>
            <a:off x="609600" y="6286500"/>
            <a:ext cx="109728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75640" y="6347781"/>
            <a:ext cx="2672491" cy="462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r>
              <a:rPr lang="en-US">
                <a:solidFill>
                  <a:srgbClr val="000000">
                    <a:tint val="75000"/>
                  </a:srgbClr>
                </a:solidFill>
              </a:rPr>
              <a:t>ASSCA 2025, HEPS  China  ( T S Datta) March 28, 2025</a:t>
            </a:r>
          </a:p>
        </p:txBody>
      </p:sp>
      <p:sp>
        <p:nvSpPr>
          <p:cNvPr id="6" name="Slide Number Placeholder 5"/>
          <p:cNvSpPr>
            <a:spLocks noGrp="1"/>
          </p:cNvSpPr>
          <p:nvPr>
            <p:ph type="sldNum" sz="quarter" idx="12"/>
          </p:nvPr>
        </p:nvSpPr>
        <p:spPr/>
        <p:txBody>
          <a:bodyPr/>
          <a:lstStyle/>
          <a:p>
            <a:fld id="{16890861-4B16-40B9-9EE8-90F7D404DB3D}" type="slidenum">
              <a:rPr lang="en-US" smtClean="0">
                <a:solidFill>
                  <a:srgbClr val="000000">
                    <a:tint val="75000"/>
                  </a:srgbClr>
                </a:solidFill>
              </a:rPr>
              <a:pPr/>
              <a:t>‹#›</a:t>
            </a:fld>
            <a:endParaRPr lang="en-US">
              <a:solidFill>
                <a:srgbClr val="000000">
                  <a:tint val="75000"/>
                </a:srgbClr>
              </a:solidFill>
            </a:endParaRPr>
          </a:p>
        </p:txBody>
      </p:sp>
      <p:cxnSp>
        <p:nvCxnSpPr>
          <p:cNvPr id="8" name="Straight Connector 7"/>
          <p:cNvCxnSpPr/>
          <p:nvPr userDrawn="1"/>
        </p:nvCxnSpPr>
        <p:spPr>
          <a:xfrm>
            <a:off x="609600" y="1104900"/>
            <a:ext cx="109728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 y="6286500"/>
            <a:ext cx="109728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406400" y="190500"/>
            <a:ext cx="203200"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1" name="Picture 2" descr="C:\Users\SteveP\Pictures\UI Brand Resources\02UICE-black.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75640" y="6347781"/>
            <a:ext cx="2672491" cy="462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r>
              <a:rPr lang="en-US">
                <a:solidFill>
                  <a:srgbClr val="000000">
                    <a:tint val="75000"/>
                  </a:srgbClr>
                </a:solidFill>
              </a:rPr>
              <a:t>ASSCA 2025, HEPS  China  ( T S Datta) March 28, 2025</a:t>
            </a:r>
          </a:p>
        </p:txBody>
      </p:sp>
      <p:sp>
        <p:nvSpPr>
          <p:cNvPr id="6" name="Slide Number Placeholder 5"/>
          <p:cNvSpPr>
            <a:spLocks noGrp="1"/>
          </p:cNvSpPr>
          <p:nvPr>
            <p:ph type="sldNum" sz="quarter" idx="12"/>
          </p:nvPr>
        </p:nvSpPr>
        <p:spPr/>
        <p:txBody>
          <a:bodyPr/>
          <a:lstStyle/>
          <a:p>
            <a:fld id="{16890861-4B16-40B9-9EE8-90F7D404DB3D}" type="slidenum">
              <a:rPr lang="en-US" smtClean="0">
                <a:solidFill>
                  <a:srgbClr val="000000">
                    <a:tint val="75000"/>
                  </a:srgbClr>
                </a:solidFill>
              </a:rPr>
              <a:pPr/>
              <a:t>‹#›</a:t>
            </a:fld>
            <a:endParaRPr lang="en-US">
              <a:solidFill>
                <a:srgbClr val="000000">
                  <a:tint val="75000"/>
                </a:srgb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A:\paint.GIF"/>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1219200" y="1828802"/>
            <a:ext cx="10972800" cy="384175"/>
          </a:xfrm>
          <a:prstGeom prst="rect">
            <a:avLst/>
          </a:prstGeom>
          <a:noFill/>
          <a:ln w="9525">
            <a:noFill/>
            <a:miter lim="800000"/>
            <a:headEnd/>
            <a:tailEnd/>
          </a:ln>
        </p:spPr>
      </p:pic>
      <p:sp>
        <p:nvSpPr>
          <p:cNvPr id="3074" name="Rectangle 2"/>
          <p:cNvSpPr>
            <a:spLocks noGrp="1" noChangeArrowheads="1"/>
          </p:cNvSpPr>
          <p:nvPr>
            <p:ph type="ctrTitle"/>
          </p:nvPr>
        </p:nvSpPr>
        <p:spPr>
          <a:xfrm>
            <a:off x="1219201" y="685800"/>
            <a:ext cx="10295467"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2844800" y="3886200"/>
            <a:ext cx="85344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947617" y="6229350"/>
            <a:ext cx="2575169" cy="514350"/>
          </a:xfrm>
        </p:spPr>
        <p:txBody>
          <a:bodyPr/>
          <a:lstStyle>
            <a:lvl1pPr>
              <a:defRPr>
                <a:solidFill>
                  <a:srgbClr val="5E574E"/>
                </a:solidFill>
              </a:defRPr>
            </a:lvl1pPr>
          </a:lstStyle>
          <a:p>
            <a:pPr defTabSz="844083" eaLnBrk="0" fontAlgn="base" hangingPunct="0">
              <a:spcAft>
                <a:spcPct val="0"/>
              </a:spcAft>
              <a:defRPr/>
            </a:pPr>
            <a:endParaRPr lang="en-US"/>
          </a:p>
        </p:txBody>
      </p:sp>
      <p:sp>
        <p:nvSpPr>
          <p:cNvPr id="6" name="Rectangle 5"/>
          <p:cNvSpPr>
            <a:spLocks noGrp="1" noChangeArrowheads="1"/>
          </p:cNvSpPr>
          <p:nvPr>
            <p:ph type="ftr" sz="quarter" idx="11"/>
          </p:nvPr>
        </p:nvSpPr>
        <p:spPr>
          <a:xfrm>
            <a:off x="4198817" y="6229350"/>
            <a:ext cx="3794369" cy="514350"/>
          </a:xfrm>
        </p:spPr>
        <p:txBody>
          <a:bodyPr/>
          <a:lstStyle>
            <a:lvl1pPr>
              <a:defRPr smtClean="0">
                <a:solidFill>
                  <a:srgbClr val="5E574E"/>
                </a:solidFill>
              </a:defRPr>
            </a:lvl1pPr>
          </a:lstStyle>
          <a:p>
            <a:pPr algn="ctr" defTabSz="844083" eaLnBrk="0" fontAlgn="base" hangingPunct="0">
              <a:spcAft>
                <a:spcPct val="0"/>
              </a:spcAft>
              <a:defRPr/>
            </a:pPr>
            <a:r>
              <a:rPr lang="en-US"/>
              <a:t>ASSCA 2025, HEPS  China  ( T S Datta) March 28, 2025</a:t>
            </a:r>
          </a:p>
        </p:txBody>
      </p:sp>
      <p:sp>
        <p:nvSpPr>
          <p:cNvPr id="7" name="Rectangle 6"/>
          <p:cNvSpPr>
            <a:spLocks noGrp="1" noChangeArrowheads="1"/>
          </p:cNvSpPr>
          <p:nvPr>
            <p:ph type="sldNum" sz="quarter" idx="12"/>
          </p:nvPr>
        </p:nvSpPr>
        <p:spPr>
          <a:xfrm>
            <a:off x="8805985" y="6229350"/>
            <a:ext cx="2438400" cy="514350"/>
          </a:xfrm>
        </p:spPr>
        <p:txBody>
          <a:bodyPr/>
          <a:lstStyle>
            <a:lvl1pPr>
              <a:defRPr>
                <a:solidFill>
                  <a:srgbClr val="5E574E"/>
                </a:solidFill>
              </a:defRPr>
            </a:lvl1pPr>
          </a:lstStyle>
          <a:p>
            <a:pPr defTabSz="844083" eaLnBrk="0" fontAlgn="base" hangingPunct="0">
              <a:spcAft>
                <a:spcPct val="0"/>
              </a:spcAft>
              <a:defRPr/>
            </a:pPr>
            <a:fld id="{260DD42D-E264-41DA-846E-E377E7F6DEF8}" type="slidenum">
              <a:rPr lang="en-US" smtClean="0"/>
              <a:pPr defTabSz="844083" eaLnBrk="0" fontAlgn="base" hangingPunct="0">
                <a:spcAft>
                  <a:spcPct val="0"/>
                </a:spcAft>
                <a:defRPr/>
              </a:pPr>
              <a:t>‹#›</a:t>
            </a:fld>
            <a:endParaRPr lang="en-US"/>
          </a:p>
        </p:txBody>
      </p:sp>
    </p:spTree>
    <p:extLst>
      <p:ext uri="{BB962C8B-B14F-4D97-AF65-F5344CB8AC3E}">
        <p14:creationId xmlns:p14="http://schemas.microsoft.com/office/powerpoint/2010/main" val="13384968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844083" eaLnBrk="0" fontAlgn="base" hangingPunct="0">
              <a:spcAft>
                <a:spcPct val="0"/>
              </a:spcAft>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6" name="Rectangle 6"/>
          <p:cNvSpPr>
            <a:spLocks noGrp="1" noChangeArrowheads="1"/>
          </p:cNvSpPr>
          <p:nvPr>
            <p:ph type="sldNum" sz="quarter" idx="12"/>
          </p:nvPr>
        </p:nvSpPr>
        <p:spPr>
          <a:ln/>
        </p:spPr>
        <p:txBody>
          <a:bodyPr/>
          <a:lstStyle>
            <a:lvl1pPr>
              <a:defRPr/>
            </a:lvl1pPr>
          </a:lstStyle>
          <a:p>
            <a:pPr defTabSz="844083" eaLnBrk="0" fontAlgn="base" hangingPunct="0">
              <a:spcAft>
                <a:spcPct val="0"/>
              </a:spcAft>
              <a:defRPr/>
            </a:pPr>
            <a:fld id="{4F023784-B0CA-467B-948F-6821E971E15F}"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spTree>
    <p:extLst>
      <p:ext uri="{BB962C8B-B14F-4D97-AF65-F5344CB8AC3E}">
        <p14:creationId xmlns:p14="http://schemas.microsoft.com/office/powerpoint/2010/main" val="2976605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r>
              <a:rPr lang="en-US">
                <a:solidFill>
                  <a:prstClr val="black"/>
                </a:solidFill>
              </a:rPr>
              <a:t>ASSCA 2025, HEPS  China  ( T S Datta) March 28, 2025</a:t>
            </a:r>
          </a:p>
        </p:txBody>
      </p:sp>
      <p:sp>
        <p:nvSpPr>
          <p:cNvPr id="9" name="Slide Number Placeholder 8"/>
          <p:cNvSpPr>
            <a:spLocks noGrp="1"/>
          </p:cNvSpPr>
          <p:nvPr>
            <p:ph type="sldNum" sz="quarter" idx="12"/>
          </p:nvPr>
        </p:nvSpPr>
        <p:spPr/>
        <p:txBody>
          <a:bodyPr/>
          <a:lstStyle>
            <a:lvl1pPr>
              <a:defRPr/>
            </a:lvl1pPr>
            <a:extLst/>
          </a:lstStyle>
          <a:p>
            <a:pPr>
              <a:defRPr/>
            </a:pPr>
            <a:fld id="{A0D94F49-1737-46C8-881E-E3148DF0B45A}" type="slidenum">
              <a:rPr lang="en-US">
                <a:solidFill>
                  <a:prstClr val="black"/>
                </a:solidFill>
              </a:rPr>
              <a:pPr>
                <a:def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692"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844083" eaLnBrk="0" fontAlgn="base" hangingPunct="0">
              <a:spcAft>
                <a:spcPct val="0"/>
              </a:spcAft>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6" name="Rectangle 6"/>
          <p:cNvSpPr>
            <a:spLocks noGrp="1" noChangeArrowheads="1"/>
          </p:cNvSpPr>
          <p:nvPr>
            <p:ph type="sldNum" sz="quarter" idx="12"/>
          </p:nvPr>
        </p:nvSpPr>
        <p:spPr>
          <a:ln/>
        </p:spPr>
        <p:txBody>
          <a:bodyPr/>
          <a:lstStyle>
            <a:lvl1pPr>
              <a:defRPr/>
            </a:lvl1pPr>
          </a:lstStyle>
          <a:p>
            <a:pPr defTabSz="844083" eaLnBrk="0" fontAlgn="base" hangingPunct="0">
              <a:spcAft>
                <a:spcPct val="0"/>
              </a:spcAft>
              <a:defRPr/>
            </a:pPr>
            <a:fld id="{CEED876F-42AD-4781-B4F2-9EBCE600C44E}"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spTree>
    <p:extLst>
      <p:ext uri="{BB962C8B-B14F-4D97-AF65-F5344CB8AC3E}">
        <p14:creationId xmlns:p14="http://schemas.microsoft.com/office/powerpoint/2010/main" val="18698074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85950"/>
            <a:ext cx="5350933" cy="417195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3735" y="1885950"/>
            <a:ext cx="5350933" cy="417195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844083" eaLnBrk="0" fontAlgn="base" hangingPunct="0">
              <a:spcAft>
                <a:spcPct val="0"/>
              </a:spcAft>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7" name="Rectangle 6"/>
          <p:cNvSpPr>
            <a:spLocks noGrp="1" noChangeArrowheads="1"/>
          </p:cNvSpPr>
          <p:nvPr>
            <p:ph type="sldNum" sz="quarter" idx="12"/>
          </p:nvPr>
        </p:nvSpPr>
        <p:spPr>
          <a:ln/>
        </p:spPr>
        <p:txBody>
          <a:bodyPr/>
          <a:lstStyle>
            <a:lvl1pPr>
              <a:defRPr/>
            </a:lvl1pPr>
          </a:lstStyle>
          <a:p>
            <a:pPr defTabSz="844083" eaLnBrk="0" fontAlgn="base" hangingPunct="0">
              <a:spcAft>
                <a:spcPct val="0"/>
              </a:spcAft>
              <a:defRPr/>
            </a:pPr>
            <a:fld id="{870221E1-D2E0-4331-8EE9-4CFB9DDE8C26}"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spTree>
    <p:extLst>
      <p:ext uri="{BB962C8B-B14F-4D97-AF65-F5344CB8AC3E}">
        <p14:creationId xmlns:p14="http://schemas.microsoft.com/office/powerpoint/2010/main" val="1838452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844083" eaLnBrk="0" fontAlgn="base" hangingPunct="0">
              <a:spcAft>
                <a:spcPct val="0"/>
              </a:spcAft>
              <a:defRPr/>
            </a:pPr>
            <a:endParaRPr lang="en-US">
              <a:solidFill>
                <a:srgbClr val="5E574E"/>
              </a:solidFill>
            </a:endParaRPr>
          </a:p>
        </p:txBody>
      </p:sp>
      <p:sp>
        <p:nvSpPr>
          <p:cNvPr id="8" name="Rectangle 5"/>
          <p:cNvSpPr>
            <a:spLocks noGrp="1" noChangeArrowheads="1"/>
          </p:cNvSpPr>
          <p:nvPr>
            <p:ph type="ftr" sz="quarter" idx="11"/>
          </p:nvPr>
        </p:nvSpPr>
        <p:spPr>
          <a:ln/>
        </p:spPr>
        <p:txBody>
          <a:bodyPr/>
          <a:lstStyle>
            <a:lvl1pPr>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9" name="Rectangle 6"/>
          <p:cNvSpPr>
            <a:spLocks noGrp="1" noChangeArrowheads="1"/>
          </p:cNvSpPr>
          <p:nvPr>
            <p:ph type="sldNum" sz="quarter" idx="12"/>
          </p:nvPr>
        </p:nvSpPr>
        <p:spPr>
          <a:ln/>
        </p:spPr>
        <p:txBody>
          <a:bodyPr/>
          <a:lstStyle>
            <a:lvl1pPr>
              <a:defRPr/>
            </a:lvl1pPr>
          </a:lstStyle>
          <a:p>
            <a:pPr defTabSz="844083" eaLnBrk="0" fontAlgn="base" hangingPunct="0">
              <a:spcAft>
                <a:spcPct val="0"/>
              </a:spcAft>
              <a:defRPr/>
            </a:pPr>
            <a:fld id="{5897448F-509F-49D4-BBE9-D3AD66E291BA}"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spTree>
    <p:extLst>
      <p:ext uri="{BB962C8B-B14F-4D97-AF65-F5344CB8AC3E}">
        <p14:creationId xmlns:p14="http://schemas.microsoft.com/office/powerpoint/2010/main" val="41293769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844083" eaLnBrk="0" fontAlgn="base" hangingPunct="0">
              <a:spcAft>
                <a:spcPct val="0"/>
              </a:spcAft>
              <a:defRPr/>
            </a:pPr>
            <a:endParaRPr lang="en-US">
              <a:solidFill>
                <a:srgbClr val="5E574E"/>
              </a:solidFill>
            </a:endParaRPr>
          </a:p>
        </p:txBody>
      </p:sp>
      <p:sp>
        <p:nvSpPr>
          <p:cNvPr id="4" name="Rectangle 5"/>
          <p:cNvSpPr>
            <a:spLocks noGrp="1" noChangeArrowheads="1"/>
          </p:cNvSpPr>
          <p:nvPr>
            <p:ph type="ftr" sz="quarter" idx="11"/>
          </p:nvPr>
        </p:nvSpPr>
        <p:spPr>
          <a:ln/>
        </p:spPr>
        <p:txBody>
          <a:bodyPr/>
          <a:lstStyle>
            <a:lvl1pPr>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5" name="Rectangle 6"/>
          <p:cNvSpPr>
            <a:spLocks noGrp="1" noChangeArrowheads="1"/>
          </p:cNvSpPr>
          <p:nvPr>
            <p:ph type="sldNum" sz="quarter" idx="12"/>
          </p:nvPr>
        </p:nvSpPr>
        <p:spPr>
          <a:ln/>
        </p:spPr>
        <p:txBody>
          <a:bodyPr/>
          <a:lstStyle>
            <a:lvl1pPr>
              <a:defRPr/>
            </a:lvl1pPr>
          </a:lstStyle>
          <a:p>
            <a:pPr defTabSz="844083" eaLnBrk="0" fontAlgn="base" hangingPunct="0">
              <a:spcAft>
                <a:spcPct val="0"/>
              </a:spcAft>
              <a:defRPr/>
            </a:pPr>
            <a:fld id="{32946433-DAAA-4433-882C-39A20225AC66}"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spTree>
    <p:extLst>
      <p:ext uri="{BB962C8B-B14F-4D97-AF65-F5344CB8AC3E}">
        <p14:creationId xmlns:p14="http://schemas.microsoft.com/office/powerpoint/2010/main" val="4190816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844083" eaLnBrk="0" fontAlgn="base" hangingPunct="0">
              <a:spcAft>
                <a:spcPct val="0"/>
              </a:spcAft>
              <a:defRPr/>
            </a:pPr>
            <a:endParaRPr lang="en-US">
              <a:solidFill>
                <a:srgbClr val="5E574E"/>
              </a:solidFill>
            </a:endParaRPr>
          </a:p>
        </p:txBody>
      </p:sp>
      <p:sp>
        <p:nvSpPr>
          <p:cNvPr id="3" name="Rectangle 5"/>
          <p:cNvSpPr>
            <a:spLocks noGrp="1" noChangeArrowheads="1"/>
          </p:cNvSpPr>
          <p:nvPr>
            <p:ph type="ftr" sz="quarter" idx="11"/>
          </p:nvPr>
        </p:nvSpPr>
        <p:spPr>
          <a:ln/>
        </p:spPr>
        <p:txBody>
          <a:bodyPr/>
          <a:lstStyle>
            <a:lvl1pPr>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4" name="Rectangle 6"/>
          <p:cNvSpPr>
            <a:spLocks noGrp="1" noChangeArrowheads="1"/>
          </p:cNvSpPr>
          <p:nvPr>
            <p:ph type="sldNum" sz="quarter" idx="12"/>
          </p:nvPr>
        </p:nvSpPr>
        <p:spPr>
          <a:ln/>
        </p:spPr>
        <p:txBody>
          <a:bodyPr/>
          <a:lstStyle>
            <a:lvl1pPr>
              <a:defRPr/>
            </a:lvl1pPr>
          </a:lstStyle>
          <a:p>
            <a:pPr defTabSz="844083" eaLnBrk="0" fontAlgn="base" hangingPunct="0">
              <a:spcAft>
                <a:spcPct val="0"/>
              </a:spcAft>
              <a:defRPr/>
            </a:pPr>
            <a:fld id="{7C0E9838-A954-4DCD-8451-B6BF2EC00400}"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spTree>
    <p:extLst>
      <p:ext uri="{BB962C8B-B14F-4D97-AF65-F5344CB8AC3E}">
        <p14:creationId xmlns:p14="http://schemas.microsoft.com/office/powerpoint/2010/main" val="42650716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1846" b="1"/>
            </a:lvl1pPr>
          </a:lstStyle>
          <a:p>
            <a:r>
              <a:rPr lang="en-US"/>
              <a:t>Click to edit Master title style</a:t>
            </a:r>
          </a:p>
        </p:txBody>
      </p:sp>
      <p:sp>
        <p:nvSpPr>
          <p:cNvPr id="3" name="Content Placeholder 2"/>
          <p:cNvSpPr>
            <a:spLocks noGrp="1"/>
          </p:cNvSpPr>
          <p:nvPr>
            <p:ph idx="1"/>
          </p:nvPr>
        </p:nvSpPr>
        <p:spPr>
          <a:xfrm>
            <a:off x="4766735" y="273053"/>
            <a:ext cx="6815667"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844083" eaLnBrk="0" fontAlgn="base" hangingPunct="0">
              <a:spcAft>
                <a:spcPct val="0"/>
              </a:spcAft>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7" name="Rectangle 6"/>
          <p:cNvSpPr>
            <a:spLocks noGrp="1" noChangeArrowheads="1"/>
          </p:cNvSpPr>
          <p:nvPr>
            <p:ph type="sldNum" sz="quarter" idx="12"/>
          </p:nvPr>
        </p:nvSpPr>
        <p:spPr>
          <a:ln/>
        </p:spPr>
        <p:txBody>
          <a:bodyPr/>
          <a:lstStyle>
            <a:lvl1pPr>
              <a:defRPr/>
            </a:lvl1pPr>
          </a:lstStyle>
          <a:p>
            <a:pPr defTabSz="844083" eaLnBrk="0" fontAlgn="base" hangingPunct="0">
              <a:spcAft>
                <a:spcPct val="0"/>
              </a:spcAft>
              <a:defRPr/>
            </a:pPr>
            <a:fld id="{F9E82B7A-958B-4AFE-A6E6-20DA5DE317C4}"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spTree>
    <p:extLst>
      <p:ext uri="{BB962C8B-B14F-4D97-AF65-F5344CB8AC3E}">
        <p14:creationId xmlns:p14="http://schemas.microsoft.com/office/powerpoint/2010/main" val="12557079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1846"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844083" eaLnBrk="0" fontAlgn="base" hangingPunct="0">
              <a:spcAft>
                <a:spcPct val="0"/>
              </a:spcAft>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7" name="Rectangle 6"/>
          <p:cNvSpPr>
            <a:spLocks noGrp="1" noChangeArrowheads="1"/>
          </p:cNvSpPr>
          <p:nvPr>
            <p:ph type="sldNum" sz="quarter" idx="12"/>
          </p:nvPr>
        </p:nvSpPr>
        <p:spPr>
          <a:ln/>
        </p:spPr>
        <p:txBody>
          <a:bodyPr/>
          <a:lstStyle>
            <a:lvl1pPr>
              <a:defRPr/>
            </a:lvl1pPr>
          </a:lstStyle>
          <a:p>
            <a:pPr defTabSz="844083" eaLnBrk="0" fontAlgn="base" hangingPunct="0">
              <a:spcAft>
                <a:spcPct val="0"/>
              </a:spcAft>
              <a:defRPr/>
            </a:pPr>
            <a:fld id="{6DF4B2A5-92E6-4708-9423-306286429E80}"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spTree>
    <p:extLst>
      <p:ext uri="{BB962C8B-B14F-4D97-AF65-F5344CB8AC3E}">
        <p14:creationId xmlns:p14="http://schemas.microsoft.com/office/powerpoint/2010/main" val="9724584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844083" eaLnBrk="0" fontAlgn="base" hangingPunct="0">
              <a:spcAft>
                <a:spcPct val="0"/>
              </a:spcAft>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6" name="Rectangle 6"/>
          <p:cNvSpPr>
            <a:spLocks noGrp="1" noChangeArrowheads="1"/>
          </p:cNvSpPr>
          <p:nvPr>
            <p:ph type="sldNum" sz="quarter" idx="12"/>
          </p:nvPr>
        </p:nvSpPr>
        <p:spPr>
          <a:ln/>
        </p:spPr>
        <p:txBody>
          <a:bodyPr/>
          <a:lstStyle>
            <a:lvl1pPr>
              <a:defRPr/>
            </a:lvl1pPr>
          </a:lstStyle>
          <a:p>
            <a:pPr defTabSz="844083" eaLnBrk="0" fontAlgn="base" hangingPunct="0">
              <a:spcAft>
                <a:spcPct val="0"/>
              </a:spcAft>
              <a:defRPr/>
            </a:pPr>
            <a:fld id="{EB9C3256-9F46-4AA7-9F4D-F0E75AAB8FBE}"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spTree>
    <p:extLst>
      <p:ext uri="{BB962C8B-B14F-4D97-AF65-F5344CB8AC3E}">
        <p14:creationId xmlns:p14="http://schemas.microsoft.com/office/powerpoint/2010/main" val="25031423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1467" y="228600"/>
            <a:ext cx="27432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1867" y="228600"/>
            <a:ext cx="80264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844083" eaLnBrk="0" fontAlgn="base" hangingPunct="0">
              <a:spcAft>
                <a:spcPct val="0"/>
              </a:spcAft>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6" name="Rectangle 6"/>
          <p:cNvSpPr>
            <a:spLocks noGrp="1" noChangeArrowheads="1"/>
          </p:cNvSpPr>
          <p:nvPr>
            <p:ph type="sldNum" sz="quarter" idx="12"/>
          </p:nvPr>
        </p:nvSpPr>
        <p:spPr>
          <a:ln/>
        </p:spPr>
        <p:txBody>
          <a:bodyPr/>
          <a:lstStyle>
            <a:lvl1pPr>
              <a:defRPr/>
            </a:lvl1pPr>
          </a:lstStyle>
          <a:p>
            <a:pPr defTabSz="844083" eaLnBrk="0" fontAlgn="base" hangingPunct="0">
              <a:spcAft>
                <a:spcPct val="0"/>
              </a:spcAft>
              <a:defRPr/>
            </a:pPr>
            <a:fld id="{3694E7EA-30A9-49DD-9951-0C3B606DA0F4}"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spTree>
    <p:extLst>
      <p:ext uri="{BB962C8B-B14F-4D97-AF65-F5344CB8AC3E}">
        <p14:creationId xmlns:p14="http://schemas.microsoft.com/office/powerpoint/2010/main" val="12137027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41867" y="228600"/>
            <a:ext cx="10363200" cy="1143000"/>
          </a:xfrm>
        </p:spPr>
        <p:txBody>
          <a:bodyPr/>
          <a:lstStyle/>
          <a:p>
            <a:r>
              <a:rPr lang="en-US"/>
              <a:t>Click to edit Master title style</a:t>
            </a:r>
          </a:p>
        </p:txBody>
      </p:sp>
      <p:sp>
        <p:nvSpPr>
          <p:cNvPr id="3" name="Table Placeholder 2"/>
          <p:cNvSpPr>
            <a:spLocks noGrp="1"/>
          </p:cNvSpPr>
          <p:nvPr>
            <p:ph type="tbl" idx="1"/>
          </p:nvPr>
        </p:nvSpPr>
        <p:spPr>
          <a:xfrm>
            <a:off x="609601" y="1885950"/>
            <a:ext cx="10905067" cy="417195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defTabSz="844083" eaLnBrk="0" fontAlgn="base" hangingPunct="0">
              <a:spcAft>
                <a:spcPct val="0"/>
              </a:spcAft>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6" name="Rectangle 6"/>
          <p:cNvSpPr>
            <a:spLocks noGrp="1" noChangeArrowheads="1"/>
          </p:cNvSpPr>
          <p:nvPr>
            <p:ph type="sldNum" sz="quarter" idx="12"/>
          </p:nvPr>
        </p:nvSpPr>
        <p:spPr>
          <a:ln/>
        </p:spPr>
        <p:txBody>
          <a:bodyPr/>
          <a:lstStyle>
            <a:lvl1pPr>
              <a:defRPr/>
            </a:lvl1pPr>
          </a:lstStyle>
          <a:p>
            <a:pPr defTabSz="844083" eaLnBrk="0" fontAlgn="base" hangingPunct="0">
              <a:spcAft>
                <a:spcPct val="0"/>
              </a:spcAft>
              <a:defRPr/>
            </a:pPr>
            <a:fld id="{2F7CAA01-078F-48F0-A51E-B8B14E26AFF2}"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spTree>
    <p:extLst>
      <p:ext uri="{BB962C8B-B14F-4D97-AF65-F5344CB8AC3E}">
        <p14:creationId xmlns:p14="http://schemas.microsoft.com/office/powerpoint/2010/main" val="23867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r>
              <a:rPr lang="en-US">
                <a:solidFill>
                  <a:prstClr val="white"/>
                </a:solidFill>
              </a:rPr>
              <a:t>ASSCA 2025, HEPS  China  ( T S Datta) March 28, 2025</a:t>
            </a:r>
          </a:p>
        </p:txBody>
      </p:sp>
      <p:sp>
        <p:nvSpPr>
          <p:cNvPr id="5" name="Slide Number Placeholder 4"/>
          <p:cNvSpPr>
            <a:spLocks noGrp="1"/>
          </p:cNvSpPr>
          <p:nvPr>
            <p:ph type="sldNum" sz="quarter" idx="12"/>
          </p:nvPr>
        </p:nvSpPr>
        <p:spPr/>
        <p:txBody>
          <a:bodyPr/>
          <a:lstStyle>
            <a:lvl1pPr>
              <a:defRPr/>
            </a:lvl1pPr>
            <a:extLst/>
          </a:lstStyle>
          <a:p>
            <a:pPr>
              <a:defRPr/>
            </a:pPr>
            <a:fld id="{7C4C7B59-B299-4410-90EF-24C31194B387}" type="slidenum">
              <a:rPr lang="en-US">
                <a:solidFill>
                  <a:prstClr val="white"/>
                </a:solidFill>
              </a:rPr>
              <a:pPr>
                <a:def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grpSp>
        <p:nvGrpSpPr>
          <p:cNvPr id="2"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solidFill>
                  <a:srgbClr val="2DA2BF">
                    <a:tint val="20000"/>
                  </a:srgbClr>
                </a:solidFill>
              </a:rPr>
              <a:t>ASSCA 2025, HEPS  China  ( T S Datta) March 28, 2025</a:t>
            </a: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D41D997E-43EE-4662-A22D-F8E5EE265B5C}" type="slidenum">
              <a:rPr lang="en-US" smtClean="0"/>
              <a:pPr>
                <a:defRPr/>
              </a:pPr>
              <a:t>‹#›</a:t>
            </a:fld>
            <a:endParaRPr lang="en-US"/>
          </a:p>
        </p:txBody>
      </p:sp>
    </p:spTree>
    <p:extLst>
      <p:ext uri="{BB962C8B-B14F-4D97-AF65-F5344CB8AC3E}">
        <p14:creationId xmlns:p14="http://schemas.microsoft.com/office/powerpoint/2010/main" val="15484003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ASSCA 2025, HEPS  China  ( T S Datta) March 28, 2025</a:t>
            </a:r>
          </a:p>
        </p:txBody>
      </p:sp>
      <p:sp>
        <p:nvSpPr>
          <p:cNvPr id="6" name="Slide Number Placeholder 17"/>
          <p:cNvSpPr>
            <a:spLocks noGrp="1"/>
          </p:cNvSpPr>
          <p:nvPr>
            <p:ph type="sldNum" sz="quarter" idx="12"/>
          </p:nvPr>
        </p:nvSpPr>
        <p:spPr/>
        <p:txBody>
          <a:bodyPr/>
          <a:lstStyle>
            <a:lvl1pPr>
              <a:defRPr/>
            </a:lvl1pPr>
          </a:lstStyle>
          <a:p>
            <a:pPr>
              <a:defRPr/>
            </a:pPr>
            <a:fld id="{B5E6BA4A-DF5A-4BE6-A938-6FDE1FFA363B}"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067752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r>
              <a:rPr lang="en-US">
                <a:solidFill>
                  <a:prstClr val="white"/>
                </a:solidFill>
              </a:rPr>
              <a:t>ASSCA 2025, HEPS  China  ( T S Datta) March 28, 2025</a:t>
            </a:r>
          </a:p>
        </p:txBody>
      </p:sp>
      <p:sp>
        <p:nvSpPr>
          <p:cNvPr id="8" name="Slide Number Placeholder 5"/>
          <p:cNvSpPr>
            <a:spLocks noGrp="1"/>
          </p:cNvSpPr>
          <p:nvPr>
            <p:ph type="sldNum" sz="quarter" idx="12"/>
          </p:nvPr>
        </p:nvSpPr>
        <p:spPr/>
        <p:txBody>
          <a:bodyPr/>
          <a:lstStyle>
            <a:lvl1pPr>
              <a:defRPr/>
            </a:lvl1pPr>
            <a:extLst/>
          </a:lstStyle>
          <a:p>
            <a:pPr>
              <a:defRPr/>
            </a:pPr>
            <a:fld id="{38E9B55E-7EB3-436D-9305-633B9F482711}"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02277295"/>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r>
              <a:rPr lang="en-US">
                <a:solidFill>
                  <a:prstClr val="white"/>
                </a:solidFill>
              </a:rPr>
              <a:t>ASSCA 2025, HEPS  China  ( T S Datta) March 28, 2025</a:t>
            </a:r>
          </a:p>
        </p:txBody>
      </p:sp>
      <p:sp>
        <p:nvSpPr>
          <p:cNvPr id="7" name="Slide Number Placeholder 6"/>
          <p:cNvSpPr>
            <a:spLocks noGrp="1"/>
          </p:cNvSpPr>
          <p:nvPr>
            <p:ph type="sldNum" sz="quarter" idx="12"/>
          </p:nvPr>
        </p:nvSpPr>
        <p:spPr/>
        <p:txBody>
          <a:bodyPr/>
          <a:lstStyle>
            <a:lvl1pPr>
              <a:defRPr/>
            </a:lvl1pPr>
            <a:extLst/>
          </a:lstStyle>
          <a:p>
            <a:pPr>
              <a:defRPr/>
            </a:pPr>
            <a:fld id="{06141548-92D5-4C29-A5DE-18C340411AF5}"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270808261"/>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r>
              <a:rPr lang="en-US">
                <a:solidFill>
                  <a:prstClr val="black"/>
                </a:solidFill>
              </a:rPr>
              <a:t>ASSCA 2025, HEPS  China  ( T S Datta) March 28, 2025</a:t>
            </a:r>
          </a:p>
        </p:txBody>
      </p:sp>
      <p:sp>
        <p:nvSpPr>
          <p:cNvPr id="9" name="Slide Number Placeholder 8"/>
          <p:cNvSpPr>
            <a:spLocks noGrp="1"/>
          </p:cNvSpPr>
          <p:nvPr>
            <p:ph type="sldNum" sz="quarter" idx="12"/>
          </p:nvPr>
        </p:nvSpPr>
        <p:spPr/>
        <p:txBody>
          <a:bodyPr/>
          <a:lstStyle>
            <a:lvl1pPr>
              <a:defRPr/>
            </a:lvl1pPr>
            <a:extLst/>
          </a:lstStyle>
          <a:p>
            <a:pPr>
              <a:defRPr/>
            </a:pPr>
            <a:fld id="{A0D94F49-1737-46C8-881E-E3148DF0B45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5520992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r>
              <a:rPr lang="en-US">
                <a:solidFill>
                  <a:prstClr val="white"/>
                </a:solidFill>
              </a:rPr>
              <a:t>ASSCA 2025, HEPS  China  ( T S Datta) March 28, 2025</a:t>
            </a:r>
          </a:p>
        </p:txBody>
      </p:sp>
      <p:sp>
        <p:nvSpPr>
          <p:cNvPr id="5" name="Slide Number Placeholder 4"/>
          <p:cNvSpPr>
            <a:spLocks noGrp="1"/>
          </p:cNvSpPr>
          <p:nvPr>
            <p:ph type="sldNum" sz="quarter" idx="12"/>
          </p:nvPr>
        </p:nvSpPr>
        <p:spPr/>
        <p:txBody>
          <a:bodyPr/>
          <a:lstStyle>
            <a:lvl1pPr>
              <a:defRPr/>
            </a:lvl1pPr>
            <a:extLst/>
          </a:lstStyle>
          <a:p>
            <a:pPr>
              <a:defRPr/>
            </a:pPr>
            <a:fld id="{7C4C7B59-B299-4410-90EF-24C31194B387}"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08212047"/>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r>
              <a:rPr lang="en-US">
                <a:solidFill>
                  <a:prstClr val="black"/>
                </a:solidFill>
              </a:rPr>
              <a:t>ASSCA 2025, HEPS  China  ( T S Datta) March 28, 2025</a:t>
            </a:r>
          </a:p>
        </p:txBody>
      </p:sp>
      <p:sp>
        <p:nvSpPr>
          <p:cNvPr id="4" name="Slide Number Placeholder 17"/>
          <p:cNvSpPr>
            <a:spLocks noGrp="1"/>
          </p:cNvSpPr>
          <p:nvPr>
            <p:ph type="sldNum" sz="quarter" idx="12"/>
          </p:nvPr>
        </p:nvSpPr>
        <p:spPr/>
        <p:txBody>
          <a:bodyPr/>
          <a:lstStyle>
            <a:lvl1pPr>
              <a:defRPr/>
            </a:lvl1pPr>
          </a:lstStyle>
          <a:p>
            <a:pPr>
              <a:defRPr/>
            </a:pPr>
            <a:fld id="{CBBC269C-1D03-4E91-8D99-36E293EE702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819821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r>
              <a:rPr lang="en-US">
                <a:solidFill>
                  <a:prstClr val="black"/>
                </a:solidFill>
              </a:rPr>
              <a:t>ASSCA 2025, HEPS  China  ( T S Datta) March 28, 2025</a:t>
            </a:r>
          </a:p>
        </p:txBody>
      </p:sp>
      <p:sp>
        <p:nvSpPr>
          <p:cNvPr id="7" name="Slide Number Placeholder 6"/>
          <p:cNvSpPr>
            <a:spLocks noGrp="1"/>
          </p:cNvSpPr>
          <p:nvPr>
            <p:ph type="sldNum" sz="quarter" idx="12"/>
          </p:nvPr>
        </p:nvSpPr>
        <p:spPr/>
        <p:txBody>
          <a:bodyPr/>
          <a:lstStyle>
            <a:lvl1pPr>
              <a:defRPr/>
            </a:lvl1pPr>
            <a:extLst/>
          </a:lstStyle>
          <a:p>
            <a:pPr>
              <a:defRPr/>
            </a:pPr>
            <a:fld id="{FC96BB64-0640-4357-B897-371B8872073E}"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58468267"/>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6" name="Freeform 5"/>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 name="Right Triangle 6"/>
          <p:cNvSpPr>
            <a:spLocks/>
          </p:cNvSpPr>
          <p:nvPr/>
        </p:nvSpPr>
        <p:spPr bwMode="auto">
          <a:xfrm>
            <a:off x="-8056" y="5791253"/>
            <a:ext cx="4536419"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solidFill>
                  <a:prstClr val="white"/>
                </a:solidFill>
              </a:rPr>
              <a:t>ASSCA 2025, HEPS  China  ( T S Datta) March 28, 2025</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356DF974-81F6-4A80-9A4C-EE82E69AEE12}"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07702159"/>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ASSCA 2025, HEPS  China  ( T S Datta) March 28, 2025</a:t>
            </a:r>
          </a:p>
        </p:txBody>
      </p:sp>
      <p:sp>
        <p:nvSpPr>
          <p:cNvPr id="6" name="Slide Number Placeholder 17"/>
          <p:cNvSpPr>
            <a:spLocks noGrp="1"/>
          </p:cNvSpPr>
          <p:nvPr>
            <p:ph type="sldNum" sz="quarter" idx="12"/>
          </p:nvPr>
        </p:nvSpPr>
        <p:spPr/>
        <p:txBody>
          <a:bodyPr/>
          <a:lstStyle>
            <a:lvl1pPr>
              <a:defRPr/>
            </a:lvl1pPr>
          </a:lstStyle>
          <a:p>
            <a:pPr>
              <a:defRPr/>
            </a:pPr>
            <a:fld id="{5EB433CE-4F65-4D8E-B9B7-E002D75B757F}"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30220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r>
              <a:rPr lang="en-US">
                <a:solidFill>
                  <a:prstClr val="black"/>
                </a:solidFill>
              </a:rPr>
              <a:t>ASSCA 2025, HEPS  China  ( T S Datta) March 28, 2025</a:t>
            </a:r>
          </a:p>
        </p:txBody>
      </p:sp>
      <p:sp>
        <p:nvSpPr>
          <p:cNvPr id="4" name="Slide Number Placeholder 17"/>
          <p:cNvSpPr>
            <a:spLocks noGrp="1"/>
          </p:cNvSpPr>
          <p:nvPr>
            <p:ph type="sldNum" sz="quarter" idx="12"/>
          </p:nvPr>
        </p:nvSpPr>
        <p:spPr/>
        <p:txBody>
          <a:bodyPr/>
          <a:lstStyle>
            <a:lvl1pPr>
              <a:defRPr/>
            </a:lvl1pPr>
          </a:lstStyle>
          <a:p>
            <a:pPr>
              <a:defRPr/>
            </a:pPr>
            <a:fld id="{CBBC269C-1D03-4E91-8D99-36E293EE702A}"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ASSCA 2025, HEPS  China  ( T S Datta) March 28, 2025</a:t>
            </a:r>
          </a:p>
        </p:txBody>
      </p:sp>
      <p:sp>
        <p:nvSpPr>
          <p:cNvPr id="6" name="Slide Number Placeholder 17"/>
          <p:cNvSpPr>
            <a:spLocks noGrp="1"/>
          </p:cNvSpPr>
          <p:nvPr>
            <p:ph type="sldNum" sz="quarter" idx="12"/>
          </p:nvPr>
        </p:nvSpPr>
        <p:spPr/>
        <p:txBody>
          <a:bodyPr/>
          <a:lstStyle>
            <a:lvl1pPr>
              <a:defRPr/>
            </a:lvl1pPr>
          </a:lstStyle>
          <a:p>
            <a:pPr>
              <a:defRPr/>
            </a:pPr>
            <a:fld id="{729575CE-32F8-4770-926A-B4FF7E5F1F2C}"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8584787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제목 및 내용">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335360" y="19813"/>
            <a:ext cx="11164821" cy="692696"/>
          </a:xfrm>
        </p:spPr>
        <p:txBody>
          <a:bodyPr/>
          <a:lstStyle>
            <a:lvl1pPr>
              <a:defRPr b="1"/>
            </a:lvl1pPr>
          </a:lstStyle>
          <a:p>
            <a:r>
              <a:rPr lang="ko-KR" altLang="en-US" dirty="0"/>
              <a:t>마스터 제목 스타일 편집</a:t>
            </a:r>
          </a:p>
        </p:txBody>
      </p:sp>
      <p:sp>
        <p:nvSpPr>
          <p:cNvPr id="3" name="내용 개체 틀 3"/>
          <p:cNvSpPr>
            <a:spLocks noGrp="1"/>
          </p:cNvSpPr>
          <p:nvPr>
            <p:ph sz="half" idx="2"/>
          </p:nvPr>
        </p:nvSpPr>
        <p:spPr>
          <a:xfrm>
            <a:off x="335360" y="1052736"/>
            <a:ext cx="11233248" cy="51125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바닥글 개체 틀 3"/>
          <p:cNvSpPr>
            <a:spLocks noGrp="1"/>
          </p:cNvSpPr>
          <p:nvPr>
            <p:ph type="ftr" sz="quarter" idx="10"/>
          </p:nvPr>
        </p:nvSpPr>
        <p:spPr>
          <a:xfrm>
            <a:off x="3024717" y="6381751"/>
            <a:ext cx="3860800" cy="365125"/>
          </a:xfrm>
        </p:spPr>
        <p:txBody>
          <a:bodyPr/>
          <a:lstStyle>
            <a:lvl1pPr>
              <a:defRPr/>
            </a:lvl1pPr>
          </a:lstStyle>
          <a:p>
            <a:pPr>
              <a:defRPr/>
            </a:pPr>
            <a:r>
              <a:rPr lang="en-US" altLang="ko-KR">
                <a:solidFill>
                  <a:prstClr val="black"/>
                </a:solidFill>
              </a:rPr>
              <a:t>ASSCA 2025, HEPS  China  ( T S Datta) March 28, 2025</a:t>
            </a:r>
            <a:endParaRPr lang="ko-KR" altLang="en-US">
              <a:solidFill>
                <a:prstClr val="black"/>
              </a:solidFill>
            </a:endParaRPr>
          </a:p>
        </p:txBody>
      </p:sp>
      <p:sp>
        <p:nvSpPr>
          <p:cNvPr id="5" name="슬라이드 번호 개체 틀 4"/>
          <p:cNvSpPr>
            <a:spLocks noGrp="1"/>
          </p:cNvSpPr>
          <p:nvPr>
            <p:ph type="sldNum" sz="quarter" idx="11"/>
          </p:nvPr>
        </p:nvSpPr>
        <p:spPr>
          <a:xfrm>
            <a:off x="7596717" y="6381751"/>
            <a:ext cx="2844800" cy="365125"/>
          </a:xfrm>
        </p:spPr>
        <p:txBody>
          <a:bodyPr/>
          <a:lstStyle>
            <a:lvl1pPr>
              <a:defRPr/>
            </a:lvl1pPr>
          </a:lstStyle>
          <a:p>
            <a:pPr>
              <a:defRPr/>
            </a:pPr>
            <a:fld id="{C1F0759D-7653-4FD4-92D5-CCD53CEAAB76}" type="slidenum">
              <a:rPr lang="ko-KR" altLang="en-US" smtClean="0">
                <a:solidFill>
                  <a:prstClr val="black"/>
                </a:solidFill>
              </a:rPr>
              <a:pPr>
                <a:defRPr/>
              </a:pPr>
              <a:t>‹#›</a:t>
            </a:fld>
            <a:endParaRPr lang="ko-KR" altLang="en-US" dirty="0">
              <a:solidFill>
                <a:prstClr val="black"/>
              </a:solidFill>
            </a:endParaRPr>
          </a:p>
        </p:txBody>
      </p:sp>
    </p:spTree>
    <p:extLst>
      <p:ext uri="{BB962C8B-B14F-4D97-AF65-F5344CB8AC3E}">
        <p14:creationId xmlns:p14="http://schemas.microsoft.com/office/powerpoint/2010/main" val="31596315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A:\paint.GIF"/>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1219200" y="1828802"/>
            <a:ext cx="10972800" cy="384175"/>
          </a:xfrm>
          <a:prstGeom prst="rect">
            <a:avLst/>
          </a:prstGeom>
          <a:noFill/>
          <a:ln w="9525">
            <a:noFill/>
            <a:miter lim="800000"/>
            <a:headEnd/>
            <a:tailEnd/>
          </a:ln>
        </p:spPr>
      </p:pic>
      <p:sp>
        <p:nvSpPr>
          <p:cNvPr id="3074" name="Rectangle 2"/>
          <p:cNvSpPr>
            <a:spLocks noGrp="1" noChangeArrowheads="1"/>
          </p:cNvSpPr>
          <p:nvPr>
            <p:ph type="ctrTitle"/>
          </p:nvPr>
        </p:nvSpPr>
        <p:spPr>
          <a:xfrm>
            <a:off x="1219201" y="685800"/>
            <a:ext cx="10295467"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2844800" y="3886200"/>
            <a:ext cx="85344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947617" y="6229350"/>
            <a:ext cx="2575169" cy="514350"/>
          </a:xfrm>
        </p:spPr>
        <p:txBody>
          <a:bodyPr/>
          <a:lstStyle>
            <a:lvl1pPr>
              <a:defRPr>
                <a:solidFill>
                  <a:srgbClr val="5E574E"/>
                </a:solidFill>
              </a:defRPr>
            </a:lvl1pPr>
          </a:lstStyle>
          <a:p>
            <a:pPr defTabSz="844083" eaLnBrk="0" fontAlgn="base" hangingPunct="0">
              <a:spcAft>
                <a:spcPct val="0"/>
              </a:spcAft>
              <a:defRPr/>
            </a:pPr>
            <a:endParaRPr lang="en-US"/>
          </a:p>
        </p:txBody>
      </p:sp>
      <p:sp>
        <p:nvSpPr>
          <p:cNvPr id="6" name="Rectangle 5"/>
          <p:cNvSpPr>
            <a:spLocks noGrp="1" noChangeArrowheads="1"/>
          </p:cNvSpPr>
          <p:nvPr>
            <p:ph type="ftr" sz="quarter" idx="11"/>
          </p:nvPr>
        </p:nvSpPr>
        <p:spPr>
          <a:xfrm>
            <a:off x="4198817" y="6229350"/>
            <a:ext cx="3794369" cy="514350"/>
          </a:xfrm>
        </p:spPr>
        <p:txBody>
          <a:bodyPr/>
          <a:lstStyle>
            <a:lvl1pPr>
              <a:defRPr smtClean="0">
                <a:solidFill>
                  <a:srgbClr val="5E574E"/>
                </a:solidFill>
              </a:defRPr>
            </a:lvl1pPr>
          </a:lstStyle>
          <a:p>
            <a:pPr algn="ctr" defTabSz="844083" eaLnBrk="0" fontAlgn="base" hangingPunct="0">
              <a:spcAft>
                <a:spcPct val="0"/>
              </a:spcAft>
              <a:defRPr/>
            </a:pPr>
            <a:r>
              <a:rPr lang="en-US"/>
              <a:t>ASSCA 2025, HEPS  China  ( T S Datta) March 28, 2025</a:t>
            </a:r>
          </a:p>
        </p:txBody>
      </p:sp>
      <p:sp>
        <p:nvSpPr>
          <p:cNvPr id="7" name="Rectangle 6"/>
          <p:cNvSpPr>
            <a:spLocks noGrp="1" noChangeArrowheads="1"/>
          </p:cNvSpPr>
          <p:nvPr>
            <p:ph type="sldNum" sz="quarter" idx="12"/>
          </p:nvPr>
        </p:nvSpPr>
        <p:spPr>
          <a:xfrm>
            <a:off x="8805985" y="6229350"/>
            <a:ext cx="2438400" cy="514350"/>
          </a:xfrm>
        </p:spPr>
        <p:txBody>
          <a:bodyPr/>
          <a:lstStyle>
            <a:lvl1pPr>
              <a:defRPr>
                <a:solidFill>
                  <a:srgbClr val="5E574E"/>
                </a:solidFill>
              </a:defRPr>
            </a:lvl1pPr>
          </a:lstStyle>
          <a:p>
            <a:pPr defTabSz="844083" eaLnBrk="0" fontAlgn="base" hangingPunct="0">
              <a:spcAft>
                <a:spcPct val="0"/>
              </a:spcAft>
              <a:defRPr/>
            </a:pPr>
            <a:fld id="{260DD42D-E264-41DA-846E-E377E7F6DEF8}" type="slidenum">
              <a:rPr lang="en-US" smtClean="0"/>
              <a:pPr defTabSz="844083" eaLnBrk="0" fontAlgn="base" hangingPunct="0">
                <a:spcAft>
                  <a:spcPct val="0"/>
                </a:spcAft>
                <a:defRPr/>
              </a:pPr>
              <a:t>‹#›</a:t>
            </a:fld>
            <a:endParaRPr lang="en-US"/>
          </a:p>
        </p:txBody>
      </p:sp>
    </p:spTree>
    <p:extLst>
      <p:ext uri="{BB962C8B-B14F-4D97-AF65-F5344CB8AC3E}">
        <p14:creationId xmlns:p14="http://schemas.microsoft.com/office/powerpoint/2010/main" val="16695085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844083" eaLnBrk="0" fontAlgn="base" hangingPunct="0">
              <a:spcAft>
                <a:spcPct val="0"/>
              </a:spcAft>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6" name="Rectangle 6"/>
          <p:cNvSpPr>
            <a:spLocks noGrp="1" noChangeArrowheads="1"/>
          </p:cNvSpPr>
          <p:nvPr>
            <p:ph type="sldNum" sz="quarter" idx="12"/>
          </p:nvPr>
        </p:nvSpPr>
        <p:spPr>
          <a:ln/>
        </p:spPr>
        <p:txBody>
          <a:bodyPr/>
          <a:lstStyle>
            <a:lvl1pPr>
              <a:defRPr/>
            </a:lvl1pPr>
          </a:lstStyle>
          <a:p>
            <a:pPr defTabSz="844083" eaLnBrk="0" fontAlgn="base" hangingPunct="0">
              <a:spcAft>
                <a:spcPct val="0"/>
              </a:spcAft>
              <a:defRPr/>
            </a:pPr>
            <a:fld id="{4F023784-B0CA-467B-948F-6821E971E15F}"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spTree>
    <p:extLst>
      <p:ext uri="{BB962C8B-B14F-4D97-AF65-F5344CB8AC3E}">
        <p14:creationId xmlns:p14="http://schemas.microsoft.com/office/powerpoint/2010/main" val="38317630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692"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844083" eaLnBrk="0" fontAlgn="base" hangingPunct="0">
              <a:spcAft>
                <a:spcPct val="0"/>
              </a:spcAft>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6" name="Rectangle 6"/>
          <p:cNvSpPr>
            <a:spLocks noGrp="1" noChangeArrowheads="1"/>
          </p:cNvSpPr>
          <p:nvPr>
            <p:ph type="sldNum" sz="quarter" idx="12"/>
          </p:nvPr>
        </p:nvSpPr>
        <p:spPr>
          <a:ln/>
        </p:spPr>
        <p:txBody>
          <a:bodyPr/>
          <a:lstStyle>
            <a:lvl1pPr>
              <a:defRPr/>
            </a:lvl1pPr>
          </a:lstStyle>
          <a:p>
            <a:pPr defTabSz="844083" eaLnBrk="0" fontAlgn="base" hangingPunct="0">
              <a:spcAft>
                <a:spcPct val="0"/>
              </a:spcAft>
              <a:defRPr/>
            </a:pPr>
            <a:fld id="{CEED876F-42AD-4781-B4F2-9EBCE600C44E}"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spTree>
    <p:extLst>
      <p:ext uri="{BB962C8B-B14F-4D97-AF65-F5344CB8AC3E}">
        <p14:creationId xmlns:p14="http://schemas.microsoft.com/office/powerpoint/2010/main" val="36491484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85950"/>
            <a:ext cx="5350933" cy="417195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3735" y="1885950"/>
            <a:ext cx="5350933" cy="417195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844083" eaLnBrk="0" fontAlgn="base" hangingPunct="0">
              <a:spcAft>
                <a:spcPct val="0"/>
              </a:spcAft>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7" name="Rectangle 6"/>
          <p:cNvSpPr>
            <a:spLocks noGrp="1" noChangeArrowheads="1"/>
          </p:cNvSpPr>
          <p:nvPr>
            <p:ph type="sldNum" sz="quarter" idx="12"/>
          </p:nvPr>
        </p:nvSpPr>
        <p:spPr>
          <a:ln/>
        </p:spPr>
        <p:txBody>
          <a:bodyPr/>
          <a:lstStyle>
            <a:lvl1pPr>
              <a:defRPr/>
            </a:lvl1pPr>
          </a:lstStyle>
          <a:p>
            <a:pPr defTabSz="844083" eaLnBrk="0" fontAlgn="base" hangingPunct="0">
              <a:spcAft>
                <a:spcPct val="0"/>
              </a:spcAft>
              <a:defRPr/>
            </a:pPr>
            <a:fld id="{870221E1-D2E0-4331-8EE9-4CFB9DDE8C26}"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spTree>
    <p:extLst>
      <p:ext uri="{BB962C8B-B14F-4D97-AF65-F5344CB8AC3E}">
        <p14:creationId xmlns:p14="http://schemas.microsoft.com/office/powerpoint/2010/main" val="14049238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844083" eaLnBrk="0" fontAlgn="base" hangingPunct="0">
              <a:spcAft>
                <a:spcPct val="0"/>
              </a:spcAft>
              <a:defRPr/>
            </a:pPr>
            <a:endParaRPr lang="en-US">
              <a:solidFill>
                <a:srgbClr val="5E574E"/>
              </a:solidFill>
            </a:endParaRPr>
          </a:p>
        </p:txBody>
      </p:sp>
      <p:sp>
        <p:nvSpPr>
          <p:cNvPr id="8" name="Rectangle 5"/>
          <p:cNvSpPr>
            <a:spLocks noGrp="1" noChangeArrowheads="1"/>
          </p:cNvSpPr>
          <p:nvPr>
            <p:ph type="ftr" sz="quarter" idx="11"/>
          </p:nvPr>
        </p:nvSpPr>
        <p:spPr>
          <a:ln/>
        </p:spPr>
        <p:txBody>
          <a:bodyPr/>
          <a:lstStyle>
            <a:lvl1pPr>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9" name="Rectangle 6"/>
          <p:cNvSpPr>
            <a:spLocks noGrp="1" noChangeArrowheads="1"/>
          </p:cNvSpPr>
          <p:nvPr>
            <p:ph type="sldNum" sz="quarter" idx="12"/>
          </p:nvPr>
        </p:nvSpPr>
        <p:spPr>
          <a:ln/>
        </p:spPr>
        <p:txBody>
          <a:bodyPr/>
          <a:lstStyle>
            <a:lvl1pPr>
              <a:defRPr/>
            </a:lvl1pPr>
          </a:lstStyle>
          <a:p>
            <a:pPr defTabSz="844083" eaLnBrk="0" fontAlgn="base" hangingPunct="0">
              <a:spcAft>
                <a:spcPct val="0"/>
              </a:spcAft>
              <a:defRPr/>
            </a:pPr>
            <a:fld id="{5897448F-509F-49D4-BBE9-D3AD66E291BA}"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spTree>
    <p:extLst>
      <p:ext uri="{BB962C8B-B14F-4D97-AF65-F5344CB8AC3E}">
        <p14:creationId xmlns:p14="http://schemas.microsoft.com/office/powerpoint/2010/main" val="1725658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844083" eaLnBrk="0" fontAlgn="base" hangingPunct="0">
              <a:spcAft>
                <a:spcPct val="0"/>
              </a:spcAft>
              <a:defRPr/>
            </a:pPr>
            <a:endParaRPr lang="en-US">
              <a:solidFill>
                <a:srgbClr val="5E574E"/>
              </a:solidFill>
            </a:endParaRPr>
          </a:p>
        </p:txBody>
      </p:sp>
      <p:sp>
        <p:nvSpPr>
          <p:cNvPr id="4" name="Rectangle 5"/>
          <p:cNvSpPr>
            <a:spLocks noGrp="1" noChangeArrowheads="1"/>
          </p:cNvSpPr>
          <p:nvPr>
            <p:ph type="ftr" sz="quarter" idx="11"/>
          </p:nvPr>
        </p:nvSpPr>
        <p:spPr>
          <a:ln/>
        </p:spPr>
        <p:txBody>
          <a:bodyPr/>
          <a:lstStyle>
            <a:lvl1pPr>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5" name="Rectangle 6"/>
          <p:cNvSpPr>
            <a:spLocks noGrp="1" noChangeArrowheads="1"/>
          </p:cNvSpPr>
          <p:nvPr>
            <p:ph type="sldNum" sz="quarter" idx="12"/>
          </p:nvPr>
        </p:nvSpPr>
        <p:spPr>
          <a:ln/>
        </p:spPr>
        <p:txBody>
          <a:bodyPr/>
          <a:lstStyle>
            <a:lvl1pPr>
              <a:defRPr/>
            </a:lvl1pPr>
          </a:lstStyle>
          <a:p>
            <a:pPr defTabSz="844083" eaLnBrk="0" fontAlgn="base" hangingPunct="0">
              <a:spcAft>
                <a:spcPct val="0"/>
              </a:spcAft>
              <a:defRPr/>
            </a:pPr>
            <a:fld id="{32946433-DAAA-4433-882C-39A20225AC66}"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spTree>
    <p:extLst>
      <p:ext uri="{BB962C8B-B14F-4D97-AF65-F5344CB8AC3E}">
        <p14:creationId xmlns:p14="http://schemas.microsoft.com/office/powerpoint/2010/main" val="40759968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844083" eaLnBrk="0" fontAlgn="base" hangingPunct="0">
              <a:spcAft>
                <a:spcPct val="0"/>
              </a:spcAft>
              <a:defRPr/>
            </a:pPr>
            <a:endParaRPr lang="en-US">
              <a:solidFill>
                <a:srgbClr val="5E574E"/>
              </a:solidFill>
            </a:endParaRPr>
          </a:p>
        </p:txBody>
      </p:sp>
      <p:sp>
        <p:nvSpPr>
          <p:cNvPr id="3" name="Rectangle 5"/>
          <p:cNvSpPr>
            <a:spLocks noGrp="1" noChangeArrowheads="1"/>
          </p:cNvSpPr>
          <p:nvPr>
            <p:ph type="ftr" sz="quarter" idx="11"/>
          </p:nvPr>
        </p:nvSpPr>
        <p:spPr>
          <a:ln/>
        </p:spPr>
        <p:txBody>
          <a:bodyPr/>
          <a:lstStyle>
            <a:lvl1pPr>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4" name="Rectangle 6"/>
          <p:cNvSpPr>
            <a:spLocks noGrp="1" noChangeArrowheads="1"/>
          </p:cNvSpPr>
          <p:nvPr>
            <p:ph type="sldNum" sz="quarter" idx="12"/>
          </p:nvPr>
        </p:nvSpPr>
        <p:spPr>
          <a:ln/>
        </p:spPr>
        <p:txBody>
          <a:bodyPr/>
          <a:lstStyle>
            <a:lvl1pPr>
              <a:defRPr/>
            </a:lvl1pPr>
          </a:lstStyle>
          <a:p>
            <a:pPr defTabSz="844083" eaLnBrk="0" fontAlgn="base" hangingPunct="0">
              <a:spcAft>
                <a:spcPct val="0"/>
              </a:spcAft>
              <a:defRPr/>
            </a:pPr>
            <a:fld id="{7C0E9838-A954-4DCD-8451-B6BF2EC00400}"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spTree>
    <p:extLst>
      <p:ext uri="{BB962C8B-B14F-4D97-AF65-F5344CB8AC3E}">
        <p14:creationId xmlns:p14="http://schemas.microsoft.com/office/powerpoint/2010/main" val="40647669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1846" b="1"/>
            </a:lvl1pPr>
          </a:lstStyle>
          <a:p>
            <a:r>
              <a:rPr lang="en-US"/>
              <a:t>Click to edit Master title style</a:t>
            </a:r>
          </a:p>
        </p:txBody>
      </p:sp>
      <p:sp>
        <p:nvSpPr>
          <p:cNvPr id="3" name="Content Placeholder 2"/>
          <p:cNvSpPr>
            <a:spLocks noGrp="1"/>
          </p:cNvSpPr>
          <p:nvPr>
            <p:ph idx="1"/>
          </p:nvPr>
        </p:nvSpPr>
        <p:spPr>
          <a:xfrm>
            <a:off x="4766735" y="273053"/>
            <a:ext cx="6815667"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844083" eaLnBrk="0" fontAlgn="base" hangingPunct="0">
              <a:spcAft>
                <a:spcPct val="0"/>
              </a:spcAft>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7" name="Rectangle 6"/>
          <p:cNvSpPr>
            <a:spLocks noGrp="1" noChangeArrowheads="1"/>
          </p:cNvSpPr>
          <p:nvPr>
            <p:ph type="sldNum" sz="quarter" idx="12"/>
          </p:nvPr>
        </p:nvSpPr>
        <p:spPr>
          <a:ln/>
        </p:spPr>
        <p:txBody>
          <a:bodyPr/>
          <a:lstStyle>
            <a:lvl1pPr>
              <a:defRPr/>
            </a:lvl1pPr>
          </a:lstStyle>
          <a:p>
            <a:pPr defTabSz="844083" eaLnBrk="0" fontAlgn="base" hangingPunct="0">
              <a:spcAft>
                <a:spcPct val="0"/>
              </a:spcAft>
              <a:defRPr/>
            </a:pPr>
            <a:fld id="{F9E82B7A-958B-4AFE-A6E6-20DA5DE317C4}"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spTree>
    <p:extLst>
      <p:ext uri="{BB962C8B-B14F-4D97-AF65-F5344CB8AC3E}">
        <p14:creationId xmlns:p14="http://schemas.microsoft.com/office/powerpoint/2010/main" val="392748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r>
              <a:rPr lang="en-US">
                <a:solidFill>
                  <a:prstClr val="black"/>
                </a:solidFill>
              </a:rPr>
              <a:t>ASSCA 2025, HEPS  China  ( T S Datta) March 28, 2025</a:t>
            </a:r>
          </a:p>
        </p:txBody>
      </p:sp>
      <p:sp>
        <p:nvSpPr>
          <p:cNvPr id="7" name="Slide Number Placeholder 6"/>
          <p:cNvSpPr>
            <a:spLocks noGrp="1"/>
          </p:cNvSpPr>
          <p:nvPr>
            <p:ph type="sldNum" sz="quarter" idx="12"/>
          </p:nvPr>
        </p:nvSpPr>
        <p:spPr/>
        <p:txBody>
          <a:bodyPr/>
          <a:lstStyle>
            <a:lvl1pPr>
              <a:defRPr/>
            </a:lvl1pPr>
            <a:extLst/>
          </a:lstStyle>
          <a:p>
            <a:pPr>
              <a:defRPr/>
            </a:pPr>
            <a:fld id="{FC96BB64-0640-4357-B897-371B8872073E}" type="slidenum">
              <a:rPr lang="en-US">
                <a:solidFill>
                  <a:prstClr val="black"/>
                </a:solidFill>
              </a:rPr>
              <a:pPr>
                <a:def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1846"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844083" eaLnBrk="0" fontAlgn="base" hangingPunct="0">
              <a:spcAft>
                <a:spcPct val="0"/>
              </a:spcAft>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7" name="Rectangle 6"/>
          <p:cNvSpPr>
            <a:spLocks noGrp="1" noChangeArrowheads="1"/>
          </p:cNvSpPr>
          <p:nvPr>
            <p:ph type="sldNum" sz="quarter" idx="12"/>
          </p:nvPr>
        </p:nvSpPr>
        <p:spPr>
          <a:ln/>
        </p:spPr>
        <p:txBody>
          <a:bodyPr/>
          <a:lstStyle>
            <a:lvl1pPr>
              <a:defRPr/>
            </a:lvl1pPr>
          </a:lstStyle>
          <a:p>
            <a:pPr defTabSz="844083" eaLnBrk="0" fontAlgn="base" hangingPunct="0">
              <a:spcAft>
                <a:spcPct val="0"/>
              </a:spcAft>
              <a:defRPr/>
            </a:pPr>
            <a:fld id="{6DF4B2A5-92E6-4708-9423-306286429E80}"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spTree>
    <p:extLst>
      <p:ext uri="{BB962C8B-B14F-4D97-AF65-F5344CB8AC3E}">
        <p14:creationId xmlns:p14="http://schemas.microsoft.com/office/powerpoint/2010/main" val="10863859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844083" eaLnBrk="0" fontAlgn="base" hangingPunct="0">
              <a:spcAft>
                <a:spcPct val="0"/>
              </a:spcAft>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6" name="Rectangle 6"/>
          <p:cNvSpPr>
            <a:spLocks noGrp="1" noChangeArrowheads="1"/>
          </p:cNvSpPr>
          <p:nvPr>
            <p:ph type="sldNum" sz="quarter" idx="12"/>
          </p:nvPr>
        </p:nvSpPr>
        <p:spPr>
          <a:ln/>
        </p:spPr>
        <p:txBody>
          <a:bodyPr/>
          <a:lstStyle>
            <a:lvl1pPr>
              <a:defRPr/>
            </a:lvl1pPr>
          </a:lstStyle>
          <a:p>
            <a:pPr defTabSz="844083" eaLnBrk="0" fontAlgn="base" hangingPunct="0">
              <a:spcAft>
                <a:spcPct val="0"/>
              </a:spcAft>
              <a:defRPr/>
            </a:pPr>
            <a:fld id="{EB9C3256-9F46-4AA7-9F4D-F0E75AAB8FBE}"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spTree>
    <p:extLst>
      <p:ext uri="{BB962C8B-B14F-4D97-AF65-F5344CB8AC3E}">
        <p14:creationId xmlns:p14="http://schemas.microsoft.com/office/powerpoint/2010/main" val="27873835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1467" y="228600"/>
            <a:ext cx="27432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1867" y="228600"/>
            <a:ext cx="80264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844083" eaLnBrk="0" fontAlgn="base" hangingPunct="0">
              <a:spcAft>
                <a:spcPct val="0"/>
              </a:spcAft>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6" name="Rectangle 6"/>
          <p:cNvSpPr>
            <a:spLocks noGrp="1" noChangeArrowheads="1"/>
          </p:cNvSpPr>
          <p:nvPr>
            <p:ph type="sldNum" sz="quarter" idx="12"/>
          </p:nvPr>
        </p:nvSpPr>
        <p:spPr>
          <a:ln/>
        </p:spPr>
        <p:txBody>
          <a:bodyPr/>
          <a:lstStyle>
            <a:lvl1pPr>
              <a:defRPr/>
            </a:lvl1pPr>
          </a:lstStyle>
          <a:p>
            <a:pPr defTabSz="844083" eaLnBrk="0" fontAlgn="base" hangingPunct="0">
              <a:spcAft>
                <a:spcPct val="0"/>
              </a:spcAft>
              <a:defRPr/>
            </a:pPr>
            <a:fld id="{3694E7EA-30A9-49DD-9951-0C3B606DA0F4}"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spTree>
    <p:extLst>
      <p:ext uri="{BB962C8B-B14F-4D97-AF65-F5344CB8AC3E}">
        <p14:creationId xmlns:p14="http://schemas.microsoft.com/office/powerpoint/2010/main" val="18965803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41867" y="228600"/>
            <a:ext cx="10363200" cy="1143000"/>
          </a:xfrm>
        </p:spPr>
        <p:txBody>
          <a:bodyPr/>
          <a:lstStyle/>
          <a:p>
            <a:r>
              <a:rPr lang="en-US"/>
              <a:t>Click to edit Master title style</a:t>
            </a:r>
          </a:p>
        </p:txBody>
      </p:sp>
      <p:sp>
        <p:nvSpPr>
          <p:cNvPr id="3" name="Table Placeholder 2"/>
          <p:cNvSpPr>
            <a:spLocks noGrp="1"/>
          </p:cNvSpPr>
          <p:nvPr>
            <p:ph type="tbl" idx="1"/>
          </p:nvPr>
        </p:nvSpPr>
        <p:spPr>
          <a:xfrm>
            <a:off x="609601" y="1885950"/>
            <a:ext cx="10905067" cy="417195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defTabSz="844083" eaLnBrk="0" fontAlgn="base" hangingPunct="0">
              <a:spcAft>
                <a:spcPct val="0"/>
              </a:spcAft>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6" name="Rectangle 6"/>
          <p:cNvSpPr>
            <a:spLocks noGrp="1" noChangeArrowheads="1"/>
          </p:cNvSpPr>
          <p:nvPr>
            <p:ph type="sldNum" sz="quarter" idx="12"/>
          </p:nvPr>
        </p:nvSpPr>
        <p:spPr>
          <a:ln/>
        </p:spPr>
        <p:txBody>
          <a:bodyPr/>
          <a:lstStyle>
            <a:lvl1pPr>
              <a:defRPr/>
            </a:lvl1pPr>
          </a:lstStyle>
          <a:p>
            <a:pPr defTabSz="844083" eaLnBrk="0" fontAlgn="base" hangingPunct="0">
              <a:spcAft>
                <a:spcPct val="0"/>
              </a:spcAft>
              <a:defRPr/>
            </a:pPr>
            <a:fld id="{2F7CAA01-078F-48F0-A51E-B8B14E26AFF2}"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spTree>
    <p:extLst>
      <p:ext uri="{BB962C8B-B14F-4D97-AF65-F5344CB8AC3E}">
        <p14:creationId xmlns:p14="http://schemas.microsoft.com/office/powerpoint/2010/main" val="1989106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grpSp>
        <p:nvGrpSpPr>
          <p:cNvPr id="2"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solidFill>
                  <a:srgbClr val="2DA2BF">
                    <a:tint val="20000"/>
                  </a:srgbClr>
                </a:solidFill>
              </a:rPr>
              <a:t>ASSCA 2025, HEPS  China  ( T S Datta) March 28, 2025</a:t>
            </a: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D41D997E-43EE-4662-A22D-F8E5EE265B5C}" type="slidenum">
              <a:rPr lang="en-US" smtClean="0"/>
              <a:pPr>
                <a:defRPr/>
              </a:pPr>
              <a:t>‹#›</a:t>
            </a:fld>
            <a:endParaRPr lang="en-US"/>
          </a:p>
        </p:txBody>
      </p:sp>
    </p:spTree>
    <p:extLst>
      <p:ext uri="{BB962C8B-B14F-4D97-AF65-F5344CB8AC3E}">
        <p14:creationId xmlns:p14="http://schemas.microsoft.com/office/powerpoint/2010/main" val="27053373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ASSCA 2025, HEPS  China  ( T S Datta) March 28, 2025</a:t>
            </a:r>
          </a:p>
        </p:txBody>
      </p:sp>
      <p:sp>
        <p:nvSpPr>
          <p:cNvPr id="6" name="Slide Number Placeholder 17"/>
          <p:cNvSpPr>
            <a:spLocks noGrp="1"/>
          </p:cNvSpPr>
          <p:nvPr>
            <p:ph type="sldNum" sz="quarter" idx="12"/>
          </p:nvPr>
        </p:nvSpPr>
        <p:spPr/>
        <p:txBody>
          <a:bodyPr/>
          <a:lstStyle>
            <a:lvl1pPr>
              <a:defRPr/>
            </a:lvl1pPr>
          </a:lstStyle>
          <a:p>
            <a:pPr>
              <a:defRPr/>
            </a:pPr>
            <a:fld id="{B5E6BA4A-DF5A-4BE6-A938-6FDE1FFA363B}"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732551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r>
              <a:rPr lang="en-US">
                <a:solidFill>
                  <a:prstClr val="white"/>
                </a:solidFill>
              </a:rPr>
              <a:t>ASSCA 2025, HEPS  China  ( T S Datta) March 28, 2025</a:t>
            </a:r>
          </a:p>
        </p:txBody>
      </p:sp>
      <p:sp>
        <p:nvSpPr>
          <p:cNvPr id="8" name="Slide Number Placeholder 5"/>
          <p:cNvSpPr>
            <a:spLocks noGrp="1"/>
          </p:cNvSpPr>
          <p:nvPr>
            <p:ph type="sldNum" sz="quarter" idx="12"/>
          </p:nvPr>
        </p:nvSpPr>
        <p:spPr/>
        <p:txBody>
          <a:bodyPr/>
          <a:lstStyle>
            <a:lvl1pPr>
              <a:defRPr/>
            </a:lvl1pPr>
            <a:extLst/>
          </a:lstStyle>
          <a:p>
            <a:pPr>
              <a:defRPr/>
            </a:pPr>
            <a:fld id="{38E9B55E-7EB3-436D-9305-633B9F482711}"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17113930"/>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r>
              <a:rPr lang="en-US">
                <a:solidFill>
                  <a:prstClr val="white"/>
                </a:solidFill>
              </a:rPr>
              <a:t>ASSCA 2025, HEPS  China  ( T S Datta) March 28, 2025</a:t>
            </a:r>
          </a:p>
        </p:txBody>
      </p:sp>
      <p:sp>
        <p:nvSpPr>
          <p:cNvPr id="7" name="Slide Number Placeholder 6"/>
          <p:cNvSpPr>
            <a:spLocks noGrp="1"/>
          </p:cNvSpPr>
          <p:nvPr>
            <p:ph type="sldNum" sz="quarter" idx="12"/>
          </p:nvPr>
        </p:nvSpPr>
        <p:spPr/>
        <p:txBody>
          <a:bodyPr/>
          <a:lstStyle>
            <a:lvl1pPr>
              <a:defRPr/>
            </a:lvl1pPr>
            <a:extLst/>
          </a:lstStyle>
          <a:p>
            <a:pPr>
              <a:defRPr/>
            </a:pPr>
            <a:fld id="{06141548-92D5-4C29-A5DE-18C340411AF5}"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17632542"/>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r>
              <a:rPr lang="en-US">
                <a:solidFill>
                  <a:prstClr val="black"/>
                </a:solidFill>
              </a:rPr>
              <a:t>ASSCA 2025, HEPS  China  ( T S Datta) March 28, 2025</a:t>
            </a:r>
          </a:p>
        </p:txBody>
      </p:sp>
      <p:sp>
        <p:nvSpPr>
          <p:cNvPr id="9" name="Slide Number Placeholder 8"/>
          <p:cNvSpPr>
            <a:spLocks noGrp="1"/>
          </p:cNvSpPr>
          <p:nvPr>
            <p:ph type="sldNum" sz="quarter" idx="12"/>
          </p:nvPr>
        </p:nvSpPr>
        <p:spPr/>
        <p:txBody>
          <a:bodyPr/>
          <a:lstStyle>
            <a:lvl1pPr>
              <a:defRPr/>
            </a:lvl1pPr>
            <a:extLst/>
          </a:lstStyle>
          <a:p>
            <a:pPr>
              <a:defRPr/>
            </a:pPr>
            <a:fld id="{A0D94F49-1737-46C8-881E-E3148DF0B45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47708722"/>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r>
              <a:rPr lang="en-US">
                <a:solidFill>
                  <a:prstClr val="white"/>
                </a:solidFill>
              </a:rPr>
              <a:t>ASSCA 2025, HEPS  China  ( T S Datta) March 28, 2025</a:t>
            </a:r>
          </a:p>
        </p:txBody>
      </p:sp>
      <p:sp>
        <p:nvSpPr>
          <p:cNvPr id="5" name="Slide Number Placeholder 4"/>
          <p:cNvSpPr>
            <a:spLocks noGrp="1"/>
          </p:cNvSpPr>
          <p:nvPr>
            <p:ph type="sldNum" sz="quarter" idx="12"/>
          </p:nvPr>
        </p:nvSpPr>
        <p:spPr/>
        <p:txBody>
          <a:bodyPr/>
          <a:lstStyle>
            <a:lvl1pPr>
              <a:defRPr/>
            </a:lvl1pPr>
            <a:extLst/>
          </a:lstStyle>
          <a:p>
            <a:pPr>
              <a:defRPr/>
            </a:pPr>
            <a:fld id="{7C4C7B59-B299-4410-90EF-24C31194B387}"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9731625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white"/>
              </a:solidFill>
              <a:latin typeface="Arial" pitchFamily="34" charset="0"/>
              <a:cs typeface="Arial" pitchFamily="34" charset="0"/>
            </a:endParaRPr>
          </a:p>
        </p:txBody>
      </p:sp>
      <p:sp>
        <p:nvSpPr>
          <p:cNvPr id="6" name="Freeform 5"/>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white"/>
              </a:solidFill>
              <a:latin typeface="Arial" pitchFamily="34" charset="0"/>
              <a:cs typeface="Arial" pitchFamily="34" charset="0"/>
            </a:endParaRPr>
          </a:p>
        </p:txBody>
      </p:sp>
      <p:sp>
        <p:nvSpPr>
          <p:cNvPr id="7" name="Right Triangle 6"/>
          <p:cNvSpPr>
            <a:spLocks/>
          </p:cNvSpPr>
          <p:nvPr/>
        </p:nvSpPr>
        <p:spPr bwMode="auto">
          <a:xfrm>
            <a:off x="-8056" y="5791253"/>
            <a:ext cx="4536419"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1800">
              <a:solidFill>
                <a:prstClr val="white"/>
              </a:solidFill>
            </a:endParaRPr>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endParaRPr lang="en-US" sz="1800">
              <a:solidFill>
                <a:prstClr val="white"/>
              </a:solidFill>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solidFill>
                  <a:prstClr val="white"/>
                </a:solidFill>
              </a:rPr>
              <a:t>ASSCA 2025, HEPS  China  ( T S Datta) March 28, 2025</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356DF974-81F6-4A80-9A4C-EE82E69AEE12}" type="slidenum">
              <a:rPr lang="en-US">
                <a:solidFill>
                  <a:prstClr val="white"/>
                </a:solidFill>
              </a:rPr>
              <a:pPr>
                <a:def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r>
              <a:rPr lang="en-US">
                <a:solidFill>
                  <a:prstClr val="black"/>
                </a:solidFill>
              </a:rPr>
              <a:t>ASSCA 2025, HEPS  China  ( T S Datta) March 28, 2025</a:t>
            </a:r>
          </a:p>
        </p:txBody>
      </p:sp>
      <p:sp>
        <p:nvSpPr>
          <p:cNvPr id="4" name="Slide Number Placeholder 17"/>
          <p:cNvSpPr>
            <a:spLocks noGrp="1"/>
          </p:cNvSpPr>
          <p:nvPr>
            <p:ph type="sldNum" sz="quarter" idx="12"/>
          </p:nvPr>
        </p:nvSpPr>
        <p:spPr/>
        <p:txBody>
          <a:bodyPr/>
          <a:lstStyle>
            <a:lvl1pPr>
              <a:defRPr/>
            </a:lvl1pPr>
          </a:lstStyle>
          <a:p>
            <a:pPr>
              <a:defRPr/>
            </a:pPr>
            <a:fld id="{CBBC269C-1D03-4E91-8D99-36E293EE702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173845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r>
              <a:rPr lang="en-US">
                <a:solidFill>
                  <a:prstClr val="black"/>
                </a:solidFill>
              </a:rPr>
              <a:t>ASSCA 2025, HEPS  China  ( T S Datta) March 28, 2025</a:t>
            </a:r>
          </a:p>
        </p:txBody>
      </p:sp>
      <p:sp>
        <p:nvSpPr>
          <p:cNvPr id="7" name="Slide Number Placeholder 6"/>
          <p:cNvSpPr>
            <a:spLocks noGrp="1"/>
          </p:cNvSpPr>
          <p:nvPr>
            <p:ph type="sldNum" sz="quarter" idx="12"/>
          </p:nvPr>
        </p:nvSpPr>
        <p:spPr/>
        <p:txBody>
          <a:bodyPr/>
          <a:lstStyle>
            <a:lvl1pPr>
              <a:defRPr/>
            </a:lvl1pPr>
            <a:extLst/>
          </a:lstStyle>
          <a:p>
            <a:pPr>
              <a:defRPr/>
            </a:pPr>
            <a:fld id="{FC96BB64-0640-4357-B897-371B8872073E}"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2081080"/>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6" name="Freeform 5"/>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sp>
        <p:nvSpPr>
          <p:cNvPr id="7" name="Right Triangle 6"/>
          <p:cNvSpPr>
            <a:spLocks/>
          </p:cNvSpPr>
          <p:nvPr/>
        </p:nvSpPr>
        <p:spPr bwMode="auto">
          <a:xfrm>
            <a:off x="-8056" y="5791253"/>
            <a:ext cx="4536419"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solidFill>
                  <a:prstClr val="white"/>
                </a:solidFill>
              </a:rPr>
              <a:t>ASSCA 2025, HEPS  China  ( T S Datta) March 28, 2025</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356DF974-81F6-4A80-9A4C-EE82E69AEE12}" type="slidenum">
              <a:rPr lang="en-US" smtClean="0">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433757400"/>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ASSCA 2025, HEPS  China  ( T S Datta) March 28, 2025</a:t>
            </a:r>
          </a:p>
        </p:txBody>
      </p:sp>
      <p:sp>
        <p:nvSpPr>
          <p:cNvPr id="6" name="Slide Number Placeholder 17"/>
          <p:cNvSpPr>
            <a:spLocks noGrp="1"/>
          </p:cNvSpPr>
          <p:nvPr>
            <p:ph type="sldNum" sz="quarter" idx="12"/>
          </p:nvPr>
        </p:nvSpPr>
        <p:spPr/>
        <p:txBody>
          <a:bodyPr/>
          <a:lstStyle>
            <a:lvl1pPr>
              <a:defRPr/>
            </a:lvl1pPr>
          </a:lstStyle>
          <a:p>
            <a:pPr>
              <a:defRPr/>
            </a:pPr>
            <a:fld id="{5EB433CE-4F65-4D8E-B9B7-E002D75B757F}"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780159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ASSCA 2025, HEPS  China  ( T S Datta) March 28, 2025</a:t>
            </a:r>
          </a:p>
        </p:txBody>
      </p:sp>
      <p:sp>
        <p:nvSpPr>
          <p:cNvPr id="6" name="Slide Number Placeholder 17"/>
          <p:cNvSpPr>
            <a:spLocks noGrp="1"/>
          </p:cNvSpPr>
          <p:nvPr>
            <p:ph type="sldNum" sz="quarter" idx="12"/>
          </p:nvPr>
        </p:nvSpPr>
        <p:spPr/>
        <p:txBody>
          <a:bodyPr/>
          <a:lstStyle>
            <a:lvl1pPr>
              <a:defRPr/>
            </a:lvl1pPr>
          </a:lstStyle>
          <a:p>
            <a:pPr>
              <a:defRPr/>
            </a:pPr>
            <a:fld id="{729575CE-32F8-4770-926A-B4FF7E5F1F2C}"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748050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제목 및 내용">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제목 1"/>
          <p:cNvSpPr>
            <a:spLocks noGrp="1"/>
          </p:cNvSpPr>
          <p:nvPr>
            <p:ph type="title"/>
          </p:nvPr>
        </p:nvSpPr>
        <p:spPr>
          <a:xfrm>
            <a:off x="335360" y="19813"/>
            <a:ext cx="11164821" cy="692696"/>
          </a:xfrm>
        </p:spPr>
        <p:txBody>
          <a:bodyPr/>
          <a:lstStyle>
            <a:lvl1pPr>
              <a:defRPr b="1"/>
            </a:lvl1pPr>
          </a:lstStyle>
          <a:p>
            <a:r>
              <a:rPr lang="ko-KR" altLang="en-US" dirty="0"/>
              <a:t>마스터 제목 스타일 편집</a:t>
            </a:r>
          </a:p>
        </p:txBody>
      </p:sp>
      <p:sp>
        <p:nvSpPr>
          <p:cNvPr id="3" name="내용 개체 틀 3"/>
          <p:cNvSpPr>
            <a:spLocks noGrp="1"/>
          </p:cNvSpPr>
          <p:nvPr>
            <p:ph sz="half" idx="2"/>
          </p:nvPr>
        </p:nvSpPr>
        <p:spPr>
          <a:xfrm>
            <a:off x="335360" y="1052736"/>
            <a:ext cx="11233248" cy="51125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바닥글 개체 틀 3"/>
          <p:cNvSpPr>
            <a:spLocks noGrp="1"/>
          </p:cNvSpPr>
          <p:nvPr>
            <p:ph type="ftr" sz="quarter" idx="10"/>
          </p:nvPr>
        </p:nvSpPr>
        <p:spPr>
          <a:xfrm>
            <a:off x="3024717" y="6381751"/>
            <a:ext cx="3860800" cy="365125"/>
          </a:xfrm>
        </p:spPr>
        <p:txBody>
          <a:bodyPr/>
          <a:lstStyle>
            <a:lvl1pPr>
              <a:defRPr/>
            </a:lvl1pPr>
          </a:lstStyle>
          <a:p>
            <a:pPr>
              <a:defRPr/>
            </a:pPr>
            <a:r>
              <a:rPr lang="en-US" altLang="ko-KR">
                <a:solidFill>
                  <a:prstClr val="black"/>
                </a:solidFill>
              </a:rPr>
              <a:t>ASSCA 2025, HEPS  China  ( T S Datta) March 28, 2025</a:t>
            </a:r>
            <a:endParaRPr lang="ko-KR" altLang="en-US">
              <a:solidFill>
                <a:prstClr val="black"/>
              </a:solidFill>
            </a:endParaRPr>
          </a:p>
        </p:txBody>
      </p:sp>
      <p:sp>
        <p:nvSpPr>
          <p:cNvPr id="5" name="슬라이드 번호 개체 틀 4"/>
          <p:cNvSpPr>
            <a:spLocks noGrp="1"/>
          </p:cNvSpPr>
          <p:nvPr>
            <p:ph type="sldNum" sz="quarter" idx="11"/>
          </p:nvPr>
        </p:nvSpPr>
        <p:spPr>
          <a:xfrm>
            <a:off x="7596717" y="6381751"/>
            <a:ext cx="2844800" cy="365125"/>
          </a:xfrm>
        </p:spPr>
        <p:txBody>
          <a:bodyPr/>
          <a:lstStyle>
            <a:lvl1pPr>
              <a:defRPr/>
            </a:lvl1pPr>
          </a:lstStyle>
          <a:p>
            <a:pPr>
              <a:defRPr/>
            </a:pPr>
            <a:fld id="{C1F0759D-7653-4FD4-92D5-CCD53CEAAB76}" type="slidenum">
              <a:rPr lang="ko-KR" altLang="en-US" smtClean="0">
                <a:solidFill>
                  <a:prstClr val="black"/>
                </a:solidFill>
              </a:rPr>
              <a:pPr>
                <a:defRPr/>
              </a:pPr>
              <a:t>‹#›</a:t>
            </a:fld>
            <a:endParaRPr lang="ko-KR" altLang="en-US" dirty="0">
              <a:solidFill>
                <a:prstClr val="black"/>
              </a:solidFill>
            </a:endParaRPr>
          </a:p>
        </p:txBody>
      </p:sp>
    </p:spTree>
    <p:extLst>
      <p:ext uri="{BB962C8B-B14F-4D97-AF65-F5344CB8AC3E}">
        <p14:creationId xmlns:p14="http://schemas.microsoft.com/office/powerpoint/2010/main" val="4740171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5"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t>ASSCA 2025, HEPS  China  ( T S Datta) March 28, 2025</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D41D997E-43EE-4662-A22D-F8E5EE265B5C}" type="slidenum">
              <a:rPr lang="en-US"/>
              <a:pPr>
                <a:defRPr/>
              </a:pPr>
              <a:t>‹#›</a:t>
            </a:fld>
            <a:endParaRPr lang="en-US" dirty="0"/>
          </a:p>
        </p:txBody>
      </p:sp>
    </p:spTree>
    <p:extLst>
      <p:ext uri="{BB962C8B-B14F-4D97-AF65-F5344CB8AC3E}">
        <p14:creationId xmlns:p14="http://schemas.microsoft.com/office/powerpoint/2010/main" val="33369728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ASSCA 2025, HEPS  China  ( T S Datta) March 28, 2025</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B5E6BA4A-DF5A-4BE6-A938-6FDE1FFA363B}" type="slidenum">
              <a:rPr lang="en-US"/>
              <a:pPr>
                <a:defRPr/>
              </a:pPr>
              <a:t>‹#›</a:t>
            </a:fld>
            <a:endParaRPr lang="en-US" dirty="0"/>
          </a:p>
        </p:txBody>
      </p:sp>
    </p:spTree>
    <p:extLst>
      <p:ext uri="{BB962C8B-B14F-4D97-AF65-F5344CB8AC3E}">
        <p14:creationId xmlns:p14="http://schemas.microsoft.com/office/powerpoint/2010/main" val="9439202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Chevron 4"/>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a:t>ASSCA 2025, HEPS  China  ( T S Datta) March 28, 2025</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38E9B55E-7EB3-436D-9305-633B9F482711}" type="slidenum">
              <a:rPr lang="en-US"/>
              <a:pPr>
                <a:defRPr/>
              </a:pPr>
              <a:t>‹#›</a:t>
            </a:fld>
            <a:endParaRPr lang="en-US" dirty="0"/>
          </a:p>
        </p:txBody>
      </p:sp>
    </p:spTree>
    <p:extLst>
      <p:ext uri="{BB962C8B-B14F-4D97-AF65-F5344CB8AC3E}">
        <p14:creationId xmlns:p14="http://schemas.microsoft.com/office/powerpoint/2010/main" val="797326783"/>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a:t>ASSCA 2025, HEPS  China  ( T S Datta) March 28, 2025</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06141548-92D5-4C29-A5DE-18C340411AF5}" type="slidenum">
              <a:rPr lang="en-US"/>
              <a:pPr>
                <a:defRPr/>
              </a:pPr>
              <a:t>‹#›</a:t>
            </a:fld>
            <a:endParaRPr lang="en-US" dirty="0"/>
          </a:p>
        </p:txBody>
      </p:sp>
    </p:spTree>
    <p:extLst>
      <p:ext uri="{BB962C8B-B14F-4D97-AF65-F5344CB8AC3E}">
        <p14:creationId xmlns:p14="http://schemas.microsoft.com/office/powerpoint/2010/main" val="412096482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e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Arial" pitchFamily="34" charset="0"/>
              <a:cs typeface="Arial" pitchFamily="34" charset="0"/>
            </a:endParaRPr>
          </a:p>
        </p:txBody>
      </p:sp>
      <p:sp>
        <p:nvSpPr>
          <p:cNvPr id="12" name="Freeform 11"/>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Arial" pitchFamily="34" charset="0"/>
              <a:cs typeface="Arial" pitchFamily="34" charset="0"/>
            </a:endParaRPr>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4105" name="Text Placeholder 29"/>
          <p:cNvSpPr>
            <a:spLocks noGrp="1"/>
          </p:cNvSpPr>
          <p:nvPr>
            <p:ph type="body" idx="1"/>
          </p:nvPr>
        </p:nvSpPr>
        <p:spPr bwMode="auto">
          <a:xfrm>
            <a:off x="609600" y="1481138"/>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pitchFamily="34" charset="0"/>
              <a:cs typeface="Arial" pitchFamily="34" charset="0"/>
            </a:endParaRPr>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r>
              <a:rPr lang="en-US">
                <a:solidFill>
                  <a:prstClr val="black"/>
                </a:solidFill>
                <a:latin typeface="Arial" pitchFamily="34" charset="0"/>
                <a:cs typeface="Arial" pitchFamily="34" charset="0"/>
              </a:rPr>
              <a:t>ASSCA 2025, HEPS  China  ( T S Datta) March 28, 2025</a:t>
            </a:r>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7471246B-03DE-4C61-9E49-339BF0F176C3}" type="slidenum">
              <a:rPr lang="en-US">
                <a:solidFill>
                  <a:prstClr val="black"/>
                </a:solidFill>
                <a:latin typeface="Arial" pitchFamily="34" charset="0"/>
                <a:cs typeface="Arial" pitchFamily="34" charset="0"/>
              </a:rPr>
              <a:pPr fontAlgn="base">
                <a:spcBef>
                  <a:spcPct val="0"/>
                </a:spcBef>
                <a:spcAft>
                  <a:spcPct val="0"/>
                </a:spcAft>
                <a:defRPr/>
              </a:pPr>
              <a:t>‹#›</a:t>
            </a:fld>
            <a:endParaRPr lang="en-US">
              <a:solidFill>
                <a:prstClr val="black"/>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Arial" pitchFamily="34" charset="0"/>
              <a:cs typeface="Arial" pitchFamily="34" charset="0"/>
            </a:endParaRPr>
          </a:p>
        </p:txBody>
      </p:sp>
      <p:sp>
        <p:nvSpPr>
          <p:cNvPr id="12" name="Freeform 11"/>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Arial" pitchFamily="34" charset="0"/>
              <a:cs typeface="Arial" pitchFamily="34" charset="0"/>
            </a:endParaRPr>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4105" name="Text Placeholder 29"/>
          <p:cNvSpPr>
            <a:spLocks noGrp="1"/>
          </p:cNvSpPr>
          <p:nvPr>
            <p:ph type="body" idx="1"/>
          </p:nvPr>
        </p:nvSpPr>
        <p:spPr bwMode="auto">
          <a:xfrm>
            <a:off x="609600" y="1481138"/>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pitchFamily="34" charset="0"/>
              <a:cs typeface="Arial" pitchFamily="34" charset="0"/>
            </a:endParaRPr>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r>
              <a:rPr lang="en-US">
                <a:solidFill>
                  <a:prstClr val="black"/>
                </a:solidFill>
                <a:latin typeface="Arial" pitchFamily="34" charset="0"/>
                <a:cs typeface="Arial" pitchFamily="34" charset="0"/>
              </a:rPr>
              <a:t>ASSCA 2025, HEPS  China  ( T S Datta) March 28, 2025</a:t>
            </a:r>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7471246B-03DE-4C61-9E49-339BF0F176C3}" type="slidenum">
              <a:rPr lang="en-US">
                <a:solidFill>
                  <a:prstClr val="black"/>
                </a:solidFill>
                <a:latin typeface="Arial" pitchFamily="34" charset="0"/>
                <a:cs typeface="Arial" pitchFamily="34" charset="0"/>
              </a:rPr>
              <a:pPr fontAlgn="base">
                <a:spcBef>
                  <a:spcPct val="0"/>
                </a:spcBef>
                <a:spcAft>
                  <a:spcPct val="0"/>
                </a:spcAft>
                <a:defRPr/>
              </a:pPr>
              <a:t>‹#›</a:t>
            </a:fld>
            <a:endParaRPr 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6519242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Arial" pitchFamily="34" charset="0"/>
              <a:cs typeface="Arial" pitchFamily="34" charset="0"/>
            </a:endParaRPr>
          </a:p>
        </p:txBody>
      </p:sp>
      <p:sp>
        <p:nvSpPr>
          <p:cNvPr id="12" name="Freeform 11"/>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sz="1800">
              <a:solidFill>
                <a:prstClr val="black"/>
              </a:solidFill>
              <a:latin typeface="Arial" pitchFamily="34" charset="0"/>
              <a:cs typeface="Arial" pitchFamily="34" charset="0"/>
            </a:endParaRPr>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4105" name="Text Placeholder 29"/>
          <p:cNvSpPr>
            <a:spLocks noGrp="1"/>
          </p:cNvSpPr>
          <p:nvPr>
            <p:ph type="body" idx="1"/>
          </p:nvPr>
        </p:nvSpPr>
        <p:spPr bwMode="auto">
          <a:xfrm>
            <a:off x="609600" y="1481138"/>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pitchFamily="34" charset="0"/>
              <a:cs typeface="Arial" pitchFamily="34" charset="0"/>
            </a:endParaRPr>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r>
              <a:rPr lang="en-US">
                <a:solidFill>
                  <a:prstClr val="black"/>
                </a:solidFill>
                <a:latin typeface="Arial" pitchFamily="34" charset="0"/>
                <a:cs typeface="Arial" pitchFamily="34" charset="0"/>
              </a:rPr>
              <a:t>ASSCA 2025, HEPS  China  ( T S Datta) March 28, 2025</a:t>
            </a:r>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7471246B-03DE-4C61-9E49-339BF0F176C3}" type="slidenum">
              <a:rPr lang="en-US">
                <a:solidFill>
                  <a:prstClr val="black"/>
                </a:solidFill>
                <a:latin typeface="Arial" pitchFamily="34" charset="0"/>
                <a:cs typeface="Arial" pitchFamily="34" charset="0"/>
              </a:rPr>
              <a:pPr fontAlgn="base">
                <a:spcBef>
                  <a:spcPct val="0"/>
                </a:spcBef>
                <a:spcAft>
                  <a:spcPct val="0"/>
                </a:spcAft>
                <a:defRPr/>
              </a:pPr>
              <a:t>‹#›</a:t>
            </a:fld>
            <a:endParaRPr 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1002730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90500"/>
            <a:ext cx="10972800" cy="8683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143000"/>
            <a:ext cx="1097280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673600" y="6362701"/>
            <a:ext cx="284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5" name="Footer Placeholder 4"/>
          <p:cNvSpPr>
            <a:spLocks noGrp="1"/>
          </p:cNvSpPr>
          <p:nvPr>
            <p:ph type="ftr" sz="quarter" idx="3"/>
          </p:nvPr>
        </p:nvSpPr>
        <p:spPr>
          <a:xfrm>
            <a:off x="7721600" y="636270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0000">
                    <a:tint val="75000"/>
                  </a:srgbClr>
                </a:solidFill>
              </a:rPr>
              <a:t>ASSCA 2025, HEPS  China  ( T S Datta) March 28, 2025</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609600" y="636270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90861-4B16-40B9-9EE8-90F7D404DB3D}" type="slidenum">
              <a:rPr lang="en-US" smtClean="0">
                <a:solidFill>
                  <a:srgbClr val="000000">
                    <a:tint val="75000"/>
                  </a:srgbClr>
                </a:solidFill>
              </a:rPr>
              <a:pPr/>
              <a:t>‹#›</a:t>
            </a:fld>
            <a:endParaRPr lang="en-US" dirty="0">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dt="0"/>
  <p:txStyles>
    <p:titleStyle>
      <a:lvl1pPr algn="l" defTabSz="914400" rtl="0" eaLnBrk="1" latinLnBrk="0" hangingPunct="1">
        <a:spcBef>
          <a:spcPct val="0"/>
        </a:spcBef>
        <a:buNone/>
        <a:defRPr sz="4000"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rgbClr val="076797"/>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rgbClr val="076797"/>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541216" y="228600"/>
            <a:ext cx="10363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609600" y="1885950"/>
            <a:ext cx="10904416"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576385" y="6229350"/>
            <a:ext cx="2540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50000"/>
              </a:spcBef>
              <a:defRPr sz="1292">
                <a:solidFill>
                  <a:schemeClr val="bg2"/>
                </a:solidFill>
                <a:latin typeface="Arial" charset="0"/>
              </a:defRPr>
            </a:lvl1pPr>
          </a:lstStyle>
          <a:p>
            <a:pPr defTabSz="844083" eaLnBrk="0" fontAlgn="base" hangingPunct="0">
              <a:spcAft>
                <a:spcPct val="0"/>
              </a:spcAft>
              <a:defRPr/>
            </a:pPr>
            <a:endParaRPr lang="en-US">
              <a:solidFill>
                <a:srgbClr val="5E574E"/>
              </a:solidFill>
            </a:endParaRPr>
          </a:p>
        </p:txBody>
      </p:sp>
      <p:sp>
        <p:nvSpPr>
          <p:cNvPr id="2053" name="Rectangle 5"/>
          <p:cNvSpPr>
            <a:spLocks noGrp="1" noChangeArrowheads="1"/>
          </p:cNvSpPr>
          <p:nvPr>
            <p:ph type="ftr" sz="quarter" idx="3"/>
          </p:nvPr>
        </p:nvSpPr>
        <p:spPr bwMode="auto">
          <a:xfrm>
            <a:off x="4165600" y="6229350"/>
            <a:ext cx="3860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292" smtClean="0">
                <a:solidFill>
                  <a:schemeClr val="bg2"/>
                </a:solidFill>
                <a:latin typeface="Arial" charset="0"/>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2054" name="Rectangle 6"/>
          <p:cNvSpPr>
            <a:spLocks noGrp="1" noChangeArrowheads="1"/>
          </p:cNvSpPr>
          <p:nvPr>
            <p:ph type="sldNum" sz="quarter" idx="4"/>
          </p:nvPr>
        </p:nvSpPr>
        <p:spPr bwMode="auto">
          <a:xfrm>
            <a:off x="8974016" y="6229350"/>
            <a:ext cx="2540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292">
                <a:solidFill>
                  <a:schemeClr val="bg2"/>
                </a:solidFill>
                <a:latin typeface="Arial" charset="0"/>
              </a:defRPr>
            </a:lvl1pPr>
          </a:lstStyle>
          <a:p>
            <a:pPr defTabSz="844083" eaLnBrk="0" fontAlgn="base" hangingPunct="0">
              <a:spcAft>
                <a:spcPct val="0"/>
              </a:spcAft>
              <a:defRPr/>
            </a:pPr>
            <a:fld id="{43DC294C-697F-464A-9DEA-A980146494F5}"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pic>
        <p:nvPicPr>
          <p:cNvPr id="18439" name="Picture 7" descr="A:\paint.GIF"/>
          <p:cNvPicPr>
            <a:picLocks noChangeAspect="1" noChangeArrowheads="1"/>
          </p:cNvPicPr>
          <p:nvPr/>
        </p:nvPicPr>
        <p:blipFill>
          <a:blip r:embed="rId14" cstate="print">
            <a:clrChange>
              <a:clrFrom>
                <a:srgbClr val="C0C0C0"/>
              </a:clrFrom>
              <a:clrTo>
                <a:srgbClr val="C0C0C0">
                  <a:alpha val="0"/>
                </a:srgbClr>
              </a:clrTo>
            </a:clrChange>
          </a:blip>
          <a:srcRect/>
          <a:stretch>
            <a:fillRect/>
          </a:stretch>
        </p:blipFill>
        <p:spPr bwMode="auto">
          <a:xfrm>
            <a:off x="1219200" y="1314452"/>
            <a:ext cx="10972800" cy="384175"/>
          </a:xfrm>
          <a:prstGeom prst="rect">
            <a:avLst/>
          </a:prstGeom>
          <a:noFill/>
          <a:ln w="9525">
            <a:noFill/>
            <a:miter lim="800000"/>
            <a:headEnd/>
            <a:tailEnd/>
          </a:ln>
        </p:spPr>
      </p:pic>
    </p:spTree>
    <p:extLst>
      <p:ext uri="{BB962C8B-B14F-4D97-AF65-F5344CB8AC3E}">
        <p14:creationId xmlns:p14="http://schemas.microsoft.com/office/powerpoint/2010/main" val="23473505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rtl="0" eaLnBrk="0" fontAlgn="base" hangingPunct="0">
        <a:spcBef>
          <a:spcPct val="0"/>
        </a:spcBef>
        <a:spcAft>
          <a:spcPct val="0"/>
        </a:spcAft>
        <a:defRPr kumimoji="1" sz="3692">
          <a:solidFill>
            <a:schemeClr val="tx2"/>
          </a:solidFill>
          <a:latin typeface="+mj-lt"/>
          <a:ea typeface="+mj-ea"/>
          <a:cs typeface="+mj-cs"/>
        </a:defRPr>
      </a:lvl1pPr>
      <a:lvl2pPr algn="l" rtl="0" eaLnBrk="0" fontAlgn="base" hangingPunct="0">
        <a:spcBef>
          <a:spcPct val="0"/>
        </a:spcBef>
        <a:spcAft>
          <a:spcPct val="0"/>
        </a:spcAft>
        <a:defRPr kumimoji="1" sz="3692">
          <a:solidFill>
            <a:schemeClr val="tx2"/>
          </a:solidFill>
          <a:latin typeface="Arial Black" pitchFamily="34" charset="0"/>
        </a:defRPr>
      </a:lvl2pPr>
      <a:lvl3pPr algn="l" rtl="0" eaLnBrk="0" fontAlgn="base" hangingPunct="0">
        <a:spcBef>
          <a:spcPct val="0"/>
        </a:spcBef>
        <a:spcAft>
          <a:spcPct val="0"/>
        </a:spcAft>
        <a:defRPr kumimoji="1" sz="3692">
          <a:solidFill>
            <a:schemeClr val="tx2"/>
          </a:solidFill>
          <a:latin typeface="Arial Black" pitchFamily="34" charset="0"/>
        </a:defRPr>
      </a:lvl3pPr>
      <a:lvl4pPr algn="l" rtl="0" eaLnBrk="0" fontAlgn="base" hangingPunct="0">
        <a:spcBef>
          <a:spcPct val="0"/>
        </a:spcBef>
        <a:spcAft>
          <a:spcPct val="0"/>
        </a:spcAft>
        <a:defRPr kumimoji="1" sz="3692">
          <a:solidFill>
            <a:schemeClr val="tx2"/>
          </a:solidFill>
          <a:latin typeface="Arial Black" pitchFamily="34" charset="0"/>
        </a:defRPr>
      </a:lvl4pPr>
      <a:lvl5pPr algn="l" rtl="0" eaLnBrk="0" fontAlgn="base" hangingPunct="0">
        <a:spcBef>
          <a:spcPct val="0"/>
        </a:spcBef>
        <a:spcAft>
          <a:spcPct val="0"/>
        </a:spcAft>
        <a:defRPr kumimoji="1" sz="3692">
          <a:solidFill>
            <a:schemeClr val="tx2"/>
          </a:solidFill>
          <a:latin typeface="Arial Black" pitchFamily="34" charset="0"/>
        </a:defRPr>
      </a:lvl5pPr>
      <a:lvl6pPr marL="422041" algn="l" rtl="0" eaLnBrk="0" fontAlgn="base" hangingPunct="0">
        <a:spcBef>
          <a:spcPct val="0"/>
        </a:spcBef>
        <a:spcAft>
          <a:spcPct val="0"/>
        </a:spcAft>
        <a:defRPr kumimoji="1" sz="3692">
          <a:solidFill>
            <a:schemeClr val="tx2"/>
          </a:solidFill>
          <a:latin typeface="Arial Black" pitchFamily="34" charset="0"/>
        </a:defRPr>
      </a:lvl6pPr>
      <a:lvl7pPr marL="844083" algn="l" rtl="0" eaLnBrk="0" fontAlgn="base" hangingPunct="0">
        <a:spcBef>
          <a:spcPct val="0"/>
        </a:spcBef>
        <a:spcAft>
          <a:spcPct val="0"/>
        </a:spcAft>
        <a:defRPr kumimoji="1" sz="3692">
          <a:solidFill>
            <a:schemeClr val="tx2"/>
          </a:solidFill>
          <a:latin typeface="Arial Black" pitchFamily="34" charset="0"/>
        </a:defRPr>
      </a:lvl7pPr>
      <a:lvl8pPr marL="1266124" algn="l" rtl="0" eaLnBrk="0" fontAlgn="base" hangingPunct="0">
        <a:spcBef>
          <a:spcPct val="0"/>
        </a:spcBef>
        <a:spcAft>
          <a:spcPct val="0"/>
        </a:spcAft>
        <a:defRPr kumimoji="1" sz="3692">
          <a:solidFill>
            <a:schemeClr val="tx2"/>
          </a:solidFill>
          <a:latin typeface="Arial Black" pitchFamily="34" charset="0"/>
        </a:defRPr>
      </a:lvl8pPr>
      <a:lvl9pPr marL="1688165" algn="l" rtl="0" eaLnBrk="0" fontAlgn="base" hangingPunct="0">
        <a:spcBef>
          <a:spcPct val="0"/>
        </a:spcBef>
        <a:spcAft>
          <a:spcPct val="0"/>
        </a:spcAft>
        <a:defRPr kumimoji="1" sz="3692">
          <a:solidFill>
            <a:schemeClr val="tx2"/>
          </a:solidFill>
          <a:latin typeface="Arial Black" pitchFamily="34" charset="0"/>
        </a:defRPr>
      </a:lvl9pPr>
    </p:titleStyle>
    <p:bodyStyle>
      <a:lvl1pPr marL="316531" indent="-316531" algn="l" rtl="0" eaLnBrk="0" fontAlgn="base" hangingPunct="0">
        <a:spcBef>
          <a:spcPct val="20000"/>
        </a:spcBef>
        <a:spcAft>
          <a:spcPct val="0"/>
        </a:spcAft>
        <a:buClr>
          <a:schemeClr val="accent2"/>
        </a:buClr>
        <a:buFont typeface="Monotype Sorts" pitchFamily="2" charset="2"/>
        <a:buChar char="z"/>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lr>
          <a:schemeClr val="accent2"/>
        </a:buClr>
        <a:buFont typeface="Monotype Sorts" pitchFamily="2" charset="2"/>
        <a:buChar char="y"/>
        <a:defRPr kumimoji="1" sz="2585">
          <a:solidFill>
            <a:schemeClr val="tx1"/>
          </a:solidFill>
          <a:latin typeface="+mn-lt"/>
        </a:defRPr>
      </a:lvl2pPr>
      <a:lvl3pPr marL="1055103" indent="-211021" algn="l" rtl="0" eaLnBrk="0" fontAlgn="base" hangingPunct="0">
        <a:spcBef>
          <a:spcPct val="20000"/>
        </a:spcBef>
        <a:spcAft>
          <a:spcPct val="0"/>
        </a:spcAft>
        <a:buClr>
          <a:schemeClr val="accent2"/>
        </a:buClr>
        <a:buFont typeface="Monotype Sorts" pitchFamily="2" charset="2"/>
        <a:buChar char="x"/>
        <a:defRPr kumimoji="1" sz="2215">
          <a:solidFill>
            <a:schemeClr val="tx1"/>
          </a:solidFill>
          <a:latin typeface="+mn-lt"/>
        </a:defRPr>
      </a:lvl3pPr>
      <a:lvl4pPr marL="1477145" indent="-211021" algn="l" rtl="0" eaLnBrk="0" fontAlgn="base" hangingPunct="0">
        <a:spcBef>
          <a:spcPct val="20000"/>
        </a:spcBef>
        <a:spcAft>
          <a:spcPct val="0"/>
        </a:spcAft>
        <a:buClr>
          <a:schemeClr val="accent2"/>
        </a:buClr>
        <a:buChar char="•"/>
        <a:defRPr kumimoji="1" sz="1846">
          <a:solidFill>
            <a:schemeClr val="tx1"/>
          </a:solidFill>
          <a:latin typeface="+mn-lt"/>
        </a:defRPr>
      </a:lvl4pPr>
      <a:lvl5pPr marL="1899186" indent="-211021" algn="l" rtl="0" eaLnBrk="0" fontAlgn="base" hangingPunct="0">
        <a:spcBef>
          <a:spcPct val="20000"/>
        </a:spcBef>
        <a:spcAft>
          <a:spcPct val="0"/>
        </a:spcAft>
        <a:buClr>
          <a:schemeClr val="accent2"/>
        </a:buClr>
        <a:buChar char="–"/>
        <a:defRPr kumimoji="1" sz="1846">
          <a:solidFill>
            <a:schemeClr val="tx1"/>
          </a:solidFill>
          <a:latin typeface="+mn-lt"/>
        </a:defRPr>
      </a:lvl5pPr>
      <a:lvl6pPr marL="2321227" indent="-211021" algn="l" rtl="0" eaLnBrk="0" fontAlgn="base" hangingPunct="0">
        <a:spcBef>
          <a:spcPct val="20000"/>
        </a:spcBef>
        <a:spcAft>
          <a:spcPct val="0"/>
        </a:spcAft>
        <a:buClr>
          <a:schemeClr val="accent2"/>
        </a:buClr>
        <a:buChar char="–"/>
        <a:defRPr kumimoji="1" sz="1846">
          <a:solidFill>
            <a:schemeClr val="tx1"/>
          </a:solidFill>
          <a:latin typeface="+mn-lt"/>
        </a:defRPr>
      </a:lvl6pPr>
      <a:lvl7pPr marL="2743269" indent="-211021" algn="l" rtl="0" eaLnBrk="0" fontAlgn="base" hangingPunct="0">
        <a:spcBef>
          <a:spcPct val="20000"/>
        </a:spcBef>
        <a:spcAft>
          <a:spcPct val="0"/>
        </a:spcAft>
        <a:buClr>
          <a:schemeClr val="accent2"/>
        </a:buClr>
        <a:buChar char="–"/>
        <a:defRPr kumimoji="1" sz="1846">
          <a:solidFill>
            <a:schemeClr val="tx1"/>
          </a:solidFill>
          <a:latin typeface="+mn-lt"/>
        </a:defRPr>
      </a:lvl7pPr>
      <a:lvl8pPr marL="3165310" indent="-211021" algn="l" rtl="0" eaLnBrk="0" fontAlgn="base" hangingPunct="0">
        <a:spcBef>
          <a:spcPct val="20000"/>
        </a:spcBef>
        <a:spcAft>
          <a:spcPct val="0"/>
        </a:spcAft>
        <a:buClr>
          <a:schemeClr val="accent2"/>
        </a:buClr>
        <a:buChar char="–"/>
        <a:defRPr kumimoji="1" sz="1846">
          <a:solidFill>
            <a:schemeClr val="tx1"/>
          </a:solidFill>
          <a:latin typeface="+mn-lt"/>
        </a:defRPr>
      </a:lvl8pPr>
      <a:lvl9pPr marL="3587351" indent="-211021" algn="l" rtl="0" eaLnBrk="0" fontAlgn="base" hangingPunct="0">
        <a:spcBef>
          <a:spcPct val="20000"/>
        </a:spcBef>
        <a:spcAft>
          <a:spcPct val="0"/>
        </a:spcAft>
        <a:buClr>
          <a:schemeClr val="accent2"/>
        </a:buClr>
        <a:buChar char="–"/>
        <a:defRPr kumimoji="1" sz="1846">
          <a:solidFill>
            <a:schemeClr val="tx1"/>
          </a:solidFill>
          <a:latin typeface="+mn-lt"/>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2" name="Freeform 11"/>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4105" name="Text Placeholder 29"/>
          <p:cNvSpPr>
            <a:spLocks noGrp="1"/>
          </p:cNvSpPr>
          <p:nvPr>
            <p:ph type="body" idx="1"/>
          </p:nvPr>
        </p:nvSpPr>
        <p:spPr bwMode="auto">
          <a:xfrm>
            <a:off x="609600" y="1481138"/>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pitchFamily="34" charset="0"/>
              <a:cs typeface="Arial" pitchFamily="34" charset="0"/>
            </a:endParaRPr>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r>
              <a:rPr lang="en-US">
                <a:solidFill>
                  <a:prstClr val="black"/>
                </a:solidFill>
                <a:latin typeface="Arial" pitchFamily="34" charset="0"/>
                <a:cs typeface="Arial" pitchFamily="34" charset="0"/>
              </a:rPr>
              <a:t>ASSCA 2025, HEPS  China  ( T S Datta) March 28, 2025</a:t>
            </a:r>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7471246B-03DE-4C61-9E49-339BF0F176C3}" type="slidenum">
              <a:rPr lang="en-US" smtClean="0">
                <a:solidFill>
                  <a:prstClr val="black"/>
                </a:solidFill>
                <a:latin typeface="Arial" pitchFamily="34" charset="0"/>
                <a:cs typeface="Arial" pitchFamily="34" charset="0"/>
              </a:rPr>
              <a:pPr fontAlgn="base">
                <a:spcBef>
                  <a:spcPct val="0"/>
                </a:spcBef>
                <a:spcAft>
                  <a:spcPct val="0"/>
                </a:spcAft>
                <a:defRPr/>
              </a:pPr>
              <a:t>‹#›</a:t>
            </a:fld>
            <a:endParaRPr 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1634486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541216" y="228600"/>
            <a:ext cx="10363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609600" y="1885950"/>
            <a:ext cx="10904416"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576385" y="6229350"/>
            <a:ext cx="2540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50000"/>
              </a:spcBef>
              <a:defRPr sz="1292">
                <a:solidFill>
                  <a:schemeClr val="bg2"/>
                </a:solidFill>
                <a:latin typeface="Arial" charset="0"/>
              </a:defRPr>
            </a:lvl1pPr>
          </a:lstStyle>
          <a:p>
            <a:pPr defTabSz="844083" eaLnBrk="0" fontAlgn="base" hangingPunct="0">
              <a:spcAft>
                <a:spcPct val="0"/>
              </a:spcAft>
              <a:defRPr/>
            </a:pPr>
            <a:endParaRPr lang="en-US">
              <a:solidFill>
                <a:srgbClr val="5E574E"/>
              </a:solidFill>
            </a:endParaRPr>
          </a:p>
        </p:txBody>
      </p:sp>
      <p:sp>
        <p:nvSpPr>
          <p:cNvPr id="2053" name="Rectangle 5"/>
          <p:cNvSpPr>
            <a:spLocks noGrp="1" noChangeArrowheads="1"/>
          </p:cNvSpPr>
          <p:nvPr>
            <p:ph type="ftr" sz="quarter" idx="3"/>
          </p:nvPr>
        </p:nvSpPr>
        <p:spPr bwMode="auto">
          <a:xfrm>
            <a:off x="4165600" y="6229350"/>
            <a:ext cx="3860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292" smtClean="0">
                <a:solidFill>
                  <a:schemeClr val="bg2"/>
                </a:solidFill>
                <a:latin typeface="Arial" charset="0"/>
              </a:defRPr>
            </a:lvl1pPr>
          </a:lstStyle>
          <a:p>
            <a:pPr algn="ctr" defTabSz="844083" eaLnBrk="0" fontAlgn="base" hangingPunct="0">
              <a:spcAft>
                <a:spcPct val="0"/>
              </a:spcAft>
              <a:defRPr/>
            </a:pPr>
            <a:r>
              <a:rPr lang="en-US">
                <a:solidFill>
                  <a:srgbClr val="5E574E"/>
                </a:solidFill>
              </a:rPr>
              <a:t>ASSCA 2025, HEPS  China  ( T S Datta) March 28, 2025</a:t>
            </a:r>
          </a:p>
        </p:txBody>
      </p:sp>
      <p:sp>
        <p:nvSpPr>
          <p:cNvPr id="2054" name="Rectangle 6"/>
          <p:cNvSpPr>
            <a:spLocks noGrp="1" noChangeArrowheads="1"/>
          </p:cNvSpPr>
          <p:nvPr>
            <p:ph type="sldNum" sz="quarter" idx="4"/>
          </p:nvPr>
        </p:nvSpPr>
        <p:spPr bwMode="auto">
          <a:xfrm>
            <a:off x="8974016" y="6229350"/>
            <a:ext cx="2540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292">
                <a:solidFill>
                  <a:schemeClr val="bg2"/>
                </a:solidFill>
                <a:latin typeface="Arial" charset="0"/>
              </a:defRPr>
            </a:lvl1pPr>
          </a:lstStyle>
          <a:p>
            <a:pPr defTabSz="844083" eaLnBrk="0" fontAlgn="base" hangingPunct="0">
              <a:spcAft>
                <a:spcPct val="0"/>
              </a:spcAft>
              <a:defRPr/>
            </a:pPr>
            <a:fld id="{43DC294C-697F-464A-9DEA-A980146494F5}" type="slidenum">
              <a:rPr lang="en-US" smtClean="0">
                <a:solidFill>
                  <a:srgbClr val="5E574E"/>
                </a:solidFill>
              </a:rPr>
              <a:pPr defTabSz="844083" eaLnBrk="0" fontAlgn="base" hangingPunct="0">
                <a:spcAft>
                  <a:spcPct val="0"/>
                </a:spcAft>
                <a:defRPr/>
              </a:pPr>
              <a:t>‹#›</a:t>
            </a:fld>
            <a:endParaRPr lang="en-US">
              <a:solidFill>
                <a:srgbClr val="5E574E"/>
              </a:solidFill>
            </a:endParaRPr>
          </a:p>
        </p:txBody>
      </p:sp>
      <p:pic>
        <p:nvPicPr>
          <p:cNvPr id="18439" name="Picture 7" descr="A:\paint.GIF"/>
          <p:cNvPicPr>
            <a:picLocks noChangeAspect="1" noChangeArrowheads="1"/>
          </p:cNvPicPr>
          <p:nvPr/>
        </p:nvPicPr>
        <p:blipFill>
          <a:blip r:embed="rId14" cstate="print">
            <a:clrChange>
              <a:clrFrom>
                <a:srgbClr val="C0C0C0"/>
              </a:clrFrom>
              <a:clrTo>
                <a:srgbClr val="C0C0C0">
                  <a:alpha val="0"/>
                </a:srgbClr>
              </a:clrTo>
            </a:clrChange>
          </a:blip>
          <a:srcRect/>
          <a:stretch>
            <a:fillRect/>
          </a:stretch>
        </p:blipFill>
        <p:spPr bwMode="auto">
          <a:xfrm>
            <a:off x="1219200" y="1314452"/>
            <a:ext cx="10972800" cy="384175"/>
          </a:xfrm>
          <a:prstGeom prst="rect">
            <a:avLst/>
          </a:prstGeom>
          <a:noFill/>
          <a:ln w="9525">
            <a:noFill/>
            <a:miter lim="800000"/>
            <a:headEnd/>
            <a:tailEnd/>
          </a:ln>
        </p:spPr>
      </p:pic>
    </p:spTree>
    <p:extLst>
      <p:ext uri="{BB962C8B-B14F-4D97-AF65-F5344CB8AC3E}">
        <p14:creationId xmlns:p14="http://schemas.microsoft.com/office/powerpoint/2010/main" val="273476993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hf hdr="0" dt="0"/>
  <p:txStyles>
    <p:titleStyle>
      <a:lvl1pPr algn="l" rtl="0" eaLnBrk="0" fontAlgn="base" hangingPunct="0">
        <a:spcBef>
          <a:spcPct val="0"/>
        </a:spcBef>
        <a:spcAft>
          <a:spcPct val="0"/>
        </a:spcAft>
        <a:defRPr kumimoji="1" sz="3692">
          <a:solidFill>
            <a:schemeClr val="tx2"/>
          </a:solidFill>
          <a:latin typeface="+mj-lt"/>
          <a:ea typeface="+mj-ea"/>
          <a:cs typeface="+mj-cs"/>
        </a:defRPr>
      </a:lvl1pPr>
      <a:lvl2pPr algn="l" rtl="0" eaLnBrk="0" fontAlgn="base" hangingPunct="0">
        <a:spcBef>
          <a:spcPct val="0"/>
        </a:spcBef>
        <a:spcAft>
          <a:spcPct val="0"/>
        </a:spcAft>
        <a:defRPr kumimoji="1" sz="3692">
          <a:solidFill>
            <a:schemeClr val="tx2"/>
          </a:solidFill>
          <a:latin typeface="Arial Black" pitchFamily="34" charset="0"/>
        </a:defRPr>
      </a:lvl2pPr>
      <a:lvl3pPr algn="l" rtl="0" eaLnBrk="0" fontAlgn="base" hangingPunct="0">
        <a:spcBef>
          <a:spcPct val="0"/>
        </a:spcBef>
        <a:spcAft>
          <a:spcPct val="0"/>
        </a:spcAft>
        <a:defRPr kumimoji="1" sz="3692">
          <a:solidFill>
            <a:schemeClr val="tx2"/>
          </a:solidFill>
          <a:latin typeface="Arial Black" pitchFamily="34" charset="0"/>
        </a:defRPr>
      </a:lvl3pPr>
      <a:lvl4pPr algn="l" rtl="0" eaLnBrk="0" fontAlgn="base" hangingPunct="0">
        <a:spcBef>
          <a:spcPct val="0"/>
        </a:spcBef>
        <a:spcAft>
          <a:spcPct val="0"/>
        </a:spcAft>
        <a:defRPr kumimoji="1" sz="3692">
          <a:solidFill>
            <a:schemeClr val="tx2"/>
          </a:solidFill>
          <a:latin typeface="Arial Black" pitchFamily="34" charset="0"/>
        </a:defRPr>
      </a:lvl4pPr>
      <a:lvl5pPr algn="l" rtl="0" eaLnBrk="0" fontAlgn="base" hangingPunct="0">
        <a:spcBef>
          <a:spcPct val="0"/>
        </a:spcBef>
        <a:spcAft>
          <a:spcPct val="0"/>
        </a:spcAft>
        <a:defRPr kumimoji="1" sz="3692">
          <a:solidFill>
            <a:schemeClr val="tx2"/>
          </a:solidFill>
          <a:latin typeface="Arial Black" pitchFamily="34" charset="0"/>
        </a:defRPr>
      </a:lvl5pPr>
      <a:lvl6pPr marL="422041" algn="l" rtl="0" eaLnBrk="0" fontAlgn="base" hangingPunct="0">
        <a:spcBef>
          <a:spcPct val="0"/>
        </a:spcBef>
        <a:spcAft>
          <a:spcPct val="0"/>
        </a:spcAft>
        <a:defRPr kumimoji="1" sz="3692">
          <a:solidFill>
            <a:schemeClr val="tx2"/>
          </a:solidFill>
          <a:latin typeface="Arial Black" pitchFamily="34" charset="0"/>
        </a:defRPr>
      </a:lvl6pPr>
      <a:lvl7pPr marL="844083" algn="l" rtl="0" eaLnBrk="0" fontAlgn="base" hangingPunct="0">
        <a:spcBef>
          <a:spcPct val="0"/>
        </a:spcBef>
        <a:spcAft>
          <a:spcPct val="0"/>
        </a:spcAft>
        <a:defRPr kumimoji="1" sz="3692">
          <a:solidFill>
            <a:schemeClr val="tx2"/>
          </a:solidFill>
          <a:latin typeface="Arial Black" pitchFamily="34" charset="0"/>
        </a:defRPr>
      </a:lvl7pPr>
      <a:lvl8pPr marL="1266124" algn="l" rtl="0" eaLnBrk="0" fontAlgn="base" hangingPunct="0">
        <a:spcBef>
          <a:spcPct val="0"/>
        </a:spcBef>
        <a:spcAft>
          <a:spcPct val="0"/>
        </a:spcAft>
        <a:defRPr kumimoji="1" sz="3692">
          <a:solidFill>
            <a:schemeClr val="tx2"/>
          </a:solidFill>
          <a:latin typeface="Arial Black" pitchFamily="34" charset="0"/>
        </a:defRPr>
      </a:lvl8pPr>
      <a:lvl9pPr marL="1688165" algn="l" rtl="0" eaLnBrk="0" fontAlgn="base" hangingPunct="0">
        <a:spcBef>
          <a:spcPct val="0"/>
        </a:spcBef>
        <a:spcAft>
          <a:spcPct val="0"/>
        </a:spcAft>
        <a:defRPr kumimoji="1" sz="3692">
          <a:solidFill>
            <a:schemeClr val="tx2"/>
          </a:solidFill>
          <a:latin typeface="Arial Black" pitchFamily="34" charset="0"/>
        </a:defRPr>
      </a:lvl9pPr>
    </p:titleStyle>
    <p:bodyStyle>
      <a:lvl1pPr marL="316531" indent="-316531" algn="l" rtl="0" eaLnBrk="0" fontAlgn="base" hangingPunct="0">
        <a:spcBef>
          <a:spcPct val="20000"/>
        </a:spcBef>
        <a:spcAft>
          <a:spcPct val="0"/>
        </a:spcAft>
        <a:buClr>
          <a:schemeClr val="accent2"/>
        </a:buClr>
        <a:buFont typeface="Monotype Sorts" pitchFamily="2" charset="2"/>
        <a:buChar char="z"/>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lr>
          <a:schemeClr val="accent2"/>
        </a:buClr>
        <a:buFont typeface="Monotype Sorts" pitchFamily="2" charset="2"/>
        <a:buChar char="y"/>
        <a:defRPr kumimoji="1" sz="2585">
          <a:solidFill>
            <a:schemeClr val="tx1"/>
          </a:solidFill>
          <a:latin typeface="+mn-lt"/>
        </a:defRPr>
      </a:lvl2pPr>
      <a:lvl3pPr marL="1055103" indent="-211021" algn="l" rtl="0" eaLnBrk="0" fontAlgn="base" hangingPunct="0">
        <a:spcBef>
          <a:spcPct val="20000"/>
        </a:spcBef>
        <a:spcAft>
          <a:spcPct val="0"/>
        </a:spcAft>
        <a:buClr>
          <a:schemeClr val="accent2"/>
        </a:buClr>
        <a:buFont typeface="Monotype Sorts" pitchFamily="2" charset="2"/>
        <a:buChar char="x"/>
        <a:defRPr kumimoji="1" sz="2215">
          <a:solidFill>
            <a:schemeClr val="tx1"/>
          </a:solidFill>
          <a:latin typeface="+mn-lt"/>
        </a:defRPr>
      </a:lvl3pPr>
      <a:lvl4pPr marL="1477145" indent="-211021" algn="l" rtl="0" eaLnBrk="0" fontAlgn="base" hangingPunct="0">
        <a:spcBef>
          <a:spcPct val="20000"/>
        </a:spcBef>
        <a:spcAft>
          <a:spcPct val="0"/>
        </a:spcAft>
        <a:buClr>
          <a:schemeClr val="accent2"/>
        </a:buClr>
        <a:buChar char="•"/>
        <a:defRPr kumimoji="1" sz="1846">
          <a:solidFill>
            <a:schemeClr val="tx1"/>
          </a:solidFill>
          <a:latin typeface="+mn-lt"/>
        </a:defRPr>
      </a:lvl4pPr>
      <a:lvl5pPr marL="1899186" indent="-211021" algn="l" rtl="0" eaLnBrk="0" fontAlgn="base" hangingPunct="0">
        <a:spcBef>
          <a:spcPct val="20000"/>
        </a:spcBef>
        <a:spcAft>
          <a:spcPct val="0"/>
        </a:spcAft>
        <a:buClr>
          <a:schemeClr val="accent2"/>
        </a:buClr>
        <a:buChar char="–"/>
        <a:defRPr kumimoji="1" sz="1846">
          <a:solidFill>
            <a:schemeClr val="tx1"/>
          </a:solidFill>
          <a:latin typeface="+mn-lt"/>
        </a:defRPr>
      </a:lvl5pPr>
      <a:lvl6pPr marL="2321227" indent="-211021" algn="l" rtl="0" eaLnBrk="0" fontAlgn="base" hangingPunct="0">
        <a:spcBef>
          <a:spcPct val="20000"/>
        </a:spcBef>
        <a:spcAft>
          <a:spcPct val="0"/>
        </a:spcAft>
        <a:buClr>
          <a:schemeClr val="accent2"/>
        </a:buClr>
        <a:buChar char="–"/>
        <a:defRPr kumimoji="1" sz="1846">
          <a:solidFill>
            <a:schemeClr val="tx1"/>
          </a:solidFill>
          <a:latin typeface="+mn-lt"/>
        </a:defRPr>
      </a:lvl6pPr>
      <a:lvl7pPr marL="2743269" indent="-211021" algn="l" rtl="0" eaLnBrk="0" fontAlgn="base" hangingPunct="0">
        <a:spcBef>
          <a:spcPct val="20000"/>
        </a:spcBef>
        <a:spcAft>
          <a:spcPct val="0"/>
        </a:spcAft>
        <a:buClr>
          <a:schemeClr val="accent2"/>
        </a:buClr>
        <a:buChar char="–"/>
        <a:defRPr kumimoji="1" sz="1846">
          <a:solidFill>
            <a:schemeClr val="tx1"/>
          </a:solidFill>
          <a:latin typeface="+mn-lt"/>
        </a:defRPr>
      </a:lvl7pPr>
      <a:lvl8pPr marL="3165310" indent="-211021" algn="l" rtl="0" eaLnBrk="0" fontAlgn="base" hangingPunct="0">
        <a:spcBef>
          <a:spcPct val="20000"/>
        </a:spcBef>
        <a:spcAft>
          <a:spcPct val="0"/>
        </a:spcAft>
        <a:buClr>
          <a:schemeClr val="accent2"/>
        </a:buClr>
        <a:buChar char="–"/>
        <a:defRPr kumimoji="1" sz="1846">
          <a:solidFill>
            <a:schemeClr val="tx1"/>
          </a:solidFill>
          <a:latin typeface="+mn-lt"/>
        </a:defRPr>
      </a:lvl8pPr>
      <a:lvl9pPr marL="3587351" indent="-211021" algn="l" rtl="0" eaLnBrk="0" fontAlgn="base" hangingPunct="0">
        <a:spcBef>
          <a:spcPct val="20000"/>
        </a:spcBef>
        <a:spcAft>
          <a:spcPct val="0"/>
        </a:spcAft>
        <a:buClr>
          <a:schemeClr val="accent2"/>
        </a:buClr>
        <a:buChar char="–"/>
        <a:defRPr kumimoji="1" sz="1846">
          <a:solidFill>
            <a:schemeClr val="tx1"/>
          </a:solidFill>
          <a:latin typeface="+mn-lt"/>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2" name="Freeform 11"/>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4105" name="Text Placeholder 29"/>
          <p:cNvSpPr>
            <a:spLocks noGrp="1"/>
          </p:cNvSpPr>
          <p:nvPr>
            <p:ph type="body" idx="1"/>
          </p:nvPr>
        </p:nvSpPr>
        <p:spPr bwMode="auto">
          <a:xfrm>
            <a:off x="609600" y="1481138"/>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chemeClr val="tx1"/>
                </a:solidFill>
              </a:defRPr>
            </a:lvl1pPr>
            <a:extLst/>
          </a:lstStyle>
          <a:p>
            <a:pPr fontAlgn="base">
              <a:spcBef>
                <a:spcPct val="0"/>
              </a:spcBef>
              <a:spcAft>
                <a:spcPct val="0"/>
              </a:spcAft>
              <a:defRPr/>
            </a:pPr>
            <a:endParaRPr lang="en-US">
              <a:solidFill>
                <a:prstClr val="black"/>
              </a:solidFill>
              <a:latin typeface="Arial" pitchFamily="34" charset="0"/>
              <a:cs typeface="Arial" pitchFamily="34" charset="0"/>
            </a:endParaRPr>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chemeClr val="tx1"/>
                </a:solidFill>
              </a:defRPr>
            </a:lvl1pPr>
            <a:extLst/>
          </a:lstStyle>
          <a:p>
            <a:pPr fontAlgn="base">
              <a:spcBef>
                <a:spcPct val="0"/>
              </a:spcBef>
              <a:spcAft>
                <a:spcPct val="0"/>
              </a:spcAft>
              <a:defRPr/>
            </a:pPr>
            <a:r>
              <a:rPr lang="en-US">
                <a:solidFill>
                  <a:prstClr val="black"/>
                </a:solidFill>
                <a:latin typeface="Arial" pitchFamily="34" charset="0"/>
                <a:cs typeface="Arial" pitchFamily="34" charset="0"/>
              </a:rPr>
              <a:t>ASSCA 2025, HEPS  China  ( T S Datta) March 28, 2025</a:t>
            </a:r>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anchor="b"/>
          <a:lstStyle>
            <a:lvl1pPr algn="r" eaLnBrk="1" latinLnBrk="0" hangingPunct="1">
              <a:defRPr kumimoji="0" sz="1000" b="0">
                <a:solidFill>
                  <a:schemeClr val="tx1"/>
                </a:solidFill>
              </a:defRPr>
            </a:lvl1pPr>
            <a:extLst/>
          </a:lstStyle>
          <a:p>
            <a:pPr fontAlgn="base">
              <a:spcBef>
                <a:spcPct val="0"/>
              </a:spcBef>
              <a:spcAft>
                <a:spcPct val="0"/>
              </a:spcAft>
              <a:defRPr/>
            </a:pPr>
            <a:fld id="{7471246B-03DE-4C61-9E49-339BF0F176C3}" type="slidenum">
              <a:rPr lang="en-US" smtClean="0">
                <a:solidFill>
                  <a:prstClr val="black"/>
                </a:solidFill>
                <a:latin typeface="Arial" pitchFamily="34" charset="0"/>
                <a:cs typeface="Arial" pitchFamily="34" charset="0"/>
              </a:rPr>
              <a:pPr fontAlgn="base">
                <a:spcBef>
                  <a:spcPct val="0"/>
                </a:spcBef>
                <a:spcAft>
                  <a:spcPct val="0"/>
                </a:spcAft>
                <a:defRPr/>
              </a:pPr>
              <a:t>‹#›</a:t>
            </a:fld>
            <a:endParaRPr lang="en-US">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34229438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12" name="Freeform 11"/>
          <p:cNvSpPr>
            <a:spLocks/>
          </p:cNvSpPr>
          <p:nvPr/>
        </p:nvSpPr>
        <p:spPr bwMode="auto">
          <a:xfrm>
            <a:off x="647700" y="5938838"/>
            <a:ext cx="49212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4105" name="Text Placeholder 29"/>
          <p:cNvSpPr>
            <a:spLocks noGrp="1"/>
          </p:cNvSpPr>
          <p:nvPr>
            <p:ph type="body" idx="1"/>
          </p:nvPr>
        </p:nvSpPr>
        <p:spPr bwMode="auto">
          <a:xfrm>
            <a:off x="609600" y="1481138"/>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a:t>ASSCA 2025, HEPS  China  ( T S Datta) March 28, 2025</a:t>
            </a:r>
            <a:endParaRPr lang="en-US" dirty="0"/>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7471246B-03DE-4C61-9E49-339BF0F176C3}" type="slidenum">
              <a:rPr lang="en-US"/>
              <a:pPr>
                <a:defRPr/>
              </a:pPr>
              <a:t>‹#›</a:t>
            </a:fld>
            <a:endParaRPr lang="en-US" dirty="0"/>
          </a:p>
        </p:txBody>
      </p:sp>
    </p:spTree>
    <p:extLst>
      <p:ext uri="{BB962C8B-B14F-4D97-AF65-F5344CB8AC3E}">
        <p14:creationId xmlns:p14="http://schemas.microsoft.com/office/powerpoint/2010/main" val="37737687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30.wmf"/><Relationship Id="rId5" Type="http://schemas.openxmlformats.org/officeDocument/2006/relationships/oleObject" Target="../embeddings/oleObject3.bin"/><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4.bin"/><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6.bin"/><Relationship Id="rId10" Type="http://schemas.openxmlformats.org/officeDocument/2006/relationships/image" Target="../media/image38.png"/><Relationship Id="rId4" Type="http://schemas.openxmlformats.org/officeDocument/2006/relationships/image" Target="../media/image34.wmf"/><Relationship Id="rId9" Type="http://schemas.openxmlformats.org/officeDocument/2006/relationships/image" Target="../media/image37.jpe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1.wmf"/><Relationship Id="rId12" Type="http://schemas.openxmlformats.org/officeDocument/2006/relationships/oleObject" Target="../embeddings/oleObject13.bin"/><Relationship Id="rId2" Type="http://schemas.openxmlformats.org/officeDocument/2006/relationships/oleObject" Target="../embeddings/oleObject8.bin"/><Relationship Id="rId1" Type="http://schemas.openxmlformats.org/officeDocument/2006/relationships/slideLayout" Target="../slideLayouts/slideLayout7.xml"/><Relationship Id="rId6" Type="http://schemas.openxmlformats.org/officeDocument/2006/relationships/oleObject" Target="../embeddings/oleObject10.bin"/><Relationship Id="rId11" Type="http://schemas.openxmlformats.org/officeDocument/2006/relationships/image" Target="../media/image43.wmf"/><Relationship Id="rId5" Type="http://schemas.openxmlformats.org/officeDocument/2006/relationships/image" Target="../media/image40.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42.wmf"/></Relationships>
</file>

<file path=ppt/slides/_rels/slide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4.wmf"/><Relationship Id="rId7" Type="http://schemas.openxmlformats.org/officeDocument/2006/relationships/oleObject" Target="../embeddings/oleObject16.bin"/><Relationship Id="rId2" Type="http://schemas.openxmlformats.org/officeDocument/2006/relationships/oleObject" Target="../embeddings/oleObject14.bin"/><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w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49.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1.wmf"/><Relationship Id="rId3" Type="http://schemas.openxmlformats.org/officeDocument/2006/relationships/image" Target="../media/image50.wmf"/><Relationship Id="rId7" Type="http://schemas.openxmlformats.org/officeDocument/2006/relationships/image" Target="../media/image52.wmf"/><Relationship Id="rId12" Type="http://schemas.openxmlformats.org/officeDocument/2006/relationships/oleObject" Target="../embeddings/oleObject23.bin"/><Relationship Id="rId2" Type="http://schemas.openxmlformats.org/officeDocument/2006/relationships/oleObject" Target="../embeddings/oleObject18.bin"/><Relationship Id="rId1" Type="http://schemas.openxmlformats.org/officeDocument/2006/relationships/slideLayout" Target="../slideLayouts/slideLayout7.xml"/><Relationship Id="rId6" Type="http://schemas.openxmlformats.org/officeDocument/2006/relationships/oleObject" Target="../embeddings/oleObject20.bin"/><Relationship Id="rId11" Type="http://schemas.openxmlformats.org/officeDocument/2006/relationships/image" Target="../media/image54.wmf"/><Relationship Id="rId5" Type="http://schemas.openxmlformats.org/officeDocument/2006/relationships/image" Target="../media/image51.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53.wmf"/></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oleObject" Target="../embeddings/oleObject24.bin"/><Relationship Id="rId1" Type="http://schemas.openxmlformats.org/officeDocument/2006/relationships/slideLayout" Target="../slideLayouts/slideLayout7.xml"/><Relationship Id="rId6" Type="http://schemas.openxmlformats.org/officeDocument/2006/relationships/image" Target="../media/image57.wmf"/><Relationship Id="rId5" Type="http://schemas.openxmlformats.org/officeDocument/2006/relationships/oleObject" Target="../embeddings/oleObject25.bin"/><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58.wmf"/><Relationship Id="rId7" Type="http://schemas.openxmlformats.org/officeDocument/2006/relationships/image" Target="../media/image60.wmf"/><Relationship Id="rId2" Type="http://schemas.openxmlformats.org/officeDocument/2006/relationships/oleObject" Target="../embeddings/oleObject26.bin"/><Relationship Id="rId1" Type="http://schemas.openxmlformats.org/officeDocument/2006/relationships/slideLayout" Target="../slideLayouts/slideLayout7.xml"/><Relationship Id="rId6" Type="http://schemas.openxmlformats.org/officeDocument/2006/relationships/oleObject" Target="../embeddings/oleObject28.bin"/><Relationship Id="rId11" Type="http://schemas.openxmlformats.org/officeDocument/2006/relationships/image" Target="../media/image62.wmf"/><Relationship Id="rId5" Type="http://schemas.openxmlformats.org/officeDocument/2006/relationships/image" Target="../media/image59.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61.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image" Target="../media/image64.jpeg"/><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wmf"/></Relationships>
</file>

<file path=ppt/slides/_rels/slide29.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32.bin"/><Relationship Id="rId1" Type="http://schemas.openxmlformats.org/officeDocument/2006/relationships/slideLayout" Target="../slideLayouts/slideLayout7.xml"/><Relationship Id="rId5" Type="http://schemas.openxmlformats.org/officeDocument/2006/relationships/image" Target="../media/image68.w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oleObject" Target="../embeddings/oleObject34.bin"/><Relationship Id="rId7" Type="http://schemas.openxmlformats.org/officeDocument/2006/relationships/image" Target="../media/image72.png"/><Relationship Id="rId2" Type="http://schemas.openxmlformats.org/officeDocument/2006/relationships/image" Target="../media/image69.png"/><Relationship Id="rId1" Type="http://schemas.openxmlformats.org/officeDocument/2006/relationships/slideLayout" Target="../slideLayouts/slideLayout78.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7.wmf"/></Relationships>
</file>

<file path=ppt/slides/_rels/slide33.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oleObject" Target="../embeddings/oleObject35.bin"/><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5.jpeg"/><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54.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90.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image" Target="../media/image82.jpeg"/><Relationship Id="rId1" Type="http://schemas.openxmlformats.org/officeDocument/2006/relationships/slideLayout" Target="../slideLayouts/slideLayout90.xml"/><Relationship Id="rId4" Type="http://schemas.openxmlformats.org/officeDocument/2006/relationships/image" Target="../media/image88.wmf"/></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89.emf"/><Relationship Id="rId1" Type="http://schemas.openxmlformats.org/officeDocument/2006/relationships/slideLayout" Target="../slideLayouts/slideLayout90.xml"/><Relationship Id="rId5" Type="http://schemas.openxmlformats.org/officeDocument/2006/relationships/image" Target="../media/image91.jpe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eg"/><Relationship Id="rId1" Type="http://schemas.openxmlformats.org/officeDocument/2006/relationships/slideLayout" Target="../slideLayouts/slideLayout54.xml"/><Relationship Id="rId4" Type="http://schemas.openxmlformats.org/officeDocument/2006/relationships/image" Target="../media/image9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png"/><Relationship Id="rId1" Type="http://schemas.openxmlformats.org/officeDocument/2006/relationships/slideLayout" Target="../slideLayouts/slideLayout66.xml"/><Relationship Id="rId4" Type="http://schemas.openxmlformats.org/officeDocument/2006/relationships/image" Target="../media/image9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AutoShape 2" descr="https://indico.ihep.ac.cn/event/8260/picture/36.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9" name="Picture 8" descr="iuac1.jpg"/>
          <p:cNvPicPr>
            <a:picLocks noChangeAspect="1"/>
          </p:cNvPicPr>
          <p:nvPr/>
        </p:nvPicPr>
        <p:blipFill>
          <a:blip r:embed="rId3" cstate="print"/>
          <a:stretch>
            <a:fillRect/>
          </a:stretch>
        </p:blipFill>
        <p:spPr>
          <a:xfrm>
            <a:off x="8683052" y="0"/>
            <a:ext cx="3382432" cy="2458753"/>
          </a:xfrm>
          <a:prstGeom prst="rect">
            <a:avLst/>
          </a:prstGeom>
        </p:spPr>
      </p:pic>
      <p:sp>
        <p:nvSpPr>
          <p:cNvPr id="4" name="Title 3"/>
          <p:cNvSpPr>
            <a:spLocks noGrp="1"/>
          </p:cNvSpPr>
          <p:nvPr>
            <p:ph type="ctrTitle"/>
          </p:nvPr>
        </p:nvSpPr>
        <p:spPr>
          <a:xfrm>
            <a:off x="838200" y="2965806"/>
            <a:ext cx="10972800" cy="926388"/>
          </a:xfrm>
        </p:spPr>
        <p:txBody>
          <a:bodyPr>
            <a:noAutofit/>
          </a:bodyPr>
          <a:lstStyle/>
          <a:p>
            <a:pPr algn="l"/>
            <a:r>
              <a:rPr lang="en-IN" sz="2800" dirty="0">
                <a:solidFill>
                  <a:srgbClr val="0000FF"/>
                </a:solidFill>
                <a:latin typeface="Bookman Old Style" panose="02050604050505020204" pitchFamily="18" charset="0"/>
              </a:rPr>
              <a:t>Cryogenics : How to Achieve Low Temperature  and Production of Cryogen : Process Cycle/ Thermodynamics </a:t>
            </a:r>
          </a:p>
        </p:txBody>
      </p:sp>
      <p:sp>
        <p:nvSpPr>
          <p:cNvPr id="10" name="TextBox 9"/>
          <p:cNvSpPr txBox="1"/>
          <p:nvPr/>
        </p:nvSpPr>
        <p:spPr>
          <a:xfrm>
            <a:off x="2362200" y="4563590"/>
            <a:ext cx="7090794" cy="1323439"/>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2000" b="1" i="0" u="none" strike="noStrike" kern="1200" cap="none" spc="0" normalizeH="0" baseline="0" noProof="0" dirty="0">
                <a:ln>
                  <a:noFill/>
                </a:ln>
                <a:solidFill>
                  <a:srgbClr val="FF0000"/>
                </a:solidFill>
                <a:effectLst/>
                <a:uLnTx/>
                <a:uFillTx/>
                <a:latin typeface="Bookman Old Style" panose="02050604050505020204" pitchFamily="18" charset="0"/>
                <a:ea typeface="+mn-ea"/>
                <a:cs typeface="Arial" pitchFamily="34" charset="0"/>
              </a:rPr>
              <a:t>	</a:t>
            </a:r>
            <a:r>
              <a:rPr kumimoji="0" lang="en-IN" sz="2000" b="1" i="1" u="none" strike="noStrike" kern="1200" cap="none" spc="0" normalizeH="0" baseline="0" noProof="0" dirty="0">
                <a:ln>
                  <a:noFill/>
                </a:ln>
                <a:solidFill>
                  <a:srgbClr val="FF0000"/>
                </a:solidFill>
                <a:effectLst/>
                <a:uLnTx/>
                <a:uFillTx/>
                <a:latin typeface="Bookman Old Style" panose="02050604050505020204" pitchFamily="18" charset="0"/>
                <a:ea typeface="+mn-ea"/>
                <a:cs typeface="Arial" pitchFamily="34" charset="0"/>
              </a:rPr>
              <a:t>T S Datta (Retired From )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2000" b="1" i="1" u="none" strike="noStrike" kern="1200" cap="none" spc="0" normalizeH="0" baseline="0" noProof="0" dirty="0">
                <a:ln>
                  <a:noFill/>
                </a:ln>
                <a:solidFill>
                  <a:srgbClr val="FF0000"/>
                </a:solidFill>
                <a:effectLst/>
                <a:uLnTx/>
                <a:uFillTx/>
                <a:latin typeface="Bookman Old Style" panose="02050604050505020204" pitchFamily="18" charset="0"/>
                <a:ea typeface="+mn-ea"/>
                <a:cs typeface="Arial" pitchFamily="34" charset="0"/>
              </a:rPr>
              <a:t>Indian Institute of Technology. Kharagpur. India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2000" b="1" i="1" u="none" strike="noStrike" kern="1200" cap="none" spc="0" normalizeH="0" baseline="0" noProof="0" dirty="0">
                <a:ln>
                  <a:noFill/>
                </a:ln>
                <a:solidFill>
                  <a:srgbClr val="FF0000"/>
                </a:solidFill>
                <a:effectLst/>
                <a:uLnTx/>
                <a:uFillTx/>
                <a:latin typeface="Bookman Old Style" panose="02050604050505020204" pitchFamily="18" charset="0"/>
                <a:ea typeface="+mn-ea"/>
                <a:cs typeface="Arial" pitchFamily="34" charset="0"/>
              </a:rPr>
              <a:t>&amp;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N" sz="2000" b="1" i="1" u="none" strike="noStrike" kern="1200" cap="none" spc="0" normalizeH="0" baseline="0" noProof="0" dirty="0">
                <a:ln>
                  <a:noFill/>
                </a:ln>
                <a:solidFill>
                  <a:srgbClr val="FF0000"/>
                </a:solidFill>
                <a:effectLst/>
                <a:uLnTx/>
                <a:uFillTx/>
                <a:latin typeface="Bookman Old Style" panose="02050604050505020204" pitchFamily="18" charset="0"/>
                <a:ea typeface="+mn-ea"/>
                <a:cs typeface="Arial" pitchFamily="34" charset="0"/>
              </a:rPr>
              <a:t>Inter University Accelerator Centre. Delhi </a:t>
            </a:r>
            <a:r>
              <a:rPr kumimoji="0" lang="en-IN" sz="18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p>
        </p:txBody>
      </p:sp>
      <p:pic>
        <p:nvPicPr>
          <p:cNvPr id="13" name="Picture 2" descr="Image result for iit. kharagpur"/>
          <p:cNvPicPr>
            <a:picLocks noChangeAspect="1" noChangeArrowheads="1"/>
          </p:cNvPicPr>
          <p:nvPr/>
        </p:nvPicPr>
        <p:blipFill>
          <a:blip r:embed="rId4" cstate="print"/>
          <a:srcRect/>
          <a:stretch>
            <a:fillRect/>
          </a:stretch>
        </p:blipFill>
        <p:spPr bwMode="auto">
          <a:xfrm>
            <a:off x="0" y="-1299"/>
            <a:ext cx="4406153" cy="1867452"/>
          </a:xfrm>
          <a:prstGeom prst="rect">
            <a:avLst/>
          </a:prstGeom>
          <a:noFill/>
        </p:spPr>
      </p:pic>
      <p:pic>
        <p:nvPicPr>
          <p:cNvPr id="3" name="Picture 2">
            <a:extLst>
              <a:ext uri="{FF2B5EF4-FFF2-40B4-BE49-F238E27FC236}">
                <a16:creationId xmlns:a16="http://schemas.microsoft.com/office/drawing/2014/main" id="{9CC658AF-BA92-8DEE-77CF-CB2A4CD6F0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6491" y="0"/>
            <a:ext cx="4339652" cy="2458753"/>
          </a:xfrm>
          <a:prstGeom prst="rect">
            <a:avLst/>
          </a:prstGeom>
        </p:spPr>
      </p:pic>
      <p:sp>
        <p:nvSpPr>
          <p:cNvPr id="2" name="Footer Placeholder 1">
            <a:extLst>
              <a:ext uri="{FF2B5EF4-FFF2-40B4-BE49-F238E27FC236}">
                <a16:creationId xmlns:a16="http://schemas.microsoft.com/office/drawing/2014/main" id="{51DE06B1-F94F-A99E-42C3-F21C49938652}"/>
              </a:ext>
            </a:extLst>
          </p:cNvPr>
          <p:cNvSpPr>
            <a:spLocks noGrp="1"/>
          </p:cNvSpPr>
          <p:nvPr>
            <p:ph type="ftr" sz="quarter" idx="11"/>
          </p:nvPr>
        </p:nvSpPr>
        <p:spPr/>
        <p:txBody>
          <a:bodyPr/>
          <a:lstStyle/>
          <a:p>
            <a:pPr>
              <a:defRPr/>
            </a:pPr>
            <a:r>
              <a:rPr lang="en-US"/>
              <a:t>ASSCA 2025, HEPS  China  ( T S Datta) March 28, 2025</a:t>
            </a:r>
            <a:endParaRPr lang="en-US" dirty="0"/>
          </a:p>
        </p:txBody>
      </p:sp>
      <p:sp>
        <p:nvSpPr>
          <p:cNvPr id="5" name="Slide Number Placeholder 4">
            <a:extLst>
              <a:ext uri="{FF2B5EF4-FFF2-40B4-BE49-F238E27FC236}">
                <a16:creationId xmlns:a16="http://schemas.microsoft.com/office/drawing/2014/main" id="{18416150-AD7D-7D06-2E63-3013192DD773}"/>
              </a:ext>
            </a:extLst>
          </p:cNvPr>
          <p:cNvSpPr>
            <a:spLocks noGrp="1"/>
          </p:cNvSpPr>
          <p:nvPr>
            <p:ph type="sldNum" sz="quarter" idx="12"/>
          </p:nvPr>
        </p:nvSpPr>
        <p:spPr/>
        <p:txBody>
          <a:bodyPr/>
          <a:lstStyle/>
          <a:p>
            <a:pPr>
              <a:defRPr/>
            </a:pPr>
            <a:fld id="{D41D997E-43EE-4662-A22D-F8E5EE265B5C}" type="slidenum">
              <a:rPr lang="en-US" smtClean="0"/>
              <a:pPr>
                <a:defRPr/>
              </a:pPr>
              <a:t>1</a:t>
            </a:fld>
            <a:endParaRPr lang="en-US" dirty="0"/>
          </a:p>
        </p:txBody>
      </p:sp>
      <p:pic>
        <p:nvPicPr>
          <p:cNvPr id="7" name="Picture 6">
            <a:extLst>
              <a:ext uri="{FF2B5EF4-FFF2-40B4-BE49-F238E27FC236}">
                <a16:creationId xmlns:a16="http://schemas.microsoft.com/office/drawing/2014/main" id="{AA337E08-8E30-FDF8-8486-290A2AB72347}"/>
              </a:ext>
            </a:extLst>
          </p:cNvPr>
          <p:cNvPicPr>
            <a:picLocks noChangeAspect="1"/>
          </p:cNvPicPr>
          <p:nvPr/>
        </p:nvPicPr>
        <p:blipFill>
          <a:blip r:embed="rId6"/>
          <a:stretch>
            <a:fillRect/>
          </a:stretch>
        </p:blipFill>
        <p:spPr>
          <a:xfrm>
            <a:off x="9829800" y="4758959"/>
            <a:ext cx="2359356" cy="20423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Simple Vapour Compression Refrigeration System"/>
          <p:cNvPicPr>
            <a:picLocks noChangeAspect="1" noChangeArrowheads="1"/>
          </p:cNvPicPr>
          <p:nvPr/>
        </p:nvPicPr>
        <p:blipFill>
          <a:blip r:embed="rId2" cstate="print"/>
          <a:srcRect/>
          <a:stretch>
            <a:fillRect/>
          </a:stretch>
        </p:blipFill>
        <p:spPr bwMode="auto">
          <a:xfrm>
            <a:off x="1676400" y="132455"/>
            <a:ext cx="8839200" cy="6636329"/>
          </a:xfrm>
          <a:prstGeom prst="rect">
            <a:avLst/>
          </a:prstGeom>
          <a:noFill/>
        </p:spPr>
      </p:pic>
      <p:sp>
        <p:nvSpPr>
          <p:cNvPr id="2" name="TextBox 1"/>
          <p:cNvSpPr txBox="1"/>
          <p:nvPr/>
        </p:nvSpPr>
        <p:spPr>
          <a:xfrm>
            <a:off x="1531070" y="0"/>
            <a:ext cx="3583032" cy="369332"/>
          </a:xfrm>
          <a:prstGeom prst="rect">
            <a:avLst/>
          </a:prstGeom>
          <a:noFill/>
          <a:ln>
            <a:solidFill>
              <a:schemeClr val="tx1"/>
            </a:solidFill>
          </a:ln>
        </p:spPr>
        <p:txBody>
          <a:bodyPr wrap="none" rtlCol="0">
            <a:spAutoFit/>
          </a:bodyPr>
          <a:lstStyle/>
          <a:p>
            <a:r>
              <a:rPr lang="en-IN" b="1" dirty="0">
                <a:solidFill>
                  <a:srgbClr val="0000FF"/>
                </a:solidFill>
                <a:latin typeface="Bookman Old Style" panose="02050604050505020204" pitchFamily="18" charset="0"/>
              </a:rPr>
              <a:t>DOMESTIC REFRIGERATOR</a:t>
            </a:r>
          </a:p>
        </p:txBody>
      </p:sp>
      <p:sp>
        <p:nvSpPr>
          <p:cNvPr id="4" name="Footer Placeholder 3"/>
          <p:cNvSpPr>
            <a:spLocks noGrp="1"/>
          </p:cNvSpPr>
          <p:nvPr>
            <p:ph type="ftr" sz="quarter" idx="11"/>
          </p:nvPr>
        </p:nvSpPr>
        <p:spPr>
          <a:xfrm>
            <a:off x="5903914" y="6408739"/>
            <a:ext cx="3621087" cy="365125"/>
          </a:xfrm>
        </p:spPr>
        <p:txBody>
          <a:bodyPr/>
          <a:lstStyle/>
          <a:p>
            <a:pPr>
              <a:defRPr/>
            </a:pPr>
            <a:r>
              <a:rPr lang="en-US">
                <a:solidFill>
                  <a:prstClr val="black"/>
                </a:solidFill>
              </a:rPr>
              <a:t>ASSCA 2025, HEPS  China  ( T S Datta) March 28, 2025</a:t>
            </a:r>
            <a:endParaRPr lang="en-US" dirty="0">
              <a:solidFill>
                <a:prstClr val="black"/>
              </a:solidFill>
            </a:endParaRPr>
          </a:p>
        </p:txBody>
      </p:sp>
      <p:sp>
        <p:nvSpPr>
          <p:cNvPr id="5" name="Slide Number Placeholder 4"/>
          <p:cNvSpPr>
            <a:spLocks noGrp="1"/>
          </p:cNvSpPr>
          <p:nvPr>
            <p:ph type="sldNum" sz="quarter" idx="12"/>
          </p:nvPr>
        </p:nvSpPr>
        <p:spPr/>
        <p:txBody>
          <a:bodyPr/>
          <a:lstStyle/>
          <a:p>
            <a:pPr>
              <a:defRPr/>
            </a:pPr>
            <a:fld id="{CBBC269C-1D03-4E91-8D99-36E293EE702A}" type="slidenum">
              <a:rPr lang="en-US" smtClean="0">
                <a:solidFill>
                  <a:prstClr val="black"/>
                </a:solidFill>
              </a:rPr>
              <a:pPr>
                <a:defRPr/>
              </a:pPr>
              <a:t>10</a:t>
            </a:fld>
            <a:endParaRPr lang="en-US">
              <a:solidFill>
                <a:prstClr val="black"/>
              </a:solidFill>
            </a:endParaRPr>
          </a:p>
        </p:txBody>
      </p:sp>
      <p:sp>
        <p:nvSpPr>
          <p:cNvPr id="6" name="Rounded Rectangle 5"/>
          <p:cNvSpPr/>
          <p:nvPr/>
        </p:nvSpPr>
        <p:spPr>
          <a:xfrm>
            <a:off x="1669330" y="5791200"/>
            <a:ext cx="9608270" cy="85441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rgbClr val="0000FF"/>
                </a:solidFill>
                <a:latin typeface="Bookman Old Style" panose="02050604050505020204" pitchFamily="18" charset="0"/>
              </a:rPr>
              <a:t>We can not use similar principle for Cryogenic Refrigerator, because Critical Temperature of Cryogenic gases are much below Room Temperature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903914" y="6408739"/>
            <a:ext cx="3569053" cy="365125"/>
          </a:xfrm>
        </p:spPr>
        <p:txBody>
          <a:bodyPr/>
          <a:lstStyle/>
          <a:p>
            <a:pPr>
              <a:defRPr/>
            </a:pPr>
            <a:r>
              <a:rPr lang="en-US">
                <a:solidFill>
                  <a:prstClr val="black"/>
                </a:solidFill>
              </a:rPr>
              <a:t>ASSCA 2025, HEPS  China  ( T S Datta) March 28, 2025</a:t>
            </a:r>
            <a:endParaRPr lang="en-US" dirty="0">
              <a:solidFill>
                <a:prstClr val="black"/>
              </a:solidFill>
            </a:endParaRPr>
          </a:p>
        </p:txBody>
      </p:sp>
      <p:sp>
        <p:nvSpPr>
          <p:cNvPr id="3" name="Slide Number Placeholder 2"/>
          <p:cNvSpPr>
            <a:spLocks noGrp="1"/>
          </p:cNvSpPr>
          <p:nvPr>
            <p:ph type="sldNum" sz="quarter" idx="12"/>
          </p:nvPr>
        </p:nvSpPr>
        <p:spPr/>
        <p:txBody>
          <a:bodyPr/>
          <a:lstStyle/>
          <a:p>
            <a:pPr>
              <a:defRPr/>
            </a:pPr>
            <a:fld id="{CBBC269C-1D03-4E91-8D99-36E293EE702A}" type="slidenum">
              <a:rPr lang="en-US" smtClean="0">
                <a:solidFill>
                  <a:prstClr val="black"/>
                </a:solidFill>
              </a:rPr>
              <a:pPr>
                <a:defRPr/>
              </a:pPr>
              <a:t>11</a:t>
            </a:fld>
            <a:endParaRPr lang="en-US">
              <a:solidFill>
                <a:prstClr val="black"/>
              </a:solidFill>
            </a:endParaRPr>
          </a:p>
        </p:txBody>
      </p:sp>
      <p:pic>
        <p:nvPicPr>
          <p:cNvPr id="4" name="Picture 3"/>
          <p:cNvPicPr>
            <a:picLocks noChangeAspect="1"/>
          </p:cNvPicPr>
          <p:nvPr/>
        </p:nvPicPr>
        <p:blipFill rotWithShape="1">
          <a:blip r:embed="rId3" cstate="print"/>
          <a:srcRect l="19583" t="14616" r="17917" b="7692"/>
          <a:stretch/>
        </p:blipFill>
        <p:spPr>
          <a:xfrm>
            <a:off x="1524001" y="-58113"/>
            <a:ext cx="9129525" cy="6535113"/>
          </a:xfrm>
          <a:prstGeom prst="rect">
            <a:avLst/>
          </a:prstGeom>
        </p:spPr>
      </p:pic>
    </p:spTree>
    <p:extLst>
      <p:ext uri="{BB962C8B-B14F-4D97-AF65-F5344CB8AC3E}">
        <p14:creationId xmlns:p14="http://schemas.microsoft.com/office/powerpoint/2010/main" val="2063612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903913" y="6408739"/>
            <a:ext cx="3925886" cy="365125"/>
          </a:xfrm>
        </p:spPr>
        <p:txBody>
          <a:bodyPr/>
          <a:lstStyle/>
          <a:p>
            <a:r>
              <a:rPr lang="en-US">
                <a:solidFill>
                  <a:prstClr val="black">
                    <a:tint val="75000"/>
                  </a:prstClr>
                </a:solidFill>
              </a:rPr>
              <a:t>ASSCA 2025, HEPS  China  ( T S Datta) March 28, 2025</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D1536054-DD6D-4EAE-8D6C-C8C7B9321CB1}" type="slidenum">
              <a:rPr lang="en-US" smtClean="0">
                <a:solidFill>
                  <a:prstClr val="black">
                    <a:tint val="75000"/>
                  </a:prstClr>
                </a:solidFill>
              </a:rPr>
              <a:pPr/>
              <a:t>12</a:t>
            </a:fld>
            <a:endParaRPr lang="en-US" dirty="0">
              <a:solidFill>
                <a:prstClr val="black">
                  <a:tint val="75000"/>
                </a:prstClr>
              </a:solidFill>
            </a:endParaRPr>
          </a:p>
        </p:txBody>
      </p:sp>
      <p:sp>
        <p:nvSpPr>
          <p:cNvPr id="4" name="Rounded Rectangle 3"/>
          <p:cNvSpPr/>
          <p:nvPr/>
        </p:nvSpPr>
        <p:spPr>
          <a:xfrm>
            <a:off x="1524000" y="0"/>
            <a:ext cx="4267200" cy="5334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rPr>
              <a:t>REFRIGERATOR &amp; HEAT ENGINE</a:t>
            </a:r>
          </a:p>
        </p:txBody>
      </p:sp>
      <p:grpSp>
        <p:nvGrpSpPr>
          <p:cNvPr id="6" name="Group 29"/>
          <p:cNvGrpSpPr/>
          <p:nvPr/>
        </p:nvGrpSpPr>
        <p:grpSpPr>
          <a:xfrm>
            <a:off x="6324601" y="1524000"/>
            <a:ext cx="3690381" cy="3200400"/>
            <a:chOff x="4800600" y="1524000"/>
            <a:chExt cx="3690381" cy="3200400"/>
          </a:xfrm>
        </p:grpSpPr>
        <p:sp>
          <p:nvSpPr>
            <p:cNvPr id="5" name="Rounded Rectangle 4"/>
            <p:cNvSpPr/>
            <p:nvPr/>
          </p:nvSpPr>
          <p:spPr>
            <a:xfrm>
              <a:off x="6477000" y="1524000"/>
              <a:ext cx="1752600" cy="6858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Bookman Old Style" pitchFamily="18" charset="0"/>
                </a:rPr>
                <a:t>T</a:t>
              </a:r>
              <a:r>
                <a:rPr lang="en-US" sz="2800" b="1" baseline="-25000" dirty="0" err="1">
                  <a:solidFill>
                    <a:prstClr val="white"/>
                  </a:solidFill>
                  <a:latin typeface="Bookman Old Style" pitchFamily="18" charset="0"/>
                </a:rPr>
                <a:t>h</a:t>
              </a:r>
              <a:endParaRPr lang="en-US" sz="2800" b="1" baseline="-25000" dirty="0">
                <a:solidFill>
                  <a:prstClr val="white"/>
                </a:solidFill>
                <a:latin typeface="Bookman Old Style" pitchFamily="18" charset="0"/>
              </a:endParaRPr>
            </a:p>
          </p:txBody>
        </p:sp>
        <p:sp>
          <p:nvSpPr>
            <p:cNvPr id="7" name="Bent Arrow 6"/>
            <p:cNvSpPr/>
            <p:nvPr/>
          </p:nvSpPr>
          <p:spPr>
            <a:xfrm rot="10800000">
              <a:off x="5791200" y="2209800"/>
              <a:ext cx="1496873" cy="1338245"/>
            </a:xfrm>
            <a:prstGeom prst="ben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8" name="Rounded Rectangle 7"/>
            <p:cNvSpPr/>
            <p:nvPr/>
          </p:nvSpPr>
          <p:spPr>
            <a:xfrm>
              <a:off x="6629400" y="4038600"/>
              <a:ext cx="1828800" cy="685800"/>
            </a:xfrm>
            <a:prstGeom prst="round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Bookman Old Style" pitchFamily="18" charset="0"/>
                </a:rPr>
                <a:t>T</a:t>
              </a:r>
              <a:r>
                <a:rPr lang="en-US" sz="2800" b="1" baseline="-25000" dirty="0">
                  <a:solidFill>
                    <a:prstClr val="white"/>
                  </a:solidFill>
                  <a:latin typeface="Bookman Old Style" pitchFamily="18" charset="0"/>
                </a:rPr>
                <a:t>C</a:t>
              </a:r>
            </a:p>
          </p:txBody>
        </p:sp>
        <p:sp>
          <p:nvSpPr>
            <p:cNvPr id="9" name="Down Arrow 8"/>
            <p:cNvSpPr/>
            <p:nvPr/>
          </p:nvSpPr>
          <p:spPr>
            <a:xfrm>
              <a:off x="7162800" y="2209800"/>
              <a:ext cx="609600" cy="1828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7010400" y="2286000"/>
              <a:ext cx="551754" cy="461665"/>
            </a:xfrm>
            <a:prstGeom prst="rect">
              <a:avLst/>
            </a:prstGeom>
            <a:noFill/>
          </p:spPr>
          <p:txBody>
            <a:bodyPr wrap="none" rtlCol="0">
              <a:spAutoFit/>
            </a:bodyPr>
            <a:lstStyle/>
            <a:p>
              <a:r>
                <a:rPr lang="en-US" sz="2400" b="1" dirty="0" err="1">
                  <a:solidFill>
                    <a:srgbClr val="FF0000"/>
                  </a:solidFill>
                </a:rPr>
                <a:t>Q</a:t>
              </a:r>
              <a:r>
                <a:rPr lang="en-US" sz="2400" b="1" baseline="-25000" dirty="0" err="1">
                  <a:solidFill>
                    <a:srgbClr val="FF0000"/>
                  </a:solidFill>
                </a:rPr>
                <a:t>h</a:t>
              </a:r>
              <a:endParaRPr lang="en-US" sz="2400" b="1" baseline="-25000" dirty="0">
                <a:solidFill>
                  <a:srgbClr val="FF0000"/>
                </a:solidFill>
              </a:endParaRPr>
            </a:p>
          </p:txBody>
        </p:sp>
        <p:sp>
          <p:nvSpPr>
            <p:cNvPr id="11" name="TextBox 10"/>
            <p:cNvSpPr txBox="1"/>
            <p:nvPr/>
          </p:nvSpPr>
          <p:spPr>
            <a:xfrm>
              <a:off x="7924800" y="3429000"/>
              <a:ext cx="566181" cy="461665"/>
            </a:xfrm>
            <a:prstGeom prst="rect">
              <a:avLst/>
            </a:prstGeom>
            <a:noFill/>
          </p:spPr>
          <p:txBody>
            <a:bodyPr wrap="none" rtlCol="0">
              <a:spAutoFit/>
            </a:bodyPr>
            <a:lstStyle/>
            <a:p>
              <a:r>
                <a:rPr lang="en-US" sz="2400" b="1" dirty="0">
                  <a:solidFill>
                    <a:srgbClr val="0000FF"/>
                  </a:solidFill>
                </a:rPr>
                <a:t>Q</a:t>
              </a:r>
              <a:r>
                <a:rPr lang="en-US" sz="2400" b="1" baseline="-25000" dirty="0">
                  <a:solidFill>
                    <a:srgbClr val="0000FF"/>
                  </a:solidFill>
                </a:rPr>
                <a:t>C</a:t>
              </a:r>
            </a:p>
          </p:txBody>
        </p:sp>
        <p:sp>
          <p:nvSpPr>
            <p:cNvPr id="12" name="TextBox 11"/>
            <p:cNvSpPr txBox="1"/>
            <p:nvPr/>
          </p:nvSpPr>
          <p:spPr>
            <a:xfrm>
              <a:off x="4800600" y="2286000"/>
              <a:ext cx="1972015" cy="523220"/>
            </a:xfrm>
            <a:prstGeom prst="rect">
              <a:avLst/>
            </a:prstGeom>
            <a:noFill/>
          </p:spPr>
          <p:txBody>
            <a:bodyPr wrap="none" rtlCol="0">
              <a:spAutoFit/>
            </a:bodyPr>
            <a:lstStyle/>
            <a:p>
              <a:r>
                <a:rPr lang="en-US" sz="2800" b="1" dirty="0">
                  <a:solidFill>
                    <a:srgbClr val="0000FF"/>
                  </a:solidFill>
                </a:rPr>
                <a:t>W =</a:t>
              </a:r>
              <a:r>
                <a:rPr lang="en-US" sz="2800" b="1" dirty="0" err="1">
                  <a:solidFill>
                    <a:srgbClr val="0000FF"/>
                  </a:solidFill>
                </a:rPr>
                <a:t>Q</a:t>
              </a:r>
              <a:r>
                <a:rPr lang="en-US" sz="2800" b="1" baseline="-25000" dirty="0" err="1">
                  <a:solidFill>
                    <a:srgbClr val="0000FF"/>
                  </a:solidFill>
                </a:rPr>
                <a:t>h</a:t>
              </a:r>
              <a:r>
                <a:rPr lang="en-US" sz="2800" b="1" dirty="0">
                  <a:solidFill>
                    <a:srgbClr val="0000FF"/>
                  </a:solidFill>
                </a:rPr>
                <a:t>-Q</a:t>
              </a:r>
              <a:r>
                <a:rPr lang="en-US" sz="2800" b="1" baseline="-25000" dirty="0">
                  <a:solidFill>
                    <a:srgbClr val="0000FF"/>
                  </a:solidFill>
                </a:rPr>
                <a:t>C</a:t>
              </a:r>
            </a:p>
          </p:txBody>
        </p:sp>
      </p:grpSp>
      <p:sp>
        <p:nvSpPr>
          <p:cNvPr id="17" name="Rectangle 16"/>
          <p:cNvSpPr/>
          <p:nvPr/>
        </p:nvSpPr>
        <p:spPr>
          <a:xfrm>
            <a:off x="5791200" y="5107769"/>
            <a:ext cx="4589834" cy="1200329"/>
          </a:xfrm>
          <a:prstGeom prst="rect">
            <a:avLst/>
          </a:prstGeom>
          <a:solidFill>
            <a:srgbClr val="FFFF00"/>
          </a:solidFill>
        </p:spPr>
        <p:txBody>
          <a:bodyPr wrap="square">
            <a:spAutoFit/>
          </a:bodyPr>
          <a:lstStyle/>
          <a:p>
            <a:r>
              <a:rPr lang="en-US" b="1" dirty="0">
                <a:solidFill>
                  <a:prstClr val="black"/>
                </a:solidFill>
                <a:latin typeface="Bookman Old Style" pitchFamily="18" charset="0"/>
              </a:rPr>
              <a:t>2nd Law of Thermodynamics: It is not possible for heat to flow from a colder body to a warmer body without any  input of Work</a:t>
            </a:r>
          </a:p>
        </p:txBody>
      </p:sp>
      <p:sp>
        <p:nvSpPr>
          <p:cNvPr id="26" name="Rectangle 25"/>
          <p:cNvSpPr/>
          <p:nvPr/>
        </p:nvSpPr>
        <p:spPr>
          <a:xfrm>
            <a:off x="3733800" y="609600"/>
            <a:ext cx="6096000" cy="923330"/>
          </a:xfrm>
          <a:prstGeom prst="rect">
            <a:avLst/>
          </a:prstGeom>
          <a:solidFill>
            <a:srgbClr val="FFFF00"/>
          </a:solidFill>
        </p:spPr>
        <p:txBody>
          <a:bodyPr wrap="square">
            <a:spAutoFit/>
          </a:bodyPr>
          <a:lstStyle/>
          <a:p>
            <a:r>
              <a:rPr lang="en-US" b="1" dirty="0">
                <a:solidFill>
                  <a:prstClr val="black"/>
                </a:solidFill>
                <a:latin typeface="Bookman Old Style" pitchFamily="18" charset="0"/>
              </a:rPr>
              <a:t>Second Law of Thermodynamics: It is impossible to extract an amount of heat Q</a:t>
            </a:r>
            <a:r>
              <a:rPr lang="en-US" b="1" baseline="-25000" dirty="0">
                <a:solidFill>
                  <a:prstClr val="black"/>
                </a:solidFill>
                <a:latin typeface="Bookman Old Style" pitchFamily="18" charset="0"/>
              </a:rPr>
              <a:t>H</a:t>
            </a:r>
            <a:r>
              <a:rPr lang="en-US" b="1" dirty="0">
                <a:solidFill>
                  <a:prstClr val="black"/>
                </a:solidFill>
                <a:latin typeface="Bookman Old Style" pitchFamily="18" charset="0"/>
              </a:rPr>
              <a:t> from a hot reservoir and use it all to do work W . </a:t>
            </a:r>
          </a:p>
        </p:txBody>
      </p:sp>
      <p:grpSp>
        <p:nvGrpSpPr>
          <p:cNvPr id="15" name="Group 30"/>
          <p:cNvGrpSpPr/>
          <p:nvPr/>
        </p:nvGrpSpPr>
        <p:grpSpPr>
          <a:xfrm>
            <a:off x="2743200" y="1600200"/>
            <a:ext cx="3103164" cy="3200400"/>
            <a:chOff x="1219200" y="1600200"/>
            <a:chExt cx="3103164" cy="3200400"/>
          </a:xfrm>
        </p:grpSpPr>
        <p:sp>
          <p:nvSpPr>
            <p:cNvPr id="13" name="Rounded Rectangle 12"/>
            <p:cNvSpPr/>
            <p:nvPr/>
          </p:nvSpPr>
          <p:spPr>
            <a:xfrm>
              <a:off x="1219200" y="1600200"/>
              <a:ext cx="1752600" cy="6858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ounded Rectangle 13"/>
            <p:cNvSpPr/>
            <p:nvPr/>
          </p:nvSpPr>
          <p:spPr>
            <a:xfrm>
              <a:off x="1229298" y="4114800"/>
              <a:ext cx="1828800" cy="685800"/>
            </a:xfrm>
            <a:prstGeom prst="round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Left Arrow 18"/>
            <p:cNvSpPr/>
            <p:nvPr/>
          </p:nvSpPr>
          <p:spPr>
            <a:xfrm>
              <a:off x="2284162" y="2971800"/>
              <a:ext cx="1143000" cy="457200"/>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white"/>
                  </a:solidFill>
                  <a:latin typeface="Bookman Old Style" pitchFamily="18" charset="0"/>
                </a:rPr>
                <a:t>W</a:t>
              </a:r>
            </a:p>
          </p:txBody>
        </p:sp>
        <p:sp>
          <p:nvSpPr>
            <p:cNvPr id="20" name="Up Arrow 19"/>
            <p:cNvSpPr/>
            <p:nvPr/>
          </p:nvSpPr>
          <p:spPr>
            <a:xfrm>
              <a:off x="1828800" y="3200400"/>
              <a:ext cx="381000" cy="9144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Notched Right Arrow 22"/>
            <p:cNvSpPr/>
            <p:nvPr/>
          </p:nvSpPr>
          <p:spPr>
            <a:xfrm rot="16200000">
              <a:off x="1491871" y="2362200"/>
              <a:ext cx="1066800" cy="914400"/>
            </a:xfrm>
            <a:prstGeom prst="notch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p:cNvSpPr txBox="1"/>
            <p:nvPr/>
          </p:nvSpPr>
          <p:spPr>
            <a:xfrm>
              <a:off x="2209800" y="3581400"/>
              <a:ext cx="583814" cy="461665"/>
            </a:xfrm>
            <a:prstGeom prst="rect">
              <a:avLst/>
            </a:prstGeom>
            <a:noFill/>
          </p:spPr>
          <p:txBody>
            <a:bodyPr wrap="none" rtlCol="0">
              <a:spAutoFit/>
            </a:bodyPr>
            <a:lstStyle/>
            <a:p>
              <a:r>
                <a:rPr lang="en-US" sz="2400" b="1" dirty="0">
                  <a:solidFill>
                    <a:srgbClr val="0000FF"/>
                  </a:solidFill>
                  <a:latin typeface="Bookman Old Style" pitchFamily="18" charset="0"/>
                </a:rPr>
                <a:t>Q</a:t>
              </a:r>
              <a:r>
                <a:rPr lang="en-US" sz="2400" b="1" baseline="-25000" dirty="0">
                  <a:solidFill>
                    <a:srgbClr val="0000FF"/>
                  </a:solidFill>
                  <a:latin typeface="Bookman Old Style" pitchFamily="18" charset="0"/>
                </a:rPr>
                <a:t>C</a:t>
              </a:r>
            </a:p>
          </p:txBody>
        </p:sp>
        <p:sp>
          <p:nvSpPr>
            <p:cNvPr id="25" name="TextBox 24"/>
            <p:cNvSpPr txBox="1"/>
            <p:nvPr/>
          </p:nvSpPr>
          <p:spPr>
            <a:xfrm>
              <a:off x="2590800" y="2362200"/>
              <a:ext cx="1731564" cy="461665"/>
            </a:xfrm>
            <a:prstGeom prst="rect">
              <a:avLst/>
            </a:prstGeom>
            <a:noFill/>
          </p:spPr>
          <p:txBody>
            <a:bodyPr wrap="none" rtlCol="0">
              <a:spAutoFit/>
            </a:bodyPr>
            <a:lstStyle/>
            <a:p>
              <a:r>
                <a:rPr lang="en-US" sz="2400" b="1" dirty="0" err="1">
                  <a:solidFill>
                    <a:srgbClr val="FF0000"/>
                  </a:solidFill>
                  <a:latin typeface="Bookman Old Style" pitchFamily="18" charset="0"/>
                </a:rPr>
                <a:t>Q</a:t>
              </a:r>
              <a:r>
                <a:rPr lang="en-US" sz="2400" b="1" baseline="-25000" dirty="0" err="1">
                  <a:solidFill>
                    <a:srgbClr val="FF0000"/>
                  </a:solidFill>
                  <a:latin typeface="Bookman Old Style" pitchFamily="18" charset="0"/>
                </a:rPr>
                <a:t>h</a:t>
              </a:r>
              <a:r>
                <a:rPr lang="en-US" sz="2400" b="1" dirty="0">
                  <a:solidFill>
                    <a:srgbClr val="FF0000"/>
                  </a:solidFill>
                  <a:latin typeface="Bookman Old Style" pitchFamily="18" charset="0"/>
                </a:rPr>
                <a:t>= Q</a:t>
              </a:r>
              <a:r>
                <a:rPr lang="en-US" sz="2400" b="1" baseline="-25000" dirty="0">
                  <a:solidFill>
                    <a:srgbClr val="FF0000"/>
                  </a:solidFill>
                  <a:latin typeface="Bookman Old Style" pitchFamily="18" charset="0"/>
                </a:rPr>
                <a:t>C</a:t>
              </a:r>
              <a:r>
                <a:rPr lang="en-US" sz="2400" b="1" dirty="0">
                  <a:solidFill>
                    <a:srgbClr val="FF0000"/>
                  </a:solidFill>
                  <a:latin typeface="Bookman Old Style" pitchFamily="18" charset="0"/>
                </a:rPr>
                <a:t>+W</a:t>
              </a:r>
              <a:endParaRPr lang="en-US" sz="2400" b="1" baseline="-25000" dirty="0">
                <a:solidFill>
                  <a:srgbClr val="FF0000"/>
                </a:solidFill>
                <a:latin typeface="Bookman Old Style" pitchFamily="18" charset="0"/>
              </a:endParaRPr>
            </a:p>
          </p:txBody>
        </p:sp>
        <p:sp>
          <p:nvSpPr>
            <p:cNvPr id="28" name="Rectangle 27"/>
            <p:cNvSpPr/>
            <p:nvPr/>
          </p:nvSpPr>
          <p:spPr>
            <a:xfrm>
              <a:off x="1752600" y="4191000"/>
              <a:ext cx="612668" cy="523220"/>
            </a:xfrm>
            <a:prstGeom prst="rect">
              <a:avLst/>
            </a:prstGeom>
          </p:spPr>
          <p:txBody>
            <a:bodyPr wrap="none">
              <a:spAutoFit/>
            </a:bodyPr>
            <a:lstStyle/>
            <a:p>
              <a:pPr algn="ctr"/>
              <a:r>
                <a:rPr lang="en-US" sz="2800" b="1" dirty="0">
                  <a:solidFill>
                    <a:prstClr val="white"/>
                  </a:solidFill>
                  <a:latin typeface="Bookman Old Style" pitchFamily="18" charset="0"/>
                </a:rPr>
                <a:t>T</a:t>
              </a:r>
              <a:r>
                <a:rPr lang="en-US" sz="2800" b="1" baseline="-25000" dirty="0">
                  <a:solidFill>
                    <a:prstClr val="white"/>
                  </a:solidFill>
                  <a:latin typeface="Bookman Old Style" pitchFamily="18" charset="0"/>
                </a:rPr>
                <a:t>C</a:t>
              </a:r>
            </a:p>
          </p:txBody>
        </p:sp>
        <p:sp>
          <p:nvSpPr>
            <p:cNvPr id="29" name="Rectangle 28"/>
            <p:cNvSpPr/>
            <p:nvPr/>
          </p:nvSpPr>
          <p:spPr>
            <a:xfrm>
              <a:off x="1752600" y="1676400"/>
              <a:ext cx="599844" cy="523220"/>
            </a:xfrm>
            <a:prstGeom prst="rect">
              <a:avLst/>
            </a:prstGeom>
          </p:spPr>
          <p:txBody>
            <a:bodyPr wrap="none">
              <a:spAutoFit/>
            </a:bodyPr>
            <a:lstStyle/>
            <a:p>
              <a:pPr algn="ctr"/>
              <a:r>
                <a:rPr lang="en-US" sz="2800" b="1" dirty="0" err="1">
                  <a:solidFill>
                    <a:prstClr val="white"/>
                  </a:solidFill>
                  <a:latin typeface="Bookman Old Style" pitchFamily="18" charset="0"/>
                </a:rPr>
                <a:t>T</a:t>
              </a:r>
              <a:r>
                <a:rPr lang="en-US" sz="2800" b="1" baseline="-25000" dirty="0" err="1">
                  <a:solidFill>
                    <a:prstClr val="white"/>
                  </a:solidFill>
                  <a:latin typeface="Bookman Old Style" pitchFamily="18" charset="0"/>
                </a:rPr>
                <a:t>h</a:t>
              </a:r>
              <a:endParaRPr lang="en-US" sz="2800" b="1" baseline="-25000" dirty="0">
                <a:solidFill>
                  <a:prstClr val="white"/>
                </a:solidFill>
                <a:latin typeface="Bookman Old Style" pitchFamily="18" charset="0"/>
              </a:endParaRPr>
            </a:p>
          </p:txBody>
        </p:sp>
      </p:grpSp>
      <p:graphicFrame>
        <p:nvGraphicFramePr>
          <p:cNvPr id="32" name="Object 31"/>
          <p:cNvGraphicFramePr>
            <a:graphicFrameLocks noChangeAspect="1"/>
          </p:cNvGraphicFramePr>
          <p:nvPr/>
        </p:nvGraphicFramePr>
        <p:xfrm>
          <a:off x="5791201" y="3962401"/>
          <a:ext cx="2060575" cy="784225"/>
        </p:xfrm>
        <a:graphic>
          <a:graphicData uri="http://schemas.openxmlformats.org/presentationml/2006/ole">
            <mc:AlternateContent xmlns:mc="http://schemas.openxmlformats.org/markup-compatibility/2006">
              <mc:Choice xmlns:v="urn:schemas-microsoft-com:vml" Requires="v">
                <p:oleObj name="Equation" r:id="rId2" imgW="1167893" imgH="444307" progId="">
                  <p:embed/>
                </p:oleObj>
              </mc:Choice>
              <mc:Fallback>
                <p:oleObj name="Equation" r:id="rId2" imgW="1167893" imgH="444307" progId="">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1" y="3962401"/>
                        <a:ext cx="2060575"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Box 30"/>
          <p:cNvSpPr txBox="1"/>
          <p:nvPr/>
        </p:nvSpPr>
        <p:spPr>
          <a:xfrm>
            <a:off x="1606098" y="5048873"/>
            <a:ext cx="3042103" cy="1200329"/>
          </a:xfrm>
          <a:prstGeom prst="rect">
            <a:avLst/>
          </a:prstGeom>
          <a:solidFill>
            <a:srgbClr val="FFFF00"/>
          </a:solidFill>
        </p:spPr>
        <p:txBody>
          <a:bodyPr wrap="square" rtlCol="0">
            <a:spAutoFit/>
          </a:bodyPr>
          <a:lstStyle/>
          <a:p>
            <a:r>
              <a:rPr lang="en-IN" sz="2400" b="1" dirty="0">
                <a:latin typeface="Arial" pitchFamily="34" charset="0"/>
                <a:cs typeface="Arial" pitchFamily="34" charset="0"/>
              </a:rPr>
              <a:t>COP </a:t>
            </a:r>
            <a:r>
              <a:rPr lang="en-IN" sz="2400" b="1" baseline="-25000" dirty="0" err="1">
                <a:latin typeface="Arial" pitchFamily="34" charset="0"/>
                <a:cs typeface="Arial" pitchFamily="34" charset="0"/>
              </a:rPr>
              <a:t>R,Carnot</a:t>
            </a:r>
            <a:r>
              <a:rPr lang="en-IN" sz="2400" b="1" dirty="0">
                <a:latin typeface="Arial" pitchFamily="34" charset="0"/>
                <a:cs typeface="Arial" pitchFamily="34" charset="0"/>
              </a:rPr>
              <a:t> =Q</a:t>
            </a:r>
            <a:r>
              <a:rPr lang="en-IN" sz="2400" b="1" baseline="-25000" dirty="0">
                <a:latin typeface="Arial" pitchFamily="34" charset="0"/>
                <a:cs typeface="Arial" pitchFamily="34" charset="0"/>
              </a:rPr>
              <a:t>c</a:t>
            </a:r>
            <a:r>
              <a:rPr lang="en-IN" sz="2400" b="1" dirty="0">
                <a:latin typeface="Arial" pitchFamily="34" charset="0"/>
                <a:cs typeface="Arial" pitchFamily="34" charset="0"/>
              </a:rPr>
              <a:t>/ W </a:t>
            </a:r>
          </a:p>
          <a:p>
            <a:endParaRPr lang="en-IN" sz="2400" b="1" dirty="0">
              <a:latin typeface="Arial" pitchFamily="34" charset="0"/>
              <a:cs typeface="Arial" pitchFamily="34" charset="0"/>
            </a:endParaRPr>
          </a:p>
          <a:p>
            <a:r>
              <a:rPr lang="en-IN" sz="2400" b="1" dirty="0">
                <a:latin typeface="Arial" pitchFamily="34" charset="0"/>
                <a:cs typeface="Arial" pitchFamily="34" charset="0"/>
              </a:rPr>
              <a:t>	=  T</a:t>
            </a:r>
            <a:r>
              <a:rPr lang="en-IN" sz="2400" b="1" baseline="-25000" dirty="0">
                <a:latin typeface="Arial" pitchFamily="34" charset="0"/>
                <a:cs typeface="Arial" pitchFamily="34" charset="0"/>
              </a:rPr>
              <a:t>C</a:t>
            </a:r>
            <a:r>
              <a:rPr lang="en-IN" sz="2400" b="1" dirty="0">
                <a:latin typeface="Arial" pitchFamily="34" charset="0"/>
                <a:cs typeface="Arial" pitchFamily="34" charset="0"/>
              </a:rPr>
              <a:t>/( </a:t>
            </a:r>
            <a:r>
              <a:rPr lang="en-IN" sz="2400" b="1" dirty="0" err="1">
                <a:latin typeface="Arial" pitchFamily="34" charset="0"/>
                <a:cs typeface="Arial" pitchFamily="34" charset="0"/>
              </a:rPr>
              <a:t>T</a:t>
            </a:r>
            <a:r>
              <a:rPr lang="en-IN" sz="2400" b="1" baseline="-25000" dirty="0" err="1">
                <a:latin typeface="Arial" pitchFamily="34" charset="0"/>
                <a:cs typeface="Arial" pitchFamily="34" charset="0"/>
              </a:rPr>
              <a:t>h</a:t>
            </a:r>
            <a:r>
              <a:rPr lang="en-IN" sz="2400" b="1" dirty="0">
                <a:latin typeface="Arial" pitchFamily="34" charset="0"/>
                <a:cs typeface="Arial" pitchFamily="34" charset="0"/>
              </a:rPr>
              <a:t>- T</a:t>
            </a:r>
            <a:r>
              <a:rPr lang="en-IN" sz="2400" b="1" baseline="-25000" dirty="0">
                <a:latin typeface="Arial" pitchFamily="34" charset="0"/>
                <a:cs typeface="Arial" pitchFamily="34" charset="0"/>
              </a:rPr>
              <a:t>C</a:t>
            </a:r>
            <a:r>
              <a:rPr lang="en-IN" sz="2400" b="1" dirty="0">
                <a:latin typeface="Arial" pitchFamily="34" charset="0"/>
                <a:cs typeface="Arial"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idx="1"/>
          </p:nvPr>
        </p:nvSpPr>
        <p:spPr>
          <a:xfrm>
            <a:off x="2006600" y="1974365"/>
            <a:ext cx="8178800" cy="2057400"/>
          </a:xfrm>
        </p:spPr>
        <p:txBody>
          <a:bodyPr>
            <a:normAutofit lnSpcReduction="10000"/>
          </a:bodyPr>
          <a:lstStyle/>
          <a:p>
            <a:pPr>
              <a:buFont typeface="Monotype Sorts" pitchFamily="2" charset="2"/>
              <a:buNone/>
            </a:pPr>
            <a:r>
              <a:rPr lang="en-US" sz="2400" b="1" dirty="0">
                <a:solidFill>
                  <a:srgbClr val="0066FF"/>
                </a:solidFill>
              </a:rPr>
              <a:t>		</a:t>
            </a:r>
            <a:r>
              <a:rPr lang="en-US" sz="2400" b="1" dirty="0">
                <a:solidFill>
                  <a:srgbClr val="FF0000"/>
                </a:solidFill>
                <a:latin typeface="Bookman Old Style" pitchFamily="18" charset="0"/>
              </a:rPr>
              <a:t>T</a:t>
            </a:r>
            <a:r>
              <a:rPr lang="en-US" sz="2400" b="1" baseline="-25000" dirty="0">
                <a:solidFill>
                  <a:srgbClr val="FF0000"/>
                </a:solidFill>
                <a:latin typeface="Bookman Old Style" pitchFamily="18" charset="0"/>
              </a:rPr>
              <a:t>C</a:t>
            </a:r>
            <a:r>
              <a:rPr lang="en-US" sz="2400" b="1" dirty="0">
                <a:solidFill>
                  <a:srgbClr val="FF0000"/>
                </a:solidFill>
                <a:latin typeface="Bookman Old Style" pitchFamily="18" charset="0"/>
              </a:rPr>
              <a:t>=200 K , W = 0.5 W</a:t>
            </a:r>
          </a:p>
          <a:p>
            <a:pPr>
              <a:buFont typeface="Monotype Sorts" pitchFamily="2" charset="2"/>
              <a:buNone/>
            </a:pPr>
            <a:r>
              <a:rPr lang="en-US" sz="2400" b="1" dirty="0">
                <a:solidFill>
                  <a:srgbClr val="FF0000"/>
                </a:solidFill>
                <a:latin typeface="Bookman Old Style" pitchFamily="18" charset="0"/>
              </a:rPr>
              <a:t>LN</a:t>
            </a:r>
            <a:r>
              <a:rPr lang="en-US" sz="2400" b="1" baseline="-25000" dirty="0">
                <a:solidFill>
                  <a:srgbClr val="FF0000"/>
                </a:solidFill>
                <a:latin typeface="Bookman Old Style" pitchFamily="18" charset="0"/>
              </a:rPr>
              <a:t>2</a:t>
            </a:r>
            <a:r>
              <a:rPr lang="en-US" sz="2400" b="1" dirty="0">
                <a:solidFill>
                  <a:srgbClr val="FF0000"/>
                </a:solidFill>
                <a:latin typeface="Bookman Old Style" pitchFamily="18" charset="0"/>
              </a:rPr>
              <a:t> : </a:t>
            </a:r>
            <a:r>
              <a:rPr lang="en-US" sz="2400" b="1" dirty="0" err="1">
                <a:solidFill>
                  <a:srgbClr val="FF0000"/>
                </a:solidFill>
                <a:latin typeface="Bookman Old Style" pitchFamily="18" charset="0"/>
              </a:rPr>
              <a:t>T</a:t>
            </a:r>
            <a:r>
              <a:rPr lang="en-US" sz="2400" b="1" baseline="-25000" dirty="0" err="1">
                <a:solidFill>
                  <a:srgbClr val="FF0000"/>
                </a:solidFill>
                <a:latin typeface="Bookman Old Style" pitchFamily="18" charset="0"/>
              </a:rPr>
              <a:t>c</a:t>
            </a:r>
            <a:r>
              <a:rPr lang="en-US" sz="2400" b="1" dirty="0">
                <a:solidFill>
                  <a:srgbClr val="FF0000"/>
                </a:solidFill>
                <a:latin typeface="Bookman Old Style" pitchFamily="18" charset="0"/>
              </a:rPr>
              <a:t> = 78 K , W = 1.68 W</a:t>
            </a:r>
          </a:p>
          <a:p>
            <a:pPr>
              <a:buFont typeface="Monotype Sorts" pitchFamily="2" charset="2"/>
              <a:buNone/>
            </a:pPr>
            <a:r>
              <a:rPr lang="en-US" sz="2400" b="1" dirty="0">
                <a:solidFill>
                  <a:srgbClr val="0000FF"/>
                </a:solidFill>
                <a:effectLst>
                  <a:outerShdw blurRad="38100" dist="38100" dir="2700000" algn="tl">
                    <a:srgbClr val="000000">
                      <a:alpha val="43137"/>
                    </a:srgbClr>
                  </a:outerShdw>
                </a:effectLst>
                <a:latin typeface="Bookman Old Style" pitchFamily="18" charset="0"/>
              </a:rPr>
              <a:t>LH</a:t>
            </a:r>
            <a:r>
              <a:rPr lang="en-US" sz="2400" b="1" baseline="-25000" dirty="0">
                <a:solidFill>
                  <a:srgbClr val="0000FF"/>
                </a:solidFill>
                <a:effectLst>
                  <a:outerShdw blurRad="38100" dist="38100" dir="2700000" algn="tl">
                    <a:srgbClr val="000000">
                      <a:alpha val="43137"/>
                    </a:srgbClr>
                  </a:outerShdw>
                </a:effectLst>
                <a:latin typeface="Bookman Old Style" pitchFamily="18" charset="0"/>
              </a:rPr>
              <a:t>e</a:t>
            </a:r>
            <a:r>
              <a:rPr lang="en-US" sz="2400" b="1" dirty="0">
                <a:solidFill>
                  <a:srgbClr val="0000FF"/>
                </a:solidFill>
                <a:effectLst>
                  <a:outerShdw blurRad="38100" dist="38100" dir="2700000" algn="tl">
                    <a:srgbClr val="000000">
                      <a:alpha val="43137"/>
                    </a:srgbClr>
                  </a:outerShdw>
                </a:effectLst>
                <a:latin typeface="Bookman Old Style" pitchFamily="18" charset="0"/>
              </a:rPr>
              <a:t> : </a:t>
            </a:r>
            <a:r>
              <a:rPr lang="en-US" sz="2400" b="1" dirty="0" err="1">
                <a:solidFill>
                  <a:srgbClr val="0000FF"/>
                </a:solidFill>
                <a:effectLst>
                  <a:outerShdw blurRad="38100" dist="38100" dir="2700000" algn="tl">
                    <a:srgbClr val="000000">
                      <a:alpha val="43137"/>
                    </a:srgbClr>
                  </a:outerShdw>
                </a:effectLst>
                <a:latin typeface="Bookman Old Style" pitchFamily="18" charset="0"/>
              </a:rPr>
              <a:t>T</a:t>
            </a:r>
            <a:r>
              <a:rPr lang="en-US" sz="2400" b="1" baseline="-25000" dirty="0" err="1">
                <a:solidFill>
                  <a:srgbClr val="0000FF"/>
                </a:solidFill>
                <a:effectLst>
                  <a:outerShdw blurRad="38100" dist="38100" dir="2700000" algn="tl">
                    <a:srgbClr val="000000">
                      <a:alpha val="43137"/>
                    </a:srgbClr>
                  </a:outerShdw>
                </a:effectLst>
                <a:latin typeface="Bookman Old Style" pitchFamily="18" charset="0"/>
              </a:rPr>
              <a:t>c</a:t>
            </a:r>
            <a:r>
              <a:rPr lang="en-US" sz="2400" b="1" baseline="-25000" dirty="0">
                <a:solidFill>
                  <a:srgbClr val="0000FF"/>
                </a:solidFill>
                <a:effectLst>
                  <a:outerShdw blurRad="38100" dist="38100" dir="2700000" algn="tl">
                    <a:srgbClr val="000000">
                      <a:alpha val="43137"/>
                    </a:srgbClr>
                  </a:outerShdw>
                </a:effectLst>
                <a:latin typeface="Bookman Old Style" pitchFamily="18" charset="0"/>
              </a:rPr>
              <a:t> </a:t>
            </a:r>
            <a:r>
              <a:rPr lang="en-US" sz="2400" b="1" dirty="0">
                <a:solidFill>
                  <a:srgbClr val="0000FF"/>
                </a:solidFill>
                <a:effectLst>
                  <a:outerShdw blurRad="38100" dist="38100" dir="2700000" algn="tl">
                    <a:srgbClr val="000000">
                      <a:alpha val="43137"/>
                    </a:srgbClr>
                  </a:outerShdw>
                </a:effectLst>
                <a:latin typeface="Bookman Old Style" pitchFamily="18" charset="0"/>
              </a:rPr>
              <a:t>= 4.2 K, W = 70 W</a:t>
            </a:r>
          </a:p>
          <a:p>
            <a:pPr>
              <a:buFont typeface="Monotype Sorts" pitchFamily="2" charset="2"/>
              <a:buNone/>
            </a:pPr>
            <a:r>
              <a:rPr lang="en-US" sz="2400" b="1" dirty="0">
                <a:solidFill>
                  <a:srgbClr val="FF0000"/>
                </a:solidFill>
                <a:latin typeface="Bookman Old Style" pitchFamily="18" charset="0"/>
              </a:rPr>
              <a:t>     	</a:t>
            </a:r>
            <a:r>
              <a:rPr lang="en-US" sz="2400" b="1" dirty="0">
                <a:solidFill>
                  <a:srgbClr val="0000FF"/>
                </a:solidFill>
                <a:latin typeface="Bookman Old Style" pitchFamily="18" charset="0"/>
              </a:rPr>
              <a:t>Tc= 2 K , W = 150 W</a:t>
            </a:r>
          </a:p>
          <a:p>
            <a:pPr>
              <a:buNone/>
            </a:pPr>
            <a:r>
              <a:rPr lang="en-US" sz="2400" b="1" dirty="0">
                <a:solidFill>
                  <a:srgbClr val="FF0000"/>
                </a:solidFill>
                <a:latin typeface="Bookman Old Style" pitchFamily="18" charset="0"/>
              </a:rPr>
              <a:t>         T</a:t>
            </a:r>
            <a:r>
              <a:rPr lang="en-US" sz="2400" b="1" baseline="-25000" dirty="0">
                <a:solidFill>
                  <a:srgbClr val="FF0000"/>
                </a:solidFill>
                <a:latin typeface="Bookman Old Style" pitchFamily="18" charset="0"/>
              </a:rPr>
              <a:t>c</a:t>
            </a:r>
            <a:r>
              <a:rPr lang="en-US" sz="2400" b="1" dirty="0">
                <a:solidFill>
                  <a:srgbClr val="FF0000"/>
                </a:solidFill>
                <a:latin typeface="Bookman Old Style" pitchFamily="18" charset="0"/>
              </a:rPr>
              <a:t> = 0.01   W= 30k W</a:t>
            </a:r>
          </a:p>
          <a:p>
            <a:pPr>
              <a:buFont typeface="Monotype Sorts" pitchFamily="2" charset="2"/>
              <a:buNone/>
            </a:pPr>
            <a:endParaRPr lang="en-US" sz="2400" b="1" dirty="0">
              <a:solidFill>
                <a:srgbClr val="FF0000"/>
              </a:solidFill>
              <a:latin typeface="Bookman Old Style" pitchFamily="18" charset="0"/>
            </a:endParaRPr>
          </a:p>
          <a:p>
            <a:pPr>
              <a:buFont typeface="Monotype Sorts" pitchFamily="2" charset="2"/>
              <a:buNone/>
            </a:pPr>
            <a:endParaRPr lang="en-US" sz="2400" dirty="0"/>
          </a:p>
        </p:txBody>
      </p:sp>
      <p:sp>
        <p:nvSpPr>
          <p:cNvPr id="2051" name="Rectangle 2"/>
          <p:cNvSpPr>
            <a:spLocks noGrp="1" noChangeArrowheads="1"/>
          </p:cNvSpPr>
          <p:nvPr>
            <p:ph type="title"/>
          </p:nvPr>
        </p:nvSpPr>
        <p:spPr>
          <a:xfrm>
            <a:off x="37322" y="11716"/>
            <a:ext cx="11125200" cy="1375092"/>
          </a:xfrm>
          <a:solidFill>
            <a:schemeClr val="bg1">
              <a:lumMod val="85000"/>
            </a:schemeClr>
          </a:solidFill>
        </p:spPr>
        <p:txBody>
          <a:bodyPr>
            <a:normAutofit fontScale="90000"/>
          </a:bodyPr>
          <a:lstStyle/>
          <a:p>
            <a:r>
              <a:rPr lang="en-US" sz="2400" b="1" dirty="0">
                <a:solidFill>
                  <a:srgbClr val="0000FF"/>
                </a:solidFill>
                <a:latin typeface="Bookman Old Style" pitchFamily="18" charset="0"/>
              </a:rPr>
              <a:t>Power ( W) required to extract 1 W refrigeration at Tc is : 1/ ( COP) =                                                </a:t>
            </a:r>
            <a:br>
              <a:rPr lang="en-US" sz="2400" b="1" dirty="0">
                <a:solidFill>
                  <a:srgbClr val="0000FF"/>
                </a:solidFill>
                <a:latin typeface="Bookman Old Style" pitchFamily="18" charset="0"/>
              </a:rPr>
            </a:br>
            <a:br>
              <a:rPr lang="en-US" sz="2400" b="1" dirty="0">
                <a:solidFill>
                  <a:srgbClr val="0000FF"/>
                </a:solidFill>
                <a:latin typeface="Bookman Old Style" pitchFamily="18" charset="0"/>
              </a:rPr>
            </a:br>
            <a:br>
              <a:rPr lang="en-US" sz="2400" b="1" dirty="0">
                <a:solidFill>
                  <a:srgbClr val="0000FF"/>
                </a:solidFill>
                <a:latin typeface="Bookman Old Style" pitchFamily="18" charset="0"/>
              </a:rPr>
            </a:br>
            <a:endParaRPr lang="en-US" sz="2000" b="1" dirty="0">
              <a:solidFill>
                <a:srgbClr val="0000FF"/>
              </a:solidFill>
              <a:latin typeface="Bookman Old Style" pitchFamily="18" charset="0"/>
            </a:endParaRPr>
          </a:p>
        </p:txBody>
      </p:sp>
      <p:sp>
        <p:nvSpPr>
          <p:cNvPr id="12" name="Footer Placeholder 11"/>
          <p:cNvSpPr>
            <a:spLocks noGrp="1"/>
          </p:cNvSpPr>
          <p:nvPr>
            <p:ph type="ftr" sz="quarter" idx="4294967295"/>
          </p:nvPr>
        </p:nvSpPr>
        <p:spPr>
          <a:xfrm>
            <a:off x="3016890" y="6390371"/>
            <a:ext cx="5898510" cy="365125"/>
          </a:xfrm>
        </p:spPr>
        <p:txBody>
          <a:bodyPr/>
          <a:lstStyle/>
          <a:p>
            <a:pPr>
              <a:defRPr/>
            </a:pPr>
            <a:r>
              <a:rPr lang="en-US">
                <a:solidFill>
                  <a:prstClr val="black"/>
                </a:solidFill>
              </a:rPr>
              <a:t>ASSCA 2025, HEPS  China  ( T S Datta) March 28, 2025</a:t>
            </a:r>
            <a:endParaRPr lang="en-US" dirty="0">
              <a:solidFill>
                <a:prstClr val="black"/>
              </a:solidFill>
            </a:endParaRPr>
          </a:p>
        </p:txBody>
      </p:sp>
      <p:sp>
        <p:nvSpPr>
          <p:cNvPr id="11" name="Slide Number Placeholder 10"/>
          <p:cNvSpPr>
            <a:spLocks noGrp="1"/>
          </p:cNvSpPr>
          <p:nvPr>
            <p:ph type="sldNum" sz="quarter" idx="12"/>
          </p:nvPr>
        </p:nvSpPr>
        <p:spPr/>
        <p:txBody>
          <a:bodyPr/>
          <a:lstStyle/>
          <a:p>
            <a:pPr>
              <a:defRPr/>
            </a:pPr>
            <a:fld id="{B5E6BA4A-DF5A-4BE6-A938-6FDE1FFA363B}" type="slidenum">
              <a:rPr lang="en-US" smtClean="0">
                <a:solidFill>
                  <a:prstClr val="black"/>
                </a:solidFill>
              </a:rPr>
              <a:pPr>
                <a:defRPr/>
              </a:pPr>
              <a:t>13</a:t>
            </a:fld>
            <a:endParaRPr lang="en-US">
              <a:solidFill>
                <a:prstClr val="black"/>
              </a:solidFill>
            </a:endParaRPr>
          </a:p>
        </p:txBody>
      </p:sp>
      <p:graphicFrame>
        <p:nvGraphicFramePr>
          <p:cNvPr id="2050" name="Object 5"/>
          <p:cNvGraphicFramePr>
            <a:graphicFrameLocks noChangeAspect="1"/>
          </p:cNvGraphicFramePr>
          <p:nvPr>
            <p:extLst>
              <p:ext uri="{D42A27DB-BD31-4B8C-83A1-F6EECF244321}">
                <p14:modId xmlns:p14="http://schemas.microsoft.com/office/powerpoint/2010/main" val="2282593441"/>
              </p:ext>
            </p:extLst>
          </p:nvPr>
        </p:nvGraphicFramePr>
        <p:xfrm>
          <a:off x="7516165" y="1552529"/>
          <a:ext cx="3201988" cy="2576015"/>
        </p:xfrm>
        <a:graphic>
          <a:graphicData uri="http://schemas.openxmlformats.org/presentationml/2006/ole">
            <mc:AlternateContent xmlns:mc="http://schemas.openxmlformats.org/markup-compatibility/2006">
              <mc:Choice xmlns:v="urn:schemas-microsoft-com:vml" Requires="v">
                <p:oleObj name="Chart" r:id="rId3" imgW="3733590" imgH="3009900" progId="MSGraph.Chart.8">
                  <p:embed followColorScheme="full"/>
                </p:oleObj>
              </mc:Choice>
              <mc:Fallback>
                <p:oleObj name="Chart" r:id="rId3" imgW="3733590" imgH="3009900" progId="MSGraph.Chart.8">
                  <p:embed followColorScheme="full"/>
                  <p:pic>
                    <p:nvPicPr>
                      <p:cNvPr id="205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6165" y="1552529"/>
                        <a:ext cx="3201988" cy="2576015"/>
                      </a:xfrm>
                      <a:prstGeom prst="rect">
                        <a:avLst/>
                      </a:prstGeom>
                      <a:noFill/>
                    </p:spPr>
                  </p:pic>
                </p:oleObj>
              </mc:Fallback>
            </mc:AlternateContent>
          </a:graphicData>
        </a:graphic>
      </p:graphicFrame>
      <p:sp>
        <p:nvSpPr>
          <p:cNvPr id="2053" name="Text Box 6"/>
          <p:cNvSpPr txBox="1">
            <a:spLocks noChangeArrowheads="1"/>
          </p:cNvSpPr>
          <p:nvPr/>
        </p:nvSpPr>
        <p:spPr bwMode="auto">
          <a:xfrm>
            <a:off x="152400" y="4127853"/>
            <a:ext cx="11887200" cy="707886"/>
          </a:xfrm>
          <a:prstGeom prst="rect">
            <a:avLst/>
          </a:prstGeom>
          <a:noFill/>
          <a:ln w="38100">
            <a:solidFill>
              <a:srgbClr val="FF0066"/>
            </a:solidFill>
            <a:miter lim="800000"/>
            <a:headEnd/>
            <a:tailEnd/>
          </a:ln>
        </p:spPr>
        <p:txBody>
          <a:bodyPr wrap="square" anchor="ctr">
            <a:spAutoFit/>
          </a:bodyPr>
          <a:lstStyle/>
          <a:p>
            <a:pPr>
              <a:spcBef>
                <a:spcPct val="50000"/>
              </a:spcBef>
            </a:pPr>
            <a:r>
              <a:rPr lang="en-US" sz="2000" b="1" dirty="0">
                <a:solidFill>
                  <a:srgbClr val="0000FF"/>
                </a:solidFill>
              </a:rPr>
              <a:t>These are Theoretical  minimum Power. We have to multiply first with efficiency of the Cycle and then multiply with mechanical efficiency of all Components  ( Compressor, Heat Exchanger, Expander of refrigerator)</a:t>
            </a:r>
          </a:p>
        </p:txBody>
      </p:sp>
      <p:sp>
        <p:nvSpPr>
          <p:cNvPr id="6" name="Rectangle 5"/>
          <p:cNvSpPr/>
          <p:nvPr/>
        </p:nvSpPr>
        <p:spPr>
          <a:xfrm>
            <a:off x="457200" y="5022419"/>
            <a:ext cx="4648200" cy="369332"/>
          </a:xfrm>
          <a:prstGeom prst="rect">
            <a:avLst/>
          </a:prstGeom>
        </p:spPr>
        <p:txBody>
          <a:bodyPr wrap="square">
            <a:spAutoFit/>
          </a:bodyPr>
          <a:lstStyle/>
          <a:p>
            <a:pPr>
              <a:buFont typeface="Monotype Sorts" pitchFamily="2" charset="2"/>
              <a:buNone/>
            </a:pPr>
            <a:r>
              <a:rPr lang="en-US" b="1" dirty="0">
                <a:solidFill>
                  <a:srgbClr val="FF0000"/>
                </a:solidFill>
                <a:latin typeface="Bookman Old Style" pitchFamily="18" charset="0"/>
              </a:rPr>
              <a:t>Actual work      = </a:t>
            </a:r>
            <a:r>
              <a:rPr lang="en-US" b="1" dirty="0" err="1">
                <a:solidFill>
                  <a:srgbClr val="FF0000"/>
                </a:solidFill>
                <a:latin typeface="Bookman Old Style" pitchFamily="18" charset="0"/>
              </a:rPr>
              <a:t>W</a:t>
            </a:r>
            <a:r>
              <a:rPr lang="en-US" b="1" baseline="-25000" dirty="0" err="1">
                <a:solidFill>
                  <a:srgbClr val="FF0000"/>
                </a:solidFill>
                <a:latin typeface="Bookman Old Style" pitchFamily="18" charset="0"/>
              </a:rPr>
              <a:t>c</a:t>
            </a:r>
            <a:r>
              <a:rPr lang="en-US" b="1" dirty="0">
                <a:solidFill>
                  <a:srgbClr val="FF0000"/>
                </a:solidFill>
                <a:latin typeface="Bookman Old Style" pitchFamily="18" charset="0"/>
              </a:rPr>
              <a:t>/( </a:t>
            </a:r>
            <a:r>
              <a:rPr lang="el-GR" b="1" dirty="0">
                <a:solidFill>
                  <a:srgbClr val="FF0000"/>
                </a:solidFill>
                <a:latin typeface="Bookman Old Style" pitchFamily="18" charset="0"/>
              </a:rPr>
              <a:t>η</a:t>
            </a:r>
            <a:r>
              <a:rPr lang="en-US" b="1" baseline="-25000" dirty="0">
                <a:solidFill>
                  <a:srgbClr val="FF0000"/>
                </a:solidFill>
                <a:latin typeface="Bookman Old Style" pitchFamily="18" charset="0"/>
              </a:rPr>
              <a:t>Cycle</a:t>
            </a:r>
            <a:r>
              <a:rPr lang="en-US" b="1" dirty="0">
                <a:solidFill>
                  <a:srgbClr val="FF0000"/>
                </a:solidFill>
                <a:latin typeface="Bookman Old Style" pitchFamily="18" charset="0"/>
              </a:rPr>
              <a:t> *</a:t>
            </a:r>
            <a:r>
              <a:rPr lang="el-GR" b="1" dirty="0">
                <a:solidFill>
                  <a:srgbClr val="FF0000"/>
                </a:solidFill>
                <a:latin typeface="Bookman Old Style" pitchFamily="18" charset="0"/>
              </a:rPr>
              <a:t> η</a:t>
            </a:r>
            <a:r>
              <a:rPr lang="en-US" b="1" baseline="-25000" dirty="0">
                <a:solidFill>
                  <a:srgbClr val="FF0000"/>
                </a:solidFill>
                <a:latin typeface="Bookman Old Style" pitchFamily="18" charset="0"/>
              </a:rPr>
              <a:t>Comp</a:t>
            </a:r>
            <a:r>
              <a:rPr lang="en-US" b="1" dirty="0">
                <a:solidFill>
                  <a:srgbClr val="FF0000"/>
                </a:solidFill>
                <a:latin typeface="Bookman Old Style" pitchFamily="18" charset="0"/>
              </a:rPr>
              <a:t>)    </a:t>
            </a:r>
            <a:endParaRPr lang="en-US" dirty="0">
              <a:solidFill>
                <a:prstClr val="black"/>
              </a:solidFill>
            </a:endParaRPr>
          </a:p>
        </p:txBody>
      </p:sp>
      <p:sp>
        <p:nvSpPr>
          <p:cNvPr id="8" name="Rounded Rectangle 7"/>
          <p:cNvSpPr/>
          <p:nvPr/>
        </p:nvSpPr>
        <p:spPr>
          <a:xfrm>
            <a:off x="1752600" y="5644535"/>
            <a:ext cx="4572000" cy="609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Bookman Old Style" pitchFamily="18" charset="0"/>
              </a:rPr>
              <a:t>Required Plug Power for 1 W refrigeration at 4. 2 K = 500- 225 W</a:t>
            </a:r>
          </a:p>
        </p:txBody>
      </p:sp>
      <p:sp>
        <p:nvSpPr>
          <p:cNvPr id="14" name="TextBox 13"/>
          <p:cNvSpPr txBox="1"/>
          <p:nvPr/>
        </p:nvSpPr>
        <p:spPr>
          <a:xfrm>
            <a:off x="6324599" y="4954572"/>
            <a:ext cx="5585119" cy="461665"/>
          </a:xfrm>
          <a:prstGeom prst="rect">
            <a:avLst/>
          </a:prstGeom>
          <a:solidFill>
            <a:srgbClr val="FF0000"/>
          </a:solidFill>
        </p:spPr>
        <p:txBody>
          <a:bodyPr wrap="none" rtlCol="0">
            <a:spAutoFit/>
          </a:bodyPr>
          <a:lstStyle/>
          <a:p>
            <a:r>
              <a:rPr lang="en-US" sz="2400" b="1" dirty="0">
                <a:solidFill>
                  <a:schemeClr val="bg1"/>
                </a:solidFill>
              </a:rPr>
              <a:t>Total efficiency  may be 10 to 30 % at 4.2 K</a:t>
            </a:r>
          </a:p>
        </p:txBody>
      </p:sp>
      <p:graphicFrame>
        <p:nvGraphicFramePr>
          <p:cNvPr id="13" name="Object 12"/>
          <p:cNvGraphicFramePr>
            <a:graphicFrameLocks noChangeAspect="1"/>
          </p:cNvGraphicFramePr>
          <p:nvPr>
            <p:extLst>
              <p:ext uri="{D42A27DB-BD31-4B8C-83A1-F6EECF244321}">
                <p14:modId xmlns:p14="http://schemas.microsoft.com/office/powerpoint/2010/main" val="3456241610"/>
              </p:ext>
            </p:extLst>
          </p:nvPr>
        </p:nvGraphicFramePr>
        <p:xfrm>
          <a:off x="3224213" y="417468"/>
          <a:ext cx="3100387" cy="847725"/>
        </p:xfrm>
        <a:graphic>
          <a:graphicData uri="http://schemas.openxmlformats.org/presentationml/2006/ole">
            <mc:AlternateContent xmlns:mc="http://schemas.openxmlformats.org/markup-compatibility/2006">
              <mc:Choice xmlns:v="urn:schemas-microsoft-com:vml" Requires="v">
                <p:oleObj name="Equation" r:id="rId5" imgW="1624895" imgH="444307" progId="">
                  <p:embed/>
                </p:oleObj>
              </mc:Choice>
              <mc:Fallback>
                <p:oleObj name="Equation" r:id="rId5" imgW="1624895" imgH="444307" progId="">
                  <p:embed/>
                  <p:pic>
                    <p:nvPicPr>
                      <p:cNvPr id="13"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4213" y="417468"/>
                        <a:ext cx="3100387"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ounded Rectangle 1"/>
          <p:cNvSpPr/>
          <p:nvPr/>
        </p:nvSpPr>
        <p:spPr>
          <a:xfrm>
            <a:off x="8610600" y="6248401"/>
            <a:ext cx="2052816" cy="521835"/>
          </a:xfrm>
          <a:prstGeom prst="round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ounded Rectangle 15"/>
          <p:cNvSpPr/>
          <p:nvPr/>
        </p:nvSpPr>
        <p:spPr>
          <a:xfrm>
            <a:off x="6242050" y="5661938"/>
            <a:ext cx="4572000" cy="609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Bookman Old Style" pitchFamily="18" charset="0"/>
              </a:rPr>
              <a:t>Required Plug Power for 1 W refrigeration at </a:t>
            </a:r>
            <a:r>
              <a:rPr lang="en-US" b="1" dirty="0">
                <a:solidFill>
                  <a:srgbClr val="0000FF"/>
                </a:solidFill>
                <a:latin typeface="Bookman Old Style" pitchFamily="18" charset="0"/>
              </a:rPr>
              <a:t>2K</a:t>
            </a:r>
            <a:r>
              <a:rPr lang="en-US" b="1" dirty="0">
                <a:solidFill>
                  <a:srgbClr val="FF0000"/>
                </a:solidFill>
                <a:latin typeface="Bookman Old Style" pitchFamily="18" charset="0"/>
              </a:rPr>
              <a:t> = 1000- 1500 W</a:t>
            </a:r>
          </a:p>
        </p:txBody>
      </p:sp>
      <p:sp>
        <p:nvSpPr>
          <p:cNvPr id="3" name="Rectangle 2">
            <a:extLst>
              <a:ext uri="{FF2B5EF4-FFF2-40B4-BE49-F238E27FC236}">
                <a16:creationId xmlns:a16="http://schemas.microsoft.com/office/drawing/2014/main" id="{1A20D07C-27B5-74D8-4B48-77C9B08691FA}"/>
              </a:ext>
            </a:extLst>
          </p:cNvPr>
          <p:cNvSpPr/>
          <p:nvPr/>
        </p:nvSpPr>
        <p:spPr>
          <a:xfrm>
            <a:off x="10515600" y="6324601"/>
            <a:ext cx="1600200" cy="44563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4" name="TextBox 3">
            <a:extLst>
              <a:ext uri="{FF2B5EF4-FFF2-40B4-BE49-F238E27FC236}">
                <a16:creationId xmlns:a16="http://schemas.microsoft.com/office/drawing/2014/main" id="{61E0EE1E-22E1-A2BA-496E-EE6343D61E31}"/>
              </a:ext>
            </a:extLst>
          </p:cNvPr>
          <p:cNvSpPr txBox="1"/>
          <p:nvPr/>
        </p:nvSpPr>
        <p:spPr>
          <a:xfrm>
            <a:off x="-6350" y="1505641"/>
            <a:ext cx="6248400" cy="400110"/>
          </a:xfrm>
          <a:prstGeom prst="rect">
            <a:avLst/>
          </a:prstGeom>
          <a:noFill/>
        </p:spPr>
        <p:txBody>
          <a:bodyPr wrap="square" rtlCol="0">
            <a:spAutoFit/>
          </a:bodyPr>
          <a:lstStyle/>
          <a:p>
            <a:r>
              <a:rPr kumimoji="0" lang="en-US" sz="2000" b="1" i="0" u="none" strike="noStrike" kern="1200" cap="none" spc="0" normalizeH="0" baseline="0" noProof="0" dirty="0">
                <a:ln>
                  <a:noFill/>
                </a:ln>
                <a:solidFill>
                  <a:srgbClr val="0000FF"/>
                </a:solidFill>
                <a:effectLst/>
                <a:uLnTx/>
                <a:uFillTx/>
                <a:latin typeface="Bookman Old Style" pitchFamily="18" charset="0"/>
                <a:ea typeface="+mj-ea"/>
                <a:cs typeface="Arial" pitchFamily="34" charset="0"/>
              </a:rPr>
              <a:t>T</a:t>
            </a:r>
            <a:r>
              <a:rPr kumimoji="0" lang="en-US" sz="2000" b="1" i="0" u="none" strike="noStrike" kern="1200" cap="none" spc="0" normalizeH="0" baseline="-25000" noProof="0" dirty="0">
                <a:ln>
                  <a:noFill/>
                </a:ln>
                <a:solidFill>
                  <a:srgbClr val="0000FF"/>
                </a:solidFill>
                <a:effectLst/>
                <a:uLnTx/>
                <a:uFillTx/>
                <a:latin typeface="Bookman Old Style" pitchFamily="18" charset="0"/>
                <a:ea typeface="+mj-ea"/>
                <a:cs typeface="Arial" pitchFamily="34" charset="0"/>
              </a:rPr>
              <a:t>h</a:t>
            </a:r>
            <a:r>
              <a:rPr kumimoji="0" lang="en-US" sz="2000" b="1" i="0" u="none" strike="noStrike" kern="1200" cap="none" spc="0" normalizeH="0" baseline="0" noProof="0" dirty="0">
                <a:ln>
                  <a:noFill/>
                </a:ln>
                <a:solidFill>
                  <a:srgbClr val="0000FF"/>
                </a:solidFill>
                <a:effectLst/>
                <a:uLnTx/>
                <a:uFillTx/>
                <a:latin typeface="Bookman Old Style" pitchFamily="18" charset="0"/>
                <a:ea typeface="+mj-ea"/>
                <a:cs typeface="Arial" pitchFamily="34" charset="0"/>
              </a:rPr>
              <a:t> = 300 K  T</a:t>
            </a:r>
            <a:r>
              <a:rPr kumimoji="0" lang="en-US" sz="2000" b="1" i="0" u="none" strike="noStrike" kern="1200" cap="none" spc="0" normalizeH="0" baseline="-25000" noProof="0" dirty="0">
                <a:ln>
                  <a:noFill/>
                </a:ln>
                <a:solidFill>
                  <a:srgbClr val="0000FF"/>
                </a:solidFill>
                <a:effectLst/>
                <a:uLnTx/>
                <a:uFillTx/>
                <a:latin typeface="Bookman Old Style" pitchFamily="18" charset="0"/>
                <a:ea typeface="+mj-ea"/>
                <a:cs typeface="Arial" pitchFamily="34" charset="0"/>
              </a:rPr>
              <a:t>c </a:t>
            </a:r>
            <a:r>
              <a:rPr kumimoji="0" lang="en-US" sz="2000" b="1" i="0" u="none" strike="noStrike" kern="1200" cap="none" spc="0" normalizeH="0" baseline="0" noProof="0" dirty="0">
                <a:ln>
                  <a:noFill/>
                </a:ln>
                <a:solidFill>
                  <a:srgbClr val="0000FF"/>
                </a:solidFill>
                <a:effectLst/>
                <a:uLnTx/>
                <a:uFillTx/>
                <a:latin typeface="Bookman Old Style" pitchFamily="18" charset="0"/>
                <a:ea typeface="+mj-ea"/>
                <a:cs typeface="Arial" pitchFamily="34" charset="0"/>
              </a:rPr>
              <a:t>vary from  200 K to .000001 K</a:t>
            </a:r>
            <a:endParaRPr lang="en-IN" sz="2400" dirty="0">
              <a:latin typeface="Arial" pitchFamily="34" charset="0"/>
              <a:cs typeface="Arial" pitchFamily="34" charset="0"/>
            </a:endParaRPr>
          </a:p>
        </p:txBody>
      </p:sp>
    </p:spTree>
    <p:extLst>
      <p:ext uri="{BB962C8B-B14F-4D97-AF65-F5344CB8AC3E}">
        <p14:creationId xmlns:p14="http://schemas.microsoft.com/office/powerpoint/2010/main" val="3522216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1981200" y="838200"/>
            <a:ext cx="8178800" cy="5715000"/>
          </a:xfrm>
        </p:spPr>
        <p:txBody>
          <a:bodyPr/>
          <a:lstStyle/>
          <a:p>
            <a:r>
              <a:rPr lang="en-US" sz="2400" dirty="0">
                <a:solidFill>
                  <a:srgbClr val="FF0000"/>
                </a:solidFill>
                <a:latin typeface="Bookman Old Style" pitchFamily="18" charset="0"/>
              </a:rPr>
              <a:t>A. </a:t>
            </a:r>
            <a:r>
              <a:rPr lang="en-US" sz="2000" b="1" dirty="0">
                <a:solidFill>
                  <a:srgbClr val="FF0000"/>
                </a:solidFill>
                <a:latin typeface="Bookman Old Style" pitchFamily="18" charset="0"/>
              </a:rPr>
              <a:t>ISOTHERMAL COMPRESSION  ( Compressor)</a:t>
            </a:r>
          </a:p>
          <a:p>
            <a:r>
              <a:rPr lang="en-US" sz="2000" b="1" dirty="0">
                <a:solidFill>
                  <a:srgbClr val="0000FF"/>
                </a:solidFill>
                <a:latin typeface="Bookman Old Style" pitchFamily="18" charset="0"/>
              </a:rPr>
              <a:t>B. ADIABATIC EXPANSION  ( Turbine)</a:t>
            </a:r>
          </a:p>
          <a:p>
            <a:r>
              <a:rPr lang="en-US" sz="2000" b="1" dirty="0">
                <a:solidFill>
                  <a:srgbClr val="FF0000"/>
                </a:solidFill>
                <a:latin typeface="Bookman Old Style" pitchFamily="18" charset="0"/>
              </a:rPr>
              <a:t>C. ISENTHALPIC EXPANSION ( JT VALVE)</a:t>
            </a:r>
          </a:p>
          <a:p>
            <a:r>
              <a:rPr lang="en-US" sz="2000" b="1" dirty="0">
                <a:solidFill>
                  <a:srgbClr val="0000FF"/>
                </a:solidFill>
                <a:latin typeface="Bookman Old Style" pitchFamily="18" charset="0"/>
              </a:rPr>
              <a:t>D. ISOBARIC COOLING ( Heat Exchanger, </a:t>
            </a:r>
            <a:r>
              <a:rPr lang="en-US" sz="2000" b="1" dirty="0" err="1">
                <a:solidFill>
                  <a:srgbClr val="0000FF"/>
                </a:solidFill>
                <a:latin typeface="Bookman Old Style" pitchFamily="18" charset="0"/>
              </a:rPr>
              <a:t>Precooler</a:t>
            </a:r>
            <a:r>
              <a:rPr lang="en-US" sz="2000" b="1" dirty="0">
                <a:solidFill>
                  <a:srgbClr val="0000FF"/>
                </a:solidFill>
                <a:latin typeface="Bookman Old Style" pitchFamily="18" charset="0"/>
              </a:rPr>
              <a:t>)</a:t>
            </a:r>
          </a:p>
        </p:txBody>
      </p:sp>
      <p:sp>
        <p:nvSpPr>
          <p:cNvPr id="31746" name="Rectangle 2"/>
          <p:cNvSpPr>
            <a:spLocks noGrp="1" noChangeArrowheads="1"/>
          </p:cNvSpPr>
          <p:nvPr>
            <p:ph type="title"/>
          </p:nvPr>
        </p:nvSpPr>
        <p:spPr>
          <a:xfrm>
            <a:off x="1524000" y="0"/>
            <a:ext cx="8305800" cy="533400"/>
          </a:xfrm>
          <a:solidFill>
            <a:srgbClr val="FFFF00"/>
          </a:solidFill>
        </p:spPr>
        <p:txBody>
          <a:bodyPr/>
          <a:lstStyle/>
          <a:p>
            <a:r>
              <a:rPr lang="en-US" sz="2400" dirty="0">
                <a:solidFill>
                  <a:srgbClr val="0000FF"/>
                </a:solidFill>
                <a:latin typeface="Bookman Old Style" pitchFamily="18" charset="0"/>
              </a:rPr>
              <a:t>BASIC THERMODYNAMIC PROCESS FOR COOLING</a:t>
            </a:r>
            <a:endParaRPr lang="en-US" b="1" dirty="0">
              <a:solidFill>
                <a:srgbClr val="0000FF"/>
              </a:solidFill>
              <a:latin typeface="Bookman Old Style" pitchFamily="18" charset="0"/>
            </a:endParaRPr>
          </a:p>
        </p:txBody>
      </p:sp>
      <p:grpSp>
        <p:nvGrpSpPr>
          <p:cNvPr id="2" name="Group 26"/>
          <p:cNvGrpSpPr/>
          <p:nvPr/>
        </p:nvGrpSpPr>
        <p:grpSpPr>
          <a:xfrm>
            <a:off x="2667000" y="2590800"/>
            <a:ext cx="1129414" cy="1828800"/>
            <a:chOff x="1143000" y="2895600"/>
            <a:chExt cx="1129414" cy="1828800"/>
          </a:xfrm>
        </p:grpSpPr>
        <p:sp>
          <p:nvSpPr>
            <p:cNvPr id="31768" name="Rectangle 4"/>
            <p:cNvSpPr>
              <a:spLocks noChangeArrowheads="1"/>
            </p:cNvSpPr>
            <p:nvPr/>
          </p:nvSpPr>
          <p:spPr bwMode="auto">
            <a:xfrm>
              <a:off x="1143000" y="3581400"/>
              <a:ext cx="1066800" cy="1143000"/>
            </a:xfrm>
            <a:prstGeom prst="rect">
              <a:avLst/>
            </a:prstGeom>
            <a:solidFill>
              <a:schemeClr val="bg1"/>
            </a:solidFill>
            <a:ln w="57150">
              <a:solidFill>
                <a:schemeClr val="tx1"/>
              </a:solidFill>
              <a:miter lim="800000"/>
              <a:headEnd/>
              <a:tailEnd/>
            </a:ln>
          </p:spPr>
          <p:txBody>
            <a:bodyPr wrap="none" anchor="ctr"/>
            <a:lstStyle/>
            <a:p>
              <a:pPr>
                <a:defRPr/>
              </a:pPr>
              <a:endParaRPr lang="en-US">
                <a:solidFill>
                  <a:prstClr val="black"/>
                </a:solidFill>
                <a:latin typeface="Lucida Sans Unicode"/>
              </a:endParaRPr>
            </a:p>
          </p:txBody>
        </p:sp>
        <p:sp>
          <p:nvSpPr>
            <p:cNvPr id="31769" name="Line 5"/>
            <p:cNvSpPr>
              <a:spLocks noChangeShapeType="1"/>
            </p:cNvSpPr>
            <p:nvPr/>
          </p:nvSpPr>
          <p:spPr bwMode="auto">
            <a:xfrm>
              <a:off x="1143000" y="3886200"/>
              <a:ext cx="1066800" cy="0"/>
            </a:xfrm>
            <a:prstGeom prst="line">
              <a:avLst/>
            </a:prstGeom>
            <a:noFill/>
            <a:ln w="57150">
              <a:solidFill>
                <a:schemeClr val="tx1"/>
              </a:solidFill>
              <a:round/>
              <a:headEnd/>
              <a:tailEnd/>
            </a:ln>
          </p:spPr>
          <p:txBody>
            <a:bodyPr wrap="none" anchor="ctr"/>
            <a:lstStyle/>
            <a:p>
              <a:pPr>
                <a:defRPr/>
              </a:pPr>
              <a:endParaRPr lang="en-US">
                <a:solidFill>
                  <a:prstClr val="black"/>
                </a:solidFill>
                <a:latin typeface="Lucida Sans Unicode"/>
              </a:endParaRPr>
            </a:p>
          </p:txBody>
        </p:sp>
        <p:sp>
          <p:nvSpPr>
            <p:cNvPr id="31770" name="Line 6"/>
            <p:cNvSpPr>
              <a:spLocks noChangeShapeType="1"/>
            </p:cNvSpPr>
            <p:nvPr/>
          </p:nvSpPr>
          <p:spPr bwMode="auto">
            <a:xfrm flipV="1">
              <a:off x="1676400" y="2895600"/>
              <a:ext cx="0" cy="990600"/>
            </a:xfrm>
            <a:prstGeom prst="line">
              <a:avLst/>
            </a:prstGeom>
            <a:noFill/>
            <a:ln w="57150">
              <a:solidFill>
                <a:schemeClr val="tx1"/>
              </a:solidFill>
              <a:round/>
              <a:headEnd/>
              <a:tailEnd/>
            </a:ln>
          </p:spPr>
          <p:txBody>
            <a:bodyPr wrap="none" anchor="ctr"/>
            <a:lstStyle/>
            <a:p>
              <a:pPr>
                <a:defRPr/>
              </a:pPr>
              <a:endParaRPr lang="en-US">
                <a:solidFill>
                  <a:prstClr val="black"/>
                </a:solidFill>
                <a:latin typeface="Lucida Sans Unicode"/>
              </a:endParaRPr>
            </a:p>
          </p:txBody>
        </p:sp>
        <p:sp>
          <p:nvSpPr>
            <p:cNvPr id="31751" name="Text Box 16"/>
            <p:cNvSpPr txBox="1">
              <a:spLocks noChangeArrowheads="1"/>
            </p:cNvSpPr>
            <p:nvPr/>
          </p:nvSpPr>
          <p:spPr bwMode="auto">
            <a:xfrm>
              <a:off x="1247775" y="4303812"/>
              <a:ext cx="1024639" cy="307777"/>
            </a:xfrm>
            <a:prstGeom prst="rect">
              <a:avLst/>
            </a:prstGeom>
            <a:noFill/>
            <a:ln w="9525">
              <a:noFill/>
              <a:miter lim="800000"/>
              <a:headEnd/>
              <a:tailEnd/>
            </a:ln>
          </p:spPr>
          <p:txBody>
            <a:bodyPr wrap="none" anchor="ctr">
              <a:spAutoFit/>
            </a:bodyPr>
            <a:lstStyle/>
            <a:p>
              <a:pPr>
                <a:spcBef>
                  <a:spcPct val="50000"/>
                </a:spcBef>
                <a:defRPr/>
              </a:pPr>
              <a:r>
                <a:rPr lang="en-US" sz="1400" b="1" dirty="0">
                  <a:solidFill>
                    <a:srgbClr val="0000FF"/>
                  </a:solidFill>
                  <a:latin typeface="Lucida Sans Unicode"/>
                </a:rPr>
                <a:t>P1, V1,T1</a:t>
              </a:r>
              <a:endParaRPr lang="en-US" dirty="0">
                <a:solidFill>
                  <a:prstClr val="black"/>
                </a:solidFill>
                <a:latin typeface="Lucida Sans Unicode"/>
              </a:endParaRPr>
            </a:p>
          </p:txBody>
        </p:sp>
      </p:grpSp>
      <p:grpSp>
        <p:nvGrpSpPr>
          <p:cNvPr id="3" name="Group 27"/>
          <p:cNvGrpSpPr/>
          <p:nvPr/>
        </p:nvGrpSpPr>
        <p:grpSpPr>
          <a:xfrm>
            <a:off x="4876800" y="2743200"/>
            <a:ext cx="1066800" cy="1600200"/>
            <a:chOff x="3886200" y="3200400"/>
            <a:chExt cx="1066800" cy="1600200"/>
          </a:xfrm>
        </p:grpSpPr>
        <p:sp>
          <p:nvSpPr>
            <p:cNvPr id="31765" name="Rectangle 7"/>
            <p:cNvSpPr>
              <a:spLocks noChangeArrowheads="1"/>
            </p:cNvSpPr>
            <p:nvPr/>
          </p:nvSpPr>
          <p:spPr bwMode="auto">
            <a:xfrm>
              <a:off x="3886200" y="3581400"/>
              <a:ext cx="1066800" cy="1219200"/>
            </a:xfrm>
            <a:prstGeom prst="rect">
              <a:avLst/>
            </a:prstGeom>
            <a:solidFill>
              <a:schemeClr val="bg1"/>
            </a:solidFill>
            <a:ln w="57150">
              <a:solidFill>
                <a:schemeClr val="tx1"/>
              </a:solidFill>
              <a:miter lim="800000"/>
              <a:headEnd/>
              <a:tailEnd/>
            </a:ln>
          </p:spPr>
          <p:txBody>
            <a:bodyPr wrap="none" anchor="ctr"/>
            <a:lstStyle/>
            <a:p>
              <a:pPr>
                <a:defRPr/>
              </a:pPr>
              <a:endParaRPr lang="en-US">
                <a:solidFill>
                  <a:prstClr val="black"/>
                </a:solidFill>
                <a:latin typeface="Lucida Sans Unicode"/>
              </a:endParaRPr>
            </a:p>
          </p:txBody>
        </p:sp>
        <p:sp>
          <p:nvSpPr>
            <p:cNvPr id="31766" name="Line 8"/>
            <p:cNvSpPr>
              <a:spLocks noChangeShapeType="1"/>
            </p:cNvSpPr>
            <p:nvPr/>
          </p:nvSpPr>
          <p:spPr bwMode="auto">
            <a:xfrm>
              <a:off x="3886200" y="4419600"/>
              <a:ext cx="1066800" cy="0"/>
            </a:xfrm>
            <a:prstGeom prst="line">
              <a:avLst/>
            </a:prstGeom>
            <a:noFill/>
            <a:ln w="57150">
              <a:solidFill>
                <a:schemeClr val="tx1"/>
              </a:solidFill>
              <a:round/>
              <a:headEnd/>
              <a:tailEnd/>
            </a:ln>
          </p:spPr>
          <p:txBody>
            <a:bodyPr wrap="none" anchor="ctr"/>
            <a:lstStyle/>
            <a:p>
              <a:pPr>
                <a:defRPr/>
              </a:pPr>
              <a:endParaRPr lang="en-US">
                <a:solidFill>
                  <a:prstClr val="black"/>
                </a:solidFill>
                <a:latin typeface="Lucida Sans Unicode"/>
              </a:endParaRPr>
            </a:p>
          </p:txBody>
        </p:sp>
        <p:sp>
          <p:nvSpPr>
            <p:cNvPr id="31767" name="Line 9"/>
            <p:cNvSpPr>
              <a:spLocks noChangeShapeType="1"/>
            </p:cNvSpPr>
            <p:nvPr/>
          </p:nvSpPr>
          <p:spPr bwMode="auto">
            <a:xfrm>
              <a:off x="4419600" y="3200400"/>
              <a:ext cx="0" cy="1219200"/>
            </a:xfrm>
            <a:prstGeom prst="line">
              <a:avLst/>
            </a:prstGeom>
            <a:noFill/>
            <a:ln w="57150">
              <a:solidFill>
                <a:schemeClr val="tx1"/>
              </a:solidFill>
              <a:round/>
              <a:headEnd/>
              <a:tailEnd/>
            </a:ln>
          </p:spPr>
          <p:txBody>
            <a:bodyPr wrap="none" anchor="ctr"/>
            <a:lstStyle/>
            <a:p>
              <a:pPr>
                <a:defRPr/>
              </a:pPr>
              <a:endParaRPr lang="en-US">
                <a:solidFill>
                  <a:prstClr val="black"/>
                </a:solidFill>
                <a:latin typeface="Lucida Sans Unicode"/>
              </a:endParaRPr>
            </a:p>
          </p:txBody>
        </p:sp>
        <p:sp>
          <p:nvSpPr>
            <p:cNvPr id="31752" name="Text Box 17"/>
            <p:cNvSpPr txBox="1">
              <a:spLocks noChangeArrowheads="1"/>
            </p:cNvSpPr>
            <p:nvPr/>
          </p:nvSpPr>
          <p:spPr bwMode="auto">
            <a:xfrm>
              <a:off x="3954463" y="4494620"/>
              <a:ext cx="906017" cy="276999"/>
            </a:xfrm>
            <a:prstGeom prst="rect">
              <a:avLst/>
            </a:prstGeom>
            <a:noFill/>
            <a:ln w="9525">
              <a:noFill/>
              <a:miter lim="800000"/>
              <a:headEnd/>
              <a:tailEnd/>
            </a:ln>
          </p:spPr>
          <p:txBody>
            <a:bodyPr wrap="none" anchor="ctr">
              <a:spAutoFit/>
            </a:bodyPr>
            <a:lstStyle/>
            <a:p>
              <a:pPr>
                <a:spcBef>
                  <a:spcPct val="50000"/>
                </a:spcBef>
                <a:defRPr/>
              </a:pPr>
              <a:r>
                <a:rPr lang="en-US" sz="1200" b="1">
                  <a:solidFill>
                    <a:srgbClr val="0000FF"/>
                  </a:solidFill>
                  <a:latin typeface="Lucida Sans Unicode"/>
                </a:rPr>
                <a:t>P2,V2, T1</a:t>
              </a:r>
              <a:endParaRPr lang="en-US" sz="1200">
                <a:solidFill>
                  <a:prstClr val="black"/>
                </a:solidFill>
                <a:latin typeface="Lucida Sans Unicode"/>
              </a:endParaRPr>
            </a:p>
          </p:txBody>
        </p:sp>
      </p:grpSp>
      <p:sp>
        <p:nvSpPr>
          <p:cNvPr id="31754" name="Text Box 19"/>
          <p:cNvSpPr txBox="1">
            <a:spLocks noChangeArrowheads="1"/>
          </p:cNvSpPr>
          <p:nvPr/>
        </p:nvSpPr>
        <p:spPr bwMode="auto">
          <a:xfrm>
            <a:off x="3762003" y="3504198"/>
            <a:ext cx="1143262" cy="338554"/>
          </a:xfrm>
          <a:prstGeom prst="rect">
            <a:avLst/>
          </a:prstGeom>
          <a:noFill/>
          <a:ln w="9525">
            <a:noFill/>
            <a:miter lim="800000"/>
            <a:headEnd/>
            <a:tailEnd/>
          </a:ln>
        </p:spPr>
        <p:txBody>
          <a:bodyPr wrap="none" anchor="ctr">
            <a:spAutoFit/>
          </a:bodyPr>
          <a:lstStyle/>
          <a:p>
            <a:pPr>
              <a:spcBef>
                <a:spcPct val="50000"/>
              </a:spcBef>
              <a:defRPr/>
            </a:pPr>
            <a:r>
              <a:rPr lang="en-US" sz="1600" b="1" dirty="0">
                <a:solidFill>
                  <a:srgbClr val="FF0000"/>
                </a:solidFill>
                <a:latin typeface="Lucida Sans Unicode"/>
              </a:rPr>
              <a:t>Process A</a:t>
            </a:r>
          </a:p>
        </p:txBody>
      </p:sp>
      <p:sp>
        <p:nvSpPr>
          <p:cNvPr id="31755" name="Line 20"/>
          <p:cNvSpPr>
            <a:spLocks noChangeShapeType="1"/>
          </p:cNvSpPr>
          <p:nvPr/>
        </p:nvSpPr>
        <p:spPr bwMode="auto">
          <a:xfrm>
            <a:off x="3886200" y="4038600"/>
            <a:ext cx="914400" cy="0"/>
          </a:xfrm>
          <a:prstGeom prst="line">
            <a:avLst/>
          </a:prstGeom>
          <a:noFill/>
          <a:ln w="38100">
            <a:solidFill>
              <a:schemeClr val="tx2"/>
            </a:solidFill>
            <a:round/>
            <a:headEnd/>
            <a:tailEnd type="triangle" w="med" len="med"/>
          </a:ln>
        </p:spPr>
        <p:txBody>
          <a:bodyPr wrap="none" anchor="ctr"/>
          <a:lstStyle/>
          <a:p>
            <a:pPr>
              <a:defRPr/>
            </a:pPr>
            <a:endParaRPr lang="en-US">
              <a:solidFill>
                <a:prstClr val="black"/>
              </a:solidFill>
              <a:latin typeface="Lucida Sans Unicode"/>
            </a:endParaRPr>
          </a:p>
        </p:txBody>
      </p:sp>
      <p:sp>
        <p:nvSpPr>
          <p:cNvPr id="31756" name="Line 21"/>
          <p:cNvSpPr>
            <a:spLocks noChangeShapeType="1"/>
          </p:cNvSpPr>
          <p:nvPr/>
        </p:nvSpPr>
        <p:spPr bwMode="auto">
          <a:xfrm>
            <a:off x="6019800" y="4038600"/>
            <a:ext cx="1066800" cy="0"/>
          </a:xfrm>
          <a:prstGeom prst="line">
            <a:avLst/>
          </a:prstGeom>
          <a:noFill/>
          <a:ln w="38100">
            <a:solidFill>
              <a:schemeClr val="tx1"/>
            </a:solidFill>
            <a:round/>
            <a:headEnd/>
            <a:tailEnd type="triangle" w="med" len="med"/>
          </a:ln>
        </p:spPr>
        <p:txBody>
          <a:bodyPr wrap="none" anchor="ctr"/>
          <a:lstStyle/>
          <a:p>
            <a:pPr>
              <a:defRPr/>
            </a:pPr>
            <a:endParaRPr lang="en-US">
              <a:solidFill>
                <a:prstClr val="black"/>
              </a:solidFill>
              <a:latin typeface="Lucida Sans Unicode"/>
            </a:endParaRPr>
          </a:p>
        </p:txBody>
      </p:sp>
      <p:sp>
        <p:nvSpPr>
          <p:cNvPr id="31757" name="Text Box 22"/>
          <p:cNvSpPr txBox="1">
            <a:spLocks noChangeArrowheads="1"/>
          </p:cNvSpPr>
          <p:nvPr/>
        </p:nvSpPr>
        <p:spPr bwMode="auto">
          <a:xfrm>
            <a:off x="6019800" y="3580398"/>
            <a:ext cx="1120820" cy="338554"/>
          </a:xfrm>
          <a:prstGeom prst="rect">
            <a:avLst/>
          </a:prstGeom>
          <a:noFill/>
          <a:ln w="9525">
            <a:noFill/>
            <a:miter lim="800000"/>
            <a:headEnd/>
            <a:tailEnd/>
          </a:ln>
        </p:spPr>
        <p:txBody>
          <a:bodyPr wrap="none" anchor="ctr">
            <a:spAutoFit/>
          </a:bodyPr>
          <a:lstStyle/>
          <a:p>
            <a:pPr>
              <a:spcBef>
                <a:spcPct val="50000"/>
              </a:spcBef>
              <a:defRPr/>
            </a:pPr>
            <a:r>
              <a:rPr lang="en-US" sz="1600" b="1" dirty="0">
                <a:solidFill>
                  <a:srgbClr val="0000FF"/>
                </a:solidFill>
                <a:latin typeface="Lucida Sans Unicode"/>
              </a:rPr>
              <a:t>Process B</a:t>
            </a:r>
            <a:endParaRPr lang="en-US" dirty="0">
              <a:solidFill>
                <a:srgbClr val="0000FF"/>
              </a:solidFill>
              <a:latin typeface="Lucida Sans Unicode"/>
            </a:endParaRPr>
          </a:p>
        </p:txBody>
      </p:sp>
      <p:sp>
        <p:nvSpPr>
          <p:cNvPr id="31760" name="Text Box 26"/>
          <p:cNvSpPr txBox="1">
            <a:spLocks noChangeArrowheads="1"/>
          </p:cNvSpPr>
          <p:nvPr/>
        </p:nvSpPr>
        <p:spPr bwMode="auto">
          <a:xfrm>
            <a:off x="6553200" y="4494183"/>
            <a:ext cx="2667000" cy="400110"/>
          </a:xfrm>
          <a:prstGeom prst="rect">
            <a:avLst/>
          </a:prstGeom>
          <a:solidFill>
            <a:srgbClr val="FF0000"/>
          </a:solidFill>
          <a:ln w="9525">
            <a:noFill/>
            <a:miter lim="800000"/>
            <a:headEnd/>
            <a:tailEnd/>
          </a:ln>
        </p:spPr>
        <p:txBody>
          <a:bodyPr wrap="square" anchor="ctr">
            <a:spAutoFit/>
          </a:bodyPr>
          <a:lstStyle/>
          <a:p>
            <a:pPr>
              <a:spcBef>
                <a:spcPct val="50000"/>
              </a:spcBef>
              <a:defRPr/>
            </a:pPr>
            <a:r>
              <a:rPr lang="en-US" sz="2000" b="1" dirty="0">
                <a:solidFill>
                  <a:prstClr val="white"/>
                </a:solidFill>
                <a:latin typeface="Lucida Sans Unicode"/>
              </a:rPr>
              <a:t>T3 &lt; T1 ( Cooling)</a:t>
            </a:r>
            <a:endParaRPr lang="en-US" dirty="0">
              <a:solidFill>
                <a:prstClr val="white"/>
              </a:solidFill>
              <a:latin typeface="Lucida Sans Unicode"/>
            </a:endParaRPr>
          </a:p>
        </p:txBody>
      </p:sp>
      <p:sp>
        <p:nvSpPr>
          <p:cNvPr id="31761" name="Text Box 27"/>
          <p:cNvSpPr txBox="1">
            <a:spLocks noChangeArrowheads="1"/>
          </p:cNvSpPr>
          <p:nvPr/>
        </p:nvSpPr>
        <p:spPr bwMode="auto">
          <a:xfrm>
            <a:off x="173567" y="5092278"/>
            <a:ext cx="11942233" cy="1200329"/>
          </a:xfrm>
          <a:prstGeom prst="rect">
            <a:avLst/>
          </a:prstGeom>
          <a:solidFill>
            <a:schemeClr val="bg1">
              <a:lumMod val="95000"/>
            </a:schemeClr>
          </a:solidFill>
          <a:ln w="28575">
            <a:solidFill>
              <a:schemeClr val="folHlink"/>
            </a:solidFill>
            <a:miter lim="800000"/>
            <a:headEnd/>
            <a:tailEnd/>
          </a:ln>
        </p:spPr>
        <p:txBody>
          <a:bodyPr wrap="square" anchor="ctr">
            <a:spAutoFit/>
          </a:bodyPr>
          <a:lstStyle/>
          <a:p>
            <a:pPr>
              <a:spcBef>
                <a:spcPct val="50000"/>
              </a:spcBef>
              <a:defRPr/>
            </a:pPr>
            <a:r>
              <a:rPr lang="en-US" b="1" dirty="0">
                <a:solidFill>
                  <a:prstClr val="black"/>
                </a:solidFill>
                <a:latin typeface="Bookman Old Style" panose="02050604050505020204" pitchFamily="18" charset="0"/>
              </a:rPr>
              <a:t>Isothermal compression is achieved with  water/ air cooling System.   W = m. T ( R/ M) ln ( P2/P1) .  Example : 1 gm/s  gas    T= 300 K, P2/ P1 = 15</a:t>
            </a:r>
          </a:p>
          <a:p>
            <a:pPr>
              <a:spcBef>
                <a:spcPct val="50000"/>
              </a:spcBef>
              <a:defRPr/>
            </a:pPr>
            <a:r>
              <a:rPr lang="en-US" b="1" dirty="0">
                <a:solidFill>
                  <a:srgbClr val="FF0000"/>
                </a:solidFill>
                <a:latin typeface="Bookman Old Style" panose="02050604050505020204" pitchFamily="18" charset="0"/>
              </a:rPr>
              <a:t>                  </a:t>
            </a:r>
            <a:r>
              <a:rPr lang="en-US" sz="2400" b="1" dirty="0">
                <a:solidFill>
                  <a:srgbClr val="FF0000"/>
                </a:solidFill>
                <a:latin typeface="Bookman Old Style" panose="02050604050505020204" pitchFamily="18" charset="0"/>
              </a:rPr>
              <a:t>Helium : 1600 W ( 20 NM</a:t>
            </a:r>
            <a:r>
              <a:rPr lang="en-US" sz="2400" b="1" baseline="30000" dirty="0">
                <a:solidFill>
                  <a:srgbClr val="FF0000"/>
                </a:solidFill>
                <a:latin typeface="Bookman Old Style" panose="02050604050505020204" pitchFamily="18" charset="0"/>
              </a:rPr>
              <a:t>3</a:t>
            </a:r>
            <a:r>
              <a:rPr lang="en-US" sz="2400" b="1" dirty="0">
                <a:solidFill>
                  <a:srgbClr val="FF0000"/>
                </a:solidFill>
                <a:latin typeface="Bookman Old Style" panose="02050604050505020204" pitchFamily="18" charset="0"/>
              </a:rPr>
              <a:t>),  N2 = 200 W (2. 8 NM</a:t>
            </a:r>
            <a:r>
              <a:rPr lang="en-US" sz="2400" b="1" baseline="30000" dirty="0">
                <a:solidFill>
                  <a:srgbClr val="FF0000"/>
                </a:solidFill>
                <a:latin typeface="Bookman Old Style" panose="02050604050505020204" pitchFamily="18" charset="0"/>
              </a:rPr>
              <a:t>3 </a:t>
            </a:r>
            <a:r>
              <a:rPr lang="en-US" sz="2400" b="1" dirty="0">
                <a:solidFill>
                  <a:srgbClr val="FF0000"/>
                </a:solidFill>
                <a:latin typeface="Bookman Old Style" panose="02050604050505020204" pitchFamily="18" charset="0"/>
              </a:rPr>
              <a:t>) </a:t>
            </a:r>
          </a:p>
        </p:txBody>
      </p:sp>
      <p:grpSp>
        <p:nvGrpSpPr>
          <p:cNvPr id="4" name="Group 27"/>
          <p:cNvGrpSpPr/>
          <p:nvPr/>
        </p:nvGrpSpPr>
        <p:grpSpPr>
          <a:xfrm>
            <a:off x="7162800" y="2514600"/>
            <a:ext cx="2286000" cy="1828800"/>
            <a:chOff x="5638800" y="2514600"/>
            <a:chExt cx="2367643" cy="1828800"/>
          </a:xfrm>
        </p:grpSpPr>
        <p:grpSp>
          <p:nvGrpSpPr>
            <p:cNvPr id="5" name="Group 28"/>
            <p:cNvGrpSpPr/>
            <p:nvPr/>
          </p:nvGrpSpPr>
          <p:grpSpPr>
            <a:xfrm>
              <a:off x="5638800" y="2514600"/>
              <a:ext cx="1295400" cy="1828800"/>
              <a:chOff x="6781800" y="2971800"/>
              <a:chExt cx="1295400" cy="1828800"/>
            </a:xfrm>
          </p:grpSpPr>
          <p:sp>
            <p:nvSpPr>
              <p:cNvPr id="31762" name="Rectangle 10"/>
              <p:cNvSpPr>
                <a:spLocks noChangeArrowheads="1"/>
              </p:cNvSpPr>
              <p:nvPr/>
            </p:nvSpPr>
            <p:spPr bwMode="auto">
              <a:xfrm>
                <a:off x="6781800" y="3581400"/>
                <a:ext cx="1066800" cy="1219200"/>
              </a:xfrm>
              <a:prstGeom prst="rect">
                <a:avLst/>
              </a:prstGeom>
              <a:solidFill>
                <a:schemeClr val="bg1"/>
              </a:solidFill>
              <a:ln w="76200">
                <a:solidFill>
                  <a:srgbClr val="0000FF"/>
                </a:solidFill>
                <a:miter lim="800000"/>
                <a:headEnd/>
                <a:tailEnd/>
              </a:ln>
            </p:spPr>
            <p:txBody>
              <a:bodyPr wrap="none" anchor="ctr"/>
              <a:lstStyle/>
              <a:p>
                <a:pPr>
                  <a:defRPr/>
                </a:pPr>
                <a:endParaRPr lang="en-US">
                  <a:solidFill>
                    <a:prstClr val="black"/>
                  </a:solidFill>
                  <a:latin typeface="Lucida Sans Unicode"/>
                </a:endParaRPr>
              </a:p>
            </p:txBody>
          </p:sp>
          <p:sp>
            <p:nvSpPr>
              <p:cNvPr id="31763" name="Line 11"/>
              <p:cNvSpPr>
                <a:spLocks noChangeShapeType="1"/>
              </p:cNvSpPr>
              <p:nvPr/>
            </p:nvSpPr>
            <p:spPr bwMode="auto">
              <a:xfrm>
                <a:off x="6803834" y="4038600"/>
                <a:ext cx="990600" cy="0"/>
              </a:xfrm>
              <a:prstGeom prst="line">
                <a:avLst/>
              </a:prstGeom>
              <a:noFill/>
              <a:ln w="57150">
                <a:solidFill>
                  <a:schemeClr val="tx1"/>
                </a:solidFill>
                <a:round/>
                <a:headEnd/>
                <a:tailEnd/>
              </a:ln>
            </p:spPr>
            <p:txBody>
              <a:bodyPr wrap="none" anchor="ctr"/>
              <a:lstStyle/>
              <a:p>
                <a:pPr>
                  <a:defRPr/>
                </a:pPr>
                <a:endParaRPr lang="en-US">
                  <a:solidFill>
                    <a:prstClr val="black"/>
                  </a:solidFill>
                  <a:latin typeface="Lucida Sans Unicode"/>
                </a:endParaRPr>
              </a:p>
            </p:txBody>
          </p:sp>
          <p:sp>
            <p:nvSpPr>
              <p:cNvPr id="31764" name="Line 12"/>
              <p:cNvSpPr>
                <a:spLocks noChangeShapeType="1"/>
              </p:cNvSpPr>
              <p:nvPr/>
            </p:nvSpPr>
            <p:spPr bwMode="auto">
              <a:xfrm>
                <a:off x="7315200" y="2971800"/>
                <a:ext cx="0" cy="1066800"/>
              </a:xfrm>
              <a:prstGeom prst="line">
                <a:avLst/>
              </a:prstGeom>
              <a:noFill/>
              <a:ln w="57150">
                <a:solidFill>
                  <a:schemeClr val="tx1"/>
                </a:solidFill>
                <a:round/>
                <a:headEnd/>
                <a:tailEnd/>
              </a:ln>
            </p:spPr>
            <p:txBody>
              <a:bodyPr wrap="none" anchor="ctr"/>
              <a:lstStyle/>
              <a:p>
                <a:pPr>
                  <a:defRPr/>
                </a:pPr>
                <a:endParaRPr lang="en-US">
                  <a:solidFill>
                    <a:prstClr val="black"/>
                  </a:solidFill>
                  <a:latin typeface="Lucida Sans Unicode"/>
                </a:endParaRPr>
              </a:p>
            </p:txBody>
          </p:sp>
          <p:sp>
            <p:nvSpPr>
              <p:cNvPr id="31753" name="Text Box 18"/>
              <p:cNvSpPr txBox="1">
                <a:spLocks noChangeArrowheads="1"/>
              </p:cNvSpPr>
              <p:nvPr/>
            </p:nvSpPr>
            <p:spPr bwMode="auto">
              <a:xfrm>
                <a:off x="6781800" y="4418112"/>
                <a:ext cx="1119343" cy="307777"/>
              </a:xfrm>
              <a:prstGeom prst="rect">
                <a:avLst/>
              </a:prstGeom>
              <a:noFill/>
              <a:ln w="9525">
                <a:noFill/>
                <a:miter lim="800000"/>
                <a:headEnd/>
                <a:tailEnd/>
              </a:ln>
            </p:spPr>
            <p:txBody>
              <a:bodyPr wrap="none" anchor="ctr">
                <a:spAutoFit/>
              </a:bodyPr>
              <a:lstStyle/>
              <a:p>
                <a:pPr>
                  <a:spcBef>
                    <a:spcPct val="50000"/>
                  </a:spcBef>
                  <a:defRPr/>
                </a:pPr>
                <a:r>
                  <a:rPr lang="en-US" sz="1400" b="1" dirty="0">
                    <a:solidFill>
                      <a:srgbClr val="0000FF"/>
                    </a:solidFill>
                    <a:latin typeface="Lucida Sans Unicode"/>
                  </a:rPr>
                  <a:t>P1, V1, T3</a:t>
                </a:r>
              </a:p>
            </p:txBody>
          </p:sp>
          <p:sp>
            <p:nvSpPr>
              <p:cNvPr id="31758" name="Line 23"/>
              <p:cNvSpPr>
                <a:spLocks noChangeShapeType="1"/>
              </p:cNvSpPr>
              <p:nvPr/>
            </p:nvSpPr>
            <p:spPr bwMode="auto">
              <a:xfrm flipV="1">
                <a:off x="7848600" y="3733800"/>
                <a:ext cx="228600" cy="152400"/>
              </a:xfrm>
              <a:prstGeom prst="line">
                <a:avLst/>
              </a:prstGeom>
              <a:noFill/>
              <a:ln w="38100">
                <a:solidFill>
                  <a:schemeClr val="tx1"/>
                </a:solidFill>
                <a:round/>
                <a:headEnd/>
                <a:tailEnd type="triangle" w="med" len="med"/>
              </a:ln>
            </p:spPr>
            <p:txBody>
              <a:bodyPr wrap="none" anchor="ctr"/>
              <a:lstStyle/>
              <a:p>
                <a:pPr>
                  <a:defRPr/>
                </a:pPr>
                <a:endParaRPr lang="en-US">
                  <a:solidFill>
                    <a:prstClr val="black"/>
                  </a:solidFill>
                  <a:latin typeface="Lucida Sans Unicode"/>
                </a:endParaRPr>
              </a:p>
            </p:txBody>
          </p:sp>
        </p:grpSp>
        <p:sp>
          <p:nvSpPr>
            <p:cNvPr id="31759" name="Text Box 25"/>
            <p:cNvSpPr txBox="1">
              <a:spLocks noChangeArrowheads="1"/>
            </p:cNvSpPr>
            <p:nvPr/>
          </p:nvSpPr>
          <p:spPr bwMode="auto">
            <a:xfrm>
              <a:off x="6934200" y="3200400"/>
              <a:ext cx="1072243" cy="274637"/>
            </a:xfrm>
            <a:prstGeom prst="rect">
              <a:avLst/>
            </a:prstGeom>
            <a:noFill/>
            <a:ln w="9525">
              <a:noFill/>
              <a:miter lim="800000"/>
              <a:headEnd/>
              <a:tailEnd/>
            </a:ln>
          </p:spPr>
          <p:txBody>
            <a:bodyPr wrap="square" anchor="ctr">
              <a:spAutoFit/>
            </a:bodyPr>
            <a:lstStyle/>
            <a:p>
              <a:pPr>
                <a:defRPr/>
              </a:pPr>
              <a:r>
                <a:rPr lang="en-US" sz="1200" b="1" dirty="0">
                  <a:solidFill>
                    <a:prstClr val="black"/>
                  </a:solidFill>
                  <a:latin typeface="Lucida Sans Unicode"/>
                </a:rPr>
                <a:t>Insulation</a:t>
              </a:r>
              <a:endParaRPr lang="en-US" dirty="0">
                <a:solidFill>
                  <a:prstClr val="black"/>
                </a:solidFill>
                <a:latin typeface="Lucida Sans Unicode"/>
              </a:endParaRPr>
            </a:p>
          </p:txBody>
        </p:sp>
        <p:sp>
          <p:nvSpPr>
            <p:cNvPr id="30" name="TextBox 29"/>
            <p:cNvSpPr txBox="1"/>
            <p:nvPr/>
          </p:nvSpPr>
          <p:spPr>
            <a:xfrm>
              <a:off x="6934200" y="3505200"/>
              <a:ext cx="870306" cy="369332"/>
            </a:xfrm>
            <a:prstGeom prst="rect">
              <a:avLst/>
            </a:prstGeom>
            <a:noFill/>
          </p:spPr>
          <p:txBody>
            <a:bodyPr wrap="none" rtlCol="0">
              <a:spAutoFit/>
            </a:bodyPr>
            <a:lstStyle/>
            <a:p>
              <a:pPr>
                <a:defRPr/>
              </a:pPr>
              <a:r>
                <a:rPr lang="en-US" b="1" dirty="0" err="1">
                  <a:solidFill>
                    <a:srgbClr val="FF0000"/>
                  </a:solidFill>
                  <a:latin typeface="Lucida Sans Unicode"/>
                </a:rPr>
                <a:t>dQ</a:t>
              </a:r>
              <a:r>
                <a:rPr lang="en-US" b="1" dirty="0">
                  <a:solidFill>
                    <a:srgbClr val="FF0000"/>
                  </a:solidFill>
                  <a:latin typeface="Lucida Sans Unicode"/>
                </a:rPr>
                <a:t>=0</a:t>
              </a:r>
            </a:p>
          </p:txBody>
        </p:sp>
      </p:grpSp>
      <p:sp>
        <p:nvSpPr>
          <p:cNvPr id="29" name="Slide Number Placeholder 28"/>
          <p:cNvSpPr>
            <a:spLocks noGrp="1"/>
          </p:cNvSpPr>
          <p:nvPr>
            <p:ph type="sldNum" sz="quarter" idx="12"/>
          </p:nvPr>
        </p:nvSpPr>
        <p:spPr/>
        <p:txBody>
          <a:bodyPr/>
          <a:lstStyle/>
          <a:p>
            <a:pPr>
              <a:defRPr/>
            </a:pPr>
            <a:fld id="{B5E6BA4A-DF5A-4BE6-A938-6FDE1FFA363B}" type="slidenum">
              <a:rPr lang="en-US">
                <a:solidFill>
                  <a:prstClr val="black"/>
                </a:solidFill>
                <a:latin typeface="Lucida Sans Unicode"/>
              </a:rPr>
              <a:pPr>
                <a:defRPr/>
              </a:pPr>
              <a:t>14</a:t>
            </a:fld>
            <a:endParaRPr lang="en-US">
              <a:solidFill>
                <a:prstClr val="black"/>
              </a:solidFill>
              <a:latin typeface="Lucida Sans Unicode"/>
            </a:endParaRPr>
          </a:p>
        </p:txBody>
      </p:sp>
      <p:sp>
        <p:nvSpPr>
          <p:cNvPr id="31" name="Footer Placeholder 30"/>
          <p:cNvSpPr>
            <a:spLocks noGrp="1"/>
          </p:cNvSpPr>
          <p:nvPr>
            <p:ph type="ftr" sz="quarter" idx="11"/>
          </p:nvPr>
        </p:nvSpPr>
        <p:spPr>
          <a:xfrm>
            <a:off x="5903914" y="6408739"/>
            <a:ext cx="4256087" cy="365125"/>
          </a:xfrm>
        </p:spPr>
        <p:txBody>
          <a:bodyPr/>
          <a:lstStyle/>
          <a:p>
            <a:pPr>
              <a:defRPr/>
            </a:pPr>
            <a:r>
              <a:rPr lang="en-US">
                <a:solidFill>
                  <a:prstClr val="black"/>
                </a:solidFill>
                <a:latin typeface="Lucida Sans Unicode"/>
              </a:rPr>
              <a:t>ASSCA 2025, HEPS  China  ( T S Datta) March 28, 2025</a:t>
            </a:r>
            <a:endParaRPr lang="en-US" dirty="0">
              <a:solidFill>
                <a:prstClr val="black"/>
              </a:solidFill>
              <a:latin typeface="Lucida Sans Unicode"/>
            </a:endParaRPr>
          </a:p>
        </p:txBody>
      </p:sp>
    </p:spTree>
    <p:extLst>
      <p:ext uri="{BB962C8B-B14F-4D97-AF65-F5344CB8AC3E}">
        <p14:creationId xmlns:p14="http://schemas.microsoft.com/office/powerpoint/2010/main" val="815843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D75EDB-C765-D15C-8CE4-8C203F95F316}"/>
              </a:ext>
            </a:extLst>
          </p:cNvPr>
          <p:cNvSpPr>
            <a:spLocks noGrp="1"/>
          </p:cNvSpPr>
          <p:nvPr>
            <p:ph type="ftr" sz="quarter" idx="11"/>
          </p:nvPr>
        </p:nvSpPr>
        <p:spPr/>
        <p:txBody>
          <a:bodyPr/>
          <a:lstStyle/>
          <a:p>
            <a:r>
              <a:rPr lang="en-US">
                <a:solidFill>
                  <a:srgbClr val="000000">
                    <a:tint val="75000"/>
                  </a:srgbClr>
                </a:solidFill>
              </a:rPr>
              <a:t>ASSCA 2025, HEPS  China  ( T S Datta) March 28, 2025</a:t>
            </a:r>
          </a:p>
        </p:txBody>
      </p:sp>
      <p:sp>
        <p:nvSpPr>
          <p:cNvPr id="3" name="Slide Number Placeholder 2">
            <a:extLst>
              <a:ext uri="{FF2B5EF4-FFF2-40B4-BE49-F238E27FC236}">
                <a16:creationId xmlns:a16="http://schemas.microsoft.com/office/drawing/2014/main" id="{81E8813D-56AD-85A1-743F-08EA2461C28D}"/>
              </a:ext>
            </a:extLst>
          </p:cNvPr>
          <p:cNvSpPr>
            <a:spLocks noGrp="1"/>
          </p:cNvSpPr>
          <p:nvPr>
            <p:ph type="sldNum" sz="quarter" idx="12"/>
          </p:nvPr>
        </p:nvSpPr>
        <p:spPr/>
        <p:txBody>
          <a:bodyPr/>
          <a:lstStyle/>
          <a:p>
            <a:fld id="{16890861-4B16-40B9-9EE8-90F7D404DB3D}" type="slidenum">
              <a:rPr lang="en-US" smtClean="0">
                <a:solidFill>
                  <a:srgbClr val="000000">
                    <a:tint val="75000"/>
                  </a:srgbClr>
                </a:solidFill>
              </a:rPr>
              <a:pPr/>
              <a:t>15</a:t>
            </a:fld>
            <a:endParaRPr lang="en-US">
              <a:solidFill>
                <a:srgbClr val="000000">
                  <a:tint val="75000"/>
                </a:srgbClr>
              </a:solidFill>
            </a:endParaRPr>
          </a:p>
        </p:txBody>
      </p:sp>
      <p:sp>
        <p:nvSpPr>
          <p:cNvPr id="4" name="TextBox 3">
            <a:extLst>
              <a:ext uri="{FF2B5EF4-FFF2-40B4-BE49-F238E27FC236}">
                <a16:creationId xmlns:a16="http://schemas.microsoft.com/office/drawing/2014/main" id="{293523D5-74DC-B077-93F5-BBA44C3B4E40}"/>
              </a:ext>
            </a:extLst>
          </p:cNvPr>
          <p:cNvSpPr txBox="1"/>
          <p:nvPr/>
        </p:nvSpPr>
        <p:spPr>
          <a:xfrm>
            <a:off x="215223" y="130174"/>
            <a:ext cx="6566577" cy="830997"/>
          </a:xfrm>
          <a:prstGeom prst="rect">
            <a:avLst/>
          </a:prstGeom>
          <a:solidFill>
            <a:srgbClr val="FFFF00"/>
          </a:solidFill>
        </p:spPr>
        <p:txBody>
          <a:bodyPr wrap="square" rtlCol="0">
            <a:spAutoFit/>
          </a:bodyPr>
          <a:lstStyle/>
          <a:p>
            <a:pPr>
              <a:defRPr/>
            </a:pPr>
            <a:r>
              <a:rPr lang="en-US" sz="2400" b="1" dirty="0">
                <a:solidFill>
                  <a:prstClr val="black"/>
                </a:solidFill>
                <a:latin typeface="Lucida Sans Unicode"/>
              </a:rPr>
              <a:t>For Process Cycle Evaluation we use the following Thermodynamic Parameters</a:t>
            </a:r>
          </a:p>
        </p:txBody>
      </p:sp>
      <p:sp>
        <p:nvSpPr>
          <p:cNvPr id="5" name="Rounded Rectangle 4">
            <a:extLst>
              <a:ext uri="{FF2B5EF4-FFF2-40B4-BE49-F238E27FC236}">
                <a16:creationId xmlns:a16="http://schemas.microsoft.com/office/drawing/2014/main" id="{5B925416-2FBD-44DD-8F30-9BE1025EBD3C}"/>
              </a:ext>
            </a:extLst>
          </p:cNvPr>
          <p:cNvSpPr/>
          <p:nvPr/>
        </p:nvSpPr>
        <p:spPr>
          <a:xfrm>
            <a:off x="780508" y="1295400"/>
            <a:ext cx="3810000" cy="4724400"/>
          </a:xfrm>
          <a:prstGeom prst="roundRect">
            <a:avLst/>
          </a:prstGeom>
          <a:solidFill>
            <a:sysClr val="window" lastClr="FFFFFF">
              <a:lumMod val="75000"/>
            </a:sysClr>
          </a:solidFill>
          <a:ln w="55000" cap="flat" cmpd="thickThin"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Lucida Sans Unicode"/>
                <a:ea typeface="+mn-ea"/>
                <a:cs typeface="+mn-cs"/>
              </a:rPr>
              <a:t>Fundamental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Lucida Sans Unicode"/>
                <a:ea typeface="+mn-ea"/>
                <a:cs typeface="+mn-cs"/>
              </a:rPr>
              <a:t>  </a:t>
            </a:r>
            <a:r>
              <a:rPr kumimoji="0" lang="en-US" sz="2400" b="1" i="0" u="none" strike="noStrike" kern="0" cap="none" spc="0" normalizeH="0" baseline="0" noProof="0" dirty="0">
                <a:ln>
                  <a:noFill/>
                </a:ln>
                <a:solidFill>
                  <a:srgbClr val="0000FF"/>
                </a:solidFill>
                <a:effectLst/>
                <a:uLnTx/>
                <a:uFillTx/>
                <a:latin typeface="Bookman Old Style" pitchFamily="18" charset="0"/>
                <a:ea typeface="+mn-ea"/>
                <a:cs typeface="+mn-cs"/>
              </a:rPr>
              <a:t>Pressure ( 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FF"/>
                </a:solidFill>
                <a:effectLst/>
                <a:uLnTx/>
                <a:uFillTx/>
                <a:latin typeface="Bookman Old Style" pitchFamily="18" charset="0"/>
                <a:ea typeface="+mn-ea"/>
                <a:cs typeface="+mn-cs"/>
              </a:rPr>
              <a:t>Temperature ( 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FF"/>
                </a:solidFill>
                <a:effectLst/>
                <a:uLnTx/>
                <a:uFillTx/>
                <a:latin typeface="Bookman Old Style" pitchFamily="18" charset="0"/>
                <a:ea typeface="+mn-ea"/>
                <a:cs typeface="+mn-cs"/>
              </a:rPr>
              <a:t> Volume ( 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FF"/>
                </a:solidFill>
                <a:effectLst/>
                <a:uLnTx/>
                <a:uFillTx/>
                <a:latin typeface="Bookman Old Style" pitchFamily="18" charset="0"/>
                <a:ea typeface="+mn-ea"/>
                <a:cs typeface="+mn-cs"/>
              </a:rPr>
              <a:t>Gas Constant  (R)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FF"/>
                </a:solidFill>
                <a:effectLst/>
                <a:uLnTx/>
                <a:uFillTx/>
                <a:latin typeface="Bookman Old Style" pitchFamily="18" charset="0"/>
                <a:ea typeface="+mn-ea"/>
                <a:cs typeface="+mn-cs"/>
              </a:rPr>
              <a:t>Work ( W)</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FF"/>
                </a:solidFill>
                <a:effectLst/>
                <a:uLnTx/>
                <a:uFillTx/>
                <a:latin typeface="Bookman Old Style" pitchFamily="18" charset="0"/>
                <a:ea typeface="+mn-ea"/>
                <a:cs typeface="+mn-cs"/>
              </a:rPr>
              <a:t>Heat ( Q)</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FF"/>
                </a:solidFill>
                <a:effectLst/>
                <a:uLnTx/>
                <a:uFillTx/>
                <a:latin typeface="Bookman Old Style" pitchFamily="18" charset="0"/>
                <a:ea typeface="+mn-ea"/>
                <a:cs typeface="+mn-cs"/>
              </a:rPr>
              <a:t>Internal Energy ( U)</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srgbClr val="0000FF"/>
                </a:solidFill>
                <a:latin typeface="Bookman Old Style" pitchFamily="18" charset="0"/>
              </a:rPr>
              <a:t>Entropy ( 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FF"/>
                </a:solidFill>
                <a:effectLst/>
                <a:uLnTx/>
                <a:uFillTx/>
                <a:latin typeface="Bookman Old Style" pitchFamily="18" charset="0"/>
                <a:ea typeface="+mn-ea"/>
                <a:cs typeface="+mn-cs"/>
              </a:rPr>
              <a:t>Enthalpy ( H )  </a:t>
            </a:r>
          </a:p>
        </p:txBody>
      </p:sp>
      <p:grpSp>
        <p:nvGrpSpPr>
          <p:cNvPr id="6" name="Group 41">
            <a:extLst>
              <a:ext uri="{FF2B5EF4-FFF2-40B4-BE49-F238E27FC236}">
                <a16:creationId xmlns:a16="http://schemas.microsoft.com/office/drawing/2014/main" id="{D0F98E0C-A391-B794-F45F-C4F968939A24}"/>
              </a:ext>
            </a:extLst>
          </p:cNvPr>
          <p:cNvGrpSpPr/>
          <p:nvPr/>
        </p:nvGrpSpPr>
        <p:grpSpPr>
          <a:xfrm>
            <a:off x="5867400" y="1852137"/>
            <a:ext cx="5142416" cy="2045732"/>
            <a:chOff x="4001584" y="152400"/>
            <a:chExt cx="5142416" cy="2045732"/>
          </a:xfrm>
        </p:grpSpPr>
        <p:grpSp>
          <p:nvGrpSpPr>
            <p:cNvPr id="7" name="Group 3">
              <a:extLst>
                <a:ext uri="{FF2B5EF4-FFF2-40B4-BE49-F238E27FC236}">
                  <a16:creationId xmlns:a16="http://schemas.microsoft.com/office/drawing/2014/main" id="{23234889-441F-83B0-9E60-FA7D5A6A6D8C}"/>
                </a:ext>
              </a:extLst>
            </p:cNvPr>
            <p:cNvGrpSpPr/>
            <p:nvPr/>
          </p:nvGrpSpPr>
          <p:grpSpPr>
            <a:xfrm>
              <a:off x="4001584" y="152400"/>
              <a:ext cx="5142416" cy="2045732"/>
              <a:chOff x="2590800" y="4267200"/>
              <a:chExt cx="5142416" cy="2045732"/>
            </a:xfrm>
          </p:grpSpPr>
          <p:sp>
            <p:nvSpPr>
              <p:cNvPr id="11" name="Rounded Rectangle 4">
                <a:extLst>
                  <a:ext uri="{FF2B5EF4-FFF2-40B4-BE49-F238E27FC236}">
                    <a16:creationId xmlns:a16="http://schemas.microsoft.com/office/drawing/2014/main" id="{2DE2BA1C-6D09-C243-5380-71855037392A}"/>
                  </a:ext>
                </a:extLst>
              </p:cNvPr>
              <p:cNvSpPr/>
              <p:nvPr/>
            </p:nvSpPr>
            <p:spPr>
              <a:xfrm>
                <a:off x="4191000" y="4724400"/>
                <a:ext cx="1752600" cy="838200"/>
              </a:xfrm>
              <a:prstGeom prst="roundRect">
                <a:avLst/>
              </a:prstGeom>
              <a:solidFill>
                <a:sysClr val="windowText" lastClr="000000">
                  <a:lumMod val="65000"/>
                  <a:lumOff val="35000"/>
                </a:sysClr>
              </a:solidFill>
              <a:ln w="55000" cap="flat" cmpd="thickThin"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ucida Sans Unicode"/>
                  <a:ea typeface="+mn-ea"/>
                  <a:cs typeface="+mn-cs"/>
                </a:endParaRPr>
              </a:p>
            </p:txBody>
          </p:sp>
          <p:cxnSp>
            <p:nvCxnSpPr>
              <p:cNvPr id="12" name="Straight Arrow Connector 11">
                <a:extLst>
                  <a:ext uri="{FF2B5EF4-FFF2-40B4-BE49-F238E27FC236}">
                    <a16:creationId xmlns:a16="http://schemas.microsoft.com/office/drawing/2014/main" id="{3E9F3424-C0C8-9301-6C1F-55B44BE3CB3F}"/>
                  </a:ext>
                </a:extLst>
              </p:cNvPr>
              <p:cNvCxnSpPr>
                <a:endCxn id="11" idx="1"/>
              </p:cNvCxnSpPr>
              <p:nvPr/>
            </p:nvCxnSpPr>
            <p:spPr>
              <a:xfrm flipV="1">
                <a:off x="2971800" y="5143500"/>
                <a:ext cx="1219200" cy="38100"/>
              </a:xfrm>
              <a:prstGeom prst="straightConnector1">
                <a:avLst/>
              </a:prstGeom>
              <a:noFill/>
              <a:ln w="57150" cap="flat" cmpd="sng" algn="ctr">
                <a:solidFill>
                  <a:srgbClr val="0000FF"/>
                </a:solidFill>
                <a:prstDash val="solid"/>
                <a:tailEnd type="arrow"/>
              </a:ln>
              <a:effectLst/>
            </p:spPr>
          </p:cxnSp>
          <p:cxnSp>
            <p:nvCxnSpPr>
              <p:cNvPr id="13" name="Straight Arrow Connector 12">
                <a:extLst>
                  <a:ext uri="{FF2B5EF4-FFF2-40B4-BE49-F238E27FC236}">
                    <a16:creationId xmlns:a16="http://schemas.microsoft.com/office/drawing/2014/main" id="{F239177F-7525-AB16-2A7F-1325A3C1D9E6}"/>
                  </a:ext>
                </a:extLst>
              </p:cNvPr>
              <p:cNvCxnSpPr/>
              <p:nvPr/>
            </p:nvCxnSpPr>
            <p:spPr>
              <a:xfrm>
                <a:off x="5943600" y="5181600"/>
                <a:ext cx="1371600" cy="0"/>
              </a:xfrm>
              <a:prstGeom prst="straightConnector1">
                <a:avLst/>
              </a:prstGeom>
              <a:noFill/>
              <a:ln w="38100" cap="flat" cmpd="sng" algn="ctr">
                <a:solidFill>
                  <a:srgbClr val="FF0000"/>
                </a:solidFill>
                <a:prstDash val="solid"/>
                <a:tailEnd type="arrow"/>
              </a:ln>
              <a:effectLst/>
            </p:spPr>
          </p:cxnSp>
          <p:cxnSp>
            <p:nvCxnSpPr>
              <p:cNvPr id="14" name="Straight Arrow Connector 13">
                <a:extLst>
                  <a:ext uri="{FF2B5EF4-FFF2-40B4-BE49-F238E27FC236}">
                    <a16:creationId xmlns:a16="http://schemas.microsoft.com/office/drawing/2014/main" id="{7526A133-2A0A-776A-4B48-423CB9EC0F94}"/>
                  </a:ext>
                </a:extLst>
              </p:cNvPr>
              <p:cNvCxnSpPr/>
              <p:nvPr/>
            </p:nvCxnSpPr>
            <p:spPr>
              <a:xfrm>
                <a:off x="5943600" y="5562600"/>
                <a:ext cx="457200" cy="76200"/>
              </a:xfrm>
              <a:prstGeom prst="straightConnector1">
                <a:avLst/>
              </a:prstGeom>
              <a:noFill/>
              <a:ln w="38100" cap="flat" cmpd="sng" algn="ctr">
                <a:solidFill>
                  <a:srgbClr val="FF0000"/>
                </a:solidFill>
                <a:prstDash val="solid"/>
                <a:tailEnd type="arrow"/>
              </a:ln>
              <a:effectLst/>
            </p:spPr>
          </p:cxnSp>
          <p:sp>
            <p:nvSpPr>
              <p:cNvPr id="15" name="Down Arrow 8">
                <a:extLst>
                  <a:ext uri="{FF2B5EF4-FFF2-40B4-BE49-F238E27FC236}">
                    <a16:creationId xmlns:a16="http://schemas.microsoft.com/office/drawing/2014/main" id="{6AB2F6E4-689A-9D0E-FAE4-F924A7D34BB5}"/>
                  </a:ext>
                </a:extLst>
              </p:cNvPr>
              <p:cNvSpPr/>
              <p:nvPr/>
            </p:nvSpPr>
            <p:spPr>
              <a:xfrm>
                <a:off x="5029200" y="4267200"/>
                <a:ext cx="76200" cy="457200"/>
              </a:xfrm>
              <a:prstGeom prst="downArrow">
                <a:avLst/>
              </a:prstGeom>
              <a:solidFill>
                <a:srgbClr val="0000FF"/>
              </a:solidFill>
              <a:ln w="55000" cap="flat" cmpd="thickThin" algn="ctr">
                <a:solidFill>
                  <a:srgbClr val="00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ucida Sans Unicode"/>
                  <a:ea typeface="+mn-ea"/>
                  <a:cs typeface="+mn-cs"/>
                </a:endParaRPr>
              </a:p>
            </p:txBody>
          </p:sp>
          <p:sp>
            <p:nvSpPr>
              <p:cNvPr id="16" name="Down Arrow 9">
                <a:extLst>
                  <a:ext uri="{FF2B5EF4-FFF2-40B4-BE49-F238E27FC236}">
                    <a16:creationId xmlns:a16="http://schemas.microsoft.com/office/drawing/2014/main" id="{E7679FAC-C487-4650-CA7B-5D7059B5D8FA}"/>
                  </a:ext>
                </a:extLst>
              </p:cNvPr>
              <p:cNvSpPr/>
              <p:nvPr/>
            </p:nvSpPr>
            <p:spPr>
              <a:xfrm>
                <a:off x="5105400" y="5562600"/>
                <a:ext cx="76200" cy="457200"/>
              </a:xfrm>
              <a:prstGeom prst="downArrow">
                <a:avLst/>
              </a:prstGeom>
              <a:solidFill>
                <a:srgbClr val="FF0000"/>
              </a:solidFill>
              <a:ln w="55000" cap="flat" cmpd="thickThin"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ucida Sans Unicode"/>
                  <a:ea typeface="+mn-ea"/>
                  <a:cs typeface="+mn-cs"/>
                </a:endParaRPr>
              </a:p>
            </p:txBody>
          </p:sp>
          <p:sp>
            <p:nvSpPr>
              <p:cNvPr id="17" name="TextBox 16">
                <a:extLst>
                  <a:ext uri="{FF2B5EF4-FFF2-40B4-BE49-F238E27FC236}">
                    <a16:creationId xmlns:a16="http://schemas.microsoft.com/office/drawing/2014/main" id="{4D55E91B-9DB4-1D3B-3A41-0FA19E4B7CAD}"/>
                  </a:ext>
                </a:extLst>
              </p:cNvPr>
              <p:cNvSpPr txBox="1"/>
              <p:nvPr/>
            </p:nvSpPr>
            <p:spPr>
              <a:xfrm>
                <a:off x="5105400" y="4267200"/>
                <a:ext cx="40107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Bookman Old Style" pitchFamily="18" charset="0"/>
                  </a:rPr>
                  <a:t>W</a:t>
                </a:r>
              </a:p>
            </p:txBody>
          </p:sp>
          <p:sp>
            <p:nvSpPr>
              <p:cNvPr id="18" name="TextBox 17">
                <a:extLst>
                  <a:ext uri="{FF2B5EF4-FFF2-40B4-BE49-F238E27FC236}">
                    <a16:creationId xmlns:a16="http://schemas.microsoft.com/office/drawing/2014/main" id="{32E1A82E-EEEE-5A73-4E1E-1555684FC39A}"/>
                  </a:ext>
                </a:extLst>
              </p:cNvPr>
              <p:cNvSpPr txBox="1"/>
              <p:nvPr/>
            </p:nvSpPr>
            <p:spPr>
              <a:xfrm>
                <a:off x="5029200" y="5943600"/>
                <a:ext cx="36901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Bookman Old Style" pitchFamily="18" charset="0"/>
                  </a:rPr>
                  <a:t>Q</a:t>
                </a:r>
              </a:p>
            </p:txBody>
          </p:sp>
          <p:sp>
            <p:nvSpPr>
              <p:cNvPr id="19" name="TextBox 18">
                <a:extLst>
                  <a:ext uri="{FF2B5EF4-FFF2-40B4-BE49-F238E27FC236}">
                    <a16:creationId xmlns:a16="http://schemas.microsoft.com/office/drawing/2014/main" id="{AD7A1911-4F48-BB61-EB9C-6EB7D4697E51}"/>
                  </a:ext>
                </a:extLst>
              </p:cNvPr>
              <p:cNvSpPr txBox="1"/>
              <p:nvPr/>
            </p:nvSpPr>
            <p:spPr>
              <a:xfrm>
                <a:off x="2590800" y="4724400"/>
                <a:ext cx="133081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Bookman Old Style" pitchFamily="18" charset="0"/>
                  </a:rPr>
                  <a:t>m</a:t>
                </a:r>
                <a:r>
                  <a:rPr kumimoji="0" lang="en-US" sz="1800" b="1" i="0" u="none" strike="noStrike" kern="0" cap="none" spc="0" normalizeH="0" baseline="-25000" noProof="0" dirty="0">
                    <a:ln>
                      <a:noFill/>
                    </a:ln>
                    <a:solidFill>
                      <a:srgbClr val="0000FF"/>
                    </a:solidFill>
                    <a:effectLst/>
                    <a:uLnTx/>
                    <a:uFillTx/>
                    <a:latin typeface="Bookman Old Style" pitchFamily="18" charset="0"/>
                  </a:rPr>
                  <a:t>1</a:t>
                </a:r>
                <a:r>
                  <a:rPr kumimoji="0" lang="en-US" sz="1800" b="1" i="0" u="none" strike="noStrike" kern="0" cap="none" spc="0" normalizeH="0" baseline="0" noProof="0" dirty="0">
                    <a:ln>
                      <a:noFill/>
                    </a:ln>
                    <a:solidFill>
                      <a:srgbClr val="0000FF"/>
                    </a:solidFill>
                    <a:effectLst/>
                    <a:uLnTx/>
                    <a:uFillTx/>
                    <a:latin typeface="Bookman Old Style" pitchFamily="18" charset="0"/>
                  </a:rPr>
                  <a:t>( p</a:t>
                </a:r>
                <a:r>
                  <a:rPr kumimoji="0" lang="en-US" sz="1800" b="1" i="0" u="none" strike="noStrike" kern="0" cap="none" spc="0" normalizeH="0" baseline="-25000" noProof="0" dirty="0">
                    <a:ln>
                      <a:noFill/>
                    </a:ln>
                    <a:solidFill>
                      <a:srgbClr val="0000FF"/>
                    </a:solidFill>
                    <a:effectLst/>
                    <a:uLnTx/>
                    <a:uFillTx/>
                    <a:latin typeface="Bookman Old Style" pitchFamily="18" charset="0"/>
                  </a:rPr>
                  <a:t>1</a:t>
                </a:r>
                <a:r>
                  <a:rPr kumimoji="0" lang="en-US" sz="1800" b="1" i="0" u="none" strike="noStrike" kern="0" cap="none" spc="0" normalizeH="0" baseline="0" noProof="0" dirty="0">
                    <a:ln>
                      <a:noFill/>
                    </a:ln>
                    <a:solidFill>
                      <a:srgbClr val="0000FF"/>
                    </a:solidFill>
                    <a:effectLst/>
                    <a:uLnTx/>
                    <a:uFillTx/>
                    <a:latin typeface="Bookman Old Style" pitchFamily="18" charset="0"/>
                  </a:rPr>
                  <a:t>,T</a:t>
                </a:r>
                <a:r>
                  <a:rPr kumimoji="0" lang="en-US" sz="1800" b="1" i="0" u="none" strike="noStrike" kern="0" cap="none" spc="0" normalizeH="0" baseline="-25000" noProof="0" dirty="0">
                    <a:ln>
                      <a:noFill/>
                    </a:ln>
                    <a:solidFill>
                      <a:srgbClr val="0000FF"/>
                    </a:solidFill>
                    <a:effectLst/>
                    <a:uLnTx/>
                    <a:uFillTx/>
                    <a:latin typeface="Bookman Old Style" pitchFamily="18" charset="0"/>
                  </a:rPr>
                  <a:t>1</a:t>
                </a:r>
                <a:r>
                  <a:rPr kumimoji="0" lang="en-US" sz="1800" b="1" i="0" u="none" strike="noStrike" kern="0" cap="none" spc="0" normalizeH="0" baseline="0" noProof="0" dirty="0">
                    <a:ln>
                      <a:noFill/>
                    </a:ln>
                    <a:solidFill>
                      <a:srgbClr val="0000FF"/>
                    </a:solidFill>
                    <a:effectLst/>
                    <a:uLnTx/>
                    <a:uFillTx/>
                    <a:latin typeface="Bookman Old Style" pitchFamily="18" charset="0"/>
                  </a:rPr>
                  <a:t>)</a:t>
                </a:r>
              </a:p>
            </p:txBody>
          </p:sp>
          <p:sp>
            <p:nvSpPr>
              <p:cNvPr id="20" name="TextBox 19">
                <a:extLst>
                  <a:ext uri="{FF2B5EF4-FFF2-40B4-BE49-F238E27FC236}">
                    <a16:creationId xmlns:a16="http://schemas.microsoft.com/office/drawing/2014/main" id="{D17EE255-E1E1-166C-B3AD-664352D98383}"/>
                  </a:ext>
                </a:extLst>
              </p:cNvPr>
              <p:cNvSpPr txBox="1"/>
              <p:nvPr/>
            </p:nvSpPr>
            <p:spPr>
              <a:xfrm>
                <a:off x="6019800" y="4724400"/>
                <a:ext cx="133241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Bookman Old Style" pitchFamily="18" charset="0"/>
                  </a:rPr>
                  <a:t>m</a:t>
                </a:r>
                <a:r>
                  <a:rPr kumimoji="0" lang="en-US" sz="1800" b="1" i="0" u="none" strike="noStrike" kern="0" cap="none" spc="0" normalizeH="0" baseline="-25000" noProof="0" dirty="0">
                    <a:ln>
                      <a:noFill/>
                    </a:ln>
                    <a:solidFill>
                      <a:srgbClr val="FF0000"/>
                    </a:solidFill>
                    <a:effectLst/>
                    <a:uLnTx/>
                    <a:uFillTx/>
                    <a:latin typeface="Bookman Old Style" pitchFamily="18" charset="0"/>
                  </a:rPr>
                  <a:t>2</a:t>
                </a:r>
                <a:r>
                  <a:rPr kumimoji="0" lang="en-US" sz="1800" b="1" i="0" u="none" strike="noStrike" kern="0" cap="none" spc="0" normalizeH="0" baseline="0" noProof="0" dirty="0">
                    <a:ln>
                      <a:noFill/>
                    </a:ln>
                    <a:solidFill>
                      <a:srgbClr val="FF0000"/>
                    </a:solidFill>
                    <a:effectLst/>
                    <a:uLnTx/>
                    <a:uFillTx/>
                    <a:latin typeface="Bookman Old Style" pitchFamily="18" charset="0"/>
                  </a:rPr>
                  <a:t>( p</a:t>
                </a:r>
                <a:r>
                  <a:rPr kumimoji="0" lang="en-US" sz="1800" b="1" i="0" u="none" strike="noStrike" kern="0" cap="none" spc="0" normalizeH="0" baseline="-25000" noProof="0" dirty="0">
                    <a:ln>
                      <a:noFill/>
                    </a:ln>
                    <a:solidFill>
                      <a:srgbClr val="FF0000"/>
                    </a:solidFill>
                    <a:effectLst/>
                    <a:uLnTx/>
                    <a:uFillTx/>
                    <a:latin typeface="Bookman Old Style" pitchFamily="18" charset="0"/>
                  </a:rPr>
                  <a:t>2</a:t>
                </a:r>
                <a:r>
                  <a:rPr kumimoji="0" lang="en-US" sz="1800" b="1" i="0" u="none" strike="noStrike" kern="0" cap="none" spc="0" normalizeH="0" baseline="0" noProof="0" dirty="0">
                    <a:ln>
                      <a:noFill/>
                    </a:ln>
                    <a:solidFill>
                      <a:srgbClr val="FF0000"/>
                    </a:solidFill>
                    <a:effectLst/>
                    <a:uLnTx/>
                    <a:uFillTx/>
                    <a:latin typeface="Bookman Old Style" pitchFamily="18" charset="0"/>
                  </a:rPr>
                  <a:t>,T</a:t>
                </a:r>
                <a:r>
                  <a:rPr kumimoji="0" lang="en-US" sz="1800" b="1" i="0" u="none" strike="noStrike" kern="0" cap="none" spc="0" normalizeH="0" baseline="-25000" noProof="0" dirty="0">
                    <a:ln>
                      <a:noFill/>
                    </a:ln>
                    <a:solidFill>
                      <a:srgbClr val="FF0000"/>
                    </a:solidFill>
                    <a:effectLst/>
                    <a:uLnTx/>
                    <a:uFillTx/>
                    <a:latin typeface="Bookman Old Style" pitchFamily="18" charset="0"/>
                  </a:rPr>
                  <a:t>2</a:t>
                </a:r>
                <a:r>
                  <a:rPr kumimoji="0" lang="en-US" sz="1800" b="1" i="0" u="none" strike="noStrike" kern="0" cap="none" spc="0" normalizeH="0" baseline="0" noProof="0" dirty="0">
                    <a:ln>
                      <a:noFill/>
                    </a:ln>
                    <a:solidFill>
                      <a:srgbClr val="FF0000"/>
                    </a:solidFill>
                    <a:effectLst/>
                    <a:uLnTx/>
                    <a:uFillTx/>
                    <a:latin typeface="Bookman Old Style" pitchFamily="18" charset="0"/>
                  </a:rPr>
                  <a:t>)</a:t>
                </a:r>
              </a:p>
            </p:txBody>
          </p:sp>
          <p:sp>
            <p:nvSpPr>
              <p:cNvPr id="21" name="TextBox 20">
                <a:extLst>
                  <a:ext uri="{FF2B5EF4-FFF2-40B4-BE49-F238E27FC236}">
                    <a16:creationId xmlns:a16="http://schemas.microsoft.com/office/drawing/2014/main" id="{13D9292C-C5ED-7A56-A4E4-4A1E2A140055}"/>
                  </a:ext>
                </a:extLst>
              </p:cNvPr>
              <p:cNvSpPr txBox="1"/>
              <p:nvPr/>
            </p:nvSpPr>
            <p:spPr>
              <a:xfrm>
                <a:off x="6400800" y="5486400"/>
                <a:ext cx="133241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Bookman Old Style" pitchFamily="18" charset="0"/>
                  </a:rPr>
                  <a:t>m</a:t>
                </a:r>
                <a:r>
                  <a:rPr kumimoji="0" lang="en-US" sz="1800" b="1" i="0" u="none" strike="noStrike" kern="0" cap="none" spc="0" normalizeH="0" baseline="-25000" noProof="0" dirty="0">
                    <a:ln>
                      <a:noFill/>
                    </a:ln>
                    <a:solidFill>
                      <a:srgbClr val="FF0000"/>
                    </a:solidFill>
                    <a:effectLst/>
                    <a:uLnTx/>
                    <a:uFillTx/>
                    <a:latin typeface="Bookman Old Style" pitchFamily="18" charset="0"/>
                  </a:rPr>
                  <a:t>3</a:t>
                </a:r>
                <a:r>
                  <a:rPr kumimoji="0" lang="en-US" sz="1800" b="1" i="0" u="none" strike="noStrike" kern="0" cap="none" spc="0" normalizeH="0" baseline="0" noProof="0" dirty="0">
                    <a:ln>
                      <a:noFill/>
                    </a:ln>
                    <a:solidFill>
                      <a:srgbClr val="FF0000"/>
                    </a:solidFill>
                    <a:effectLst/>
                    <a:uLnTx/>
                    <a:uFillTx/>
                    <a:latin typeface="Bookman Old Style" pitchFamily="18" charset="0"/>
                  </a:rPr>
                  <a:t>( p</a:t>
                </a:r>
                <a:r>
                  <a:rPr kumimoji="0" lang="en-US" sz="1800" b="1" i="0" u="none" strike="noStrike" kern="0" cap="none" spc="0" normalizeH="0" baseline="-25000" noProof="0" dirty="0">
                    <a:ln>
                      <a:noFill/>
                    </a:ln>
                    <a:solidFill>
                      <a:srgbClr val="FF0000"/>
                    </a:solidFill>
                    <a:effectLst/>
                    <a:uLnTx/>
                    <a:uFillTx/>
                    <a:latin typeface="Bookman Old Style" pitchFamily="18" charset="0"/>
                  </a:rPr>
                  <a:t>3</a:t>
                </a:r>
                <a:r>
                  <a:rPr kumimoji="0" lang="en-US" sz="1800" b="1" i="0" u="none" strike="noStrike" kern="0" cap="none" spc="0" normalizeH="0" baseline="0" noProof="0" dirty="0">
                    <a:ln>
                      <a:noFill/>
                    </a:ln>
                    <a:solidFill>
                      <a:srgbClr val="FF0000"/>
                    </a:solidFill>
                    <a:effectLst/>
                    <a:uLnTx/>
                    <a:uFillTx/>
                    <a:latin typeface="Bookman Old Style" pitchFamily="18" charset="0"/>
                  </a:rPr>
                  <a:t>,T</a:t>
                </a:r>
                <a:r>
                  <a:rPr kumimoji="0" lang="en-US" sz="1800" b="1" i="0" u="none" strike="noStrike" kern="0" cap="none" spc="0" normalizeH="0" baseline="-25000" noProof="0" dirty="0">
                    <a:ln>
                      <a:noFill/>
                    </a:ln>
                    <a:solidFill>
                      <a:srgbClr val="FF0000"/>
                    </a:solidFill>
                    <a:effectLst/>
                    <a:uLnTx/>
                    <a:uFillTx/>
                    <a:latin typeface="Bookman Old Style" pitchFamily="18" charset="0"/>
                  </a:rPr>
                  <a:t>3</a:t>
                </a:r>
                <a:r>
                  <a:rPr kumimoji="0" lang="en-US" sz="1800" b="1" i="0" u="none" strike="noStrike" kern="0" cap="none" spc="0" normalizeH="0" baseline="0" noProof="0" dirty="0">
                    <a:ln>
                      <a:noFill/>
                    </a:ln>
                    <a:solidFill>
                      <a:srgbClr val="FF0000"/>
                    </a:solidFill>
                    <a:effectLst/>
                    <a:uLnTx/>
                    <a:uFillTx/>
                    <a:latin typeface="Bookman Old Style" pitchFamily="18" charset="0"/>
                  </a:rPr>
                  <a:t>)</a:t>
                </a:r>
              </a:p>
            </p:txBody>
          </p:sp>
        </p:grpSp>
        <p:sp>
          <p:nvSpPr>
            <p:cNvPr id="8" name="TextBox 7">
              <a:extLst>
                <a:ext uri="{FF2B5EF4-FFF2-40B4-BE49-F238E27FC236}">
                  <a16:creationId xmlns:a16="http://schemas.microsoft.com/office/drawing/2014/main" id="{58A64D6C-7115-E31C-8F9E-CBE29981CA17}"/>
                </a:ext>
              </a:extLst>
            </p:cNvPr>
            <p:cNvSpPr txBox="1"/>
            <p:nvPr/>
          </p:nvSpPr>
          <p:spPr>
            <a:xfrm>
              <a:off x="4876800" y="1066800"/>
              <a:ext cx="44275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Bookman Old Style" pitchFamily="18" charset="0"/>
                </a:rPr>
                <a:t>h</a:t>
              </a:r>
              <a:r>
                <a:rPr kumimoji="0" lang="en-US" sz="1800" b="1" i="0" u="none" strike="noStrike" kern="0" cap="none" spc="0" normalizeH="0" baseline="-25000" noProof="0" dirty="0">
                  <a:ln>
                    <a:noFill/>
                  </a:ln>
                  <a:solidFill>
                    <a:srgbClr val="0000FF"/>
                  </a:solidFill>
                  <a:effectLst/>
                  <a:uLnTx/>
                  <a:uFillTx/>
                  <a:latin typeface="Bookman Old Style" pitchFamily="18" charset="0"/>
                </a:rPr>
                <a:t>1</a:t>
              </a:r>
            </a:p>
          </p:txBody>
        </p:sp>
        <p:sp>
          <p:nvSpPr>
            <p:cNvPr id="9" name="TextBox 8">
              <a:extLst>
                <a:ext uri="{FF2B5EF4-FFF2-40B4-BE49-F238E27FC236}">
                  <a16:creationId xmlns:a16="http://schemas.microsoft.com/office/drawing/2014/main" id="{3C2CC221-2BBD-5D46-7D26-DBBC1C61EDB3}"/>
                </a:ext>
              </a:extLst>
            </p:cNvPr>
            <p:cNvSpPr txBox="1"/>
            <p:nvPr/>
          </p:nvSpPr>
          <p:spPr>
            <a:xfrm>
              <a:off x="7848600" y="1066800"/>
              <a:ext cx="44275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Bookman Old Style" pitchFamily="18" charset="0"/>
                </a:rPr>
                <a:t>h</a:t>
              </a:r>
              <a:r>
                <a:rPr kumimoji="0" lang="en-US" sz="1800" b="1" i="0" u="none" strike="noStrike" kern="0" cap="none" spc="0" normalizeH="0" baseline="-25000" noProof="0" dirty="0">
                  <a:ln>
                    <a:noFill/>
                  </a:ln>
                  <a:solidFill>
                    <a:srgbClr val="0000FF"/>
                  </a:solidFill>
                  <a:effectLst/>
                  <a:uLnTx/>
                  <a:uFillTx/>
                  <a:latin typeface="Bookman Old Style" pitchFamily="18" charset="0"/>
                </a:rPr>
                <a:t>2</a:t>
              </a:r>
            </a:p>
          </p:txBody>
        </p:sp>
        <p:sp>
          <p:nvSpPr>
            <p:cNvPr id="10" name="TextBox 9">
              <a:extLst>
                <a:ext uri="{FF2B5EF4-FFF2-40B4-BE49-F238E27FC236}">
                  <a16:creationId xmlns:a16="http://schemas.microsoft.com/office/drawing/2014/main" id="{19D5CD4C-4A3D-0CD4-8A2D-A2C292811025}"/>
                </a:ext>
              </a:extLst>
            </p:cNvPr>
            <p:cNvSpPr txBox="1"/>
            <p:nvPr/>
          </p:nvSpPr>
          <p:spPr>
            <a:xfrm>
              <a:off x="8077200" y="1752600"/>
              <a:ext cx="44275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FF"/>
                  </a:solidFill>
                  <a:effectLst/>
                  <a:uLnTx/>
                  <a:uFillTx/>
                  <a:latin typeface="Bookman Old Style" pitchFamily="18" charset="0"/>
                </a:rPr>
                <a:t>h</a:t>
              </a:r>
              <a:r>
                <a:rPr kumimoji="0" lang="en-US" sz="1800" b="1" i="0" u="none" strike="noStrike" kern="0" cap="none" spc="0" normalizeH="0" baseline="-25000" noProof="0" dirty="0">
                  <a:ln>
                    <a:noFill/>
                  </a:ln>
                  <a:solidFill>
                    <a:srgbClr val="0000FF"/>
                  </a:solidFill>
                  <a:effectLst/>
                  <a:uLnTx/>
                  <a:uFillTx/>
                  <a:latin typeface="Bookman Old Style" pitchFamily="18" charset="0"/>
                </a:rPr>
                <a:t>3</a:t>
              </a:r>
            </a:p>
          </p:txBody>
        </p:sp>
      </p:grpSp>
      <p:sp>
        <p:nvSpPr>
          <p:cNvPr id="22" name="Rounded Rectangle 15">
            <a:extLst>
              <a:ext uri="{FF2B5EF4-FFF2-40B4-BE49-F238E27FC236}">
                <a16:creationId xmlns:a16="http://schemas.microsoft.com/office/drawing/2014/main" id="{F23B2F4C-155E-E578-7C7F-5A5CCDCA6E91}"/>
              </a:ext>
            </a:extLst>
          </p:cNvPr>
          <p:cNvSpPr/>
          <p:nvPr/>
        </p:nvSpPr>
        <p:spPr>
          <a:xfrm>
            <a:off x="6640621" y="1067196"/>
            <a:ext cx="4572000" cy="457200"/>
          </a:xfrm>
          <a:prstGeom prst="roundRect">
            <a:avLst/>
          </a:prstGeom>
          <a:solidFill>
            <a:srgbClr val="FFFF00"/>
          </a:solidFill>
          <a:ln w="55000" cap="flat" cmpd="thickThin" algn="ctr">
            <a:solidFill>
              <a:srgbClr val="2DA2B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FF"/>
                </a:solidFill>
                <a:effectLst/>
                <a:uLnTx/>
                <a:uFillTx/>
                <a:latin typeface="Bookman Old Style" pitchFamily="18" charset="0"/>
                <a:ea typeface="+mn-ea"/>
                <a:cs typeface="+mn-cs"/>
              </a:rPr>
              <a:t>Energy &amp; Mass Balance</a:t>
            </a:r>
          </a:p>
        </p:txBody>
      </p:sp>
      <p:sp>
        <p:nvSpPr>
          <p:cNvPr id="23" name="TextBox 22">
            <a:extLst>
              <a:ext uri="{FF2B5EF4-FFF2-40B4-BE49-F238E27FC236}">
                <a16:creationId xmlns:a16="http://schemas.microsoft.com/office/drawing/2014/main" id="{4B105A79-AF29-A107-0467-52DF57B445B6}"/>
              </a:ext>
            </a:extLst>
          </p:cNvPr>
          <p:cNvSpPr txBox="1"/>
          <p:nvPr/>
        </p:nvSpPr>
        <p:spPr>
          <a:xfrm>
            <a:off x="8214589" y="205084"/>
            <a:ext cx="920445" cy="461665"/>
          </a:xfrm>
          <a:prstGeom prst="rect">
            <a:avLst/>
          </a:prstGeom>
          <a:noFill/>
        </p:spPr>
        <p:txBody>
          <a:bodyPr wrap="none" rtlCol="0">
            <a:spAutoFit/>
          </a:bodyPr>
          <a:lstStyle/>
          <a:p>
            <a:r>
              <a:rPr lang="en-US" sz="2400" dirty="0">
                <a:latin typeface="Arial" pitchFamily="34" charset="0"/>
                <a:cs typeface="Arial" pitchFamily="34" charset="0"/>
              </a:rPr>
              <a:t>AND </a:t>
            </a:r>
            <a:endParaRPr lang="en-IN" sz="2400" dirty="0">
              <a:latin typeface="Arial" pitchFamily="34" charset="0"/>
              <a:cs typeface="Arial" pitchFamily="34" charset="0"/>
            </a:endParaRPr>
          </a:p>
        </p:txBody>
      </p:sp>
      <p:grpSp>
        <p:nvGrpSpPr>
          <p:cNvPr id="24" name="Group 23">
            <a:extLst>
              <a:ext uri="{FF2B5EF4-FFF2-40B4-BE49-F238E27FC236}">
                <a16:creationId xmlns:a16="http://schemas.microsoft.com/office/drawing/2014/main" id="{7C4461BA-9269-6C18-C031-AEDAB1FB228D}"/>
              </a:ext>
            </a:extLst>
          </p:cNvPr>
          <p:cNvGrpSpPr/>
          <p:nvPr/>
        </p:nvGrpSpPr>
        <p:grpSpPr>
          <a:xfrm>
            <a:off x="5241385" y="3974069"/>
            <a:ext cx="3801980" cy="2514600"/>
            <a:chOff x="1981200" y="3429000"/>
            <a:chExt cx="3801980" cy="2514600"/>
          </a:xfrm>
        </p:grpSpPr>
        <p:graphicFrame>
          <p:nvGraphicFramePr>
            <p:cNvPr id="25" name="Object 24">
              <a:extLst>
                <a:ext uri="{FF2B5EF4-FFF2-40B4-BE49-F238E27FC236}">
                  <a16:creationId xmlns:a16="http://schemas.microsoft.com/office/drawing/2014/main" id="{A846C8A3-D6D0-4DFD-0F9E-1C0141F12CDF}"/>
                </a:ext>
              </a:extLst>
            </p:cNvPr>
            <p:cNvGraphicFramePr>
              <a:graphicFrameLocks noChangeAspect="1"/>
            </p:cNvGraphicFramePr>
            <p:nvPr>
              <p:extLst>
                <p:ext uri="{D42A27DB-BD31-4B8C-83A1-F6EECF244321}">
                  <p14:modId xmlns:p14="http://schemas.microsoft.com/office/powerpoint/2010/main" val="3456026223"/>
                </p:ext>
              </p:extLst>
            </p:nvPr>
          </p:nvGraphicFramePr>
          <p:xfrm>
            <a:off x="1981201" y="5486400"/>
            <a:ext cx="3801979" cy="457200"/>
          </p:xfrm>
          <a:graphic>
            <a:graphicData uri="http://schemas.openxmlformats.org/presentationml/2006/ole">
              <mc:AlternateContent xmlns:mc="http://schemas.openxmlformats.org/markup-compatibility/2006">
                <mc:Choice xmlns:v="urn:schemas-microsoft-com:vml" Requires="v">
                  <p:oleObj name="Equation" r:id="rId2" imgW="2006600" imgH="241300" progId="">
                    <p:embed/>
                  </p:oleObj>
                </mc:Choice>
                <mc:Fallback>
                  <p:oleObj name="Equation" r:id="rId2" imgW="2006600" imgH="241300" progId="">
                    <p:embed/>
                    <p:pic>
                      <p:nvPicPr>
                        <p:cNvPr id="17" name="Object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5486400"/>
                          <a:ext cx="3801979"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6" name="Group 18">
              <a:extLst>
                <a:ext uri="{FF2B5EF4-FFF2-40B4-BE49-F238E27FC236}">
                  <a16:creationId xmlns:a16="http://schemas.microsoft.com/office/drawing/2014/main" id="{3F50FD69-1A06-413C-DDD9-39F8D02A7B44}"/>
                </a:ext>
              </a:extLst>
            </p:cNvPr>
            <p:cNvGrpSpPr/>
            <p:nvPr/>
          </p:nvGrpSpPr>
          <p:grpSpPr>
            <a:xfrm>
              <a:off x="1981200" y="3429000"/>
              <a:ext cx="2605948" cy="1828800"/>
              <a:chOff x="4572000" y="1676400"/>
              <a:chExt cx="2605948" cy="1828800"/>
            </a:xfrm>
          </p:grpSpPr>
          <p:grpSp>
            <p:nvGrpSpPr>
              <p:cNvPr id="27" name="Group 26">
                <a:extLst>
                  <a:ext uri="{FF2B5EF4-FFF2-40B4-BE49-F238E27FC236}">
                    <a16:creationId xmlns:a16="http://schemas.microsoft.com/office/drawing/2014/main" id="{B64FBCC2-B918-08FB-CA5D-2F2174239638}"/>
                  </a:ext>
                </a:extLst>
              </p:cNvPr>
              <p:cNvGrpSpPr/>
              <p:nvPr/>
            </p:nvGrpSpPr>
            <p:grpSpPr>
              <a:xfrm>
                <a:off x="5486400" y="1676400"/>
                <a:ext cx="1100839" cy="1828800"/>
                <a:chOff x="1143000" y="2895600"/>
                <a:chExt cx="1100839" cy="1828800"/>
              </a:xfrm>
            </p:grpSpPr>
            <p:sp>
              <p:nvSpPr>
                <p:cNvPr id="33" name="Rectangle 4">
                  <a:extLst>
                    <a:ext uri="{FF2B5EF4-FFF2-40B4-BE49-F238E27FC236}">
                      <a16:creationId xmlns:a16="http://schemas.microsoft.com/office/drawing/2014/main" id="{C848FE5E-5583-CF03-BF5B-B52771B11BCF}"/>
                    </a:ext>
                  </a:extLst>
                </p:cNvPr>
                <p:cNvSpPr>
                  <a:spLocks noChangeArrowheads="1"/>
                </p:cNvSpPr>
                <p:nvPr/>
              </p:nvSpPr>
              <p:spPr bwMode="auto">
                <a:xfrm>
                  <a:off x="1143000" y="3581400"/>
                  <a:ext cx="1066800" cy="1143000"/>
                </a:xfrm>
                <a:prstGeom prst="rect">
                  <a:avLst/>
                </a:prstGeom>
                <a:solidFill>
                  <a:sysClr val="window" lastClr="FFFFFF"/>
                </a:solidFill>
                <a:ln w="57150">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Lucida Sans Unicode"/>
                  </a:endParaRPr>
                </a:p>
              </p:txBody>
            </p:sp>
            <p:sp>
              <p:nvSpPr>
                <p:cNvPr id="34" name="Line 5">
                  <a:extLst>
                    <a:ext uri="{FF2B5EF4-FFF2-40B4-BE49-F238E27FC236}">
                      <a16:creationId xmlns:a16="http://schemas.microsoft.com/office/drawing/2014/main" id="{5FE23C6C-C70D-8EAC-EB87-F08A4E9FDFAF}"/>
                    </a:ext>
                  </a:extLst>
                </p:cNvPr>
                <p:cNvSpPr>
                  <a:spLocks noChangeShapeType="1"/>
                </p:cNvSpPr>
                <p:nvPr/>
              </p:nvSpPr>
              <p:spPr bwMode="auto">
                <a:xfrm>
                  <a:off x="1143000" y="3886200"/>
                  <a:ext cx="1066800" cy="0"/>
                </a:xfrm>
                <a:prstGeom prst="line">
                  <a:avLst/>
                </a:prstGeom>
                <a:noFill/>
                <a:ln w="57150">
                  <a:solidFill>
                    <a:sysClr val="windowText" lastClr="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Lucida Sans Unicode"/>
                  </a:endParaRPr>
                </a:p>
              </p:txBody>
            </p:sp>
            <p:sp>
              <p:nvSpPr>
                <p:cNvPr id="35" name="Line 6">
                  <a:extLst>
                    <a:ext uri="{FF2B5EF4-FFF2-40B4-BE49-F238E27FC236}">
                      <a16:creationId xmlns:a16="http://schemas.microsoft.com/office/drawing/2014/main" id="{71AF2544-BBDB-0962-86E6-7AD28565B6C1}"/>
                    </a:ext>
                  </a:extLst>
                </p:cNvPr>
                <p:cNvSpPr>
                  <a:spLocks noChangeShapeType="1"/>
                </p:cNvSpPr>
                <p:nvPr/>
              </p:nvSpPr>
              <p:spPr bwMode="auto">
                <a:xfrm flipV="1">
                  <a:off x="1676400" y="2895600"/>
                  <a:ext cx="0" cy="990600"/>
                </a:xfrm>
                <a:prstGeom prst="line">
                  <a:avLst/>
                </a:prstGeom>
                <a:noFill/>
                <a:ln w="57150">
                  <a:solidFill>
                    <a:sysClr val="windowText" lastClr="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Lucida Sans Unicode"/>
                  </a:endParaRPr>
                </a:p>
              </p:txBody>
            </p:sp>
            <p:sp>
              <p:nvSpPr>
                <p:cNvPr id="36" name="Text Box 16">
                  <a:extLst>
                    <a:ext uri="{FF2B5EF4-FFF2-40B4-BE49-F238E27FC236}">
                      <a16:creationId xmlns:a16="http://schemas.microsoft.com/office/drawing/2014/main" id="{692FF368-D657-960B-9F95-C2B5449C6936}"/>
                    </a:ext>
                  </a:extLst>
                </p:cNvPr>
                <p:cNvSpPr txBox="1">
                  <a:spLocks noChangeArrowheads="1"/>
                </p:cNvSpPr>
                <p:nvPr/>
              </p:nvSpPr>
              <p:spPr bwMode="auto">
                <a:xfrm>
                  <a:off x="1219200" y="4341912"/>
                  <a:ext cx="1024639" cy="307777"/>
                </a:xfrm>
                <a:prstGeom prst="rect">
                  <a:avLst/>
                </a:prstGeom>
                <a:noFill/>
                <a:ln w="9525">
                  <a:noFill/>
                  <a:miter lim="800000"/>
                  <a:headEnd/>
                  <a:tailEnd/>
                </a:ln>
              </p:spPr>
              <p:txBody>
                <a:bodyPr wrap="none" anchor="ct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00FF"/>
                      </a:solidFill>
                      <a:effectLst/>
                      <a:uLnTx/>
                      <a:uFillTx/>
                      <a:latin typeface="Lucida Sans Unicode"/>
                    </a:rPr>
                    <a:t>P1, V1,T1</a:t>
                  </a:r>
                  <a:endParaRPr kumimoji="0" lang="en-US" sz="1800" b="0" i="0" u="none" strike="noStrike" kern="0" cap="none" spc="0" normalizeH="0" baseline="0" noProof="0" dirty="0">
                    <a:ln>
                      <a:noFill/>
                    </a:ln>
                    <a:solidFill>
                      <a:prstClr val="black"/>
                    </a:solidFill>
                    <a:effectLst/>
                    <a:uLnTx/>
                    <a:uFillTx/>
                    <a:latin typeface="Lucida Sans Unicode"/>
                  </a:endParaRPr>
                </a:p>
              </p:txBody>
            </p:sp>
          </p:grpSp>
          <p:sp>
            <p:nvSpPr>
              <p:cNvPr id="28" name="Right Arrow 12">
                <a:extLst>
                  <a:ext uri="{FF2B5EF4-FFF2-40B4-BE49-F238E27FC236}">
                    <a16:creationId xmlns:a16="http://schemas.microsoft.com/office/drawing/2014/main" id="{03BD1DCC-2D7C-F0D2-B0AA-0BD1CF13B619}"/>
                  </a:ext>
                </a:extLst>
              </p:cNvPr>
              <p:cNvSpPr/>
              <p:nvPr/>
            </p:nvSpPr>
            <p:spPr>
              <a:xfrm>
                <a:off x="4724400" y="2971800"/>
                <a:ext cx="762000" cy="228600"/>
              </a:xfrm>
              <a:prstGeom prst="rightArrow">
                <a:avLst/>
              </a:prstGeom>
              <a:solidFill>
                <a:srgbClr val="FF0000"/>
              </a:solidFill>
              <a:ln w="55000" cap="flat" cmpd="thickThin"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ucida Sans Unicode"/>
                  <a:ea typeface="+mn-ea"/>
                  <a:cs typeface="+mn-cs"/>
                </a:endParaRPr>
              </a:p>
            </p:txBody>
          </p:sp>
          <p:sp>
            <p:nvSpPr>
              <p:cNvPr id="29" name="Up Arrow 13">
                <a:extLst>
                  <a:ext uri="{FF2B5EF4-FFF2-40B4-BE49-F238E27FC236}">
                    <a16:creationId xmlns:a16="http://schemas.microsoft.com/office/drawing/2014/main" id="{CE719647-B96E-EB43-F2A4-38874827F77F}"/>
                  </a:ext>
                </a:extLst>
              </p:cNvPr>
              <p:cNvSpPr/>
              <p:nvPr/>
            </p:nvSpPr>
            <p:spPr>
              <a:xfrm>
                <a:off x="6248400" y="1981200"/>
                <a:ext cx="152400" cy="609600"/>
              </a:xfrm>
              <a:prstGeom prst="upArrow">
                <a:avLst/>
              </a:prstGeom>
              <a:solidFill>
                <a:srgbClr val="0000FF"/>
              </a:solidFill>
              <a:ln w="55000" cap="flat" cmpd="thickThin" algn="ctr">
                <a:solidFill>
                  <a:srgbClr val="00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Lucida Sans Unicode"/>
                  <a:ea typeface="+mn-ea"/>
                  <a:cs typeface="+mn-cs"/>
                </a:endParaRPr>
              </a:p>
            </p:txBody>
          </p:sp>
          <p:sp>
            <p:nvSpPr>
              <p:cNvPr id="30" name="TextBox 29">
                <a:extLst>
                  <a:ext uri="{FF2B5EF4-FFF2-40B4-BE49-F238E27FC236}">
                    <a16:creationId xmlns:a16="http://schemas.microsoft.com/office/drawing/2014/main" id="{01EE8198-9A33-DDE5-1038-48181B9FD378}"/>
                  </a:ext>
                </a:extLst>
              </p:cNvPr>
              <p:cNvSpPr txBox="1"/>
              <p:nvPr/>
            </p:nvSpPr>
            <p:spPr>
              <a:xfrm>
                <a:off x="4572000" y="2667000"/>
                <a:ext cx="51648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rgbClr val="FF0000"/>
                    </a:solidFill>
                    <a:effectLst/>
                    <a:uLnTx/>
                    <a:uFillTx/>
                    <a:latin typeface="Bookman Old Style" pitchFamily="18" charset="0"/>
                  </a:rPr>
                  <a:t>dQ</a:t>
                </a:r>
                <a:endParaRPr kumimoji="0" lang="en-US" sz="1800" b="1" i="0" u="none" strike="noStrike" kern="0" cap="none" spc="0" normalizeH="0" baseline="0" noProof="0" dirty="0">
                  <a:ln>
                    <a:noFill/>
                  </a:ln>
                  <a:solidFill>
                    <a:srgbClr val="FF0000"/>
                  </a:solidFill>
                  <a:effectLst/>
                  <a:uLnTx/>
                  <a:uFillTx/>
                  <a:latin typeface="Bookman Old Style" pitchFamily="18" charset="0"/>
                </a:endParaRPr>
              </a:p>
            </p:txBody>
          </p:sp>
          <p:sp>
            <p:nvSpPr>
              <p:cNvPr id="31" name="TextBox 30">
                <a:extLst>
                  <a:ext uri="{FF2B5EF4-FFF2-40B4-BE49-F238E27FC236}">
                    <a16:creationId xmlns:a16="http://schemas.microsoft.com/office/drawing/2014/main" id="{709387CA-B255-3E80-F170-0F9A64637859}"/>
                  </a:ext>
                </a:extLst>
              </p:cNvPr>
              <p:cNvSpPr txBox="1"/>
              <p:nvPr/>
            </p:nvSpPr>
            <p:spPr>
              <a:xfrm>
                <a:off x="6629400" y="2057400"/>
                <a:ext cx="54854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rgbClr val="0000FF"/>
                    </a:solidFill>
                    <a:effectLst/>
                    <a:uLnTx/>
                    <a:uFillTx/>
                    <a:latin typeface="Bookman Old Style" pitchFamily="18" charset="0"/>
                  </a:rPr>
                  <a:t>dW</a:t>
                </a:r>
                <a:endParaRPr kumimoji="0" lang="en-US" sz="1800" b="1" i="0" u="none" strike="noStrike" kern="0" cap="none" spc="0" normalizeH="0" baseline="0" noProof="0" dirty="0">
                  <a:ln>
                    <a:noFill/>
                  </a:ln>
                  <a:solidFill>
                    <a:srgbClr val="0000FF"/>
                  </a:solidFill>
                  <a:effectLst/>
                  <a:uLnTx/>
                  <a:uFillTx/>
                  <a:latin typeface="Bookman Old Style" pitchFamily="18" charset="0"/>
                </a:endParaRPr>
              </a:p>
            </p:txBody>
          </p:sp>
          <p:sp>
            <p:nvSpPr>
              <p:cNvPr id="32" name="Text Box 16">
                <a:extLst>
                  <a:ext uri="{FF2B5EF4-FFF2-40B4-BE49-F238E27FC236}">
                    <a16:creationId xmlns:a16="http://schemas.microsoft.com/office/drawing/2014/main" id="{FCA0F37C-5F11-303A-9A2A-3F4F4831B523}"/>
                  </a:ext>
                </a:extLst>
              </p:cNvPr>
              <p:cNvSpPr txBox="1">
                <a:spLocks noChangeArrowheads="1"/>
              </p:cNvSpPr>
              <p:nvPr/>
            </p:nvSpPr>
            <p:spPr bwMode="auto">
              <a:xfrm>
                <a:off x="5562600" y="2741712"/>
                <a:ext cx="1024639" cy="307777"/>
              </a:xfrm>
              <a:prstGeom prst="rect">
                <a:avLst/>
              </a:prstGeom>
              <a:noFill/>
              <a:ln w="9525">
                <a:noFill/>
                <a:miter lim="800000"/>
                <a:headEnd/>
                <a:tailEnd/>
              </a:ln>
            </p:spPr>
            <p:txBody>
              <a:bodyPr wrap="none" anchor="ct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1" i="0" u="none" strike="noStrike" kern="0" cap="none" spc="0" normalizeH="0" baseline="0" noProof="0" dirty="0">
                    <a:ln>
                      <a:noFill/>
                    </a:ln>
                    <a:solidFill>
                      <a:srgbClr val="0000FF"/>
                    </a:solidFill>
                    <a:effectLst/>
                    <a:uLnTx/>
                    <a:uFillTx/>
                    <a:latin typeface="Lucida Sans Unicode"/>
                  </a:rPr>
                  <a:t>P1, V2,T2</a:t>
                </a:r>
                <a:endParaRPr kumimoji="0" lang="en-US" sz="1800" b="0" i="0" u="none" strike="noStrike" kern="0" cap="none" spc="0" normalizeH="0" baseline="0" noProof="0" dirty="0">
                  <a:ln>
                    <a:noFill/>
                  </a:ln>
                  <a:solidFill>
                    <a:prstClr val="black"/>
                  </a:solidFill>
                  <a:effectLst/>
                  <a:uLnTx/>
                  <a:uFillTx/>
                  <a:latin typeface="Lucida Sans Unicode"/>
                </a:endParaRPr>
              </a:p>
            </p:txBody>
          </p:sp>
        </p:grpSp>
      </p:grpSp>
      <p:sp>
        <p:nvSpPr>
          <p:cNvPr id="37" name="Rectangle: Rounded Corners 36">
            <a:extLst>
              <a:ext uri="{FF2B5EF4-FFF2-40B4-BE49-F238E27FC236}">
                <a16:creationId xmlns:a16="http://schemas.microsoft.com/office/drawing/2014/main" id="{F31E12FF-51B7-66DE-A634-745D85783FD1}"/>
              </a:ext>
            </a:extLst>
          </p:cNvPr>
          <p:cNvSpPr/>
          <p:nvPr/>
        </p:nvSpPr>
        <p:spPr>
          <a:xfrm>
            <a:off x="7573059" y="4953001"/>
            <a:ext cx="3547394" cy="685797"/>
          </a:xfrm>
          <a:prstGeom prst="roundRect">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Try to understand difference of Cp and </a:t>
            </a:r>
            <a:r>
              <a:rPr lang="en-US" b="1" dirty="0" err="1">
                <a:solidFill>
                  <a:schemeClr val="bg1"/>
                </a:solidFill>
              </a:rPr>
              <a:t>Cv</a:t>
            </a:r>
            <a:r>
              <a:rPr lang="en-US" b="1" dirty="0">
                <a:solidFill>
                  <a:schemeClr val="bg1"/>
                </a:solidFill>
              </a:rPr>
              <a:t> . Home work ? </a:t>
            </a:r>
            <a:endParaRPr lang="en-IN" b="1" dirty="0">
              <a:solidFill>
                <a:schemeClr val="bg1"/>
              </a:solidFill>
            </a:endParaRPr>
          </a:p>
        </p:txBody>
      </p:sp>
    </p:spTree>
    <p:extLst>
      <p:ext uri="{BB962C8B-B14F-4D97-AF65-F5344CB8AC3E}">
        <p14:creationId xmlns:p14="http://schemas.microsoft.com/office/powerpoint/2010/main" val="348771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400103" y="6408739"/>
            <a:ext cx="3743898" cy="365125"/>
          </a:xfrm>
        </p:spPr>
        <p:txBody>
          <a:bodyPr/>
          <a:lstStyle/>
          <a:p>
            <a:pPr>
              <a:defRPr/>
            </a:pPr>
            <a:r>
              <a:rPr lang="en-US">
                <a:solidFill>
                  <a:prstClr val="black"/>
                </a:solidFill>
                <a:latin typeface="Lucida Sans Unicode"/>
              </a:rPr>
              <a:t>ASSCA 2025, HEPS  China  ( T S Datta) March 28, 2025</a:t>
            </a:r>
            <a:endParaRPr lang="en-US" dirty="0">
              <a:solidFill>
                <a:prstClr val="black"/>
              </a:solidFill>
              <a:latin typeface="Lucida Sans Unicode"/>
            </a:endParaRPr>
          </a:p>
        </p:txBody>
      </p:sp>
      <p:sp>
        <p:nvSpPr>
          <p:cNvPr id="3" name="Slide Number Placeholder 2"/>
          <p:cNvSpPr>
            <a:spLocks noGrp="1"/>
          </p:cNvSpPr>
          <p:nvPr>
            <p:ph type="sldNum" sz="quarter" idx="12"/>
          </p:nvPr>
        </p:nvSpPr>
        <p:spPr/>
        <p:txBody>
          <a:bodyPr/>
          <a:lstStyle/>
          <a:p>
            <a:pPr>
              <a:defRPr/>
            </a:pPr>
            <a:fld id="{CBBC269C-1D03-4E91-8D99-36E293EE702A}" type="slidenum">
              <a:rPr lang="en-US">
                <a:solidFill>
                  <a:prstClr val="black"/>
                </a:solidFill>
                <a:latin typeface="Lucida Sans Unicode"/>
              </a:rPr>
              <a:pPr>
                <a:defRPr/>
              </a:pPr>
              <a:t>16</a:t>
            </a:fld>
            <a:endParaRPr lang="en-US">
              <a:solidFill>
                <a:prstClr val="black"/>
              </a:solidFill>
              <a:latin typeface="Lucida Sans Unicode"/>
            </a:endParaRPr>
          </a:p>
        </p:txBody>
      </p:sp>
      <p:pic>
        <p:nvPicPr>
          <p:cNvPr id="100354" name="Picture 2" descr="https://upload.wikimedia.org/wikipedia/en/thumb/8/80/ST_diagram_of_N2_01.jpg/400px-ST_diagram_of_N2_01.jpg"/>
          <p:cNvPicPr>
            <a:picLocks noChangeAspect="1" noChangeArrowheads="1"/>
          </p:cNvPicPr>
          <p:nvPr/>
        </p:nvPicPr>
        <p:blipFill>
          <a:blip r:embed="rId2" cstate="print"/>
          <a:srcRect t="1538" b="7692"/>
          <a:stretch>
            <a:fillRect/>
          </a:stretch>
        </p:blipFill>
        <p:spPr bwMode="auto">
          <a:xfrm>
            <a:off x="1524001" y="1676401"/>
            <a:ext cx="6934201" cy="4720591"/>
          </a:xfrm>
          <a:prstGeom prst="rect">
            <a:avLst/>
          </a:prstGeom>
          <a:noFill/>
        </p:spPr>
      </p:pic>
      <p:sp>
        <p:nvSpPr>
          <p:cNvPr id="6" name="TextBox 5"/>
          <p:cNvSpPr txBox="1"/>
          <p:nvPr/>
        </p:nvSpPr>
        <p:spPr>
          <a:xfrm>
            <a:off x="1524001" y="0"/>
            <a:ext cx="8222123" cy="400110"/>
          </a:xfrm>
          <a:prstGeom prst="rect">
            <a:avLst/>
          </a:prstGeom>
          <a:solidFill>
            <a:srgbClr val="FFFF00"/>
          </a:solidFill>
        </p:spPr>
        <p:txBody>
          <a:bodyPr wrap="none" rtlCol="0">
            <a:spAutoFit/>
          </a:bodyPr>
          <a:lstStyle/>
          <a:p>
            <a:pPr>
              <a:defRPr/>
            </a:pPr>
            <a:r>
              <a:rPr lang="en-US" sz="2000" b="1" dirty="0">
                <a:solidFill>
                  <a:prstClr val="black"/>
                </a:solidFill>
                <a:latin typeface="Bookman Old Style" pitchFamily="18" charset="0"/>
              </a:rPr>
              <a:t>SAMPLE TEMPERATURE- ENTROPY CHART FOR NITROGEN</a:t>
            </a:r>
          </a:p>
        </p:txBody>
      </p:sp>
      <p:grpSp>
        <p:nvGrpSpPr>
          <p:cNvPr id="4" name="Group 33"/>
          <p:cNvGrpSpPr/>
          <p:nvPr/>
        </p:nvGrpSpPr>
        <p:grpSpPr>
          <a:xfrm>
            <a:off x="1524000" y="457201"/>
            <a:ext cx="3019978" cy="917377"/>
            <a:chOff x="609600" y="609600"/>
            <a:chExt cx="3019978" cy="917377"/>
          </a:xfrm>
        </p:grpSpPr>
        <p:cxnSp>
          <p:nvCxnSpPr>
            <p:cNvPr id="8" name="Straight Connector 7"/>
            <p:cNvCxnSpPr/>
            <p:nvPr/>
          </p:nvCxnSpPr>
          <p:spPr>
            <a:xfrm>
              <a:off x="609600" y="762000"/>
              <a:ext cx="3810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66800" y="609600"/>
              <a:ext cx="2334293" cy="307777"/>
            </a:xfrm>
            <a:prstGeom prst="rect">
              <a:avLst/>
            </a:prstGeom>
            <a:noFill/>
          </p:spPr>
          <p:txBody>
            <a:bodyPr wrap="none" rtlCol="0">
              <a:spAutoFit/>
            </a:bodyPr>
            <a:lstStyle/>
            <a:p>
              <a:pPr>
                <a:defRPr/>
              </a:pPr>
              <a:r>
                <a:rPr lang="en-US" sz="1400" b="1" dirty="0">
                  <a:solidFill>
                    <a:srgbClr val="0000FF"/>
                  </a:solidFill>
                  <a:latin typeface="Lucida Sans Unicode"/>
                </a:rPr>
                <a:t>Constant Enthalpy Curve</a:t>
              </a:r>
            </a:p>
          </p:txBody>
        </p:sp>
        <p:cxnSp>
          <p:nvCxnSpPr>
            <p:cNvPr id="11" name="Straight Connector 10"/>
            <p:cNvCxnSpPr/>
            <p:nvPr/>
          </p:nvCxnSpPr>
          <p:spPr>
            <a:xfrm>
              <a:off x="609600" y="1066800"/>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43000" y="914400"/>
              <a:ext cx="2182008" cy="307777"/>
            </a:xfrm>
            <a:prstGeom prst="rect">
              <a:avLst/>
            </a:prstGeom>
            <a:noFill/>
          </p:spPr>
          <p:txBody>
            <a:bodyPr wrap="none" rtlCol="0">
              <a:spAutoFit/>
            </a:bodyPr>
            <a:lstStyle/>
            <a:p>
              <a:pPr>
                <a:defRPr/>
              </a:pPr>
              <a:r>
                <a:rPr lang="en-US" sz="1400" b="1" dirty="0">
                  <a:solidFill>
                    <a:prstClr val="black"/>
                  </a:solidFill>
                  <a:latin typeface="Lucida Sans Unicode"/>
                </a:rPr>
                <a:t>Constant Pressure Line</a:t>
              </a:r>
            </a:p>
          </p:txBody>
        </p:sp>
        <p:cxnSp>
          <p:nvCxnSpPr>
            <p:cNvPr id="13" name="Straight Connector 12"/>
            <p:cNvCxnSpPr/>
            <p:nvPr/>
          </p:nvCxnSpPr>
          <p:spPr>
            <a:xfrm>
              <a:off x="609600" y="1371600"/>
              <a:ext cx="381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43000" y="1219200"/>
              <a:ext cx="2486578" cy="307777"/>
            </a:xfrm>
            <a:prstGeom prst="rect">
              <a:avLst/>
            </a:prstGeom>
            <a:noFill/>
          </p:spPr>
          <p:txBody>
            <a:bodyPr wrap="none" rtlCol="0">
              <a:spAutoFit/>
            </a:bodyPr>
            <a:lstStyle/>
            <a:p>
              <a:pPr>
                <a:defRPr/>
              </a:pPr>
              <a:r>
                <a:rPr lang="en-US" sz="1400" b="1" dirty="0">
                  <a:solidFill>
                    <a:srgbClr val="FF0000"/>
                  </a:solidFill>
                  <a:latin typeface="Lucida Sans Unicode"/>
                </a:rPr>
                <a:t>Liquid Vapour Inter-phase</a:t>
              </a:r>
            </a:p>
          </p:txBody>
        </p:sp>
      </p:grpSp>
      <p:cxnSp>
        <p:nvCxnSpPr>
          <p:cNvPr id="16" name="Straight Arrow Connector 15"/>
          <p:cNvCxnSpPr/>
          <p:nvPr/>
        </p:nvCxnSpPr>
        <p:spPr>
          <a:xfrm flipH="1">
            <a:off x="5638800" y="3081051"/>
            <a:ext cx="1447800" cy="0"/>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86600" y="2971800"/>
            <a:ext cx="346570" cy="400110"/>
          </a:xfrm>
          <a:prstGeom prst="rect">
            <a:avLst/>
          </a:prstGeom>
          <a:noFill/>
        </p:spPr>
        <p:txBody>
          <a:bodyPr wrap="none" rtlCol="0">
            <a:spAutoFit/>
          </a:bodyPr>
          <a:lstStyle/>
          <a:p>
            <a:pPr>
              <a:defRPr/>
            </a:pPr>
            <a:r>
              <a:rPr lang="en-US" sz="2000" b="1" dirty="0">
                <a:solidFill>
                  <a:srgbClr val="FF0000"/>
                </a:solidFill>
                <a:latin typeface="Lucida Sans Unicode"/>
              </a:rPr>
              <a:t>1</a:t>
            </a:r>
          </a:p>
        </p:txBody>
      </p:sp>
      <p:sp>
        <p:nvSpPr>
          <p:cNvPr id="24" name="Freeform 23"/>
          <p:cNvSpPr/>
          <p:nvPr/>
        </p:nvSpPr>
        <p:spPr>
          <a:xfrm>
            <a:off x="4520589" y="3106757"/>
            <a:ext cx="1156771" cy="1617824"/>
          </a:xfrm>
          <a:custGeom>
            <a:avLst/>
            <a:gdLst>
              <a:gd name="connsiteX0" fmla="*/ 1156771 w 1156771"/>
              <a:gd name="connsiteY0" fmla="*/ 0 h 1617824"/>
              <a:gd name="connsiteX1" fmla="*/ 1112704 w 1156771"/>
              <a:gd name="connsiteY1" fmla="*/ 66101 h 1617824"/>
              <a:gd name="connsiteX2" fmla="*/ 1057619 w 1156771"/>
              <a:gd name="connsiteY2" fmla="*/ 231354 h 1617824"/>
              <a:gd name="connsiteX3" fmla="*/ 1035585 w 1156771"/>
              <a:gd name="connsiteY3" fmla="*/ 297455 h 1617824"/>
              <a:gd name="connsiteX4" fmla="*/ 1024569 w 1156771"/>
              <a:gd name="connsiteY4" fmla="*/ 330506 h 1617824"/>
              <a:gd name="connsiteX5" fmla="*/ 1002535 w 1156771"/>
              <a:gd name="connsiteY5" fmla="*/ 363556 h 1617824"/>
              <a:gd name="connsiteX6" fmla="*/ 969484 w 1156771"/>
              <a:gd name="connsiteY6" fmla="*/ 473725 h 1617824"/>
              <a:gd name="connsiteX7" fmla="*/ 958467 w 1156771"/>
              <a:gd name="connsiteY7" fmla="*/ 506776 h 1617824"/>
              <a:gd name="connsiteX8" fmla="*/ 947451 w 1156771"/>
              <a:gd name="connsiteY8" fmla="*/ 539826 h 1617824"/>
              <a:gd name="connsiteX9" fmla="*/ 925417 w 1156771"/>
              <a:gd name="connsiteY9" fmla="*/ 572877 h 1617824"/>
              <a:gd name="connsiteX10" fmla="*/ 870332 w 1156771"/>
              <a:gd name="connsiteY10" fmla="*/ 672029 h 1617824"/>
              <a:gd name="connsiteX11" fmla="*/ 837282 w 1156771"/>
              <a:gd name="connsiteY11" fmla="*/ 683045 h 1617824"/>
              <a:gd name="connsiteX12" fmla="*/ 826265 w 1156771"/>
              <a:gd name="connsiteY12" fmla="*/ 716096 h 1617824"/>
              <a:gd name="connsiteX13" fmla="*/ 804231 w 1156771"/>
              <a:gd name="connsiteY13" fmla="*/ 749147 h 1617824"/>
              <a:gd name="connsiteX14" fmla="*/ 793214 w 1156771"/>
              <a:gd name="connsiteY14" fmla="*/ 804231 h 1617824"/>
              <a:gd name="connsiteX15" fmla="*/ 782198 w 1156771"/>
              <a:gd name="connsiteY15" fmla="*/ 848298 h 1617824"/>
              <a:gd name="connsiteX16" fmla="*/ 760164 w 1156771"/>
              <a:gd name="connsiteY16" fmla="*/ 914400 h 1617824"/>
              <a:gd name="connsiteX17" fmla="*/ 727113 w 1156771"/>
              <a:gd name="connsiteY17" fmla="*/ 925416 h 1617824"/>
              <a:gd name="connsiteX18" fmla="*/ 683046 w 1156771"/>
              <a:gd name="connsiteY18" fmla="*/ 980501 h 1617824"/>
              <a:gd name="connsiteX19" fmla="*/ 638978 w 1156771"/>
              <a:gd name="connsiteY19" fmla="*/ 1035585 h 1617824"/>
              <a:gd name="connsiteX20" fmla="*/ 616945 w 1156771"/>
              <a:gd name="connsiteY20" fmla="*/ 1112703 h 1617824"/>
              <a:gd name="connsiteX21" fmla="*/ 572877 w 1156771"/>
              <a:gd name="connsiteY21" fmla="*/ 1178804 h 1617824"/>
              <a:gd name="connsiteX22" fmla="*/ 539826 w 1156771"/>
              <a:gd name="connsiteY22" fmla="*/ 1189821 h 1617824"/>
              <a:gd name="connsiteX23" fmla="*/ 506776 w 1156771"/>
              <a:gd name="connsiteY23" fmla="*/ 1222872 h 1617824"/>
              <a:gd name="connsiteX24" fmla="*/ 440675 w 1156771"/>
              <a:gd name="connsiteY24" fmla="*/ 1266939 h 1617824"/>
              <a:gd name="connsiteX25" fmla="*/ 418641 w 1156771"/>
              <a:gd name="connsiteY25" fmla="*/ 1299990 h 1617824"/>
              <a:gd name="connsiteX26" fmla="*/ 407624 w 1156771"/>
              <a:gd name="connsiteY26" fmla="*/ 1333041 h 1617824"/>
              <a:gd name="connsiteX27" fmla="*/ 374573 w 1156771"/>
              <a:gd name="connsiteY27" fmla="*/ 1344057 h 1617824"/>
              <a:gd name="connsiteX28" fmla="*/ 341523 w 1156771"/>
              <a:gd name="connsiteY28" fmla="*/ 1366091 h 1617824"/>
              <a:gd name="connsiteX29" fmla="*/ 308472 w 1156771"/>
              <a:gd name="connsiteY29" fmla="*/ 1432192 h 1617824"/>
              <a:gd name="connsiteX30" fmla="*/ 275422 w 1156771"/>
              <a:gd name="connsiteY30" fmla="*/ 1443209 h 1617824"/>
              <a:gd name="connsiteX31" fmla="*/ 264405 w 1156771"/>
              <a:gd name="connsiteY31" fmla="*/ 1476260 h 1617824"/>
              <a:gd name="connsiteX32" fmla="*/ 231354 w 1156771"/>
              <a:gd name="connsiteY32" fmla="*/ 1487277 h 1617824"/>
              <a:gd name="connsiteX33" fmla="*/ 198304 w 1156771"/>
              <a:gd name="connsiteY33" fmla="*/ 1509310 h 1617824"/>
              <a:gd name="connsiteX34" fmla="*/ 132202 w 1156771"/>
              <a:gd name="connsiteY34" fmla="*/ 1531344 h 1617824"/>
              <a:gd name="connsiteX35" fmla="*/ 99152 w 1156771"/>
              <a:gd name="connsiteY35" fmla="*/ 1553378 h 1617824"/>
              <a:gd name="connsiteX36" fmla="*/ 33051 w 1156771"/>
              <a:gd name="connsiteY36" fmla="*/ 1575412 h 1617824"/>
              <a:gd name="connsiteX37" fmla="*/ 0 w 1156771"/>
              <a:gd name="connsiteY37" fmla="*/ 1597445 h 161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56771" h="1617824">
                <a:moveTo>
                  <a:pt x="1156771" y="0"/>
                </a:moveTo>
                <a:cubicBezTo>
                  <a:pt x="1142082" y="22034"/>
                  <a:pt x="1121078" y="40979"/>
                  <a:pt x="1112704" y="66101"/>
                </a:cubicBezTo>
                <a:lnTo>
                  <a:pt x="1057619" y="231354"/>
                </a:lnTo>
                <a:lnTo>
                  <a:pt x="1035585" y="297455"/>
                </a:lnTo>
                <a:cubicBezTo>
                  <a:pt x="1031913" y="308472"/>
                  <a:pt x="1031011" y="320844"/>
                  <a:pt x="1024569" y="330506"/>
                </a:cubicBezTo>
                <a:lnTo>
                  <a:pt x="1002535" y="363556"/>
                </a:lnTo>
                <a:cubicBezTo>
                  <a:pt x="985885" y="430157"/>
                  <a:pt x="996307" y="393258"/>
                  <a:pt x="969484" y="473725"/>
                </a:cubicBezTo>
                <a:lnTo>
                  <a:pt x="958467" y="506776"/>
                </a:lnTo>
                <a:cubicBezTo>
                  <a:pt x="954795" y="517793"/>
                  <a:pt x="953892" y="530164"/>
                  <a:pt x="947451" y="539826"/>
                </a:cubicBezTo>
                <a:cubicBezTo>
                  <a:pt x="940106" y="550843"/>
                  <a:pt x="931339" y="561034"/>
                  <a:pt x="925417" y="572877"/>
                </a:cubicBezTo>
                <a:cubicBezTo>
                  <a:pt x="909896" y="603918"/>
                  <a:pt x="912015" y="658136"/>
                  <a:pt x="870332" y="672029"/>
                </a:cubicBezTo>
                <a:lnTo>
                  <a:pt x="837282" y="683045"/>
                </a:lnTo>
                <a:cubicBezTo>
                  <a:pt x="833610" y="694062"/>
                  <a:pt x="831458" y="705709"/>
                  <a:pt x="826265" y="716096"/>
                </a:cubicBezTo>
                <a:cubicBezTo>
                  <a:pt x="820344" y="727939"/>
                  <a:pt x="808880" y="736749"/>
                  <a:pt x="804231" y="749147"/>
                </a:cubicBezTo>
                <a:cubicBezTo>
                  <a:pt x="797656" y="766680"/>
                  <a:pt x="797276" y="785952"/>
                  <a:pt x="793214" y="804231"/>
                </a:cubicBezTo>
                <a:cubicBezTo>
                  <a:pt x="789930" y="819011"/>
                  <a:pt x="786549" y="833796"/>
                  <a:pt x="782198" y="848298"/>
                </a:cubicBezTo>
                <a:cubicBezTo>
                  <a:pt x="775524" y="870544"/>
                  <a:pt x="782198" y="907056"/>
                  <a:pt x="760164" y="914400"/>
                </a:cubicBezTo>
                <a:lnTo>
                  <a:pt x="727113" y="925416"/>
                </a:lnTo>
                <a:cubicBezTo>
                  <a:pt x="699422" y="1008489"/>
                  <a:pt x="739996" y="909314"/>
                  <a:pt x="683046" y="980501"/>
                </a:cubicBezTo>
                <a:cubicBezTo>
                  <a:pt x="622232" y="1056519"/>
                  <a:pt x="733696" y="972440"/>
                  <a:pt x="638978" y="1035585"/>
                </a:cubicBezTo>
                <a:cubicBezTo>
                  <a:pt x="636386" y="1045952"/>
                  <a:pt x="624127" y="1099775"/>
                  <a:pt x="616945" y="1112703"/>
                </a:cubicBezTo>
                <a:cubicBezTo>
                  <a:pt x="604085" y="1135852"/>
                  <a:pt x="597999" y="1170430"/>
                  <a:pt x="572877" y="1178804"/>
                </a:cubicBezTo>
                <a:lnTo>
                  <a:pt x="539826" y="1189821"/>
                </a:lnTo>
                <a:cubicBezTo>
                  <a:pt x="528809" y="1200838"/>
                  <a:pt x="519074" y="1213307"/>
                  <a:pt x="506776" y="1222872"/>
                </a:cubicBezTo>
                <a:cubicBezTo>
                  <a:pt x="485873" y="1239130"/>
                  <a:pt x="440675" y="1266939"/>
                  <a:pt x="440675" y="1266939"/>
                </a:cubicBezTo>
                <a:cubicBezTo>
                  <a:pt x="433330" y="1277956"/>
                  <a:pt x="424562" y="1288147"/>
                  <a:pt x="418641" y="1299990"/>
                </a:cubicBezTo>
                <a:cubicBezTo>
                  <a:pt x="413448" y="1310377"/>
                  <a:pt x="415836" y="1324830"/>
                  <a:pt x="407624" y="1333041"/>
                </a:cubicBezTo>
                <a:cubicBezTo>
                  <a:pt x="399412" y="1341252"/>
                  <a:pt x="385590" y="1340385"/>
                  <a:pt x="374573" y="1344057"/>
                </a:cubicBezTo>
                <a:cubicBezTo>
                  <a:pt x="363556" y="1351402"/>
                  <a:pt x="349794" y="1355752"/>
                  <a:pt x="341523" y="1366091"/>
                </a:cubicBezTo>
                <a:cubicBezTo>
                  <a:pt x="306043" y="1410442"/>
                  <a:pt x="360065" y="1390917"/>
                  <a:pt x="308472" y="1432192"/>
                </a:cubicBezTo>
                <a:cubicBezTo>
                  <a:pt x="299404" y="1439446"/>
                  <a:pt x="286439" y="1439537"/>
                  <a:pt x="275422" y="1443209"/>
                </a:cubicBezTo>
                <a:cubicBezTo>
                  <a:pt x="271750" y="1454226"/>
                  <a:pt x="272617" y="1468048"/>
                  <a:pt x="264405" y="1476260"/>
                </a:cubicBezTo>
                <a:cubicBezTo>
                  <a:pt x="256193" y="1484472"/>
                  <a:pt x="241741" y="1482084"/>
                  <a:pt x="231354" y="1487277"/>
                </a:cubicBezTo>
                <a:cubicBezTo>
                  <a:pt x="219511" y="1493198"/>
                  <a:pt x="210403" y="1503933"/>
                  <a:pt x="198304" y="1509310"/>
                </a:cubicBezTo>
                <a:cubicBezTo>
                  <a:pt x="177080" y="1518743"/>
                  <a:pt x="132202" y="1531344"/>
                  <a:pt x="132202" y="1531344"/>
                </a:cubicBezTo>
                <a:cubicBezTo>
                  <a:pt x="121185" y="1538689"/>
                  <a:pt x="111251" y="1548000"/>
                  <a:pt x="99152" y="1553378"/>
                </a:cubicBezTo>
                <a:cubicBezTo>
                  <a:pt x="77928" y="1562811"/>
                  <a:pt x="33051" y="1575412"/>
                  <a:pt x="33051" y="1575412"/>
                </a:cubicBezTo>
                <a:cubicBezTo>
                  <a:pt x="8136" y="1612783"/>
                  <a:pt x="20379" y="1617824"/>
                  <a:pt x="0" y="1597445"/>
                </a:cubicBezTo>
              </a:path>
            </a:pathLst>
          </a:cu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dirty="0">
              <a:solidFill>
                <a:prstClr val="black"/>
              </a:solidFill>
              <a:latin typeface="Lucida Sans Unicode"/>
            </a:endParaRPr>
          </a:p>
          <a:p>
            <a:pPr algn="ctr">
              <a:defRPr/>
            </a:pPr>
            <a:endParaRPr lang="en-US" dirty="0">
              <a:solidFill>
                <a:prstClr val="black"/>
              </a:solidFill>
              <a:latin typeface="Lucida Sans Unicode"/>
            </a:endParaRPr>
          </a:p>
        </p:txBody>
      </p:sp>
      <p:sp>
        <p:nvSpPr>
          <p:cNvPr id="25" name="Freeform 24"/>
          <p:cNvSpPr/>
          <p:nvPr/>
        </p:nvSpPr>
        <p:spPr>
          <a:xfrm>
            <a:off x="4542622" y="4715219"/>
            <a:ext cx="715178" cy="847381"/>
          </a:xfrm>
          <a:custGeom>
            <a:avLst/>
            <a:gdLst>
              <a:gd name="connsiteX0" fmla="*/ 0 w 612894"/>
              <a:gd name="connsiteY0" fmla="*/ 0 h 831332"/>
              <a:gd name="connsiteX1" fmla="*/ 44067 w 612894"/>
              <a:gd name="connsiteY1" fmla="*/ 99152 h 831332"/>
              <a:gd name="connsiteX2" fmla="*/ 66101 w 612894"/>
              <a:gd name="connsiteY2" fmla="*/ 198304 h 831332"/>
              <a:gd name="connsiteX3" fmla="*/ 88135 w 612894"/>
              <a:gd name="connsiteY3" fmla="*/ 231354 h 831332"/>
              <a:gd name="connsiteX4" fmla="*/ 132202 w 612894"/>
              <a:gd name="connsiteY4" fmla="*/ 297456 h 831332"/>
              <a:gd name="connsiteX5" fmla="*/ 143219 w 612894"/>
              <a:gd name="connsiteY5" fmla="*/ 341523 h 831332"/>
              <a:gd name="connsiteX6" fmla="*/ 154236 w 612894"/>
              <a:gd name="connsiteY6" fmla="*/ 374574 h 831332"/>
              <a:gd name="connsiteX7" fmla="*/ 198303 w 612894"/>
              <a:gd name="connsiteY7" fmla="*/ 440675 h 831332"/>
              <a:gd name="connsiteX8" fmla="*/ 253388 w 612894"/>
              <a:gd name="connsiteY8" fmla="*/ 528810 h 831332"/>
              <a:gd name="connsiteX9" fmla="*/ 297455 w 612894"/>
              <a:gd name="connsiteY9" fmla="*/ 594911 h 831332"/>
              <a:gd name="connsiteX10" fmla="*/ 319489 w 612894"/>
              <a:gd name="connsiteY10" fmla="*/ 627962 h 831332"/>
              <a:gd name="connsiteX11" fmla="*/ 352539 w 612894"/>
              <a:gd name="connsiteY11" fmla="*/ 638979 h 831332"/>
              <a:gd name="connsiteX12" fmla="*/ 440674 w 612894"/>
              <a:gd name="connsiteY12" fmla="*/ 716097 h 831332"/>
              <a:gd name="connsiteX13" fmla="*/ 539826 w 612894"/>
              <a:gd name="connsiteY13" fmla="*/ 793215 h 831332"/>
              <a:gd name="connsiteX14" fmla="*/ 605927 w 612894"/>
              <a:gd name="connsiteY14" fmla="*/ 826265 h 831332"/>
              <a:gd name="connsiteX15" fmla="*/ 605927 w 612894"/>
              <a:gd name="connsiteY15" fmla="*/ 804232 h 83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2894" h="831332">
                <a:moveTo>
                  <a:pt x="0" y="0"/>
                </a:moveTo>
                <a:cubicBezTo>
                  <a:pt x="26220" y="78662"/>
                  <a:pt x="9150" y="46776"/>
                  <a:pt x="44067" y="99152"/>
                </a:cubicBezTo>
                <a:cubicBezTo>
                  <a:pt x="46028" y="108955"/>
                  <a:pt x="60267" y="184691"/>
                  <a:pt x="66101" y="198304"/>
                </a:cubicBezTo>
                <a:cubicBezTo>
                  <a:pt x="71317" y="210474"/>
                  <a:pt x="80790" y="220337"/>
                  <a:pt x="88135" y="231354"/>
                </a:cubicBezTo>
                <a:cubicBezTo>
                  <a:pt x="122526" y="334535"/>
                  <a:pt x="66189" y="181934"/>
                  <a:pt x="132202" y="297456"/>
                </a:cubicBezTo>
                <a:cubicBezTo>
                  <a:pt x="139714" y="310602"/>
                  <a:pt x="139059" y="326964"/>
                  <a:pt x="143219" y="341523"/>
                </a:cubicBezTo>
                <a:cubicBezTo>
                  <a:pt x="146409" y="352689"/>
                  <a:pt x="148596" y="364422"/>
                  <a:pt x="154236" y="374574"/>
                </a:cubicBezTo>
                <a:cubicBezTo>
                  <a:pt x="167096" y="397723"/>
                  <a:pt x="189929" y="415553"/>
                  <a:pt x="198303" y="440675"/>
                </a:cubicBezTo>
                <a:cubicBezTo>
                  <a:pt x="224524" y="519337"/>
                  <a:pt x="201012" y="493893"/>
                  <a:pt x="253388" y="528810"/>
                </a:cubicBezTo>
                <a:lnTo>
                  <a:pt x="297455" y="594911"/>
                </a:lnTo>
                <a:cubicBezTo>
                  <a:pt x="304800" y="605928"/>
                  <a:pt x="306928" y="623775"/>
                  <a:pt x="319489" y="627962"/>
                </a:cubicBezTo>
                <a:lnTo>
                  <a:pt x="352539" y="638979"/>
                </a:lnTo>
                <a:cubicBezTo>
                  <a:pt x="414966" y="732616"/>
                  <a:pt x="312149" y="587576"/>
                  <a:pt x="440674" y="716097"/>
                </a:cubicBezTo>
                <a:cubicBezTo>
                  <a:pt x="492449" y="767870"/>
                  <a:pt x="460765" y="740508"/>
                  <a:pt x="539826" y="793215"/>
                </a:cubicBezTo>
                <a:cubicBezTo>
                  <a:pt x="547868" y="798576"/>
                  <a:pt x="590725" y="831332"/>
                  <a:pt x="605927" y="826265"/>
                </a:cubicBezTo>
                <a:cubicBezTo>
                  <a:pt x="612894" y="823943"/>
                  <a:pt x="605927" y="811576"/>
                  <a:pt x="605927" y="804232"/>
                </a:cubicBezTo>
              </a:path>
            </a:pathLst>
          </a:custGeom>
          <a:ln w="57150">
            <a:solidFill>
              <a:srgbClr val="00B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latin typeface="Lucida Sans Unicode"/>
            </a:endParaRPr>
          </a:p>
        </p:txBody>
      </p:sp>
      <p:sp>
        <p:nvSpPr>
          <p:cNvPr id="28" name="Freeform 27"/>
          <p:cNvSpPr/>
          <p:nvPr/>
        </p:nvSpPr>
        <p:spPr>
          <a:xfrm>
            <a:off x="5710410" y="3039786"/>
            <a:ext cx="1382835" cy="2559381"/>
          </a:xfrm>
          <a:custGeom>
            <a:avLst/>
            <a:gdLst>
              <a:gd name="connsiteX0" fmla="*/ 1366092 w 1382835"/>
              <a:gd name="connsiteY0" fmla="*/ 55955 h 2559381"/>
              <a:gd name="connsiteX1" fmla="*/ 1344058 w 1382835"/>
              <a:gd name="connsiteY1" fmla="*/ 155107 h 2559381"/>
              <a:gd name="connsiteX2" fmla="*/ 1322024 w 1382835"/>
              <a:gd name="connsiteY2" fmla="*/ 221208 h 2559381"/>
              <a:gd name="connsiteX3" fmla="*/ 1311008 w 1382835"/>
              <a:gd name="connsiteY3" fmla="*/ 254258 h 2559381"/>
              <a:gd name="connsiteX4" fmla="*/ 1288974 w 1382835"/>
              <a:gd name="connsiteY4" fmla="*/ 320360 h 2559381"/>
              <a:gd name="connsiteX5" fmla="*/ 1277957 w 1382835"/>
              <a:gd name="connsiteY5" fmla="*/ 353410 h 2559381"/>
              <a:gd name="connsiteX6" fmla="*/ 1266940 w 1382835"/>
              <a:gd name="connsiteY6" fmla="*/ 397478 h 2559381"/>
              <a:gd name="connsiteX7" fmla="*/ 1244906 w 1382835"/>
              <a:gd name="connsiteY7" fmla="*/ 463579 h 2559381"/>
              <a:gd name="connsiteX8" fmla="*/ 1211856 w 1382835"/>
              <a:gd name="connsiteY8" fmla="*/ 584764 h 2559381"/>
              <a:gd name="connsiteX9" fmla="*/ 1167788 w 1382835"/>
              <a:gd name="connsiteY9" fmla="*/ 650866 h 2559381"/>
              <a:gd name="connsiteX10" fmla="*/ 1156771 w 1382835"/>
              <a:gd name="connsiteY10" fmla="*/ 694933 h 2559381"/>
              <a:gd name="connsiteX11" fmla="*/ 1123721 w 1382835"/>
              <a:gd name="connsiteY11" fmla="*/ 794085 h 2559381"/>
              <a:gd name="connsiteX12" fmla="*/ 1079653 w 1382835"/>
              <a:gd name="connsiteY12" fmla="*/ 926287 h 2559381"/>
              <a:gd name="connsiteX13" fmla="*/ 1046603 w 1382835"/>
              <a:gd name="connsiteY13" fmla="*/ 1025439 h 2559381"/>
              <a:gd name="connsiteX14" fmla="*/ 1035586 w 1382835"/>
              <a:gd name="connsiteY14" fmla="*/ 1058490 h 2559381"/>
              <a:gd name="connsiteX15" fmla="*/ 1002535 w 1382835"/>
              <a:gd name="connsiteY15" fmla="*/ 1091540 h 2559381"/>
              <a:gd name="connsiteX16" fmla="*/ 969485 w 1382835"/>
              <a:gd name="connsiteY16" fmla="*/ 1190692 h 2559381"/>
              <a:gd name="connsiteX17" fmla="*/ 958468 w 1382835"/>
              <a:gd name="connsiteY17" fmla="*/ 1223743 h 2559381"/>
              <a:gd name="connsiteX18" fmla="*/ 936434 w 1382835"/>
              <a:gd name="connsiteY18" fmla="*/ 1256793 h 2559381"/>
              <a:gd name="connsiteX19" fmla="*/ 870333 w 1382835"/>
              <a:gd name="connsiteY19" fmla="*/ 1388996 h 2559381"/>
              <a:gd name="connsiteX20" fmla="*/ 848299 w 1382835"/>
              <a:gd name="connsiteY20" fmla="*/ 1422046 h 2559381"/>
              <a:gd name="connsiteX21" fmla="*/ 826265 w 1382835"/>
              <a:gd name="connsiteY21" fmla="*/ 1455097 h 2559381"/>
              <a:gd name="connsiteX22" fmla="*/ 793215 w 1382835"/>
              <a:gd name="connsiteY22" fmla="*/ 1554249 h 2559381"/>
              <a:gd name="connsiteX23" fmla="*/ 782198 w 1382835"/>
              <a:gd name="connsiteY23" fmla="*/ 1587299 h 2559381"/>
              <a:gd name="connsiteX24" fmla="*/ 749147 w 1382835"/>
              <a:gd name="connsiteY24" fmla="*/ 1609333 h 2559381"/>
              <a:gd name="connsiteX25" fmla="*/ 716097 w 1382835"/>
              <a:gd name="connsiteY25" fmla="*/ 1675434 h 2559381"/>
              <a:gd name="connsiteX26" fmla="*/ 694063 w 1382835"/>
              <a:gd name="connsiteY26" fmla="*/ 1741535 h 2559381"/>
              <a:gd name="connsiteX27" fmla="*/ 616945 w 1382835"/>
              <a:gd name="connsiteY27" fmla="*/ 1840687 h 2559381"/>
              <a:gd name="connsiteX28" fmla="*/ 583894 w 1382835"/>
              <a:gd name="connsiteY28" fmla="*/ 1906788 h 2559381"/>
              <a:gd name="connsiteX29" fmla="*/ 550844 w 1382835"/>
              <a:gd name="connsiteY29" fmla="*/ 1928822 h 2559381"/>
              <a:gd name="connsiteX30" fmla="*/ 517793 w 1382835"/>
              <a:gd name="connsiteY30" fmla="*/ 1994923 h 2559381"/>
              <a:gd name="connsiteX31" fmla="*/ 484743 w 1382835"/>
              <a:gd name="connsiteY31" fmla="*/ 2027974 h 2559381"/>
              <a:gd name="connsiteX32" fmla="*/ 440675 w 1382835"/>
              <a:gd name="connsiteY32" fmla="*/ 2094075 h 2559381"/>
              <a:gd name="connsiteX33" fmla="*/ 418641 w 1382835"/>
              <a:gd name="connsiteY33" fmla="*/ 2127126 h 2559381"/>
              <a:gd name="connsiteX34" fmla="*/ 385591 w 1382835"/>
              <a:gd name="connsiteY34" fmla="*/ 2149160 h 2559381"/>
              <a:gd name="connsiteX35" fmla="*/ 352540 w 1382835"/>
              <a:gd name="connsiteY35" fmla="*/ 2215261 h 2559381"/>
              <a:gd name="connsiteX36" fmla="*/ 341523 w 1382835"/>
              <a:gd name="connsiteY36" fmla="*/ 2248311 h 2559381"/>
              <a:gd name="connsiteX37" fmla="*/ 308473 w 1382835"/>
              <a:gd name="connsiteY37" fmla="*/ 2270345 h 2559381"/>
              <a:gd name="connsiteX38" fmla="*/ 231355 w 1382835"/>
              <a:gd name="connsiteY38" fmla="*/ 2347463 h 2559381"/>
              <a:gd name="connsiteX39" fmla="*/ 165253 w 1382835"/>
              <a:gd name="connsiteY39" fmla="*/ 2391531 h 2559381"/>
              <a:gd name="connsiteX40" fmla="*/ 110169 w 1382835"/>
              <a:gd name="connsiteY40" fmla="*/ 2435598 h 2559381"/>
              <a:gd name="connsiteX41" fmla="*/ 77118 w 1382835"/>
              <a:gd name="connsiteY41" fmla="*/ 2468649 h 2559381"/>
              <a:gd name="connsiteX42" fmla="*/ 44068 w 1382835"/>
              <a:gd name="connsiteY42" fmla="*/ 2490682 h 2559381"/>
              <a:gd name="connsiteX43" fmla="*/ 11017 w 1382835"/>
              <a:gd name="connsiteY43" fmla="*/ 2556784 h 2559381"/>
              <a:gd name="connsiteX44" fmla="*/ 0 w 1382835"/>
              <a:gd name="connsiteY44" fmla="*/ 2556784 h 255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82835" h="2559381">
                <a:moveTo>
                  <a:pt x="1366092" y="55955"/>
                </a:moveTo>
                <a:cubicBezTo>
                  <a:pt x="1334572" y="150512"/>
                  <a:pt x="1382835" y="0"/>
                  <a:pt x="1344058" y="155107"/>
                </a:cubicBezTo>
                <a:cubicBezTo>
                  <a:pt x="1338425" y="177639"/>
                  <a:pt x="1329368" y="199174"/>
                  <a:pt x="1322024" y="221208"/>
                </a:cubicBezTo>
                <a:lnTo>
                  <a:pt x="1311008" y="254258"/>
                </a:lnTo>
                <a:lnTo>
                  <a:pt x="1288974" y="320360"/>
                </a:lnTo>
                <a:cubicBezTo>
                  <a:pt x="1285302" y="331377"/>
                  <a:pt x="1280773" y="342144"/>
                  <a:pt x="1277957" y="353410"/>
                </a:cubicBezTo>
                <a:cubicBezTo>
                  <a:pt x="1274285" y="368099"/>
                  <a:pt x="1271291" y="382975"/>
                  <a:pt x="1266940" y="397478"/>
                </a:cubicBezTo>
                <a:cubicBezTo>
                  <a:pt x="1260266" y="419724"/>
                  <a:pt x="1249461" y="440804"/>
                  <a:pt x="1244906" y="463579"/>
                </a:cubicBezTo>
                <a:cubicBezTo>
                  <a:pt x="1238993" y="493144"/>
                  <a:pt x="1227832" y="560800"/>
                  <a:pt x="1211856" y="584764"/>
                </a:cubicBezTo>
                <a:lnTo>
                  <a:pt x="1167788" y="650866"/>
                </a:lnTo>
                <a:cubicBezTo>
                  <a:pt x="1164116" y="665555"/>
                  <a:pt x="1161122" y="680430"/>
                  <a:pt x="1156771" y="694933"/>
                </a:cubicBezTo>
                <a:cubicBezTo>
                  <a:pt x="1156766" y="694951"/>
                  <a:pt x="1129232" y="777551"/>
                  <a:pt x="1123721" y="794085"/>
                </a:cubicBezTo>
                <a:lnTo>
                  <a:pt x="1079653" y="926287"/>
                </a:lnTo>
                <a:lnTo>
                  <a:pt x="1046603" y="1025439"/>
                </a:lnTo>
                <a:cubicBezTo>
                  <a:pt x="1042931" y="1036456"/>
                  <a:pt x="1043798" y="1050279"/>
                  <a:pt x="1035586" y="1058490"/>
                </a:cubicBezTo>
                <a:lnTo>
                  <a:pt x="1002535" y="1091540"/>
                </a:lnTo>
                <a:lnTo>
                  <a:pt x="969485" y="1190692"/>
                </a:lnTo>
                <a:cubicBezTo>
                  <a:pt x="965813" y="1201709"/>
                  <a:pt x="964910" y="1214081"/>
                  <a:pt x="958468" y="1223743"/>
                </a:cubicBezTo>
                <a:lnTo>
                  <a:pt x="936434" y="1256793"/>
                </a:lnTo>
                <a:cubicBezTo>
                  <a:pt x="906027" y="1348015"/>
                  <a:pt x="927283" y="1303572"/>
                  <a:pt x="870333" y="1388996"/>
                </a:cubicBezTo>
                <a:lnTo>
                  <a:pt x="848299" y="1422046"/>
                </a:lnTo>
                <a:lnTo>
                  <a:pt x="826265" y="1455097"/>
                </a:lnTo>
                <a:lnTo>
                  <a:pt x="793215" y="1554249"/>
                </a:lnTo>
                <a:cubicBezTo>
                  <a:pt x="789543" y="1565266"/>
                  <a:pt x="791860" y="1580857"/>
                  <a:pt x="782198" y="1587299"/>
                </a:cubicBezTo>
                <a:lnTo>
                  <a:pt x="749147" y="1609333"/>
                </a:lnTo>
                <a:cubicBezTo>
                  <a:pt x="708969" y="1729868"/>
                  <a:pt x="773046" y="1547299"/>
                  <a:pt x="716097" y="1675434"/>
                </a:cubicBezTo>
                <a:cubicBezTo>
                  <a:pt x="706664" y="1696658"/>
                  <a:pt x="706946" y="1722210"/>
                  <a:pt x="694063" y="1741535"/>
                </a:cubicBezTo>
                <a:cubicBezTo>
                  <a:pt x="641354" y="1820601"/>
                  <a:pt x="668721" y="1788912"/>
                  <a:pt x="616945" y="1840687"/>
                </a:cubicBezTo>
                <a:cubicBezTo>
                  <a:pt x="607984" y="1867569"/>
                  <a:pt x="605252" y="1885430"/>
                  <a:pt x="583894" y="1906788"/>
                </a:cubicBezTo>
                <a:cubicBezTo>
                  <a:pt x="574532" y="1916150"/>
                  <a:pt x="561861" y="1921477"/>
                  <a:pt x="550844" y="1928822"/>
                </a:cubicBezTo>
                <a:cubicBezTo>
                  <a:pt x="539802" y="1961948"/>
                  <a:pt x="541524" y="1966446"/>
                  <a:pt x="517793" y="1994923"/>
                </a:cubicBezTo>
                <a:cubicBezTo>
                  <a:pt x="507819" y="2006892"/>
                  <a:pt x="494308" y="2015676"/>
                  <a:pt x="484743" y="2027974"/>
                </a:cubicBezTo>
                <a:cubicBezTo>
                  <a:pt x="468485" y="2048877"/>
                  <a:pt x="455364" y="2072041"/>
                  <a:pt x="440675" y="2094075"/>
                </a:cubicBezTo>
                <a:cubicBezTo>
                  <a:pt x="433330" y="2105092"/>
                  <a:pt x="429658" y="2119781"/>
                  <a:pt x="418641" y="2127126"/>
                </a:cubicBezTo>
                <a:lnTo>
                  <a:pt x="385591" y="2149160"/>
                </a:lnTo>
                <a:cubicBezTo>
                  <a:pt x="357900" y="2232231"/>
                  <a:pt x="395253" y="2129836"/>
                  <a:pt x="352540" y="2215261"/>
                </a:cubicBezTo>
                <a:cubicBezTo>
                  <a:pt x="347347" y="2225648"/>
                  <a:pt x="348777" y="2239243"/>
                  <a:pt x="341523" y="2248311"/>
                </a:cubicBezTo>
                <a:cubicBezTo>
                  <a:pt x="333252" y="2258650"/>
                  <a:pt x="319490" y="2263000"/>
                  <a:pt x="308473" y="2270345"/>
                </a:cubicBezTo>
                <a:cubicBezTo>
                  <a:pt x="226750" y="2392928"/>
                  <a:pt x="303215" y="2307540"/>
                  <a:pt x="231355" y="2347463"/>
                </a:cubicBezTo>
                <a:cubicBezTo>
                  <a:pt x="208206" y="2360324"/>
                  <a:pt x="165253" y="2391531"/>
                  <a:pt x="165253" y="2391531"/>
                </a:cubicBezTo>
                <a:cubicBezTo>
                  <a:pt x="115977" y="2465445"/>
                  <a:pt x="174025" y="2393027"/>
                  <a:pt x="110169" y="2435598"/>
                </a:cubicBezTo>
                <a:cubicBezTo>
                  <a:pt x="97205" y="2444240"/>
                  <a:pt x="89087" y="2458675"/>
                  <a:pt x="77118" y="2468649"/>
                </a:cubicBezTo>
                <a:cubicBezTo>
                  <a:pt x="66946" y="2477125"/>
                  <a:pt x="55085" y="2483338"/>
                  <a:pt x="44068" y="2490682"/>
                </a:cubicBezTo>
                <a:cubicBezTo>
                  <a:pt x="35108" y="2517563"/>
                  <a:pt x="32374" y="2535427"/>
                  <a:pt x="11017" y="2556784"/>
                </a:cubicBezTo>
                <a:cubicBezTo>
                  <a:pt x="8420" y="2559381"/>
                  <a:pt x="3672" y="2556784"/>
                  <a:pt x="0" y="2556784"/>
                </a:cubicBezTo>
              </a:path>
            </a:pathLst>
          </a:cu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latin typeface="Lucida Sans Unicode"/>
            </a:endParaRPr>
          </a:p>
        </p:txBody>
      </p:sp>
      <p:sp>
        <p:nvSpPr>
          <p:cNvPr id="29" name="TextBox 28"/>
          <p:cNvSpPr txBox="1"/>
          <p:nvPr/>
        </p:nvSpPr>
        <p:spPr>
          <a:xfrm>
            <a:off x="5400102" y="2885502"/>
            <a:ext cx="336952" cy="369332"/>
          </a:xfrm>
          <a:prstGeom prst="rect">
            <a:avLst/>
          </a:prstGeom>
          <a:noFill/>
        </p:spPr>
        <p:txBody>
          <a:bodyPr wrap="none" rtlCol="0">
            <a:spAutoFit/>
          </a:bodyPr>
          <a:lstStyle/>
          <a:p>
            <a:pPr>
              <a:defRPr/>
            </a:pPr>
            <a:r>
              <a:rPr lang="en-US" b="1" dirty="0">
                <a:solidFill>
                  <a:srgbClr val="FF0000"/>
                </a:solidFill>
                <a:latin typeface="Bookman Old Style" pitchFamily="18" charset="0"/>
              </a:rPr>
              <a:t>2</a:t>
            </a:r>
          </a:p>
        </p:txBody>
      </p:sp>
      <p:sp>
        <p:nvSpPr>
          <p:cNvPr id="30" name="TextBox 29"/>
          <p:cNvSpPr txBox="1"/>
          <p:nvPr/>
        </p:nvSpPr>
        <p:spPr>
          <a:xfrm>
            <a:off x="4419600" y="4419600"/>
            <a:ext cx="330540" cy="369332"/>
          </a:xfrm>
          <a:prstGeom prst="rect">
            <a:avLst/>
          </a:prstGeom>
          <a:noFill/>
        </p:spPr>
        <p:txBody>
          <a:bodyPr wrap="none" rtlCol="0">
            <a:spAutoFit/>
          </a:bodyPr>
          <a:lstStyle/>
          <a:p>
            <a:pPr>
              <a:defRPr/>
            </a:pPr>
            <a:r>
              <a:rPr lang="en-US" b="1" dirty="0">
                <a:solidFill>
                  <a:srgbClr val="FF0000"/>
                </a:solidFill>
                <a:latin typeface="Lucida Sans Unicode"/>
              </a:rPr>
              <a:t>3</a:t>
            </a:r>
          </a:p>
        </p:txBody>
      </p:sp>
      <p:sp>
        <p:nvSpPr>
          <p:cNvPr id="31" name="TextBox 30"/>
          <p:cNvSpPr txBox="1"/>
          <p:nvPr/>
        </p:nvSpPr>
        <p:spPr>
          <a:xfrm>
            <a:off x="5181600" y="5410200"/>
            <a:ext cx="336952" cy="369332"/>
          </a:xfrm>
          <a:prstGeom prst="rect">
            <a:avLst/>
          </a:prstGeom>
          <a:noFill/>
        </p:spPr>
        <p:txBody>
          <a:bodyPr wrap="none" rtlCol="0">
            <a:spAutoFit/>
          </a:bodyPr>
          <a:lstStyle/>
          <a:p>
            <a:pPr>
              <a:defRPr/>
            </a:pPr>
            <a:r>
              <a:rPr lang="en-US" b="1" dirty="0">
                <a:solidFill>
                  <a:srgbClr val="FF0000"/>
                </a:solidFill>
                <a:latin typeface="Bookman Old Style" pitchFamily="18" charset="0"/>
              </a:rPr>
              <a:t>4</a:t>
            </a:r>
          </a:p>
        </p:txBody>
      </p:sp>
      <p:sp>
        <p:nvSpPr>
          <p:cNvPr id="32" name="TextBox 31"/>
          <p:cNvSpPr txBox="1"/>
          <p:nvPr/>
        </p:nvSpPr>
        <p:spPr>
          <a:xfrm>
            <a:off x="5715000" y="5410200"/>
            <a:ext cx="336952" cy="369332"/>
          </a:xfrm>
          <a:prstGeom prst="rect">
            <a:avLst/>
          </a:prstGeom>
          <a:noFill/>
        </p:spPr>
        <p:txBody>
          <a:bodyPr wrap="none" rtlCol="0">
            <a:spAutoFit/>
          </a:bodyPr>
          <a:lstStyle/>
          <a:p>
            <a:pPr>
              <a:defRPr/>
            </a:pPr>
            <a:r>
              <a:rPr lang="en-US" b="1" dirty="0">
                <a:solidFill>
                  <a:srgbClr val="FF0000"/>
                </a:solidFill>
                <a:latin typeface="Bookman Old Style" pitchFamily="18" charset="0"/>
              </a:rPr>
              <a:t>5</a:t>
            </a:r>
          </a:p>
        </p:txBody>
      </p:sp>
      <p:sp>
        <p:nvSpPr>
          <p:cNvPr id="33" name="TextBox 32"/>
          <p:cNvSpPr txBox="1"/>
          <p:nvPr/>
        </p:nvSpPr>
        <p:spPr>
          <a:xfrm>
            <a:off x="4648200" y="457201"/>
            <a:ext cx="5809604" cy="1200329"/>
          </a:xfrm>
          <a:prstGeom prst="rect">
            <a:avLst/>
          </a:prstGeom>
          <a:solidFill>
            <a:schemeClr val="bg1">
              <a:lumMod val="75000"/>
            </a:schemeClr>
          </a:solidFill>
        </p:spPr>
        <p:txBody>
          <a:bodyPr wrap="none" rtlCol="0">
            <a:spAutoFit/>
          </a:bodyPr>
          <a:lstStyle/>
          <a:p>
            <a:pPr>
              <a:buFont typeface="Wingdings" pitchFamily="2" charset="2"/>
              <a:buChar char="Ø"/>
              <a:defRPr/>
            </a:pPr>
            <a:r>
              <a:rPr lang="en-US" b="1" dirty="0">
                <a:solidFill>
                  <a:srgbClr val="FF0000"/>
                </a:solidFill>
                <a:latin typeface="Lucida Sans Unicode"/>
              </a:rPr>
              <a:t>1</a:t>
            </a:r>
            <a:r>
              <a:rPr lang="en-US" sz="1100" b="1" dirty="0">
                <a:solidFill>
                  <a:srgbClr val="FF0000"/>
                </a:solidFill>
                <a:latin typeface="Lucida Sans Unicode"/>
              </a:rPr>
              <a:t>( 1bar, 280 K</a:t>
            </a:r>
            <a:r>
              <a:rPr lang="en-US" b="1" dirty="0">
                <a:solidFill>
                  <a:srgbClr val="FF0000"/>
                </a:solidFill>
                <a:latin typeface="Lucida Sans Unicode"/>
              </a:rPr>
              <a:t>)-2 </a:t>
            </a:r>
            <a:r>
              <a:rPr lang="en-US" sz="1200" b="1" dirty="0">
                <a:solidFill>
                  <a:srgbClr val="FF0000"/>
                </a:solidFill>
                <a:latin typeface="Lucida Sans Unicode"/>
              </a:rPr>
              <a:t>(100, 280</a:t>
            </a:r>
            <a:r>
              <a:rPr lang="en-US" b="1" dirty="0">
                <a:solidFill>
                  <a:srgbClr val="FF0000"/>
                </a:solidFill>
                <a:latin typeface="Lucida Sans Unicode"/>
              </a:rPr>
              <a:t>) </a:t>
            </a:r>
            <a:r>
              <a:rPr lang="en-US" dirty="0">
                <a:solidFill>
                  <a:srgbClr val="FF0000"/>
                </a:solidFill>
                <a:latin typeface="Lucida Sans Unicode"/>
              </a:rPr>
              <a:t>: </a:t>
            </a:r>
            <a:r>
              <a:rPr lang="en-US" b="1" dirty="0">
                <a:solidFill>
                  <a:srgbClr val="FF0000"/>
                </a:solidFill>
                <a:latin typeface="Bookman Old Style" pitchFamily="18" charset="0"/>
              </a:rPr>
              <a:t>Isothermal Compression</a:t>
            </a:r>
          </a:p>
          <a:p>
            <a:pPr>
              <a:buFont typeface="Wingdings" pitchFamily="2" charset="2"/>
              <a:buChar char="Ø"/>
              <a:defRPr/>
            </a:pPr>
            <a:r>
              <a:rPr lang="en-US" b="1" dirty="0">
                <a:solidFill>
                  <a:srgbClr val="0000FF"/>
                </a:solidFill>
                <a:latin typeface="Bookman Old Style" pitchFamily="18" charset="0"/>
              </a:rPr>
              <a:t>2</a:t>
            </a:r>
            <a:r>
              <a:rPr lang="en-US" sz="1200" b="1" dirty="0">
                <a:solidFill>
                  <a:srgbClr val="0000FF"/>
                </a:solidFill>
                <a:latin typeface="Bookman Old Style" pitchFamily="18" charset="0"/>
              </a:rPr>
              <a:t>(100,280</a:t>
            </a:r>
            <a:r>
              <a:rPr lang="en-US" b="1" dirty="0">
                <a:solidFill>
                  <a:srgbClr val="0000FF"/>
                </a:solidFill>
                <a:latin typeface="Bookman Old Style" pitchFamily="18" charset="0"/>
              </a:rPr>
              <a:t>)-3(</a:t>
            </a:r>
            <a:r>
              <a:rPr lang="en-US" sz="1200" b="1" dirty="0">
                <a:solidFill>
                  <a:srgbClr val="0000FF"/>
                </a:solidFill>
                <a:latin typeface="Bookman Old Style" pitchFamily="18" charset="0"/>
              </a:rPr>
              <a:t>100,150</a:t>
            </a:r>
            <a:r>
              <a:rPr lang="en-US" b="1" dirty="0">
                <a:solidFill>
                  <a:srgbClr val="0000FF"/>
                </a:solidFill>
                <a:latin typeface="Bookman Old Style" pitchFamily="18" charset="0"/>
              </a:rPr>
              <a:t>) : Isobaric Cooling ( HX)</a:t>
            </a:r>
          </a:p>
          <a:p>
            <a:pPr>
              <a:buFont typeface="Wingdings" pitchFamily="2" charset="2"/>
              <a:buChar char="Ø"/>
              <a:defRPr/>
            </a:pPr>
            <a:r>
              <a:rPr lang="en-US" b="1" dirty="0">
                <a:solidFill>
                  <a:srgbClr val="00B050"/>
                </a:solidFill>
                <a:latin typeface="Bookman Old Style" pitchFamily="18" charset="0"/>
              </a:rPr>
              <a:t>3(</a:t>
            </a:r>
            <a:r>
              <a:rPr lang="en-US" sz="1200" b="1" dirty="0">
                <a:solidFill>
                  <a:srgbClr val="00B050"/>
                </a:solidFill>
                <a:latin typeface="Bookman Old Style" pitchFamily="18" charset="0"/>
              </a:rPr>
              <a:t>100,150</a:t>
            </a:r>
            <a:r>
              <a:rPr lang="en-US" b="1" dirty="0">
                <a:solidFill>
                  <a:srgbClr val="00B050"/>
                </a:solidFill>
                <a:latin typeface="Bookman Old Style" pitchFamily="18" charset="0"/>
              </a:rPr>
              <a:t>) -4</a:t>
            </a:r>
            <a:r>
              <a:rPr lang="en-US" sz="1200" b="1" dirty="0">
                <a:solidFill>
                  <a:srgbClr val="00B050"/>
                </a:solidFill>
                <a:latin typeface="Bookman Old Style" pitchFamily="18" charset="0"/>
              </a:rPr>
              <a:t>( 1,78</a:t>
            </a:r>
            <a:r>
              <a:rPr lang="en-US" b="1" dirty="0">
                <a:solidFill>
                  <a:srgbClr val="00B050"/>
                </a:solidFill>
                <a:latin typeface="Bookman Old Style" pitchFamily="18" charset="0"/>
              </a:rPr>
              <a:t>) : Isenthalpic Cooling ( JT)</a:t>
            </a:r>
          </a:p>
          <a:p>
            <a:pPr>
              <a:buFont typeface="Wingdings" pitchFamily="2" charset="2"/>
              <a:buChar char="Ø"/>
              <a:defRPr/>
            </a:pPr>
            <a:r>
              <a:rPr lang="en-US" b="1" dirty="0">
                <a:solidFill>
                  <a:srgbClr val="FFFF00"/>
                </a:solidFill>
                <a:latin typeface="Bookman Old Style" pitchFamily="18" charset="0"/>
              </a:rPr>
              <a:t>5(</a:t>
            </a:r>
            <a:r>
              <a:rPr lang="en-US" sz="1200" b="1" dirty="0">
                <a:solidFill>
                  <a:srgbClr val="FFFF00"/>
                </a:solidFill>
                <a:latin typeface="Bookman Old Style" pitchFamily="18" charset="0"/>
              </a:rPr>
              <a:t>1,78</a:t>
            </a:r>
            <a:r>
              <a:rPr lang="en-US" b="1" dirty="0">
                <a:solidFill>
                  <a:srgbClr val="FFFF00"/>
                </a:solidFill>
                <a:latin typeface="Bookman Old Style" pitchFamily="18" charset="0"/>
              </a:rPr>
              <a:t>) -1(</a:t>
            </a:r>
            <a:r>
              <a:rPr lang="en-US" sz="1200" b="1" dirty="0">
                <a:solidFill>
                  <a:srgbClr val="FFFF00"/>
                </a:solidFill>
                <a:latin typeface="Bookman Old Style" pitchFamily="18" charset="0"/>
              </a:rPr>
              <a:t>1,280</a:t>
            </a:r>
            <a:r>
              <a:rPr lang="en-US" b="1" dirty="0">
                <a:solidFill>
                  <a:srgbClr val="FFFF00"/>
                </a:solidFill>
                <a:latin typeface="Bookman Old Style" pitchFamily="18" charset="0"/>
              </a:rPr>
              <a:t>) : Isobaric Heating ( HX)</a:t>
            </a:r>
            <a:endParaRPr lang="en-US" b="1" dirty="0">
              <a:solidFill>
                <a:srgbClr val="0000FF"/>
              </a:solidFill>
              <a:latin typeface="Bookman Old Style" pitchFamily="18" charset="0"/>
            </a:endParaRPr>
          </a:p>
        </p:txBody>
      </p:sp>
      <p:cxnSp>
        <p:nvCxnSpPr>
          <p:cNvPr id="36" name="Straight Arrow Connector 35"/>
          <p:cNvCxnSpPr>
            <a:stCxn id="29" idx="3"/>
          </p:cNvCxnSpPr>
          <p:nvPr/>
        </p:nvCxnSpPr>
        <p:spPr>
          <a:xfrm flipH="1">
            <a:off x="5715000" y="3070168"/>
            <a:ext cx="22054" cy="1654232"/>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638800" y="4800600"/>
            <a:ext cx="471604" cy="369332"/>
          </a:xfrm>
          <a:prstGeom prst="rect">
            <a:avLst/>
          </a:prstGeom>
          <a:solidFill>
            <a:schemeClr val="bg1"/>
          </a:solidFill>
        </p:spPr>
        <p:txBody>
          <a:bodyPr wrap="none" rtlCol="0">
            <a:spAutoFit/>
          </a:bodyPr>
          <a:lstStyle/>
          <a:p>
            <a:pPr>
              <a:defRPr/>
            </a:pPr>
            <a:r>
              <a:rPr lang="en-US" b="1" dirty="0">
                <a:solidFill>
                  <a:srgbClr val="7030A0"/>
                </a:solidFill>
                <a:latin typeface="Bookman Old Style" pitchFamily="18" charset="0"/>
              </a:rPr>
              <a:t>2a</a:t>
            </a:r>
          </a:p>
        </p:txBody>
      </p:sp>
      <p:sp>
        <p:nvSpPr>
          <p:cNvPr id="39" name="TextBox 38"/>
          <p:cNvSpPr txBox="1"/>
          <p:nvPr/>
        </p:nvSpPr>
        <p:spPr>
          <a:xfrm>
            <a:off x="8529812" y="3081051"/>
            <a:ext cx="2896963" cy="1077218"/>
          </a:xfrm>
          <a:prstGeom prst="rect">
            <a:avLst/>
          </a:prstGeom>
          <a:solidFill>
            <a:srgbClr val="FFFF00"/>
          </a:solidFill>
        </p:spPr>
        <p:txBody>
          <a:bodyPr wrap="square" rtlCol="0">
            <a:spAutoFit/>
          </a:bodyPr>
          <a:lstStyle/>
          <a:p>
            <a:pPr>
              <a:defRPr/>
            </a:pPr>
            <a:r>
              <a:rPr lang="en-US" sz="1600" b="1" dirty="0">
                <a:solidFill>
                  <a:srgbClr val="0000FF"/>
                </a:solidFill>
                <a:latin typeface="Bookman Old Style" pitchFamily="18" charset="0"/>
              </a:rPr>
              <a:t>2 (100, 280)-2a ( 10-155):</a:t>
            </a:r>
          </a:p>
          <a:p>
            <a:pPr>
              <a:defRPr/>
            </a:pPr>
            <a:endParaRPr lang="en-US" sz="1200" b="1" dirty="0">
              <a:solidFill>
                <a:srgbClr val="0000FF"/>
              </a:solidFill>
              <a:latin typeface="Lucida Sans Unicode"/>
            </a:endParaRPr>
          </a:p>
          <a:p>
            <a:pPr>
              <a:defRPr/>
            </a:pPr>
            <a:r>
              <a:rPr lang="en-US" b="1" dirty="0">
                <a:solidFill>
                  <a:srgbClr val="0000FF"/>
                </a:solidFill>
                <a:latin typeface="Bookman Old Style" pitchFamily="18" charset="0"/>
              </a:rPr>
              <a:t>Adiabatic Expansion/ </a:t>
            </a:r>
          </a:p>
          <a:p>
            <a:pPr>
              <a:defRPr/>
            </a:pPr>
            <a:r>
              <a:rPr lang="en-US" b="1" dirty="0">
                <a:solidFill>
                  <a:srgbClr val="0000FF"/>
                </a:solidFill>
                <a:latin typeface="Bookman Old Style" pitchFamily="18" charset="0"/>
              </a:rPr>
              <a:t>Isentropic Cooling</a:t>
            </a:r>
          </a:p>
        </p:txBody>
      </p:sp>
      <p:cxnSp>
        <p:nvCxnSpPr>
          <p:cNvPr id="7" name="Straight Arrow Connector 6">
            <a:extLst>
              <a:ext uri="{FF2B5EF4-FFF2-40B4-BE49-F238E27FC236}">
                <a16:creationId xmlns:a16="http://schemas.microsoft.com/office/drawing/2014/main" id="{1A5D31B5-04A0-E5A5-B38A-7B2B5EC414D3}"/>
              </a:ext>
            </a:extLst>
          </p:cNvPr>
          <p:cNvCxnSpPr/>
          <p:nvPr/>
        </p:nvCxnSpPr>
        <p:spPr>
          <a:xfrm>
            <a:off x="1752600" y="4983480"/>
            <a:ext cx="2895600" cy="0"/>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6EE5A65-8726-06BE-5588-D972DA12EB2D}"/>
              </a:ext>
            </a:extLst>
          </p:cNvPr>
          <p:cNvSpPr txBox="1"/>
          <p:nvPr/>
        </p:nvSpPr>
        <p:spPr>
          <a:xfrm>
            <a:off x="469578" y="4831132"/>
            <a:ext cx="1346844" cy="307777"/>
          </a:xfrm>
          <a:prstGeom prst="rect">
            <a:avLst/>
          </a:prstGeom>
          <a:noFill/>
        </p:spPr>
        <p:txBody>
          <a:bodyPr wrap="none" rtlCol="0">
            <a:spAutoFit/>
          </a:bodyPr>
          <a:lstStyle/>
          <a:p>
            <a:r>
              <a:rPr lang="en-US" sz="1400" b="1" dirty="0">
                <a:solidFill>
                  <a:srgbClr val="FF0000"/>
                </a:solidFill>
              </a:rPr>
              <a:t>Critical Temp</a:t>
            </a:r>
            <a:endParaRPr lang="en-IN" sz="1400" b="1" dirty="0">
              <a:solidFill>
                <a:srgbClr val="FF0000"/>
              </a:solidFill>
            </a:endParaRPr>
          </a:p>
        </p:txBody>
      </p:sp>
    </p:spTree>
    <p:extLst>
      <p:ext uri="{BB962C8B-B14F-4D97-AF65-F5344CB8AC3E}">
        <p14:creationId xmlns:p14="http://schemas.microsoft.com/office/powerpoint/2010/main" val="2548979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2057400" y="1066800"/>
            <a:ext cx="8178800" cy="5448300"/>
          </a:xfrm>
        </p:spPr>
        <p:txBody>
          <a:bodyPr/>
          <a:lstStyle/>
          <a:p>
            <a:pPr>
              <a:buFont typeface="Monotype Sorts" pitchFamily="2" charset="2"/>
              <a:buNone/>
            </a:pPr>
            <a:r>
              <a:rPr lang="en-US" sz="2400" b="1" dirty="0" err="1">
                <a:solidFill>
                  <a:srgbClr val="0000FF"/>
                </a:solidFill>
                <a:latin typeface="Bookman Old Style" panose="02050604050505020204" pitchFamily="18" charset="0"/>
              </a:rPr>
              <a:t>Q</a:t>
            </a:r>
            <a:r>
              <a:rPr lang="en-US" sz="2400" b="1" baseline="-25000" dirty="0" err="1">
                <a:solidFill>
                  <a:srgbClr val="0000FF"/>
                </a:solidFill>
                <a:latin typeface="Bookman Old Style" panose="02050604050505020204" pitchFamily="18" charset="0"/>
              </a:rPr>
              <a:t>r</a:t>
            </a:r>
            <a:r>
              <a:rPr lang="en-US" sz="2400" b="1" dirty="0">
                <a:solidFill>
                  <a:srgbClr val="0000FF"/>
                </a:solidFill>
                <a:latin typeface="Bookman Old Style" panose="02050604050505020204" pitchFamily="18" charset="0"/>
              </a:rPr>
              <a:t> = Sensible Heat + Heat of Vaporization</a:t>
            </a:r>
          </a:p>
          <a:p>
            <a:pPr>
              <a:buFont typeface="Monotype Sorts" pitchFamily="2" charset="2"/>
              <a:buNone/>
            </a:pPr>
            <a:endParaRPr lang="en-US" dirty="0"/>
          </a:p>
        </p:txBody>
      </p:sp>
      <p:sp>
        <p:nvSpPr>
          <p:cNvPr id="32770" name="Rectangle 2"/>
          <p:cNvSpPr>
            <a:spLocks noGrp="1" noChangeArrowheads="1"/>
          </p:cNvSpPr>
          <p:nvPr>
            <p:ph type="title"/>
          </p:nvPr>
        </p:nvSpPr>
        <p:spPr>
          <a:xfrm>
            <a:off x="1930400" y="228600"/>
            <a:ext cx="8280400" cy="609600"/>
          </a:xfrm>
        </p:spPr>
        <p:txBody>
          <a:bodyPr/>
          <a:lstStyle/>
          <a:p>
            <a:r>
              <a:rPr lang="en-US" sz="2800" dirty="0">
                <a:solidFill>
                  <a:srgbClr val="FF0000"/>
                </a:solidFill>
              </a:rPr>
              <a:t>LIQUEFACTION OF PERMANENT GASES</a:t>
            </a:r>
          </a:p>
        </p:txBody>
      </p:sp>
      <p:sp>
        <p:nvSpPr>
          <p:cNvPr id="32772" name="Rectangle 5"/>
          <p:cNvSpPr>
            <a:spLocks noChangeArrowheads="1"/>
          </p:cNvSpPr>
          <p:nvPr/>
        </p:nvSpPr>
        <p:spPr bwMode="auto">
          <a:xfrm>
            <a:off x="2209800" y="2209800"/>
            <a:ext cx="2133600" cy="762000"/>
          </a:xfrm>
          <a:prstGeom prst="rect">
            <a:avLst/>
          </a:prstGeom>
          <a:solidFill>
            <a:srgbClr val="99CCFF"/>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Lucida Sans Unicode"/>
                <a:ea typeface="+mn-ea"/>
                <a:cs typeface="+mn-cs"/>
              </a:rPr>
              <a:t>GAS AT 300 K</a:t>
            </a: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2773" name="Rectangle 6"/>
          <p:cNvSpPr>
            <a:spLocks noChangeArrowheads="1"/>
          </p:cNvSpPr>
          <p:nvPr/>
        </p:nvSpPr>
        <p:spPr bwMode="auto">
          <a:xfrm>
            <a:off x="5943600" y="2209800"/>
            <a:ext cx="2133600" cy="762000"/>
          </a:xfrm>
          <a:prstGeom prst="rect">
            <a:avLst/>
          </a:prstGeom>
          <a:solidFill>
            <a:srgbClr val="0000FF"/>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0066"/>
                </a:solidFill>
                <a:effectLst/>
                <a:uLnTx/>
                <a:uFillTx/>
                <a:latin typeface="Lucida Sans Unicode"/>
                <a:ea typeface="+mn-ea"/>
                <a:cs typeface="+mn-cs"/>
              </a:rPr>
              <a:t>LIQUID AT NBP</a:t>
            </a: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2774" name="Line 9"/>
          <p:cNvSpPr>
            <a:spLocks noChangeShapeType="1"/>
          </p:cNvSpPr>
          <p:nvPr/>
        </p:nvSpPr>
        <p:spPr bwMode="auto">
          <a:xfrm>
            <a:off x="4343400" y="2590800"/>
            <a:ext cx="1600200" cy="0"/>
          </a:xfrm>
          <a:prstGeom prst="line">
            <a:avLst/>
          </a:prstGeom>
          <a:noFill/>
          <a:ln w="38100">
            <a:solidFill>
              <a:schemeClr val="tx1"/>
            </a:solidFill>
            <a:round/>
            <a:headEnd/>
            <a:tailEnd type="triangl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2775" name="Line 10"/>
          <p:cNvSpPr>
            <a:spLocks noChangeShapeType="1"/>
          </p:cNvSpPr>
          <p:nvPr/>
        </p:nvSpPr>
        <p:spPr bwMode="auto">
          <a:xfrm>
            <a:off x="4343400" y="2819400"/>
            <a:ext cx="685800" cy="152400"/>
          </a:xfrm>
          <a:prstGeom prst="line">
            <a:avLst/>
          </a:prstGeom>
          <a:noFill/>
          <a:ln w="38100">
            <a:solidFill>
              <a:schemeClr val="tx1"/>
            </a:solidFill>
            <a:round/>
            <a:headEnd/>
            <a:tailEnd type="triangl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2776" name="Text Box 11"/>
          <p:cNvSpPr txBox="1">
            <a:spLocks noChangeArrowheads="1"/>
          </p:cNvSpPr>
          <p:nvPr/>
        </p:nvSpPr>
        <p:spPr bwMode="auto">
          <a:xfrm>
            <a:off x="4953000" y="2994496"/>
            <a:ext cx="533400" cy="297517"/>
          </a:xfrm>
          <a:prstGeom prst="rect">
            <a:avLst/>
          </a:prstGeom>
          <a:noFill/>
          <a:ln w="9525">
            <a:noFill/>
            <a:miter lim="800000"/>
            <a:headEnd/>
            <a:tailEnd/>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25000" noProof="0" dirty="0" err="1">
                <a:ln>
                  <a:noFill/>
                </a:ln>
                <a:solidFill>
                  <a:srgbClr val="FF0066"/>
                </a:solidFill>
                <a:effectLst/>
                <a:uLnTx/>
                <a:uFillTx/>
                <a:latin typeface="Lucida Sans Unicode"/>
                <a:ea typeface="+mn-ea"/>
                <a:cs typeface="+mn-cs"/>
              </a:rPr>
              <a:t>Qr</a:t>
            </a:r>
            <a:endParaRPr kumimoji="0" lang="en-US" sz="2000" b="0" i="0" u="none" strike="noStrike" kern="1200" cap="none" spc="0" normalizeH="0" baseline="-25000" noProof="0" dirty="0">
              <a:ln>
                <a:noFill/>
              </a:ln>
              <a:solidFill>
                <a:prstClr val="black"/>
              </a:solidFill>
              <a:effectLst/>
              <a:uLnTx/>
              <a:uFillTx/>
              <a:latin typeface="Lucida Sans Unicode"/>
              <a:ea typeface="+mn-ea"/>
              <a:cs typeface="+mn-cs"/>
            </a:endParaRPr>
          </a:p>
        </p:txBody>
      </p:sp>
      <p:sp>
        <p:nvSpPr>
          <p:cNvPr id="32777" name="Line 12"/>
          <p:cNvSpPr>
            <a:spLocks noChangeShapeType="1"/>
          </p:cNvSpPr>
          <p:nvPr/>
        </p:nvSpPr>
        <p:spPr bwMode="auto">
          <a:xfrm>
            <a:off x="3276600" y="1676400"/>
            <a:ext cx="0" cy="533400"/>
          </a:xfrm>
          <a:prstGeom prst="line">
            <a:avLst/>
          </a:prstGeom>
          <a:noFill/>
          <a:ln w="38100">
            <a:solidFill>
              <a:srgbClr val="FF0000"/>
            </a:solidFill>
            <a:round/>
            <a:headEnd/>
            <a:tailEnd type="triangl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2778" name="Text Box 13"/>
          <p:cNvSpPr txBox="1">
            <a:spLocks noChangeArrowheads="1"/>
          </p:cNvSpPr>
          <p:nvPr/>
        </p:nvSpPr>
        <p:spPr bwMode="auto">
          <a:xfrm>
            <a:off x="3471864" y="1704945"/>
            <a:ext cx="817853" cy="400110"/>
          </a:xfrm>
          <a:prstGeom prst="rect">
            <a:avLst/>
          </a:prstGeom>
          <a:noFill/>
          <a:ln w="9525">
            <a:noFill/>
            <a:miter lim="800000"/>
            <a:headEnd/>
            <a:tailE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Lucida Sans Unicode"/>
                <a:ea typeface="+mn-ea"/>
                <a:cs typeface="+mn-cs"/>
              </a:rPr>
              <a:t>Work</a:t>
            </a:r>
            <a:endParaRPr kumimoji="0" lang="en-US" sz="2000" b="0" i="0" u="none" strike="noStrike" kern="1200" cap="none" spc="0" normalizeH="0" baseline="0" noProof="0" dirty="0">
              <a:ln>
                <a:noFill/>
              </a:ln>
              <a:solidFill>
                <a:srgbClr val="FF0000"/>
              </a:solidFill>
              <a:effectLst/>
              <a:uLnTx/>
              <a:uFillTx/>
              <a:latin typeface="Lucida Sans Unicode"/>
              <a:ea typeface="+mn-ea"/>
              <a:cs typeface="+mn-cs"/>
            </a:endParaRPr>
          </a:p>
        </p:txBody>
      </p:sp>
      <p:sp>
        <p:nvSpPr>
          <p:cNvPr id="32779" name="Text Box 16"/>
          <p:cNvSpPr txBox="1">
            <a:spLocks noChangeArrowheads="1"/>
          </p:cNvSpPr>
          <p:nvPr/>
        </p:nvSpPr>
        <p:spPr bwMode="auto">
          <a:xfrm>
            <a:off x="2057400" y="3805357"/>
            <a:ext cx="7620000" cy="861774"/>
          </a:xfrm>
          <a:prstGeom prst="rect">
            <a:avLst/>
          </a:prstGeom>
          <a:noFill/>
          <a:ln w="9525">
            <a:noFill/>
            <a:miter lim="800000"/>
            <a:headEnd/>
            <a:tailEnd/>
          </a:ln>
        </p:spPr>
        <p:txBody>
          <a:bodyPr anchor="ct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Lucida Sans Unicode"/>
                <a:ea typeface="+mn-ea"/>
                <a:cs typeface="+mn-cs"/>
              </a:rPr>
              <a:t>(</a:t>
            </a:r>
            <a:r>
              <a:rPr kumimoji="0" lang="en-US" sz="1800" b="1" i="0" u="none" strike="noStrike" kern="1200" cap="none" spc="0" normalizeH="0" baseline="0" noProof="0" dirty="0" err="1">
                <a:ln>
                  <a:noFill/>
                </a:ln>
                <a:solidFill>
                  <a:srgbClr val="0000FF"/>
                </a:solidFill>
                <a:effectLst/>
                <a:uLnTx/>
                <a:uFillTx/>
                <a:latin typeface="Lucida Sans Unicode"/>
                <a:ea typeface="+mn-ea"/>
                <a:cs typeface="+mn-cs"/>
              </a:rPr>
              <a:t>Q</a:t>
            </a:r>
            <a:r>
              <a:rPr kumimoji="0" lang="en-US" sz="1800" b="1" i="0" u="none" strike="noStrike" kern="1200" cap="none" spc="0" normalizeH="0" baseline="-25000" noProof="0" dirty="0" err="1">
                <a:ln>
                  <a:noFill/>
                </a:ln>
                <a:solidFill>
                  <a:srgbClr val="0000FF"/>
                </a:solidFill>
                <a:effectLst/>
                <a:uLnTx/>
                <a:uFillTx/>
                <a:latin typeface="Lucida Sans Unicode"/>
                <a:ea typeface="+mn-ea"/>
                <a:cs typeface="+mn-cs"/>
              </a:rPr>
              <a:t>r</a:t>
            </a:r>
            <a:r>
              <a:rPr kumimoji="0" lang="en-US" sz="1800" b="1" i="0" u="none" strike="noStrike" kern="1200" cap="none" spc="0" normalizeH="0" baseline="0" noProof="0" dirty="0">
                <a:ln>
                  <a:noFill/>
                </a:ln>
                <a:solidFill>
                  <a:srgbClr val="0000FF"/>
                </a:solidFill>
                <a:effectLst/>
                <a:uLnTx/>
                <a:uFillTx/>
                <a:latin typeface="Lucida Sans Unicode"/>
                <a:ea typeface="+mn-ea"/>
                <a:cs typeface="+mn-cs"/>
              </a:rPr>
              <a:t>) = </a:t>
            </a:r>
            <a:r>
              <a:rPr kumimoji="0" lang="en-US" sz="2000" b="1" i="0" u="none" strike="noStrike" kern="1200" cap="none" spc="0" normalizeH="0" baseline="0" noProof="0" dirty="0">
                <a:ln>
                  <a:noFill/>
                </a:ln>
                <a:solidFill>
                  <a:srgbClr val="0000FF"/>
                </a:solidFill>
                <a:effectLst/>
                <a:uLnTx/>
                <a:uFillTx/>
                <a:latin typeface="Lucida Sans Unicode"/>
                <a:ea typeface="+mn-ea"/>
                <a:cs typeface="+mn-cs"/>
              </a:rPr>
              <a:t>Nitrogen   234 J/ gm ( 300K to 78 K )  + 199 J/gm</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1" i="0" u="none" strike="noStrike" kern="1200" cap="none" spc="0" normalizeH="0" baseline="0" noProof="0" dirty="0">
                <a:ln>
                  <a:noFill/>
                </a:ln>
                <a:solidFill>
                  <a:srgbClr val="0000FF"/>
                </a:solidFill>
                <a:effectLst/>
                <a:uLnTx/>
                <a:uFillTx/>
                <a:latin typeface="Lucida Sans Unicode"/>
                <a:ea typeface="+mn-ea"/>
                <a:cs typeface="+mn-cs"/>
              </a:rPr>
              <a:t>	Helium :  1542 J/ gm ( 300 K to 4.2 K) + 20 J/ gm</a:t>
            </a:r>
            <a:r>
              <a:rPr kumimoji="0" lang="en-US" sz="2000" b="1" i="0" u="none" strike="noStrike" kern="1200" cap="none" spc="0" normalizeH="0" baseline="0" noProof="0" dirty="0">
                <a:ln>
                  <a:noFill/>
                </a:ln>
                <a:solidFill>
                  <a:prstClr val="black"/>
                </a:solidFill>
                <a:effectLst/>
                <a:uLnTx/>
                <a:uFillTx/>
                <a:latin typeface="Lucida Sans Unicode"/>
                <a:ea typeface="+mn-ea"/>
                <a:cs typeface="+mn-cs"/>
              </a:rPr>
              <a:t> </a:t>
            </a:r>
          </a:p>
        </p:txBody>
      </p:sp>
      <p:sp>
        <p:nvSpPr>
          <p:cNvPr id="32780" name="Line 17"/>
          <p:cNvSpPr>
            <a:spLocks noChangeShapeType="1"/>
          </p:cNvSpPr>
          <p:nvPr/>
        </p:nvSpPr>
        <p:spPr bwMode="auto">
          <a:xfrm>
            <a:off x="4800600" y="4648200"/>
            <a:ext cx="685800" cy="838200"/>
          </a:xfrm>
          <a:prstGeom prst="line">
            <a:avLst/>
          </a:prstGeom>
          <a:noFill/>
          <a:ln w="38100">
            <a:solidFill>
              <a:schemeClr val="tx1"/>
            </a:solidFill>
            <a:round/>
            <a:headEnd/>
            <a:tailEnd type="triangl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2781" name="Text Box 19"/>
          <p:cNvSpPr txBox="1">
            <a:spLocks noChangeArrowheads="1"/>
          </p:cNvSpPr>
          <p:nvPr/>
        </p:nvSpPr>
        <p:spPr bwMode="auto">
          <a:xfrm>
            <a:off x="4502151" y="5453341"/>
            <a:ext cx="1826141" cy="369332"/>
          </a:xfrm>
          <a:prstGeom prst="rect">
            <a:avLst/>
          </a:prstGeom>
          <a:noFill/>
          <a:ln w="9525">
            <a:noFill/>
            <a:miter lim="800000"/>
            <a:headEnd/>
            <a:tailE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Bookman Old Style" pitchFamily="18" charset="0"/>
                <a:ea typeface="+mn-ea"/>
                <a:cs typeface="+mn-cs"/>
              </a:rPr>
              <a:t>Sensible Heat</a:t>
            </a:r>
          </a:p>
        </p:txBody>
      </p:sp>
      <p:sp>
        <p:nvSpPr>
          <p:cNvPr id="32782" name="Line 20"/>
          <p:cNvSpPr>
            <a:spLocks noChangeShapeType="1"/>
          </p:cNvSpPr>
          <p:nvPr/>
        </p:nvSpPr>
        <p:spPr bwMode="auto">
          <a:xfrm flipH="1">
            <a:off x="7543800" y="4648200"/>
            <a:ext cx="685800" cy="685800"/>
          </a:xfrm>
          <a:prstGeom prst="line">
            <a:avLst/>
          </a:prstGeom>
          <a:noFill/>
          <a:ln w="38100">
            <a:solidFill>
              <a:schemeClr val="tx1"/>
            </a:solidFill>
            <a:round/>
            <a:headEnd/>
            <a:tailEnd type="triangl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2783" name="Text Box 21"/>
          <p:cNvSpPr txBox="1">
            <a:spLocks noChangeArrowheads="1"/>
          </p:cNvSpPr>
          <p:nvPr/>
        </p:nvSpPr>
        <p:spPr bwMode="auto">
          <a:xfrm>
            <a:off x="6881600" y="5331411"/>
            <a:ext cx="1509709" cy="338554"/>
          </a:xfrm>
          <a:prstGeom prst="rect">
            <a:avLst/>
          </a:prstGeom>
          <a:noFill/>
          <a:ln w="9525">
            <a:noFill/>
            <a:miter lim="800000"/>
            <a:headEnd/>
            <a:tailEnd/>
          </a:ln>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rPr>
              <a:t>Latent Heat</a:t>
            </a:r>
            <a:endParaRPr kumimoji="0" lang="en-US" sz="1800" b="1" i="0" u="none" strike="noStrike" kern="1200" cap="none" spc="0" normalizeH="0" baseline="0" noProof="0" dirty="0">
              <a:ln>
                <a:noFill/>
              </a:ln>
              <a:solidFill>
                <a:srgbClr val="FF0000"/>
              </a:solidFill>
              <a:effectLst/>
              <a:uLnTx/>
              <a:uFillTx/>
              <a:latin typeface="Arial Black" panose="020B0A04020102020204" pitchFamily="34" charset="0"/>
              <a:ea typeface="+mn-ea"/>
              <a:cs typeface="+mn-cs"/>
            </a:endParaRPr>
          </a:p>
        </p:txBody>
      </p:sp>
      <p:sp>
        <p:nvSpPr>
          <p:cNvPr id="16" name="Slide Number Placeholder 1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E6BA4A-DF5A-4BE6-A938-6FDE1FFA363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7" name="Footer Placeholder 16"/>
          <p:cNvSpPr>
            <a:spLocks noGrp="1"/>
          </p:cNvSpPr>
          <p:nvPr>
            <p:ph type="ftr" sz="quarter" idx="11"/>
          </p:nvPr>
        </p:nvSpPr>
        <p:spPr>
          <a:xfrm>
            <a:off x="5903914" y="6408739"/>
            <a:ext cx="37734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Lucida Sans Unicode"/>
                <a:ea typeface="+mn-ea"/>
                <a:cs typeface="+mn-cs"/>
              </a:rPr>
              <a:t>ASSCA 2025, HEPS  China  ( T S Datta) March 28, 2025</a:t>
            </a:r>
            <a:endParaRPr kumimoji="0" lang="en-US" sz="1000" b="0" i="0" u="none" strike="noStrike" kern="1200" cap="none" spc="0" normalizeH="0" baseline="0" noProof="0" dirty="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744188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903914" y="6408739"/>
            <a:ext cx="3849687" cy="365125"/>
          </a:xfrm>
        </p:spPr>
        <p:txBody>
          <a:bodyPr/>
          <a:lstStyle/>
          <a:p>
            <a:pPr>
              <a:defRPr/>
            </a:pPr>
            <a:r>
              <a:rPr lang="en-US">
                <a:solidFill>
                  <a:prstClr val="black"/>
                </a:solidFill>
                <a:latin typeface="Lucida Sans Unicode"/>
              </a:rPr>
              <a:t>ASSCA 2025, HEPS  China  ( T S Datta) March 28, 2025</a:t>
            </a:r>
            <a:endParaRPr lang="en-US" dirty="0">
              <a:solidFill>
                <a:prstClr val="black"/>
              </a:solidFill>
              <a:latin typeface="Lucida Sans Unicode"/>
            </a:endParaRPr>
          </a:p>
        </p:txBody>
      </p:sp>
      <p:sp>
        <p:nvSpPr>
          <p:cNvPr id="3" name="Slide Number Placeholder 2"/>
          <p:cNvSpPr>
            <a:spLocks noGrp="1"/>
          </p:cNvSpPr>
          <p:nvPr>
            <p:ph type="sldNum" sz="quarter" idx="12"/>
          </p:nvPr>
        </p:nvSpPr>
        <p:spPr/>
        <p:txBody>
          <a:bodyPr/>
          <a:lstStyle/>
          <a:p>
            <a:pPr>
              <a:defRPr/>
            </a:pPr>
            <a:fld id="{CBBC269C-1D03-4E91-8D99-36E293EE702A}" type="slidenum">
              <a:rPr lang="en-US">
                <a:solidFill>
                  <a:prstClr val="black"/>
                </a:solidFill>
                <a:latin typeface="Lucida Sans Unicode"/>
              </a:rPr>
              <a:pPr>
                <a:defRPr/>
              </a:pPr>
              <a:t>18</a:t>
            </a:fld>
            <a:endParaRPr lang="en-US">
              <a:solidFill>
                <a:prstClr val="black"/>
              </a:solidFill>
              <a:latin typeface="Lucida Sans Unicode"/>
            </a:endParaRPr>
          </a:p>
        </p:txBody>
      </p:sp>
      <p:sp>
        <p:nvSpPr>
          <p:cNvPr id="4" name="Oval 3"/>
          <p:cNvSpPr/>
          <p:nvPr/>
        </p:nvSpPr>
        <p:spPr>
          <a:xfrm>
            <a:off x="2667000" y="228600"/>
            <a:ext cx="70104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rgbClr val="FF0000"/>
                </a:solidFill>
                <a:latin typeface="Bookman Old Style" pitchFamily="18" charset="0"/>
              </a:rPr>
              <a:t>To Liquefy Permanent Gases</a:t>
            </a:r>
          </a:p>
        </p:txBody>
      </p:sp>
      <p:sp>
        <p:nvSpPr>
          <p:cNvPr id="5" name="Up Arrow 4"/>
          <p:cNvSpPr/>
          <p:nvPr/>
        </p:nvSpPr>
        <p:spPr>
          <a:xfrm rot="10800000">
            <a:off x="5735567" y="703622"/>
            <a:ext cx="533400" cy="6096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Lucida Sans Unicode"/>
            </a:endParaRPr>
          </a:p>
        </p:txBody>
      </p:sp>
      <p:sp>
        <p:nvSpPr>
          <p:cNvPr id="6" name="Rounded Rectangle 5"/>
          <p:cNvSpPr/>
          <p:nvPr/>
        </p:nvSpPr>
        <p:spPr>
          <a:xfrm>
            <a:off x="4648200" y="1295400"/>
            <a:ext cx="2590800" cy="838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srgbClr val="0000FF"/>
                </a:solidFill>
                <a:latin typeface="Lucida Sans Unicode"/>
              </a:rPr>
              <a:t>Cooling</a:t>
            </a:r>
          </a:p>
        </p:txBody>
      </p:sp>
      <p:cxnSp>
        <p:nvCxnSpPr>
          <p:cNvPr id="8" name="Curved Connector 7"/>
          <p:cNvCxnSpPr>
            <a:endCxn id="15" idx="3"/>
          </p:cNvCxnSpPr>
          <p:nvPr/>
        </p:nvCxnSpPr>
        <p:spPr>
          <a:xfrm rot="10800000" flipV="1">
            <a:off x="3962400" y="1676400"/>
            <a:ext cx="685800" cy="571500"/>
          </a:xfrm>
          <a:prstGeom prst="curvedConnector3">
            <a:avLst>
              <a:gd name="adj1" fmla="val 50000"/>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a:off x="7239000" y="1676400"/>
            <a:ext cx="838200" cy="685800"/>
          </a:xfrm>
          <a:prstGeom prst="curvedConnector3">
            <a:avLst>
              <a:gd name="adj1" fmla="val 50000"/>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1752600" y="1905000"/>
            <a:ext cx="2209800" cy="6858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rgbClr val="0000FF"/>
                </a:solidFill>
                <a:latin typeface="Bookman Old Style" pitchFamily="18" charset="0"/>
              </a:rPr>
              <a:t>Isenthalpic</a:t>
            </a:r>
          </a:p>
          <a:p>
            <a:pPr algn="ctr">
              <a:defRPr/>
            </a:pPr>
            <a:r>
              <a:rPr lang="en-US" sz="2400" b="1" dirty="0">
                <a:solidFill>
                  <a:srgbClr val="0000FF"/>
                </a:solidFill>
                <a:latin typeface="Bookman Old Style" pitchFamily="18" charset="0"/>
              </a:rPr>
              <a:t>(JT) </a:t>
            </a:r>
          </a:p>
        </p:txBody>
      </p:sp>
      <p:sp>
        <p:nvSpPr>
          <p:cNvPr id="16" name="Rounded Rectangle 15"/>
          <p:cNvSpPr/>
          <p:nvPr/>
        </p:nvSpPr>
        <p:spPr>
          <a:xfrm>
            <a:off x="8077200" y="1981200"/>
            <a:ext cx="2209800" cy="6858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rgbClr val="0000FF"/>
                </a:solidFill>
                <a:latin typeface="Bookman Old Style" pitchFamily="18" charset="0"/>
              </a:rPr>
              <a:t>Isentropic</a:t>
            </a:r>
          </a:p>
        </p:txBody>
      </p:sp>
      <p:cxnSp>
        <p:nvCxnSpPr>
          <p:cNvPr id="18" name="Straight Arrow Connector 17"/>
          <p:cNvCxnSpPr>
            <a:stCxn id="6" idx="2"/>
          </p:cNvCxnSpPr>
          <p:nvPr/>
        </p:nvCxnSpPr>
        <p:spPr>
          <a:xfrm>
            <a:off x="5943600" y="2133600"/>
            <a:ext cx="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24000" y="2895601"/>
            <a:ext cx="2598788" cy="646331"/>
          </a:xfrm>
          <a:prstGeom prst="rect">
            <a:avLst/>
          </a:prstGeom>
          <a:noFill/>
        </p:spPr>
        <p:txBody>
          <a:bodyPr wrap="none" rtlCol="0">
            <a:spAutoFit/>
          </a:bodyPr>
          <a:lstStyle/>
          <a:p>
            <a:pPr algn="ctr">
              <a:defRPr/>
            </a:pPr>
            <a:r>
              <a:rPr lang="en-US" b="1" dirty="0">
                <a:solidFill>
                  <a:prstClr val="black"/>
                </a:solidFill>
                <a:latin typeface="Bookman Old Style" pitchFamily="18" charset="0"/>
              </a:rPr>
              <a:t>By JT Valve</a:t>
            </a:r>
          </a:p>
          <a:p>
            <a:pPr algn="ctr">
              <a:defRPr/>
            </a:pPr>
            <a:r>
              <a:rPr lang="en-US" b="1" dirty="0">
                <a:solidFill>
                  <a:prstClr val="black"/>
                </a:solidFill>
                <a:latin typeface="Bookman Old Style" pitchFamily="18" charset="0"/>
              </a:rPr>
              <a:t>( No External Work) </a:t>
            </a:r>
          </a:p>
        </p:txBody>
      </p:sp>
      <p:sp>
        <p:nvSpPr>
          <p:cNvPr id="22" name="TextBox 21"/>
          <p:cNvSpPr txBox="1"/>
          <p:nvPr/>
        </p:nvSpPr>
        <p:spPr>
          <a:xfrm>
            <a:off x="8077200" y="2895600"/>
            <a:ext cx="2590800" cy="923330"/>
          </a:xfrm>
          <a:prstGeom prst="rect">
            <a:avLst/>
          </a:prstGeom>
          <a:noFill/>
        </p:spPr>
        <p:txBody>
          <a:bodyPr wrap="square" rtlCol="0">
            <a:spAutoFit/>
          </a:bodyPr>
          <a:lstStyle/>
          <a:p>
            <a:pPr>
              <a:defRPr/>
            </a:pPr>
            <a:r>
              <a:rPr lang="en-US" b="1" dirty="0">
                <a:solidFill>
                  <a:prstClr val="black"/>
                </a:solidFill>
                <a:latin typeface="Bookman Old Style" pitchFamily="18" charset="0"/>
              </a:rPr>
              <a:t>By Expansion Engine/Turbine</a:t>
            </a:r>
          </a:p>
          <a:p>
            <a:pPr>
              <a:defRPr/>
            </a:pPr>
            <a:r>
              <a:rPr lang="en-US" b="1" dirty="0">
                <a:solidFill>
                  <a:prstClr val="black"/>
                </a:solidFill>
                <a:latin typeface="Bookman Old Style" pitchFamily="18" charset="0"/>
              </a:rPr>
              <a:t>( Do External Work)</a:t>
            </a:r>
          </a:p>
        </p:txBody>
      </p:sp>
      <p:sp>
        <p:nvSpPr>
          <p:cNvPr id="23" name="Rounded Rectangle 22"/>
          <p:cNvSpPr/>
          <p:nvPr/>
        </p:nvSpPr>
        <p:spPr>
          <a:xfrm>
            <a:off x="4724400" y="2667000"/>
            <a:ext cx="2667000" cy="914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rgbClr val="FF0000"/>
                </a:solidFill>
                <a:latin typeface="Bookman Old Style" pitchFamily="18" charset="0"/>
              </a:rPr>
              <a:t>Indirectly By Other Cold Liquid/ Gas</a:t>
            </a:r>
          </a:p>
          <a:p>
            <a:pPr algn="ctr">
              <a:defRPr/>
            </a:pPr>
            <a:r>
              <a:rPr lang="en-US" b="1" dirty="0">
                <a:solidFill>
                  <a:srgbClr val="FF0000"/>
                </a:solidFill>
                <a:latin typeface="Bookman Old Style" pitchFamily="18" charset="0"/>
              </a:rPr>
              <a:t>( Heat Exchanger</a:t>
            </a:r>
          </a:p>
        </p:txBody>
      </p:sp>
      <p:pic>
        <p:nvPicPr>
          <p:cNvPr id="101378" name="Picture 2" descr="Image result for JT Valve for Helium Liquefier"/>
          <p:cNvPicPr>
            <a:picLocks noChangeAspect="1" noChangeArrowheads="1"/>
          </p:cNvPicPr>
          <p:nvPr/>
        </p:nvPicPr>
        <p:blipFill>
          <a:blip r:embed="rId2" cstate="print"/>
          <a:srcRect l="52717" r="5665" b="22312"/>
          <a:stretch>
            <a:fillRect/>
          </a:stretch>
        </p:blipFill>
        <p:spPr bwMode="auto">
          <a:xfrm>
            <a:off x="1676400" y="4114800"/>
            <a:ext cx="1143000" cy="1600200"/>
          </a:xfrm>
          <a:prstGeom prst="rect">
            <a:avLst/>
          </a:prstGeom>
          <a:noFill/>
        </p:spPr>
      </p:pic>
      <p:sp>
        <p:nvSpPr>
          <p:cNvPr id="39" name="Left Brace 38"/>
          <p:cNvSpPr/>
          <p:nvPr/>
        </p:nvSpPr>
        <p:spPr>
          <a:xfrm rot="16200000">
            <a:off x="4982716" y="1570484"/>
            <a:ext cx="2150370" cy="4191002"/>
          </a:xfrm>
          <a:prstGeom prst="leftBrace">
            <a:avLst>
              <a:gd name="adj1" fmla="val 8333"/>
              <a:gd name="adj2" fmla="val 49961"/>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latin typeface="Lucida Sans Unicode"/>
            </a:endParaRPr>
          </a:p>
        </p:txBody>
      </p:sp>
      <p:sp>
        <p:nvSpPr>
          <p:cNvPr id="41" name="TextBox 40"/>
          <p:cNvSpPr txBox="1"/>
          <p:nvPr/>
        </p:nvSpPr>
        <p:spPr>
          <a:xfrm>
            <a:off x="4800600" y="4267200"/>
            <a:ext cx="2971800" cy="400110"/>
          </a:xfrm>
          <a:prstGeom prst="rect">
            <a:avLst/>
          </a:prstGeom>
          <a:solidFill>
            <a:srgbClr val="FFFF00"/>
          </a:solidFill>
        </p:spPr>
        <p:txBody>
          <a:bodyPr wrap="square" rtlCol="0">
            <a:spAutoFit/>
          </a:bodyPr>
          <a:lstStyle/>
          <a:p>
            <a:pPr>
              <a:defRPr/>
            </a:pPr>
            <a:r>
              <a:rPr lang="en-US" sz="2000" b="1" dirty="0">
                <a:solidFill>
                  <a:srgbClr val="0000FF"/>
                </a:solidFill>
                <a:latin typeface="Bookman Old Style" pitchFamily="18" charset="0"/>
              </a:rPr>
              <a:t>Cooling co- efficient</a:t>
            </a:r>
          </a:p>
        </p:txBody>
      </p:sp>
      <p:graphicFrame>
        <p:nvGraphicFramePr>
          <p:cNvPr id="42" name="Object 41"/>
          <p:cNvGraphicFramePr>
            <a:graphicFrameLocks noChangeAspect="1"/>
          </p:cNvGraphicFramePr>
          <p:nvPr/>
        </p:nvGraphicFramePr>
        <p:xfrm>
          <a:off x="5334000" y="4800600"/>
          <a:ext cx="1580444" cy="609600"/>
        </p:xfrm>
        <a:graphic>
          <a:graphicData uri="http://schemas.openxmlformats.org/presentationml/2006/ole">
            <mc:AlternateContent xmlns:mc="http://schemas.openxmlformats.org/markup-compatibility/2006">
              <mc:Choice xmlns:v="urn:schemas-microsoft-com:vml" Requires="v">
                <p:oleObj name="Equation" r:id="rId3" imgW="888614" imgH="342751" progId="">
                  <p:embed/>
                </p:oleObj>
              </mc:Choice>
              <mc:Fallback>
                <p:oleObj name="Equation" r:id="rId3" imgW="888614" imgH="342751" progId="">
                  <p:embed/>
                  <p:pic>
                    <p:nvPicPr>
                      <p:cNvPr id="42" name="Object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800600"/>
                        <a:ext cx="1580444"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380" name="Object 4"/>
          <p:cNvGraphicFramePr>
            <a:graphicFrameLocks noChangeAspect="1"/>
          </p:cNvGraphicFramePr>
          <p:nvPr/>
        </p:nvGraphicFramePr>
        <p:xfrm>
          <a:off x="3276600" y="4572000"/>
          <a:ext cx="1494824" cy="850900"/>
        </p:xfrm>
        <a:graphic>
          <a:graphicData uri="http://schemas.openxmlformats.org/presentationml/2006/ole">
            <mc:AlternateContent xmlns:mc="http://schemas.openxmlformats.org/markup-compatibility/2006">
              <mc:Choice xmlns:v="urn:schemas-microsoft-com:vml" Requires="v">
                <p:oleObj name="Equation" r:id="rId5" imgW="825500" imgH="469900" progId="">
                  <p:embed/>
                </p:oleObj>
              </mc:Choice>
              <mc:Fallback>
                <p:oleObj name="Equation" r:id="rId5" imgW="825500" imgH="469900" progId="">
                  <p:embed/>
                  <p:pic>
                    <p:nvPicPr>
                      <p:cNvPr id="10138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572000"/>
                        <a:ext cx="1494824"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1" name="Object 5"/>
          <p:cNvGraphicFramePr>
            <a:graphicFrameLocks noChangeAspect="1"/>
          </p:cNvGraphicFramePr>
          <p:nvPr/>
        </p:nvGraphicFramePr>
        <p:xfrm>
          <a:off x="7543800" y="4495801"/>
          <a:ext cx="1447800" cy="925643"/>
        </p:xfrm>
        <a:graphic>
          <a:graphicData uri="http://schemas.openxmlformats.org/presentationml/2006/ole">
            <mc:AlternateContent xmlns:mc="http://schemas.openxmlformats.org/markup-compatibility/2006">
              <mc:Choice xmlns:v="urn:schemas-microsoft-com:vml" Requires="v">
                <p:oleObj name="Equation" r:id="rId7" imgW="774364" imgH="495085" progId="">
                  <p:embed/>
                </p:oleObj>
              </mc:Choice>
              <mc:Fallback>
                <p:oleObj name="Equation" r:id="rId7" imgW="774364" imgH="495085" progId="">
                  <p:embed/>
                  <p:pic>
                    <p:nvPicPr>
                      <p:cNvPr id="101381"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4495801"/>
                        <a:ext cx="1447800" cy="925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 name="Rounded Rectangle 47"/>
          <p:cNvSpPr/>
          <p:nvPr/>
        </p:nvSpPr>
        <p:spPr>
          <a:xfrm>
            <a:off x="4191000" y="5486400"/>
            <a:ext cx="4419600" cy="838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l-GR" sz="2400" b="1" dirty="0">
                <a:solidFill>
                  <a:prstClr val="white"/>
                </a:solidFill>
                <a:latin typeface="Bookman Old Style" pitchFamily="18" charset="0"/>
              </a:rPr>
              <a:t>μ</a:t>
            </a:r>
            <a:r>
              <a:rPr lang="en-US" sz="2400" b="1" dirty="0">
                <a:solidFill>
                  <a:prstClr val="white"/>
                </a:solidFill>
                <a:latin typeface="Bookman Old Style" pitchFamily="18" charset="0"/>
              </a:rPr>
              <a:t> should be positive</a:t>
            </a:r>
          </a:p>
          <a:p>
            <a:pPr algn="ctr">
              <a:defRPr/>
            </a:pPr>
            <a:r>
              <a:rPr lang="en-US" sz="2400" b="1" dirty="0">
                <a:solidFill>
                  <a:prstClr val="white"/>
                </a:solidFill>
                <a:latin typeface="Bookman Old Style" pitchFamily="18" charset="0"/>
              </a:rPr>
              <a:t>Higher is Better</a:t>
            </a:r>
          </a:p>
        </p:txBody>
      </p:sp>
      <p:pic>
        <p:nvPicPr>
          <p:cNvPr id="101383" name="Picture 7" descr="Image result for Linde  expansion turbine"/>
          <p:cNvPicPr>
            <a:picLocks noChangeAspect="1" noChangeArrowheads="1"/>
          </p:cNvPicPr>
          <p:nvPr/>
        </p:nvPicPr>
        <p:blipFill>
          <a:blip r:embed="rId9" cstate="print"/>
          <a:srcRect/>
          <a:stretch>
            <a:fillRect/>
          </a:stretch>
        </p:blipFill>
        <p:spPr bwMode="auto">
          <a:xfrm>
            <a:off x="9220201" y="4191000"/>
            <a:ext cx="1250547" cy="1905000"/>
          </a:xfrm>
          <a:prstGeom prst="rect">
            <a:avLst/>
          </a:prstGeom>
          <a:noFill/>
        </p:spPr>
      </p:pic>
      <p:sp>
        <p:nvSpPr>
          <p:cNvPr id="51" name="TextBox 50"/>
          <p:cNvSpPr txBox="1"/>
          <p:nvPr/>
        </p:nvSpPr>
        <p:spPr>
          <a:xfrm>
            <a:off x="4191001" y="3810000"/>
            <a:ext cx="3833101" cy="369332"/>
          </a:xfrm>
          <a:prstGeom prst="rect">
            <a:avLst/>
          </a:prstGeom>
          <a:noFill/>
        </p:spPr>
        <p:txBody>
          <a:bodyPr wrap="none" rtlCol="0">
            <a:spAutoFit/>
          </a:bodyPr>
          <a:lstStyle/>
          <a:p>
            <a:pPr>
              <a:defRPr/>
            </a:pPr>
            <a:r>
              <a:rPr lang="en-US" b="1" dirty="0">
                <a:solidFill>
                  <a:srgbClr val="0000FF"/>
                </a:solidFill>
                <a:latin typeface="Bookman Old Style" pitchFamily="18" charset="0"/>
              </a:rPr>
              <a:t>High Pressure to Low pressure</a:t>
            </a:r>
          </a:p>
        </p:txBody>
      </p:sp>
      <p:pic>
        <p:nvPicPr>
          <p:cNvPr id="24" name="Picture 23" descr="logo.png">
            <a:extLst>
              <a:ext uri="{FF2B5EF4-FFF2-40B4-BE49-F238E27FC236}">
                <a16:creationId xmlns:a16="http://schemas.microsoft.com/office/drawing/2014/main" id="{96E7CFE3-8E87-44A3-8EA3-0FB9EE01228C}"/>
              </a:ext>
            </a:extLst>
          </p:cNvPr>
          <p:cNvPicPr>
            <a:picLocks noChangeAspect="1"/>
          </p:cNvPicPr>
          <p:nvPr/>
        </p:nvPicPr>
        <p:blipFill>
          <a:blip r:embed="rId10" cstate="print"/>
          <a:stretch>
            <a:fillRect/>
          </a:stretch>
        </p:blipFill>
        <p:spPr>
          <a:xfrm>
            <a:off x="1524000" y="0"/>
            <a:ext cx="1066800" cy="1066800"/>
          </a:xfrm>
          <a:prstGeom prst="rect">
            <a:avLst/>
          </a:prstGeom>
        </p:spPr>
      </p:pic>
    </p:spTree>
    <p:extLst>
      <p:ext uri="{BB962C8B-B14F-4D97-AF65-F5344CB8AC3E}">
        <p14:creationId xmlns:p14="http://schemas.microsoft.com/office/powerpoint/2010/main" val="2732689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903913" y="6408739"/>
            <a:ext cx="3544888" cy="365125"/>
          </a:xfrm>
        </p:spPr>
        <p:txBody>
          <a:bodyPr/>
          <a:lstStyle/>
          <a:p>
            <a:pPr>
              <a:defRPr/>
            </a:pPr>
            <a:r>
              <a:rPr lang="en-US">
                <a:solidFill>
                  <a:prstClr val="black"/>
                </a:solidFill>
                <a:latin typeface="Lucida Sans Unicode"/>
              </a:rPr>
              <a:t>ASSCA 2025, HEPS  China  ( T S Datta) March 28, 2025</a:t>
            </a:r>
            <a:endParaRPr lang="en-US" dirty="0">
              <a:solidFill>
                <a:prstClr val="black"/>
              </a:solidFill>
              <a:latin typeface="Lucida Sans Unicode"/>
            </a:endParaRPr>
          </a:p>
        </p:txBody>
      </p:sp>
      <p:sp>
        <p:nvSpPr>
          <p:cNvPr id="3" name="Slide Number Placeholder 2"/>
          <p:cNvSpPr>
            <a:spLocks noGrp="1"/>
          </p:cNvSpPr>
          <p:nvPr>
            <p:ph type="sldNum" sz="quarter" idx="12"/>
          </p:nvPr>
        </p:nvSpPr>
        <p:spPr/>
        <p:txBody>
          <a:bodyPr/>
          <a:lstStyle/>
          <a:p>
            <a:pPr>
              <a:defRPr/>
            </a:pPr>
            <a:fld id="{CBBC269C-1D03-4E91-8D99-36E293EE702A}" type="slidenum">
              <a:rPr lang="en-US">
                <a:solidFill>
                  <a:prstClr val="black"/>
                </a:solidFill>
                <a:latin typeface="Lucida Sans Unicode"/>
              </a:rPr>
              <a:pPr>
                <a:defRPr/>
              </a:pPr>
              <a:t>19</a:t>
            </a:fld>
            <a:endParaRPr lang="en-US">
              <a:solidFill>
                <a:prstClr val="black"/>
              </a:solidFill>
              <a:latin typeface="Lucida Sans Unicode"/>
            </a:endParaRPr>
          </a:p>
        </p:txBody>
      </p:sp>
      <p:sp>
        <p:nvSpPr>
          <p:cNvPr id="4" name="TextBox 3"/>
          <p:cNvSpPr txBox="1"/>
          <p:nvPr/>
        </p:nvSpPr>
        <p:spPr>
          <a:xfrm>
            <a:off x="1676400" y="1"/>
            <a:ext cx="3602268" cy="461665"/>
          </a:xfrm>
          <a:prstGeom prst="rect">
            <a:avLst/>
          </a:prstGeom>
          <a:solidFill>
            <a:srgbClr val="FFFF00"/>
          </a:solidFill>
        </p:spPr>
        <p:txBody>
          <a:bodyPr wrap="none" rtlCol="0">
            <a:spAutoFit/>
          </a:bodyPr>
          <a:lstStyle/>
          <a:p>
            <a:pPr>
              <a:defRPr/>
            </a:pPr>
            <a:r>
              <a:rPr lang="en-US" sz="2400" b="1" dirty="0">
                <a:solidFill>
                  <a:srgbClr val="0000FF"/>
                </a:solidFill>
                <a:latin typeface="Lucida Sans Unicode"/>
              </a:rPr>
              <a:t>Isenthalpic /JT Cooling</a:t>
            </a:r>
          </a:p>
        </p:txBody>
      </p:sp>
      <p:graphicFrame>
        <p:nvGraphicFramePr>
          <p:cNvPr id="102402" name="Object 2"/>
          <p:cNvGraphicFramePr>
            <a:graphicFrameLocks noChangeAspect="1"/>
          </p:cNvGraphicFramePr>
          <p:nvPr/>
        </p:nvGraphicFramePr>
        <p:xfrm>
          <a:off x="2819400" y="838200"/>
          <a:ext cx="4191000" cy="1016000"/>
        </p:xfrm>
        <a:graphic>
          <a:graphicData uri="http://schemas.openxmlformats.org/presentationml/2006/ole">
            <mc:AlternateContent xmlns:mc="http://schemas.openxmlformats.org/markup-compatibility/2006">
              <mc:Choice xmlns:v="urn:schemas-microsoft-com:vml" Requires="v">
                <p:oleObj name="Equation" r:id="rId2" imgW="2095500" imgH="508000" progId="">
                  <p:embed/>
                </p:oleObj>
              </mc:Choice>
              <mc:Fallback>
                <p:oleObj name="Equation" r:id="rId2" imgW="2095500" imgH="508000" progId="">
                  <p:embed/>
                  <p:pic>
                    <p:nvPicPr>
                      <p:cNvPr id="10240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838200"/>
                        <a:ext cx="4191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3" name="Object 3"/>
          <p:cNvGraphicFramePr>
            <a:graphicFrameLocks noChangeAspect="1"/>
          </p:cNvGraphicFramePr>
          <p:nvPr/>
        </p:nvGraphicFramePr>
        <p:xfrm>
          <a:off x="5715000" y="1905000"/>
          <a:ext cx="2692400" cy="914400"/>
        </p:xfrm>
        <a:graphic>
          <a:graphicData uri="http://schemas.openxmlformats.org/presentationml/2006/ole">
            <mc:AlternateContent xmlns:mc="http://schemas.openxmlformats.org/markup-compatibility/2006">
              <mc:Choice xmlns:v="urn:schemas-microsoft-com:vml" Requires="v">
                <p:oleObj name="Equation" r:id="rId4" imgW="1346200" imgH="457200" progId="">
                  <p:embed/>
                </p:oleObj>
              </mc:Choice>
              <mc:Fallback>
                <p:oleObj name="Equation" r:id="rId4" imgW="1346200" imgH="457200" progId="">
                  <p:embed/>
                  <p:pic>
                    <p:nvPicPr>
                      <p:cNvPr id="10240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905000"/>
                        <a:ext cx="26924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828801" y="2209800"/>
            <a:ext cx="1983235" cy="369332"/>
          </a:xfrm>
          <a:prstGeom prst="rect">
            <a:avLst/>
          </a:prstGeom>
          <a:noFill/>
        </p:spPr>
        <p:txBody>
          <a:bodyPr wrap="none" rtlCol="0">
            <a:spAutoFit/>
          </a:bodyPr>
          <a:lstStyle/>
          <a:p>
            <a:pPr>
              <a:defRPr/>
            </a:pPr>
            <a:r>
              <a:rPr lang="en-US" dirty="0">
                <a:solidFill>
                  <a:prstClr val="black"/>
                </a:solidFill>
                <a:latin typeface="Lucida Sans Unicode"/>
              </a:rPr>
              <a:t>For an Ideal Gas</a:t>
            </a:r>
          </a:p>
        </p:txBody>
      </p:sp>
      <p:graphicFrame>
        <p:nvGraphicFramePr>
          <p:cNvPr id="102404" name="Object 4"/>
          <p:cNvGraphicFramePr>
            <a:graphicFrameLocks noChangeAspect="1"/>
          </p:cNvGraphicFramePr>
          <p:nvPr/>
        </p:nvGraphicFramePr>
        <p:xfrm>
          <a:off x="3886201" y="2057400"/>
          <a:ext cx="1452563" cy="560388"/>
        </p:xfrm>
        <a:graphic>
          <a:graphicData uri="http://schemas.openxmlformats.org/presentationml/2006/ole">
            <mc:AlternateContent xmlns:mc="http://schemas.openxmlformats.org/markup-compatibility/2006">
              <mc:Choice xmlns:v="urn:schemas-microsoft-com:vml" Requires="v">
                <p:oleObj name="Equation" r:id="rId6" imgW="609336" imgH="203112" progId="">
                  <p:embed/>
                </p:oleObj>
              </mc:Choice>
              <mc:Fallback>
                <p:oleObj name="Equation" r:id="rId6" imgW="609336" imgH="203112" progId="">
                  <p:embed/>
                  <p:pic>
                    <p:nvPicPr>
                      <p:cNvPr id="10240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1" y="2057400"/>
                        <a:ext cx="1452563"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05" name="Object 5"/>
          <p:cNvGraphicFramePr>
            <a:graphicFrameLocks noChangeAspect="1"/>
          </p:cNvGraphicFramePr>
          <p:nvPr/>
        </p:nvGraphicFramePr>
        <p:xfrm>
          <a:off x="4953001" y="2895600"/>
          <a:ext cx="1287463" cy="609600"/>
        </p:xfrm>
        <a:graphic>
          <a:graphicData uri="http://schemas.openxmlformats.org/presentationml/2006/ole">
            <mc:AlternateContent xmlns:mc="http://schemas.openxmlformats.org/markup-compatibility/2006">
              <mc:Choice xmlns:v="urn:schemas-microsoft-com:vml" Requires="v">
                <p:oleObj name="Equation" r:id="rId8" imgW="482391" imgH="228501" progId="">
                  <p:embed/>
                </p:oleObj>
              </mc:Choice>
              <mc:Fallback>
                <p:oleObj name="Equation" r:id="rId8" imgW="482391" imgH="228501" progId="">
                  <p:embed/>
                  <p:pic>
                    <p:nvPicPr>
                      <p:cNvPr id="102405"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1" y="2895600"/>
                        <a:ext cx="12874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ounded Rectangle 16"/>
          <p:cNvSpPr/>
          <p:nvPr/>
        </p:nvSpPr>
        <p:spPr>
          <a:xfrm>
            <a:off x="2819400" y="3581400"/>
            <a:ext cx="7315200" cy="457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prstClr val="white"/>
                </a:solidFill>
                <a:latin typeface="Bookman Old Style" pitchFamily="18" charset="0"/>
              </a:rPr>
              <a:t>Fortunately  Gas does not behave ideally</a:t>
            </a:r>
          </a:p>
        </p:txBody>
      </p:sp>
      <p:sp>
        <p:nvSpPr>
          <p:cNvPr id="18" name="TextBox 17"/>
          <p:cNvSpPr txBox="1"/>
          <p:nvPr/>
        </p:nvSpPr>
        <p:spPr>
          <a:xfrm>
            <a:off x="1828801" y="4267200"/>
            <a:ext cx="2685351" cy="369332"/>
          </a:xfrm>
          <a:prstGeom prst="rect">
            <a:avLst/>
          </a:prstGeom>
          <a:noFill/>
        </p:spPr>
        <p:txBody>
          <a:bodyPr wrap="none" rtlCol="0">
            <a:spAutoFit/>
          </a:bodyPr>
          <a:lstStyle/>
          <a:p>
            <a:pPr>
              <a:defRPr/>
            </a:pPr>
            <a:r>
              <a:rPr lang="en-US" b="1" dirty="0">
                <a:solidFill>
                  <a:srgbClr val="0000FF"/>
                </a:solidFill>
                <a:latin typeface="Lucida Sans Unicode"/>
              </a:rPr>
              <a:t>Real Gas : Vander Wall</a:t>
            </a:r>
          </a:p>
        </p:txBody>
      </p:sp>
      <p:graphicFrame>
        <p:nvGraphicFramePr>
          <p:cNvPr id="102406" name="Object 6"/>
          <p:cNvGraphicFramePr>
            <a:graphicFrameLocks noChangeAspect="1"/>
          </p:cNvGraphicFramePr>
          <p:nvPr/>
        </p:nvGraphicFramePr>
        <p:xfrm>
          <a:off x="5105401" y="4114800"/>
          <a:ext cx="2843213" cy="903288"/>
        </p:xfrm>
        <a:graphic>
          <a:graphicData uri="http://schemas.openxmlformats.org/presentationml/2006/ole">
            <mc:AlternateContent xmlns:mc="http://schemas.openxmlformats.org/markup-compatibility/2006">
              <mc:Choice xmlns:v="urn:schemas-microsoft-com:vml" Requires="v">
                <p:oleObj name="Equation" r:id="rId10" imgW="1358310" imgH="431613" progId="">
                  <p:embed/>
                </p:oleObj>
              </mc:Choice>
              <mc:Fallback>
                <p:oleObj name="Equation" r:id="rId10" imgW="1358310" imgH="431613" progId="">
                  <p:embed/>
                  <p:pic>
                    <p:nvPicPr>
                      <p:cNvPr id="102406"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1" y="4114800"/>
                        <a:ext cx="2843213" cy="903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07" name="Object 7"/>
          <p:cNvGraphicFramePr>
            <a:graphicFrameLocks noChangeAspect="1"/>
          </p:cNvGraphicFramePr>
          <p:nvPr/>
        </p:nvGraphicFramePr>
        <p:xfrm>
          <a:off x="3276600" y="5105400"/>
          <a:ext cx="3810000" cy="1316038"/>
        </p:xfrm>
        <a:graphic>
          <a:graphicData uri="http://schemas.openxmlformats.org/presentationml/2006/ole">
            <mc:AlternateContent xmlns:mc="http://schemas.openxmlformats.org/markup-compatibility/2006">
              <mc:Choice xmlns:v="urn:schemas-microsoft-com:vml" Requires="v">
                <p:oleObj name="Equation" r:id="rId12" imgW="2133600" imgH="736600" progId="">
                  <p:embed/>
                </p:oleObj>
              </mc:Choice>
              <mc:Fallback>
                <p:oleObj name="Equation" r:id="rId12" imgW="2133600" imgH="736600" progId="">
                  <p:embed/>
                  <p:pic>
                    <p:nvPicPr>
                      <p:cNvPr id="102407"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5105400"/>
                        <a:ext cx="3810000" cy="1316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E6F08353-F9A4-D9B6-D463-6CB0FB3FB751}"/>
              </a:ext>
            </a:extLst>
          </p:cNvPr>
          <p:cNvSpPr txBox="1"/>
          <p:nvPr/>
        </p:nvSpPr>
        <p:spPr>
          <a:xfrm>
            <a:off x="7010400" y="2895600"/>
            <a:ext cx="2890535" cy="461665"/>
          </a:xfrm>
          <a:prstGeom prst="rect">
            <a:avLst/>
          </a:prstGeom>
          <a:noFill/>
        </p:spPr>
        <p:txBody>
          <a:bodyPr wrap="none" rtlCol="0">
            <a:spAutoFit/>
          </a:bodyPr>
          <a:lstStyle/>
          <a:p>
            <a:r>
              <a:rPr lang="en-US" sz="2400" b="1" dirty="0">
                <a:solidFill>
                  <a:srgbClr val="0000FF"/>
                </a:solidFill>
                <a:latin typeface="Bookman Old Style" panose="02050604050505020204" pitchFamily="18" charset="0"/>
              </a:rPr>
              <a:t>For an Ideal Gas </a:t>
            </a:r>
            <a:endParaRPr lang="en-IN" sz="2400" b="1" dirty="0">
              <a:solidFill>
                <a:srgbClr val="0000FF"/>
              </a:solidFill>
              <a:latin typeface="Bookman Old Style" panose="02050604050505020204" pitchFamily="18" charset="0"/>
            </a:endParaRPr>
          </a:p>
        </p:txBody>
      </p:sp>
    </p:spTree>
    <p:extLst>
      <p:ext uri="{BB962C8B-B14F-4D97-AF65-F5344CB8AC3E}">
        <p14:creationId xmlns:p14="http://schemas.microsoft.com/office/powerpoint/2010/main" val="191652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28800" y="571500"/>
            <a:ext cx="6248400" cy="609600"/>
          </a:xfrm>
          <a:prstGeom prst="cloudCallou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a:solidFill>
                  <a:prstClr val="white"/>
                </a:solidFill>
              </a:rPr>
              <a:t>Outline of my Lectures</a:t>
            </a:r>
          </a:p>
        </p:txBody>
      </p:sp>
      <p:sp>
        <p:nvSpPr>
          <p:cNvPr id="5123" name="TextBox 2"/>
          <p:cNvSpPr txBox="1">
            <a:spLocks noChangeArrowheads="1"/>
          </p:cNvSpPr>
          <p:nvPr/>
        </p:nvSpPr>
        <p:spPr bwMode="auto">
          <a:xfrm>
            <a:off x="1295400" y="1608296"/>
            <a:ext cx="6629400" cy="4678204"/>
          </a:xfrm>
          <a:prstGeom prst="rect">
            <a:avLst/>
          </a:prstGeom>
          <a:noFill/>
          <a:ln w="9525">
            <a:noFill/>
            <a:miter lim="800000"/>
            <a:headEnd/>
            <a:tailEnd/>
          </a:ln>
        </p:spPr>
        <p:txBody>
          <a:bodyPr wrap="square">
            <a:spAutoFit/>
          </a:bodyPr>
          <a:lstStyle/>
          <a:p>
            <a:pPr marL="342900" indent="-342900" fontAlgn="base">
              <a:spcBef>
                <a:spcPct val="0"/>
              </a:spcBef>
              <a:spcAft>
                <a:spcPct val="0"/>
              </a:spcAft>
              <a:buFontTx/>
              <a:buAutoNum type="arabicPeriod"/>
            </a:pPr>
            <a:r>
              <a:rPr lang="en-US" sz="2000" b="1" dirty="0">
                <a:solidFill>
                  <a:srgbClr val="0000CC"/>
                </a:solidFill>
                <a:latin typeface="Bookman Old Style" pitchFamily="18" charset="0"/>
                <a:cs typeface="Arial" pitchFamily="34" charset="0"/>
              </a:rPr>
              <a:t>Introduction on Cryogenics</a:t>
            </a:r>
            <a:endParaRPr lang="en-US" sz="2000" b="1" dirty="0">
              <a:solidFill>
                <a:srgbClr val="FF0000"/>
              </a:solidFill>
              <a:latin typeface="Bookman Old Style" pitchFamily="18" charset="0"/>
              <a:cs typeface="Arial" pitchFamily="34" charset="0"/>
            </a:endParaRPr>
          </a:p>
          <a:p>
            <a:pPr marL="342900" indent="-342900" fontAlgn="base">
              <a:spcBef>
                <a:spcPct val="0"/>
              </a:spcBef>
              <a:spcAft>
                <a:spcPct val="0"/>
              </a:spcAft>
              <a:buFontTx/>
              <a:buAutoNum type="arabicPeriod"/>
            </a:pPr>
            <a:r>
              <a:rPr lang="en-US" sz="2000" b="1" dirty="0">
                <a:solidFill>
                  <a:srgbClr val="0000CC"/>
                </a:solidFill>
                <a:latin typeface="Bookman Old Style" pitchFamily="18" charset="0"/>
                <a:cs typeface="Arial" pitchFamily="34" charset="0"/>
              </a:rPr>
              <a:t>How to Produce Cryogen </a:t>
            </a:r>
          </a:p>
          <a:p>
            <a:pPr marL="342900" indent="-342900" fontAlgn="base">
              <a:spcBef>
                <a:spcPct val="0"/>
              </a:spcBef>
              <a:spcAft>
                <a:spcPct val="0"/>
              </a:spcAft>
              <a:buFontTx/>
              <a:buAutoNum type="arabicPeriod"/>
            </a:pPr>
            <a:endParaRPr lang="en-US" sz="2000" b="1" dirty="0">
              <a:solidFill>
                <a:srgbClr val="0000CC"/>
              </a:solidFill>
              <a:latin typeface="Bookman Old Style" pitchFamily="18" charset="0"/>
              <a:cs typeface="Arial" pitchFamily="34" charset="0"/>
            </a:endParaRPr>
          </a:p>
          <a:p>
            <a:pPr marL="1257300" lvl="2" indent="-342900" fontAlgn="base">
              <a:spcBef>
                <a:spcPct val="0"/>
              </a:spcBef>
              <a:spcAft>
                <a:spcPct val="0"/>
              </a:spcAft>
              <a:buFont typeface="Wingdings" pitchFamily="2" charset="2"/>
              <a:buChar char="Ø"/>
            </a:pPr>
            <a:r>
              <a:rPr lang="en-US" sz="2000" b="1" dirty="0">
                <a:solidFill>
                  <a:srgbClr val="0000CC"/>
                </a:solidFill>
                <a:latin typeface="Bookman Old Style" pitchFamily="18" charset="0"/>
                <a:cs typeface="Arial" pitchFamily="34" charset="0"/>
              </a:rPr>
              <a:t>Thermodynamic Process ( Carnot )</a:t>
            </a:r>
          </a:p>
          <a:p>
            <a:pPr marL="1257300" lvl="2" indent="-342900" fontAlgn="base">
              <a:spcBef>
                <a:spcPct val="0"/>
              </a:spcBef>
              <a:spcAft>
                <a:spcPct val="0"/>
              </a:spcAft>
              <a:buFont typeface="Wingdings" pitchFamily="2" charset="2"/>
              <a:buChar char="Ø"/>
            </a:pPr>
            <a:r>
              <a:rPr lang="en-US" sz="2000" b="1" dirty="0">
                <a:solidFill>
                  <a:srgbClr val="0000CC"/>
                </a:solidFill>
                <a:latin typeface="Bookman Old Style" pitchFamily="18" charset="0"/>
                <a:cs typeface="Arial" pitchFamily="34" charset="0"/>
              </a:rPr>
              <a:t>Liquefaction Cycle</a:t>
            </a:r>
          </a:p>
          <a:p>
            <a:pPr marL="1257300" lvl="2" indent="-342900" fontAlgn="base">
              <a:spcBef>
                <a:spcPct val="0"/>
              </a:spcBef>
              <a:spcAft>
                <a:spcPct val="0"/>
              </a:spcAft>
              <a:buFont typeface="Wingdings" pitchFamily="2" charset="2"/>
              <a:buChar char="Ø"/>
            </a:pPr>
            <a:r>
              <a:rPr lang="en-US" sz="2000" b="1" dirty="0">
                <a:solidFill>
                  <a:srgbClr val="0000CC"/>
                </a:solidFill>
                <a:latin typeface="Bookman Old Style" pitchFamily="18" charset="0"/>
                <a:cs typeface="Arial" pitchFamily="34" charset="0"/>
              </a:rPr>
              <a:t>Performance of Cycle</a:t>
            </a:r>
            <a:endParaRPr lang="en-US" sz="2000" b="1" dirty="0">
              <a:solidFill>
                <a:prstClr val="black"/>
              </a:solidFill>
              <a:latin typeface="Bookman Old Style" pitchFamily="18" charset="0"/>
              <a:cs typeface="Arial" pitchFamily="34" charset="0"/>
            </a:endParaRPr>
          </a:p>
          <a:p>
            <a:pPr marL="342900" indent="-342900" fontAlgn="base">
              <a:spcBef>
                <a:spcPct val="0"/>
              </a:spcBef>
              <a:spcAft>
                <a:spcPct val="0"/>
              </a:spcAft>
              <a:buFontTx/>
              <a:buAutoNum type="arabicPeriod"/>
            </a:pPr>
            <a:endParaRPr lang="en-US" sz="2000" b="1" dirty="0">
              <a:solidFill>
                <a:srgbClr val="0000CC"/>
              </a:solidFill>
              <a:latin typeface="Bookman Old Style" pitchFamily="18" charset="0"/>
              <a:cs typeface="Arial" pitchFamily="34" charset="0"/>
            </a:endParaRPr>
          </a:p>
          <a:p>
            <a:pPr marL="342900" indent="-342900" fontAlgn="base">
              <a:spcBef>
                <a:spcPct val="0"/>
              </a:spcBef>
              <a:spcAft>
                <a:spcPct val="0"/>
              </a:spcAft>
              <a:buFontTx/>
              <a:buAutoNum type="arabicPeriod"/>
            </a:pPr>
            <a:r>
              <a:rPr lang="en-US" sz="2000" b="1" dirty="0">
                <a:solidFill>
                  <a:srgbClr val="0000CC"/>
                </a:solidFill>
                <a:latin typeface="Bookman Old Style" pitchFamily="18" charset="0"/>
                <a:cs typeface="Arial" pitchFamily="34" charset="0"/>
              </a:rPr>
              <a:t> Practical Helium Liquefier/ Refrigerator</a:t>
            </a:r>
          </a:p>
          <a:p>
            <a:pPr marL="1257300" lvl="2" indent="-342900" fontAlgn="base">
              <a:spcBef>
                <a:spcPct val="0"/>
              </a:spcBef>
              <a:spcAft>
                <a:spcPct val="0"/>
              </a:spcAft>
              <a:buFont typeface="Wingdings" pitchFamily="2" charset="2"/>
              <a:buChar char="Ø"/>
            </a:pPr>
            <a:r>
              <a:rPr lang="en-US" sz="2000" b="1" dirty="0">
                <a:solidFill>
                  <a:srgbClr val="0000CC"/>
                </a:solidFill>
                <a:latin typeface="Bookman Old Style" pitchFamily="18" charset="0"/>
                <a:cs typeface="Arial" pitchFamily="34" charset="0"/>
              </a:rPr>
              <a:t>How far from theoretical Cycle</a:t>
            </a:r>
          </a:p>
          <a:p>
            <a:pPr marL="1257300" lvl="2" indent="-342900" fontAlgn="base">
              <a:spcBef>
                <a:spcPct val="0"/>
              </a:spcBef>
              <a:spcAft>
                <a:spcPct val="0"/>
              </a:spcAft>
              <a:buFont typeface="Wingdings" pitchFamily="2" charset="2"/>
              <a:buChar char="Ø"/>
            </a:pPr>
            <a:r>
              <a:rPr lang="en-US" sz="2000" b="1" dirty="0">
                <a:solidFill>
                  <a:srgbClr val="0000CC"/>
                </a:solidFill>
                <a:latin typeface="Bookman Old Style" pitchFamily="18" charset="0"/>
                <a:cs typeface="Arial" pitchFamily="34" charset="0"/>
              </a:rPr>
              <a:t>Components</a:t>
            </a:r>
          </a:p>
          <a:p>
            <a:pPr marL="1257300" lvl="2" indent="-342900" fontAlgn="base">
              <a:spcBef>
                <a:spcPct val="0"/>
              </a:spcBef>
              <a:spcAft>
                <a:spcPct val="0"/>
              </a:spcAft>
              <a:buFont typeface="Wingdings" pitchFamily="2" charset="2"/>
              <a:buChar char="Ø"/>
            </a:pPr>
            <a:endParaRPr lang="en-US" sz="2000" b="1" dirty="0">
              <a:solidFill>
                <a:srgbClr val="0000CC"/>
              </a:solidFill>
              <a:latin typeface="Bookman Old Style" pitchFamily="18" charset="0"/>
              <a:cs typeface="Arial" pitchFamily="34" charset="0"/>
            </a:endParaRPr>
          </a:p>
          <a:p>
            <a:pPr fontAlgn="base">
              <a:spcBef>
                <a:spcPct val="0"/>
              </a:spcBef>
              <a:spcAft>
                <a:spcPct val="0"/>
              </a:spcAft>
            </a:pPr>
            <a:r>
              <a:rPr lang="en-US" sz="2000" b="1" dirty="0">
                <a:solidFill>
                  <a:srgbClr val="0000CC"/>
                </a:solidFill>
                <a:latin typeface="Bookman Old Style" pitchFamily="18" charset="0"/>
                <a:cs typeface="Arial" pitchFamily="34" charset="0"/>
              </a:rPr>
              <a:t>4. </a:t>
            </a:r>
            <a:r>
              <a:rPr lang="en-US" b="1" dirty="0">
                <a:solidFill>
                  <a:srgbClr val="0000CC"/>
                </a:solidFill>
                <a:latin typeface="Bookman Old Style" pitchFamily="18" charset="0"/>
                <a:cs typeface="Arial" pitchFamily="34" charset="0"/>
              </a:rPr>
              <a:t>Properties of Material at Cryogenic Temperature</a:t>
            </a:r>
          </a:p>
          <a:p>
            <a:pPr fontAlgn="base">
              <a:spcBef>
                <a:spcPct val="0"/>
              </a:spcBef>
              <a:spcAft>
                <a:spcPct val="0"/>
              </a:spcAft>
            </a:pPr>
            <a:r>
              <a:rPr lang="en-US" b="1" dirty="0">
                <a:solidFill>
                  <a:srgbClr val="0000CC"/>
                </a:solidFill>
                <a:latin typeface="Bookman Old Style" pitchFamily="18" charset="0"/>
                <a:cs typeface="Arial" pitchFamily="34" charset="0"/>
              </a:rPr>
              <a:t>                   ( If Time Permits ): </a:t>
            </a:r>
            <a:r>
              <a:rPr lang="en-US" b="1" dirty="0">
                <a:solidFill>
                  <a:srgbClr val="FF0000"/>
                </a:solidFill>
                <a:latin typeface="Bookman Old Style" pitchFamily="18" charset="0"/>
                <a:cs typeface="Arial" pitchFamily="34" charset="0"/>
              </a:rPr>
              <a:t>Most Probably No  </a:t>
            </a:r>
          </a:p>
          <a:p>
            <a:pPr marL="1257300" lvl="2" indent="-342900" fontAlgn="base">
              <a:spcBef>
                <a:spcPct val="0"/>
              </a:spcBef>
              <a:spcAft>
                <a:spcPct val="0"/>
              </a:spcAft>
              <a:buFont typeface="Wingdings" pitchFamily="2" charset="2"/>
              <a:buChar char="Ø"/>
            </a:pPr>
            <a:endParaRPr lang="en-US" sz="2000" b="1" dirty="0">
              <a:solidFill>
                <a:prstClr val="black"/>
              </a:solidFill>
              <a:latin typeface="Bookman Old Style" pitchFamily="18" charset="0"/>
              <a:cs typeface="Arial" pitchFamily="34" charset="0"/>
            </a:endParaRPr>
          </a:p>
          <a:p>
            <a:pPr marL="342900" indent="-342900" fontAlgn="base">
              <a:spcBef>
                <a:spcPct val="0"/>
              </a:spcBef>
              <a:spcAft>
                <a:spcPct val="0"/>
              </a:spcAft>
              <a:buFontTx/>
              <a:buAutoNum type="arabicPeriod"/>
            </a:pPr>
            <a:endParaRPr lang="en-US" sz="2000" b="1" dirty="0">
              <a:solidFill>
                <a:srgbClr val="FF0000"/>
              </a:solidFill>
              <a:latin typeface="Bookman Old Style" pitchFamily="18" charset="0"/>
              <a:cs typeface="Arial" pitchFamily="34" charset="0"/>
            </a:endParaRPr>
          </a:p>
        </p:txBody>
      </p:sp>
      <p:pic>
        <p:nvPicPr>
          <p:cNvPr id="5124" name="Picture 3" descr="C:\Program Files\Microsoft Office\MEDIA\CAGCAT10\j0301252.wmf"/>
          <p:cNvPicPr>
            <a:picLocks noChangeAspect="1" noChangeArrowheads="1"/>
          </p:cNvPicPr>
          <p:nvPr/>
        </p:nvPicPr>
        <p:blipFill>
          <a:blip r:embed="rId2" cstate="print"/>
          <a:srcRect/>
          <a:stretch>
            <a:fillRect/>
          </a:stretch>
        </p:blipFill>
        <p:spPr bwMode="auto">
          <a:xfrm>
            <a:off x="8263266" y="3200400"/>
            <a:ext cx="2404734" cy="20574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CBBC269C-1D03-4E91-8D99-36E293EE702A}" type="slidenum">
              <a:rPr lang="en-US" smtClean="0">
                <a:solidFill>
                  <a:prstClr val="black"/>
                </a:solidFill>
              </a:rPr>
              <a:pPr>
                <a:defRPr/>
              </a:pPr>
              <a:t>2</a:t>
            </a:fld>
            <a:endParaRPr lang="en-US" dirty="0">
              <a:solidFill>
                <a:prstClr val="black"/>
              </a:solidFill>
            </a:endParaRPr>
          </a:p>
        </p:txBody>
      </p:sp>
      <p:sp>
        <p:nvSpPr>
          <p:cNvPr id="11" name="Footer Placeholder 10"/>
          <p:cNvSpPr>
            <a:spLocks noGrp="1"/>
          </p:cNvSpPr>
          <p:nvPr>
            <p:ph type="ftr" sz="quarter" idx="11"/>
          </p:nvPr>
        </p:nvSpPr>
        <p:spPr>
          <a:xfrm>
            <a:off x="5903914" y="6408739"/>
            <a:ext cx="3925887" cy="365125"/>
          </a:xfrm>
        </p:spPr>
        <p:txBody>
          <a:bodyPr/>
          <a:lstStyle/>
          <a:p>
            <a:pPr>
              <a:defRPr/>
            </a:pPr>
            <a:r>
              <a:rPr lang="en-US" b="1">
                <a:solidFill>
                  <a:prstClr val="black"/>
                </a:solidFill>
              </a:rPr>
              <a:t>ASSCA 2025, HEPS  China  ( T S Datta) March 28, 2025</a:t>
            </a:r>
            <a:endParaRPr lang="en-US" b="1" dirty="0">
              <a:solidFill>
                <a:prstClr val="black"/>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903914" y="6408739"/>
            <a:ext cx="3087687" cy="365125"/>
          </a:xfrm>
        </p:spPr>
        <p:txBody>
          <a:bodyPr/>
          <a:lstStyle/>
          <a:p>
            <a:pPr>
              <a:defRPr/>
            </a:pPr>
            <a:r>
              <a:rPr lang="en-US">
                <a:solidFill>
                  <a:prstClr val="black"/>
                </a:solidFill>
                <a:latin typeface="Lucida Sans Unicode"/>
              </a:rPr>
              <a:t>ASSCA 2025, HEPS  China  ( T S Datta) March 28, 2025</a:t>
            </a:r>
            <a:endParaRPr lang="en-US" dirty="0">
              <a:solidFill>
                <a:prstClr val="black"/>
              </a:solidFill>
              <a:latin typeface="Lucida Sans Unicode"/>
            </a:endParaRPr>
          </a:p>
        </p:txBody>
      </p:sp>
      <p:sp>
        <p:nvSpPr>
          <p:cNvPr id="3" name="Slide Number Placeholder 2"/>
          <p:cNvSpPr>
            <a:spLocks noGrp="1"/>
          </p:cNvSpPr>
          <p:nvPr>
            <p:ph type="sldNum" sz="quarter" idx="12"/>
          </p:nvPr>
        </p:nvSpPr>
        <p:spPr/>
        <p:txBody>
          <a:bodyPr/>
          <a:lstStyle/>
          <a:p>
            <a:pPr>
              <a:defRPr/>
            </a:pPr>
            <a:fld id="{CBBC269C-1D03-4E91-8D99-36E293EE702A}" type="slidenum">
              <a:rPr lang="en-US">
                <a:solidFill>
                  <a:prstClr val="black"/>
                </a:solidFill>
                <a:latin typeface="Lucida Sans Unicode"/>
              </a:rPr>
              <a:pPr>
                <a:defRPr/>
              </a:pPr>
              <a:t>20</a:t>
            </a:fld>
            <a:endParaRPr lang="en-US">
              <a:solidFill>
                <a:prstClr val="black"/>
              </a:solidFill>
              <a:latin typeface="Lucida Sans Unicode"/>
            </a:endParaRPr>
          </a:p>
        </p:txBody>
      </p:sp>
      <p:graphicFrame>
        <p:nvGraphicFramePr>
          <p:cNvPr id="103426" name="Object 2"/>
          <p:cNvGraphicFramePr>
            <a:graphicFrameLocks noChangeAspect="1"/>
          </p:cNvGraphicFramePr>
          <p:nvPr>
            <p:extLst>
              <p:ext uri="{D42A27DB-BD31-4B8C-83A1-F6EECF244321}">
                <p14:modId xmlns:p14="http://schemas.microsoft.com/office/powerpoint/2010/main" val="2819628699"/>
              </p:ext>
            </p:extLst>
          </p:nvPr>
        </p:nvGraphicFramePr>
        <p:xfrm>
          <a:off x="3420485" y="347237"/>
          <a:ext cx="3810000" cy="1316038"/>
        </p:xfrm>
        <a:graphic>
          <a:graphicData uri="http://schemas.openxmlformats.org/presentationml/2006/ole">
            <mc:AlternateContent xmlns:mc="http://schemas.openxmlformats.org/markup-compatibility/2006">
              <mc:Choice xmlns:v="urn:schemas-microsoft-com:vml" Requires="v">
                <p:oleObj name="Equation" r:id="rId2" imgW="2133600" imgH="736600" progId="">
                  <p:embed/>
                </p:oleObj>
              </mc:Choice>
              <mc:Fallback>
                <p:oleObj name="Equation" r:id="rId2" imgW="2133600" imgH="736600" progId="">
                  <p:embed/>
                  <p:pic>
                    <p:nvPicPr>
                      <p:cNvPr id="10342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485" y="347237"/>
                        <a:ext cx="3810000" cy="1316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831802" y="1913445"/>
            <a:ext cx="2603598" cy="707886"/>
          </a:xfrm>
          <a:prstGeom prst="rect">
            <a:avLst/>
          </a:prstGeom>
          <a:solidFill>
            <a:srgbClr val="0000FF"/>
          </a:solidFill>
        </p:spPr>
        <p:txBody>
          <a:bodyPr wrap="none" rtlCol="0">
            <a:spAutoFit/>
          </a:bodyPr>
          <a:lstStyle/>
          <a:p>
            <a:pPr>
              <a:defRPr/>
            </a:pPr>
            <a:r>
              <a:rPr lang="en-US" sz="2000" b="1" dirty="0">
                <a:solidFill>
                  <a:prstClr val="white"/>
                </a:solidFill>
                <a:latin typeface="Bookman Old Style" pitchFamily="18" charset="0"/>
              </a:rPr>
              <a:t>When , 2a/RT &gt; b,</a:t>
            </a:r>
          </a:p>
          <a:p>
            <a:pPr>
              <a:defRPr/>
            </a:pPr>
            <a:r>
              <a:rPr lang="en-US" sz="2000" b="1" dirty="0">
                <a:solidFill>
                  <a:prstClr val="white"/>
                </a:solidFill>
                <a:latin typeface="Bookman Old Style" pitchFamily="18" charset="0"/>
              </a:rPr>
              <a:t>0r T &lt; 2a/</a:t>
            </a:r>
            <a:r>
              <a:rPr lang="en-US" sz="2000" b="1" dirty="0" err="1">
                <a:solidFill>
                  <a:prstClr val="white"/>
                </a:solidFill>
                <a:latin typeface="Bookman Old Style" pitchFamily="18" charset="0"/>
              </a:rPr>
              <a:t>bR</a:t>
            </a:r>
            <a:r>
              <a:rPr lang="en-US" sz="2000" b="1" dirty="0">
                <a:solidFill>
                  <a:prstClr val="white"/>
                </a:solidFill>
                <a:latin typeface="Bookman Old Style" pitchFamily="18" charset="0"/>
              </a:rPr>
              <a:t>  </a:t>
            </a:r>
          </a:p>
        </p:txBody>
      </p:sp>
      <p:sp>
        <p:nvSpPr>
          <p:cNvPr id="7" name="Rectangle 6"/>
          <p:cNvSpPr/>
          <p:nvPr/>
        </p:nvSpPr>
        <p:spPr>
          <a:xfrm>
            <a:off x="3959659" y="1907569"/>
            <a:ext cx="5089855" cy="461665"/>
          </a:xfrm>
          <a:prstGeom prst="rect">
            <a:avLst/>
          </a:prstGeom>
          <a:solidFill>
            <a:srgbClr val="FFFF00"/>
          </a:solidFill>
        </p:spPr>
        <p:txBody>
          <a:bodyPr wrap="none">
            <a:spAutoFit/>
          </a:bodyPr>
          <a:lstStyle/>
          <a:p>
            <a:pPr>
              <a:defRPr/>
            </a:pPr>
            <a:r>
              <a:rPr lang="el-GR" sz="2400" b="1" dirty="0">
                <a:solidFill>
                  <a:srgbClr val="0000FF"/>
                </a:solidFill>
                <a:latin typeface="Bookman Old Style" pitchFamily="18" charset="0"/>
              </a:rPr>
              <a:t>μ</a:t>
            </a:r>
            <a:r>
              <a:rPr lang="en-US" sz="2400" b="1" baseline="-25000" dirty="0" err="1">
                <a:solidFill>
                  <a:srgbClr val="0000FF"/>
                </a:solidFill>
                <a:latin typeface="Bookman Old Style" pitchFamily="18" charset="0"/>
              </a:rPr>
              <a:t>jT</a:t>
            </a:r>
            <a:r>
              <a:rPr lang="en-US" sz="2400" b="1" dirty="0">
                <a:solidFill>
                  <a:srgbClr val="0000FF"/>
                </a:solidFill>
                <a:latin typeface="Bookman Old Style" pitchFamily="18" charset="0"/>
              </a:rPr>
              <a:t>  is Positive , Hence Cooling</a:t>
            </a:r>
          </a:p>
        </p:txBody>
      </p:sp>
      <p:sp>
        <p:nvSpPr>
          <p:cNvPr id="8" name="TextBox 7"/>
          <p:cNvSpPr txBox="1"/>
          <p:nvPr/>
        </p:nvSpPr>
        <p:spPr>
          <a:xfrm>
            <a:off x="849376" y="2685314"/>
            <a:ext cx="3294492" cy="461665"/>
          </a:xfrm>
          <a:prstGeom prst="rect">
            <a:avLst/>
          </a:prstGeom>
          <a:solidFill>
            <a:srgbClr val="FF0000"/>
          </a:solidFill>
        </p:spPr>
        <p:txBody>
          <a:bodyPr wrap="none" rtlCol="0">
            <a:spAutoFit/>
          </a:bodyPr>
          <a:lstStyle/>
          <a:p>
            <a:pPr>
              <a:defRPr/>
            </a:pPr>
            <a:r>
              <a:rPr lang="en-US" sz="2400" b="1" dirty="0">
                <a:solidFill>
                  <a:schemeClr val="bg1"/>
                </a:solidFill>
                <a:latin typeface="Bookman Old Style" panose="02050604050505020204" pitchFamily="18" charset="0"/>
              </a:rPr>
              <a:t>When , 2a/RT &lt; b,  </a:t>
            </a:r>
          </a:p>
        </p:txBody>
      </p:sp>
      <p:sp>
        <p:nvSpPr>
          <p:cNvPr id="9" name="Rectangle 8"/>
          <p:cNvSpPr/>
          <p:nvPr/>
        </p:nvSpPr>
        <p:spPr>
          <a:xfrm>
            <a:off x="4478770" y="2573918"/>
            <a:ext cx="5503430" cy="461665"/>
          </a:xfrm>
          <a:prstGeom prst="rect">
            <a:avLst/>
          </a:prstGeom>
          <a:solidFill>
            <a:schemeClr val="bg1">
              <a:lumMod val="95000"/>
            </a:schemeClr>
          </a:solidFill>
        </p:spPr>
        <p:txBody>
          <a:bodyPr wrap="none">
            <a:spAutoFit/>
          </a:bodyPr>
          <a:lstStyle/>
          <a:p>
            <a:pPr>
              <a:defRPr/>
            </a:pPr>
            <a:r>
              <a:rPr lang="el-GR" sz="2400" b="1" dirty="0">
                <a:solidFill>
                  <a:srgbClr val="FF0000"/>
                </a:solidFill>
                <a:latin typeface="Bookman Old Style" pitchFamily="18" charset="0"/>
              </a:rPr>
              <a:t>μ</a:t>
            </a:r>
            <a:r>
              <a:rPr lang="en-US" sz="2400" b="1" baseline="-25000" dirty="0" err="1">
                <a:solidFill>
                  <a:srgbClr val="FF0000"/>
                </a:solidFill>
                <a:latin typeface="Bookman Old Style" pitchFamily="18" charset="0"/>
              </a:rPr>
              <a:t>jT</a:t>
            </a:r>
            <a:r>
              <a:rPr lang="en-US" sz="2400" b="1" dirty="0">
                <a:solidFill>
                  <a:srgbClr val="FF0000"/>
                </a:solidFill>
                <a:latin typeface="Bookman Old Style" pitchFamily="18" charset="0"/>
              </a:rPr>
              <a:t>  is  Negative , Hence Heating</a:t>
            </a:r>
          </a:p>
        </p:txBody>
      </p:sp>
      <p:sp>
        <p:nvSpPr>
          <p:cNvPr id="10" name="TextBox 9"/>
          <p:cNvSpPr txBox="1"/>
          <p:nvPr/>
        </p:nvSpPr>
        <p:spPr>
          <a:xfrm>
            <a:off x="8382000" y="331982"/>
            <a:ext cx="3066865" cy="369332"/>
          </a:xfrm>
          <a:prstGeom prst="rect">
            <a:avLst/>
          </a:prstGeom>
          <a:noFill/>
        </p:spPr>
        <p:txBody>
          <a:bodyPr wrap="none" rtlCol="0">
            <a:spAutoFit/>
          </a:bodyPr>
          <a:lstStyle/>
          <a:p>
            <a:pPr>
              <a:defRPr/>
            </a:pPr>
            <a:r>
              <a:rPr lang="en-US" b="1" dirty="0">
                <a:solidFill>
                  <a:srgbClr val="0000FF"/>
                </a:solidFill>
                <a:latin typeface="Lucida Sans Unicode"/>
              </a:rPr>
              <a:t>At large  specific volumes</a:t>
            </a:r>
          </a:p>
        </p:txBody>
      </p:sp>
      <p:sp>
        <p:nvSpPr>
          <p:cNvPr id="11" name="TextBox 10"/>
          <p:cNvSpPr txBox="1"/>
          <p:nvPr/>
        </p:nvSpPr>
        <p:spPr>
          <a:xfrm>
            <a:off x="6705600" y="3276601"/>
            <a:ext cx="3838310" cy="646331"/>
          </a:xfrm>
          <a:prstGeom prst="rect">
            <a:avLst/>
          </a:prstGeom>
          <a:noFill/>
        </p:spPr>
        <p:txBody>
          <a:bodyPr wrap="square" rtlCol="0">
            <a:spAutoFit/>
          </a:bodyPr>
          <a:lstStyle/>
          <a:p>
            <a:pPr>
              <a:defRPr/>
            </a:pPr>
            <a:r>
              <a:rPr lang="en-US" b="1" dirty="0">
                <a:solidFill>
                  <a:prstClr val="black"/>
                </a:solidFill>
                <a:latin typeface="Bookman Old Style" pitchFamily="18" charset="0"/>
              </a:rPr>
              <a:t>Inversion curve is represented</a:t>
            </a:r>
          </a:p>
          <a:p>
            <a:pPr>
              <a:defRPr/>
            </a:pPr>
            <a:r>
              <a:rPr lang="en-US" b="1" dirty="0">
                <a:solidFill>
                  <a:prstClr val="black"/>
                </a:solidFill>
                <a:latin typeface="Bookman Old Style" pitchFamily="18" charset="0"/>
              </a:rPr>
              <a:t>by all points , where</a:t>
            </a:r>
            <a:r>
              <a:rPr lang="el-GR" b="1" dirty="0">
                <a:solidFill>
                  <a:srgbClr val="0000FF"/>
                </a:solidFill>
                <a:latin typeface="Bookman Old Style" pitchFamily="18" charset="0"/>
              </a:rPr>
              <a:t> μ</a:t>
            </a:r>
            <a:r>
              <a:rPr lang="en-US" b="1" baseline="-25000" dirty="0" err="1">
                <a:solidFill>
                  <a:srgbClr val="0000FF"/>
                </a:solidFill>
                <a:latin typeface="Bookman Old Style" pitchFamily="18" charset="0"/>
              </a:rPr>
              <a:t>jT</a:t>
            </a:r>
            <a:r>
              <a:rPr lang="en-US" b="1" dirty="0">
                <a:solidFill>
                  <a:prstClr val="black"/>
                </a:solidFill>
                <a:latin typeface="Bookman Old Style" pitchFamily="18" charset="0"/>
              </a:rPr>
              <a:t> =0</a:t>
            </a:r>
          </a:p>
        </p:txBody>
      </p:sp>
      <p:graphicFrame>
        <p:nvGraphicFramePr>
          <p:cNvPr id="103428" name="Object 4"/>
          <p:cNvGraphicFramePr>
            <a:graphicFrameLocks noChangeAspect="1"/>
          </p:cNvGraphicFramePr>
          <p:nvPr>
            <p:extLst>
              <p:ext uri="{D42A27DB-BD31-4B8C-83A1-F6EECF244321}">
                <p14:modId xmlns:p14="http://schemas.microsoft.com/office/powerpoint/2010/main" val="3786301541"/>
              </p:ext>
            </p:extLst>
          </p:nvPr>
        </p:nvGraphicFramePr>
        <p:xfrm>
          <a:off x="8648700" y="3979773"/>
          <a:ext cx="2362200" cy="857250"/>
        </p:xfrm>
        <a:graphic>
          <a:graphicData uri="http://schemas.openxmlformats.org/presentationml/2006/ole">
            <mc:AlternateContent xmlns:mc="http://schemas.openxmlformats.org/markup-compatibility/2006">
              <mc:Choice xmlns:v="urn:schemas-microsoft-com:vml" Requires="v">
                <p:oleObj name="Equation" r:id="rId4" imgW="1002865" imgH="469696" progId="">
                  <p:embed/>
                </p:oleObj>
              </mc:Choice>
              <mc:Fallback>
                <p:oleObj name="Equation" r:id="rId4" imgW="1002865" imgH="469696" progId="">
                  <p:embed/>
                  <p:pic>
                    <p:nvPicPr>
                      <p:cNvPr id="10342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8700" y="3979773"/>
                        <a:ext cx="2362200"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6781800" y="5105401"/>
            <a:ext cx="3733800" cy="954107"/>
          </a:xfrm>
          <a:prstGeom prst="rect">
            <a:avLst/>
          </a:prstGeom>
          <a:solidFill>
            <a:srgbClr val="FF0000"/>
          </a:solidFill>
        </p:spPr>
        <p:txBody>
          <a:bodyPr wrap="square" rtlCol="0">
            <a:spAutoFit/>
          </a:bodyPr>
          <a:lstStyle/>
          <a:p>
            <a:pPr>
              <a:defRPr/>
            </a:pPr>
            <a:r>
              <a:rPr lang="en-US" sz="1600" b="1" dirty="0">
                <a:solidFill>
                  <a:prstClr val="white"/>
                </a:solidFill>
                <a:latin typeface="Bookman Old Style" pitchFamily="18" charset="0"/>
              </a:rPr>
              <a:t>Maximum Inversion Temperature</a:t>
            </a:r>
          </a:p>
          <a:p>
            <a:pPr>
              <a:defRPr/>
            </a:pPr>
            <a:r>
              <a:rPr lang="en-US" sz="2000" b="1" dirty="0">
                <a:solidFill>
                  <a:prstClr val="white"/>
                </a:solidFill>
                <a:latin typeface="Bookman Old Style" pitchFamily="18" charset="0"/>
              </a:rPr>
              <a:t>T</a:t>
            </a:r>
            <a:r>
              <a:rPr lang="en-US" sz="2000" b="1" baseline="-25000" dirty="0">
                <a:solidFill>
                  <a:prstClr val="white"/>
                </a:solidFill>
                <a:latin typeface="Bookman Old Style" pitchFamily="18" charset="0"/>
              </a:rPr>
              <a:t>imax</a:t>
            </a:r>
            <a:r>
              <a:rPr lang="en-US" sz="2000" b="1" dirty="0">
                <a:solidFill>
                  <a:prstClr val="white"/>
                </a:solidFill>
                <a:latin typeface="Bookman Old Style" pitchFamily="18" charset="0"/>
              </a:rPr>
              <a:t> = 2a/</a:t>
            </a:r>
            <a:r>
              <a:rPr lang="en-US" sz="2000" b="1" dirty="0" err="1">
                <a:solidFill>
                  <a:prstClr val="white"/>
                </a:solidFill>
                <a:latin typeface="Bookman Old Style" pitchFamily="18" charset="0"/>
              </a:rPr>
              <a:t>bR</a:t>
            </a:r>
            <a:r>
              <a:rPr lang="en-US" sz="2000" b="1" dirty="0">
                <a:solidFill>
                  <a:prstClr val="white"/>
                </a:solidFill>
                <a:latin typeface="Bookman Old Style" pitchFamily="18" charset="0"/>
              </a:rPr>
              <a:t>                      ( at p=0 or b/v=0)</a:t>
            </a:r>
            <a:r>
              <a:rPr lang="en-US" sz="2000" b="1" dirty="0">
                <a:solidFill>
                  <a:prstClr val="black"/>
                </a:solidFill>
                <a:latin typeface="Bookman Old Style" pitchFamily="18" charset="0"/>
              </a:rPr>
              <a:t> </a:t>
            </a:r>
          </a:p>
        </p:txBody>
      </p:sp>
      <p:pic>
        <p:nvPicPr>
          <p:cNvPr id="103431" name="Picture 7" descr="Image result for inversion curve"/>
          <p:cNvPicPr>
            <a:picLocks noChangeAspect="1" noChangeArrowheads="1"/>
          </p:cNvPicPr>
          <p:nvPr/>
        </p:nvPicPr>
        <p:blipFill>
          <a:blip r:embed="rId6" cstate="print"/>
          <a:srcRect t="14285" r="8784" b="32432"/>
          <a:stretch>
            <a:fillRect/>
          </a:stretch>
        </p:blipFill>
        <p:spPr bwMode="auto">
          <a:xfrm>
            <a:off x="875437" y="3317594"/>
            <a:ext cx="5119926" cy="3352800"/>
          </a:xfrm>
          <a:prstGeom prst="rect">
            <a:avLst/>
          </a:prstGeom>
          <a:noFill/>
        </p:spPr>
      </p:pic>
      <p:sp>
        <p:nvSpPr>
          <p:cNvPr id="16" name="TextBox 15"/>
          <p:cNvSpPr txBox="1"/>
          <p:nvPr/>
        </p:nvSpPr>
        <p:spPr>
          <a:xfrm>
            <a:off x="0" y="19141"/>
            <a:ext cx="3602268" cy="461665"/>
          </a:xfrm>
          <a:prstGeom prst="rect">
            <a:avLst/>
          </a:prstGeom>
          <a:solidFill>
            <a:srgbClr val="FFFF00"/>
          </a:solidFill>
        </p:spPr>
        <p:txBody>
          <a:bodyPr wrap="none" rtlCol="0">
            <a:spAutoFit/>
          </a:bodyPr>
          <a:lstStyle/>
          <a:p>
            <a:pPr>
              <a:defRPr/>
            </a:pPr>
            <a:r>
              <a:rPr lang="en-US" sz="2400" b="1" dirty="0">
                <a:solidFill>
                  <a:srgbClr val="0000FF"/>
                </a:solidFill>
                <a:latin typeface="Lucida Sans Unicode"/>
              </a:rPr>
              <a:t>Isenthalpic /JT Cooling</a:t>
            </a:r>
          </a:p>
        </p:txBody>
      </p:sp>
      <p:grpSp>
        <p:nvGrpSpPr>
          <p:cNvPr id="5" name="Group 4">
            <a:extLst>
              <a:ext uri="{FF2B5EF4-FFF2-40B4-BE49-F238E27FC236}">
                <a16:creationId xmlns:a16="http://schemas.microsoft.com/office/drawing/2014/main" id="{8AA0D3F1-2AFD-F648-10B3-5B4E486C3AB5}"/>
              </a:ext>
            </a:extLst>
          </p:cNvPr>
          <p:cNvGrpSpPr/>
          <p:nvPr/>
        </p:nvGrpSpPr>
        <p:grpSpPr>
          <a:xfrm>
            <a:off x="7912864" y="894179"/>
            <a:ext cx="2273300" cy="863600"/>
            <a:chOff x="7912864" y="894179"/>
            <a:chExt cx="2273300" cy="863600"/>
          </a:xfrm>
        </p:grpSpPr>
        <p:graphicFrame>
          <p:nvGraphicFramePr>
            <p:cNvPr id="103427" name="Object 3"/>
            <p:cNvGraphicFramePr>
              <a:graphicFrameLocks noChangeAspect="1"/>
            </p:cNvGraphicFramePr>
            <p:nvPr>
              <p:extLst>
                <p:ext uri="{D42A27DB-BD31-4B8C-83A1-F6EECF244321}">
                  <p14:modId xmlns:p14="http://schemas.microsoft.com/office/powerpoint/2010/main" val="3252701861"/>
                </p:ext>
              </p:extLst>
            </p:nvPr>
          </p:nvGraphicFramePr>
          <p:xfrm>
            <a:off x="7912864" y="894179"/>
            <a:ext cx="2273300" cy="863600"/>
          </p:xfrm>
          <a:graphic>
            <a:graphicData uri="http://schemas.openxmlformats.org/presentationml/2006/ole">
              <mc:AlternateContent xmlns:mc="http://schemas.openxmlformats.org/markup-compatibility/2006">
                <mc:Choice xmlns:v="urn:schemas-microsoft-com:vml" Requires="v">
                  <p:oleObj name="Equation" r:id="rId7" imgW="1269449" imgH="482391" progId="">
                    <p:embed/>
                  </p:oleObj>
                </mc:Choice>
                <mc:Fallback>
                  <p:oleObj name="Equation" r:id="rId7" imgW="1269449" imgH="482391" progId="">
                    <p:embed/>
                    <p:pic>
                      <p:nvPicPr>
                        <p:cNvPr id="103427"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12864" y="894179"/>
                          <a:ext cx="22733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9791700" y="1101609"/>
              <a:ext cx="190500" cy="369332"/>
            </a:xfrm>
            <a:prstGeom prst="rect">
              <a:avLst/>
            </a:prstGeom>
            <a:solidFill>
              <a:schemeClr val="bg1"/>
            </a:solidFill>
          </p:spPr>
          <p:txBody>
            <a:bodyPr wrap="square" rtlCol="0">
              <a:spAutoFit/>
            </a:bodyPr>
            <a:lstStyle/>
            <a:p>
              <a:pPr>
                <a:defRPr/>
              </a:pPr>
              <a:r>
                <a:rPr lang="en-IN" dirty="0">
                  <a:solidFill>
                    <a:prstClr val="black"/>
                  </a:solidFill>
                  <a:latin typeface="Lucida Sans Unicode"/>
                </a:rPr>
                <a:t>b</a:t>
              </a:r>
            </a:p>
          </p:txBody>
        </p:sp>
      </p:grpSp>
    </p:spTree>
    <p:extLst>
      <p:ext uri="{BB962C8B-B14F-4D97-AF65-F5344CB8AC3E}">
        <p14:creationId xmlns:p14="http://schemas.microsoft.com/office/powerpoint/2010/main" val="2230527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903914" y="6408739"/>
            <a:ext cx="3468687" cy="365125"/>
          </a:xfrm>
        </p:spPr>
        <p:txBody>
          <a:bodyPr/>
          <a:lstStyle/>
          <a:p>
            <a:pPr>
              <a:defRPr/>
            </a:pPr>
            <a:r>
              <a:rPr lang="en-US">
                <a:solidFill>
                  <a:prstClr val="black"/>
                </a:solidFill>
                <a:latin typeface="Lucida Sans Unicode"/>
              </a:rPr>
              <a:t>ASSCA 2025, HEPS  China  ( T S Datta) March 28, 2025</a:t>
            </a:r>
            <a:endParaRPr lang="en-US" dirty="0">
              <a:solidFill>
                <a:prstClr val="black"/>
              </a:solidFill>
              <a:latin typeface="Lucida Sans Unicode"/>
            </a:endParaRPr>
          </a:p>
        </p:txBody>
      </p:sp>
      <p:sp>
        <p:nvSpPr>
          <p:cNvPr id="3" name="Slide Number Placeholder 2"/>
          <p:cNvSpPr>
            <a:spLocks noGrp="1"/>
          </p:cNvSpPr>
          <p:nvPr>
            <p:ph type="sldNum" sz="quarter" idx="12"/>
          </p:nvPr>
        </p:nvSpPr>
        <p:spPr/>
        <p:txBody>
          <a:bodyPr/>
          <a:lstStyle/>
          <a:p>
            <a:pPr>
              <a:defRPr/>
            </a:pPr>
            <a:fld id="{CBBC269C-1D03-4E91-8D99-36E293EE702A}" type="slidenum">
              <a:rPr lang="en-US">
                <a:solidFill>
                  <a:prstClr val="black"/>
                </a:solidFill>
                <a:latin typeface="Lucida Sans Unicode"/>
              </a:rPr>
              <a:pPr>
                <a:defRPr/>
              </a:pPr>
              <a:t>21</a:t>
            </a:fld>
            <a:endParaRPr lang="en-US">
              <a:solidFill>
                <a:prstClr val="black"/>
              </a:solidFill>
              <a:latin typeface="Lucida Sans Unicode"/>
            </a:endParaRPr>
          </a:p>
        </p:txBody>
      </p:sp>
      <p:graphicFrame>
        <p:nvGraphicFramePr>
          <p:cNvPr id="4" name="Table 3"/>
          <p:cNvGraphicFramePr>
            <a:graphicFrameLocks noGrp="1"/>
          </p:cNvGraphicFramePr>
          <p:nvPr/>
        </p:nvGraphicFramePr>
        <p:xfrm>
          <a:off x="3429000" y="1447800"/>
          <a:ext cx="5790882" cy="944880"/>
        </p:xfrm>
        <a:graphic>
          <a:graphicData uri="http://schemas.openxmlformats.org/drawingml/2006/table">
            <a:tbl>
              <a:tblPr/>
              <a:tblGrid>
                <a:gridCol w="990600">
                  <a:extLst>
                    <a:ext uri="{9D8B030D-6E8A-4147-A177-3AD203B41FA5}">
                      <a16:colId xmlns:a16="http://schemas.microsoft.com/office/drawing/2014/main" val="20000"/>
                    </a:ext>
                  </a:extLst>
                </a:gridCol>
                <a:gridCol w="663746">
                  <a:extLst>
                    <a:ext uri="{9D8B030D-6E8A-4147-A177-3AD203B41FA5}">
                      <a16:colId xmlns:a16="http://schemas.microsoft.com/office/drawing/2014/main" val="20001"/>
                    </a:ext>
                  </a:extLst>
                </a:gridCol>
                <a:gridCol w="827173">
                  <a:extLst>
                    <a:ext uri="{9D8B030D-6E8A-4147-A177-3AD203B41FA5}">
                      <a16:colId xmlns:a16="http://schemas.microsoft.com/office/drawing/2014/main" val="20002"/>
                    </a:ext>
                  </a:extLst>
                </a:gridCol>
                <a:gridCol w="827844">
                  <a:extLst>
                    <a:ext uri="{9D8B030D-6E8A-4147-A177-3AD203B41FA5}">
                      <a16:colId xmlns:a16="http://schemas.microsoft.com/office/drawing/2014/main" val="20003"/>
                    </a:ext>
                  </a:extLst>
                </a:gridCol>
                <a:gridCol w="827173">
                  <a:extLst>
                    <a:ext uri="{9D8B030D-6E8A-4147-A177-3AD203B41FA5}">
                      <a16:colId xmlns:a16="http://schemas.microsoft.com/office/drawing/2014/main" val="20004"/>
                    </a:ext>
                  </a:extLst>
                </a:gridCol>
                <a:gridCol w="827173">
                  <a:extLst>
                    <a:ext uri="{9D8B030D-6E8A-4147-A177-3AD203B41FA5}">
                      <a16:colId xmlns:a16="http://schemas.microsoft.com/office/drawing/2014/main" val="20005"/>
                    </a:ext>
                  </a:extLst>
                </a:gridCol>
                <a:gridCol w="827173">
                  <a:extLst>
                    <a:ext uri="{9D8B030D-6E8A-4147-A177-3AD203B41FA5}">
                      <a16:colId xmlns:a16="http://schemas.microsoft.com/office/drawing/2014/main" val="20006"/>
                    </a:ext>
                  </a:extLst>
                </a:gridCol>
              </a:tblGrid>
              <a:tr h="472440">
                <a:tc>
                  <a:txBody>
                    <a:bodyPr/>
                    <a:lstStyle/>
                    <a:p>
                      <a:pPr marL="0" marR="0" algn="ctr">
                        <a:spcBef>
                          <a:spcPts val="0"/>
                        </a:spcBef>
                        <a:spcAft>
                          <a:spcPts val="600"/>
                        </a:spcAft>
                      </a:pPr>
                      <a:r>
                        <a:rPr lang="en-US" sz="2000" b="1" i="1" dirty="0">
                          <a:solidFill>
                            <a:srgbClr val="FF0000"/>
                          </a:solidFill>
                          <a:latin typeface="Bookman Old Style" pitchFamily="18" charset="0"/>
                          <a:ea typeface="Times New Roman"/>
                          <a:cs typeface="Times New Roman"/>
                        </a:rPr>
                        <a:t>Gas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2000" b="1" i="1" dirty="0">
                          <a:solidFill>
                            <a:srgbClr val="FF0000"/>
                          </a:solidFill>
                          <a:latin typeface="Bookman Old Style" pitchFamily="18" charset="0"/>
                          <a:ea typeface="Times New Roman"/>
                          <a:cs typeface="Times New Roman"/>
                        </a:rPr>
                        <a:t>He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2000" b="1" i="1" dirty="0">
                          <a:solidFill>
                            <a:srgbClr val="FF0000"/>
                          </a:solidFill>
                          <a:latin typeface="Bookman Old Style" pitchFamily="18" charset="0"/>
                          <a:ea typeface="Times New Roman"/>
                          <a:cs typeface="Times New Roman"/>
                        </a:rPr>
                        <a:t>H2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2000" b="1" i="1" dirty="0">
                          <a:solidFill>
                            <a:srgbClr val="FF0000"/>
                          </a:solidFill>
                          <a:latin typeface="Bookman Old Style" pitchFamily="18" charset="0"/>
                          <a:ea typeface="Times New Roman"/>
                          <a:cs typeface="Times New Roman"/>
                        </a:rPr>
                        <a:t>Ne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2000" b="1" i="1" dirty="0">
                          <a:solidFill>
                            <a:srgbClr val="0000FF"/>
                          </a:solidFill>
                          <a:latin typeface="Bookman Old Style" pitchFamily="18" charset="0"/>
                          <a:ea typeface="Times New Roman"/>
                          <a:cs typeface="Times New Roman"/>
                        </a:rPr>
                        <a:t>N2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2000" b="1" i="1" dirty="0" err="1">
                          <a:solidFill>
                            <a:srgbClr val="0000FF"/>
                          </a:solidFill>
                          <a:latin typeface="Bookman Old Style" pitchFamily="18" charset="0"/>
                          <a:ea typeface="Times New Roman"/>
                          <a:cs typeface="Times New Roman"/>
                        </a:rPr>
                        <a:t>Ar</a:t>
                      </a:r>
                      <a:endParaRPr lang="en-US" sz="2000" b="1" i="1" dirty="0">
                        <a:solidFill>
                          <a:srgbClr val="0000FF"/>
                        </a:solidFill>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2000" b="1" i="1" dirty="0">
                          <a:solidFill>
                            <a:srgbClr val="0000FF"/>
                          </a:solidFill>
                          <a:latin typeface="Bookman Old Style" pitchFamily="18" charset="0"/>
                          <a:ea typeface="Times New Roman"/>
                          <a:cs typeface="Times New Roman"/>
                        </a:rPr>
                        <a:t>O2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2440">
                <a:tc>
                  <a:txBody>
                    <a:bodyPr/>
                    <a:lstStyle/>
                    <a:p>
                      <a:pPr marL="0" marR="0">
                        <a:spcBef>
                          <a:spcPts val="0"/>
                        </a:spcBef>
                        <a:spcAft>
                          <a:spcPts val="600"/>
                        </a:spcAft>
                      </a:pPr>
                      <a:r>
                        <a:rPr lang="en-US" sz="2000" b="1" dirty="0" err="1">
                          <a:solidFill>
                            <a:srgbClr val="000080"/>
                          </a:solidFill>
                          <a:latin typeface="Bookman Old Style" pitchFamily="18" charset="0"/>
                          <a:ea typeface="Times New Roman"/>
                          <a:cs typeface="Times New Roman"/>
                        </a:rPr>
                        <a:t>T</a:t>
                      </a:r>
                      <a:r>
                        <a:rPr lang="en-US" sz="2000" b="1" baseline="-25000" dirty="0" err="1">
                          <a:solidFill>
                            <a:srgbClr val="000080"/>
                          </a:solidFill>
                          <a:latin typeface="Bookman Old Style" pitchFamily="18" charset="0"/>
                          <a:ea typeface="Times New Roman"/>
                          <a:cs typeface="Times New Roman"/>
                        </a:rPr>
                        <a:t>imax</a:t>
                      </a:r>
                      <a:r>
                        <a:rPr lang="en-US" sz="2000" b="1" baseline="-25000" dirty="0">
                          <a:solidFill>
                            <a:srgbClr val="000080"/>
                          </a:solidFill>
                          <a:latin typeface="Bookman Old Style" pitchFamily="18" charset="0"/>
                          <a:ea typeface="Times New Roman"/>
                          <a:cs typeface="Times New Roman"/>
                        </a:rPr>
                        <a:t> (K) </a:t>
                      </a:r>
                      <a:endParaRPr lang="en-US" sz="2000" b="1" baseline="-25000" dirty="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600"/>
                        </a:spcAft>
                      </a:pPr>
                      <a:r>
                        <a:rPr lang="en-US" sz="2000" b="1" dirty="0">
                          <a:solidFill>
                            <a:srgbClr val="FF0000"/>
                          </a:solidFill>
                          <a:latin typeface="Bookman Old Style" pitchFamily="18" charset="0"/>
                          <a:ea typeface="Times New Roman"/>
                          <a:cs typeface="Times New Roman"/>
                        </a:rPr>
                        <a:t>45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600"/>
                        </a:spcAft>
                      </a:pPr>
                      <a:r>
                        <a:rPr lang="en-US" sz="2000" b="1" dirty="0">
                          <a:solidFill>
                            <a:srgbClr val="FF0000"/>
                          </a:solidFill>
                          <a:latin typeface="Bookman Old Style" pitchFamily="18" charset="0"/>
                          <a:ea typeface="Times New Roman"/>
                          <a:cs typeface="Times New Roman"/>
                        </a:rPr>
                        <a:t>205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600"/>
                        </a:spcAft>
                      </a:pPr>
                      <a:r>
                        <a:rPr lang="en-US" sz="2000" b="1" dirty="0">
                          <a:solidFill>
                            <a:srgbClr val="FF0000"/>
                          </a:solidFill>
                          <a:latin typeface="Bookman Old Style" pitchFamily="18" charset="0"/>
                          <a:ea typeface="Times New Roman"/>
                          <a:cs typeface="Times New Roman"/>
                        </a:rPr>
                        <a:t>250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600"/>
                        </a:spcAft>
                      </a:pPr>
                      <a:r>
                        <a:rPr lang="en-US" sz="2000" b="1" dirty="0">
                          <a:solidFill>
                            <a:srgbClr val="0000FF"/>
                          </a:solidFill>
                          <a:latin typeface="Bookman Old Style" pitchFamily="18" charset="0"/>
                          <a:ea typeface="Times New Roman"/>
                          <a:cs typeface="Times New Roman"/>
                        </a:rPr>
                        <a:t>621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600"/>
                        </a:spcAft>
                      </a:pPr>
                      <a:r>
                        <a:rPr lang="en-US" sz="2000" b="1" dirty="0">
                          <a:solidFill>
                            <a:srgbClr val="0000FF"/>
                          </a:solidFill>
                          <a:latin typeface="Bookman Old Style" pitchFamily="18" charset="0"/>
                          <a:ea typeface="Times New Roman"/>
                          <a:cs typeface="Times New Roman"/>
                        </a:rPr>
                        <a:t>794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600"/>
                        </a:spcAft>
                      </a:pPr>
                      <a:r>
                        <a:rPr lang="en-US" sz="2000" b="1" dirty="0">
                          <a:solidFill>
                            <a:srgbClr val="0000FF"/>
                          </a:solidFill>
                          <a:latin typeface="Bookman Old Style" pitchFamily="18" charset="0"/>
                          <a:ea typeface="Times New Roman"/>
                          <a:cs typeface="Times New Roman"/>
                        </a:rPr>
                        <a:t>761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4449" name="Rectangle 1"/>
          <p:cNvSpPr>
            <a:spLocks noChangeArrowheads="1"/>
          </p:cNvSpPr>
          <p:nvPr/>
        </p:nvSpPr>
        <p:spPr bwMode="auto">
          <a:xfrm>
            <a:off x="152400" y="53656"/>
            <a:ext cx="10744197" cy="830997"/>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defRPr/>
            </a:pPr>
            <a:r>
              <a:rPr lang="en-US" sz="2400" b="1" dirty="0">
                <a:solidFill>
                  <a:srgbClr val="FF0000"/>
                </a:solidFill>
                <a:latin typeface="Arial" pitchFamily="34" charset="0"/>
                <a:ea typeface="Times New Roman" pitchFamily="18" charset="0"/>
                <a:cs typeface="Arial" pitchFamily="34" charset="0"/>
              </a:rPr>
              <a:t>Above Max inversion temperature ( </a:t>
            </a:r>
            <a:r>
              <a:rPr lang="en-US" sz="2400" b="1" dirty="0" err="1">
                <a:solidFill>
                  <a:srgbClr val="FF0000"/>
                </a:solidFill>
                <a:latin typeface="Arial" pitchFamily="34" charset="0"/>
                <a:ea typeface="Times New Roman" pitchFamily="18" charset="0"/>
                <a:cs typeface="Arial" pitchFamily="34" charset="0"/>
              </a:rPr>
              <a:t>T</a:t>
            </a:r>
            <a:r>
              <a:rPr lang="en-US" sz="2400" b="1" baseline="-25000" dirty="0" err="1">
                <a:solidFill>
                  <a:srgbClr val="FF0000"/>
                </a:solidFill>
                <a:latin typeface="Arial" pitchFamily="34" charset="0"/>
                <a:ea typeface="Times New Roman" pitchFamily="18" charset="0"/>
                <a:cs typeface="Arial" pitchFamily="34" charset="0"/>
              </a:rPr>
              <a:t>imax</a:t>
            </a:r>
            <a:r>
              <a:rPr lang="en-US" sz="2400" b="1" dirty="0">
                <a:solidFill>
                  <a:srgbClr val="FF0000"/>
                </a:solidFill>
                <a:latin typeface="Arial" pitchFamily="34" charset="0"/>
                <a:ea typeface="Times New Roman" pitchFamily="18" charset="0"/>
                <a:cs typeface="Arial" pitchFamily="34" charset="0"/>
              </a:rPr>
              <a:t> )we will not be able to cool the gas for any set of pressure combination. </a:t>
            </a:r>
          </a:p>
        </p:txBody>
      </p:sp>
      <p:pic>
        <p:nvPicPr>
          <p:cNvPr id="6" name="Picture 7" descr="Image result for inversion curve"/>
          <p:cNvPicPr>
            <a:picLocks noChangeAspect="1" noChangeArrowheads="1"/>
          </p:cNvPicPr>
          <p:nvPr/>
        </p:nvPicPr>
        <p:blipFill>
          <a:blip r:embed="rId2" cstate="print"/>
          <a:srcRect l="6184" t="14285" r="50524" b="35984"/>
          <a:stretch>
            <a:fillRect/>
          </a:stretch>
        </p:blipFill>
        <p:spPr bwMode="auto">
          <a:xfrm>
            <a:off x="1673352" y="2514600"/>
            <a:ext cx="3200400" cy="3840480"/>
          </a:xfrm>
          <a:prstGeom prst="rect">
            <a:avLst/>
          </a:prstGeom>
          <a:noFill/>
        </p:spPr>
      </p:pic>
      <p:sp>
        <p:nvSpPr>
          <p:cNvPr id="7" name="Rectangle 6"/>
          <p:cNvSpPr/>
          <p:nvPr/>
        </p:nvSpPr>
        <p:spPr>
          <a:xfrm>
            <a:off x="4888802" y="3183276"/>
            <a:ext cx="7162795" cy="923330"/>
          </a:xfrm>
          <a:prstGeom prst="rect">
            <a:avLst/>
          </a:prstGeom>
        </p:spPr>
        <p:txBody>
          <a:bodyPr wrap="square">
            <a:spAutoFit/>
          </a:bodyPr>
          <a:lstStyle/>
          <a:p>
            <a:pPr eaLnBrk="0" fontAlgn="base" hangingPunct="0">
              <a:spcBef>
                <a:spcPct val="0"/>
              </a:spcBef>
              <a:spcAft>
                <a:spcPct val="0"/>
              </a:spcAft>
              <a:defRPr/>
            </a:pPr>
            <a:r>
              <a:rPr lang="en-US" b="1" dirty="0">
                <a:solidFill>
                  <a:prstClr val="black"/>
                </a:solidFill>
                <a:latin typeface="Arial" pitchFamily="34" charset="0"/>
                <a:ea typeface="Times New Roman" pitchFamily="18" charset="0"/>
                <a:cs typeface="Arial" pitchFamily="34" charset="0"/>
              </a:rPr>
              <a:t>Just below their max inversion temperature drop in temperature is not significant and temperature drop increases as we lower the inlet temperature and max above their critical temperature. </a:t>
            </a:r>
          </a:p>
        </p:txBody>
      </p:sp>
      <p:sp>
        <p:nvSpPr>
          <p:cNvPr id="8" name="Rectangle 7"/>
          <p:cNvSpPr/>
          <p:nvPr/>
        </p:nvSpPr>
        <p:spPr>
          <a:xfrm>
            <a:off x="5184647" y="4405950"/>
            <a:ext cx="6866949" cy="1200329"/>
          </a:xfrm>
          <a:prstGeom prst="rect">
            <a:avLst/>
          </a:prstGeom>
          <a:solidFill>
            <a:schemeClr val="bg1">
              <a:lumMod val="85000"/>
            </a:schemeClr>
          </a:solidFill>
        </p:spPr>
        <p:txBody>
          <a:bodyPr wrap="square">
            <a:spAutoFit/>
          </a:bodyPr>
          <a:lstStyle/>
          <a:p>
            <a:pPr eaLnBrk="0" fontAlgn="base" hangingPunct="0">
              <a:spcBef>
                <a:spcPct val="0"/>
              </a:spcBef>
              <a:spcAft>
                <a:spcPct val="0"/>
              </a:spcAft>
              <a:defRPr/>
            </a:pPr>
            <a:r>
              <a:rPr lang="en-US" sz="2400" b="1" dirty="0">
                <a:solidFill>
                  <a:srgbClr val="0000FF"/>
                </a:solidFill>
                <a:latin typeface="Arial" pitchFamily="34" charset="0"/>
                <a:ea typeface="Times New Roman" pitchFamily="18" charset="0"/>
                <a:cs typeface="Arial" pitchFamily="34" charset="0"/>
              </a:rPr>
              <a:t>That's the reason JT is always incorporated in the last stage of liquefaction cycle. It can also handles liquid  gas mixture unlike turbine</a:t>
            </a:r>
            <a:endParaRPr lang="en-US" sz="2400" dirty="0">
              <a:solidFill>
                <a:srgbClr val="0000FF"/>
              </a:solidFill>
              <a:latin typeface="Arial" pitchFamily="34" charset="0"/>
              <a:cs typeface="Arial" pitchFamily="34" charset="0"/>
            </a:endParaRPr>
          </a:p>
        </p:txBody>
      </p:sp>
      <p:cxnSp>
        <p:nvCxnSpPr>
          <p:cNvPr id="10" name="Straight Arrow Connector 9"/>
          <p:cNvCxnSpPr/>
          <p:nvPr/>
        </p:nvCxnSpPr>
        <p:spPr>
          <a:xfrm>
            <a:off x="6738651" y="1143000"/>
            <a:ext cx="0" cy="182880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58001" y="2514600"/>
            <a:ext cx="1244251" cy="369332"/>
          </a:xfrm>
          <a:prstGeom prst="rect">
            <a:avLst/>
          </a:prstGeom>
          <a:solidFill>
            <a:srgbClr val="FFFF00"/>
          </a:solidFill>
        </p:spPr>
        <p:txBody>
          <a:bodyPr wrap="none" rtlCol="0">
            <a:spAutoFit/>
          </a:bodyPr>
          <a:lstStyle/>
          <a:p>
            <a:pPr>
              <a:defRPr/>
            </a:pPr>
            <a:r>
              <a:rPr lang="en-US" b="1" dirty="0">
                <a:solidFill>
                  <a:prstClr val="black"/>
                </a:solidFill>
                <a:latin typeface="Lucida Sans Unicode"/>
              </a:rPr>
              <a:t>Above RT</a:t>
            </a:r>
          </a:p>
        </p:txBody>
      </p:sp>
      <p:sp>
        <p:nvSpPr>
          <p:cNvPr id="12" name="TextBox 11"/>
          <p:cNvSpPr txBox="1"/>
          <p:nvPr/>
        </p:nvSpPr>
        <p:spPr>
          <a:xfrm rot="19691380">
            <a:off x="1869028" y="4552626"/>
            <a:ext cx="1451038" cy="276999"/>
          </a:xfrm>
          <a:prstGeom prst="rect">
            <a:avLst/>
          </a:prstGeom>
          <a:noFill/>
        </p:spPr>
        <p:txBody>
          <a:bodyPr wrap="none" rtlCol="0">
            <a:spAutoFit/>
          </a:bodyPr>
          <a:lstStyle/>
          <a:p>
            <a:pPr>
              <a:defRPr/>
            </a:pPr>
            <a:r>
              <a:rPr lang="en-US" sz="1200" b="1" dirty="0">
                <a:solidFill>
                  <a:srgbClr val="0000FF"/>
                </a:solidFill>
                <a:latin typeface="Lucida Sans Unicode"/>
              </a:rPr>
              <a:t>Temp Drop More</a:t>
            </a:r>
          </a:p>
        </p:txBody>
      </p:sp>
      <p:sp>
        <p:nvSpPr>
          <p:cNvPr id="13" name="TextBox 12"/>
          <p:cNvSpPr txBox="1"/>
          <p:nvPr/>
        </p:nvSpPr>
        <p:spPr>
          <a:xfrm rot="19583724">
            <a:off x="1882792" y="3669338"/>
            <a:ext cx="1399742" cy="276999"/>
          </a:xfrm>
          <a:prstGeom prst="rect">
            <a:avLst/>
          </a:prstGeom>
          <a:noFill/>
        </p:spPr>
        <p:txBody>
          <a:bodyPr wrap="none" rtlCol="0">
            <a:spAutoFit/>
          </a:bodyPr>
          <a:lstStyle/>
          <a:p>
            <a:pPr>
              <a:defRPr/>
            </a:pPr>
            <a:r>
              <a:rPr lang="en-US" sz="1200" b="1" dirty="0">
                <a:solidFill>
                  <a:srgbClr val="0000FF"/>
                </a:solidFill>
                <a:latin typeface="Lucida Sans Unicode"/>
              </a:rPr>
              <a:t>Temp Drop Less</a:t>
            </a:r>
          </a:p>
        </p:txBody>
      </p:sp>
    </p:spTree>
    <p:extLst>
      <p:ext uri="{BB962C8B-B14F-4D97-AF65-F5344CB8AC3E}">
        <p14:creationId xmlns:p14="http://schemas.microsoft.com/office/powerpoint/2010/main" val="941439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903914" y="6408739"/>
            <a:ext cx="4002087" cy="365125"/>
          </a:xfrm>
        </p:spPr>
        <p:txBody>
          <a:bodyPr/>
          <a:lstStyle/>
          <a:p>
            <a:pPr>
              <a:defRPr/>
            </a:pPr>
            <a:r>
              <a:rPr lang="en-US">
                <a:solidFill>
                  <a:prstClr val="black"/>
                </a:solidFill>
              </a:rPr>
              <a:t>ASSCA 2025, HEPS  China  ( T S Datta) March 28, 2025</a:t>
            </a:r>
            <a:endParaRPr lang="en-US" dirty="0">
              <a:solidFill>
                <a:prstClr val="black"/>
              </a:solidFill>
            </a:endParaRPr>
          </a:p>
        </p:txBody>
      </p:sp>
      <p:sp>
        <p:nvSpPr>
          <p:cNvPr id="3" name="Slide Number Placeholder 2"/>
          <p:cNvSpPr>
            <a:spLocks noGrp="1"/>
          </p:cNvSpPr>
          <p:nvPr>
            <p:ph type="sldNum" sz="quarter" idx="12"/>
          </p:nvPr>
        </p:nvSpPr>
        <p:spPr/>
        <p:txBody>
          <a:bodyPr/>
          <a:lstStyle/>
          <a:p>
            <a:pPr>
              <a:defRPr/>
            </a:pPr>
            <a:fld id="{CBBC269C-1D03-4E91-8D99-36E293EE702A}" type="slidenum">
              <a:rPr lang="en-US" smtClean="0">
                <a:solidFill>
                  <a:prstClr val="black"/>
                </a:solidFill>
              </a:rPr>
              <a:pPr>
                <a:defRPr/>
              </a:pPr>
              <a:t>22</a:t>
            </a:fld>
            <a:endParaRPr lang="en-US">
              <a:solidFill>
                <a:prstClr val="black"/>
              </a:solidFill>
            </a:endParaRPr>
          </a:p>
        </p:txBody>
      </p:sp>
      <p:pic>
        <p:nvPicPr>
          <p:cNvPr id="5" name="Picture 4"/>
          <p:cNvPicPr>
            <a:picLocks noChangeAspect="1"/>
          </p:cNvPicPr>
          <p:nvPr/>
        </p:nvPicPr>
        <p:blipFill>
          <a:blip r:embed="rId2"/>
          <a:stretch>
            <a:fillRect/>
          </a:stretch>
        </p:blipFill>
        <p:spPr>
          <a:xfrm>
            <a:off x="196149" y="978408"/>
            <a:ext cx="5324475" cy="511492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198664680"/>
              </p:ext>
            </p:extLst>
          </p:nvPr>
        </p:nvGraphicFramePr>
        <p:xfrm>
          <a:off x="7079456" y="1174818"/>
          <a:ext cx="2667000" cy="609600"/>
        </p:xfrm>
        <a:graphic>
          <a:graphicData uri="http://schemas.openxmlformats.org/presentationml/2006/ole">
            <mc:AlternateContent xmlns:mc="http://schemas.openxmlformats.org/markup-compatibility/2006">
              <mc:Choice xmlns:v="urn:schemas-microsoft-com:vml" Requires="v">
                <p:oleObj name="Equation" r:id="rId3" imgW="888614" imgH="203112" progId="">
                  <p:embed/>
                </p:oleObj>
              </mc:Choice>
              <mc:Fallback>
                <p:oleObj name="Equation" r:id="rId3" imgW="888614" imgH="203112" progId="">
                  <p:embed/>
                  <p:pic>
                    <p:nvPicPr>
                      <p:cNvPr id="16"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456" y="1174818"/>
                        <a:ext cx="26670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7079456" y="1906393"/>
            <a:ext cx="2902744" cy="707886"/>
          </a:xfrm>
          <a:prstGeom prst="rect">
            <a:avLst/>
          </a:prstGeom>
          <a:solidFill>
            <a:schemeClr val="bg1"/>
          </a:solidFill>
          <a:ln>
            <a:solidFill>
              <a:srgbClr val="FF0000"/>
            </a:solidFill>
          </a:ln>
        </p:spPr>
        <p:txBody>
          <a:bodyPr wrap="square" rtlCol="0">
            <a:spAutoFit/>
          </a:bodyPr>
          <a:lstStyle/>
          <a:p>
            <a:r>
              <a:rPr lang="en-IN" sz="2000" b="1" dirty="0" err="1">
                <a:solidFill>
                  <a:srgbClr val="0000FF"/>
                </a:solidFill>
              </a:rPr>
              <a:t>Pdv</a:t>
            </a:r>
            <a:r>
              <a:rPr lang="en-IN" sz="2000" b="1" dirty="0">
                <a:solidFill>
                  <a:srgbClr val="0000FF"/>
                </a:solidFill>
              </a:rPr>
              <a:t>=0 , dh=0 and </a:t>
            </a:r>
          </a:p>
          <a:p>
            <a:r>
              <a:rPr lang="en-IN" sz="2000" b="1" dirty="0">
                <a:solidFill>
                  <a:srgbClr val="0000FF"/>
                </a:solidFill>
              </a:rPr>
              <a:t> Hence du=0  </a:t>
            </a:r>
          </a:p>
        </p:txBody>
      </p:sp>
      <p:sp>
        <p:nvSpPr>
          <p:cNvPr id="8" name="TextBox 7"/>
          <p:cNvSpPr txBox="1"/>
          <p:nvPr/>
        </p:nvSpPr>
        <p:spPr>
          <a:xfrm>
            <a:off x="7079456" y="2736254"/>
            <a:ext cx="3249608" cy="400110"/>
          </a:xfrm>
          <a:prstGeom prst="rect">
            <a:avLst/>
          </a:prstGeom>
          <a:solidFill>
            <a:srgbClr val="FFFF00"/>
          </a:solidFill>
        </p:spPr>
        <p:txBody>
          <a:bodyPr wrap="none" rtlCol="0">
            <a:spAutoFit/>
          </a:bodyPr>
          <a:lstStyle/>
          <a:p>
            <a:r>
              <a:rPr lang="en-IN" sz="2000" b="1" dirty="0">
                <a:solidFill>
                  <a:srgbClr val="0000FF"/>
                </a:solidFill>
              </a:rPr>
              <a:t>Difference ( KE+ PE) = 0 </a:t>
            </a:r>
          </a:p>
        </p:txBody>
      </p:sp>
      <p:sp>
        <p:nvSpPr>
          <p:cNvPr id="9" name="TextBox 8"/>
          <p:cNvSpPr txBox="1"/>
          <p:nvPr/>
        </p:nvSpPr>
        <p:spPr>
          <a:xfrm>
            <a:off x="4298385" y="5105400"/>
            <a:ext cx="1135247" cy="369332"/>
          </a:xfrm>
          <a:prstGeom prst="rect">
            <a:avLst/>
          </a:prstGeom>
          <a:noFill/>
        </p:spPr>
        <p:txBody>
          <a:bodyPr wrap="none" rtlCol="0">
            <a:spAutoFit/>
          </a:bodyPr>
          <a:lstStyle/>
          <a:p>
            <a:r>
              <a:rPr lang="en-IN" dirty="0">
                <a:solidFill>
                  <a:schemeClr val="bg1"/>
                </a:solidFill>
                <a:latin typeface="Arial" panose="020B0604020202020204" pitchFamily="34" charset="0"/>
                <a:cs typeface="Arial" panose="020B0604020202020204" pitchFamily="34" charset="0"/>
              </a:rPr>
              <a:t>Pressure</a:t>
            </a:r>
          </a:p>
        </p:txBody>
      </p:sp>
      <p:cxnSp>
        <p:nvCxnSpPr>
          <p:cNvPr id="11" name="Straight Arrow Connector 10"/>
          <p:cNvCxnSpPr>
            <a:stCxn id="9" idx="1"/>
          </p:cNvCxnSpPr>
          <p:nvPr/>
        </p:nvCxnSpPr>
        <p:spPr>
          <a:xfrm flipH="1">
            <a:off x="3688784" y="5290066"/>
            <a:ext cx="609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5936444" y="3380314"/>
            <a:ext cx="5722156" cy="2784475"/>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b="1" dirty="0">
                <a:solidFill>
                  <a:srgbClr val="0000FF"/>
                </a:solidFill>
                <a:latin typeface="Bookman Old Style" panose="02050604050505020204" pitchFamily="18" charset="0"/>
              </a:rPr>
              <a:t>Expansion from A to B :</a:t>
            </a:r>
          </a:p>
          <a:p>
            <a:pPr algn="ctr"/>
            <a:r>
              <a:rPr lang="en-IN" sz="2200" b="1" dirty="0">
                <a:solidFill>
                  <a:srgbClr val="0000FF"/>
                </a:solidFill>
                <a:latin typeface="Bookman Old Style" panose="02050604050505020204" pitchFamily="18" charset="0"/>
              </a:rPr>
              <a:t> Potential Energy increases and hence KE decreases ( Temp Drop) </a:t>
            </a:r>
          </a:p>
          <a:p>
            <a:pPr algn="ctr"/>
            <a:endParaRPr lang="en-IN" sz="2200" dirty="0">
              <a:latin typeface="Bookman Old Style" panose="02050604050505020204" pitchFamily="18" charset="0"/>
            </a:endParaRPr>
          </a:p>
          <a:p>
            <a:pPr algn="ctr"/>
            <a:r>
              <a:rPr lang="en-IN" sz="2200" b="1" dirty="0">
                <a:solidFill>
                  <a:srgbClr val="FF0000"/>
                </a:solidFill>
                <a:latin typeface="Bookman Old Style" panose="02050604050505020204" pitchFamily="18" charset="0"/>
              </a:rPr>
              <a:t>Expansion from C to D :</a:t>
            </a:r>
          </a:p>
          <a:p>
            <a:pPr algn="ctr"/>
            <a:r>
              <a:rPr lang="en-IN" sz="2200" b="1" dirty="0">
                <a:solidFill>
                  <a:srgbClr val="FF0000"/>
                </a:solidFill>
                <a:latin typeface="Bookman Old Style" panose="02050604050505020204" pitchFamily="18" charset="0"/>
              </a:rPr>
              <a:t>Potential Energy  decreases and KE increases , Temp increases</a:t>
            </a:r>
          </a:p>
        </p:txBody>
      </p:sp>
      <p:sp>
        <p:nvSpPr>
          <p:cNvPr id="14" name="TextBox 13"/>
          <p:cNvSpPr txBox="1"/>
          <p:nvPr/>
        </p:nvSpPr>
        <p:spPr>
          <a:xfrm>
            <a:off x="762000" y="150167"/>
            <a:ext cx="4104009" cy="461665"/>
          </a:xfrm>
          <a:prstGeom prst="rect">
            <a:avLst/>
          </a:prstGeom>
          <a:solidFill>
            <a:srgbClr val="FFFF00"/>
          </a:solidFill>
        </p:spPr>
        <p:txBody>
          <a:bodyPr wrap="none" rtlCol="0">
            <a:spAutoFit/>
          </a:bodyPr>
          <a:lstStyle/>
          <a:p>
            <a:r>
              <a:rPr lang="en-IN" sz="2400" b="1" dirty="0">
                <a:latin typeface="Bookman Old Style" panose="02050604050505020204" pitchFamily="18" charset="0"/>
              </a:rPr>
              <a:t>JT COOLING/ HEATING </a:t>
            </a:r>
          </a:p>
        </p:txBody>
      </p:sp>
      <p:sp>
        <p:nvSpPr>
          <p:cNvPr id="10" name="TextBox 9">
            <a:extLst>
              <a:ext uri="{FF2B5EF4-FFF2-40B4-BE49-F238E27FC236}">
                <a16:creationId xmlns:a16="http://schemas.microsoft.com/office/drawing/2014/main" id="{95A8B399-AEC1-A6BD-15E1-1F69BFA9A15A}"/>
              </a:ext>
            </a:extLst>
          </p:cNvPr>
          <p:cNvSpPr txBox="1"/>
          <p:nvPr/>
        </p:nvSpPr>
        <p:spPr>
          <a:xfrm>
            <a:off x="5750284" y="2290"/>
            <a:ext cx="6365516" cy="1077218"/>
          </a:xfrm>
          <a:prstGeom prst="rect">
            <a:avLst/>
          </a:prstGeom>
          <a:noFill/>
        </p:spPr>
        <p:txBody>
          <a:bodyPr wrap="square">
            <a:spAutoFit/>
          </a:bodyPr>
          <a:lstStyle/>
          <a:p>
            <a:r>
              <a:rPr lang="en-US" sz="1600" b="1" dirty="0">
                <a:solidFill>
                  <a:srgbClr val="FF0000"/>
                </a:solidFill>
                <a:latin typeface="Arial" pitchFamily="34" charset="0"/>
                <a:cs typeface="Arial" pitchFamily="34" charset="0"/>
              </a:rPr>
              <a:t>The internal Energy is the sum of thermal kinetic energy and thermal potential energy. Thus, even if the internal energy does not change, the temperature can change due to conversion between kinetic and potential energy;</a:t>
            </a:r>
            <a:r>
              <a:rPr lang="en-US" sz="1600" b="1" dirty="0">
                <a:solidFill>
                  <a:prstClr val="black"/>
                </a:solidFill>
                <a:latin typeface="Arial" pitchFamily="34" charset="0"/>
                <a:cs typeface="Arial" pitchFamily="34" charset="0"/>
              </a:rPr>
              <a:t> </a:t>
            </a:r>
            <a:endParaRPr lang="en-IN" sz="1600" dirty="0"/>
          </a:p>
        </p:txBody>
      </p:sp>
    </p:spTree>
    <p:extLst>
      <p:ext uri="{BB962C8B-B14F-4D97-AF65-F5344CB8AC3E}">
        <p14:creationId xmlns:p14="http://schemas.microsoft.com/office/powerpoint/2010/main" val="2902673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903913" y="6408739"/>
            <a:ext cx="3910562" cy="365125"/>
          </a:xfrm>
        </p:spPr>
        <p:txBody>
          <a:bodyPr/>
          <a:lstStyle/>
          <a:p>
            <a:pPr>
              <a:defRPr/>
            </a:pPr>
            <a:r>
              <a:rPr lang="en-US">
                <a:solidFill>
                  <a:prstClr val="black"/>
                </a:solidFill>
                <a:latin typeface="Lucida Sans Unicode"/>
              </a:rPr>
              <a:t>ASSCA 2025, HEPS  China  ( T S Datta) March 28, 2025</a:t>
            </a:r>
            <a:endParaRPr lang="en-US" dirty="0">
              <a:solidFill>
                <a:prstClr val="black"/>
              </a:solidFill>
              <a:latin typeface="Lucida Sans Unicode"/>
            </a:endParaRPr>
          </a:p>
        </p:txBody>
      </p:sp>
      <p:sp>
        <p:nvSpPr>
          <p:cNvPr id="3" name="Slide Number Placeholder 2"/>
          <p:cNvSpPr>
            <a:spLocks noGrp="1"/>
          </p:cNvSpPr>
          <p:nvPr>
            <p:ph type="sldNum" sz="quarter" idx="12"/>
          </p:nvPr>
        </p:nvSpPr>
        <p:spPr/>
        <p:txBody>
          <a:bodyPr/>
          <a:lstStyle/>
          <a:p>
            <a:pPr>
              <a:defRPr/>
            </a:pPr>
            <a:fld id="{CBBC269C-1D03-4E91-8D99-36E293EE702A}" type="slidenum">
              <a:rPr lang="en-US">
                <a:solidFill>
                  <a:prstClr val="black"/>
                </a:solidFill>
                <a:latin typeface="Lucida Sans Unicode"/>
              </a:rPr>
              <a:pPr>
                <a:defRPr/>
              </a:pPr>
              <a:t>23</a:t>
            </a:fld>
            <a:endParaRPr lang="en-US">
              <a:solidFill>
                <a:prstClr val="black"/>
              </a:solidFill>
              <a:latin typeface="Lucida Sans Unicode"/>
            </a:endParaRPr>
          </a:p>
        </p:txBody>
      </p:sp>
      <p:sp>
        <p:nvSpPr>
          <p:cNvPr id="4" name="TextBox 3"/>
          <p:cNvSpPr txBox="1"/>
          <p:nvPr/>
        </p:nvSpPr>
        <p:spPr>
          <a:xfrm>
            <a:off x="33599" y="-4464"/>
            <a:ext cx="6341801" cy="461665"/>
          </a:xfrm>
          <a:prstGeom prst="rect">
            <a:avLst/>
          </a:prstGeom>
          <a:solidFill>
            <a:srgbClr val="FFFF00"/>
          </a:solidFill>
        </p:spPr>
        <p:txBody>
          <a:bodyPr wrap="none" rtlCol="0">
            <a:spAutoFit/>
          </a:bodyPr>
          <a:lstStyle/>
          <a:p>
            <a:pPr>
              <a:defRPr/>
            </a:pPr>
            <a:r>
              <a:rPr lang="en-US" sz="2400" b="1" dirty="0">
                <a:solidFill>
                  <a:prstClr val="black"/>
                </a:solidFill>
                <a:latin typeface="Lucida Sans Unicode"/>
              </a:rPr>
              <a:t>Adiabatic Expansion ( Isentropic Cooling)</a:t>
            </a:r>
          </a:p>
        </p:txBody>
      </p:sp>
      <p:grpSp>
        <p:nvGrpSpPr>
          <p:cNvPr id="6" name="Group 25"/>
          <p:cNvGrpSpPr/>
          <p:nvPr/>
        </p:nvGrpSpPr>
        <p:grpSpPr>
          <a:xfrm>
            <a:off x="8344958" y="368726"/>
            <a:ext cx="3429000" cy="2533506"/>
            <a:chOff x="5181600" y="685800"/>
            <a:chExt cx="3429000" cy="2533506"/>
          </a:xfrm>
        </p:grpSpPr>
        <p:sp>
          <p:nvSpPr>
            <p:cNvPr id="5" name="Line 21"/>
            <p:cNvSpPr>
              <a:spLocks noChangeShapeType="1"/>
            </p:cNvSpPr>
            <p:nvPr/>
          </p:nvSpPr>
          <p:spPr bwMode="auto">
            <a:xfrm>
              <a:off x="5410200" y="2209800"/>
              <a:ext cx="533400" cy="0"/>
            </a:xfrm>
            <a:prstGeom prst="line">
              <a:avLst/>
            </a:prstGeom>
            <a:noFill/>
            <a:ln w="38100">
              <a:solidFill>
                <a:schemeClr val="tx1"/>
              </a:solidFill>
              <a:round/>
              <a:headEnd/>
              <a:tailEnd type="triangle" w="med" len="med"/>
            </a:ln>
          </p:spPr>
          <p:txBody>
            <a:bodyPr wrap="none" anchor="ctr"/>
            <a:lstStyle/>
            <a:p>
              <a:pPr>
                <a:defRPr/>
              </a:pPr>
              <a:endParaRPr lang="en-US">
                <a:solidFill>
                  <a:prstClr val="black"/>
                </a:solidFill>
                <a:latin typeface="Lucida Sans Unicode"/>
              </a:endParaRPr>
            </a:p>
          </p:txBody>
        </p:sp>
        <p:grpSp>
          <p:nvGrpSpPr>
            <p:cNvPr id="7" name="Group 6"/>
            <p:cNvGrpSpPr/>
            <p:nvPr/>
          </p:nvGrpSpPr>
          <p:grpSpPr>
            <a:xfrm>
              <a:off x="6019800" y="685800"/>
              <a:ext cx="2254469" cy="1828800"/>
              <a:chOff x="5638800" y="2514600"/>
              <a:chExt cx="2334986" cy="1828800"/>
            </a:xfrm>
          </p:grpSpPr>
          <p:grpSp>
            <p:nvGrpSpPr>
              <p:cNvPr id="8" name="Group 28"/>
              <p:cNvGrpSpPr/>
              <p:nvPr/>
            </p:nvGrpSpPr>
            <p:grpSpPr>
              <a:xfrm>
                <a:off x="5638800" y="2514600"/>
                <a:ext cx="1295400" cy="1828800"/>
                <a:chOff x="6781800" y="2971800"/>
                <a:chExt cx="1295400" cy="1828800"/>
              </a:xfrm>
            </p:grpSpPr>
            <p:sp>
              <p:nvSpPr>
                <p:cNvPr id="11" name="Rectangle 10"/>
                <p:cNvSpPr>
                  <a:spLocks noChangeArrowheads="1"/>
                </p:cNvSpPr>
                <p:nvPr/>
              </p:nvSpPr>
              <p:spPr bwMode="auto">
                <a:xfrm>
                  <a:off x="6781800" y="3581400"/>
                  <a:ext cx="1066800" cy="1219200"/>
                </a:xfrm>
                <a:prstGeom prst="rect">
                  <a:avLst/>
                </a:prstGeom>
                <a:solidFill>
                  <a:schemeClr val="bg1"/>
                </a:solidFill>
                <a:ln w="76200">
                  <a:solidFill>
                    <a:srgbClr val="0000FF"/>
                  </a:solidFill>
                  <a:miter lim="800000"/>
                  <a:headEnd/>
                  <a:tailEnd/>
                </a:ln>
              </p:spPr>
              <p:txBody>
                <a:bodyPr wrap="none" anchor="ctr"/>
                <a:lstStyle/>
                <a:p>
                  <a:pPr>
                    <a:defRPr/>
                  </a:pPr>
                  <a:endParaRPr lang="en-US">
                    <a:solidFill>
                      <a:prstClr val="black"/>
                    </a:solidFill>
                    <a:latin typeface="Lucida Sans Unicode"/>
                  </a:endParaRPr>
                </a:p>
              </p:txBody>
            </p:sp>
            <p:sp>
              <p:nvSpPr>
                <p:cNvPr id="12" name="Line 11"/>
                <p:cNvSpPr>
                  <a:spLocks noChangeShapeType="1"/>
                </p:cNvSpPr>
                <p:nvPr/>
              </p:nvSpPr>
              <p:spPr bwMode="auto">
                <a:xfrm>
                  <a:off x="6803834" y="4038600"/>
                  <a:ext cx="990600" cy="0"/>
                </a:xfrm>
                <a:prstGeom prst="line">
                  <a:avLst/>
                </a:prstGeom>
                <a:noFill/>
                <a:ln w="57150">
                  <a:solidFill>
                    <a:schemeClr val="tx1"/>
                  </a:solidFill>
                  <a:round/>
                  <a:headEnd/>
                  <a:tailEnd/>
                </a:ln>
              </p:spPr>
              <p:txBody>
                <a:bodyPr wrap="none" anchor="ctr"/>
                <a:lstStyle/>
                <a:p>
                  <a:pPr>
                    <a:defRPr/>
                  </a:pPr>
                  <a:endParaRPr lang="en-US">
                    <a:solidFill>
                      <a:prstClr val="black"/>
                    </a:solidFill>
                    <a:latin typeface="Lucida Sans Unicode"/>
                  </a:endParaRPr>
                </a:p>
              </p:txBody>
            </p:sp>
            <p:sp>
              <p:nvSpPr>
                <p:cNvPr id="13" name="Line 12"/>
                <p:cNvSpPr>
                  <a:spLocks noChangeShapeType="1"/>
                </p:cNvSpPr>
                <p:nvPr/>
              </p:nvSpPr>
              <p:spPr bwMode="auto">
                <a:xfrm>
                  <a:off x="7315200" y="2971800"/>
                  <a:ext cx="0" cy="1066800"/>
                </a:xfrm>
                <a:prstGeom prst="line">
                  <a:avLst/>
                </a:prstGeom>
                <a:noFill/>
                <a:ln w="57150">
                  <a:solidFill>
                    <a:schemeClr val="tx1"/>
                  </a:solidFill>
                  <a:round/>
                  <a:headEnd/>
                  <a:tailEnd/>
                </a:ln>
              </p:spPr>
              <p:txBody>
                <a:bodyPr wrap="none" anchor="ctr"/>
                <a:lstStyle/>
                <a:p>
                  <a:pPr>
                    <a:defRPr/>
                  </a:pPr>
                  <a:endParaRPr lang="en-US">
                    <a:solidFill>
                      <a:prstClr val="black"/>
                    </a:solidFill>
                    <a:latin typeface="Lucida Sans Unicode"/>
                  </a:endParaRPr>
                </a:p>
              </p:txBody>
            </p:sp>
            <p:sp>
              <p:nvSpPr>
                <p:cNvPr id="14" name="Text Box 18"/>
                <p:cNvSpPr txBox="1">
                  <a:spLocks noChangeArrowheads="1"/>
                </p:cNvSpPr>
                <p:nvPr/>
              </p:nvSpPr>
              <p:spPr bwMode="auto">
                <a:xfrm>
                  <a:off x="6781800" y="4418112"/>
                  <a:ext cx="1119343" cy="307777"/>
                </a:xfrm>
                <a:prstGeom prst="rect">
                  <a:avLst/>
                </a:prstGeom>
                <a:noFill/>
                <a:ln w="9525">
                  <a:noFill/>
                  <a:miter lim="800000"/>
                  <a:headEnd/>
                  <a:tailEnd/>
                </a:ln>
              </p:spPr>
              <p:txBody>
                <a:bodyPr wrap="none" anchor="ctr">
                  <a:spAutoFit/>
                </a:bodyPr>
                <a:lstStyle/>
                <a:p>
                  <a:pPr>
                    <a:spcBef>
                      <a:spcPct val="50000"/>
                    </a:spcBef>
                    <a:defRPr/>
                  </a:pPr>
                  <a:r>
                    <a:rPr lang="en-US" sz="1400" b="1" dirty="0">
                      <a:solidFill>
                        <a:srgbClr val="0000FF"/>
                      </a:solidFill>
                      <a:latin typeface="Lucida Sans Unicode"/>
                    </a:rPr>
                    <a:t>P1, V1, T3</a:t>
                  </a:r>
                </a:p>
              </p:txBody>
            </p:sp>
            <p:sp>
              <p:nvSpPr>
                <p:cNvPr id="15" name="Line 23"/>
                <p:cNvSpPr>
                  <a:spLocks noChangeShapeType="1"/>
                </p:cNvSpPr>
                <p:nvPr/>
              </p:nvSpPr>
              <p:spPr bwMode="auto">
                <a:xfrm flipV="1">
                  <a:off x="7848600" y="3733800"/>
                  <a:ext cx="228600" cy="152400"/>
                </a:xfrm>
                <a:prstGeom prst="line">
                  <a:avLst/>
                </a:prstGeom>
                <a:noFill/>
                <a:ln w="38100">
                  <a:solidFill>
                    <a:schemeClr val="tx1"/>
                  </a:solidFill>
                  <a:round/>
                  <a:headEnd/>
                  <a:tailEnd type="triangle" w="med" len="med"/>
                </a:ln>
              </p:spPr>
              <p:txBody>
                <a:bodyPr wrap="none" anchor="ctr"/>
                <a:lstStyle/>
                <a:p>
                  <a:pPr>
                    <a:defRPr/>
                  </a:pPr>
                  <a:endParaRPr lang="en-US">
                    <a:solidFill>
                      <a:prstClr val="black"/>
                    </a:solidFill>
                    <a:latin typeface="Lucida Sans Unicode"/>
                  </a:endParaRPr>
                </a:p>
              </p:txBody>
            </p:sp>
          </p:grpSp>
          <p:sp>
            <p:nvSpPr>
              <p:cNvPr id="9" name="Text Box 25"/>
              <p:cNvSpPr txBox="1">
                <a:spLocks noChangeArrowheads="1"/>
              </p:cNvSpPr>
              <p:nvPr/>
            </p:nvSpPr>
            <p:spPr bwMode="auto">
              <a:xfrm>
                <a:off x="6901543" y="3124200"/>
                <a:ext cx="1072243" cy="274637"/>
              </a:xfrm>
              <a:prstGeom prst="rect">
                <a:avLst/>
              </a:prstGeom>
              <a:noFill/>
              <a:ln w="9525">
                <a:noFill/>
                <a:miter lim="800000"/>
                <a:headEnd/>
                <a:tailEnd/>
              </a:ln>
            </p:spPr>
            <p:txBody>
              <a:bodyPr wrap="square" anchor="ctr">
                <a:spAutoFit/>
              </a:bodyPr>
              <a:lstStyle/>
              <a:p>
                <a:pPr>
                  <a:defRPr/>
                </a:pPr>
                <a:r>
                  <a:rPr lang="en-US" sz="1200" b="1" dirty="0">
                    <a:solidFill>
                      <a:prstClr val="black"/>
                    </a:solidFill>
                    <a:latin typeface="Lucida Sans Unicode"/>
                  </a:rPr>
                  <a:t>Insulation</a:t>
                </a:r>
                <a:endParaRPr lang="en-US" dirty="0">
                  <a:solidFill>
                    <a:prstClr val="black"/>
                  </a:solidFill>
                  <a:latin typeface="Lucida Sans Unicode"/>
                </a:endParaRPr>
              </a:p>
            </p:txBody>
          </p:sp>
          <p:sp>
            <p:nvSpPr>
              <p:cNvPr id="10" name="TextBox 9"/>
              <p:cNvSpPr txBox="1"/>
              <p:nvPr/>
            </p:nvSpPr>
            <p:spPr>
              <a:xfrm>
                <a:off x="7059386" y="3352800"/>
                <a:ext cx="870306" cy="369332"/>
              </a:xfrm>
              <a:prstGeom prst="rect">
                <a:avLst/>
              </a:prstGeom>
              <a:noFill/>
            </p:spPr>
            <p:txBody>
              <a:bodyPr wrap="none" rtlCol="0">
                <a:spAutoFit/>
              </a:bodyPr>
              <a:lstStyle/>
              <a:p>
                <a:pPr>
                  <a:defRPr/>
                </a:pPr>
                <a:r>
                  <a:rPr lang="en-US" b="1" dirty="0" err="1">
                    <a:solidFill>
                      <a:srgbClr val="FF0000"/>
                    </a:solidFill>
                    <a:latin typeface="Lucida Sans Unicode"/>
                  </a:rPr>
                  <a:t>dQ</a:t>
                </a:r>
                <a:r>
                  <a:rPr lang="en-US" b="1" dirty="0">
                    <a:solidFill>
                      <a:srgbClr val="FF0000"/>
                    </a:solidFill>
                    <a:latin typeface="Lucida Sans Unicode"/>
                  </a:rPr>
                  <a:t>=0</a:t>
                </a:r>
              </a:p>
            </p:txBody>
          </p:sp>
        </p:grpSp>
        <p:cxnSp>
          <p:nvCxnSpPr>
            <p:cNvPr id="17" name="Straight Arrow Connector 16"/>
            <p:cNvCxnSpPr/>
            <p:nvPr/>
          </p:nvCxnSpPr>
          <p:spPr>
            <a:xfrm flipV="1">
              <a:off x="6781800" y="990600"/>
              <a:ext cx="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86600" y="2133600"/>
              <a:ext cx="457200" cy="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5474" name="Object 2"/>
            <p:cNvGraphicFramePr>
              <a:graphicFrameLocks noChangeAspect="1"/>
            </p:cNvGraphicFramePr>
            <p:nvPr/>
          </p:nvGraphicFramePr>
          <p:xfrm>
            <a:off x="7467600" y="1961173"/>
            <a:ext cx="1143000" cy="769327"/>
          </p:xfrm>
          <a:graphic>
            <a:graphicData uri="http://schemas.openxmlformats.org/presentationml/2006/ole">
              <mc:AlternateContent xmlns:mc="http://schemas.openxmlformats.org/markup-compatibility/2006">
                <mc:Choice xmlns:v="urn:schemas-microsoft-com:vml" Requires="v">
                  <p:oleObj name="Equation" r:id="rId2" imgW="583947" imgH="393529" progId="">
                    <p:embed/>
                  </p:oleObj>
                </mc:Choice>
                <mc:Fallback>
                  <p:oleObj name="Equation" r:id="rId2" imgW="583947" imgH="393529" progId="">
                    <p:embed/>
                    <p:pic>
                      <p:nvPicPr>
                        <p:cNvPr id="10547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961173"/>
                          <a:ext cx="1143000" cy="7693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5586757" y="2849974"/>
              <a:ext cx="2379177" cy="369332"/>
            </a:xfrm>
            <a:prstGeom prst="rect">
              <a:avLst/>
            </a:prstGeom>
            <a:solidFill>
              <a:srgbClr val="FF0000"/>
            </a:solidFill>
          </p:spPr>
          <p:txBody>
            <a:bodyPr wrap="none" rtlCol="0">
              <a:spAutoFit/>
            </a:bodyPr>
            <a:lstStyle/>
            <a:p>
              <a:pPr>
                <a:defRPr/>
              </a:pPr>
              <a:r>
                <a:rPr lang="en-US" b="1" dirty="0" err="1">
                  <a:solidFill>
                    <a:prstClr val="white"/>
                  </a:solidFill>
                  <a:latin typeface="Bookman Old Style" pitchFamily="18" charset="0"/>
                </a:rPr>
                <a:t>dS</a:t>
              </a:r>
              <a:r>
                <a:rPr lang="en-US" b="1" dirty="0">
                  <a:solidFill>
                    <a:prstClr val="white"/>
                  </a:solidFill>
                  <a:latin typeface="Bookman Old Style" pitchFamily="18" charset="0"/>
                </a:rPr>
                <a:t>=0 ( Isentropic)</a:t>
              </a:r>
              <a:endParaRPr lang="en-US" dirty="0">
                <a:solidFill>
                  <a:prstClr val="black"/>
                </a:solidFill>
                <a:latin typeface="Lucida Sans Unicode"/>
              </a:endParaRPr>
            </a:p>
          </p:txBody>
        </p:sp>
        <p:sp>
          <p:nvSpPr>
            <p:cNvPr id="22" name="TextBox 21"/>
            <p:cNvSpPr txBox="1"/>
            <p:nvPr/>
          </p:nvSpPr>
          <p:spPr>
            <a:xfrm>
              <a:off x="5181600" y="1828800"/>
              <a:ext cx="731290" cy="276999"/>
            </a:xfrm>
            <a:prstGeom prst="rect">
              <a:avLst/>
            </a:prstGeom>
            <a:noFill/>
          </p:spPr>
          <p:txBody>
            <a:bodyPr wrap="none" rtlCol="0">
              <a:spAutoFit/>
            </a:bodyPr>
            <a:lstStyle/>
            <a:p>
              <a:pPr>
                <a:defRPr/>
              </a:pPr>
              <a:r>
                <a:rPr lang="en-US" sz="1200" b="1" dirty="0">
                  <a:solidFill>
                    <a:prstClr val="black"/>
                  </a:solidFill>
                  <a:latin typeface="Lucida Sans Unicode"/>
                </a:rPr>
                <a:t>High Pr</a:t>
              </a:r>
            </a:p>
          </p:txBody>
        </p:sp>
        <p:sp>
          <p:nvSpPr>
            <p:cNvPr id="24" name="TextBox 23"/>
            <p:cNvSpPr txBox="1"/>
            <p:nvPr/>
          </p:nvSpPr>
          <p:spPr>
            <a:xfrm>
              <a:off x="7162800" y="1828800"/>
              <a:ext cx="675185" cy="276999"/>
            </a:xfrm>
            <a:prstGeom prst="rect">
              <a:avLst/>
            </a:prstGeom>
            <a:noFill/>
          </p:spPr>
          <p:txBody>
            <a:bodyPr wrap="none" rtlCol="0">
              <a:spAutoFit/>
            </a:bodyPr>
            <a:lstStyle/>
            <a:p>
              <a:pPr>
                <a:defRPr/>
              </a:pPr>
              <a:r>
                <a:rPr lang="en-US" sz="1200" b="1" dirty="0">
                  <a:solidFill>
                    <a:prstClr val="black"/>
                  </a:solidFill>
                  <a:latin typeface="Lucida Sans Unicode"/>
                </a:rPr>
                <a:t>Low Pr</a:t>
              </a:r>
            </a:p>
          </p:txBody>
        </p:sp>
      </p:grpSp>
      <p:sp>
        <p:nvSpPr>
          <p:cNvPr id="25" name="TextBox 24"/>
          <p:cNvSpPr txBox="1"/>
          <p:nvPr/>
        </p:nvSpPr>
        <p:spPr>
          <a:xfrm>
            <a:off x="533401" y="685801"/>
            <a:ext cx="7086599" cy="584775"/>
          </a:xfrm>
          <a:prstGeom prst="rect">
            <a:avLst/>
          </a:prstGeom>
          <a:solidFill>
            <a:schemeClr val="bg1">
              <a:lumMod val="85000"/>
            </a:schemeClr>
          </a:solidFill>
        </p:spPr>
        <p:txBody>
          <a:bodyPr wrap="square" rtlCol="0">
            <a:spAutoFit/>
          </a:bodyPr>
          <a:lstStyle/>
          <a:p>
            <a:pPr>
              <a:defRPr/>
            </a:pPr>
            <a:r>
              <a:rPr lang="en-US" sz="1600" b="1" dirty="0">
                <a:solidFill>
                  <a:srgbClr val="0000FF"/>
                </a:solidFill>
                <a:latin typeface="Bookman Old Style" pitchFamily="18" charset="0"/>
              </a:rPr>
              <a:t>High Pressure Gas does an External work (Lifting Piston) and comes out at low Pressure and low temperature</a:t>
            </a:r>
          </a:p>
        </p:txBody>
      </p:sp>
      <p:graphicFrame>
        <p:nvGraphicFramePr>
          <p:cNvPr id="105475" name="Object 3"/>
          <p:cNvGraphicFramePr>
            <a:graphicFrameLocks noChangeAspect="1"/>
          </p:cNvGraphicFramePr>
          <p:nvPr>
            <p:extLst>
              <p:ext uri="{D42A27DB-BD31-4B8C-83A1-F6EECF244321}">
                <p14:modId xmlns:p14="http://schemas.microsoft.com/office/powerpoint/2010/main" val="1269822394"/>
              </p:ext>
            </p:extLst>
          </p:nvPr>
        </p:nvGraphicFramePr>
        <p:xfrm>
          <a:off x="1328409" y="1429762"/>
          <a:ext cx="3514725" cy="1566863"/>
        </p:xfrm>
        <a:graphic>
          <a:graphicData uri="http://schemas.openxmlformats.org/presentationml/2006/ole">
            <mc:AlternateContent xmlns:mc="http://schemas.openxmlformats.org/markup-compatibility/2006">
              <mc:Choice xmlns:v="urn:schemas-microsoft-com:vml" Requires="v">
                <p:oleObj name="Equation" r:id="rId4" imgW="1536700" imgH="685800" progId="">
                  <p:embed/>
                </p:oleObj>
              </mc:Choice>
              <mc:Fallback>
                <p:oleObj name="Equation" r:id="rId4" imgW="1536700" imgH="685800" progId="">
                  <p:embed/>
                  <p:pic>
                    <p:nvPicPr>
                      <p:cNvPr id="1054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8409" y="1429762"/>
                        <a:ext cx="3514725" cy="156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476" name="Object 4"/>
          <p:cNvGraphicFramePr>
            <a:graphicFrameLocks noChangeAspect="1"/>
          </p:cNvGraphicFramePr>
          <p:nvPr>
            <p:extLst>
              <p:ext uri="{D42A27DB-BD31-4B8C-83A1-F6EECF244321}">
                <p14:modId xmlns:p14="http://schemas.microsoft.com/office/powerpoint/2010/main" val="3740406514"/>
              </p:ext>
            </p:extLst>
          </p:nvPr>
        </p:nvGraphicFramePr>
        <p:xfrm>
          <a:off x="725540" y="2748437"/>
          <a:ext cx="2468563" cy="838200"/>
        </p:xfrm>
        <a:graphic>
          <a:graphicData uri="http://schemas.openxmlformats.org/presentationml/2006/ole">
            <mc:AlternateContent xmlns:mc="http://schemas.openxmlformats.org/markup-compatibility/2006">
              <mc:Choice xmlns:v="urn:schemas-microsoft-com:vml" Requires="v">
                <p:oleObj name="Equation" r:id="rId6" imgW="1346200" imgH="457200" progId="">
                  <p:embed/>
                </p:oleObj>
              </mc:Choice>
              <mc:Fallback>
                <p:oleObj name="Equation" r:id="rId6" imgW="1346200" imgH="457200" progId="">
                  <p:embed/>
                  <p:pic>
                    <p:nvPicPr>
                      <p:cNvPr id="10547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540" y="2748437"/>
                        <a:ext cx="2468563"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477" name="Object 5"/>
          <p:cNvGraphicFramePr>
            <a:graphicFrameLocks noChangeAspect="1"/>
          </p:cNvGraphicFramePr>
          <p:nvPr>
            <p:extLst>
              <p:ext uri="{D42A27DB-BD31-4B8C-83A1-F6EECF244321}">
                <p14:modId xmlns:p14="http://schemas.microsoft.com/office/powerpoint/2010/main" val="445911379"/>
              </p:ext>
            </p:extLst>
          </p:nvPr>
        </p:nvGraphicFramePr>
        <p:xfrm>
          <a:off x="3518431" y="2636316"/>
          <a:ext cx="1852612" cy="942975"/>
        </p:xfrm>
        <a:graphic>
          <a:graphicData uri="http://schemas.openxmlformats.org/presentationml/2006/ole">
            <mc:AlternateContent xmlns:mc="http://schemas.openxmlformats.org/markup-compatibility/2006">
              <mc:Choice xmlns:v="urn:schemas-microsoft-com:vml" Requires="v">
                <p:oleObj name="Equation" r:id="rId8" imgW="698197" imgH="355446" progId="">
                  <p:embed/>
                </p:oleObj>
              </mc:Choice>
              <mc:Fallback>
                <p:oleObj name="Equation" r:id="rId8" imgW="698197" imgH="355446" progId="">
                  <p:embed/>
                  <p:pic>
                    <p:nvPicPr>
                      <p:cNvPr id="10547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8431" y="2636316"/>
                        <a:ext cx="1852612"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478" name="Object 6"/>
          <p:cNvGraphicFramePr>
            <a:graphicFrameLocks noChangeAspect="1"/>
          </p:cNvGraphicFramePr>
          <p:nvPr/>
        </p:nvGraphicFramePr>
        <p:xfrm>
          <a:off x="4206875" y="3810000"/>
          <a:ext cx="1854200" cy="725488"/>
        </p:xfrm>
        <a:graphic>
          <a:graphicData uri="http://schemas.openxmlformats.org/presentationml/2006/ole">
            <mc:AlternateContent xmlns:mc="http://schemas.openxmlformats.org/markup-compatibility/2006">
              <mc:Choice xmlns:v="urn:schemas-microsoft-com:vml" Requires="v">
                <p:oleObj name="Equation" r:id="rId10" imgW="583947" imgH="228501" progId="">
                  <p:embed/>
                </p:oleObj>
              </mc:Choice>
              <mc:Fallback>
                <p:oleObj name="Equation" r:id="rId10" imgW="583947" imgH="228501" progId="">
                  <p:embed/>
                  <p:pic>
                    <p:nvPicPr>
                      <p:cNvPr id="105478"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06875" y="3810000"/>
                        <a:ext cx="1854200" cy="725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Box 30"/>
          <p:cNvSpPr txBox="1"/>
          <p:nvPr/>
        </p:nvSpPr>
        <p:spPr>
          <a:xfrm>
            <a:off x="1248981" y="4683694"/>
            <a:ext cx="10167408" cy="1446550"/>
          </a:xfrm>
          <a:prstGeom prst="rect">
            <a:avLst/>
          </a:prstGeom>
          <a:solidFill>
            <a:srgbClr val="FF0000"/>
          </a:solidFill>
        </p:spPr>
        <p:txBody>
          <a:bodyPr wrap="square" rtlCol="0">
            <a:spAutoFit/>
          </a:bodyPr>
          <a:lstStyle/>
          <a:p>
            <a:pPr marL="342900" indent="-342900">
              <a:buFont typeface="Wingdings" pitchFamily="2" charset="2"/>
              <a:buChar char="Ø"/>
              <a:defRPr/>
            </a:pPr>
            <a:r>
              <a:rPr lang="en-US" sz="2200" b="1" dirty="0">
                <a:solidFill>
                  <a:prstClr val="white"/>
                </a:solidFill>
                <a:latin typeface="Bookman Old Style" pitchFamily="18" charset="0"/>
              </a:rPr>
              <a:t>Unlike JT Expansion,  There will be always cooling effect on  adiabatic expansion at any temperature and Pressure</a:t>
            </a:r>
          </a:p>
          <a:p>
            <a:pPr marL="342900" indent="-342900">
              <a:buFont typeface="Wingdings" pitchFamily="2" charset="2"/>
              <a:buChar char="Ø"/>
              <a:defRPr/>
            </a:pPr>
            <a:endParaRPr lang="en-US" sz="2200" b="1" dirty="0">
              <a:solidFill>
                <a:prstClr val="white"/>
              </a:solidFill>
              <a:latin typeface="Bookman Old Style" pitchFamily="18" charset="0"/>
            </a:endParaRPr>
          </a:p>
          <a:p>
            <a:pPr marL="342900" indent="-342900">
              <a:buFont typeface="Wingdings" pitchFamily="2" charset="2"/>
              <a:buChar char="Ø"/>
              <a:defRPr/>
            </a:pPr>
            <a:r>
              <a:rPr lang="en-US" sz="2200" b="1" dirty="0">
                <a:solidFill>
                  <a:prstClr val="white"/>
                </a:solidFill>
                <a:latin typeface="Bookman Old Style" pitchFamily="18" charset="0"/>
              </a:rPr>
              <a:t>Temperature drop is much higher compared to JT Expansion</a:t>
            </a:r>
          </a:p>
        </p:txBody>
      </p:sp>
      <p:graphicFrame>
        <p:nvGraphicFramePr>
          <p:cNvPr id="105479" name="Object 7"/>
          <p:cNvGraphicFramePr>
            <a:graphicFrameLocks noChangeAspect="1"/>
          </p:cNvGraphicFramePr>
          <p:nvPr>
            <p:extLst>
              <p:ext uri="{D42A27DB-BD31-4B8C-83A1-F6EECF244321}">
                <p14:modId xmlns:p14="http://schemas.microsoft.com/office/powerpoint/2010/main" val="1237118694"/>
              </p:ext>
            </p:extLst>
          </p:nvPr>
        </p:nvGraphicFramePr>
        <p:xfrm>
          <a:off x="8673570" y="3280907"/>
          <a:ext cx="3344863" cy="402221"/>
        </p:xfrm>
        <a:graphic>
          <a:graphicData uri="http://schemas.openxmlformats.org/presentationml/2006/ole">
            <mc:AlternateContent xmlns:mc="http://schemas.openxmlformats.org/markup-compatibility/2006">
              <mc:Choice xmlns:v="urn:schemas-microsoft-com:vml" Requires="v">
                <p:oleObj name="Equation" r:id="rId12" imgW="2006600" imgH="241300" progId="">
                  <p:embed/>
                </p:oleObj>
              </mc:Choice>
              <mc:Fallback>
                <p:oleObj name="Equation" r:id="rId12" imgW="2006600" imgH="241300" progId="">
                  <p:embed/>
                  <p:pic>
                    <p:nvPicPr>
                      <p:cNvPr id="105479"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73570" y="3280907"/>
                        <a:ext cx="3344863" cy="4022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a:extLst>
              <a:ext uri="{FF2B5EF4-FFF2-40B4-BE49-F238E27FC236}">
                <a16:creationId xmlns:a16="http://schemas.microsoft.com/office/drawing/2014/main" id="{69CA5302-6E7C-2D41-89AD-7E2AEDA5094A}"/>
              </a:ext>
            </a:extLst>
          </p:cNvPr>
          <p:cNvSpPr txBox="1"/>
          <p:nvPr/>
        </p:nvSpPr>
        <p:spPr>
          <a:xfrm>
            <a:off x="5643791" y="2743501"/>
            <a:ext cx="2198038" cy="646331"/>
          </a:xfrm>
          <a:prstGeom prst="rect">
            <a:avLst/>
          </a:prstGeom>
          <a:solidFill>
            <a:schemeClr val="bg1">
              <a:lumMod val="95000"/>
            </a:schemeClr>
          </a:solidFill>
        </p:spPr>
        <p:txBody>
          <a:bodyPr wrap="none" rtlCol="0">
            <a:spAutoFit/>
          </a:bodyPr>
          <a:lstStyle/>
          <a:p>
            <a:r>
              <a:rPr lang="en-US" b="1" dirty="0">
                <a:solidFill>
                  <a:srgbClr val="0000FF"/>
                </a:solidFill>
                <a:latin typeface="Bookman Old Style" panose="02050604050505020204" pitchFamily="18" charset="0"/>
              </a:rPr>
              <a:t>Always Positive</a:t>
            </a:r>
          </a:p>
          <a:p>
            <a:r>
              <a:rPr lang="en-US" b="1" dirty="0">
                <a:solidFill>
                  <a:srgbClr val="0000FF"/>
                </a:solidFill>
                <a:latin typeface="Bookman Old Style" panose="02050604050505020204" pitchFamily="18" charset="0"/>
              </a:rPr>
              <a:t>( Only Cooling )  </a:t>
            </a:r>
            <a:endParaRPr lang="en-IN" b="1" dirty="0">
              <a:solidFill>
                <a:srgbClr val="0000FF"/>
              </a:solidFill>
              <a:latin typeface="Bookman Old Style" panose="02050604050505020204" pitchFamily="18" charset="0"/>
            </a:endParaRPr>
          </a:p>
        </p:txBody>
      </p:sp>
    </p:spTree>
    <p:extLst>
      <p:ext uri="{BB962C8B-B14F-4D97-AF65-F5344CB8AC3E}">
        <p14:creationId xmlns:p14="http://schemas.microsoft.com/office/powerpoint/2010/main" val="2372919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solidFill>
                  <a:prstClr val="black"/>
                </a:solidFill>
                <a:latin typeface="Lucida Sans Unicode"/>
              </a:rPr>
              <a:t>ASSCA 2025, HEPS  China  ( T S Datta) March 28, 2025</a:t>
            </a:r>
          </a:p>
        </p:txBody>
      </p:sp>
      <p:sp>
        <p:nvSpPr>
          <p:cNvPr id="3" name="Slide Number Placeholder 2"/>
          <p:cNvSpPr>
            <a:spLocks noGrp="1"/>
          </p:cNvSpPr>
          <p:nvPr>
            <p:ph type="sldNum" sz="quarter" idx="12"/>
          </p:nvPr>
        </p:nvSpPr>
        <p:spPr/>
        <p:txBody>
          <a:bodyPr/>
          <a:lstStyle/>
          <a:p>
            <a:pPr>
              <a:defRPr/>
            </a:pPr>
            <a:fld id="{CBBC269C-1D03-4E91-8D99-36E293EE702A}" type="slidenum">
              <a:rPr lang="en-US">
                <a:solidFill>
                  <a:prstClr val="black"/>
                </a:solidFill>
                <a:latin typeface="Lucida Sans Unicode"/>
              </a:rPr>
              <a:pPr>
                <a:defRPr/>
              </a:pPr>
              <a:t>24</a:t>
            </a:fld>
            <a:endParaRPr lang="en-US">
              <a:solidFill>
                <a:prstClr val="black"/>
              </a:solidFill>
              <a:latin typeface="Lucida Sans Unicode"/>
            </a:endParaRPr>
          </a:p>
        </p:txBody>
      </p:sp>
      <p:graphicFrame>
        <p:nvGraphicFramePr>
          <p:cNvPr id="4" name="Object 3"/>
          <p:cNvGraphicFramePr>
            <a:graphicFrameLocks noChangeAspect="1"/>
          </p:cNvGraphicFramePr>
          <p:nvPr/>
        </p:nvGraphicFramePr>
        <p:xfrm>
          <a:off x="3962400" y="1295400"/>
          <a:ext cx="2971800" cy="2971800"/>
        </p:xfrm>
        <a:graphic>
          <a:graphicData uri="http://schemas.openxmlformats.org/presentationml/2006/ole">
            <mc:AlternateContent xmlns:mc="http://schemas.openxmlformats.org/markup-compatibility/2006">
              <mc:Choice xmlns:v="urn:schemas-microsoft-com:vml" Requires="v">
                <p:oleObj name="Bitmap Image" r:id="rId2" imgW="1523810" imgH="1523810" progId="PBrush">
                  <p:embed/>
                </p:oleObj>
              </mc:Choice>
              <mc:Fallback>
                <p:oleObj name="Bitmap Image" r:id="rId2" imgW="1523810" imgH="1523810" progId="PBrush">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295400"/>
                        <a:ext cx="2971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4"/>
          <p:cNvPicPr>
            <a:picLocks noChangeAspect="1" noChangeArrowheads="1"/>
          </p:cNvPicPr>
          <p:nvPr/>
        </p:nvPicPr>
        <p:blipFill>
          <a:blip r:embed="rId4" cstate="print"/>
          <a:srcRect t="9765" r="3016" b="4498"/>
          <a:stretch/>
        </p:blipFill>
        <p:spPr bwMode="auto">
          <a:xfrm>
            <a:off x="1213104" y="619681"/>
            <a:ext cx="9607296" cy="6154183"/>
          </a:xfrm>
          <a:prstGeom prst="rect">
            <a:avLst/>
          </a:prstGeom>
          <a:noFill/>
          <a:ln w="9525">
            <a:solidFill>
              <a:srgbClr val="0000FF"/>
            </a:solidFill>
            <a:miter lim="800000"/>
            <a:headEnd/>
            <a:tailEnd/>
          </a:ln>
        </p:spPr>
      </p:pic>
      <p:sp>
        <p:nvSpPr>
          <p:cNvPr id="10" name="Rectangle 9"/>
          <p:cNvSpPr>
            <a:spLocks noChangeArrowheads="1"/>
          </p:cNvSpPr>
          <p:nvPr/>
        </p:nvSpPr>
        <p:spPr bwMode="auto">
          <a:xfrm>
            <a:off x="626584" y="34725"/>
            <a:ext cx="8267700" cy="762000"/>
          </a:xfrm>
          <a:prstGeom prst="rect">
            <a:avLst/>
          </a:prstGeom>
          <a:solidFill>
            <a:schemeClr val="bg1"/>
          </a:solidFill>
          <a:ln w="9525">
            <a:solidFill>
              <a:schemeClr val="tx1"/>
            </a:solidFill>
            <a:miter lim="800000"/>
            <a:headEnd/>
            <a:tailEnd/>
          </a:ln>
        </p:spPr>
        <p:txBody>
          <a:bodyPr wrap="none" anchor="ctr"/>
          <a:lstStyle/>
          <a:p>
            <a:pPr algn="ctr">
              <a:defRPr/>
            </a:pPr>
            <a:r>
              <a:rPr lang="en-US" dirty="0">
                <a:solidFill>
                  <a:prstClr val="black"/>
                </a:solidFill>
                <a:latin typeface="Lucida Sans Unicode"/>
              </a:rPr>
              <a:t> </a:t>
            </a:r>
            <a:r>
              <a:rPr lang="en-US" b="1" dirty="0">
                <a:solidFill>
                  <a:srgbClr val="0000FF"/>
                </a:solidFill>
                <a:latin typeface="Bookman Old Style" pitchFamily="18" charset="0"/>
              </a:rPr>
              <a:t>Comparison  of Cooling Effect by JT &amp;  Isentropic Expansion </a:t>
            </a:r>
          </a:p>
          <a:p>
            <a:pPr algn="ctr">
              <a:defRPr/>
            </a:pPr>
            <a:r>
              <a:rPr lang="en-US" b="1" dirty="0">
                <a:solidFill>
                  <a:srgbClr val="0000FF"/>
                </a:solidFill>
                <a:latin typeface="Bookman Old Style" pitchFamily="18" charset="0"/>
              </a:rPr>
              <a:t>Through T- S Chart</a:t>
            </a:r>
          </a:p>
        </p:txBody>
      </p:sp>
      <p:sp>
        <p:nvSpPr>
          <p:cNvPr id="11" name="Rectangle 10"/>
          <p:cNvSpPr>
            <a:spLocks noChangeArrowheads="1"/>
          </p:cNvSpPr>
          <p:nvPr/>
        </p:nvSpPr>
        <p:spPr bwMode="auto">
          <a:xfrm>
            <a:off x="2667000" y="2286000"/>
            <a:ext cx="2362200" cy="1219200"/>
          </a:xfrm>
          <a:prstGeom prst="rect">
            <a:avLst/>
          </a:prstGeom>
          <a:solidFill>
            <a:schemeClr val="bg1"/>
          </a:solidFill>
          <a:ln w="9525">
            <a:noFill/>
            <a:miter lim="800000"/>
            <a:headEnd/>
            <a:tailEnd/>
          </a:ln>
        </p:spPr>
        <p:txBody>
          <a:bodyPr wrap="none" anchor="ctr"/>
          <a:lstStyle/>
          <a:p>
            <a:pPr>
              <a:defRPr/>
            </a:pPr>
            <a:endParaRPr lang="en-US">
              <a:solidFill>
                <a:prstClr val="black"/>
              </a:solidFill>
              <a:latin typeface="Lucida Sans Unicode"/>
            </a:endParaRPr>
          </a:p>
        </p:txBody>
      </p:sp>
      <p:sp>
        <p:nvSpPr>
          <p:cNvPr id="12" name="Rectangle 11"/>
          <p:cNvSpPr>
            <a:spLocks noChangeArrowheads="1"/>
          </p:cNvSpPr>
          <p:nvPr/>
        </p:nvSpPr>
        <p:spPr bwMode="auto">
          <a:xfrm>
            <a:off x="2514600" y="1752600"/>
            <a:ext cx="914400" cy="1752600"/>
          </a:xfrm>
          <a:prstGeom prst="rect">
            <a:avLst/>
          </a:prstGeom>
          <a:solidFill>
            <a:schemeClr val="bg1"/>
          </a:solidFill>
          <a:ln w="9525">
            <a:noFill/>
            <a:miter lim="800000"/>
            <a:headEnd/>
            <a:tailEnd/>
          </a:ln>
        </p:spPr>
        <p:txBody>
          <a:bodyPr wrap="none" anchor="ctr"/>
          <a:lstStyle/>
          <a:p>
            <a:pPr>
              <a:defRPr/>
            </a:pPr>
            <a:endParaRPr lang="en-US">
              <a:solidFill>
                <a:prstClr val="black"/>
              </a:solidFill>
              <a:latin typeface="Lucida Sans Unicode"/>
            </a:endParaRPr>
          </a:p>
        </p:txBody>
      </p:sp>
      <p:sp>
        <p:nvSpPr>
          <p:cNvPr id="13" name="Line 12"/>
          <p:cNvSpPr>
            <a:spLocks noChangeShapeType="1"/>
          </p:cNvSpPr>
          <p:nvPr/>
        </p:nvSpPr>
        <p:spPr bwMode="auto">
          <a:xfrm>
            <a:off x="8001000" y="2362200"/>
            <a:ext cx="0" cy="1676400"/>
          </a:xfrm>
          <a:prstGeom prst="line">
            <a:avLst/>
          </a:prstGeom>
          <a:noFill/>
          <a:ln w="28575">
            <a:solidFill>
              <a:srgbClr val="FF0000"/>
            </a:solidFill>
            <a:round/>
            <a:headEnd/>
            <a:tailEnd type="triangle" w="med" len="med"/>
          </a:ln>
        </p:spPr>
        <p:txBody>
          <a:bodyPr wrap="none" anchor="ctr"/>
          <a:lstStyle/>
          <a:p>
            <a:pPr>
              <a:defRPr/>
            </a:pPr>
            <a:endParaRPr lang="en-US">
              <a:solidFill>
                <a:prstClr val="black"/>
              </a:solidFill>
              <a:latin typeface="Lucida Sans Unicode"/>
            </a:endParaRPr>
          </a:p>
        </p:txBody>
      </p:sp>
      <p:sp>
        <p:nvSpPr>
          <p:cNvPr id="14" name="Text Box 13"/>
          <p:cNvSpPr txBox="1">
            <a:spLocks noChangeArrowheads="1"/>
          </p:cNvSpPr>
          <p:nvPr/>
        </p:nvSpPr>
        <p:spPr bwMode="auto">
          <a:xfrm>
            <a:off x="8077200" y="3124201"/>
            <a:ext cx="990600" cy="276999"/>
          </a:xfrm>
          <a:prstGeom prst="rect">
            <a:avLst/>
          </a:prstGeom>
          <a:solidFill>
            <a:schemeClr val="bg1"/>
          </a:solidFill>
          <a:ln w="9525">
            <a:solidFill>
              <a:schemeClr val="tx1"/>
            </a:solidFill>
            <a:miter lim="800000"/>
            <a:headEnd/>
            <a:tailEnd/>
          </a:ln>
        </p:spPr>
        <p:txBody>
          <a:bodyPr wrap="square">
            <a:spAutoFit/>
          </a:bodyPr>
          <a:lstStyle/>
          <a:p>
            <a:pPr>
              <a:spcBef>
                <a:spcPct val="50000"/>
              </a:spcBef>
              <a:defRPr/>
            </a:pPr>
            <a:r>
              <a:rPr lang="en-US" sz="1200" b="1" dirty="0">
                <a:solidFill>
                  <a:srgbClr val="FF0000"/>
                </a:solidFill>
                <a:latin typeface="Lucida Sans Unicode"/>
              </a:rPr>
              <a:t>Isentropic</a:t>
            </a:r>
          </a:p>
        </p:txBody>
      </p:sp>
      <p:sp>
        <p:nvSpPr>
          <p:cNvPr id="15" name="Freeform 14"/>
          <p:cNvSpPr/>
          <p:nvPr/>
        </p:nvSpPr>
        <p:spPr>
          <a:xfrm>
            <a:off x="8001918" y="2368628"/>
            <a:ext cx="892366" cy="160727"/>
          </a:xfrm>
          <a:custGeom>
            <a:avLst/>
            <a:gdLst>
              <a:gd name="connsiteX0" fmla="*/ 0 w 892366"/>
              <a:gd name="connsiteY0" fmla="*/ 0 h 160727"/>
              <a:gd name="connsiteX1" fmla="*/ 11017 w 892366"/>
              <a:gd name="connsiteY1" fmla="*/ 33050 h 160727"/>
              <a:gd name="connsiteX2" fmla="*/ 77118 w 892366"/>
              <a:gd name="connsiteY2" fmla="*/ 55084 h 160727"/>
              <a:gd name="connsiteX3" fmla="*/ 198304 w 892366"/>
              <a:gd name="connsiteY3" fmla="*/ 77118 h 160727"/>
              <a:gd name="connsiteX4" fmla="*/ 297455 w 892366"/>
              <a:gd name="connsiteY4" fmla="*/ 99151 h 160727"/>
              <a:gd name="connsiteX5" fmla="*/ 473725 w 892366"/>
              <a:gd name="connsiteY5" fmla="*/ 121185 h 160727"/>
              <a:gd name="connsiteX6" fmla="*/ 506776 w 892366"/>
              <a:gd name="connsiteY6" fmla="*/ 132202 h 160727"/>
              <a:gd name="connsiteX7" fmla="*/ 892366 w 892366"/>
              <a:gd name="connsiteY7" fmla="*/ 143219 h 16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366" h="160727">
                <a:moveTo>
                  <a:pt x="0" y="0"/>
                </a:moveTo>
                <a:cubicBezTo>
                  <a:pt x="3672" y="11017"/>
                  <a:pt x="1567" y="26300"/>
                  <a:pt x="11017" y="33050"/>
                </a:cubicBezTo>
                <a:cubicBezTo>
                  <a:pt x="29916" y="46550"/>
                  <a:pt x="55084" y="47739"/>
                  <a:pt x="77118" y="55084"/>
                </a:cubicBezTo>
                <a:cubicBezTo>
                  <a:pt x="138256" y="75463"/>
                  <a:pt x="98648" y="64661"/>
                  <a:pt x="198304" y="77118"/>
                </a:cubicBezTo>
                <a:cubicBezTo>
                  <a:pt x="249665" y="94237"/>
                  <a:pt x="225440" y="88072"/>
                  <a:pt x="297455" y="99151"/>
                </a:cubicBezTo>
                <a:cubicBezTo>
                  <a:pt x="379194" y="111726"/>
                  <a:pt x="385005" y="111327"/>
                  <a:pt x="473725" y="121185"/>
                </a:cubicBezTo>
                <a:cubicBezTo>
                  <a:pt x="484742" y="124857"/>
                  <a:pt x="495440" y="129683"/>
                  <a:pt x="506776" y="132202"/>
                </a:cubicBezTo>
                <a:cubicBezTo>
                  <a:pt x="635138" y="160727"/>
                  <a:pt x="754527" y="143219"/>
                  <a:pt x="892366" y="143219"/>
                </a:cubicBezTo>
              </a:path>
            </a:pathLst>
          </a:custGeom>
          <a:ln w="571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latin typeface="Lucida Sans Unicode"/>
            </a:endParaRPr>
          </a:p>
        </p:txBody>
      </p:sp>
      <p:sp>
        <p:nvSpPr>
          <p:cNvPr id="16" name="TextBox 15"/>
          <p:cNvSpPr txBox="1"/>
          <p:nvPr/>
        </p:nvSpPr>
        <p:spPr>
          <a:xfrm>
            <a:off x="7772400" y="2133600"/>
            <a:ext cx="330540" cy="369332"/>
          </a:xfrm>
          <a:prstGeom prst="rect">
            <a:avLst/>
          </a:prstGeom>
          <a:noFill/>
        </p:spPr>
        <p:txBody>
          <a:bodyPr wrap="none" rtlCol="0">
            <a:spAutoFit/>
          </a:bodyPr>
          <a:lstStyle/>
          <a:p>
            <a:pPr>
              <a:defRPr/>
            </a:pPr>
            <a:r>
              <a:rPr lang="en-US" b="1" dirty="0">
                <a:solidFill>
                  <a:srgbClr val="0000FF"/>
                </a:solidFill>
                <a:latin typeface="Lucida Sans Unicode"/>
              </a:rPr>
              <a:t>1</a:t>
            </a:r>
          </a:p>
        </p:txBody>
      </p:sp>
      <p:sp>
        <p:nvSpPr>
          <p:cNvPr id="17" name="TextBox 16"/>
          <p:cNvSpPr txBox="1"/>
          <p:nvPr/>
        </p:nvSpPr>
        <p:spPr>
          <a:xfrm>
            <a:off x="8915400" y="2438400"/>
            <a:ext cx="320922" cy="338554"/>
          </a:xfrm>
          <a:prstGeom prst="rect">
            <a:avLst/>
          </a:prstGeom>
          <a:noFill/>
        </p:spPr>
        <p:txBody>
          <a:bodyPr wrap="none" rtlCol="0">
            <a:spAutoFit/>
          </a:bodyPr>
          <a:lstStyle/>
          <a:p>
            <a:pPr>
              <a:defRPr/>
            </a:pPr>
            <a:r>
              <a:rPr lang="en-US" sz="1600" b="1" dirty="0">
                <a:solidFill>
                  <a:srgbClr val="0000FF"/>
                </a:solidFill>
                <a:latin typeface="Bookman Old Style" pitchFamily="18" charset="0"/>
              </a:rPr>
              <a:t>2</a:t>
            </a:r>
          </a:p>
        </p:txBody>
      </p:sp>
      <p:sp>
        <p:nvSpPr>
          <p:cNvPr id="18" name="TextBox 17"/>
          <p:cNvSpPr txBox="1"/>
          <p:nvPr/>
        </p:nvSpPr>
        <p:spPr>
          <a:xfrm>
            <a:off x="8077200" y="3810000"/>
            <a:ext cx="336952" cy="369332"/>
          </a:xfrm>
          <a:prstGeom prst="rect">
            <a:avLst/>
          </a:prstGeom>
          <a:noFill/>
        </p:spPr>
        <p:txBody>
          <a:bodyPr wrap="none" rtlCol="0">
            <a:spAutoFit/>
          </a:bodyPr>
          <a:lstStyle/>
          <a:p>
            <a:pPr>
              <a:defRPr/>
            </a:pPr>
            <a:r>
              <a:rPr lang="en-US" b="1" dirty="0">
                <a:solidFill>
                  <a:srgbClr val="0000FF"/>
                </a:solidFill>
                <a:latin typeface="Bookman Old Style" pitchFamily="18" charset="0"/>
              </a:rPr>
              <a:t>3</a:t>
            </a:r>
          </a:p>
        </p:txBody>
      </p:sp>
      <p:sp>
        <p:nvSpPr>
          <p:cNvPr id="19" name="TextBox 18"/>
          <p:cNvSpPr txBox="1"/>
          <p:nvPr/>
        </p:nvSpPr>
        <p:spPr>
          <a:xfrm>
            <a:off x="1676400" y="2438401"/>
            <a:ext cx="3810000" cy="954107"/>
          </a:xfrm>
          <a:prstGeom prst="rect">
            <a:avLst/>
          </a:prstGeom>
          <a:noFill/>
          <a:ln w="38100">
            <a:solidFill>
              <a:schemeClr val="tx1"/>
            </a:solidFill>
          </a:ln>
        </p:spPr>
        <p:txBody>
          <a:bodyPr wrap="square" rtlCol="0">
            <a:spAutoFit/>
          </a:bodyPr>
          <a:lstStyle/>
          <a:p>
            <a:pPr algn="ctr">
              <a:defRPr/>
            </a:pPr>
            <a:r>
              <a:rPr lang="en-US" sz="1600" b="1" dirty="0">
                <a:solidFill>
                  <a:srgbClr val="0000FF"/>
                </a:solidFill>
                <a:latin typeface="Bookman Old Style" pitchFamily="18" charset="0"/>
              </a:rPr>
              <a:t>1</a:t>
            </a:r>
            <a:r>
              <a:rPr lang="en-US" sz="1600" b="1" dirty="0">
                <a:solidFill>
                  <a:srgbClr val="FF0000"/>
                </a:solidFill>
                <a:latin typeface="Bookman Old Style" pitchFamily="18" charset="0"/>
              </a:rPr>
              <a:t> (19k, 10 bar) - </a:t>
            </a:r>
            <a:r>
              <a:rPr lang="en-US" sz="1600" b="1" dirty="0">
                <a:solidFill>
                  <a:srgbClr val="0000FF"/>
                </a:solidFill>
                <a:latin typeface="Bookman Old Style" pitchFamily="18" charset="0"/>
              </a:rPr>
              <a:t>2</a:t>
            </a:r>
            <a:r>
              <a:rPr lang="en-US" sz="1600" b="1" dirty="0">
                <a:solidFill>
                  <a:srgbClr val="FF0000"/>
                </a:solidFill>
                <a:latin typeface="Bookman Old Style" pitchFamily="18" charset="0"/>
              </a:rPr>
              <a:t> ( 17 K, 1 Bar) : </a:t>
            </a:r>
            <a:r>
              <a:rPr lang="en-US" sz="1600" b="1" dirty="0">
                <a:solidFill>
                  <a:srgbClr val="00B050"/>
                </a:solidFill>
                <a:latin typeface="Bookman Old Style" pitchFamily="18" charset="0"/>
              </a:rPr>
              <a:t>JT Cooling</a:t>
            </a:r>
          </a:p>
          <a:p>
            <a:pPr algn="ctr">
              <a:defRPr/>
            </a:pPr>
            <a:r>
              <a:rPr lang="en-US" sz="2400" b="1" dirty="0">
                <a:solidFill>
                  <a:srgbClr val="0000FF"/>
                </a:solidFill>
                <a:latin typeface="Bookman Old Style" pitchFamily="18" charset="0"/>
              </a:rPr>
              <a:t>Drop only 2 K </a:t>
            </a:r>
          </a:p>
        </p:txBody>
      </p:sp>
      <p:sp>
        <p:nvSpPr>
          <p:cNvPr id="20" name="TextBox 19"/>
          <p:cNvSpPr txBox="1"/>
          <p:nvPr/>
        </p:nvSpPr>
        <p:spPr>
          <a:xfrm>
            <a:off x="1524001" y="4572000"/>
            <a:ext cx="4003019" cy="1292662"/>
          </a:xfrm>
          <a:prstGeom prst="rect">
            <a:avLst/>
          </a:prstGeom>
          <a:noFill/>
          <a:ln w="28575">
            <a:solidFill>
              <a:schemeClr val="tx1"/>
            </a:solidFill>
          </a:ln>
        </p:spPr>
        <p:txBody>
          <a:bodyPr wrap="none" rtlCol="0">
            <a:spAutoFit/>
          </a:bodyPr>
          <a:lstStyle/>
          <a:p>
            <a:pPr>
              <a:defRPr/>
            </a:pPr>
            <a:r>
              <a:rPr lang="en-US" b="1" dirty="0">
                <a:solidFill>
                  <a:srgbClr val="0000FF"/>
                </a:solidFill>
                <a:latin typeface="Bookman Old Style" pitchFamily="18" charset="0"/>
              </a:rPr>
              <a:t>1</a:t>
            </a:r>
            <a:r>
              <a:rPr lang="en-US" b="1" dirty="0">
                <a:solidFill>
                  <a:srgbClr val="FF0000"/>
                </a:solidFill>
                <a:latin typeface="Bookman Old Style" pitchFamily="18" charset="0"/>
              </a:rPr>
              <a:t> (19k, 10 bar) - </a:t>
            </a:r>
            <a:r>
              <a:rPr lang="en-US" b="1" dirty="0">
                <a:solidFill>
                  <a:srgbClr val="0000FF"/>
                </a:solidFill>
                <a:latin typeface="Bookman Old Style" pitchFamily="18" charset="0"/>
              </a:rPr>
              <a:t>3</a:t>
            </a:r>
            <a:r>
              <a:rPr lang="en-US" b="1" dirty="0">
                <a:solidFill>
                  <a:srgbClr val="FF0000"/>
                </a:solidFill>
                <a:latin typeface="Bookman Old Style" pitchFamily="18" charset="0"/>
              </a:rPr>
              <a:t> ( 7 K, 1 Bar) :</a:t>
            </a:r>
          </a:p>
          <a:p>
            <a:pPr algn="ctr">
              <a:defRPr/>
            </a:pPr>
            <a:r>
              <a:rPr lang="en-US" b="1" dirty="0">
                <a:solidFill>
                  <a:srgbClr val="00B050"/>
                </a:solidFill>
                <a:latin typeface="Bookman Old Style" pitchFamily="18" charset="0"/>
              </a:rPr>
              <a:t>Isentropic Cooling</a:t>
            </a:r>
          </a:p>
          <a:p>
            <a:pPr algn="ctr">
              <a:defRPr/>
            </a:pPr>
            <a:endParaRPr lang="en-US" b="1" dirty="0">
              <a:solidFill>
                <a:srgbClr val="FF0000"/>
              </a:solidFill>
              <a:latin typeface="Bookman Old Style" pitchFamily="18" charset="0"/>
            </a:endParaRPr>
          </a:p>
          <a:p>
            <a:pPr algn="ctr">
              <a:defRPr/>
            </a:pPr>
            <a:r>
              <a:rPr lang="en-US" sz="2400" b="1" dirty="0">
                <a:solidFill>
                  <a:srgbClr val="0000FF"/>
                </a:solidFill>
                <a:latin typeface="Bookman Old Style" pitchFamily="18" charset="0"/>
              </a:rPr>
              <a:t>Drop 12 K</a:t>
            </a:r>
            <a:endParaRPr lang="en-US" dirty="0">
              <a:solidFill>
                <a:prstClr val="black"/>
              </a:solidFill>
              <a:latin typeface="Lucida Sans Unicode"/>
            </a:endParaRPr>
          </a:p>
        </p:txBody>
      </p:sp>
      <p:graphicFrame>
        <p:nvGraphicFramePr>
          <p:cNvPr id="21" name="Object 20"/>
          <p:cNvGraphicFramePr>
            <a:graphicFrameLocks noChangeAspect="1"/>
          </p:cNvGraphicFramePr>
          <p:nvPr/>
        </p:nvGraphicFramePr>
        <p:xfrm>
          <a:off x="6654800" y="2336800"/>
          <a:ext cx="914400" cy="198438"/>
        </p:xfrm>
        <a:graphic>
          <a:graphicData uri="http://schemas.openxmlformats.org/presentationml/2006/ole">
            <mc:AlternateContent xmlns:mc="http://schemas.openxmlformats.org/markup-compatibility/2006">
              <mc:Choice xmlns:v="urn:schemas-microsoft-com:vml" Requires="v">
                <p:oleObj name="Equation" r:id="rId5" imgW="435285" imgH="677109" progId="">
                  <p:embed/>
                </p:oleObj>
              </mc:Choice>
              <mc:Fallback>
                <p:oleObj name="Equation" r:id="rId5" imgW="435285" imgH="677109" progId="">
                  <p:embed/>
                  <p:pic>
                    <p:nvPicPr>
                      <p:cNvPr id="21"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4800" y="23368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2819401" y="990601"/>
            <a:ext cx="2028119" cy="461665"/>
          </a:xfrm>
          <a:prstGeom prst="rect">
            <a:avLst/>
          </a:prstGeom>
          <a:solidFill>
            <a:srgbClr val="FF0000"/>
          </a:solidFill>
        </p:spPr>
        <p:txBody>
          <a:bodyPr wrap="none" rtlCol="0">
            <a:spAutoFit/>
          </a:bodyPr>
          <a:lstStyle/>
          <a:p>
            <a:pPr>
              <a:defRPr/>
            </a:pPr>
            <a:r>
              <a:rPr lang="en-US" sz="2400" b="1" dirty="0">
                <a:solidFill>
                  <a:prstClr val="black"/>
                </a:solidFill>
                <a:latin typeface="Arial" pitchFamily="34" charset="0"/>
                <a:cs typeface="Arial" pitchFamily="34" charset="0"/>
              </a:rPr>
              <a:t>(</a:t>
            </a:r>
            <a:r>
              <a:rPr lang="en-US" sz="2400" b="1" dirty="0" err="1">
                <a:solidFill>
                  <a:prstClr val="black"/>
                </a:solidFill>
                <a:latin typeface="Arial" pitchFamily="34" charset="0"/>
                <a:cs typeface="Arial" pitchFamily="34" charset="0"/>
              </a:rPr>
              <a:t>dT</a:t>
            </a:r>
            <a:r>
              <a:rPr lang="en-US" sz="2400" b="1" dirty="0">
                <a:solidFill>
                  <a:prstClr val="black"/>
                </a:solidFill>
                <a:latin typeface="Arial" pitchFamily="34" charset="0"/>
                <a:cs typeface="Arial" pitchFamily="34" charset="0"/>
              </a:rPr>
              <a:t>)</a:t>
            </a:r>
            <a:r>
              <a:rPr lang="en-US" sz="2400" b="1" baseline="-25000" dirty="0">
                <a:solidFill>
                  <a:prstClr val="black"/>
                </a:solidFill>
                <a:latin typeface="Arial" pitchFamily="34" charset="0"/>
                <a:cs typeface="Arial" pitchFamily="34" charset="0"/>
              </a:rPr>
              <a:t>s</a:t>
            </a:r>
            <a:r>
              <a:rPr lang="en-US" sz="2400" b="1" dirty="0">
                <a:solidFill>
                  <a:prstClr val="black"/>
                </a:solidFill>
                <a:latin typeface="Arial" pitchFamily="34" charset="0"/>
                <a:cs typeface="Arial" pitchFamily="34" charset="0"/>
              </a:rPr>
              <a:t> &gt;&gt;(</a:t>
            </a:r>
            <a:r>
              <a:rPr lang="en-US" sz="2400" b="1" dirty="0" err="1">
                <a:solidFill>
                  <a:prstClr val="black"/>
                </a:solidFill>
                <a:latin typeface="Arial" pitchFamily="34" charset="0"/>
                <a:cs typeface="Arial" pitchFamily="34" charset="0"/>
              </a:rPr>
              <a:t>dT</a:t>
            </a:r>
            <a:r>
              <a:rPr lang="en-US" sz="2400" b="1" dirty="0">
                <a:solidFill>
                  <a:prstClr val="black"/>
                </a:solidFill>
                <a:latin typeface="Arial" pitchFamily="34" charset="0"/>
                <a:cs typeface="Arial" pitchFamily="34" charset="0"/>
              </a:rPr>
              <a:t>)</a:t>
            </a:r>
            <a:r>
              <a:rPr lang="en-US" sz="2400" b="1" baseline="-25000" dirty="0">
                <a:solidFill>
                  <a:prstClr val="black"/>
                </a:solidFill>
                <a:latin typeface="Arial" pitchFamily="34" charset="0"/>
                <a:cs typeface="Arial" pitchFamily="34" charset="0"/>
              </a:rPr>
              <a:t>h</a:t>
            </a:r>
          </a:p>
        </p:txBody>
      </p:sp>
      <p:sp>
        <p:nvSpPr>
          <p:cNvPr id="23" name="Text Box 13"/>
          <p:cNvSpPr txBox="1">
            <a:spLocks noChangeArrowheads="1"/>
          </p:cNvSpPr>
          <p:nvPr/>
        </p:nvSpPr>
        <p:spPr bwMode="auto">
          <a:xfrm>
            <a:off x="8077200" y="2133601"/>
            <a:ext cx="990600" cy="276999"/>
          </a:xfrm>
          <a:prstGeom prst="rect">
            <a:avLst/>
          </a:prstGeom>
          <a:solidFill>
            <a:schemeClr val="bg1"/>
          </a:solidFill>
          <a:ln w="9525">
            <a:solidFill>
              <a:schemeClr val="tx1"/>
            </a:solidFill>
            <a:miter lim="800000"/>
            <a:headEnd/>
            <a:tailEnd/>
          </a:ln>
        </p:spPr>
        <p:txBody>
          <a:bodyPr wrap="square">
            <a:spAutoFit/>
          </a:bodyPr>
          <a:lstStyle/>
          <a:p>
            <a:pPr>
              <a:spcBef>
                <a:spcPct val="50000"/>
              </a:spcBef>
              <a:defRPr/>
            </a:pPr>
            <a:r>
              <a:rPr lang="en-US" sz="1200" b="1" dirty="0">
                <a:solidFill>
                  <a:srgbClr val="FF0000"/>
                </a:solidFill>
                <a:latin typeface="Lucida Sans Unicode"/>
              </a:rPr>
              <a:t>Isenthalpic</a:t>
            </a:r>
          </a:p>
        </p:txBody>
      </p:sp>
      <p:sp>
        <p:nvSpPr>
          <p:cNvPr id="6" name="Rectangle 5"/>
          <p:cNvSpPr/>
          <p:nvPr/>
        </p:nvSpPr>
        <p:spPr>
          <a:xfrm>
            <a:off x="1445281" y="5936169"/>
            <a:ext cx="4003019"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797349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099116" y="6491387"/>
            <a:ext cx="4078287" cy="365125"/>
          </a:xfrm>
        </p:spPr>
        <p:txBody>
          <a:bodyPr/>
          <a:lstStyle/>
          <a:p>
            <a:pPr>
              <a:defRPr/>
            </a:pPr>
            <a:r>
              <a:rPr lang="en-US">
                <a:solidFill>
                  <a:prstClr val="black"/>
                </a:solidFill>
                <a:latin typeface="Lucida Sans Unicode"/>
              </a:rPr>
              <a:t>ASSCA 2025, HEPS  China  ( T S Datta) March 28, 2025</a:t>
            </a:r>
            <a:endParaRPr lang="en-US" dirty="0">
              <a:solidFill>
                <a:prstClr val="black"/>
              </a:solidFill>
              <a:latin typeface="Lucida Sans Unicode"/>
            </a:endParaRPr>
          </a:p>
        </p:txBody>
      </p:sp>
      <p:sp>
        <p:nvSpPr>
          <p:cNvPr id="3" name="Slide Number Placeholder 2"/>
          <p:cNvSpPr>
            <a:spLocks noGrp="1"/>
          </p:cNvSpPr>
          <p:nvPr>
            <p:ph type="sldNum" sz="quarter" idx="12"/>
          </p:nvPr>
        </p:nvSpPr>
        <p:spPr/>
        <p:txBody>
          <a:bodyPr/>
          <a:lstStyle/>
          <a:p>
            <a:pPr>
              <a:defRPr/>
            </a:pPr>
            <a:fld id="{CBBC269C-1D03-4E91-8D99-36E293EE702A}" type="slidenum">
              <a:rPr lang="en-US">
                <a:solidFill>
                  <a:prstClr val="black"/>
                </a:solidFill>
                <a:latin typeface="Lucida Sans Unicode"/>
              </a:rPr>
              <a:pPr>
                <a:defRPr/>
              </a:pPr>
              <a:t>25</a:t>
            </a:fld>
            <a:endParaRPr lang="en-US">
              <a:solidFill>
                <a:prstClr val="black"/>
              </a:solidFill>
              <a:latin typeface="Lucida Sans Unicode"/>
            </a:endParaRPr>
          </a:p>
        </p:txBody>
      </p:sp>
      <p:sp>
        <p:nvSpPr>
          <p:cNvPr id="4" name="TextBox 3"/>
          <p:cNvSpPr txBox="1"/>
          <p:nvPr/>
        </p:nvSpPr>
        <p:spPr>
          <a:xfrm>
            <a:off x="3366798" y="44512"/>
            <a:ext cx="6372257" cy="523220"/>
          </a:xfrm>
          <a:prstGeom prst="rect">
            <a:avLst/>
          </a:prstGeom>
          <a:solidFill>
            <a:srgbClr val="FFFF00"/>
          </a:solidFill>
        </p:spPr>
        <p:txBody>
          <a:bodyPr wrap="none" rtlCol="0">
            <a:spAutoFit/>
          </a:bodyPr>
          <a:lstStyle/>
          <a:p>
            <a:pPr>
              <a:defRPr/>
            </a:pPr>
            <a:r>
              <a:rPr lang="en-US" sz="2800" b="1" dirty="0">
                <a:solidFill>
                  <a:srgbClr val="0000FF"/>
                </a:solidFill>
                <a:latin typeface="Bookman Old Style" pitchFamily="18" charset="0"/>
              </a:rPr>
              <a:t>Adiabatic ( Isentropic) Expansion</a:t>
            </a:r>
          </a:p>
        </p:txBody>
      </p:sp>
      <p:graphicFrame>
        <p:nvGraphicFramePr>
          <p:cNvPr id="5" name="Object 4"/>
          <p:cNvGraphicFramePr>
            <a:graphicFrameLocks noChangeAspect="1"/>
          </p:cNvGraphicFramePr>
          <p:nvPr/>
        </p:nvGraphicFramePr>
        <p:xfrm>
          <a:off x="5105400" y="762000"/>
          <a:ext cx="977900" cy="926432"/>
        </p:xfrm>
        <a:graphic>
          <a:graphicData uri="http://schemas.openxmlformats.org/presentationml/2006/ole">
            <mc:AlternateContent xmlns:mc="http://schemas.openxmlformats.org/markup-compatibility/2006">
              <mc:Choice xmlns:v="urn:schemas-microsoft-com:vml" Requires="v">
                <p:oleObj name="Equation" r:id="rId2" imgW="482600" imgH="457200" progId="">
                  <p:embed/>
                </p:oleObj>
              </mc:Choice>
              <mc:Fallback>
                <p:oleObj name="Equation" r:id="rId2" imgW="482600" imgH="457200" progId="">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762000"/>
                        <a:ext cx="977900" cy="9264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1981200" y="914401"/>
          <a:ext cx="2743200" cy="516367"/>
        </p:xfrm>
        <a:graphic>
          <a:graphicData uri="http://schemas.openxmlformats.org/presentationml/2006/ole">
            <mc:AlternateContent xmlns:mc="http://schemas.openxmlformats.org/markup-compatibility/2006">
              <mc:Choice xmlns:v="urn:schemas-microsoft-com:vml" Requires="v">
                <p:oleObj name="Equation" r:id="rId4" imgW="1079032" imgH="203112" progId="">
                  <p:embed/>
                </p:oleObj>
              </mc:Choice>
              <mc:Fallback>
                <p:oleObj name="Equation" r:id="rId4" imgW="1079032" imgH="203112" progId="">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914401"/>
                        <a:ext cx="2743200" cy="5163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22051410"/>
              </p:ext>
            </p:extLst>
          </p:nvPr>
        </p:nvGraphicFramePr>
        <p:xfrm>
          <a:off x="2068431" y="2180621"/>
          <a:ext cx="1589169" cy="503237"/>
        </p:xfrm>
        <a:graphic>
          <a:graphicData uri="http://schemas.openxmlformats.org/presentationml/2006/ole">
            <mc:AlternateContent xmlns:mc="http://schemas.openxmlformats.org/markup-compatibility/2006">
              <mc:Choice xmlns:v="urn:schemas-microsoft-com:vml" Requires="v">
                <p:oleObj name="Equation" r:id="rId6" imgW="761669" imgH="241195" progId="">
                  <p:embed/>
                </p:oleObj>
              </mc:Choice>
              <mc:Fallback>
                <p:oleObj name="Equation" r:id="rId6" imgW="761669" imgH="241195" progId="">
                  <p:embed/>
                  <p:pic>
                    <p:nvPicPr>
                      <p:cNvPr id="7"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8431" y="2180621"/>
                        <a:ext cx="1589169"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18179371"/>
              </p:ext>
            </p:extLst>
          </p:nvPr>
        </p:nvGraphicFramePr>
        <p:xfrm>
          <a:off x="4032316" y="1882655"/>
          <a:ext cx="2133600" cy="914400"/>
        </p:xfrm>
        <a:graphic>
          <a:graphicData uri="http://schemas.openxmlformats.org/presentationml/2006/ole">
            <mc:AlternateContent xmlns:mc="http://schemas.openxmlformats.org/markup-compatibility/2006">
              <mc:Choice xmlns:v="urn:schemas-microsoft-com:vml" Requires="v">
                <p:oleObj name="Equation" r:id="rId8" imgW="914400" imgH="571500" progId="">
                  <p:embed/>
                </p:oleObj>
              </mc:Choice>
              <mc:Fallback>
                <p:oleObj name="Equation" r:id="rId8" imgW="914400" imgH="571500" progId="">
                  <p:embed/>
                  <p:pic>
                    <p:nvPicPr>
                      <p:cNvPr id="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2316" y="1882655"/>
                        <a:ext cx="21336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6629400" y="914400"/>
          <a:ext cx="304800" cy="396240"/>
        </p:xfrm>
        <a:graphic>
          <a:graphicData uri="http://schemas.openxmlformats.org/presentationml/2006/ole">
            <mc:AlternateContent xmlns:mc="http://schemas.openxmlformats.org/markup-compatibility/2006">
              <mc:Choice xmlns:v="urn:schemas-microsoft-com:vml" Requires="v">
                <p:oleObj name="Equation" r:id="rId10" imgW="126780" imgH="164814" progId="">
                  <p:embed/>
                </p:oleObj>
              </mc:Choice>
              <mc:Fallback>
                <p:oleObj name="Equation" r:id="rId10" imgW="126780" imgH="164814" progId="">
                  <p:embed/>
                  <p:pic>
                    <p:nvPicPr>
                      <p:cNvPr id="9"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9400" y="914400"/>
                        <a:ext cx="304800" cy="3962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6934201" y="914401"/>
            <a:ext cx="3421129" cy="646331"/>
          </a:xfrm>
          <a:prstGeom prst="rect">
            <a:avLst/>
          </a:prstGeom>
          <a:noFill/>
        </p:spPr>
        <p:txBody>
          <a:bodyPr wrap="none" rtlCol="0">
            <a:spAutoFit/>
          </a:bodyPr>
          <a:lstStyle/>
          <a:p>
            <a:pPr>
              <a:defRPr/>
            </a:pPr>
            <a:r>
              <a:rPr lang="en-US" dirty="0">
                <a:solidFill>
                  <a:prstClr val="black"/>
                </a:solidFill>
                <a:latin typeface="Lucida Sans Unicode"/>
              </a:rPr>
              <a:t>= 1.66 ( He, Monatomic Gas)</a:t>
            </a:r>
          </a:p>
          <a:p>
            <a:pPr>
              <a:defRPr/>
            </a:pPr>
            <a:r>
              <a:rPr lang="en-US" dirty="0">
                <a:solidFill>
                  <a:prstClr val="black"/>
                </a:solidFill>
                <a:latin typeface="Lucida Sans Unicode"/>
              </a:rPr>
              <a:t>=1.4  ( N2, Diatomic Gas)</a:t>
            </a:r>
          </a:p>
        </p:txBody>
      </p:sp>
      <p:sp>
        <p:nvSpPr>
          <p:cNvPr id="11" name="TextBox 10"/>
          <p:cNvSpPr txBox="1"/>
          <p:nvPr/>
        </p:nvSpPr>
        <p:spPr>
          <a:xfrm>
            <a:off x="796279" y="3248942"/>
            <a:ext cx="11003333" cy="830997"/>
          </a:xfrm>
          <a:prstGeom prst="rect">
            <a:avLst/>
          </a:prstGeom>
          <a:solidFill>
            <a:schemeClr val="bg1"/>
          </a:solidFill>
          <a:ln w="38100">
            <a:solidFill>
              <a:srgbClr val="00B050"/>
            </a:solidFill>
          </a:ln>
        </p:spPr>
        <p:txBody>
          <a:bodyPr wrap="none" rtlCol="0">
            <a:spAutoFit/>
          </a:bodyPr>
          <a:lstStyle/>
          <a:p>
            <a:pPr>
              <a:defRPr/>
            </a:pPr>
            <a:r>
              <a:rPr lang="en-US" sz="2400" b="1" dirty="0">
                <a:solidFill>
                  <a:srgbClr val="0000FF"/>
                </a:solidFill>
                <a:latin typeface="Lucida Sans Unicode"/>
              </a:rPr>
              <a:t>Example : If Helium Gas is Expanded from 220 Psi  ( p</a:t>
            </a:r>
            <a:r>
              <a:rPr lang="en-US" sz="2400" b="1" baseline="-25000" dirty="0">
                <a:solidFill>
                  <a:srgbClr val="0000FF"/>
                </a:solidFill>
                <a:latin typeface="Lucida Sans Unicode"/>
              </a:rPr>
              <a:t>1</a:t>
            </a:r>
            <a:r>
              <a:rPr lang="en-US" sz="2400" b="1" dirty="0">
                <a:solidFill>
                  <a:srgbClr val="0000FF"/>
                </a:solidFill>
                <a:latin typeface="Lucida Sans Unicode"/>
              </a:rPr>
              <a:t>) to 18 Psi ( p</a:t>
            </a:r>
            <a:r>
              <a:rPr lang="en-US" sz="2400" b="1" baseline="-25000" dirty="0">
                <a:solidFill>
                  <a:srgbClr val="0000FF"/>
                </a:solidFill>
                <a:latin typeface="Lucida Sans Unicode"/>
              </a:rPr>
              <a:t>2</a:t>
            </a:r>
            <a:r>
              <a:rPr lang="en-US" sz="2400" b="1" dirty="0">
                <a:solidFill>
                  <a:srgbClr val="0000FF"/>
                </a:solidFill>
                <a:latin typeface="Lucida Sans Unicode"/>
              </a:rPr>
              <a:t>) at</a:t>
            </a:r>
          </a:p>
          <a:p>
            <a:pPr>
              <a:defRPr/>
            </a:pPr>
            <a:r>
              <a:rPr lang="en-US" sz="2400" b="1" dirty="0">
                <a:solidFill>
                  <a:srgbClr val="0000FF"/>
                </a:solidFill>
                <a:latin typeface="Lucida Sans Unicode"/>
              </a:rPr>
              <a:t>Inlet temperature ( T</a:t>
            </a:r>
            <a:r>
              <a:rPr lang="en-US" sz="2400" b="1" baseline="-25000" dirty="0">
                <a:solidFill>
                  <a:srgbClr val="0000FF"/>
                </a:solidFill>
                <a:latin typeface="Lucida Sans Unicode"/>
              </a:rPr>
              <a:t>1</a:t>
            </a:r>
            <a:r>
              <a:rPr lang="en-US" sz="2400" b="1" dirty="0">
                <a:solidFill>
                  <a:srgbClr val="0000FF"/>
                </a:solidFill>
                <a:latin typeface="Lucida Sans Unicode"/>
              </a:rPr>
              <a:t>) = 60 K</a:t>
            </a:r>
          </a:p>
        </p:txBody>
      </p:sp>
      <p:sp>
        <p:nvSpPr>
          <p:cNvPr id="12" name="TextBox 11"/>
          <p:cNvSpPr txBox="1"/>
          <p:nvPr/>
        </p:nvSpPr>
        <p:spPr>
          <a:xfrm>
            <a:off x="2728054" y="4440456"/>
            <a:ext cx="6710491" cy="523220"/>
          </a:xfrm>
          <a:prstGeom prst="rect">
            <a:avLst/>
          </a:prstGeom>
          <a:solidFill>
            <a:srgbClr val="FF0000"/>
          </a:solidFill>
        </p:spPr>
        <p:txBody>
          <a:bodyPr wrap="none" rtlCol="0">
            <a:spAutoFit/>
          </a:bodyPr>
          <a:lstStyle/>
          <a:p>
            <a:pPr>
              <a:defRPr/>
            </a:pPr>
            <a:r>
              <a:rPr lang="en-US" sz="2800" b="1" dirty="0">
                <a:solidFill>
                  <a:prstClr val="white"/>
                </a:solidFill>
                <a:latin typeface="Bookman Old Style" pitchFamily="18" charset="0"/>
              </a:rPr>
              <a:t>T</a:t>
            </a:r>
            <a:r>
              <a:rPr lang="en-US" sz="2800" b="1" baseline="-25000" dirty="0">
                <a:solidFill>
                  <a:prstClr val="white"/>
                </a:solidFill>
                <a:latin typeface="Bookman Old Style" pitchFamily="18" charset="0"/>
              </a:rPr>
              <a:t>2</a:t>
            </a:r>
            <a:r>
              <a:rPr lang="en-US" sz="2800" b="1" dirty="0">
                <a:solidFill>
                  <a:prstClr val="white"/>
                </a:solidFill>
                <a:latin typeface="Bookman Old Style" pitchFamily="18" charset="0"/>
              </a:rPr>
              <a:t> = 23.4 K , Actual Case it is 30K </a:t>
            </a:r>
          </a:p>
        </p:txBody>
      </p:sp>
      <p:sp>
        <p:nvSpPr>
          <p:cNvPr id="13" name="TextBox 12"/>
          <p:cNvSpPr txBox="1"/>
          <p:nvPr/>
        </p:nvSpPr>
        <p:spPr>
          <a:xfrm>
            <a:off x="4535988" y="5349802"/>
            <a:ext cx="2239716" cy="369332"/>
          </a:xfrm>
          <a:prstGeom prst="rect">
            <a:avLst/>
          </a:prstGeom>
          <a:noFill/>
        </p:spPr>
        <p:txBody>
          <a:bodyPr wrap="none" rtlCol="0">
            <a:spAutoFit/>
          </a:bodyPr>
          <a:lstStyle/>
          <a:p>
            <a:pPr>
              <a:defRPr/>
            </a:pPr>
            <a:r>
              <a:rPr lang="en-US" b="1" dirty="0">
                <a:solidFill>
                  <a:srgbClr val="0000FF"/>
                </a:solidFill>
                <a:latin typeface="Lucida Sans Unicode"/>
              </a:rPr>
              <a:t>Efficiency = 80 %  </a:t>
            </a:r>
          </a:p>
        </p:txBody>
      </p:sp>
    </p:spTree>
    <p:extLst>
      <p:ext uri="{BB962C8B-B14F-4D97-AF65-F5344CB8AC3E}">
        <p14:creationId xmlns:p14="http://schemas.microsoft.com/office/powerpoint/2010/main" val="2555823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555924" y="6591301"/>
            <a:ext cx="3773487" cy="365125"/>
          </a:xfrm>
        </p:spPr>
        <p:txBody>
          <a:bodyPr/>
          <a:lstStyle/>
          <a:p>
            <a:pPr>
              <a:defRPr/>
            </a:pPr>
            <a:r>
              <a:rPr lang="en-US">
                <a:solidFill>
                  <a:prstClr val="black"/>
                </a:solidFill>
                <a:latin typeface="Lucida Sans Unicode"/>
              </a:rPr>
              <a:t>ASSCA 2025, HEPS  China  ( T S Datta) March 28, 2025</a:t>
            </a:r>
            <a:endParaRPr lang="en-US" dirty="0">
              <a:solidFill>
                <a:prstClr val="black"/>
              </a:solidFill>
              <a:latin typeface="Lucida Sans Unicode"/>
            </a:endParaRPr>
          </a:p>
        </p:txBody>
      </p:sp>
      <p:sp>
        <p:nvSpPr>
          <p:cNvPr id="3" name="Slide Number Placeholder 2"/>
          <p:cNvSpPr>
            <a:spLocks noGrp="1"/>
          </p:cNvSpPr>
          <p:nvPr>
            <p:ph type="sldNum" sz="quarter" idx="12"/>
          </p:nvPr>
        </p:nvSpPr>
        <p:spPr/>
        <p:txBody>
          <a:bodyPr/>
          <a:lstStyle/>
          <a:p>
            <a:pPr>
              <a:defRPr/>
            </a:pPr>
            <a:fld id="{CBBC269C-1D03-4E91-8D99-36E293EE702A}" type="slidenum">
              <a:rPr lang="en-US">
                <a:solidFill>
                  <a:prstClr val="black"/>
                </a:solidFill>
                <a:latin typeface="Lucida Sans Unicode"/>
              </a:rPr>
              <a:pPr>
                <a:defRPr/>
              </a:pPr>
              <a:t>26</a:t>
            </a:fld>
            <a:endParaRPr lang="en-US">
              <a:solidFill>
                <a:prstClr val="black"/>
              </a:solidFill>
              <a:latin typeface="Lucida Sans Unicode"/>
            </a:endParaRPr>
          </a:p>
        </p:txBody>
      </p:sp>
      <p:sp>
        <p:nvSpPr>
          <p:cNvPr id="5" name="Rounded Rectangle 4"/>
          <p:cNvSpPr/>
          <p:nvPr/>
        </p:nvSpPr>
        <p:spPr>
          <a:xfrm>
            <a:off x="1828800" y="152400"/>
            <a:ext cx="7391400" cy="5334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prstClr val="white"/>
                </a:solidFill>
                <a:latin typeface="Bookman Old Style" pitchFamily="18" charset="0"/>
              </a:rPr>
              <a:t>LIQUEFACTION SYSTEM PARAMETERS</a:t>
            </a:r>
          </a:p>
        </p:txBody>
      </p:sp>
      <p:sp>
        <p:nvSpPr>
          <p:cNvPr id="6" name="TextBox 5"/>
          <p:cNvSpPr txBox="1"/>
          <p:nvPr/>
        </p:nvSpPr>
        <p:spPr>
          <a:xfrm>
            <a:off x="990601" y="1524000"/>
            <a:ext cx="10820400" cy="2677656"/>
          </a:xfrm>
          <a:prstGeom prst="rect">
            <a:avLst/>
          </a:prstGeom>
          <a:noFill/>
          <a:ln w="28575">
            <a:solidFill>
              <a:srgbClr val="00B050"/>
            </a:solidFill>
          </a:ln>
        </p:spPr>
        <p:txBody>
          <a:bodyPr wrap="square" rtlCol="0">
            <a:spAutoFit/>
          </a:bodyPr>
          <a:lstStyle/>
          <a:p>
            <a:pPr>
              <a:buFont typeface="Wingdings" pitchFamily="2" charset="2"/>
              <a:buChar char="Ø"/>
              <a:defRPr/>
            </a:pPr>
            <a:r>
              <a:rPr lang="en-US" sz="2400" b="1" dirty="0">
                <a:solidFill>
                  <a:srgbClr val="0000FF"/>
                </a:solidFill>
                <a:latin typeface="Bookman Old Style" pitchFamily="18" charset="0"/>
              </a:rPr>
              <a:t>Work Required per unit mass liquefied = W/m</a:t>
            </a:r>
            <a:r>
              <a:rPr lang="en-US" sz="2400" b="1" baseline="-25000" dirty="0">
                <a:solidFill>
                  <a:srgbClr val="0000FF"/>
                </a:solidFill>
                <a:latin typeface="Bookman Old Style" pitchFamily="18" charset="0"/>
              </a:rPr>
              <a:t>f</a:t>
            </a:r>
            <a:r>
              <a:rPr lang="en-US" sz="2400" b="1" dirty="0">
                <a:solidFill>
                  <a:srgbClr val="0000FF"/>
                </a:solidFill>
                <a:latin typeface="Bookman Old Style" pitchFamily="18" charset="0"/>
              </a:rPr>
              <a:t> </a:t>
            </a:r>
          </a:p>
          <a:p>
            <a:pPr>
              <a:buFont typeface="Wingdings" pitchFamily="2" charset="2"/>
              <a:buChar char="Ø"/>
              <a:defRPr/>
            </a:pPr>
            <a:endParaRPr lang="en-US" sz="2400" b="1" dirty="0">
              <a:solidFill>
                <a:prstClr val="black"/>
              </a:solidFill>
              <a:latin typeface="Bookman Old Style" pitchFamily="18" charset="0"/>
            </a:endParaRPr>
          </a:p>
          <a:p>
            <a:pPr>
              <a:buFont typeface="Wingdings" pitchFamily="2" charset="2"/>
              <a:buChar char="Ø"/>
              <a:defRPr/>
            </a:pPr>
            <a:r>
              <a:rPr lang="en-US" sz="2400" b="1" dirty="0">
                <a:solidFill>
                  <a:prstClr val="black"/>
                </a:solidFill>
                <a:latin typeface="Bookman Old Style" pitchFamily="18" charset="0"/>
              </a:rPr>
              <a:t>Yield ( What fraction of Compressed Gas  is liquefied) , y= m</a:t>
            </a:r>
            <a:r>
              <a:rPr lang="en-US" sz="2400" b="1" baseline="-25000" dirty="0">
                <a:solidFill>
                  <a:prstClr val="black"/>
                </a:solidFill>
                <a:latin typeface="Bookman Old Style" pitchFamily="18" charset="0"/>
              </a:rPr>
              <a:t>f</a:t>
            </a:r>
            <a:r>
              <a:rPr lang="en-US" sz="2400" b="1" dirty="0">
                <a:solidFill>
                  <a:prstClr val="black"/>
                </a:solidFill>
                <a:latin typeface="Bookman Old Style" pitchFamily="18" charset="0"/>
              </a:rPr>
              <a:t>/m</a:t>
            </a:r>
          </a:p>
          <a:p>
            <a:pPr>
              <a:buFont typeface="Wingdings" pitchFamily="2" charset="2"/>
              <a:buChar char="Ø"/>
              <a:defRPr/>
            </a:pPr>
            <a:endParaRPr lang="en-US" sz="2400" b="1" dirty="0">
              <a:solidFill>
                <a:prstClr val="black"/>
              </a:solidFill>
              <a:latin typeface="Bookman Old Style" pitchFamily="18" charset="0"/>
            </a:endParaRPr>
          </a:p>
          <a:p>
            <a:pPr>
              <a:buFont typeface="Wingdings" pitchFamily="2" charset="2"/>
              <a:buChar char="Ø"/>
              <a:defRPr/>
            </a:pPr>
            <a:r>
              <a:rPr lang="en-US" sz="2400" b="1" dirty="0">
                <a:solidFill>
                  <a:srgbClr val="0000FF"/>
                </a:solidFill>
                <a:latin typeface="Bookman Old Style" pitchFamily="18" charset="0"/>
              </a:rPr>
              <a:t>Ideal work required per unit mass liquefied= </a:t>
            </a:r>
            <a:r>
              <a:rPr lang="en-US" sz="2400" b="1" dirty="0" err="1">
                <a:solidFill>
                  <a:srgbClr val="0000FF"/>
                </a:solidFill>
                <a:latin typeface="Bookman Old Style" pitchFamily="18" charset="0"/>
              </a:rPr>
              <a:t>W</a:t>
            </a:r>
            <a:r>
              <a:rPr lang="en-US" sz="2400" b="1" baseline="-25000" dirty="0" err="1">
                <a:solidFill>
                  <a:srgbClr val="0000FF"/>
                </a:solidFill>
                <a:latin typeface="Bookman Old Style" pitchFamily="18" charset="0"/>
              </a:rPr>
              <a:t>i</a:t>
            </a:r>
            <a:r>
              <a:rPr lang="en-US" sz="2400" b="1" dirty="0">
                <a:solidFill>
                  <a:srgbClr val="0000FF"/>
                </a:solidFill>
                <a:latin typeface="Bookman Old Style" pitchFamily="18" charset="0"/>
              </a:rPr>
              <a:t>/m</a:t>
            </a:r>
            <a:r>
              <a:rPr lang="en-US" sz="2400" b="1" baseline="-25000" dirty="0">
                <a:solidFill>
                  <a:srgbClr val="0000FF"/>
                </a:solidFill>
                <a:latin typeface="Bookman Old Style" pitchFamily="18" charset="0"/>
              </a:rPr>
              <a:t>f</a:t>
            </a:r>
          </a:p>
          <a:p>
            <a:pPr>
              <a:buFont typeface="Wingdings" pitchFamily="2" charset="2"/>
              <a:buChar char="Ø"/>
              <a:defRPr/>
            </a:pPr>
            <a:endParaRPr lang="en-US" sz="2400" b="1" dirty="0">
              <a:solidFill>
                <a:prstClr val="black"/>
              </a:solidFill>
              <a:latin typeface="Bookman Old Style" pitchFamily="18" charset="0"/>
            </a:endParaRPr>
          </a:p>
          <a:p>
            <a:pPr>
              <a:buFont typeface="Wingdings" pitchFamily="2" charset="2"/>
              <a:buChar char="Ø"/>
              <a:defRPr/>
            </a:pPr>
            <a:r>
              <a:rPr lang="en-US" sz="2400" b="1" dirty="0">
                <a:solidFill>
                  <a:srgbClr val="FF0000"/>
                </a:solidFill>
                <a:latin typeface="Bookman Old Style" pitchFamily="18" charset="0"/>
              </a:rPr>
              <a:t>Figure of Merit : Ideal work/ Actual work for the cycle</a:t>
            </a:r>
          </a:p>
        </p:txBody>
      </p:sp>
      <p:sp>
        <p:nvSpPr>
          <p:cNvPr id="7" name="Rounded Rectangle 6"/>
          <p:cNvSpPr/>
          <p:nvPr/>
        </p:nvSpPr>
        <p:spPr>
          <a:xfrm>
            <a:off x="2446447" y="4724400"/>
            <a:ext cx="6934200" cy="609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b="1" dirty="0">
                <a:solidFill>
                  <a:prstClr val="white"/>
                </a:solidFill>
                <a:latin typeface="Bookman Old Style" pitchFamily="18" charset="0"/>
              </a:rPr>
              <a:t>FOM= (</a:t>
            </a:r>
            <a:r>
              <a:rPr lang="en-US" sz="3200" b="1" dirty="0" err="1">
                <a:solidFill>
                  <a:prstClr val="white"/>
                </a:solidFill>
                <a:latin typeface="Bookman Old Style" pitchFamily="18" charset="0"/>
              </a:rPr>
              <a:t>W</a:t>
            </a:r>
            <a:r>
              <a:rPr lang="en-US" sz="3200" b="1" baseline="-25000" dirty="0" err="1">
                <a:solidFill>
                  <a:prstClr val="white"/>
                </a:solidFill>
                <a:latin typeface="Bookman Old Style" pitchFamily="18" charset="0"/>
              </a:rPr>
              <a:t>i</a:t>
            </a:r>
            <a:r>
              <a:rPr lang="en-US" sz="3200" b="1" dirty="0">
                <a:solidFill>
                  <a:prstClr val="white"/>
                </a:solidFill>
                <a:latin typeface="Bookman Old Style" pitchFamily="18" charset="0"/>
              </a:rPr>
              <a:t>/m</a:t>
            </a:r>
            <a:r>
              <a:rPr lang="en-US" sz="3200" b="1" baseline="-25000" dirty="0">
                <a:solidFill>
                  <a:prstClr val="white"/>
                </a:solidFill>
                <a:latin typeface="Bookman Old Style" pitchFamily="18" charset="0"/>
              </a:rPr>
              <a:t>f</a:t>
            </a:r>
            <a:r>
              <a:rPr lang="en-US" sz="3200" b="1" dirty="0">
                <a:solidFill>
                  <a:prstClr val="white"/>
                </a:solidFill>
                <a:latin typeface="Bookman Old Style" pitchFamily="18" charset="0"/>
              </a:rPr>
              <a:t>)/ (W/m</a:t>
            </a:r>
            <a:r>
              <a:rPr lang="en-US" sz="3200" b="1" baseline="-25000" dirty="0">
                <a:solidFill>
                  <a:prstClr val="white"/>
                </a:solidFill>
                <a:latin typeface="Bookman Old Style" pitchFamily="18" charset="0"/>
              </a:rPr>
              <a:t>f</a:t>
            </a:r>
            <a:r>
              <a:rPr lang="en-US" sz="3200" b="1" dirty="0">
                <a:solidFill>
                  <a:prstClr val="white"/>
                </a:solidFill>
                <a:latin typeface="Bookman Old Style" pitchFamily="18" charset="0"/>
              </a:rPr>
              <a:t>) : 0 to 1</a:t>
            </a:r>
          </a:p>
        </p:txBody>
      </p:sp>
    </p:spTree>
    <p:extLst>
      <p:ext uri="{BB962C8B-B14F-4D97-AF65-F5344CB8AC3E}">
        <p14:creationId xmlns:p14="http://schemas.microsoft.com/office/powerpoint/2010/main" val="1933004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903914" y="6408739"/>
            <a:ext cx="3697287" cy="365125"/>
          </a:xfrm>
        </p:spPr>
        <p:txBody>
          <a:bodyPr/>
          <a:lstStyle/>
          <a:p>
            <a:pPr>
              <a:defRPr/>
            </a:pPr>
            <a:r>
              <a:rPr lang="en-US">
                <a:solidFill>
                  <a:prstClr val="black"/>
                </a:solidFill>
                <a:latin typeface="Lucida Sans Unicode"/>
              </a:rPr>
              <a:t>ASSCA 2025, HEPS  China  ( T S Datta) March 28, 2025</a:t>
            </a:r>
            <a:endParaRPr lang="en-US" dirty="0">
              <a:solidFill>
                <a:prstClr val="black"/>
              </a:solidFill>
              <a:latin typeface="Lucida Sans Unicode"/>
            </a:endParaRPr>
          </a:p>
        </p:txBody>
      </p:sp>
      <p:sp>
        <p:nvSpPr>
          <p:cNvPr id="3" name="Slide Number Placeholder 2"/>
          <p:cNvSpPr>
            <a:spLocks noGrp="1"/>
          </p:cNvSpPr>
          <p:nvPr>
            <p:ph type="sldNum" sz="quarter" idx="12"/>
          </p:nvPr>
        </p:nvSpPr>
        <p:spPr/>
        <p:txBody>
          <a:bodyPr/>
          <a:lstStyle/>
          <a:p>
            <a:pPr>
              <a:defRPr/>
            </a:pPr>
            <a:fld id="{CBBC269C-1D03-4E91-8D99-36E293EE702A}" type="slidenum">
              <a:rPr lang="en-US">
                <a:solidFill>
                  <a:prstClr val="black"/>
                </a:solidFill>
                <a:latin typeface="Lucida Sans Unicode"/>
              </a:rPr>
              <a:pPr>
                <a:defRPr/>
              </a:pPr>
              <a:t>27</a:t>
            </a:fld>
            <a:endParaRPr lang="en-US">
              <a:solidFill>
                <a:prstClr val="black"/>
              </a:solidFill>
              <a:latin typeface="Lucida Sans Unicode"/>
            </a:endParaRPr>
          </a:p>
        </p:txBody>
      </p:sp>
      <p:pic>
        <p:nvPicPr>
          <p:cNvPr id="4" name="Picture 2" descr="E:\soumen\cryo12.JPG"/>
          <p:cNvPicPr>
            <a:picLocks noChangeAspect="1" noChangeArrowheads="1"/>
          </p:cNvPicPr>
          <p:nvPr/>
        </p:nvPicPr>
        <p:blipFill>
          <a:blip r:embed="rId2" cstate="print">
            <a:lum contrast="24000"/>
          </a:blip>
          <a:srcRect/>
          <a:stretch>
            <a:fillRect/>
          </a:stretch>
        </p:blipFill>
        <p:spPr bwMode="auto">
          <a:xfrm>
            <a:off x="6781800" y="609600"/>
            <a:ext cx="3733800" cy="4495800"/>
          </a:xfrm>
          <a:prstGeom prst="rect">
            <a:avLst/>
          </a:prstGeom>
          <a:noFill/>
          <a:ln w="9525">
            <a:noFill/>
            <a:miter lim="800000"/>
            <a:headEnd/>
            <a:tailEnd/>
          </a:ln>
        </p:spPr>
      </p:pic>
      <p:sp>
        <p:nvSpPr>
          <p:cNvPr id="5" name="TextBox 4"/>
          <p:cNvSpPr txBox="1"/>
          <p:nvPr/>
        </p:nvSpPr>
        <p:spPr>
          <a:xfrm>
            <a:off x="1752601" y="86299"/>
            <a:ext cx="6227987" cy="461665"/>
          </a:xfrm>
          <a:prstGeom prst="rect">
            <a:avLst/>
          </a:prstGeom>
          <a:solidFill>
            <a:srgbClr val="FFFF00"/>
          </a:solidFill>
          <a:ln>
            <a:solidFill>
              <a:schemeClr val="tx1"/>
            </a:solidFill>
          </a:ln>
        </p:spPr>
        <p:txBody>
          <a:bodyPr wrap="none" rtlCol="0">
            <a:spAutoFit/>
          </a:bodyPr>
          <a:lstStyle/>
          <a:p>
            <a:pPr>
              <a:defRPr/>
            </a:pPr>
            <a:r>
              <a:rPr lang="en-US" sz="2400" b="1" dirty="0">
                <a:solidFill>
                  <a:srgbClr val="0000FF"/>
                </a:solidFill>
                <a:latin typeface="Lucida Sans Unicode"/>
              </a:rPr>
              <a:t>Ideal Thermodynamic Liquefaction Cycle</a:t>
            </a:r>
          </a:p>
        </p:txBody>
      </p:sp>
      <p:sp>
        <p:nvSpPr>
          <p:cNvPr id="6" name="TextBox 5"/>
          <p:cNvSpPr txBox="1"/>
          <p:nvPr/>
        </p:nvSpPr>
        <p:spPr>
          <a:xfrm>
            <a:off x="1981200" y="990600"/>
            <a:ext cx="4495800" cy="707886"/>
          </a:xfrm>
          <a:prstGeom prst="rect">
            <a:avLst/>
          </a:prstGeom>
          <a:noFill/>
        </p:spPr>
        <p:txBody>
          <a:bodyPr wrap="square" rtlCol="0">
            <a:spAutoFit/>
          </a:bodyPr>
          <a:lstStyle/>
          <a:p>
            <a:pPr>
              <a:defRPr/>
            </a:pPr>
            <a:r>
              <a:rPr lang="en-US" sz="2000" b="1" dirty="0">
                <a:solidFill>
                  <a:prstClr val="black"/>
                </a:solidFill>
                <a:latin typeface="Bookman Old Style" pitchFamily="18" charset="0"/>
              </a:rPr>
              <a:t>1----2 : Isothermal Compression</a:t>
            </a:r>
          </a:p>
          <a:p>
            <a:pPr>
              <a:defRPr/>
            </a:pPr>
            <a:r>
              <a:rPr lang="en-US" sz="2000" b="1" dirty="0">
                <a:solidFill>
                  <a:prstClr val="black"/>
                </a:solidFill>
                <a:latin typeface="Bookman Old Style" pitchFamily="18" charset="0"/>
              </a:rPr>
              <a:t>2----f : Isentropic Expansion</a:t>
            </a:r>
          </a:p>
        </p:txBody>
      </p:sp>
      <p:sp>
        <p:nvSpPr>
          <p:cNvPr id="11" name="TextBox 10"/>
          <p:cNvSpPr txBox="1"/>
          <p:nvPr/>
        </p:nvSpPr>
        <p:spPr>
          <a:xfrm>
            <a:off x="2743200" y="1828800"/>
            <a:ext cx="2616422" cy="369332"/>
          </a:xfrm>
          <a:prstGeom prst="rect">
            <a:avLst/>
          </a:prstGeom>
          <a:noFill/>
        </p:spPr>
        <p:txBody>
          <a:bodyPr wrap="none" rtlCol="0">
            <a:spAutoFit/>
          </a:bodyPr>
          <a:lstStyle/>
          <a:p>
            <a:pPr>
              <a:defRPr/>
            </a:pPr>
            <a:r>
              <a:rPr lang="en-US" b="1" dirty="0">
                <a:solidFill>
                  <a:srgbClr val="FF0000"/>
                </a:solidFill>
                <a:latin typeface="Lucida Sans Unicode"/>
              </a:rPr>
              <a:t>Not Possible , Why ???</a:t>
            </a:r>
          </a:p>
        </p:txBody>
      </p:sp>
      <p:sp>
        <p:nvSpPr>
          <p:cNvPr id="12" name="TextBox 11"/>
          <p:cNvSpPr txBox="1"/>
          <p:nvPr/>
        </p:nvSpPr>
        <p:spPr>
          <a:xfrm>
            <a:off x="228600" y="2362202"/>
            <a:ext cx="6248399" cy="830997"/>
          </a:xfrm>
          <a:prstGeom prst="rect">
            <a:avLst/>
          </a:prstGeom>
          <a:noFill/>
          <a:ln>
            <a:solidFill>
              <a:srgbClr val="00B050"/>
            </a:solidFill>
          </a:ln>
        </p:spPr>
        <p:txBody>
          <a:bodyPr wrap="square" rtlCol="0">
            <a:spAutoFit/>
          </a:bodyPr>
          <a:lstStyle/>
          <a:p>
            <a:pPr>
              <a:defRPr/>
            </a:pPr>
            <a:r>
              <a:rPr lang="en-US" b="1" dirty="0">
                <a:solidFill>
                  <a:srgbClr val="0000FF"/>
                </a:solidFill>
                <a:latin typeface="Bookman Old Style" pitchFamily="18" charset="0"/>
              </a:rPr>
              <a:t>For N</a:t>
            </a:r>
            <a:r>
              <a:rPr lang="en-US" b="1" baseline="-25000" dirty="0">
                <a:solidFill>
                  <a:srgbClr val="0000FF"/>
                </a:solidFill>
                <a:latin typeface="Bookman Old Style" pitchFamily="18" charset="0"/>
              </a:rPr>
              <a:t>2, </a:t>
            </a:r>
            <a:r>
              <a:rPr lang="en-US" b="1" dirty="0">
                <a:solidFill>
                  <a:srgbClr val="0000FF"/>
                </a:solidFill>
                <a:latin typeface="Bookman Old Style" pitchFamily="18" charset="0"/>
              </a:rPr>
              <a:t> if P </a:t>
            </a:r>
            <a:r>
              <a:rPr lang="en-US" b="1" baseline="-25000" dirty="0">
                <a:solidFill>
                  <a:srgbClr val="0000FF"/>
                </a:solidFill>
                <a:latin typeface="Bookman Old Style" pitchFamily="18" charset="0"/>
              </a:rPr>
              <a:t>1</a:t>
            </a:r>
            <a:r>
              <a:rPr lang="en-US" b="1" dirty="0">
                <a:solidFill>
                  <a:srgbClr val="0000FF"/>
                </a:solidFill>
                <a:latin typeface="Bookman Old Style" pitchFamily="18" charset="0"/>
              </a:rPr>
              <a:t> is I bar, then P</a:t>
            </a:r>
            <a:r>
              <a:rPr lang="en-US" b="1" baseline="-25000" dirty="0">
                <a:solidFill>
                  <a:srgbClr val="0000FF"/>
                </a:solidFill>
                <a:latin typeface="Bookman Old Style" pitchFamily="18" charset="0"/>
              </a:rPr>
              <a:t>2</a:t>
            </a:r>
            <a:r>
              <a:rPr lang="en-US" b="1" dirty="0">
                <a:solidFill>
                  <a:srgbClr val="0000FF"/>
                </a:solidFill>
                <a:latin typeface="Bookman Old Style" pitchFamily="18" charset="0"/>
              </a:rPr>
              <a:t>   must </a:t>
            </a:r>
            <a:r>
              <a:rPr lang="en-US" sz="2400" b="1" dirty="0">
                <a:solidFill>
                  <a:srgbClr val="0000FF"/>
                </a:solidFill>
                <a:latin typeface="Bookman Old Style" pitchFamily="18" charset="0"/>
              </a:rPr>
              <a:t>be 700000 Bar  </a:t>
            </a:r>
            <a:r>
              <a:rPr lang="en-US" b="1" dirty="0">
                <a:solidFill>
                  <a:srgbClr val="0000FF"/>
                </a:solidFill>
                <a:latin typeface="Bookman Old Style" pitchFamily="18" charset="0"/>
              </a:rPr>
              <a:t>( very high pressure) to liquefy all the gases</a:t>
            </a:r>
          </a:p>
        </p:txBody>
      </p:sp>
      <p:sp>
        <p:nvSpPr>
          <p:cNvPr id="13" name="TextBox 12"/>
          <p:cNvSpPr txBox="1"/>
          <p:nvPr/>
        </p:nvSpPr>
        <p:spPr>
          <a:xfrm>
            <a:off x="1981201" y="4343401"/>
            <a:ext cx="4485523" cy="461665"/>
          </a:xfrm>
          <a:prstGeom prst="rect">
            <a:avLst/>
          </a:prstGeom>
          <a:solidFill>
            <a:srgbClr val="FFFF00"/>
          </a:solidFill>
        </p:spPr>
        <p:txBody>
          <a:bodyPr wrap="none" rtlCol="0">
            <a:spAutoFit/>
          </a:bodyPr>
          <a:lstStyle/>
          <a:p>
            <a:pPr>
              <a:defRPr/>
            </a:pPr>
            <a:r>
              <a:rPr lang="en-US" sz="2400" b="1" dirty="0">
                <a:solidFill>
                  <a:srgbClr val="0000FF"/>
                </a:solidFill>
                <a:latin typeface="Bookman Old Style" pitchFamily="18" charset="0"/>
              </a:rPr>
              <a:t>Liquid Yield ( Y) = m</a:t>
            </a:r>
            <a:r>
              <a:rPr lang="en-US" sz="2400" b="1" baseline="-25000" dirty="0">
                <a:solidFill>
                  <a:srgbClr val="0000FF"/>
                </a:solidFill>
                <a:latin typeface="Bookman Old Style" pitchFamily="18" charset="0"/>
              </a:rPr>
              <a:t>f</a:t>
            </a:r>
            <a:r>
              <a:rPr lang="en-US" sz="2400" b="1" dirty="0">
                <a:solidFill>
                  <a:srgbClr val="0000FF"/>
                </a:solidFill>
                <a:latin typeface="Bookman Old Style" pitchFamily="18" charset="0"/>
              </a:rPr>
              <a:t>/m= 1</a:t>
            </a:r>
          </a:p>
        </p:txBody>
      </p:sp>
      <p:sp>
        <p:nvSpPr>
          <p:cNvPr id="14" name="Oval 13"/>
          <p:cNvSpPr/>
          <p:nvPr/>
        </p:nvSpPr>
        <p:spPr>
          <a:xfrm>
            <a:off x="1981200" y="3581400"/>
            <a:ext cx="3505200" cy="533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prstClr val="white"/>
                </a:solidFill>
                <a:latin typeface="Lucida Sans Unicode"/>
              </a:rPr>
              <a:t>Not Practical</a:t>
            </a:r>
          </a:p>
        </p:txBody>
      </p:sp>
      <p:sp>
        <p:nvSpPr>
          <p:cNvPr id="15" name="Rectangle 14"/>
          <p:cNvSpPr/>
          <p:nvPr/>
        </p:nvSpPr>
        <p:spPr>
          <a:xfrm>
            <a:off x="2514600" y="5540514"/>
            <a:ext cx="7543800" cy="707886"/>
          </a:xfrm>
          <a:prstGeom prst="rect">
            <a:avLst/>
          </a:prstGeom>
          <a:solidFill>
            <a:schemeClr val="bg1">
              <a:lumMod val="75000"/>
            </a:schemeClr>
          </a:solidFill>
        </p:spPr>
        <p:txBody>
          <a:bodyPr wrap="square">
            <a:spAutoFit/>
          </a:bodyPr>
          <a:lstStyle/>
          <a:p>
            <a:pPr>
              <a:defRPr/>
            </a:pPr>
            <a:r>
              <a:rPr lang="en-US" sz="2000" b="1" dirty="0">
                <a:solidFill>
                  <a:prstClr val="black"/>
                </a:solidFill>
                <a:latin typeface="Bookman Old Style" pitchFamily="18" charset="0"/>
              </a:rPr>
              <a:t>Ideal Work Requirement for 1 Kg Liquid Production</a:t>
            </a:r>
          </a:p>
          <a:p>
            <a:pPr>
              <a:defRPr/>
            </a:pPr>
            <a:r>
              <a:rPr lang="en-US" sz="2000" b="1" dirty="0">
                <a:solidFill>
                  <a:srgbClr val="0000FF"/>
                </a:solidFill>
                <a:latin typeface="Bookman Old Style" pitchFamily="18" charset="0"/>
              </a:rPr>
              <a:t>		N2 = 768 KJ,  </a:t>
            </a:r>
            <a:r>
              <a:rPr lang="en-US" sz="2000" b="1" dirty="0">
                <a:solidFill>
                  <a:srgbClr val="FF0000"/>
                </a:solidFill>
                <a:latin typeface="Bookman Old Style" pitchFamily="18" charset="0"/>
              </a:rPr>
              <a:t>He = 6800 KJ,     </a:t>
            </a:r>
          </a:p>
        </p:txBody>
      </p:sp>
    </p:spTree>
    <p:extLst>
      <p:ext uri="{BB962C8B-B14F-4D97-AF65-F5344CB8AC3E}">
        <p14:creationId xmlns:p14="http://schemas.microsoft.com/office/powerpoint/2010/main" val="293497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903914" y="6408739"/>
            <a:ext cx="3925887" cy="365125"/>
          </a:xfrm>
        </p:spPr>
        <p:txBody>
          <a:bodyPr/>
          <a:lstStyle/>
          <a:p>
            <a:pPr>
              <a:defRPr/>
            </a:pPr>
            <a:r>
              <a:rPr lang="en-US">
                <a:solidFill>
                  <a:prstClr val="black"/>
                </a:solidFill>
                <a:latin typeface="Lucida Sans Unicode"/>
              </a:rPr>
              <a:t>ASSCA 2025, HEPS  China  ( T S Datta) March 28, 2025</a:t>
            </a:r>
            <a:endParaRPr lang="en-US" dirty="0">
              <a:solidFill>
                <a:prstClr val="black"/>
              </a:solidFill>
              <a:latin typeface="Lucida Sans Unicode"/>
            </a:endParaRPr>
          </a:p>
        </p:txBody>
      </p:sp>
      <p:sp>
        <p:nvSpPr>
          <p:cNvPr id="3" name="Slide Number Placeholder 2"/>
          <p:cNvSpPr>
            <a:spLocks noGrp="1"/>
          </p:cNvSpPr>
          <p:nvPr>
            <p:ph type="sldNum" sz="quarter" idx="12"/>
          </p:nvPr>
        </p:nvSpPr>
        <p:spPr/>
        <p:txBody>
          <a:bodyPr/>
          <a:lstStyle/>
          <a:p>
            <a:pPr>
              <a:defRPr/>
            </a:pPr>
            <a:fld id="{CBBC269C-1D03-4E91-8D99-36E293EE702A}" type="slidenum">
              <a:rPr lang="en-US">
                <a:solidFill>
                  <a:prstClr val="black"/>
                </a:solidFill>
                <a:latin typeface="Lucida Sans Unicode"/>
              </a:rPr>
              <a:pPr>
                <a:defRPr/>
              </a:pPr>
              <a:t>28</a:t>
            </a:fld>
            <a:endParaRPr lang="en-US">
              <a:solidFill>
                <a:prstClr val="black"/>
              </a:solidFill>
              <a:latin typeface="Lucida Sans Unicode"/>
            </a:endParaRPr>
          </a:p>
        </p:txBody>
      </p:sp>
      <p:pic>
        <p:nvPicPr>
          <p:cNvPr id="5" name="Picture 3" descr="E:\soumen\cryo16.JPG"/>
          <p:cNvPicPr>
            <a:picLocks noChangeAspect="1" noChangeArrowheads="1"/>
          </p:cNvPicPr>
          <p:nvPr/>
        </p:nvPicPr>
        <p:blipFill>
          <a:blip r:embed="rId2" cstate="print">
            <a:lum contrast="42000"/>
          </a:blip>
          <a:srcRect/>
          <a:stretch>
            <a:fillRect/>
          </a:stretch>
        </p:blipFill>
        <p:spPr bwMode="auto">
          <a:xfrm>
            <a:off x="8480581" y="664521"/>
            <a:ext cx="3293377" cy="4343400"/>
          </a:xfrm>
          <a:prstGeom prst="rect">
            <a:avLst/>
          </a:prstGeom>
          <a:noFill/>
          <a:ln w="9525">
            <a:noFill/>
            <a:miter lim="800000"/>
            <a:headEnd/>
            <a:tailEnd/>
          </a:ln>
        </p:spPr>
      </p:pic>
      <p:sp>
        <p:nvSpPr>
          <p:cNvPr id="6" name="TextBox 5"/>
          <p:cNvSpPr txBox="1"/>
          <p:nvPr/>
        </p:nvSpPr>
        <p:spPr>
          <a:xfrm>
            <a:off x="0" y="-12192"/>
            <a:ext cx="9645589" cy="430887"/>
          </a:xfrm>
          <a:prstGeom prst="rect">
            <a:avLst/>
          </a:prstGeom>
          <a:solidFill>
            <a:schemeClr val="bg1">
              <a:lumMod val="95000"/>
            </a:schemeClr>
          </a:solidFill>
        </p:spPr>
        <p:txBody>
          <a:bodyPr wrap="none" rtlCol="0">
            <a:spAutoFit/>
          </a:bodyPr>
          <a:lstStyle/>
          <a:p>
            <a:pPr>
              <a:defRPr/>
            </a:pPr>
            <a:r>
              <a:rPr lang="en-US" sz="2200" b="1" dirty="0">
                <a:solidFill>
                  <a:srgbClr val="FF0000"/>
                </a:solidFill>
                <a:latin typeface="Bookman Old Style" pitchFamily="18" charset="0"/>
              </a:rPr>
              <a:t>Primary  Practical  Nitrogen Liquefier ( Linde- Hampson Cycle) </a:t>
            </a:r>
          </a:p>
        </p:txBody>
      </p:sp>
      <p:sp>
        <p:nvSpPr>
          <p:cNvPr id="7" name="TextBox 6"/>
          <p:cNvSpPr txBox="1"/>
          <p:nvPr/>
        </p:nvSpPr>
        <p:spPr>
          <a:xfrm>
            <a:off x="9290404" y="759480"/>
            <a:ext cx="2456122" cy="276999"/>
          </a:xfrm>
          <a:prstGeom prst="rect">
            <a:avLst/>
          </a:prstGeom>
          <a:noFill/>
        </p:spPr>
        <p:txBody>
          <a:bodyPr wrap="none" rtlCol="0">
            <a:spAutoFit/>
          </a:bodyPr>
          <a:lstStyle/>
          <a:p>
            <a:pPr>
              <a:defRPr/>
            </a:pPr>
            <a:r>
              <a:rPr lang="en-US" sz="1200" b="1" dirty="0">
                <a:solidFill>
                  <a:prstClr val="white"/>
                </a:solidFill>
                <a:latin typeface="Bookman Old Style" pitchFamily="18" charset="0"/>
              </a:rPr>
              <a:t>1-2,Isothermal Compression</a:t>
            </a:r>
          </a:p>
        </p:txBody>
      </p:sp>
      <p:sp>
        <p:nvSpPr>
          <p:cNvPr id="8" name="TextBox 7"/>
          <p:cNvSpPr txBox="1"/>
          <p:nvPr/>
        </p:nvSpPr>
        <p:spPr>
          <a:xfrm rot="18104714">
            <a:off x="8692504" y="1879096"/>
            <a:ext cx="1846980" cy="276999"/>
          </a:xfrm>
          <a:prstGeom prst="rect">
            <a:avLst/>
          </a:prstGeom>
          <a:noFill/>
        </p:spPr>
        <p:txBody>
          <a:bodyPr wrap="none" rtlCol="0">
            <a:spAutoFit/>
          </a:bodyPr>
          <a:lstStyle/>
          <a:p>
            <a:pPr>
              <a:defRPr/>
            </a:pPr>
            <a:r>
              <a:rPr lang="en-US" sz="1200" b="1" dirty="0">
                <a:solidFill>
                  <a:prstClr val="white"/>
                </a:solidFill>
                <a:latin typeface="Bookman Old Style" pitchFamily="18" charset="0"/>
              </a:rPr>
              <a:t>2-3 ,Isobaric Cooling</a:t>
            </a:r>
          </a:p>
        </p:txBody>
      </p:sp>
      <p:sp>
        <p:nvSpPr>
          <p:cNvPr id="9" name="TextBox 8"/>
          <p:cNvSpPr txBox="1"/>
          <p:nvPr/>
        </p:nvSpPr>
        <p:spPr>
          <a:xfrm>
            <a:off x="9144000" y="2796377"/>
            <a:ext cx="2053767" cy="276999"/>
          </a:xfrm>
          <a:prstGeom prst="rect">
            <a:avLst/>
          </a:prstGeom>
          <a:noFill/>
        </p:spPr>
        <p:txBody>
          <a:bodyPr wrap="none" rtlCol="0">
            <a:spAutoFit/>
          </a:bodyPr>
          <a:lstStyle/>
          <a:p>
            <a:pPr>
              <a:defRPr/>
            </a:pPr>
            <a:r>
              <a:rPr lang="en-US" sz="1200" b="1" dirty="0">
                <a:solidFill>
                  <a:prstClr val="white"/>
                </a:solidFill>
                <a:latin typeface="Bookman Old Style" pitchFamily="18" charset="0"/>
              </a:rPr>
              <a:t>3-4 Isenthalpic Cooling</a:t>
            </a:r>
          </a:p>
        </p:txBody>
      </p:sp>
      <p:sp>
        <p:nvSpPr>
          <p:cNvPr id="10" name="TextBox 9"/>
          <p:cNvSpPr txBox="1"/>
          <p:nvPr/>
        </p:nvSpPr>
        <p:spPr>
          <a:xfrm>
            <a:off x="303783" y="540257"/>
            <a:ext cx="4725417" cy="923330"/>
          </a:xfrm>
          <a:prstGeom prst="rect">
            <a:avLst/>
          </a:prstGeom>
          <a:noFill/>
        </p:spPr>
        <p:txBody>
          <a:bodyPr wrap="square" rtlCol="0">
            <a:spAutoFit/>
          </a:bodyPr>
          <a:lstStyle/>
          <a:p>
            <a:pPr>
              <a:defRPr/>
            </a:pPr>
            <a:r>
              <a:rPr lang="en-US" b="1" dirty="0">
                <a:solidFill>
                  <a:prstClr val="black"/>
                </a:solidFill>
                <a:latin typeface="Bookman Old Style" pitchFamily="18" charset="0"/>
              </a:rPr>
              <a:t>It is only for those gases ( N2, O2, </a:t>
            </a:r>
            <a:r>
              <a:rPr lang="en-US" b="1" dirty="0" err="1">
                <a:solidFill>
                  <a:prstClr val="black"/>
                </a:solidFill>
                <a:latin typeface="Bookman Old Style" pitchFamily="18" charset="0"/>
              </a:rPr>
              <a:t>Ar</a:t>
            </a:r>
            <a:r>
              <a:rPr lang="en-US" b="1" dirty="0">
                <a:solidFill>
                  <a:prstClr val="black"/>
                </a:solidFill>
                <a:latin typeface="Bookman Old Style" pitchFamily="18" charset="0"/>
              </a:rPr>
              <a:t>)   whose  </a:t>
            </a:r>
          </a:p>
          <a:p>
            <a:pPr algn="ctr">
              <a:defRPr/>
            </a:pPr>
            <a:r>
              <a:rPr lang="en-US" b="1" dirty="0">
                <a:solidFill>
                  <a:prstClr val="black"/>
                </a:solidFill>
                <a:latin typeface="Bookman Old Style" pitchFamily="18" charset="0"/>
              </a:rPr>
              <a:t>T</a:t>
            </a:r>
            <a:r>
              <a:rPr lang="en-US" b="1" baseline="-25000" dirty="0">
                <a:solidFill>
                  <a:prstClr val="black"/>
                </a:solidFill>
                <a:latin typeface="Bookman Old Style" pitchFamily="18" charset="0"/>
              </a:rPr>
              <a:t>imax  </a:t>
            </a:r>
            <a:r>
              <a:rPr lang="en-US" b="1" dirty="0">
                <a:solidFill>
                  <a:prstClr val="black"/>
                </a:solidFill>
                <a:latin typeface="Bookman Old Style" pitchFamily="18" charset="0"/>
              </a:rPr>
              <a:t>is above RT</a:t>
            </a:r>
          </a:p>
        </p:txBody>
      </p:sp>
      <p:graphicFrame>
        <p:nvGraphicFramePr>
          <p:cNvPr id="107522" name="Object 2"/>
          <p:cNvGraphicFramePr>
            <a:graphicFrameLocks noChangeAspect="1"/>
          </p:cNvGraphicFramePr>
          <p:nvPr>
            <p:extLst>
              <p:ext uri="{D42A27DB-BD31-4B8C-83A1-F6EECF244321}">
                <p14:modId xmlns:p14="http://schemas.microsoft.com/office/powerpoint/2010/main" val="2301424499"/>
              </p:ext>
            </p:extLst>
          </p:nvPr>
        </p:nvGraphicFramePr>
        <p:xfrm>
          <a:off x="4581025" y="1832610"/>
          <a:ext cx="2362200" cy="1219200"/>
        </p:xfrm>
        <a:graphic>
          <a:graphicData uri="http://schemas.openxmlformats.org/presentationml/2006/ole">
            <mc:AlternateContent xmlns:mc="http://schemas.openxmlformats.org/markup-compatibility/2006">
              <mc:Choice xmlns:v="urn:schemas-microsoft-com:vml" Requires="v">
                <p:oleObj name="Equation" r:id="rId3" imgW="1066800" imgH="571500" progId="">
                  <p:embed/>
                </p:oleObj>
              </mc:Choice>
              <mc:Fallback>
                <p:oleObj name="Equation" r:id="rId3" imgW="1066800" imgH="571500" progId="">
                  <p:embed/>
                  <p:pic>
                    <p:nvPicPr>
                      <p:cNvPr id="10752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1025" y="1832610"/>
                        <a:ext cx="2362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6957639" y="2348431"/>
            <a:ext cx="662361" cy="400110"/>
          </a:xfrm>
          <a:prstGeom prst="rect">
            <a:avLst/>
          </a:prstGeom>
          <a:noFill/>
        </p:spPr>
        <p:txBody>
          <a:bodyPr wrap="none" rtlCol="0">
            <a:spAutoFit/>
          </a:bodyPr>
          <a:lstStyle/>
          <a:p>
            <a:pPr>
              <a:defRPr/>
            </a:pPr>
            <a:r>
              <a:rPr lang="en-US" sz="2000" b="1" dirty="0">
                <a:solidFill>
                  <a:srgbClr val="FF0000"/>
                </a:solidFill>
                <a:latin typeface="Bookman Old Style" pitchFamily="18" charset="0"/>
              </a:rPr>
              <a:t>&lt;&lt;1</a:t>
            </a:r>
          </a:p>
        </p:txBody>
      </p:sp>
      <p:sp>
        <p:nvSpPr>
          <p:cNvPr id="13" name="TextBox 12"/>
          <p:cNvSpPr txBox="1"/>
          <p:nvPr/>
        </p:nvSpPr>
        <p:spPr>
          <a:xfrm>
            <a:off x="4581025" y="5332902"/>
            <a:ext cx="7306175" cy="738664"/>
          </a:xfrm>
          <a:prstGeom prst="rect">
            <a:avLst/>
          </a:prstGeom>
          <a:noFill/>
          <a:ln w="28575">
            <a:solidFill>
              <a:schemeClr val="tx1"/>
            </a:solidFill>
          </a:ln>
        </p:spPr>
        <p:txBody>
          <a:bodyPr wrap="square" rtlCol="0">
            <a:spAutoFit/>
          </a:bodyPr>
          <a:lstStyle/>
          <a:p>
            <a:pPr>
              <a:defRPr/>
            </a:pPr>
            <a:r>
              <a:rPr lang="en-US" b="1" dirty="0">
                <a:solidFill>
                  <a:srgbClr val="0000FF"/>
                </a:solidFill>
                <a:latin typeface="Bookman Old Style" pitchFamily="18" charset="0"/>
              </a:rPr>
              <a:t>Yield can be increased by Increasing Pressure ( lower h2),  Other parameters are fixed </a:t>
            </a:r>
            <a:r>
              <a:rPr lang="en-US" sz="2400" b="1" dirty="0">
                <a:solidFill>
                  <a:srgbClr val="FF0000"/>
                </a:solidFill>
                <a:latin typeface="Bookman Old Style" pitchFamily="18" charset="0"/>
              </a:rPr>
              <a:t>but at what cost ??</a:t>
            </a:r>
          </a:p>
        </p:txBody>
      </p:sp>
      <p:pic>
        <p:nvPicPr>
          <p:cNvPr id="14" name="Picture 2" descr="E:\soumen\cryo15.JPG"/>
          <p:cNvPicPr>
            <a:picLocks noChangeAspect="1" noChangeArrowheads="1"/>
          </p:cNvPicPr>
          <p:nvPr/>
        </p:nvPicPr>
        <p:blipFill>
          <a:blip r:embed="rId5" cstate="print">
            <a:lum contrast="36000"/>
          </a:blip>
          <a:srcRect/>
          <a:stretch>
            <a:fillRect/>
          </a:stretch>
        </p:blipFill>
        <p:spPr bwMode="auto">
          <a:xfrm>
            <a:off x="393071" y="1649454"/>
            <a:ext cx="4114800" cy="3497580"/>
          </a:xfrm>
          <a:prstGeom prst="rect">
            <a:avLst/>
          </a:prstGeom>
          <a:noFill/>
          <a:ln w="9525">
            <a:noFill/>
            <a:miter lim="800000"/>
            <a:headEnd/>
            <a:tailEnd/>
          </a:ln>
        </p:spPr>
      </p:pic>
      <p:sp>
        <p:nvSpPr>
          <p:cNvPr id="11" name="Rectangle: Rounded Corners 10">
            <a:extLst>
              <a:ext uri="{FF2B5EF4-FFF2-40B4-BE49-F238E27FC236}">
                <a16:creationId xmlns:a16="http://schemas.microsoft.com/office/drawing/2014/main" id="{28DDBAC5-E372-C903-3C47-6765394B966E}"/>
              </a:ext>
            </a:extLst>
          </p:cNvPr>
          <p:cNvSpPr/>
          <p:nvPr/>
        </p:nvSpPr>
        <p:spPr>
          <a:xfrm>
            <a:off x="4670941" y="3373743"/>
            <a:ext cx="3646569" cy="121920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Bookman Old Style" panose="02050604050505020204" pitchFamily="18" charset="0"/>
              </a:rPr>
              <a:t>We need Compressor / High Pressure Gas cylinder , Heat Exchanger &amp; JT to  Produce LN2 </a:t>
            </a:r>
            <a:endParaRPr lang="en-IN"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71010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903914" y="6408739"/>
            <a:ext cx="3849687" cy="365125"/>
          </a:xfrm>
        </p:spPr>
        <p:txBody>
          <a:bodyPr/>
          <a:lstStyle/>
          <a:p>
            <a:pPr>
              <a:defRPr/>
            </a:pPr>
            <a:r>
              <a:rPr lang="en-US">
                <a:solidFill>
                  <a:prstClr val="black"/>
                </a:solidFill>
                <a:latin typeface="Lucida Sans Unicode"/>
              </a:rPr>
              <a:t>ASSCA 2025, HEPS  China  ( T S Datta) March 28, 2025</a:t>
            </a:r>
            <a:endParaRPr lang="en-US" dirty="0">
              <a:solidFill>
                <a:prstClr val="black"/>
              </a:solidFill>
              <a:latin typeface="Lucida Sans Unicode"/>
            </a:endParaRPr>
          </a:p>
        </p:txBody>
      </p:sp>
      <p:sp>
        <p:nvSpPr>
          <p:cNvPr id="3" name="Slide Number Placeholder 2"/>
          <p:cNvSpPr>
            <a:spLocks noGrp="1"/>
          </p:cNvSpPr>
          <p:nvPr>
            <p:ph type="sldNum" sz="quarter" idx="12"/>
          </p:nvPr>
        </p:nvSpPr>
        <p:spPr/>
        <p:txBody>
          <a:bodyPr/>
          <a:lstStyle/>
          <a:p>
            <a:pPr>
              <a:defRPr/>
            </a:pPr>
            <a:fld id="{CBBC269C-1D03-4E91-8D99-36E293EE702A}" type="slidenum">
              <a:rPr lang="en-US">
                <a:solidFill>
                  <a:prstClr val="black"/>
                </a:solidFill>
                <a:latin typeface="Lucida Sans Unicode"/>
              </a:rPr>
              <a:pPr>
                <a:defRPr/>
              </a:pPr>
              <a:t>29</a:t>
            </a:fld>
            <a:endParaRPr lang="en-US">
              <a:solidFill>
                <a:prstClr val="black"/>
              </a:solidFill>
              <a:latin typeface="Lucida Sans Unicode"/>
            </a:endParaRPr>
          </a:p>
        </p:txBody>
      </p:sp>
      <p:sp>
        <p:nvSpPr>
          <p:cNvPr id="108545" name="Rectangle 1"/>
          <p:cNvSpPr>
            <a:spLocks noChangeArrowheads="1"/>
          </p:cNvSpPr>
          <p:nvPr/>
        </p:nvSpPr>
        <p:spPr bwMode="auto">
          <a:xfrm>
            <a:off x="845820" y="185344"/>
            <a:ext cx="96012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defRPr/>
            </a:pPr>
            <a:r>
              <a:rPr lang="en-US" b="1" dirty="0">
                <a:solidFill>
                  <a:prstClr val="black"/>
                </a:solidFill>
                <a:latin typeface="Bookman Old Style" pitchFamily="18" charset="0"/>
                <a:ea typeface="Times New Roman" pitchFamily="18" charset="0"/>
                <a:cs typeface="Arial" pitchFamily="34" charset="0"/>
              </a:rPr>
              <a:t>A simple table on liquid yield and work required per unit production of liquid nitrogen for various compressor discharge pressure is presented here</a:t>
            </a:r>
          </a:p>
          <a:p>
            <a:pPr algn="just" fontAlgn="base">
              <a:spcBef>
                <a:spcPct val="0"/>
              </a:spcBef>
              <a:spcAft>
                <a:spcPct val="0"/>
              </a:spcAft>
              <a:defRPr/>
            </a:pPr>
            <a:endParaRPr lang="en-US" b="1" dirty="0">
              <a:solidFill>
                <a:prstClr val="black"/>
              </a:solidFill>
              <a:latin typeface="Bookman Old Style" pitchFamily="18" charset="0"/>
              <a:ea typeface="Times New Roman" pitchFamily="18" charset="0"/>
              <a:cs typeface="Arial" pitchFamily="34" charset="0"/>
            </a:endParaRPr>
          </a:p>
          <a:p>
            <a:pPr algn="just" fontAlgn="base">
              <a:spcBef>
                <a:spcPct val="0"/>
              </a:spcBef>
              <a:spcAft>
                <a:spcPct val="0"/>
              </a:spcAft>
              <a:defRPr/>
            </a:pPr>
            <a:r>
              <a:rPr lang="en-US" sz="2000" b="1" dirty="0">
                <a:solidFill>
                  <a:srgbClr val="0000FF"/>
                </a:solidFill>
                <a:latin typeface="Arial" pitchFamily="34" charset="0"/>
                <a:ea typeface="Times New Roman" pitchFamily="18" charset="0"/>
                <a:cs typeface="Arial" pitchFamily="34" charset="0"/>
              </a:rPr>
              <a:t> ( T</a:t>
            </a:r>
            <a:r>
              <a:rPr lang="en-US" sz="2000" b="1" baseline="-30000" dirty="0">
                <a:solidFill>
                  <a:srgbClr val="0000FF"/>
                </a:solidFill>
                <a:latin typeface="Arial" pitchFamily="34" charset="0"/>
                <a:ea typeface="Times New Roman" pitchFamily="18" charset="0"/>
                <a:cs typeface="Arial" pitchFamily="34" charset="0"/>
              </a:rPr>
              <a:t>1 </a:t>
            </a:r>
            <a:r>
              <a:rPr lang="en-US" sz="2000" b="1" dirty="0">
                <a:solidFill>
                  <a:srgbClr val="0000FF"/>
                </a:solidFill>
                <a:latin typeface="Arial" pitchFamily="34" charset="0"/>
                <a:ea typeface="Times New Roman" pitchFamily="18" charset="0"/>
                <a:cs typeface="Arial" pitchFamily="34" charset="0"/>
              </a:rPr>
              <a:t> = 300 K, P</a:t>
            </a:r>
            <a:r>
              <a:rPr lang="en-US" sz="2000" b="1" baseline="-30000" dirty="0">
                <a:solidFill>
                  <a:srgbClr val="0000FF"/>
                </a:solidFill>
                <a:latin typeface="Arial" pitchFamily="34" charset="0"/>
                <a:ea typeface="Times New Roman" pitchFamily="18" charset="0"/>
                <a:cs typeface="Arial" pitchFamily="34" charset="0"/>
              </a:rPr>
              <a:t>1 </a:t>
            </a:r>
            <a:r>
              <a:rPr lang="en-US" sz="2000" b="1" dirty="0">
                <a:solidFill>
                  <a:srgbClr val="0000FF"/>
                </a:solidFill>
                <a:latin typeface="Arial" pitchFamily="34" charset="0"/>
                <a:ea typeface="Times New Roman" pitchFamily="18" charset="0"/>
                <a:cs typeface="Arial" pitchFamily="34" charset="0"/>
              </a:rPr>
              <a:t>= 1 bar absolute pressure, h </a:t>
            </a:r>
            <a:r>
              <a:rPr lang="en-US" sz="2000" b="1" baseline="-25000" dirty="0">
                <a:solidFill>
                  <a:srgbClr val="0000FF"/>
                </a:solidFill>
                <a:latin typeface="Arial" pitchFamily="34" charset="0"/>
                <a:ea typeface="Times New Roman" pitchFamily="18" charset="0"/>
                <a:cs typeface="Arial" pitchFamily="34" charset="0"/>
              </a:rPr>
              <a:t>f </a:t>
            </a:r>
            <a:r>
              <a:rPr lang="en-US" sz="2000" b="1" dirty="0">
                <a:solidFill>
                  <a:srgbClr val="0000FF"/>
                </a:solidFill>
                <a:latin typeface="Arial" pitchFamily="34" charset="0"/>
                <a:ea typeface="Times New Roman" pitchFamily="18" charset="0"/>
                <a:cs typeface="Arial" pitchFamily="34" charset="0"/>
              </a:rPr>
              <a:t>= 30 J /gm.  h</a:t>
            </a:r>
            <a:r>
              <a:rPr lang="en-US" sz="2000" b="1" baseline="-25000" dirty="0">
                <a:solidFill>
                  <a:srgbClr val="0000FF"/>
                </a:solidFill>
                <a:latin typeface="Arial" pitchFamily="34" charset="0"/>
                <a:ea typeface="Times New Roman" pitchFamily="18" charset="0"/>
                <a:cs typeface="Arial" pitchFamily="34" charset="0"/>
              </a:rPr>
              <a:t>1 </a:t>
            </a:r>
            <a:r>
              <a:rPr lang="en-US" sz="2000" b="1" dirty="0">
                <a:solidFill>
                  <a:srgbClr val="0000FF"/>
                </a:solidFill>
                <a:latin typeface="Arial" pitchFamily="34" charset="0"/>
                <a:ea typeface="Times New Roman" pitchFamily="18" charset="0"/>
                <a:cs typeface="Arial" pitchFamily="34" charset="0"/>
              </a:rPr>
              <a:t>= 462 J/ gm )</a:t>
            </a:r>
            <a:endParaRPr lang="en-US" sz="2000" dirty="0">
              <a:solidFill>
                <a:srgbClr val="0000FF"/>
              </a:solidFill>
              <a:latin typeface="Arial" pitchFamily="34" charset="0"/>
              <a:cs typeface="Arial" pitchFamily="34" charset="0"/>
            </a:endParaRPr>
          </a:p>
        </p:txBody>
      </p:sp>
      <p:graphicFrame>
        <p:nvGraphicFramePr>
          <p:cNvPr id="5" name="Table 4"/>
          <p:cNvGraphicFramePr>
            <a:graphicFrameLocks noGrp="1"/>
          </p:cNvGraphicFramePr>
          <p:nvPr/>
        </p:nvGraphicFramePr>
        <p:xfrm>
          <a:off x="5029200" y="2438400"/>
          <a:ext cx="5417820" cy="2011680"/>
        </p:xfrm>
        <a:graphic>
          <a:graphicData uri="http://schemas.openxmlformats.org/drawingml/2006/table">
            <a:tbl>
              <a:tblPr/>
              <a:tblGrid>
                <a:gridCol w="102870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tblGrid>
              <a:tr h="30480">
                <a:tc>
                  <a:txBody>
                    <a:bodyPr/>
                    <a:lstStyle/>
                    <a:p>
                      <a:pPr marL="0" marR="0" algn="ctr">
                        <a:spcBef>
                          <a:spcPts val="0"/>
                        </a:spcBef>
                        <a:spcAft>
                          <a:spcPts val="600"/>
                        </a:spcAft>
                      </a:pPr>
                      <a:r>
                        <a:rPr lang="en-US" sz="1600" b="1" i="0" dirty="0">
                          <a:solidFill>
                            <a:srgbClr val="008000"/>
                          </a:solidFill>
                          <a:latin typeface="Bookman Old Style" pitchFamily="18" charset="0"/>
                          <a:ea typeface="Times New Roman"/>
                          <a:cs typeface="Times New Roman"/>
                        </a:rPr>
                        <a:t>Pressure (P</a:t>
                      </a:r>
                      <a:r>
                        <a:rPr lang="en-US" sz="1600" b="1" i="0" baseline="-25000" dirty="0">
                          <a:solidFill>
                            <a:srgbClr val="008000"/>
                          </a:solidFill>
                          <a:latin typeface="Bookman Old Style" pitchFamily="18" charset="0"/>
                          <a:ea typeface="Times New Roman"/>
                          <a:cs typeface="Times New Roman"/>
                        </a:rPr>
                        <a:t>2 </a:t>
                      </a:r>
                      <a:r>
                        <a:rPr lang="en-US" sz="1600" b="1" i="0" dirty="0">
                          <a:solidFill>
                            <a:srgbClr val="008000"/>
                          </a:solidFill>
                          <a:latin typeface="Bookman Old Style" pitchFamily="18" charset="0"/>
                          <a:ea typeface="Times New Roman"/>
                          <a:cs typeface="Times New Roman"/>
                        </a:rPr>
                        <a:t>)  </a:t>
                      </a:r>
                      <a:endParaRPr lang="en-US" sz="1600" b="1" i="1" dirty="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600" b="1" i="0" dirty="0">
                          <a:solidFill>
                            <a:srgbClr val="FF00FF"/>
                          </a:solidFill>
                          <a:latin typeface="Bookman Old Style" pitchFamily="18" charset="0"/>
                          <a:ea typeface="Times New Roman"/>
                          <a:cs typeface="Times New Roman"/>
                        </a:rPr>
                        <a:t>h</a:t>
                      </a:r>
                      <a:r>
                        <a:rPr lang="en-US" sz="1600" b="1" i="0" baseline="-25000" dirty="0">
                          <a:solidFill>
                            <a:srgbClr val="FF00FF"/>
                          </a:solidFill>
                          <a:latin typeface="Bookman Old Style" pitchFamily="18" charset="0"/>
                          <a:ea typeface="Times New Roman"/>
                          <a:cs typeface="Times New Roman"/>
                        </a:rPr>
                        <a:t>2 </a:t>
                      </a:r>
                      <a:endParaRPr lang="en-US" sz="1600" b="1" i="1" dirty="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600" b="1" i="0" dirty="0">
                          <a:solidFill>
                            <a:srgbClr val="FF00FF"/>
                          </a:solidFill>
                          <a:latin typeface="Bookman Old Style" pitchFamily="18" charset="0"/>
                          <a:ea typeface="Times New Roman"/>
                          <a:cs typeface="Times New Roman"/>
                        </a:rPr>
                        <a:t>Y=m</a:t>
                      </a:r>
                      <a:r>
                        <a:rPr lang="en-US" sz="1600" b="1" i="0" baseline="-25000" dirty="0">
                          <a:solidFill>
                            <a:srgbClr val="FF00FF"/>
                          </a:solidFill>
                          <a:latin typeface="Bookman Old Style" pitchFamily="18" charset="0"/>
                          <a:ea typeface="Times New Roman"/>
                          <a:cs typeface="Times New Roman"/>
                        </a:rPr>
                        <a:t>f  </a:t>
                      </a:r>
                      <a:r>
                        <a:rPr lang="en-US" sz="1600" b="1" i="0" dirty="0">
                          <a:solidFill>
                            <a:srgbClr val="FF00FF"/>
                          </a:solidFill>
                          <a:latin typeface="Bookman Old Style" pitchFamily="18" charset="0"/>
                          <a:ea typeface="Times New Roman"/>
                          <a:cs typeface="Times New Roman"/>
                        </a:rPr>
                        <a:t>/m</a:t>
                      </a:r>
                      <a:endParaRPr lang="en-US" sz="1600" b="1" i="1" dirty="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600" b="1" i="0" dirty="0">
                          <a:solidFill>
                            <a:srgbClr val="FF00FF"/>
                          </a:solidFill>
                          <a:latin typeface="Bookman Old Style" pitchFamily="18" charset="0"/>
                          <a:ea typeface="Times New Roman"/>
                          <a:cs typeface="Times New Roman"/>
                        </a:rPr>
                        <a:t>W/m</a:t>
                      </a:r>
                      <a:r>
                        <a:rPr lang="en-US" sz="1600" b="1" i="0" baseline="-25000" dirty="0">
                          <a:solidFill>
                            <a:srgbClr val="FF00FF"/>
                          </a:solidFill>
                          <a:latin typeface="Bookman Old Style" pitchFamily="18" charset="0"/>
                          <a:ea typeface="Times New Roman"/>
                          <a:cs typeface="Times New Roman"/>
                        </a:rPr>
                        <a:t>f</a:t>
                      </a:r>
                      <a:endParaRPr lang="en-US" sz="1600" b="1" i="1" dirty="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1600" b="1" i="0" dirty="0">
                          <a:solidFill>
                            <a:srgbClr val="FF00FF"/>
                          </a:solidFill>
                          <a:latin typeface="Bookman Old Style" pitchFamily="18" charset="0"/>
                          <a:ea typeface="Times New Roman"/>
                          <a:cs typeface="Times New Roman"/>
                        </a:rPr>
                        <a:t>FOM</a:t>
                      </a:r>
                      <a:endParaRPr lang="en-US" sz="1600" b="1" i="1" dirty="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gn="r">
                        <a:spcBef>
                          <a:spcPts val="0"/>
                        </a:spcBef>
                        <a:spcAft>
                          <a:spcPts val="600"/>
                        </a:spcAft>
                      </a:pPr>
                      <a:r>
                        <a:rPr lang="en-US" sz="2000" b="1" dirty="0">
                          <a:solidFill>
                            <a:srgbClr val="008000"/>
                          </a:solidFill>
                          <a:latin typeface="Times New Roman"/>
                          <a:ea typeface="Times New Roman"/>
                          <a:cs typeface="Times New Roman"/>
                        </a:rPr>
                        <a:t>               20 bar</a:t>
                      </a:r>
                      <a:endParaRPr lang="en-US" sz="2000" b="1"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600"/>
                        </a:spcAft>
                      </a:pPr>
                      <a:r>
                        <a:rPr lang="en-US" sz="2000" b="1" dirty="0">
                          <a:latin typeface="Times New Roman"/>
                          <a:ea typeface="Times New Roman"/>
                          <a:cs typeface="Times New Roman"/>
                        </a:rPr>
                        <a:t>454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600"/>
                        </a:spcAft>
                      </a:pPr>
                      <a:r>
                        <a:rPr lang="en-US" sz="2000" b="1">
                          <a:solidFill>
                            <a:srgbClr val="800000"/>
                          </a:solidFill>
                          <a:latin typeface="Times New Roman"/>
                          <a:ea typeface="Times New Roman"/>
                          <a:cs typeface="Times New Roman"/>
                        </a:rPr>
                        <a:t>0.02</a:t>
                      </a:r>
                      <a:endParaRPr lang="en-US" sz="20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600"/>
                        </a:spcAft>
                      </a:pPr>
                      <a:r>
                        <a:rPr lang="en-US" sz="2000" b="1">
                          <a:latin typeface="Times New Roman"/>
                          <a:ea typeface="Times New Roman"/>
                          <a:cs typeface="Times New Roman"/>
                        </a:rPr>
                        <a:t>12888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600"/>
                        </a:spcAft>
                      </a:pPr>
                      <a:r>
                        <a:rPr lang="en-US" sz="2000" b="1">
                          <a:latin typeface="Times New Roman"/>
                          <a:ea typeface="Times New Roman"/>
                          <a:cs typeface="Times New Roman"/>
                        </a:rPr>
                        <a:t>0.06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gn="r">
                        <a:spcBef>
                          <a:spcPts val="0"/>
                        </a:spcBef>
                        <a:spcAft>
                          <a:spcPts val="600"/>
                        </a:spcAft>
                      </a:pPr>
                      <a:r>
                        <a:rPr lang="en-US" sz="2000" b="1">
                          <a:solidFill>
                            <a:srgbClr val="008000"/>
                          </a:solidFill>
                          <a:latin typeface="Times New Roman"/>
                          <a:ea typeface="Times New Roman"/>
                          <a:cs typeface="Times New Roman"/>
                        </a:rPr>
                        <a:t>50</a:t>
                      </a:r>
                      <a:endParaRPr lang="en-US" sz="2000" b="1">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600"/>
                        </a:spcAft>
                      </a:pPr>
                      <a:r>
                        <a:rPr lang="en-US" sz="2000" b="1" dirty="0">
                          <a:latin typeface="Times New Roman"/>
                          <a:ea typeface="Times New Roman"/>
                          <a:cs typeface="Times New Roman"/>
                        </a:rPr>
                        <a:t>448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600"/>
                        </a:spcAft>
                      </a:pPr>
                      <a:r>
                        <a:rPr lang="en-US" sz="2000" b="1" dirty="0">
                          <a:latin typeface="Times New Roman"/>
                          <a:ea typeface="Times New Roman"/>
                          <a:cs typeface="Times New Roman"/>
                        </a:rPr>
                        <a:t>0.03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600"/>
                        </a:spcAft>
                      </a:pPr>
                      <a:r>
                        <a:rPr lang="en-US" sz="2000" b="1">
                          <a:latin typeface="Times New Roman"/>
                          <a:ea typeface="Times New Roman"/>
                          <a:cs typeface="Times New Roman"/>
                        </a:rPr>
                        <a:t>9937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600"/>
                        </a:spcAft>
                      </a:pPr>
                      <a:r>
                        <a:rPr lang="en-US" sz="2000" b="1">
                          <a:latin typeface="Times New Roman"/>
                          <a:ea typeface="Times New Roman"/>
                          <a:cs typeface="Times New Roman"/>
                        </a:rPr>
                        <a:t>0.08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gn="r">
                        <a:spcBef>
                          <a:spcPts val="0"/>
                        </a:spcBef>
                        <a:spcAft>
                          <a:spcPts val="600"/>
                        </a:spcAft>
                      </a:pPr>
                      <a:r>
                        <a:rPr lang="en-US" sz="2000" b="1" dirty="0">
                          <a:solidFill>
                            <a:srgbClr val="008000"/>
                          </a:solidFill>
                          <a:latin typeface="Times New Roman"/>
                          <a:ea typeface="Times New Roman"/>
                          <a:cs typeface="Times New Roman"/>
                        </a:rPr>
                        <a:t>100</a:t>
                      </a:r>
                      <a:endParaRPr lang="en-US" sz="2000" b="1"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600"/>
                        </a:spcAft>
                      </a:pPr>
                      <a:r>
                        <a:rPr lang="en-US" sz="2000" b="1" dirty="0">
                          <a:latin typeface="Times New Roman"/>
                          <a:ea typeface="Times New Roman"/>
                          <a:cs typeface="Times New Roman"/>
                        </a:rPr>
                        <a:t>438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600"/>
                        </a:spcAft>
                      </a:pPr>
                      <a:r>
                        <a:rPr lang="en-US" sz="2000" b="1" dirty="0">
                          <a:solidFill>
                            <a:srgbClr val="800000"/>
                          </a:solidFill>
                          <a:latin typeface="Times New Roman"/>
                          <a:ea typeface="Times New Roman"/>
                          <a:cs typeface="Times New Roman"/>
                        </a:rPr>
                        <a:t>0.06</a:t>
                      </a:r>
                      <a:endParaRPr lang="en-US" sz="2000" b="1"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600"/>
                        </a:spcAft>
                      </a:pPr>
                      <a:r>
                        <a:rPr lang="en-US" sz="2000" b="1" dirty="0">
                          <a:solidFill>
                            <a:srgbClr val="800000"/>
                          </a:solidFill>
                          <a:latin typeface="Times New Roman"/>
                          <a:ea typeface="Times New Roman"/>
                          <a:cs typeface="Times New Roman"/>
                        </a:rPr>
                        <a:t>7200</a:t>
                      </a:r>
                      <a:endParaRPr lang="en-US" sz="2000" b="1"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600"/>
                        </a:spcAft>
                      </a:pPr>
                      <a:r>
                        <a:rPr lang="en-US" sz="2000" b="1" dirty="0">
                          <a:latin typeface="Times New Roman"/>
                          <a:ea typeface="Times New Roman"/>
                          <a:cs typeface="Times New Roman"/>
                        </a:rPr>
                        <a:t>0.11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gn="r">
                        <a:spcBef>
                          <a:spcPts val="0"/>
                        </a:spcBef>
                        <a:spcAft>
                          <a:spcPts val="600"/>
                        </a:spcAft>
                      </a:pPr>
                      <a:r>
                        <a:rPr lang="en-US" sz="2000" b="1" dirty="0">
                          <a:solidFill>
                            <a:srgbClr val="008000"/>
                          </a:solidFill>
                          <a:latin typeface="Times New Roman"/>
                          <a:ea typeface="Times New Roman"/>
                          <a:cs typeface="Times New Roman"/>
                        </a:rPr>
                        <a:t>200</a:t>
                      </a:r>
                      <a:endParaRPr lang="en-US" sz="2000" b="1"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600"/>
                        </a:spcAft>
                      </a:pPr>
                      <a:r>
                        <a:rPr lang="en-US" sz="2000" b="1" dirty="0">
                          <a:latin typeface="Times New Roman"/>
                          <a:ea typeface="Times New Roman"/>
                          <a:cs typeface="Times New Roman"/>
                        </a:rPr>
                        <a:t>425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600"/>
                        </a:spcAft>
                      </a:pPr>
                      <a:r>
                        <a:rPr lang="en-US" sz="2000" b="1" dirty="0">
                          <a:latin typeface="Times New Roman"/>
                          <a:ea typeface="Times New Roman"/>
                          <a:cs typeface="Times New Roman"/>
                        </a:rPr>
                        <a:t>0.09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600"/>
                        </a:spcAft>
                      </a:pPr>
                      <a:r>
                        <a:rPr lang="en-US" sz="2000" b="1" dirty="0">
                          <a:latin typeface="Times New Roman"/>
                          <a:ea typeface="Times New Roman"/>
                          <a:cs typeface="Times New Roman"/>
                        </a:rPr>
                        <a:t>5564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600"/>
                        </a:spcAft>
                      </a:pPr>
                      <a:r>
                        <a:rPr lang="en-US" sz="2000" b="1" dirty="0">
                          <a:latin typeface="Times New Roman"/>
                          <a:ea typeface="Times New Roman"/>
                          <a:cs typeface="Times New Roman"/>
                        </a:rPr>
                        <a:t>0.13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08546" name="Object 2"/>
          <p:cNvGraphicFramePr>
            <a:graphicFrameLocks noChangeAspect="1"/>
          </p:cNvGraphicFramePr>
          <p:nvPr/>
        </p:nvGraphicFramePr>
        <p:xfrm>
          <a:off x="2133600" y="2209800"/>
          <a:ext cx="2362200" cy="1265238"/>
        </p:xfrm>
        <a:graphic>
          <a:graphicData uri="http://schemas.openxmlformats.org/presentationml/2006/ole">
            <mc:AlternateContent xmlns:mc="http://schemas.openxmlformats.org/markup-compatibility/2006">
              <mc:Choice xmlns:v="urn:schemas-microsoft-com:vml" Requires="v">
                <p:oleObj name="Equation" r:id="rId2" imgW="1066800" imgH="571500" progId="">
                  <p:embed/>
                </p:oleObj>
              </mc:Choice>
              <mc:Fallback>
                <p:oleObj name="Equation" r:id="rId2" imgW="1066800" imgH="571500" progId="">
                  <p:embed/>
                  <p:pic>
                    <p:nvPicPr>
                      <p:cNvPr id="10854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09800"/>
                        <a:ext cx="2362200" cy="1265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547" name="Object 3"/>
          <p:cNvGraphicFramePr>
            <a:graphicFrameLocks noChangeAspect="1"/>
          </p:cNvGraphicFramePr>
          <p:nvPr/>
        </p:nvGraphicFramePr>
        <p:xfrm>
          <a:off x="1524000" y="3733800"/>
          <a:ext cx="3309938" cy="762000"/>
        </p:xfrm>
        <a:graphic>
          <a:graphicData uri="http://schemas.openxmlformats.org/presentationml/2006/ole">
            <mc:AlternateContent xmlns:mc="http://schemas.openxmlformats.org/markup-compatibility/2006">
              <mc:Choice xmlns:v="urn:schemas-microsoft-com:vml" Requires="v">
                <p:oleObj name="Equation" r:id="rId4" imgW="1930400" imgH="444500" progId="">
                  <p:embed/>
                </p:oleObj>
              </mc:Choice>
              <mc:Fallback>
                <p:oleObj name="Equation" r:id="rId4" imgW="1930400" imgH="444500" progId="">
                  <p:embed/>
                  <p:pic>
                    <p:nvPicPr>
                      <p:cNvPr id="10854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733800"/>
                        <a:ext cx="3309938"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5486400" y="4724400"/>
            <a:ext cx="5181600" cy="381000"/>
          </a:xfrm>
          <a:prstGeom prst="rect">
            <a:avLst/>
          </a:prstGeom>
          <a:noFill/>
        </p:spPr>
        <p:txBody>
          <a:bodyPr wrap="square" rtlCol="0">
            <a:spAutoFit/>
          </a:bodyPr>
          <a:lstStyle/>
          <a:p>
            <a:pPr>
              <a:defRPr/>
            </a:pPr>
            <a:r>
              <a:rPr lang="en-US" b="1" dirty="0">
                <a:solidFill>
                  <a:prstClr val="black"/>
                </a:solidFill>
                <a:latin typeface="Bookman Old Style" pitchFamily="18" charset="0"/>
              </a:rPr>
              <a:t>FOM = Ideal Work Required/ Actual Work</a:t>
            </a:r>
          </a:p>
        </p:txBody>
      </p:sp>
      <p:sp>
        <p:nvSpPr>
          <p:cNvPr id="11" name="TextBox 10"/>
          <p:cNvSpPr txBox="1"/>
          <p:nvPr/>
        </p:nvSpPr>
        <p:spPr>
          <a:xfrm>
            <a:off x="1143000" y="5257800"/>
            <a:ext cx="10058400" cy="830997"/>
          </a:xfrm>
          <a:prstGeom prst="rect">
            <a:avLst/>
          </a:prstGeom>
          <a:solidFill>
            <a:srgbClr val="FF0000"/>
          </a:solidFill>
        </p:spPr>
        <p:txBody>
          <a:bodyPr wrap="square" rtlCol="0">
            <a:spAutoFit/>
          </a:bodyPr>
          <a:lstStyle/>
          <a:p>
            <a:pPr>
              <a:defRPr/>
            </a:pPr>
            <a:r>
              <a:rPr lang="en-US" sz="2400" b="1" dirty="0">
                <a:solidFill>
                  <a:prstClr val="white"/>
                </a:solidFill>
                <a:latin typeface="Bookman Old Style" pitchFamily="18" charset="0"/>
              </a:rPr>
              <a:t>We Need Very High Pressure to have Significant Percentage of Liquid Production on this L- H Cycle</a:t>
            </a:r>
          </a:p>
        </p:txBody>
      </p:sp>
    </p:spTree>
    <p:extLst>
      <p:ext uri="{BB962C8B-B14F-4D97-AF65-F5344CB8AC3E}">
        <p14:creationId xmlns:p14="http://schemas.microsoft.com/office/powerpoint/2010/main" val="1496755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Line 2"/>
          <p:cNvSpPr>
            <a:spLocks noChangeShapeType="1"/>
          </p:cNvSpPr>
          <p:nvPr/>
        </p:nvSpPr>
        <p:spPr bwMode="auto">
          <a:xfrm>
            <a:off x="5257800" y="685800"/>
            <a:ext cx="1295400" cy="0"/>
          </a:xfrm>
          <a:prstGeom prst="line">
            <a:avLst/>
          </a:prstGeom>
          <a:noFill/>
          <a:ln w="9525">
            <a:solidFill>
              <a:srgbClr val="FF0000"/>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268" name="Line 3"/>
          <p:cNvSpPr>
            <a:spLocks noChangeShapeType="1"/>
          </p:cNvSpPr>
          <p:nvPr/>
        </p:nvSpPr>
        <p:spPr bwMode="auto">
          <a:xfrm>
            <a:off x="5257800" y="1371600"/>
            <a:ext cx="1295400" cy="0"/>
          </a:xfrm>
          <a:prstGeom prst="line">
            <a:avLst/>
          </a:prstGeom>
          <a:noFill/>
          <a:ln w="9525">
            <a:solidFill>
              <a:srgbClr val="FF0000"/>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269" name="Line 4"/>
          <p:cNvSpPr>
            <a:spLocks noChangeShapeType="1"/>
          </p:cNvSpPr>
          <p:nvPr/>
        </p:nvSpPr>
        <p:spPr bwMode="auto">
          <a:xfrm>
            <a:off x="5257800" y="1752600"/>
            <a:ext cx="1295400" cy="0"/>
          </a:xfrm>
          <a:prstGeom prst="line">
            <a:avLst/>
          </a:prstGeom>
          <a:noFill/>
          <a:ln w="9525">
            <a:solidFill>
              <a:srgbClr val="FF0000"/>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270" name="Line 5"/>
          <p:cNvSpPr>
            <a:spLocks noChangeShapeType="1"/>
          </p:cNvSpPr>
          <p:nvPr/>
        </p:nvSpPr>
        <p:spPr bwMode="auto">
          <a:xfrm>
            <a:off x="5257800" y="2133600"/>
            <a:ext cx="1295400" cy="0"/>
          </a:xfrm>
          <a:prstGeom prst="line">
            <a:avLst/>
          </a:prstGeom>
          <a:noFill/>
          <a:ln w="9525">
            <a:solidFill>
              <a:srgbClr val="FF0000"/>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271" name="Line 6"/>
          <p:cNvSpPr>
            <a:spLocks noChangeShapeType="1"/>
          </p:cNvSpPr>
          <p:nvPr/>
        </p:nvSpPr>
        <p:spPr bwMode="auto">
          <a:xfrm>
            <a:off x="5257800" y="2514600"/>
            <a:ext cx="1295400" cy="0"/>
          </a:xfrm>
          <a:prstGeom prst="line">
            <a:avLst/>
          </a:prstGeom>
          <a:noFill/>
          <a:ln w="9525">
            <a:solidFill>
              <a:srgbClr val="FF0000"/>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272" name="Line 7"/>
          <p:cNvSpPr>
            <a:spLocks noChangeShapeType="1"/>
          </p:cNvSpPr>
          <p:nvPr/>
        </p:nvSpPr>
        <p:spPr bwMode="auto">
          <a:xfrm>
            <a:off x="5257800" y="2895600"/>
            <a:ext cx="1295400" cy="0"/>
          </a:xfrm>
          <a:prstGeom prst="line">
            <a:avLst/>
          </a:prstGeom>
          <a:noFill/>
          <a:ln w="9525">
            <a:solidFill>
              <a:srgbClr val="FF0000"/>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273" name="Line 8"/>
          <p:cNvSpPr>
            <a:spLocks noChangeShapeType="1"/>
          </p:cNvSpPr>
          <p:nvPr/>
        </p:nvSpPr>
        <p:spPr bwMode="auto">
          <a:xfrm>
            <a:off x="5257800" y="3886200"/>
            <a:ext cx="1295400" cy="0"/>
          </a:xfrm>
          <a:prstGeom prst="line">
            <a:avLst/>
          </a:prstGeom>
          <a:noFill/>
          <a:ln w="9525">
            <a:solidFill>
              <a:srgbClr val="FF0000"/>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274" name="Line 9"/>
          <p:cNvSpPr>
            <a:spLocks noChangeShapeType="1"/>
          </p:cNvSpPr>
          <p:nvPr/>
        </p:nvSpPr>
        <p:spPr bwMode="auto">
          <a:xfrm>
            <a:off x="5257800" y="4267200"/>
            <a:ext cx="1295400" cy="0"/>
          </a:xfrm>
          <a:prstGeom prst="line">
            <a:avLst/>
          </a:prstGeom>
          <a:noFill/>
          <a:ln w="9525">
            <a:solidFill>
              <a:srgbClr val="FF0000"/>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275" name="Line 10"/>
          <p:cNvSpPr>
            <a:spLocks noChangeShapeType="1"/>
          </p:cNvSpPr>
          <p:nvPr/>
        </p:nvSpPr>
        <p:spPr bwMode="auto">
          <a:xfrm>
            <a:off x="5257800" y="4572000"/>
            <a:ext cx="1295400" cy="0"/>
          </a:xfrm>
          <a:prstGeom prst="line">
            <a:avLst/>
          </a:prstGeom>
          <a:noFill/>
          <a:ln w="9525">
            <a:solidFill>
              <a:srgbClr val="FF0000"/>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276" name="Line 11"/>
          <p:cNvSpPr>
            <a:spLocks noChangeShapeType="1"/>
          </p:cNvSpPr>
          <p:nvPr/>
        </p:nvSpPr>
        <p:spPr bwMode="auto">
          <a:xfrm>
            <a:off x="5867400" y="1371600"/>
            <a:ext cx="0" cy="44196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277" name="Line 12"/>
          <p:cNvSpPr>
            <a:spLocks noChangeShapeType="1"/>
          </p:cNvSpPr>
          <p:nvPr/>
        </p:nvSpPr>
        <p:spPr bwMode="auto">
          <a:xfrm flipV="1">
            <a:off x="5867400" y="457200"/>
            <a:ext cx="0" cy="990600"/>
          </a:xfrm>
          <a:prstGeom prst="line">
            <a:avLst/>
          </a:prstGeom>
          <a:noFill/>
          <a:ln w="31750">
            <a:solidFill>
              <a:schemeClr val="tx1"/>
            </a:solidFill>
            <a:prstDash val="dash"/>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278" name="Line 13"/>
          <p:cNvSpPr>
            <a:spLocks noChangeShapeType="1"/>
          </p:cNvSpPr>
          <p:nvPr/>
        </p:nvSpPr>
        <p:spPr bwMode="auto">
          <a:xfrm flipV="1">
            <a:off x="5867400" y="152400"/>
            <a:ext cx="0" cy="609600"/>
          </a:xfrm>
          <a:prstGeom prst="line">
            <a:avLst/>
          </a:prstGeom>
          <a:noFill/>
          <a:ln w="28575">
            <a:solidFill>
              <a:schemeClr val="tx1"/>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279" name="Rectangle 14"/>
          <p:cNvSpPr>
            <a:spLocks noChangeArrowheads="1"/>
          </p:cNvSpPr>
          <p:nvPr/>
        </p:nvSpPr>
        <p:spPr bwMode="auto">
          <a:xfrm>
            <a:off x="6629400" y="533400"/>
            <a:ext cx="1143000" cy="304800"/>
          </a:xfrm>
          <a:prstGeom prst="rect">
            <a:avLst/>
          </a:prstGeom>
          <a:solidFill>
            <a:srgbClr val="FF0000"/>
          </a:solidFill>
          <a:ln w="9525">
            <a:solidFill>
              <a:schemeClr val="tx1"/>
            </a:solidFill>
            <a:miter lim="800000"/>
            <a:headEnd/>
            <a:tailEnd/>
          </a:ln>
        </p:spPr>
        <p:txBody>
          <a:bodyPr wrap="none" anchor="ctr"/>
          <a:lstStyle/>
          <a:p>
            <a:pPr algn="ctr" fontAlgn="base">
              <a:spcBef>
                <a:spcPct val="0"/>
              </a:spcBef>
              <a:spcAft>
                <a:spcPct val="0"/>
              </a:spcAft>
            </a:pPr>
            <a:r>
              <a:rPr lang="en-US">
                <a:solidFill>
                  <a:prstClr val="black"/>
                </a:solidFill>
                <a:latin typeface="Calibri" pitchFamily="34" charset="0"/>
                <a:cs typeface="Arial" pitchFamily="34" charset="0"/>
              </a:rPr>
              <a:t>Sun</a:t>
            </a:r>
          </a:p>
        </p:txBody>
      </p:sp>
      <p:sp>
        <p:nvSpPr>
          <p:cNvPr id="11280" name="Rectangle 15"/>
          <p:cNvSpPr>
            <a:spLocks noChangeArrowheads="1"/>
          </p:cNvSpPr>
          <p:nvPr/>
        </p:nvSpPr>
        <p:spPr bwMode="auto">
          <a:xfrm>
            <a:off x="4114800" y="533400"/>
            <a:ext cx="1143000" cy="457200"/>
          </a:xfrm>
          <a:prstGeom prst="rect">
            <a:avLst/>
          </a:prstGeom>
          <a:solidFill>
            <a:srgbClr val="FF0000"/>
          </a:solidFill>
          <a:ln w="9525">
            <a:solidFill>
              <a:schemeClr val="tx1"/>
            </a:solidFill>
            <a:miter lim="800000"/>
            <a:headEnd/>
            <a:tailEnd/>
          </a:ln>
        </p:spPr>
        <p:txBody>
          <a:bodyPr wrap="none" anchor="ctr"/>
          <a:lstStyle/>
          <a:p>
            <a:pPr algn="ctr" fontAlgn="base">
              <a:spcBef>
                <a:spcPct val="0"/>
              </a:spcBef>
              <a:spcAft>
                <a:spcPct val="0"/>
              </a:spcAft>
            </a:pPr>
            <a:r>
              <a:rPr lang="en-US" b="1">
                <a:solidFill>
                  <a:prstClr val="black"/>
                </a:solidFill>
                <a:latin typeface="Calibri" pitchFamily="34" charset="0"/>
                <a:cs typeface="Arial" pitchFamily="34" charset="0"/>
              </a:rPr>
              <a:t>6000K</a:t>
            </a:r>
          </a:p>
        </p:txBody>
      </p:sp>
      <p:sp>
        <p:nvSpPr>
          <p:cNvPr id="11281" name="Rectangle 16"/>
          <p:cNvSpPr>
            <a:spLocks noChangeArrowheads="1"/>
          </p:cNvSpPr>
          <p:nvPr/>
        </p:nvSpPr>
        <p:spPr bwMode="auto">
          <a:xfrm>
            <a:off x="6553200" y="2362200"/>
            <a:ext cx="1524000" cy="304800"/>
          </a:xfrm>
          <a:prstGeom prst="rect">
            <a:avLst/>
          </a:prstGeom>
          <a:solidFill>
            <a:srgbClr val="FFCC00"/>
          </a:solidFill>
          <a:ln w="9525">
            <a:solidFill>
              <a:schemeClr val="tx1"/>
            </a:solidFill>
            <a:miter lim="800000"/>
            <a:headEnd/>
            <a:tailEnd/>
          </a:ln>
        </p:spPr>
        <p:txBody>
          <a:bodyPr wrap="none" anchor="ctr"/>
          <a:lstStyle/>
          <a:p>
            <a:pPr algn="ctr" fontAlgn="base">
              <a:spcBef>
                <a:spcPct val="0"/>
              </a:spcBef>
              <a:spcAft>
                <a:spcPct val="0"/>
              </a:spcAft>
            </a:pPr>
            <a:r>
              <a:rPr lang="en-US">
                <a:solidFill>
                  <a:prstClr val="black"/>
                </a:solidFill>
                <a:latin typeface="Calibri" pitchFamily="34" charset="0"/>
                <a:cs typeface="Arial" pitchFamily="34" charset="0"/>
              </a:rPr>
              <a:t>SO2 -liquid</a:t>
            </a:r>
          </a:p>
        </p:txBody>
      </p:sp>
      <p:sp>
        <p:nvSpPr>
          <p:cNvPr id="11282" name="Rectangle 17"/>
          <p:cNvSpPr>
            <a:spLocks noChangeArrowheads="1"/>
          </p:cNvSpPr>
          <p:nvPr/>
        </p:nvSpPr>
        <p:spPr bwMode="auto">
          <a:xfrm>
            <a:off x="6553200" y="1981200"/>
            <a:ext cx="1524000" cy="304800"/>
          </a:xfrm>
          <a:prstGeom prst="rect">
            <a:avLst/>
          </a:prstGeom>
          <a:solidFill>
            <a:srgbClr val="FF9900"/>
          </a:solidFill>
          <a:ln w="9525">
            <a:solidFill>
              <a:schemeClr val="tx1"/>
            </a:solidFill>
            <a:miter lim="800000"/>
            <a:headEnd/>
            <a:tailEnd/>
          </a:ln>
        </p:spPr>
        <p:txBody>
          <a:bodyPr wrap="none" anchor="ctr"/>
          <a:lstStyle/>
          <a:p>
            <a:pPr algn="ctr" fontAlgn="base">
              <a:spcBef>
                <a:spcPct val="0"/>
              </a:spcBef>
              <a:spcAft>
                <a:spcPct val="0"/>
              </a:spcAft>
            </a:pPr>
            <a:r>
              <a:rPr lang="en-US">
                <a:solidFill>
                  <a:prstClr val="black"/>
                </a:solidFill>
                <a:latin typeface="Calibri" pitchFamily="34" charset="0"/>
                <a:cs typeface="Arial" pitchFamily="34" charset="0"/>
              </a:rPr>
              <a:t>Ice</a:t>
            </a:r>
          </a:p>
        </p:txBody>
      </p:sp>
      <p:sp>
        <p:nvSpPr>
          <p:cNvPr id="11283" name="Rectangle 18"/>
          <p:cNvSpPr>
            <a:spLocks noChangeArrowheads="1"/>
          </p:cNvSpPr>
          <p:nvPr/>
        </p:nvSpPr>
        <p:spPr bwMode="auto">
          <a:xfrm>
            <a:off x="6553200" y="1600200"/>
            <a:ext cx="1676400" cy="304800"/>
          </a:xfrm>
          <a:prstGeom prst="rect">
            <a:avLst/>
          </a:prstGeom>
          <a:solidFill>
            <a:srgbClr val="FF6600"/>
          </a:solidFill>
          <a:ln w="9525">
            <a:solidFill>
              <a:schemeClr val="tx1"/>
            </a:solidFill>
            <a:miter lim="800000"/>
            <a:headEnd/>
            <a:tailEnd/>
          </a:ln>
        </p:spPr>
        <p:txBody>
          <a:bodyPr wrap="none" anchor="ctr"/>
          <a:lstStyle/>
          <a:p>
            <a:pPr algn="ctr" fontAlgn="base">
              <a:spcBef>
                <a:spcPct val="0"/>
              </a:spcBef>
              <a:spcAft>
                <a:spcPct val="0"/>
              </a:spcAft>
            </a:pPr>
            <a:r>
              <a:rPr lang="en-US">
                <a:solidFill>
                  <a:prstClr val="black"/>
                </a:solidFill>
                <a:latin typeface="Calibri" pitchFamily="34" charset="0"/>
                <a:cs typeface="Arial" pitchFamily="34" charset="0"/>
              </a:rPr>
              <a:t>Room Temp</a:t>
            </a:r>
          </a:p>
        </p:txBody>
      </p:sp>
      <p:sp>
        <p:nvSpPr>
          <p:cNvPr id="11284" name="Rectangle 19"/>
          <p:cNvSpPr>
            <a:spLocks noChangeArrowheads="1"/>
          </p:cNvSpPr>
          <p:nvPr/>
        </p:nvSpPr>
        <p:spPr bwMode="auto">
          <a:xfrm>
            <a:off x="6553200" y="1143000"/>
            <a:ext cx="1676400" cy="304800"/>
          </a:xfrm>
          <a:prstGeom prst="rect">
            <a:avLst/>
          </a:prstGeom>
          <a:solidFill>
            <a:srgbClr val="FF99CC"/>
          </a:solidFill>
          <a:ln w="9525">
            <a:solidFill>
              <a:schemeClr val="tx1"/>
            </a:solidFill>
            <a:miter lim="800000"/>
            <a:headEnd/>
            <a:tailEnd/>
          </a:ln>
        </p:spPr>
        <p:txBody>
          <a:bodyPr wrap="none" anchor="ctr"/>
          <a:lstStyle/>
          <a:p>
            <a:pPr algn="ctr" fontAlgn="base">
              <a:spcBef>
                <a:spcPct val="0"/>
              </a:spcBef>
              <a:spcAft>
                <a:spcPct val="0"/>
              </a:spcAft>
            </a:pPr>
            <a:r>
              <a:rPr lang="en-US" dirty="0">
                <a:solidFill>
                  <a:prstClr val="black"/>
                </a:solidFill>
                <a:latin typeface="Calibri" pitchFamily="34" charset="0"/>
                <a:cs typeface="Arial" pitchFamily="34" charset="0"/>
              </a:rPr>
              <a:t>Water Boils </a:t>
            </a:r>
          </a:p>
        </p:txBody>
      </p:sp>
      <p:sp>
        <p:nvSpPr>
          <p:cNvPr id="11285" name="Rectangle 20"/>
          <p:cNvSpPr>
            <a:spLocks noChangeArrowheads="1"/>
          </p:cNvSpPr>
          <p:nvPr/>
        </p:nvSpPr>
        <p:spPr bwMode="auto">
          <a:xfrm>
            <a:off x="6553200" y="2743200"/>
            <a:ext cx="1524000" cy="304800"/>
          </a:xfrm>
          <a:prstGeom prst="rect">
            <a:avLst/>
          </a:prstGeom>
          <a:solidFill>
            <a:srgbClr val="FFCC99"/>
          </a:solidFill>
          <a:ln w="9525">
            <a:solidFill>
              <a:schemeClr val="tx1"/>
            </a:solidFill>
            <a:miter lim="800000"/>
            <a:headEnd/>
            <a:tailEnd/>
          </a:ln>
        </p:spPr>
        <p:txBody>
          <a:bodyPr wrap="none" anchor="ctr"/>
          <a:lstStyle/>
          <a:p>
            <a:pPr algn="ctr" fontAlgn="base">
              <a:spcBef>
                <a:spcPct val="0"/>
              </a:spcBef>
              <a:spcAft>
                <a:spcPct val="0"/>
              </a:spcAft>
            </a:pPr>
            <a:r>
              <a:rPr lang="en-US">
                <a:solidFill>
                  <a:prstClr val="black"/>
                </a:solidFill>
                <a:latin typeface="Calibri" pitchFamily="34" charset="0"/>
                <a:cs typeface="Arial" pitchFamily="34" charset="0"/>
              </a:rPr>
              <a:t>NH3- liquid</a:t>
            </a:r>
          </a:p>
        </p:txBody>
      </p:sp>
      <p:sp>
        <p:nvSpPr>
          <p:cNvPr id="11286" name="Rectangle 21"/>
          <p:cNvSpPr>
            <a:spLocks noChangeArrowheads="1"/>
          </p:cNvSpPr>
          <p:nvPr/>
        </p:nvSpPr>
        <p:spPr bwMode="auto">
          <a:xfrm>
            <a:off x="4114800" y="1143000"/>
            <a:ext cx="1143000" cy="304800"/>
          </a:xfrm>
          <a:prstGeom prst="rect">
            <a:avLst/>
          </a:prstGeom>
          <a:solidFill>
            <a:srgbClr val="FF99CC"/>
          </a:solidFill>
          <a:ln w="9525">
            <a:solidFill>
              <a:schemeClr val="tx1"/>
            </a:solidFill>
            <a:miter lim="800000"/>
            <a:headEnd/>
            <a:tailEnd/>
          </a:ln>
        </p:spPr>
        <p:txBody>
          <a:bodyPr wrap="none" anchor="ctr"/>
          <a:lstStyle/>
          <a:p>
            <a:pPr algn="ctr" fontAlgn="base">
              <a:spcBef>
                <a:spcPct val="0"/>
              </a:spcBef>
              <a:spcAft>
                <a:spcPct val="0"/>
              </a:spcAft>
            </a:pPr>
            <a:r>
              <a:rPr lang="en-US" b="1">
                <a:solidFill>
                  <a:prstClr val="black"/>
                </a:solidFill>
                <a:latin typeface="Calibri" pitchFamily="34" charset="0"/>
                <a:cs typeface="Arial" pitchFamily="34" charset="0"/>
              </a:rPr>
              <a:t>373K</a:t>
            </a:r>
          </a:p>
        </p:txBody>
      </p:sp>
      <p:sp>
        <p:nvSpPr>
          <p:cNvPr id="11287" name="Rectangle 22"/>
          <p:cNvSpPr>
            <a:spLocks noChangeArrowheads="1"/>
          </p:cNvSpPr>
          <p:nvPr/>
        </p:nvSpPr>
        <p:spPr bwMode="auto">
          <a:xfrm>
            <a:off x="4114800" y="1676400"/>
            <a:ext cx="1143000" cy="304800"/>
          </a:xfrm>
          <a:prstGeom prst="rect">
            <a:avLst/>
          </a:prstGeom>
          <a:solidFill>
            <a:srgbClr val="FF6600"/>
          </a:solidFill>
          <a:ln w="9525">
            <a:solidFill>
              <a:schemeClr val="tx1"/>
            </a:solidFill>
            <a:miter lim="800000"/>
            <a:headEnd/>
            <a:tailEnd/>
          </a:ln>
        </p:spPr>
        <p:txBody>
          <a:bodyPr wrap="none" anchor="ctr"/>
          <a:lstStyle/>
          <a:p>
            <a:pPr algn="ctr" fontAlgn="base">
              <a:spcBef>
                <a:spcPct val="0"/>
              </a:spcBef>
              <a:spcAft>
                <a:spcPct val="0"/>
              </a:spcAft>
            </a:pPr>
            <a:r>
              <a:rPr lang="en-US" b="1">
                <a:solidFill>
                  <a:prstClr val="black"/>
                </a:solidFill>
                <a:latin typeface="Calibri" pitchFamily="34" charset="0"/>
                <a:cs typeface="Arial" pitchFamily="34" charset="0"/>
              </a:rPr>
              <a:t>300K</a:t>
            </a:r>
          </a:p>
        </p:txBody>
      </p:sp>
      <p:sp>
        <p:nvSpPr>
          <p:cNvPr id="11288" name="Rectangle 23"/>
          <p:cNvSpPr>
            <a:spLocks noChangeArrowheads="1"/>
          </p:cNvSpPr>
          <p:nvPr/>
        </p:nvSpPr>
        <p:spPr bwMode="auto">
          <a:xfrm>
            <a:off x="4114800" y="2438400"/>
            <a:ext cx="1143000" cy="304800"/>
          </a:xfrm>
          <a:prstGeom prst="rect">
            <a:avLst/>
          </a:prstGeom>
          <a:solidFill>
            <a:srgbClr val="FFCC00"/>
          </a:solidFill>
          <a:ln w="9525">
            <a:solidFill>
              <a:schemeClr val="tx1"/>
            </a:solidFill>
            <a:miter lim="800000"/>
            <a:headEnd/>
            <a:tailEnd/>
          </a:ln>
        </p:spPr>
        <p:txBody>
          <a:bodyPr wrap="none" anchor="ctr"/>
          <a:lstStyle/>
          <a:p>
            <a:pPr algn="ctr" fontAlgn="base">
              <a:spcBef>
                <a:spcPct val="0"/>
              </a:spcBef>
              <a:spcAft>
                <a:spcPct val="0"/>
              </a:spcAft>
            </a:pPr>
            <a:r>
              <a:rPr lang="en-US">
                <a:solidFill>
                  <a:prstClr val="black"/>
                </a:solidFill>
                <a:latin typeface="Calibri" pitchFamily="34" charset="0"/>
                <a:cs typeface="Arial" pitchFamily="34" charset="0"/>
              </a:rPr>
              <a:t>263K</a:t>
            </a:r>
          </a:p>
        </p:txBody>
      </p:sp>
      <p:sp>
        <p:nvSpPr>
          <p:cNvPr id="11289" name="Rectangle 24"/>
          <p:cNvSpPr>
            <a:spLocks noChangeArrowheads="1"/>
          </p:cNvSpPr>
          <p:nvPr/>
        </p:nvSpPr>
        <p:spPr bwMode="auto">
          <a:xfrm>
            <a:off x="4114800" y="2057400"/>
            <a:ext cx="1143000" cy="304800"/>
          </a:xfrm>
          <a:prstGeom prst="rect">
            <a:avLst/>
          </a:prstGeom>
          <a:solidFill>
            <a:srgbClr val="FF9900"/>
          </a:solidFill>
          <a:ln w="9525">
            <a:solidFill>
              <a:schemeClr val="tx1"/>
            </a:solidFill>
            <a:miter lim="800000"/>
            <a:headEnd/>
            <a:tailEnd/>
          </a:ln>
        </p:spPr>
        <p:txBody>
          <a:bodyPr wrap="none" anchor="ctr"/>
          <a:lstStyle/>
          <a:p>
            <a:pPr algn="ctr" fontAlgn="base">
              <a:spcBef>
                <a:spcPct val="0"/>
              </a:spcBef>
              <a:spcAft>
                <a:spcPct val="0"/>
              </a:spcAft>
            </a:pPr>
            <a:r>
              <a:rPr lang="en-US">
                <a:solidFill>
                  <a:prstClr val="black"/>
                </a:solidFill>
                <a:latin typeface="Calibri" pitchFamily="34" charset="0"/>
                <a:cs typeface="Arial" pitchFamily="34" charset="0"/>
              </a:rPr>
              <a:t>273K</a:t>
            </a:r>
          </a:p>
        </p:txBody>
      </p:sp>
      <p:sp>
        <p:nvSpPr>
          <p:cNvPr id="11290" name="Rectangle 25"/>
          <p:cNvSpPr>
            <a:spLocks noChangeArrowheads="1"/>
          </p:cNvSpPr>
          <p:nvPr/>
        </p:nvSpPr>
        <p:spPr bwMode="auto">
          <a:xfrm>
            <a:off x="4114800" y="2819400"/>
            <a:ext cx="1143000" cy="304800"/>
          </a:xfrm>
          <a:prstGeom prst="rect">
            <a:avLst/>
          </a:prstGeom>
          <a:solidFill>
            <a:srgbClr val="FFCC99"/>
          </a:solidFill>
          <a:ln w="9525">
            <a:solidFill>
              <a:schemeClr val="tx1"/>
            </a:solidFill>
            <a:miter lim="800000"/>
            <a:headEnd/>
            <a:tailEnd/>
          </a:ln>
        </p:spPr>
        <p:txBody>
          <a:bodyPr wrap="none" anchor="ctr"/>
          <a:lstStyle/>
          <a:p>
            <a:pPr algn="ctr" fontAlgn="base">
              <a:spcBef>
                <a:spcPct val="0"/>
              </a:spcBef>
              <a:spcAft>
                <a:spcPct val="0"/>
              </a:spcAft>
            </a:pPr>
            <a:r>
              <a:rPr lang="en-US" b="1">
                <a:solidFill>
                  <a:prstClr val="black"/>
                </a:solidFill>
                <a:latin typeface="Calibri" pitchFamily="34" charset="0"/>
                <a:cs typeface="Arial" pitchFamily="34" charset="0"/>
              </a:rPr>
              <a:t>240K</a:t>
            </a:r>
          </a:p>
        </p:txBody>
      </p:sp>
      <p:sp>
        <p:nvSpPr>
          <p:cNvPr id="11291" name="Rectangle 26"/>
          <p:cNvSpPr>
            <a:spLocks noChangeArrowheads="1"/>
          </p:cNvSpPr>
          <p:nvPr/>
        </p:nvSpPr>
        <p:spPr bwMode="auto">
          <a:xfrm>
            <a:off x="4114800" y="5257800"/>
            <a:ext cx="1143000" cy="304800"/>
          </a:xfrm>
          <a:prstGeom prst="rect">
            <a:avLst/>
          </a:prstGeom>
          <a:solidFill>
            <a:srgbClr val="00FFFF"/>
          </a:solidFill>
          <a:ln w="9525">
            <a:solidFill>
              <a:schemeClr val="tx1"/>
            </a:solidFill>
            <a:miter lim="800000"/>
            <a:headEnd/>
            <a:tailEnd/>
          </a:ln>
        </p:spPr>
        <p:txBody>
          <a:bodyPr wrap="none" anchor="ctr"/>
          <a:lstStyle/>
          <a:p>
            <a:pPr algn="ctr" fontAlgn="base">
              <a:spcBef>
                <a:spcPct val="0"/>
              </a:spcBef>
              <a:spcAft>
                <a:spcPct val="0"/>
              </a:spcAft>
            </a:pPr>
            <a:r>
              <a:rPr lang="en-US" b="1" dirty="0">
                <a:solidFill>
                  <a:prstClr val="black"/>
                </a:solidFill>
                <a:latin typeface="Calibri" pitchFamily="34" charset="0"/>
                <a:cs typeface="Arial" pitchFamily="34" charset="0"/>
              </a:rPr>
              <a:t>4.2K</a:t>
            </a:r>
          </a:p>
        </p:txBody>
      </p:sp>
      <p:sp>
        <p:nvSpPr>
          <p:cNvPr id="11292" name="Rectangle 27"/>
          <p:cNvSpPr>
            <a:spLocks noChangeArrowheads="1"/>
          </p:cNvSpPr>
          <p:nvPr/>
        </p:nvSpPr>
        <p:spPr bwMode="auto">
          <a:xfrm>
            <a:off x="4114800" y="3733800"/>
            <a:ext cx="1143000" cy="304800"/>
          </a:xfrm>
          <a:prstGeom prst="rect">
            <a:avLst/>
          </a:prstGeom>
          <a:solidFill>
            <a:srgbClr val="6699FF"/>
          </a:solidFill>
          <a:ln w="9525">
            <a:solidFill>
              <a:schemeClr val="tx1"/>
            </a:solidFill>
            <a:miter lim="800000"/>
            <a:headEnd/>
            <a:tailEnd/>
          </a:ln>
        </p:spPr>
        <p:txBody>
          <a:bodyPr wrap="none" anchor="ctr"/>
          <a:lstStyle/>
          <a:p>
            <a:pPr algn="ctr" fontAlgn="base">
              <a:spcBef>
                <a:spcPct val="0"/>
              </a:spcBef>
              <a:spcAft>
                <a:spcPct val="0"/>
              </a:spcAft>
            </a:pPr>
            <a:r>
              <a:rPr lang="en-US" b="1">
                <a:solidFill>
                  <a:prstClr val="black"/>
                </a:solidFill>
                <a:latin typeface="Calibri" pitchFamily="34" charset="0"/>
                <a:cs typeface="Arial" pitchFamily="34" charset="0"/>
              </a:rPr>
              <a:t>111K</a:t>
            </a:r>
          </a:p>
        </p:txBody>
      </p:sp>
      <p:sp>
        <p:nvSpPr>
          <p:cNvPr id="11293" name="Rectangle 28"/>
          <p:cNvSpPr>
            <a:spLocks noChangeArrowheads="1"/>
          </p:cNvSpPr>
          <p:nvPr/>
        </p:nvSpPr>
        <p:spPr bwMode="auto">
          <a:xfrm>
            <a:off x="4114800" y="4114800"/>
            <a:ext cx="1143000" cy="304800"/>
          </a:xfrm>
          <a:prstGeom prst="rect">
            <a:avLst/>
          </a:prstGeom>
          <a:solidFill>
            <a:srgbClr val="00CCFF"/>
          </a:solidFill>
          <a:ln w="9525">
            <a:solidFill>
              <a:schemeClr val="tx1"/>
            </a:solidFill>
            <a:miter lim="800000"/>
            <a:headEnd/>
            <a:tailEnd/>
          </a:ln>
        </p:spPr>
        <p:txBody>
          <a:bodyPr wrap="none" anchor="ctr"/>
          <a:lstStyle/>
          <a:p>
            <a:pPr algn="ctr" fontAlgn="base">
              <a:spcBef>
                <a:spcPct val="0"/>
              </a:spcBef>
              <a:spcAft>
                <a:spcPct val="0"/>
              </a:spcAft>
            </a:pPr>
            <a:r>
              <a:rPr lang="en-US" b="1">
                <a:solidFill>
                  <a:prstClr val="black"/>
                </a:solidFill>
                <a:latin typeface="Calibri" pitchFamily="34" charset="0"/>
                <a:cs typeface="Arial" pitchFamily="34" charset="0"/>
              </a:rPr>
              <a:t>90K</a:t>
            </a:r>
          </a:p>
        </p:txBody>
      </p:sp>
      <p:sp>
        <p:nvSpPr>
          <p:cNvPr id="11294" name="Rectangle 29"/>
          <p:cNvSpPr>
            <a:spLocks noChangeArrowheads="1"/>
          </p:cNvSpPr>
          <p:nvPr/>
        </p:nvSpPr>
        <p:spPr bwMode="auto">
          <a:xfrm>
            <a:off x="4114800" y="4495800"/>
            <a:ext cx="1143000" cy="304800"/>
          </a:xfrm>
          <a:prstGeom prst="rect">
            <a:avLst/>
          </a:prstGeom>
          <a:solidFill>
            <a:srgbClr val="99CCFF"/>
          </a:solidFill>
          <a:ln w="9525">
            <a:solidFill>
              <a:schemeClr val="tx1"/>
            </a:solidFill>
            <a:miter lim="800000"/>
            <a:headEnd/>
            <a:tailEnd/>
          </a:ln>
        </p:spPr>
        <p:txBody>
          <a:bodyPr wrap="none" anchor="ctr"/>
          <a:lstStyle/>
          <a:p>
            <a:pPr algn="ctr" fontAlgn="base">
              <a:spcBef>
                <a:spcPct val="0"/>
              </a:spcBef>
              <a:spcAft>
                <a:spcPct val="0"/>
              </a:spcAft>
            </a:pPr>
            <a:r>
              <a:rPr lang="en-US" b="1">
                <a:solidFill>
                  <a:prstClr val="black"/>
                </a:solidFill>
                <a:latin typeface="Calibri" pitchFamily="34" charset="0"/>
                <a:cs typeface="Arial" pitchFamily="34" charset="0"/>
              </a:rPr>
              <a:t>77K</a:t>
            </a:r>
          </a:p>
        </p:txBody>
      </p:sp>
      <p:sp>
        <p:nvSpPr>
          <p:cNvPr id="11295" name="Rectangle 30"/>
          <p:cNvSpPr>
            <a:spLocks noChangeArrowheads="1"/>
          </p:cNvSpPr>
          <p:nvPr/>
        </p:nvSpPr>
        <p:spPr bwMode="auto">
          <a:xfrm>
            <a:off x="4114800" y="4876800"/>
            <a:ext cx="1143000" cy="304800"/>
          </a:xfrm>
          <a:prstGeom prst="rect">
            <a:avLst/>
          </a:prstGeom>
          <a:solidFill>
            <a:srgbClr val="33CCCC"/>
          </a:solidFill>
          <a:ln w="9525">
            <a:solidFill>
              <a:schemeClr val="tx1"/>
            </a:solidFill>
            <a:miter lim="800000"/>
            <a:headEnd/>
            <a:tailEnd/>
          </a:ln>
        </p:spPr>
        <p:txBody>
          <a:bodyPr wrap="none" anchor="ctr"/>
          <a:lstStyle/>
          <a:p>
            <a:pPr algn="ctr" fontAlgn="base">
              <a:spcBef>
                <a:spcPct val="0"/>
              </a:spcBef>
              <a:spcAft>
                <a:spcPct val="0"/>
              </a:spcAft>
            </a:pPr>
            <a:r>
              <a:rPr lang="en-US" b="1">
                <a:solidFill>
                  <a:prstClr val="black"/>
                </a:solidFill>
                <a:latin typeface="Calibri" pitchFamily="34" charset="0"/>
                <a:cs typeface="Arial" pitchFamily="34" charset="0"/>
              </a:rPr>
              <a:t>20K</a:t>
            </a:r>
          </a:p>
        </p:txBody>
      </p:sp>
      <p:sp>
        <p:nvSpPr>
          <p:cNvPr id="11296" name="Line 31"/>
          <p:cNvSpPr>
            <a:spLocks noChangeShapeType="1"/>
          </p:cNvSpPr>
          <p:nvPr/>
        </p:nvSpPr>
        <p:spPr bwMode="auto">
          <a:xfrm>
            <a:off x="2895600" y="3657600"/>
            <a:ext cx="6629400" cy="0"/>
          </a:xfrm>
          <a:prstGeom prst="line">
            <a:avLst/>
          </a:prstGeom>
          <a:noFill/>
          <a:ln w="22225">
            <a:solidFill>
              <a:schemeClr val="tx1"/>
            </a:solidFill>
            <a:prstDash val="sysDot"/>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297" name="Line 32"/>
          <p:cNvSpPr>
            <a:spLocks noChangeShapeType="1"/>
          </p:cNvSpPr>
          <p:nvPr/>
        </p:nvSpPr>
        <p:spPr bwMode="auto">
          <a:xfrm>
            <a:off x="5257800" y="4953000"/>
            <a:ext cx="1295400" cy="0"/>
          </a:xfrm>
          <a:prstGeom prst="line">
            <a:avLst/>
          </a:prstGeom>
          <a:noFill/>
          <a:ln w="9525">
            <a:solidFill>
              <a:srgbClr val="FF0000"/>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298" name="Line 33"/>
          <p:cNvSpPr>
            <a:spLocks noChangeShapeType="1"/>
          </p:cNvSpPr>
          <p:nvPr/>
        </p:nvSpPr>
        <p:spPr bwMode="auto">
          <a:xfrm>
            <a:off x="5257800" y="5410200"/>
            <a:ext cx="1295400" cy="0"/>
          </a:xfrm>
          <a:prstGeom prst="line">
            <a:avLst/>
          </a:prstGeom>
          <a:noFill/>
          <a:ln w="9525">
            <a:solidFill>
              <a:srgbClr val="FF0000"/>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299" name="Rectangle 34"/>
          <p:cNvSpPr>
            <a:spLocks noChangeArrowheads="1"/>
          </p:cNvSpPr>
          <p:nvPr/>
        </p:nvSpPr>
        <p:spPr bwMode="auto">
          <a:xfrm>
            <a:off x="6553200" y="4495800"/>
            <a:ext cx="2743200" cy="304800"/>
          </a:xfrm>
          <a:prstGeom prst="rect">
            <a:avLst/>
          </a:prstGeom>
          <a:solidFill>
            <a:srgbClr val="00B050"/>
          </a:solidFill>
          <a:ln w="9525">
            <a:solidFill>
              <a:schemeClr val="tx1"/>
            </a:solidFill>
            <a:miter lim="800000"/>
            <a:headEnd/>
            <a:tailEnd/>
          </a:ln>
        </p:spPr>
        <p:txBody>
          <a:bodyPr wrap="none" anchor="ctr"/>
          <a:lstStyle/>
          <a:p>
            <a:pPr algn="ctr" fontAlgn="base">
              <a:spcBef>
                <a:spcPct val="0"/>
              </a:spcBef>
              <a:spcAft>
                <a:spcPct val="0"/>
              </a:spcAft>
            </a:pPr>
            <a:r>
              <a:rPr lang="en-US" b="1" dirty="0">
                <a:solidFill>
                  <a:prstClr val="black"/>
                </a:solidFill>
                <a:latin typeface="Calibri" pitchFamily="34" charset="0"/>
                <a:cs typeface="Arial" pitchFamily="34" charset="0"/>
              </a:rPr>
              <a:t>LN2 -liquid Nitrogen</a:t>
            </a:r>
          </a:p>
        </p:txBody>
      </p:sp>
      <p:sp>
        <p:nvSpPr>
          <p:cNvPr id="11300" name="Rectangle 35"/>
          <p:cNvSpPr>
            <a:spLocks noChangeArrowheads="1"/>
          </p:cNvSpPr>
          <p:nvPr/>
        </p:nvSpPr>
        <p:spPr bwMode="auto">
          <a:xfrm>
            <a:off x="6553200" y="4114800"/>
            <a:ext cx="2590800" cy="304800"/>
          </a:xfrm>
          <a:prstGeom prst="rect">
            <a:avLst/>
          </a:prstGeom>
          <a:solidFill>
            <a:srgbClr val="FFFF00"/>
          </a:solidFill>
          <a:ln w="9525">
            <a:solidFill>
              <a:schemeClr val="tx1"/>
            </a:solidFill>
            <a:miter lim="800000"/>
            <a:headEnd/>
            <a:tailEnd/>
          </a:ln>
        </p:spPr>
        <p:txBody>
          <a:bodyPr wrap="none" anchor="ctr"/>
          <a:lstStyle/>
          <a:p>
            <a:pPr algn="ctr" fontAlgn="base">
              <a:spcBef>
                <a:spcPct val="0"/>
              </a:spcBef>
              <a:spcAft>
                <a:spcPct val="0"/>
              </a:spcAft>
            </a:pPr>
            <a:r>
              <a:rPr lang="en-US" b="1" dirty="0">
                <a:solidFill>
                  <a:prstClr val="black"/>
                </a:solidFill>
                <a:latin typeface="Calibri" pitchFamily="34" charset="0"/>
                <a:cs typeface="Arial" pitchFamily="34" charset="0"/>
              </a:rPr>
              <a:t>LOX -liquid Oxygen</a:t>
            </a:r>
          </a:p>
        </p:txBody>
      </p:sp>
      <p:sp>
        <p:nvSpPr>
          <p:cNvPr id="11301" name="Rectangle 36"/>
          <p:cNvSpPr>
            <a:spLocks noChangeArrowheads="1"/>
          </p:cNvSpPr>
          <p:nvPr/>
        </p:nvSpPr>
        <p:spPr bwMode="auto">
          <a:xfrm>
            <a:off x="6553200" y="3733800"/>
            <a:ext cx="1905000" cy="304800"/>
          </a:xfrm>
          <a:prstGeom prst="rect">
            <a:avLst/>
          </a:prstGeom>
          <a:solidFill>
            <a:srgbClr val="6699FF"/>
          </a:solidFill>
          <a:ln w="9525">
            <a:solidFill>
              <a:schemeClr val="tx1"/>
            </a:solidFill>
            <a:miter lim="800000"/>
            <a:headEnd/>
            <a:tailEnd/>
          </a:ln>
        </p:spPr>
        <p:txBody>
          <a:bodyPr wrap="none" anchor="ctr"/>
          <a:lstStyle/>
          <a:p>
            <a:pPr algn="ctr" fontAlgn="base">
              <a:spcBef>
                <a:spcPct val="0"/>
              </a:spcBef>
              <a:spcAft>
                <a:spcPct val="0"/>
              </a:spcAft>
            </a:pPr>
            <a:r>
              <a:rPr lang="en-US" b="1">
                <a:solidFill>
                  <a:prstClr val="black"/>
                </a:solidFill>
                <a:latin typeface="Calibri" pitchFamily="34" charset="0"/>
                <a:cs typeface="Arial" pitchFamily="34" charset="0"/>
              </a:rPr>
              <a:t> CH4 –liquid ( LNG</a:t>
            </a:r>
            <a:r>
              <a:rPr lang="en-US">
                <a:solidFill>
                  <a:prstClr val="black"/>
                </a:solidFill>
                <a:latin typeface="Calibri" pitchFamily="34" charset="0"/>
                <a:cs typeface="Arial" pitchFamily="34" charset="0"/>
              </a:rPr>
              <a:t>)</a:t>
            </a:r>
          </a:p>
        </p:txBody>
      </p:sp>
      <p:sp>
        <p:nvSpPr>
          <p:cNvPr id="11302" name="Rectangle 37"/>
          <p:cNvSpPr>
            <a:spLocks noChangeArrowheads="1"/>
          </p:cNvSpPr>
          <p:nvPr/>
        </p:nvSpPr>
        <p:spPr bwMode="auto">
          <a:xfrm>
            <a:off x="6553200" y="4876800"/>
            <a:ext cx="3048000" cy="304800"/>
          </a:xfrm>
          <a:prstGeom prst="rect">
            <a:avLst/>
          </a:prstGeom>
          <a:solidFill>
            <a:srgbClr val="33CCCC"/>
          </a:solidFill>
          <a:ln w="9525">
            <a:solidFill>
              <a:schemeClr val="tx1"/>
            </a:solidFill>
            <a:miter lim="800000"/>
            <a:headEnd/>
            <a:tailEnd/>
          </a:ln>
        </p:spPr>
        <p:txBody>
          <a:bodyPr wrap="none" anchor="ctr"/>
          <a:lstStyle/>
          <a:p>
            <a:pPr algn="ctr" fontAlgn="base">
              <a:spcBef>
                <a:spcPct val="0"/>
              </a:spcBef>
              <a:spcAft>
                <a:spcPct val="0"/>
              </a:spcAft>
            </a:pPr>
            <a:r>
              <a:rPr lang="en-US">
                <a:solidFill>
                  <a:prstClr val="black"/>
                </a:solidFill>
                <a:latin typeface="Calibri" pitchFamily="34" charset="0"/>
                <a:cs typeface="Arial" pitchFamily="34" charset="0"/>
              </a:rPr>
              <a:t>LH2 -liquid Hydrogen</a:t>
            </a:r>
          </a:p>
        </p:txBody>
      </p:sp>
      <p:sp>
        <p:nvSpPr>
          <p:cNvPr id="11303" name="Rectangle 38"/>
          <p:cNvSpPr>
            <a:spLocks noChangeArrowheads="1"/>
          </p:cNvSpPr>
          <p:nvPr/>
        </p:nvSpPr>
        <p:spPr bwMode="auto">
          <a:xfrm>
            <a:off x="6553200" y="5257800"/>
            <a:ext cx="3048000" cy="304800"/>
          </a:xfrm>
          <a:prstGeom prst="rect">
            <a:avLst/>
          </a:prstGeom>
          <a:solidFill>
            <a:srgbClr val="FFFF00"/>
          </a:solidFill>
          <a:ln w="9525">
            <a:solidFill>
              <a:schemeClr val="tx1"/>
            </a:solidFill>
            <a:miter lim="800000"/>
            <a:headEnd/>
            <a:tailEnd/>
          </a:ln>
        </p:spPr>
        <p:txBody>
          <a:bodyPr wrap="none" anchor="ctr"/>
          <a:lstStyle/>
          <a:p>
            <a:pPr algn="ctr" fontAlgn="base">
              <a:spcBef>
                <a:spcPct val="0"/>
              </a:spcBef>
              <a:spcAft>
                <a:spcPct val="0"/>
              </a:spcAft>
            </a:pPr>
            <a:r>
              <a:rPr lang="en-US" b="1" dirty="0">
                <a:solidFill>
                  <a:prstClr val="black"/>
                </a:solidFill>
                <a:latin typeface="Calibri" pitchFamily="34" charset="0"/>
                <a:cs typeface="Arial" pitchFamily="34" charset="0"/>
              </a:rPr>
              <a:t>LHe -liquid Helium</a:t>
            </a:r>
          </a:p>
        </p:txBody>
      </p:sp>
      <p:sp>
        <p:nvSpPr>
          <p:cNvPr id="11304" name="Line 39"/>
          <p:cNvSpPr>
            <a:spLocks noChangeShapeType="1"/>
          </p:cNvSpPr>
          <p:nvPr/>
        </p:nvSpPr>
        <p:spPr bwMode="auto">
          <a:xfrm>
            <a:off x="5867400" y="5715000"/>
            <a:ext cx="0" cy="609600"/>
          </a:xfrm>
          <a:prstGeom prst="line">
            <a:avLst/>
          </a:prstGeom>
          <a:noFill/>
          <a:ln w="25400">
            <a:solidFill>
              <a:schemeClr val="tx1"/>
            </a:solidFill>
            <a:prstDash val="sysDot"/>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305" name="Rectangle 40"/>
          <p:cNvSpPr>
            <a:spLocks noChangeArrowheads="1"/>
          </p:cNvSpPr>
          <p:nvPr/>
        </p:nvSpPr>
        <p:spPr bwMode="auto">
          <a:xfrm>
            <a:off x="4343400" y="6172200"/>
            <a:ext cx="3276600" cy="457200"/>
          </a:xfrm>
          <a:prstGeom prst="rect">
            <a:avLst/>
          </a:prstGeom>
          <a:solidFill>
            <a:schemeClr val="bg1">
              <a:lumMod val="65000"/>
            </a:schemeClr>
          </a:solidFill>
          <a:ln w="9525">
            <a:solidFill>
              <a:schemeClr val="tx1"/>
            </a:solidFill>
            <a:miter lim="800000"/>
            <a:headEnd/>
            <a:tailEnd/>
          </a:ln>
        </p:spPr>
        <p:txBody>
          <a:bodyPr wrap="none" anchor="ctr"/>
          <a:lstStyle/>
          <a:p>
            <a:pPr algn="ctr" fontAlgn="base">
              <a:spcBef>
                <a:spcPct val="0"/>
              </a:spcBef>
              <a:spcAft>
                <a:spcPct val="0"/>
              </a:spcAft>
            </a:pPr>
            <a:r>
              <a:rPr lang="en-US" sz="2400" b="1" dirty="0">
                <a:solidFill>
                  <a:srgbClr val="0000FF"/>
                </a:solidFill>
                <a:latin typeface="Calibri" pitchFamily="34" charset="0"/>
                <a:cs typeface="Arial" pitchFamily="34" charset="0"/>
              </a:rPr>
              <a:t>0 K - Absolute Zero</a:t>
            </a:r>
          </a:p>
        </p:txBody>
      </p:sp>
      <p:sp>
        <p:nvSpPr>
          <p:cNvPr id="11306" name="Line 41"/>
          <p:cNvSpPr>
            <a:spLocks noChangeShapeType="1"/>
          </p:cNvSpPr>
          <p:nvPr/>
        </p:nvSpPr>
        <p:spPr bwMode="auto">
          <a:xfrm>
            <a:off x="3581400" y="3657600"/>
            <a:ext cx="0" cy="2438400"/>
          </a:xfrm>
          <a:prstGeom prst="line">
            <a:avLst/>
          </a:prstGeom>
          <a:noFill/>
          <a:ln w="57150">
            <a:solidFill>
              <a:schemeClr val="tx1"/>
            </a:solidFill>
            <a:round/>
            <a:headEnd/>
            <a:tailEnd type="triangle" w="med" len="me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1307" name="Rectangle 42"/>
          <p:cNvSpPr>
            <a:spLocks noChangeArrowheads="1"/>
          </p:cNvSpPr>
          <p:nvPr/>
        </p:nvSpPr>
        <p:spPr bwMode="auto">
          <a:xfrm>
            <a:off x="1981200" y="4267200"/>
            <a:ext cx="1600200" cy="838200"/>
          </a:xfrm>
          <a:prstGeom prst="rect">
            <a:avLst/>
          </a:prstGeom>
          <a:solidFill>
            <a:srgbClr val="FFFF00"/>
          </a:solidFill>
          <a:ln w="9525">
            <a:solidFill>
              <a:schemeClr val="tx1"/>
            </a:solidFill>
            <a:miter lim="800000"/>
            <a:headEnd/>
            <a:tailEnd/>
          </a:ln>
        </p:spPr>
        <p:txBody>
          <a:bodyPr wrap="none" anchor="ctr"/>
          <a:lstStyle/>
          <a:p>
            <a:pPr algn="ctr" fontAlgn="base">
              <a:spcBef>
                <a:spcPct val="0"/>
              </a:spcBef>
              <a:spcAft>
                <a:spcPct val="0"/>
              </a:spcAft>
            </a:pPr>
            <a:r>
              <a:rPr lang="en-US" sz="2000" b="1">
                <a:solidFill>
                  <a:prstClr val="black"/>
                </a:solidFill>
                <a:latin typeface="Calibri" pitchFamily="34" charset="0"/>
                <a:cs typeface="Arial" pitchFamily="34" charset="0"/>
              </a:rPr>
              <a:t>Cryogenic </a:t>
            </a:r>
          </a:p>
          <a:p>
            <a:pPr algn="ctr" fontAlgn="base">
              <a:spcBef>
                <a:spcPct val="0"/>
              </a:spcBef>
              <a:spcAft>
                <a:spcPct val="0"/>
              </a:spcAft>
            </a:pPr>
            <a:r>
              <a:rPr lang="en-US" sz="2000" b="1">
                <a:solidFill>
                  <a:prstClr val="black"/>
                </a:solidFill>
                <a:latin typeface="Calibri" pitchFamily="34" charset="0"/>
                <a:cs typeface="Arial" pitchFamily="34" charset="0"/>
              </a:rPr>
              <a:t>Temperature</a:t>
            </a:r>
          </a:p>
          <a:p>
            <a:pPr algn="ctr" fontAlgn="base">
              <a:spcBef>
                <a:spcPct val="0"/>
              </a:spcBef>
              <a:spcAft>
                <a:spcPct val="0"/>
              </a:spcAft>
            </a:pPr>
            <a:r>
              <a:rPr lang="en-US" sz="2000" b="1">
                <a:solidFill>
                  <a:prstClr val="black"/>
                </a:solidFill>
                <a:latin typeface="Calibri" pitchFamily="34" charset="0"/>
                <a:cs typeface="Arial" pitchFamily="34" charset="0"/>
              </a:rPr>
              <a:t>range</a:t>
            </a:r>
          </a:p>
        </p:txBody>
      </p:sp>
      <p:sp>
        <p:nvSpPr>
          <p:cNvPr id="11308" name="Rectangle 43"/>
          <p:cNvSpPr>
            <a:spLocks noChangeArrowheads="1"/>
          </p:cNvSpPr>
          <p:nvPr/>
        </p:nvSpPr>
        <p:spPr bwMode="auto">
          <a:xfrm>
            <a:off x="1905000" y="3505200"/>
            <a:ext cx="1143000" cy="304800"/>
          </a:xfrm>
          <a:prstGeom prst="rect">
            <a:avLst/>
          </a:prstGeom>
          <a:solidFill>
            <a:srgbClr val="FF0000"/>
          </a:solidFill>
          <a:ln w="9525">
            <a:solidFill>
              <a:schemeClr val="tx1"/>
            </a:solidFill>
            <a:miter lim="800000"/>
            <a:headEnd/>
            <a:tailEnd/>
          </a:ln>
        </p:spPr>
        <p:txBody>
          <a:bodyPr wrap="none" anchor="ctr"/>
          <a:lstStyle/>
          <a:p>
            <a:pPr algn="ctr" fontAlgn="base">
              <a:spcBef>
                <a:spcPct val="0"/>
              </a:spcBef>
              <a:spcAft>
                <a:spcPct val="0"/>
              </a:spcAft>
            </a:pPr>
            <a:r>
              <a:rPr lang="en-US" sz="2400" b="1">
                <a:solidFill>
                  <a:prstClr val="black"/>
                </a:solidFill>
                <a:latin typeface="Calibri" pitchFamily="34" charset="0"/>
                <a:cs typeface="Arial" pitchFamily="34" charset="0"/>
              </a:rPr>
              <a:t>120K</a:t>
            </a:r>
          </a:p>
        </p:txBody>
      </p:sp>
      <p:sp>
        <p:nvSpPr>
          <p:cNvPr id="11309" name="Rectangle 44"/>
          <p:cNvSpPr>
            <a:spLocks noChangeArrowheads="1"/>
          </p:cNvSpPr>
          <p:nvPr/>
        </p:nvSpPr>
        <p:spPr bwMode="auto">
          <a:xfrm>
            <a:off x="8839200" y="3429000"/>
            <a:ext cx="1524000" cy="533400"/>
          </a:xfrm>
          <a:prstGeom prst="rect">
            <a:avLst/>
          </a:prstGeom>
          <a:solidFill>
            <a:schemeClr val="bg1">
              <a:lumMod val="65000"/>
            </a:schemeClr>
          </a:solidFill>
          <a:ln w="9525">
            <a:solidFill>
              <a:schemeClr val="tx1"/>
            </a:solidFill>
            <a:miter lim="800000"/>
            <a:headEnd/>
            <a:tailEnd/>
          </a:ln>
        </p:spPr>
        <p:txBody>
          <a:bodyPr wrap="none" anchor="ctr"/>
          <a:lstStyle/>
          <a:p>
            <a:pPr algn="ctr" fontAlgn="base">
              <a:spcBef>
                <a:spcPct val="0"/>
              </a:spcBef>
              <a:spcAft>
                <a:spcPct val="0"/>
              </a:spcAft>
            </a:pPr>
            <a:r>
              <a:rPr lang="en-US" b="1" dirty="0">
                <a:solidFill>
                  <a:srgbClr val="0000FF"/>
                </a:solidFill>
                <a:latin typeface="Calibri" pitchFamily="34" charset="0"/>
                <a:cs typeface="Arial" pitchFamily="34" charset="0"/>
              </a:rPr>
              <a:t>Cryogenics</a:t>
            </a:r>
          </a:p>
          <a:p>
            <a:pPr algn="ctr" fontAlgn="base">
              <a:spcBef>
                <a:spcPct val="0"/>
              </a:spcBef>
              <a:spcAft>
                <a:spcPct val="0"/>
              </a:spcAft>
            </a:pPr>
            <a:r>
              <a:rPr lang="en-US" b="1" dirty="0">
                <a:solidFill>
                  <a:srgbClr val="0000FF"/>
                </a:solidFill>
                <a:latin typeface="Calibri" pitchFamily="34" charset="0"/>
                <a:cs typeface="Arial" pitchFamily="34" charset="0"/>
              </a:rPr>
              <a:t>boundary</a:t>
            </a:r>
          </a:p>
        </p:txBody>
      </p:sp>
      <p:sp>
        <p:nvSpPr>
          <p:cNvPr id="11310" name="Rectangle 45"/>
          <p:cNvSpPr>
            <a:spLocks noChangeArrowheads="1"/>
          </p:cNvSpPr>
          <p:nvPr/>
        </p:nvSpPr>
        <p:spPr bwMode="auto">
          <a:xfrm>
            <a:off x="3810000" y="0"/>
            <a:ext cx="4648200" cy="381000"/>
          </a:xfrm>
          <a:prstGeom prst="rect">
            <a:avLst/>
          </a:prstGeom>
          <a:solidFill>
            <a:srgbClr val="FFFF00"/>
          </a:solidFill>
          <a:ln w="9525">
            <a:solidFill>
              <a:schemeClr val="tx1"/>
            </a:solidFill>
            <a:miter lim="800000"/>
            <a:headEnd/>
            <a:tailEnd/>
          </a:ln>
        </p:spPr>
        <p:txBody>
          <a:bodyPr wrap="none" anchor="ctr"/>
          <a:lstStyle/>
          <a:p>
            <a:pPr algn="ctr" fontAlgn="base">
              <a:spcBef>
                <a:spcPct val="0"/>
              </a:spcBef>
              <a:spcAft>
                <a:spcPct val="0"/>
              </a:spcAft>
            </a:pPr>
            <a:r>
              <a:rPr lang="en-US" sz="3200" b="1">
                <a:solidFill>
                  <a:prstClr val="black"/>
                </a:solidFill>
                <a:latin typeface="Calibri" pitchFamily="34" charset="0"/>
                <a:cs typeface="Arial" pitchFamily="34" charset="0"/>
              </a:rPr>
              <a:t>Temperature Scale</a:t>
            </a:r>
          </a:p>
        </p:txBody>
      </p:sp>
      <p:grpSp>
        <p:nvGrpSpPr>
          <p:cNvPr id="2" name="Group 46"/>
          <p:cNvGrpSpPr>
            <a:grpSpLocks/>
          </p:cNvGrpSpPr>
          <p:nvPr/>
        </p:nvGrpSpPr>
        <p:grpSpPr bwMode="auto">
          <a:xfrm>
            <a:off x="1524000" y="2819400"/>
            <a:ext cx="1600200" cy="1219200"/>
            <a:chOff x="96" y="576"/>
            <a:chExt cx="1008" cy="768"/>
          </a:xfrm>
        </p:grpSpPr>
        <p:sp>
          <p:nvSpPr>
            <p:cNvPr id="11312" name="Oval 47"/>
            <p:cNvSpPr>
              <a:spLocks noChangeArrowheads="1"/>
            </p:cNvSpPr>
            <p:nvPr/>
          </p:nvSpPr>
          <p:spPr bwMode="auto">
            <a:xfrm>
              <a:off x="96" y="816"/>
              <a:ext cx="1008" cy="528"/>
            </a:xfrm>
            <a:prstGeom prst="ellipse">
              <a:avLst/>
            </a:prstGeom>
            <a:noFill/>
            <a:ln w="31750">
              <a:solidFill>
                <a:srgbClr val="00CCFF"/>
              </a:solidFill>
              <a:round/>
              <a:headEnd/>
              <a:tailEnd/>
            </a:ln>
          </p:spPr>
          <p:txBody>
            <a:bodyPr wrap="none" anchor="ctr"/>
            <a:lstStyle/>
            <a:p>
              <a:pPr fontAlgn="base">
                <a:spcBef>
                  <a:spcPct val="0"/>
                </a:spcBef>
                <a:spcAft>
                  <a:spcPct val="0"/>
                </a:spcAft>
              </a:pPr>
              <a:endParaRPr lang="en-US">
                <a:solidFill>
                  <a:prstClr val="black"/>
                </a:solidFill>
                <a:latin typeface="Calibri" pitchFamily="34" charset="0"/>
                <a:cs typeface="Arial" pitchFamily="34" charset="0"/>
              </a:endParaRPr>
            </a:p>
          </p:txBody>
        </p:sp>
        <p:sp>
          <p:nvSpPr>
            <p:cNvPr id="11313" name="Rectangle 48"/>
            <p:cNvSpPr>
              <a:spLocks noChangeArrowheads="1"/>
            </p:cNvSpPr>
            <p:nvPr/>
          </p:nvSpPr>
          <p:spPr bwMode="auto">
            <a:xfrm>
              <a:off x="192" y="576"/>
              <a:ext cx="864" cy="240"/>
            </a:xfrm>
            <a:prstGeom prst="rect">
              <a:avLst/>
            </a:prstGeom>
            <a:solidFill>
              <a:srgbClr val="00CCFF"/>
            </a:solidFill>
            <a:ln w="9525">
              <a:solidFill>
                <a:schemeClr val="tx1"/>
              </a:solidFill>
              <a:miter lim="800000"/>
              <a:headEnd/>
              <a:tailEnd/>
            </a:ln>
          </p:spPr>
          <p:txBody>
            <a:bodyPr wrap="none" anchor="ctr"/>
            <a:lstStyle/>
            <a:p>
              <a:pPr algn="ctr" fontAlgn="base">
                <a:spcBef>
                  <a:spcPct val="0"/>
                </a:spcBef>
                <a:spcAft>
                  <a:spcPct val="0"/>
                </a:spcAft>
              </a:pPr>
              <a:r>
                <a:rPr lang="en-US" sz="2000" b="1">
                  <a:solidFill>
                    <a:prstClr val="black"/>
                  </a:solidFill>
                  <a:latin typeface="Calibri" pitchFamily="34" charset="0"/>
                  <a:cs typeface="Arial" pitchFamily="34" charset="0"/>
                </a:rPr>
                <a:t>Why?</a:t>
              </a:r>
            </a:p>
          </p:txBody>
        </p:sp>
      </p:grpSp>
      <p:sp>
        <p:nvSpPr>
          <p:cNvPr id="52" name="Rectangle 34"/>
          <p:cNvSpPr>
            <a:spLocks noChangeArrowheads="1"/>
          </p:cNvSpPr>
          <p:nvPr/>
        </p:nvSpPr>
        <p:spPr bwMode="auto">
          <a:xfrm>
            <a:off x="6553200" y="5715000"/>
            <a:ext cx="2743200" cy="304800"/>
          </a:xfrm>
          <a:prstGeom prst="rect">
            <a:avLst/>
          </a:prstGeom>
          <a:solidFill>
            <a:srgbClr val="00B050"/>
          </a:solidFill>
          <a:ln w="9525">
            <a:solidFill>
              <a:schemeClr val="tx1"/>
            </a:solidFill>
            <a:miter lim="800000"/>
            <a:headEnd/>
            <a:tailEnd/>
          </a:ln>
        </p:spPr>
        <p:txBody>
          <a:bodyPr wrap="none" anchor="ctr"/>
          <a:lstStyle/>
          <a:p>
            <a:pPr algn="ctr" fontAlgn="base">
              <a:spcBef>
                <a:spcPct val="0"/>
              </a:spcBef>
              <a:spcAft>
                <a:spcPct val="0"/>
              </a:spcAft>
            </a:pPr>
            <a:r>
              <a:rPr lang="en-US" b="1" dirty="0" err="1">
                <a:solidFill>
                  <a:prstClr val="black"/>
                </a:solidFill>
                <a:latin typeface="Calibri" pitchFamily="34" charset="0"/>
                <a:cs typeface="Arial" pitchFamily="34" charset="0"/>
              </a:rPr>
              <a:t>Superfluid</a:t>
            </a:r>
            <a:r>
              <a:rPr lang="en-US" b="1" dirty="0">
                <a:solidFill>
                  <a:prstClr val="black"/>
                </a:solidFill>
                <a:latin typeface="Calibri" pitchFamily="34" charset="0"/>
                <a:cs typeface="Arial" pitchFamily="34" charset="0"/>
              </a:rPr>
              <a:t> Helium</a:t>
            </a:r>
          </a:p>
        </p:txBody>
      </p:sp>
      <p:sp>
        <p:nvSpPr>
          <p:cNvPr id="53" name="Line 33"/>
          <p:cNvSpPr>
            <a:spLocks noChangeShapeType="1"/>
          </p:cNvSpPr>
          <p:nvPr/>
        </p:nvSpPr>
        <p:spPr bwMode="auto">
          <a:xfrm>
            <a:off x="5257800" y="5867400"/>
            <a:ext cx="1295400" cy="0"/>
          </a:xfrm>
          <a:prstGeom prst="line">
            <a:avLst/>
          </a:prstGeom>
          <a:noFill/>
          <a:ln w="9525">
            <a:solidFill>
              <a:srgbClr val="FF0000"/>
            </a:solidFill>
            <a:round/>
            <a:headEnd/>
            <a:tailEnd/>
          </a:ln>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54" name="Rectangle 26"/>
          <p:cNvSpPr>
            <a:spLocks noChangeArrowheads="1"/>
          </p:cNvSpPr>
          <p:nvPr/>
        </p:nvSpPr>
        <p:spPr bwMode="auto">
          <a:xfrm>
            <a:off x="4114800" y="5715000"/>
            <a:ext cx="1143000" cy="304800"/>
          </a:xfrm>
          <a:prstGeom prst="rect">
            <a:avLst/>
          </a:prstGeom>
          <a:solidFill>
            <a:srgbClr val="00FFFF"/>
          </a:solidFill>
          <a:ln w="9525">
            <a:solidFill>
              <a:schemeClr val="tx1"/>
            </a:solidFill>
            <a:miter lim="800000"/>
            <a:headEnd/>
            <a:tailEnd/>
          </a:ln>
        </p:spPr>
        <p:txBody>
          <a:bodyPr wrap="none" anchor="ctr"/>
          <a:lstStyle/>
          <a:p>
            <a:pPr algn="ctr" fontAlgn="base">
              <a:spcBef>
                <a:spcPct val="0"/>
              </a:spcBef>
              <a:spcAft>
                <a:spcPct val="0"/>
              </a:spcAft>
            </a:pPr>
            <a:r>
              <a:rPr lang="en-US" b="1" dirty="0">
                <a:solidFill>
                  <a:prstClr val="black"/>
                </a:solidFill>
                <a:latin typeface="Calibri" pitchFamily="34" charset="0"/>
                <a:cs typeface="Arial" pitchFamily="34" charset="0"/>
              </a:rPr>
              <a:t>2.1K</a:t>
            </a:r>
          </a:p>
        </p:txBody>
      </p:sp>
      <p:sp>
        <p:nvSpPr>
          <p:cNvPr id="55" name="Slide Number Placeholder 54"/>
          <p:cNvSpPr>
            <a:spLocks noGrp="1"/>
          </p:cNvSpPr>
          <p:nvPr>
            <p:ph type="sldNum" sz="quarter" idx="12"/>
          </p:nvPr>
        </p:nvSpPr>
        <p:spPr/>
        <p:txBody>
          <a:bodyPr/>
          <a:lstStyle/>
          <a:p>
            <a:pPr>
              <a:defRPr/>
            </a:pPr>
            <a:fld id="{CBBC269C-1D03-4E91-8D99-36E293EE702A}" type="slidenum">
              <a:rPr lang="en-US" smtClean="0">
                <a:solidFill>
                  <a:prstClr val="black"/>
                </a:solidFill>
              </a:rPr>
              <a:pPr>
                <a:defRPr/>
              </a:pPr>
              <a:t>3</a:t>
            </a:fld>
            <a:endParaRPr lang="en-US">
              <a:solidFill>
                <a:prstClr val="black"/>
              </a:solidFill>
            </a:endParaRPr>
          </a:p>
        </p:txBody>
      </p:sp>
      <p:sp>
        <p:nvSpPr>
          <p:cNvPr id="56" name="Footer Placeholder 55"/>
          <p:cNvSpPr>
            <a:spLocks noGrp="1"/>
          </p:cNvSpPr>
          <p:nvPr>
            <p:ph type="ftr" sz="quarter" idx="11"/>
          </p:nvPr>
        </p:nvSpPr>
        <p:spPr>
          <a:xfrm>
            <a:off x="5903914" y="6408739"/>
            <a:ext cx="3773487" cy="365125"/>
          </a:xfrm>
        </p:spPr>
        <p:txBody>
          <a:bodyPr/>
          <a:lstStyle/>
          <a:p>
            <a:pPr>
              <a:defRPr/>
            </a:pPr>
            <a:r>
              <a:rPr lang="en-US">
                <a:solidFill>
                  <a:prstClr val="black"/>
                </a:solidFill>
              </a:rPr>
              <a:t>ASSCA 2025, HEPS  China  ( T S Datta) March 28, 2025</a:t>
            </a:r>
            <a:endParaRPr lang="en-US" dirty="0">
              <a:solidFill>
                <a:prstClr val="black"/>
              </a:solidFill>
            </a:endParaRPr>
          </a:p>
        </p:txBody>
      </p:sp>
      <p:sp>
        <p:nvSpPr>
          <p:cNvPr id="57" name="Cloud Callout 56"/>
          <p:cNvSpPr/>
          <p:nvPr/>
        </p:nvSpPr>
        <p:spPr>
          <a:xfrm rot="18726916">
            <a:off x="7895215" y="1388592"/>
            <a:ext cx="3215579" cy="945983"/>
          </a:xfrm>
          <a:prstGeom prst="cloudCallou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b="1" dirty="0">
                <a:solidFill>
                  <a:prstClr val="white"/>
                </a:solidFill>
              </a:rPr>
              <a:t>Lowest Temp:</a:t>
            </a:r>
          </a:p>
          <a:p>
            <a:pPr algn="ctr" fontAlgn="base">
              <a:spcBef>
                <a:spcPct val="0"/>
              </a:spcBef>
              <a:spcAft>
                <a:spcPct val="0"/>
              </a:spcAft>
            </a:pPr>
            <a:r>
              <a:rPr lang="en-US" sz="2000" b="1" dirty="0">
                <a:solidFill>
                  <a:prstClr val="white"/>
                </a:solidFill>
              </a:rPr>
              <a:t>500 </a:t>
            </a:r>
            <a:r>
              <a:rPr lang="en-US" sz="2000" b="1" dirty="0" err="1">
                <a:solidFill>
                  <a:prstClr val="white"/>
                </a:solidFill>
              </a:rPr>
              <a:t>pico</a:t>
            </a:r>
            <a:r>
              <a:rPr lang="en-US" sz="2000" b="1" dirty="0">
                <a:solidFill>
                  <a:prstClr val="white"/>
                </a:solidFill>
              </a:rPr>
              <a:t> K</a:t>
            </a:r>
          </a:p>
        </p:txBody>
      </p:sp>
    </p:spTree>
    <p:extLst>
      <p:ext uri="{BB962C8B-B14F-4D97-AF65-F5344CB8AC3E}">
        <p14:creationId xmlns:p14="http://schemas.microsoft.com/office/powerpoint/2010/main" val="372881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903914" y="6408739"/>
            <a:ext cx="3544886" cy="365125"/>
          </a:xfrm>
        </p:spPr>
        <p:txBody>
          <a:bodyPr/>
          <a:lstStyle/>
          <a:p>
            <a:pPr>
              <a:defRPr/>
            </a:pPr>
            <a:r>
              <a:rPr lang="en-US" dirty="0">
                <a:solidFill>
                  <a:prstClr val="black"/>
                </a:solidFill>
                <a:latin typeface="Lucida Sans Unicode"/>
              </a:rPr>
              <a:t>ASSCA 2025, HEPS  China  ( T S Datta) March 28, 2025</a:t>
            </a:r>
          </a:p>
        </p:txBody>
      </p:sp>
      <p:sp>
        <p:nvSpPr>
          <p:cNvPr id="3" name="Slide Number Placeholder 2"/>
          <p:cNvSpPr>
            <a:spLocks noGrp="1"/>
          </p:cNvSpPr>
          <p:nvPr>
            <p:ph type="sldNum" sz="quarter" idx="12"/>
          </p:nvPr>
        </p:nvSpPr>
        <p:spPr/>
        <p:txBody>
          <a:bodyPr/>
          <a:lstStyle/>
          <a:p>
            <a:pPr>
              <a:defRPr/>
            </a:pPr>
            <a:fld id="{CBBC269C-1D03-4E91-8D99-36E293EE702A}" type="slidenum">
              <a:rPr lang="en-US">
                <a:solidFill>
                  <a:prstClr val="black"/>
                </a:solidFill>
                <a:latin typeface="Lucida Sans Unicode"/>
              </a:rPr>
              <a:pPr>
                <a:defRPr/>
              </a:pPr>
              <a:t>30</a:t>
            </a:fld>
            <a:endParaRPr lang="en-US">
              <a:solidFill>
                <a:prstClr val="black"/>
              </a:solidFill>
              <a:latin typeface="Lucida Sans Unicode"/>
            </a:endParaRPr>
          </a:p>
        </p:txBody>
      </p:sp>
      <p:sp>
        <p:nvSpPr>
          <p:cNvPr id="110593" name="Rectangle 1"/>
          <p:cNvSpPr>
            <a:spLocks noChangeArrowheads="1"/>
          </p:cNvSpPr>
          <p:nvPr/>
        </p:nvSpPr>
        <p:spPr bwMode="auto">
          <a:xfrm>
            <a:off x="762000" y="1371601"/>
            <a:ext cx="10591800"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defRPr/>
            </a:pPr>
            <a:r>
              <a:rPr lang="en-US" sz="2000" b="1" dirty="0">
                <a:solidFill>
                  <a:srgbClr val="0000FF"/>
                </a:solidFill>
                <a:latin typeface="Arial" pitchFamily="34" charset="0"/>
                <a:ea typeface="Times New Roman" pitchFamily="18" charset="0"/>
                <a:cs typeface="Arial" pitchFamily="34" charset="0"/>
              </a:rPr>
              <a:t>For 10 liter/ hr (8 kg/hr)  liquid nitrogen production : Compressor capacity required at 100 bar discharge pressure </a:t>
            </a:r>
            <a:endParaRPr lang="en-US" sz="2000" b="1" dirty="0">
              <a:solidFill>
                <a:prstClr val="black"/>
              </a:solidFill>
              <a:latin typeface="Arial" pitchFamily="34" charset="0"/>
              <a:cs typeface="Arial" pitchFamily="34" charset="0"/>
            </a:endParaRPr>
          </a:p>
          <a:p>
            <a:pPr eaLnBrk="0" fontAlgn="base" hangingPunct="0">
              <a:spcBef>
                <a:spcPct val="0"/>
              </a:spcBef>
              <a:spcAft>
                <a:spcPct val="0"/>
              </a:spcAft>
              <a:defRPr/>
            </a:pPr>
            <a:r>
              <a:rPr lang="en-US" sz="1200" dirty="0">
                <a:solidFill>
                  <a:srgbClr val="0000FF"/>
                </a:solidFill>
                <a:latin typeface="Arial" pitchFamily="34" charset="0"/>
                <a:ea typeface="Times New Roman" pitchFamily="18" charset="0"/>
                <a:cs typeface="Arial" pitchFamily="34" charset="0"/>
              </a:rPr>
              <a:t>   </a:t>
            </a:r>
            <a:r>
              <a:rPr lang="en-US" dirty="0">
                <a:solidFill>
                  <a:srgbClr val="0000FF"/>
                </a:solidFill>
                <a:latin typeface="Arial" pitchFamily="34" charset="0"/>
                <a:ea typeface="Times New Roman" pitchFamily="18" charset="0"/>
                <a:cs typeface="Arial" pitchFamily="34" charset="0"/>
              </a:rPr>
              <a:t> </a:t>
            </a:r>
          </a:p>
          <a:p>
            <a:pPr eaLnBrk="0" fontAlgn="base" hangingPunct="0">
              <a:spcBef>
                <a:spcPct val="0"/>
              </a:spcBef>
              <a:spcAft>
                <a:spcPct val="0"/>
              </a:spcAft>
              <a:defRPr/>
            </a:pPr>
            <a:r>
              <a:rPr lang="en-US" sz="2000" b="1" dirty="0">
                <a:solidFill>
                  <a:srgbClr val="0000FF"/>
                </a:solidFill>
                <a:latin typeface="Bookman Old Style" pitchFamily="18" charset="0"/>
                <a:ea typeface="Times New Roman" pitchFamily="18" charset="0"/>
                <a:cs typeface="Arial" pitchFamily="34" charset="0"/>
              </a:rPr>
              <a:t>m= m</a:t>
            </a:r>
            <a:r>
              <a:rPr lang="en-US" sz="2000" b="1" baseline="-25000" dirty="0">
                <a:solidFill>
                  <a:srgbClr val="0000FF"/>
                </a:solidFill>
                <a:latin typeface="Bookman Old Style" pitchFamily="18" charset="0"/>
                <a:ea typeface="Times New Roman" pitchFamily="18" charset="0"/>
                <a:cs typeface="Arial" pitchFamily="34" charset="0"/>
              </a:rPr>
              <a:t>f</a:t>
            </a:r>
            <a:r>
              <a:rPr lang="en-US" sz="2000" b="1" dirty="0">
                <a:solidFill>
                  <a:srgbClr val="0000FF"/>
                </a:solidFill>
                <a:latin typeface="Bookman Old Style" pitchFamily="18" charset="0"/>
                <a:ea typeface="Times New Roman" pitchFamily="18" charset="0"/>
                <a:cs typeface="Arial" pitchFamily="34" charset="0"/>
              </a:rPr>
              <a:t> x y  = 8 kg/hr/0.06 = 133 kg/hr = 106 M</a:t>
            </a:r>
            <a:r>
              <a:rPr lang="en-US" sz="2000" b="1" baseline="30000" dirty="0">
                <a:solidFill>
                  <a:srgbClr val="0000FF"/>
                </a:solidFill>
                <a:latin typeface="Bookman Old Style" pitchFamily="18" charset="0"/>
                <a:ea typeface="Times New Roman" pitchFamily="18" charset="0"/>
                <a:cs typeface="Arial" pitchFamily="34" charset="0"/>
              </a:rPr>
              <a:t>3</a:t>
            </a:r>
            <a:r>
              <a:rPr lang="en-US" sz="2000" b="1" dirty="0">
                <a:solidFill>
                  <a:srgbClr val="0000FF"/>
                </a:solidFill>
                <a:latin typeface="Bookman Old Style" pitchFamily="18" charset="0"/>
                <a:ea typeface="Times New Roman" pitchFamily="18" charset="0"/>
                <a:cs typeface="Arial" pitchFamily="34" charset="0"/>
              </a:rPr>
              <a:t>/hr</a:t>
            </a:r>
          </a:p>
          <a:p>
            <a:pPr eaLnBrk="0" fontAlgn="base" hangingPunct="0">
              <a:spcBef>
                <a:spcPct val="0"/>
              </a:spcBef>
              <a:spcAft>
                <a:spcPct val="0"/>
              </a:spcAft>
              <a:defRPr/>
            </a:pPr>
            <a:endParaRPr lang="en-US" sz="2000" b="1" dirty="0">
              <a:solidFill>
                <a:prstClr val="black"/>
              </a:solidFill>
              <a:latin typeface="Bookman Old Style" pitchFamily="18" charset="0"/>
              <a:cs typeface="Arial" pitchFamily="34" charset="0"/>
            </a:endParaRPr>
          </a:p>
          <a:p>
            <a:pPr eaLnBrk="0" fontAlgn="base" hangingPunct="0">
              <a:spcBef>
                <a:spcPct val="0"/>
              </a:spcBef>
              <a:spcAft>
                <a:spcPct val="0"/>
              </a:spcAft>
              <a:defRPr/>
            </a:pPr>
            <a:r>
              <a:rPr lang="en-US" sz="2000" b="1" dirty="0">
                <a:solidFill>
                  <a:srgbClr val="0000FF"/>
                </a:solidFill>
                <a:latin typeface="Bookman Old Style" pitchFamily="18" charset="0"/>
                <a:ea typeface="Times New Roman" pitchFamily="18" charset="0"/>
                <a:cs typeface="Arial" pitchFamily="34" charset="0"/>
              </a:rPr>
              <a:t>Theoretical  Power : 7200 kJ/kg  x 8/ 3600  = 16 kW   ?	</a:t>
            </a:r>
            <a:endParaRPr lang="en-US" sz="2000" b="1" dirty="0">
              <a:solidFill>
                <a:prstClr val="black"/>
              </a:solidFill>
              <a:latin typeface="Bookman Old Style" pitchFamily="18" charset="0"/>
              <a:cs typeface="Arial" pitchFamily="34" charset="0"/>
            </a:endParaRPr>
          </a:p>
        </p:txBody>
      </p:sp>
      <p:graphicFrame>
        <p:nvGraphicFramePr>
          <p:cNvPr id="6" name="Table 5"/>
          <p:cNvGraphicFramePr>
            <a:graphicFrameLocks noGrp="1"/>
          </p:cNvGraphicFramePr>
          <p:nvPr/>
        </p:nvGraphicFramePr>
        <p:xfrm>
          <a:off x="6934200" y="152400"/>
          <a:ext cx="3505200" cy="949960"/>
        </p:xfrm>
        <a:graphic>
          <a:graphicData uri="http://schemas.openxmlformats.org/drawingml/2006/table">
            <a:tbl>
              <a:tblPr firstRow="1" bandRow="1">
                <a:tableStyleId>{073A0DAA-6AF3-43AB-8588-CEC1D06C72B9}</a:tableStyleId>
              </a:tblPr>
              <a:tblGrid>
                <a:gridCol w="11430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508000">
                <a:tc>
                  <a:txBody>
                    <a:bodyPr/>
                    <a:lstStyle/>
                    <a:p>
                      <a:r>
                        <a:rPr lang="en-US" sz="1600" dirty="0">
                          <a:solidFill>
                            <a:srgbClr val="FF0000"/>
                          </a:solidFill>
                          <a:latin typeface="Bookman Old Style" pitchFamily="18" charset="0"/>
                        </a:rPr>
                        <a:t>Pressure</a:t>
                      </a:r>
                    </a:p>
                  </a:txBody>
                  <a:tcPr/>
                </a:tc>
                <a:tc>
                  <a:txBody>
                    <a:bodyPr/>
                    <a:lstStyle/>
                    <a:p>
                      <a:r>
                        <a:rPr lang="en-US" sz="1600" dirty="0">
                          <a:solidFill>
                            <a:srgbClr val="FF0000"/>
                          </a:solidFill>
                          <a:latin typeface="Bookman Old Style" pitchFamily="18" charset="0"/>
                        </a:rPr>
                        <a:t>Yield</a:t>
                      </a:r>
                    </a:p>
                    <a:p>
                      <a:r>
                        <a:rPr lang="en-US" sz="1600" dirty="0">
                          <a:solidFill>
                            <a:srgbClr val="FF0000"/>
                          </a:solidFill>
                          <a:latin typeface="Bookman Old Style" pitchFamily="18" charset="0"/>
                        </a:rPr>
                        <a:t>mf/m</a:t>
                      </a:r>
                    </a:p>
                  </a:txBody>
                  <a:tcPr/>
                </a:tc>
                <a:tc>
                  <a:txBody>
                    <a:bodyPr/>
                    <a:lstStyle/>
                    <a:p>
                      <a:r>
                        <a:rPr lang="en-US" sz="1600" dirty="0">
                          <a:solidFill>
                            <a:srgbClr val="FF0000"/>
                          </a:solidFill>
                          <a:latin typeface="Bookman Old Style" pitchFamily="18" charset="0"/>
                        </a:rPr>
                        <a:t>W/mf          ( J/ Kg)</a:t>
                      </a:r>
                    </a:p>
                  </a:txBody>
                  <a:tcPr/>
                </a:tc>
                <a:extLst>
                  <a:ext uri="{0D108BD9-81ED-4DB2-BD59-A6C34878D82A}">
                    <a16:rowId xmlns:a16="http://schemas.microsoft.com/office/drawing/2014/main" val="10000"/>
                  </a:ext>
                </a:extLst>
              </a:tr>
              <a:tr h="370840">
                <a:tc>
                  <a:txBody>
                    <a:bodyPr/>
                    <a:lstStyle/>
                    <a:p>
                      <a:r>
                        <a:rPr lang="en-US" b="1" dirty="0">
                          <a:latin typeface="Bookman Old Style" pitchFamily="18" charset="0"/>
                        </a:rPr>
                        <a:t>100 Bar</a:t>
                      </a:r>
                    </a:p>
                  </a:txBody>
                  <a:tcPr/>
                </a:tc>
                <a:tc>
                  <a:txBody>
                    <a:bodyPr/>
                    <a:lstStyle/>
                    <a:p>
                      <a:r>
                        <a:rPr lang="en-US" b="1" dirty="0">
                          <a:latin typeface="Bookman Old Style" pitchFamily="18" charset="0"/>
                        </a:rPr>
                        <a:t>0.06</a:t>
                      </a:r>
                    </a:p>
                  </a:txBody>
                  <a:tcPr/>
                </a:tc>
                <a:tc>
                  <a:txBody>
                    <a:bodyPr/>
                    <a:lstStyle/>
                    <a:p>
                      <a:r>
                        <a:rPr lang="en-US" b="1" dirty="0">
                          <a:latin typeface="Bookman Old Style" pitchFamily="18" charset="0"/>
                        </a:rPr>
                        <a:t>7200</a:t>
                      </a:r>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3886200" y="3435287"/>
            <a:ext cx="7999076" cy="923330"/>
          </a:xfrm>
          <a:prstGeom prst="rect">
            <a:avLst/>
          </a:prstGeom>
          <a:noFill/>
        </p:spPr>
        <p:txBody>
          <a:bodyPr wrap="square" rtlCol="0">
            <a:spAutoFit/>
          </a:bodyPr>
          <a:lstStyle/>
          <a:p>
            <a:pPr>
              <a:defRPr/>
            </a:pPr>
            <a:r>
              <a:rPr lang="en-US" b="1" dirty="0">
                <a:solidFill>
                  <a:prstClr val="black"/>
                </a:solidFill>
                <a:latin typeface="Bookman Old Style" pitchFamily="18" charset="0"/>
              </a:rPr>
              <a:t>Considering the efficiency of Compressor and Heat Exchanger, the Actual power Requirement will be more than Double  40 kW</a:t>
            </a:r>
          </a:p>
          <a:p>
            <a:pPr>
              <a:defRPr/>
            </a:pPr>
            <a:r>
              <a:rPr lang="en-US" b="1" dirty="0">
                <a:solidFill>
                  <a:prstClr val="black"/>
                </a:solidFill>
                <a:latin typeface="Bookman Old Style" pitchFamily="18" charset="0"/>
              </a:rPr>
              <a:t>Power Cost of Liquid nitrogen will be Rs 20/ </a:t>
            </a:r>
            <a:r>
              <a:rPr lang="en-US" b="1" dirty="0" err="1">
                <a:solidFill>
                  <a:prstClr val="black"/>
                </a:solidFill>
                <a:latin typeface="Bookman Old Style" pitchFamily="18" charset="0"/>
              </a:rPr>
              <a:t>Litre</a:t>
            </a:r>
            <a:endParaRPr lang="en-US" b="1" dirty="0">
              <a:solidFill>
                <a:prstClr val="black"/>
              </a:solidFill>
              <a:latin typeface="Bookman Old Style" pitchFamily="18" charset="0"/>
            </a:endParaRPr>
          </a:p>
        </p:txBody>
      </p:sp>
      <p:sp>
        <p:nvSpPr>
          <p:cNvPr id="8" name="Oval 7"/>
          <p:cNvSpPr/>
          <p:nvPr/>
        </p:nvSpPr>
        <p:spPr>
          <a:xfrm>
            <a:off x="1752600" y="4495800"/>
            <a:ext cx="8686800" cy="9906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b="1" dirty="0">
                <a:solidFill>
                  <a:prstClr val="white"/>
                </a:solidFill>
                <a:latin typeface="Bookman Old Style" pitchFamily="18" charset="0"/>
              </a:rPr>
              <a:t>Actual Power cost is only Rs 5/ </a:t>
            </a:r>
            <a:r>
              <a:rPr lang="en-US" sz="2000" b="1" dirty="0" err="1">
                <a:solidFill>
                  <a:prstClr val="white"/>
                </a:solidFill>
                <a:latin typeface="Bookman Old Style" pitchFamily="18" charset="0"/>
              </a:rPr>
              <a:t>litre</a:t>
            </a:r>
            <a:endParaRPr lang="en-US" sz="2000" b="1" dirty="0">
              <a:solidFill>
                <a:prstClr val="white"/>
              </a:solidFill>
              <a:latin typeface="Bookman Old Style" pitchFamily="18" charset="0"/>
            </a:endParaRPr>
          </a:p>
          <a:p>
            <a:pPr algn="ctr">
              <a:defRPr/>
            </a:pPr>
            <a:r>
              <a:rPr lang="en-US" sz="2000" b="1" dirty="0">
                <a:solidFill>
                  <a:prstClr val="white"/>
                </a:solidFill>
                <a:latin typeface="Bookman Old Style" pitchFamily="18" charset="0"/>
              </a:rPr>
              <a:t>This Cycle is Simple but not Cost Effective</a:t>
            </a:r>
          </a:p>
        </p:txBody>
      </p:sp>
      <p:sp>
        <p:nvSpPr>
          <p:cNvPr id="9" name="Rounded Rectangle 8"/>
          <p:cNvSpPr/>
          <p:nvPr/>
        </p:nvSpPr>
        <p:spPr>
          <a:xfrm>
            <a:off x="1676400" y="304800"/>
            <a:ext cx="4800600" cy="5334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b="1" dirty="0">
                <a:solidFill>
                  <a:srgbClr val="FF0000"/>
                </a:solidFill>
                <a:latin typeface="Bookman Old Style" pitchFamily="18" charset="0"/>
              </a:rPr>
              <a:t>Analysis on Linde- </a:t>
            </a:r>
            <a:r>
              <a:rPr lang="en-US" sz="2000" b="1" dirty="0" err="1">
                <a:solidFill>
                  <a:srgbClr val="FF0000"/>
                </a:solidFill>
                <a:latin typeface="Bookman Old Style" pitchFamily="18" charset="0"/>
              </a:rPr>
              <a:t>Hampson</a:t>
            </a:r>
            <a:r>
              <a:rPr lang="en-US" sz="2000" b="1" dirty="0">
                <a:solidFill>
                  <a:srgbClr val="FF0000"/>
                </a:solidFill>
                <a:latin typeface="Bookman Old Style" pitchFamily="18" charset="0"/>
              </a:rPr>
              <a:t> Cycle</a:t>
            </a:r>
          </a:p>
        </p:txBody>
      </p:sp>
      <p:sp>
        <p:nvSpPr>
          <p:cNvPr id="10" name="TextBox 9"/>
          <p:cNvSpPr txBox="1"/>
          <p:nvPr/>
        </p:nvSpPr>
        <p:spPr>
          <a:xfrm>
            <a:off x="2641768" y="5568315"/>
            <a:ext cx="8194872" cy="400110"/>
          </a:xfrm>
          <a:prstGeom prst="rect">
            <a:avLst/>
          </a:prstGeom>
          <a:noFill/>
        </p:spPr>
        <p:txBody>
          <a:bodyPr wrap="none" rtlCol="0">
            <a:spAutoFit/>
          </a:bodyPr>
          <a:lstStyle/>
          <a:p>
            <a:pPr>
              <a:defRPr/>
            </a:pPr>
            <a:r>
              <a:rPr lang="en-US" sz="2000" b="1" dirty="0">
                <a:solidFill>
                  <a:srgbClr val="0000FF"/>
                </a:solidFill>
                <a:latin typeface="Bookman Old Style" pitchFamily="18" charset="0"/>
              </a:rPr>
              <a:t>Can we use the same Cycle for Helium Liquefaction ??   No </a:t>
            </a:r>
          </a:p>
        </p:txBody>
      </p:sp>
      <p:sp>
        <p:nvSpPr>
          <p:cNvPr id="4" name="TextBox 3">
            <a:extLst>
              <a:ext uri="{FF2B5EF4-FFF2-40B4-BE49-F238E27FC236}">
                <a16:creationId xmlns:a16="http://schemas.microsoft.com/office/drawing/2014/main" id="{B9680657-C5D2-F280-23D7-5A3000E3AF1D}"/>
              </a:ext>
            </a:extLst>
          </p:cNvPr>
          <p:cNvSpPr txBox="1"/>
          <p:nvPr/>
        </p:nvSpPr>
        <p:spPr>
          <a:xfrm>
            <a:off x="152401" y="4009572"/>
            <a:ext cx="3581400" cy="523220"/>
          </a:xfrm>
          <a:prstGeom prst="rect">
            <a:avLst/>
          </a:prstGeom>
          <a:solidFill>
            <a:schemeClr val="bg1">
              <a:lumMod val="85000"/>
            </a:schemeClr>
          </a:solidFill>
        </p:spPr>
        <p:txBody>
          <a:bodyPr wrap="square" rtlCol="0">
            <a:spAutoFit/>
          </a:bodyPr>
          <a:lstStyle/>
          <a:p>
            <a:r>
              <a:rPr lang="en-US" sz="1400" b="1" dirty="0">
                <a:solidFill>
                  <a:srgbClr val="FF0000"/>
                </a:solidFill>
              </a:rPr>
              <a:t>You can calculate the cost of Liquid nitrogen based on your own parameter </a:t>
            </a:r>
            <a:endParaRPr lang="en-IN" sz="1400" b="1" dirty="0">
              <a:solidFill>
                <a:srgbClr val="FF0000"/>
              </a:solidFill>
            </a:endParaRPr>
          </a:p>
        </p:txBody>
      </p:sp>
    </p:spTree>
    <p:extLst>
      <p:ext uri="{BB962C8B-B14F-4D97-AF65-F5344CB8AC3E}">
        <p14:creationId xmlns:p14="http://schemas.microsoft.com/office/powerpoint/2010/main" val="1842763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903914" y="6408739"/>
            <a:ext cx="35448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Lucida Sans Unicode"/>
                <a:ea typeface="+mn-ea"/>
                <a:cs typeface="+mn-cs"/>
              </a:rPr>
              <a:t>ASSCA 2025, HEPS  China  ( T S Datta) March 28, 2025</a:t>
            </a:r>
            <a:endParaRPr kumimoji="0" lang="en-US" sz="10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C269C-1D03-4E91-8D99-36E293EE702A}" type="slidenum">
              <a:rPr kumimoji="0" lang="en-US" sz="1000" b="0" i="0" u="none" strike="noStrike" kern="1200" cap="none" spc="0" normalizeH="0" baseline="0" noProof="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grpSp>
        <p:nvGrpSpPr>
          <p:cNvPr id="4" name="Group 24"/>
          <p:cNvGrpSpPr/>
          <p:nvPr/>
        </p:nvGrpSpPr>
        <p:grpSpPr>
          <a:xfrm>
            <a:off x="2470128" y="762001"/>
            <a:ext cx="4978098" cy="5567065"/>
            <a:chOff x="946128" y="762000"/>
            <a:chExt cx="4978098" cy="5567065"/>
          </a:xfrm>
        </p:grpSpPr>
        <p:cxnSp>
          <p:nvCxnSpPr>
            <p:cNvPr id="5" name="Straight Arrow Connector 4"/>
            <p:cNvCxnSpPr/>
            <p:nvPr/>
          </p:nvCxnSpPr>
          <p:spPr>
            <a:xfrm flipV="1">
              <a:off x="1828800" y="762000"/>
              <a:ext cx="76200" cy="449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828800" y="5105400"/>
              <a:ext cx="38100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124200" y="1524000"/>
              <a:ext cx="2514600" cy="3657600"/>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685800" y="2514600"/>
              <a:ext cx="104387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Lucida Sans Unicode"/>
                  <a:ea typeface="+mn-ea"/>
                  <a:cs typeface="+mn-cs"/>
                </a:rPr>
                <a:t>Yield</a:t>
              </a:r>
            </a:p>
          </p:txBody>
        </p:sp>
        <p:sp>
          <p:nvSpPr>
            <p:cNvPr id="12" name="TextBox 11"/>
            <p:cNvSpPr txBox="1"/>
            <p:nvPr/>
          </p:nvSpPr>
          <p:spPr>
            <a:xfrm>
              <a:off x="2286000" y="5867400"/>
              <a:ext cx="303320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Lucida Sans Unicode"/>
                  <a:ea typeface="+mn-ea"/>
                  <a:cs typeface="+mn-cs"/>
                </a:rPr>
                <a:t>Effectiveness of </a:t>
              </a:r>
              <a:r>
                <a:rPr kumimoji="0" lang="en-US" sz="2400" b="1" i="0" u="none" strike="noStrike" kern="1200" cap="none" spc="0" normalizeH="0" baseline="0" noProof="0" dirty="0" err="1">
                  <a:ln>
                    <a:noFill/>
                  </a:ln>
                  <a:solidFill>
                    <a:prstClr val="black"/>
                  </a:solidFill>
                  <a:effectLst/>
                  <a:uLnTx/>
                  <a:uFillTx/>
                  <a:latin typeface="Lucida Sans Unicode"/>
                  <a:ea typeface="+mn-ea"/>
                  <a:cs typeface="+mn-cs"/>
                </a:rPr>
                <a:t>Hx</a:t>
              </a:r>
              <a:endParaRPr kumimoji="0" lang="en-US" sz="2400" b="1"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13" name="TextBox 12"/>
            <p:cNvSpPr txBox="1"/>
            <p:nvPr/>
          </p:nvSpPr>
          <p:spPr>
            <a:xfrm>
              <a:off x="1676400" y="5334000"/>
              <a:ext cx="5501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cida Sans Unicode"/>
                  <a:ea typeface="+mn-ea"/>
                  <a:cs typeface="+mn-cs"/>
                </a:rPr>
                <a:t>0.8</a:t>
              </a:r>
            </a:p>
          </p:txBody>
        </p:sp>
        <p:cxnSp>
          <p:nvCxnSpPr>
            <p:cNvPr id="15" name="Straight Arrow Connector 14"/>
            <p:cNvCxnSpPr/>
            <p:nvPr/>
          </p:nvCxnSpPr>
          <p:spPr>
            <a:xfrm flipV="1">
              <a:off x="5562600" y="1447800"/>
              <a:ext cx="76200" cy="3733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0" y="5181600"/>
              <a:ext cx="59022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Lucida Sans Unicode"/>
                  <a:ea typeface="+mn-ea"/>
                  <a:cs typeface="+mn-cs"/>
                </a:rPr>
                <a:t>1.0</a:t>
              </a:r>
            </a:p>
          </p:txBody>
        </p:sp>
        <p:cxnSp>
          <p:nvCxnSpPr>
            <p:cNvPr id="19" name="Straight Arrow Connector 18"/>
            <p:cNvCxnSpPr/>
            <p:nvPr/>
          </p:nvCxnSpPr>
          <p:spPr>
            <a:xfrm flipH="1">
              <a:off x="1905000" y="1524000"/>
              <a:ext cx="3733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66800" y="1524000"/>
              <a:ext cx="6960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cida Sans Unicode"/>
                  <a:ea typeface="+mn-ea"/>
                  <a:cs typeface="+mn-cs"/>
                </a:rPr>
                <a:t>0.08</a:t>
              </a:r>
            </a:p>
          </p:txBody>
        </p:sp>
        <p:sp>
          <p:nvSpPr>
            <p:cNvPr id="21" name="TextBox 20"/>
            <p:cNvSpPr txBox="1"/>
            <p:nvPr/>
          </p:nvSpPr>
          <p:spPr>
            <a:xfrm>
              <a:off x="1219200" y="4876800"/>
              <a:ext cx="5501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cida Sans Unicode"/>
                  <a:ea typeface="+mn-ea"/>
                  <a:cs typeface="+mn-cs"/>
                </a:rPr>
                <a:t>0.0</a:t>
              </a:r>
            </a:p>
          </p:txBody>
        </p:sp>
        <p:sp>
          <p:nvSpPr>
            <p:cNvPr id="22" name="TextBox 21"/>
            <p:cNvSpPr txBox="1"/>
            <p:nvPr/>
          </p:nvSpPr>
          <p:spPr>
            <a:xfrm>
              <a:off x="2895600" y="5257800"/>
              <a:ext cx="981359" cy="523220"/>
            </a:xfrm>
            <a:prstGeom prst="rect">
              <a:avLst/>
            </a:prstGeom>
            <a:solidFill>
              <a:srgbClr val="FF000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Lucida Sans Unicode"/>
                  <a:ea typeface="+mn-ea"/>
                  <a:cs typeface="+mn-cs"/>
                </a:rPr>
                <a:t>0.87</a:t>
              </a:r>
            </a:p>
          </p:txBody>
        </p:sp>
      </p:grpSp>
      <p:sp>
        <p:nvSpPr>
          <p:cNvPr id="23" name="Rounded Rectangle 22"/>
          <p:cNvSpPr/>
          <p:nvPr/>
        </p:nvSpPr>
        <p:spPr>
          <a:xfrm>
            <a:off x="3657600" y="0"/>
            <a:ext cx="5943600" cy="990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Bookman Old Style" pitchFamily="18" charset="0"/>
                <a:ea typeface="+mn-ea"/>
                <a:cs typeface="+mn-cs"/>
              </a:rPr>
              <a:t>Example : p1= 1 bar ,p2= 200 bar, N2, 300 K</a:t>
            </a:r>
          </a:p>
        </p:txBody>
      </p:sp>
      <p:sp>
        <p:nvSpPr>
          <p:cNvPr id="7" name="Rectangle: Rounded Corners 6">
            <a:extLst>
              <a:ext uri="{FF2B5EF4-FFF2-40B4-BE49-F238E27FC236}">
                <a16:creationId xmlns:a16="http://schemas.microsoft.com/office/drawing/2014/main" id="{89054911-BD69-482D-AA39-8FC04E3C5910}"/>
              </a:ext>
            </a:extLst>
          </p:cNvPr>
          <p:cNvSpPr/>
          <p:nvPr/>
        </p:nvSpPr>
        <p:spPr>
          <a:xfrm>
            <a:off x="127685" y="50675"/>
            <a:ext cx="2914974" cy="1327128"/>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Heat Exchanger Efficiency  on  Linde Cycle </a:t>
            </a:r>
          </a:p>
        </p:txBody>
      </p:sp>
      <p:sp>
        <p:nvSpPr>
          <p:cNvPr id="9" name="Rectangle: Rounded Corners 8">
            <a:extLst>
              <a:ext uri="{FF2B5EF4-FFF2-40B4-BE49-F238E27FC236}">
                <a16:creationId xmlns:a16="http://schemas.microsoft.com/office/drawing/2014/main" id="{5965521E-2881-4EDC-B8F7-F2663A2757BB}"/>
              </a:ext>
            </a:extLst>
          </p:cNvPr>
          <p:cNvSpPr/>
          <p:nvPr/>
        </p:nvSpPr>
        <p:spPr>
          <a:xfrm>
            <a:off x="7448226" y="2779046"/>
            <a:ext cx="2828641" cy="16764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400" b="1" i="0" u="none" strike="noStrike" kern="1200" cap="none" spc="0" normalizeH="0" baseline="0" noProof="0" dirty="0">
                <a:ln>
                  <a:noFill/>
                </a:ln>
                <a:solidFill>
                  <a:srgbClr val="FF0000"/>
                </a:solidFill>
                <a:effectLst/>
                <a:uLnTx/>
                <a:uFillTx/>
                <a:latin typeface="Bookman Old Style" panose="02050604050505020204" pitchFamily="18" charset="0"/>
                <a:ea typeface="+mn-ea"/>
                <a:cs typeface="+mn-cs"/>
              </a:rPr>
              <a:t>If Efficiency less than 0.87 , Production will be zero</a:t>
            </a:r>
          </a:p>
        </p:txBody>
      </p:sp>
    </p:spTree>
    <p:extLst>
      <p:ext uri="{BB962C8B-B14F-4D97-AF65-F5344CB8AC3E}">
        <p14:creationId xmlns:p14="http://schemas.microsoft.com/office/powerpoint/2010/main" val="326786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648200" y="6229350"/>
            <a:ext cx="4419600" cy="457200"/>
          </a:xfrm>
        </p:spPr>
        <p:txBody>
          <a:bodyPr/>
          <a:lstStyle/>
          <a:p>
            <a:pPr algn="ctr" defTabSz="844083" eaLnBrk="0" fontAlgn="base" hangingPunct="0">
              <a:spcAft>
                <a:spcPct val="0"/>
              </a:spcAft>
              <a:defRPr/>
            </a:pPr>
            <a:r>
              <a:rPr lang="en-US">
                <a:solidFill>
                  <a:srgbClr val="5E574E"/>
                </a:solidFill>
              </a:rPr>
              <a:t>ASSCA 2025, HEPS  China  ( T S Datta) March 28, 2025</a:t>
            </a:r>
            <a:endParaRPr lang="en-US" dirty="0">
              <a:solidFill>
                <a:srgbClr val="5E574E"/>
              </a:solidFill>
            </a:endParaRPr>
          </a:p>
        </p:txBody>
      </p:sp>
      <p:sp>
        <p:nvSpPr>
          <p:cNvPr id="3" name="Slide Number Placeholder 2"/>
          <p:cNvSpPr>
            <a:spLocks noGrp="1"/>
          </p:cNvSpPr>
          <p:nvPr>
            <p:ph type="sldNum" sz="quarter" idx="12"/>
          </p:nvPr>
        </p:nvSpPr>
        <p:spPr/>
        <p:txBody>
          <a:bodyPr/>
          <a:lstStyle/>
          <a:p>
            <a:pPr defTabSz="844083" eaLnBrk="0" fontAlgn="base" hangingPunct="0">
              <a:spcAft>
                <a:spcPct val="0"/>
              </a:spcAft>
              <a:defRPr/>
            </a:pPr>
            <a:fld id="{7C0E9838-A954-4DCD-8451-B6BF2EC00400}" type="slidenum">
              <a:rPr lang="en-US">
                <a:solidFill>
                  <a:srgbClr val="5E574E"/>
                </a:solidFill>
              </a:rPr>
              <a:pPr defTabSz="844083" eaLnBrk="0" fontAlgn="base" hangingPunct="0">
                <a:spcAft>
                  <a:spcPct val="0"/>
                </a:spcAft>
                <a:defRPr/>
              </a:pPr>
              <a:t>32</a:t>
            </a:fld>
            <a:endParaRPr lang="en-US" dirty="0">
              <a:solidFill>
                <a:srgbClr val="5E574E"/>
              </a:solidFill>
            </a:endParaRPr>
          </a:p>
        </p:txBody>
      </p:sp>
      <p:pic>
        <p:nvPicPr>
          <p:cNvPr id="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51435" y="2498467"/>
            <a:ext cx="3844925" cy="685800"/>
          </a:xfrm>
          <a:prstGeom prst="rect">
            <a:avLst/>
          </a:prstGeom>
          <a:solidFill>
            <a:schemeClr val="bg1"/>
          </a:solidFill>
          <a:ln>
            <a:solidFill>
              <a:srgbClr val="0000FF"/>
            </a:solidFill>
          </a:ln>
        </p:spPr>
      </p:pic>
      <p:graphicFrame>
        <p:nvGraphicFramePr>
          <p:cNvPr id="267266" name="Object 2"/>
          <p:cNvGraphicFramePr>
            <a:graphicFrameLocks noChangeAspect="1"/>
          </p:cNvGraphicFramePr>
          <p:nvPr>
            <p:extLst>
              <p:ext uri="{D42A27DB-BD31-4B8C-83A1-F6EECF244321}">
                <p14:modId xmlns:p14="http://schemas.microsoft.com/office/powerpoint/2010/main" val="3548518395"/>
              </p:ext>
            </p:extLst>
          </p:nvPr>
        </p:nvGraphicFramePr>
        <p:xfrm>
          <a:off x="7451435" y="216670"/>
          <a:ext cx="2362200" cy="1181100"/>
        </p:xfrm>
        <a:graphic>
          <a:graphicData uri="http://schemas.openxmlformats.org/presentationml/2006/ole">
            <mc:AlternateContent xmlns:mc="http://schemas.openxmlformats.org/markup-compatibility/2006">
              <mc:Choice xmlns:v="urn:schemas-microsoft-com:vml" Requires="v">
                <p:oleObj name="Equation" r:id="rId3" imgW="1066800" imgH="571500" progId="">
                  <p:embed/>
                </p:oleObj>
              </mc:Choice>
              <mc:Fallback>
                <p:oleObj name="Equation" r:id="rId3" imgW="1066800" imgH="571500" progId="">
                  <p:embed/>
                  <p:pic>
                    <p:nvPicPr>
                      <p:cNvPr id="26726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435" y="216670"/>
                        <a:ext cx="2362200" cy="118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7269" name="Rectangle 5"/>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en-US">
              <a:solidFill>
                <a:srgbClr val="000000"/>
              </a:solidFill>
              <a:latin typeface="Tahoma"/>
            </a:endParaRPr>
          </a:p>
        </p:txBody>
      </p:sp>
      <p:pic>
        <p:nvPicPr>
          <p:cNvPr id="267268"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43800" y="3384602"/>
            <a:ext cx="4033157" cy="1143000"/>
          </a:xfrm>
          <a:prstGeom prst="rect">
            <a:avLst/>
          </a:prstGeom>
          <a:noFill/>
        </p:spPr>
      </p:pic>
      <p:sp>
        <p:nvSpPr>
          <p:cNvPr id="267270" name="Rectangle 6"/>
          <p:cNvSpPr>
            <a:spLocks noChangeArrowheads="1"/>
          </p:cNvSpPr>
          <p:nvPr/>
        </p:nvSpPr>
        <p:spPr bwMode="auto">
          <a:xfrm>
            <a:off x="1524001" y="6725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defRPr/>
            </a:pPr>
            <a:endParaRPr lang="en-US">
              <a:solidFill>
                <a:srgbClr val="000000"/>
              </a:solidFill>
              <a:latin typeface="Arial" pitchFamily="34" charset="0"/>
              <a:cs typeface="Arial" pitchFamily="34" charset="0"/>
            </a:endParaRPr>
          </a:p>
        </p:txBody>
      </p:sp>
      <p:sp>
        <p:nvSpPr>
          <p:cNvPr id="11" name="TextBox 10"/>
          <p:cNvSpPr txBox="1"/>
          <p:nvPr/>
        </p:nvSpPr>
        <p:spPr>
          <a:xfrm>
            <a:off x="7316497" y="4727937"/>
            <a:ext cx="4114800" cy="830997"/>
          </a:xfrm>
          <a:prstGeom prst="rect">
            <a:avLst/>
          </a:prstGeom>
          <a:solidFill>
            <a:srgbClr val="FFFF00"/>
          </a:solidFill>
          <a:ln w="57150">
            <a:solidFill>
              <a:srgbClr val="0000FF"/>
            </a:solidFill>
          </a:ln>
        </p:spPr>
        <p:txBody>
          <a:bodyPr wrap="square" rtlCol="0">
            <a:spAutoFit/>
          </a:bodyPr>
          <a:lstStyle/>
          <a:p>
            <a:pPr>
              <a:defRPr/>
            </a:pPr>
            <a:r>
              <a:rPr lang="en-US" sz="2400" b="1" dirty="0">
                <a:solidFill>
                  <a:srgbClr val="FF0000"/>
                </a:solidFill>
                <a:latin typeface="Bookman Old Style" pitchFamily="18" charset="0"/>
              </a:rPr>
              <a:t>Yield is higher, Hence W/ mf  will be less</a:t>
            </a:r>
          </a:p>
        </p:txBody>
      </p:sp>
      <p:grpSp>
        <p:nvGrpSpPr>
          <p:cNvPr id="4" name="Group 14"/>
          <p:cNvGrpSpPr/>
          <p:nvPr/>
        </p:nvGrpSpPr>
        <p:grpSpPr>
          <a:xfrm>
            <a:off x="2693312" y="723900"/>
            <a:ext cx="4364383" cy="5410200"/>
            <a:chOff x="228600" y="609600"/>
            <a:chExt cx="4364383" cy="5410200"/>
          </a:xfrm>
        </p:grpSpPr>
        <p:pic>
          <p:nvPicPr>
            <p:cNvPr id="12" name="Picture 2"/>
            <p:cNvPicPr>
              <a:picLocks noChangeAspect="1" noChangeArrowheads="1"/>
            </p:cNvPicPr>
            <p:nvPr/>
          </p:nvPicPr>
          <p:blipFill>
            <a:blip r:embed="rId6" cstate="print"/>
            <a:srcRect l="26940" t="24176" r="28550"/>
            <a:stretch>
              <a:fillRect/>
            </a:stretch>
          </p:blipFill>
          <p:spPr bwMode="auto">
            <a:xfrm>
              <a:off x="228600" y="609600"/>
              <a:ext cx="4364383" cy="5410200"/>
            </a:xfrm>
            <a:prstGeom prst="rect">
              <a:avLst/>
            </a:prstGeom>
            <a:noFill/>
            <a:ln w="9525">
              <a:noFill/>
              <a:miter lim="800000"/>
              <a:headEnd/>
              <a:tailEnd/>
            </a:ln>
          </p:spPr>
        </p:pic>
        <p:sp>
          <p:nvSpPr>
            <p:cNvPr id="13" name="Freeform 12"/>
            <p:cNvSpPr/>
            <p:nvPr/>
          </p:nvSpPr>
          <p:spPr bwMode="auto">
            <a:xfrm>
              <a:off x="1463040" y="3770142"/>
              <a:ext cx="647114" cy="900332"/>
            </a:xfrm>
            <a:custGeom>
              <a:avLst/>
              <a:gdLst>
                <a:gd name="connsiteX0" fmla="*/ 0 w 647114"/>
                <a:gd name="connsiteY0" fmla="*/ 0 h 900332"/>
                <a:gd name="connsiteX1" fmla="*/ 84406 w 647114"/>
                <a:gd name="connsiteY1" fmla="*/ 56270 h 900332"/>
                <a:gd name="connsiteX2" fmla="*/ 154745 w 647114"/>
                <a:gd name="connsiteY2" fmla="*/ 112541 h 900332"/>
                <a:gd name="connsiteX3" fmla="*/ 182880 w 647114"/>
                <a:gd name="connsiteY3" fmla="*/ 154744 h 900332"/>
                <a:gd name="connsiteX4" fmla="*/ 225083 w 647114"/>
                <a:gd name="connsiteY4" fmla="*/ 182880 h 900332"/>
                <a:gd name="connsiteX5" fmla="*/ 253218 w 647114"/>
                <a:gd name="connsiteY5" fmla="*/ 267286 h 900332"/>
                <a:gd name="connsiteX6" fmla="*/ 281354 w 647114"/>
                <a:gd name="connsiteY6" fmla="*/ 295421 h 900332"/>
                <a:gd name="connsiteX7" fmla="*/ 337625 w 647114"/>
                <a:gd name="connsiteY7" fmla="*/ 365760 h 900332"/>
                <a:gd name="connsiteX8" fmla="*/ 365760 w 647114"/>
                <a:gd name="connsiteY8" fmla="*/ 450166 h 900332"/>
                <a:gd name="connsiteX9" fmla="*/ 393895 w 647114"/>
                <a:gd name="connsiteY9" fmla="*/ 492369 h 900332"/>
                <a:gd name="connsiteX10" fmla="*/ 450166 w 647114"/>
                <a:gd name="connsiteY10" fmla="*/ 618978 h 900332"/>
                <a:gd name="connsiteX11" fmla="*/ 478302 w 647114"/>
                <a:gd name="connsiteY11" fmla="*/ 647113 h 900332"/>
                <a:gd name="connsiteX12" fmla="*/ 520505 w 647114"/>
                <a:gd name="connsiteY12" fmla="*/ 717452 h 900332"/>
                <a:gd name="connsiteX13" fmla="*/ 576775 w 647114"/>
                <a:gd name="connsiteY13" fmla="*/ 801858 h 900332"/>
                <a:gd name="connsiteX14" fmla="*/ 633046 w 647114"/>
                <a:gd name="connsiteY14" fmla="*/ 858129 h 900332"/>
                <a:gd name="connsiteX15" fmla="*/ 647114 w 647114"/>
                <a:gd name="connsiteY15" fmla="*/ 900332 h 90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7114" h="900332">
                  <a:moveTo>
                    <a:pt x="0" y="0"/>
                  </a:moveTo>
                  <a:cubicBezTo>
                    <a:pt x="28135" y="18757"/>
                    <a:pt x="60496" y="32360"/>
                    <a:pt x="84406" y="56270"/>
                  </a:cubicBezTo>
                  <a:cubicBezTo>
                    <a:pt x="124497" y="96361"/>
                    <a:pt x="101506" y="77049"/>
                    <a:pt x="154745" y="112541"/>
                  </a:cubicBezTo>
                  <a:cubicBezTo>
                    <a:pt x="164123" y="126609"/>
                    <a:pt x="170925" y="142789"/>
                    <a:pt x="182880" y="154744"/>
                  </a:cubicBezTo>
                  <a:cubicBezTo>
                    <a:pt x="194835" y="166699"/>
                    <a:pt x="216122" y="168543"/>
                    <a:pt x="225083" y="182880"/>
                  </a:cubicBezTo>
                  <a:cubicBezTo>
                    <a:pt x="240801" y="208029"/>
                    <a:pt x="232247" y="246316"/>
                    <a:pt x="253218" y="267286"/>
                  </a:cubicBezTo>
                  <a:cubicBezTo>
                    <a:pt x="262597" y="276664"/>
                    <a:pt x="273068" y="285064"/>
                    <a:pt x="281354" y="295421"/>
                  </a:cubicBezTo>
                  <a:cubicBezTo>
                    <a:pt x="352345" y="384158"/>
                    <a:pt x="269686" y="297821"/>
                    <a:pt x="337625" y="365760"/>
                  </a:cubicBezTo>
                  <a:cubicBezTo>
                    <a:pt x="347003" y="393895"/>
                    <a:pt x="349309" y="425490"/>
                    <a:pt x="365760" y="450166"/>
                  </a:cubicBezTo>
                  <a:cubicBezTo>
                    <a:pt x="375138" y="464234"/>
                    <a:pt x="387028" y="476919"/>
                    <a:pt x="393895" y="492369"/>
                  </a:cubicBezTo>
                  <a:cubicBezTo>
                    <a:pt x="432933" y="580204"/>
                    <a:pt x="402413" y="559288"/>
                    <a:pt x="450166" y="618978"/>
                  </a:cubicBezTo>
                  <a:cubicBezTo>
                    <a:pt x="458452" y="629335"/>
                    <a:pt x="468923" y="637735"/>
                    <a:pt x="478302" y="647113"/>
                  </a:cubicBezTo>
                  <a:cubicBezTo>
                    <a:pt x="505198" y="727806"/>
                    <a:pt x="474160" y="655658"/>
                    <a:pt x="520505" y="717452"/>
                  </a:cubicBezTo>
                  <a:cubicBezTo>
                    <a:pt x="540794" y="744504"/>
                    <a:pt x="552865" y="777948"/>
                    <a:pt x="576775" y="801858"/>
                  </a:cubicBezTo>
                  <a:lnTo>
                    <a:pt x="633046" y="858129"/>
                  </a:lnTo>
                  <a:lnTo>
                    <a:pt x="647114" y="900332"/>
                  </a:lnTo>
                </a:path>
              </a:pathLst>
            </a:custGeom>
            <a:solidFill>
              <a:schemeClr val="bg1"/>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14" name="TextBox 13"/>
            <p:cNvSpPr txBox="1"/>
            <p:nvPr/>
          </p:nvSpPr>
          <p:spPr>
            <a:xfrm>
              <a:off x="1066800" y="3505200"/>
              <a:ext cx="348172" cy="400110"/>
            </a:xfrm>
            <a:prstGeom prst="rect">
              <a:avLst/>
            </a:prstGeom>
            <a:noFill/>
          </p:spPr>
          <p:txBody>
            <a:bodyPr wrap="none" rtlCol="0">
              <a:spAutoFit/>
            </a:bodyPr>
            <a:lstStyle/>
            <a:p>
              <a:pPr>
                <a:defRPr/>
              </a:pPr>
              <a:r>
                <a:rPr lang="en-US" sz="2000" b="1" dirty="0">
                  <a:solidFill>
                    <a:srgbClr val="0000FF"/>
                  </a:solidFill>
                  <a:latin typeface="Tahoma"/>
                </a:rPr>
                <a:t>3</a:t>
              </a:r>
            </a:p>
          </p:txBody>
        </p:sp>
      </p:grpSp>
      <p:pic>
        <p:nvPicPr>
          <p:cNvPr id="6" name="Picture 5">
            <a:extLst>
              <a:ext uri="{FF2B5EF4-FFF2-40B4-BE49-F238E27FC236}">
                <a16:creationId xmlns:a16="http://schemas.microsoft.com/office/drawing/2014/main" id="{B3EA6FD2-DA8F-A9C7-ECC1-A3C0C396EC53}"/>
              </a:ext>
            </a:extLst>
          </p:cNvPr>
          <p:cNvPicPr>
            <a:picLocks noChangeAspect="1"/>
          </p:cNvPicPr>
          <p:nvPr/>
        </p:nvPicPr>
        <p:blipFill>
          <a:blip r:embed="rId7"/>
          <a:stretch>
            <a:fillRect/>
          </a:stretch>
        </p:blipFill>
        <p:spPr>
          <a:xfrm>
            <a:off x="63466" y="14160"/>
            <a:ext cx="6261135" cy="646232"/>
          </a:xfrm>
          <a:prstGeom prst="rect">
            <a:avLst/>
          </a:prstGeom>
        </p:spPr>
      </p:pic>
      <p:pic>
        <p:nvPicPr>
          <p:cNvPr id="7" name="Picture 2" descr="E:\soumen\3-9.jpg">
            <a:extLst>
              <a:ext uri="{FF2B5EF4-FFF2-40B4-BE49-F238E27FC236}">
                <a16:creationId xmlns:a16="http://schemas.microsoft.com/office/drawing/2014/main" id="{318CFF45-6378-180E-8A03-E302D4438315}"/>
              </a:ext>
            </a:extLst>
          </p:cNvPr>
          <p:cNvPicPr>
            <a:picLocks noChangeAspect="1" noChangeArrowheads="1"/>
          </p:cNvPicPr>
          <p:nvPr/>
        </p:nvPicPr>
        <p:blipFill>
          <a:blip r:embed="rId8" cstate="print"/>
          <a:srcRect/>
          <a:stretch>
            <a:fillRect/>
          </a:stretch>
        </p:blipFill>
        <p:spPr bwMode="auto">
          <a:xfrm>
            <a:off x="233177" y="1733611"/>
            <a:ext cx="2366375" cy="2457389"/>
          </a:xfrm>
          <a:prstGeom prst="rect">
            <a:avLst/>
          </a:prstGeom>
          <a:noFill/>
          <a:ln w="9525">
            <a:noFill/>
            <a:miter lim="800000"/>
            <a:headEnd/>
            <a:tailEnd/>
          </a:ln>
        </p:spPr>
      </p:pic>
    </p:spTree>
    <p:extLst>
      <p:ext uri="{BB962C8B-B14F-4D97-AF65-F5344CB8AC3E}">
        <p14:creationId xmlns:p14="http://schemas.microsoft.com/office/powerpoint/2010/main" val="448390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extLst>
              <p:ext uri="{D42A27DB-BD31-4B8C-83A1-F6EECF244321}">
                <p14:modId xmlns:p14="http://schemas.microsoft.com/office/powerpoint/2010/main" val="148833637"/>
              </p:ext>
            </p:extLst>
          </p:nvPr>
        </p:nvGraphicFramePr>
        <p:xfrm>
          <a:off x="2069647" y="2133600"/>
          <a:ext cx="8742014" cy="2590800"/>
        </p:xfrm>
        <a:graphic>
          <a:graphicData uri="http://schemas.openxmlformats.org/presentationml/2006/ole">
            <mc:AlternateContent xmlns:mc="http://schemas.openxmlformats.org/markup-compatibility/2006">
              <mc:Choice xmlns:v="urn:schemas-microsoft-com:vml" Requires="v">
                <p:oleObj name="Document" r:id="rId2" imgW="5492496" imgH="1356360" progId="">
                  <p:embed/>
                </p:oleObj>
              </mc:Choice>
              <mc:Fallback>
                <p:oleObj name="Document" r:id="rId2" imgW="5492496" imgH="1356360" progId="">
                  <p:embed/>
                  <p:pic>
                    <p:nvPicPr>
                      <p:cNvPr id="1536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647" y="2133600"/>
                        <a:ext cx="8742014" cy="2590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3" name="Text Box 3"/>
          <p:cNvSpPr txBox="1">
            <a:spLocks noChangeArrowheads="1"/>
          </p:cNvSpPr>
          <p:nvPr/>
        </p:nvSpPr>
        <p:spPr bwMode="auto">
          <a:xfrm>
            <a:off x="778145" y="184666"/>
            <a:ext cx="10169772" cy="1114921"/>
          </a:xfrm>
          <a:prstGeom prst="rect">
            <a:avLst/>
          </a:prstGeom>
          <a:noFill/>
          <a:ln w="9525">
            <a:noFill/>
            <a:miter lim="800000"/>
            <a:headEnd/>
            <a:tailEnd/>
          </a:ln>
        </p:spPr>
        <p:txBody>
          <a:bodyPr wrap="none" anchor="ctr">
            <a:spAutoFit/>
          </a:bodyPr>
          <a:lstStyle/>
          <a:p>
            <a:pPr algn="ctr" defTabSz="844083" eaLnBrk="0" fontAlgn="base" hangingPunct="0">
              <a:spcBef>
                <a:spcPct val="0"/>
              </a:spcBef>
              <a:spcAft>
                <a:spcPct val="0"/>
              </a:spcAft>
              <a:defRPr/>
            </a:pPr>
            <a:r>
              <a:rPr lang="en-US" sz="2215" b="1" dirty="0">
                <a:solidFill>
                  <a:srgbClr val="FF0066"/>
                </a:solidFill>
                <a:latin typeface="Bookman Old Style" panose="02050604050505020204" pitchFamily="18" charset="0"/>
              </a:rPr>
              <a:t>LIQUID YIELD  for Nitrogen CAN BE INCREASED BY PRECOOLING</a:t>
            </a:r>
          </a:p>
          <a:p>
            <a:pPr algn="ctr" defTabSz="844083" eaLnBrk="0" fontAlgn="base" hangingPunct="0">
              <a:spcBef>
                <a:spcPct val="0"/>
              </a:spcBef>
              <a:spcAft>
                <a:spcPct val="0"/>
              </a:spcAft>
              <a:defRPr/>
            </a:pPr>
            <a:endParaRPr lang="en-US" sz="2215" b="1" dirty="0">
              <a:solidFill>
                <a:srgbClr val="FF0066"/>
              </a:solidFill>
              <a:latin typeface="Bookman Old Style" panose="02050604050505020204" pitchFamily="18" charset="0"/>
            </a:endParaRPr>
          </a:p>
          <a:p>
            <a:pPr algn="ctr" defTabSz="844083" eaLnBrk="0" fontAlgn="base" hangingPunct="0">
              <a:spcBef>
                <a:spcPct val="0"/>
              </a:spcBef>
              <a:spcAft>
                <a:spcPct val="0"/>
              </a:spcAft>
              <a:defRPr/>
            </a:pPr>
            <a:r>
              <a:rPr lang="en-US" sz="2215" b="1" dirty="0">
                <a:solidFill>
                  <a:srgbClr val="000000"/>
                </a:solidFill>
                <a:latin typeface="Bookman Old Style" panose="02050604050505020204" pitchFamily="18" charset="0"/>
              </a:rPr>
              <a:t>( by lowering the value h1)</a:t>
            </a:r>
            <a:endParaRPr lang="en-US" sz="2215" dirty="0">
              <a:solidFill>
                <a:srgbClr val="000000"/>
              </a:solidFill>
              <a:latin typeface="Bookman Old Style" panose="02050604050505020204" pitchFamily="18" charset="0"/>
            </a:endParaRPr>
          </a:p>
        </p:txBody>
      </p:sp>
      <p:sp>
        <p:nvSpPr>
          <p:cNvPr id="15364" name="Footer Placeholder 3"/>
          <p:cNvSpPr>
            <a:spLocks noGrp="1"/>
          </p:cNvSpPr>
          <p:nvPr>
            <p:ph type="ftr" sz="quarter" idx="11"/>
          </p:nvPr>
        </p:nvSpPr>
        <p:spPr>
          <a:xfrm>
            <a:off x="4648200" y="6229350"/>
            <a:ext cx="4114800" cy="457200"/>
          </a:xfrm>
          <a:noFill/>
        </p:spPr>
        <p:txBody>
          <a:bodyPr/>
          <a:lstStyle/>
          <a:p>
            <a:pPr algn="ctr" defTabSz="844083" eaLnBrk="0" fontAlgn="base" hangingPunct="0">
              <a:spcAft>
                <a:spcPct val="0"/>
              </a:spcAft>
              <a:defRPr/>
            </a:pPr>
            <a:r>
              <a:rPr lang="en-US">
                <a:solidFill>
                  <a:srgbClr val="5E574E"/>
                </a:solidFill>
                <a:latin typeface="Arial" pitchFamily="34" charset="0"/>
              </a:rPr>
              <a:t>ASSCA 2025, HEPS  China  ( T S Datta) March 28, 2025</a:t>
            </a:r>
            <a:endParaRPr lang="en-US" dirty="0">
              <a:solidFill>
                <a:srgbClr val="5E574E"/>
              </a:solidFill>
              <a:latin typeface="Arial" pitchFamily="34" charset="0"/>
            </a:endParaRPr>
          </a:p>
        </p:txBody>
      </p:sp>
      <p:sp>
        <p:nvSpPr>
          <p:cNvPr id="5" name="Slide Number Placeholder 4"/>
          <p:cNvSpPr>
            <a:spLocks noGrp="1"/>
          </p:cNvSpPr>
          <p:nvPr>
            <p:ph type="sldNum" sz="quarter" idx="12"/>
          </p:nvPr>
        </p:nvSpPr>
        <p:spPr/>
        <p:txBody>
          <a:bodyPr/>
          <a:lstStyle/>
          <a:p>
            <a:pPr defTabSz="844083" eaLnBrk="0" fontAlgn="base" hangingPunct="0">
              <a:spcAft>
                <a:spcPct val="0"/>
              </a:spcAft>
              <a:defRPr/>
            </a:pPr>
            <a:fld id="{7C0E9838-A954-4DCD-8451-B6BF2EC00400}" type="slidenum">
              <a:rPr lang="en-US">
                <a:solidFill>
                  <a:srgbClr val="5E574E"/>
                </a:solidFill>
              </a:rPr>
              <a:pPr defTabSz="844083" eaLnBrk="0" fontAlgn="base" hangingPunct="0">
                <a:spcAft>
                  <a:spcPct val="0"/>
                </a:spcAft>
                <a:defRPr/>
              </a:pPr>
              <a:t>33</a:t>
            </a:fld>
            <a:endParaRPr lang="en-US">
              <a:solidFill>
                <a:srgbClr val="5E574E"/>
              </a:solidFill>
            </a:endParaRPr>
          </a:p>
        </p:txBody>
      </p:sp>
      <p:sp>
        <p:nvSpPr>
          <p:cNvPr id="162822" name="Rectangle 6"/>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en-US">
              <a:solidFill>
                <a:srgbClr val="000000"/>
              </a:solidFill>
              <a:latin typeface="Tahoma"/>
            </a:endParaRPr>
          </a:p>
        </p:txBody>
      </p:sp>
      <p:sp>
        <p:nvSpPr>
          <p:cNvPr id="162823" name="Rectangle 7"/>
          <p:cNvSpPr>
            <a:spLocks noChangeArrowheads="1"/>
          </p:cNvSpPr>
          <p:nvPr/>
        </p:nvSpPr>
        <p:spPr bwMode="auto">
          <a:xfrm>
            <a:off x="1524001" y="7678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defRPr/>
            </a:pPr>
            <a:endParaRPr lang="en-US">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402746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648200" y="6229350"/>
            <a:ext cx="4158343" cy="457200"/>
          </a:xfrm>
        </p:spPr>
        <p:txBody>
          <a:bodyPr/>
          <a:lstStyle/>
          <a:p>
            <a:pPr>
              <a:defRPr/>
            </a:pPr>
            <a:r>
              <a:rPr lang="en-US">
                <a:solidFill>
                  <a:prstClr val="black"/>
                </a:solidFill>
              </a:rPr>
              <a:t>ASSCA 2025, HEPS  China  ( T S Datta) March 28, 2025</a:t>
            </a:r>
            <a:endParaRPr lang="en-US" dirty="0">
              <a:solidFill>
                <a:prstClr val="black"/>
              </a:solidFill>
            </a:endParaRPr>
          </a:p>
        </p:txBody>
      </p:sp>
      <p:sp>
        <p:nvSpPr>
          <p:cNvPr id="3" name="Slide Number Placeholder 2"/>
          <p:cNvSpPr>
            <a:spLocks noGrp="1"/>
          </p:cNvSpPr>
          <p:nvPr>
            <p:ph type="sldNum" sz="quarter" idx="12"/>
          </p:nvPr>
        </p:nvSpPr>
        <p:spPr/>
        <p:txBody>
          <a:bodyPr/>
          <a:lstStyle/>
          <a:p>
            <a:pPr>
              <a:defRPr/>
            </a:pPr>
            <a:fld id="{CBBC269C-1D03-4E91-8D99-36E293EE702A}" type="slidenum">
              <a:rPr lang="en-US">
                <a:solidFill>
                  <a:prstClr val="black"/>
                </a:solidFill>
              </a:rPr>
              <a:pPr>
                <a:defRPr/>
              </a:pPr>
              <a:t>34</a:t>
            </a:fld>
            <a:endParaRPr lang="en-US">
              <a:solidFill>
                <a:prstClr val="black"/>
              </a:solidFill>
            </a:endParaRPr>
          </a:p>
        </p:txBody>
      </p:sp>
      <p:sp>
        <p:nvSpPr>
          <p:cNvPr id="111617" name="Rectangle 1"/>
          <p:cNvSpPr>
            <a:spLocks noChangeArrowheads="1"/>
          </p:cNvSpPr>
          <p:nvPr/>
        </p:nvSpPr>
        <p:spPr bwMode="auto">
          <a:xfrm>
            <a:off x="609602" y="799000"/>
            <a:ext cx="5486398"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defRPr/>
            </a:pPr>
            <a:r>
              <a:rPr lang="en-US" sz="2000" b="1" dirty="0">
                <a:solidFill>
                  <a:srgbClr val="0000FF"/>
                </a:solidFill>
                <a:latin typeface="Bookman Old Style" pitchFamily="18" charset="0"/>
                <a:ea typeface="Times New Roman" pitchFamily="18" charset="0"/>
                <a:cs typeface="Arial" pitchFamily="34" charset="0"/>
              </a:rPr>
              <a:t>Max Inversion Temperature for Helium : 45 K ( Below RT) </a:t>
            </a:r>
            <a:endParaRPr lang="en-US" sz="2000" b="1" dirty="0">
              <a:solidFill>
                <a:srgbClr val="000000"/>
              </a:solidFill>
              <a:latin typeface="Bookman Old Style" pitchFamily="18" charset="0"/>
              <a:cs typeface="Arial" pitchFamily="34" charset="0"/>
            </a:endParaRPr>
          </a:p>
          <a:p>
            <a:pPr algn="just" eaLnBrk="0" fontAlgn="base" hangingPunct="0">
              <a:spcBef>
                <a:spcPct val="0"/>
              </a:spcBef>
              <a:spcAft>
                <a:spcPct val="0"/>
              </a:spcAft>
              <a:defRPr/>
            </a:pPr>
            <a:r>
              <a:rPr lang="en-US" sz="2000" b="1" dirty="0">
                <a:solidFill>
                  <a:srgbClr val="0000FF"/>
                </a:solidFill>
                <a:latin typeface="Bookman Old Style" pitchFamily="18" charset="0"/>
                <a:ea typeface="Times New Roman" pitchFamily="18" charset="0"/>
                <a:cs typeface="Arial" pitchFamily="34" charset="0"/>
              </a:rPr>
              <a:t> </a:t>
            </a:r>
            <a:endParaRPr lang="en-US" sz="2000" b="1" dirty="0">
              <a:solidFill>
                <a:srgbClr val="000000"/>
              </a:solidFill>
              <a:latin typeface="Bookman Old Style" pitchFamily="18" charset="0"/>
              <a:cs typeface="Arial" pitchFamily="34" charset="0"/>
            </a:endParaRPr>
          </a:p>
          <a:p>
            <a:pPr algn="just" eaLnBrk="0" fontAlgn="base" hangingPunct="0">
              <a:spcBef>
                <a:spcPct val="0"/>
              </a:spcBef>
              <a:spcAft>
                <a:spcPct val="0"/>
              </a:spcAft>
              <a:defRPr/>
            </a:pPr>
            <a:r>
              <a:rPr lang="en-US" sz="2000" b="1" cap="small" dirty="0">
                <a:solidFill>
                  <a:srgbClr val="008080"/>
                </a:solidFill>
                <a:latin typeface="Bookman Old Style" pitchFamily="18" charset="0"/>
                <a:ea typeface="Times New Roman" pitchFamily="18" charset="0"/>
                <a:cs typeface="Arial" pitchFamily="34" charset="0"/>
              </a:rPr>
              <a:t>Basic Linde- </a:t>
            </a:r>
            <a:r>
              <a:rPr lang="en-US" sz="2000" b="1" cap="small" dirty="0" err="1">
                <a:solidFill>
                  <a:srgbClr val="008080"/>
                </a:solidFill>
                <a:latin typeface="Bookman Old Style" pitchFamily="18" charset="0"/>
                <a:ea typeface="Times New Roman" pitchFamily="18" charset="0"/>
                <a:cs typeface="Arial" pitchFamily="34" charset="0"/>
              </a:rPr>
              <a:t>Hampson</a:t>
            </a:r>
            <a:r>
              <a:rPr lang="en-US" sz="2000" b="1" cap="small" dirty="0">
                <a:solidFill>
                  <a:srgbClr val="008080"/>
                </a:solidFill>
                <a:latin typeface="Bookman Old Style" pitchFamily="18" charset="0"/>
                <a:ea typeface="Times New Roman" pitchFamily="18" charset="0"/>
                <a:cs typeface="Arial" pitchFamily="34" charset="0"/>
              </a:rPr>
              <a:t>  system will have Heating Effect.</a:t>
            </a:r>
          </a:p>
          <a:p>
            <a:pPr algn="just" eaLnBrk="0" fontAlgn="base" hangingPunct="0">
              <a:spcBef>
                <a:spcPct val="0"/>
              </a:spcBef>
              <a:spcAft>
                <a:spcPct val="0"/>
              </a:spcAft>
              <a:defRPr/>
            </a:pPr>
            <a:endParaRPr lang="en-US" sz="2000" b="1" cap="small" dirty="0">
              <a:solidFill>
                <a:srgbClr val="000000"/>
              </a:solidFill>
              <a:latin typeface="Bookman Old Style" pitchFamily="18" charset="0"/>
              <a:cs typeface="Arial" pitchFamily="34" charset="0"/>
            </a:endParaRPr>
          </a:p>
          <a:p>
            <a:pPr algn="just" eaLnBrk="0" fontAlgn="base" hangingPunct="0">
              <a:spcBef>
                <a:spcPct val="0"/>
              </a:spcBef>
              <a:spcAft>
                <a:spcPct val="0"/>
              </a:spcAft>
              <a:defRPr/>
            </a:pPr>
            <a:r>
              <a:rPr lang="en-US" sz="2000" b="1" dirty="0">
                <a:solidFill>
                  <a:srgbClr val="0000FF"/>
                </a:solidFill>
                <a:latin typeface="Bookman Old Style" pitchFamily="18" charset="0"/>
                <a:ea typeface="Times New Roman" pitchFamily="18" charset="0"/>
                <a:cs typeface="Arial" pitchFamily="34" charset="0"/>
              </a:rPr>
              <a:t> We have to </a:t>
            </a:r>
            <a:r>
              <a:rPr lang="en-US" sz="2000" b="1" dirty="0" err="1">
                <a:solidFill>
                  <a:srgbClr val="0000FF"/>
                </a:solidFill>
                <a:latin typeface="Bookman Old Style" pitchFamily="18" charset="0"/>
                <a:ea typeface="Times New Roman" pitchFamily="18" charset="0"/>
                <a:cs typeface="Arial" pitchFamily="34" charset="0"/>
              </a:rPr>
              <a:t>Precool</a:t>
            </a:r>
            <a:r>
              <a:rPr lang="en-US" sz="2000" b="1" dirty="0">
                <a:solidFill>
                  <a:srgbClr val="0000FF"/>
                </a:solidFill>
                <a:latin typeface="Bookman Old Style" pitchFamily="18" charset="0"/>
                <a:ea typeface="Times New Roman" pitchFamily="18" charset="0"/>
                <a:cs typeface="Arial" pitchFamily="34" charset="0"/>
              </a:rPr>
              <a:t> with Liquid Nitrogen ( 78 k) and Liquid Hydrogen ( 20 K)  prior to JT . </a:t>
            </a:r>
          </a:p>
          <a:p>
            <a:pPr algn="just" eaLnBrk="0" fontAlgn="base" hangingPunct="0">
              <a:spcBef>
                <a:spcPct val="0"/>
              </a:spcBef>
              <a:spcAft>
                <a:spcPct val="0"/>
              </a:spcAft>
              <a:defRPr/>
            </a:pPr>
            <a:endParaRPr lang="en-US" sz="2000" b="1" dirty="0">
              <a:solidFill>
                <a:srgbClr val="0000FF"/>
              </a:solidFill>
              <a:latin typeface="Bookman Old Style" pitchFamily="18" charset="0"/>
              <a:ea typeface="Times New Roman" pitchFamily="18" charset="0"/>
              <a:cs typeface="Arial" pitchFamily="34" charset="0"/>
            </a:endParaRPr>
          </a:p>
          <a:p>
            <a:pPr algn="just" eaLnBrk="0" fontAlgn="base" hangingPunct="0">
              <a:spcBef>
                <a:spcPct val="0"/>
              </a:spcBef>
              <a:spcAft>
                <a:spcPct val="0"/>
              </a:spcAft>
              <a:defRPr/>
            </a:pPr>
            <a:r>
              <a:rPr lang="en-US" sz="2000" b="1" dirty="0">
                <a:solidFill>
                  <a:srgbClr val="0000FF"/>
                </a:solidFill>
                <a:latin typeface="Bookman Old Style" pitchFamily="18" charset="0"/>
                <a:ea typeface="Times New Roman" pitchFamily="18" charset="0"/>
                <a:cs typeface="Arial" pitchFamily="34" charset="0"/>
              </a:rPr>
              <a:t>( First Liquefaction of Helium in 1908 : By Precooling L- H)</a:t>
            </a:r>
          </a:p>
          <a:p>
            <a:pPr algn="just" eaLnBrk="0" fontAlgn="base" hangingPunct="0">
              <a:spcBef>
                <a:spcPct val="0"/>
              </a:spcBef>
              <a:spcAft>
                <a:spcPct val="0"/>
              </a:spcAft>
              <a:defRPr/>
            </a:pPr>
            <a:endParaRPr lang="en-US" sz="2000" b="1" dirty="0">
              <a:solidFill>
                <a:srgbClr val="0000FF"/>
              </a:solidFill>
              <a:latin typeface="Bookman Old Style" pitchFamily="18" charset="0"/>
              <a:ea typeface="Times New Roman" pitchFamily="18" charset="0"/>
              <a:cs typeface="Arial" pitchFamily="34" charset="0"/>
            </a:endParaRPr>
          </a:p>
          <a:p>
            <a:pPr algn="just" eaLnBrk="0" fontAlgn="base" hangingPunct="0">
              <a:spcBef>
                <a:spcPct val="0"/>
              </a:spcBef>
              <a:spcAft>
                <a:spcPct val="0"/>
              </a:spcAft>
              <a:defRPr/>
            </a:pPr>
            <a:r>
              <a:rPr lang="en-US" sz="2000" b="1" dirty="0">
                <a:solidFill>
                  <a:srgbClr val="FF0000"/>
                </a:solidFill>
                <a:latin typeface="Bookman Old Style" pitchFamily="18" charset="0"/>
                <a:ea typeface="Times New Roman" pitchFamily="18" charset="0"/>
                <a:cs typeface="Arial" pitchFamily="34" charset="0"/>
              </a:rPr>
              <a:t>ALTERNATIVELY :  </a:t>
            </a:r>
            <a:r>
              <a:rPr lang="en-US" b="1" dirty="0">
                <a:solidFill>
                  <a:srgbClr val="FF0000"/>
                </a:solidFill>
                <a:latin typeface="Bookman Old Style" pitchFamily="18" charset="0"/>
                <a:ea typeface="Times New Roman" pitchFamily="18" charset="0"/>
                <a:cs typeface="Arial" pitchFamily="34" charset="0"/>
              </a:rPr>
              <a:t>ADDING ONE ADIABATIC EXPANSION PROCESS BY USING A TURBINE  : </a:t>
            </a:r>
            <a:r>
              <a:rPr lang="en-US" b="1" dirty="0">
                <a:solidFill>
                  <a:srgbClr val="0000FF"/>
                </a:solidFill>
                <a:latin typeface="Bookman Old Style" pitchFamily="18" charset="0"/>
                <a:ea typeface="Times New Roman" pitchFamily="18" charset="0"/>
                <a:cs typeface="Arial" pitchFamily="34" charset="0"/>
              </a:rPr>
              <a:t>Next</a:t>
            </a:r>
            <a:endParaRPr lang="en-US" b="1" dirty="0">
              <a:solidFill>
                <a:srgbClr val="0000FF"/>
              </a:solidFill>
              <a:latin typeface="Bookman Old Style" pitchFamily="18" charset="0"/>
              <a:cs typeface="Arial" pitchFamily="34" charset="0"/>
            </a:endParaRPr>
          </a:p>
        </p:txBody>
      </p:sp>
      <p:sp>
        <p:nvSpPr>
          <p:cNvPr id="5" name="TextBox 4"/>
          <p:cNvSpPr txBox="1"/>
          <p:nvPr/>
        </p:nvSpPr>
        <p:spPr>
          <a:xfrm>
            <a:off x="3581401" y="1"/>
            <a:ext cx="4520789" cy="461665"/>
          </a:xfrm>
          <a:prstGeom prst="rect">
            <a:avLst/>
          </a:prstGeom>
          <a:solidFill>
            <a:srgbClr val="FFFF00"/>
          </a:solidFill>
        </p:spPr>
        <p:txBody>
          <a:bodyPr wrap="none" rtlCol="0">
            <a:spAutoFit/>
          </a:bodyPr>
          <a:lstStyle/>
          <a:p>
            <a:pPr>
              <a:defRPr/>
            </a:pPr>
            <a:r>
              <a:rPr lang="en-US" sz="2400" b="1" dirty="0">
                <a:solidFill>
                  <a:srgbClr val="FF0000"/>
                </a:solidFill>
                <a:latin typeface="Bookman Old Style" pitchFamily="18" charset="0"/>
              </a:rPr>
              <a:t>LIQUEFACTION</a:t>
            </a:r>
            <a:r>
              <a:rPr lang="en-US" sz="2400" b="1" dirty="0">
                <a:solidFill>
                  <a:srgbClr val="FF0000"/>
                </a:solidFill>
                <a:latin typeface="Tahoma"/>
              </a:rPr>
              <a:t> OF HELIUM</a:t>
            </a:r>
          </a:p>
        </p:txBody>
      </p:sp>
      <p:grpSp>
        <p:nvGrpSpPr>
          <p:cNvPr id="4" name="Group 5"/>
          <p:cNvGrpSpPr/>
          <p:nvPr/>
        </p:nvGrpSpPr>
        <p:grpSpPr>
          <a:xfrm>
            <a:off x="6934200" y="2819400"/>
            <a:ext cx="3276600" cy="3276600"/>
            <a:chOff x="2895600" y="1323975"/>
            <a:chExt cx="3733800" cy="3705225"/>
          </a:xfrm>
        </p:grpSpPr>
        <p:grpSp>
          <p:nvGrpSpPr>
            <p:cNvPr id="6" name="Group 19"/>
            <p:cNvGrpSpPr/>
            <p:nvPr/>
          </p:nvGrpSpPr>
          <p:grpSpPr>
            <a:xfrm>
              <a:off x="3733800" y="1752600"/>
              <a:ext cx="837501" cy="1737475"/>
              <a:chOff x="2058099" y="1081925"/>
              <a:chExt cx="837501" cy="1737475"/>
            </a:xfrm>
          </p:grpSpPr>
          <p:grpSp>
            <p:nvGrpSpPr>
              <p:cNvPr id="7" name="Group 1"/>
              <p:cNvGrpSpPr/>
              <p:nvPr/>
            </p:nvGrpSpPr>
            <p:grpSpPr>
              <a:xfrm>
                <a:off x="2133600" y="2209800"/>
                <a:ext cx="762000" cy="609600"/>
                <a:chOff x="4267200" y="4572000"/>
                <a:chExt cx="762000" cy="609600"/>
              </a:xfrm>
            </p:grpSpPr>
            <p:sp>
              <p:nvSpPr>
                <p:cNvPr id="121" name="Rectangle 2"/>
                <p:cNvSpPr/>
                <p:nvPr/>
              </p:nvSpPr>
              <p:spPr>
                <a:xfrm>
                  <a:off x="4267200" y="4800600"/>
                  <a:ext cx="762000" cy="381000"/>
                </a:xfrm>
                <a:prstGeom prst="rect">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Tahoma"/>
                  </a:endParaRPr>
                </a:p>
              </p:txBody>
            </p:sp>
            <p:sp>
              <p:nvSpPr>
                <p:cNvPr id="122" name="Rectangle 121"/>
                <p:cNvSpPr/>
                <p:nvPr/>
              </p:nvSpPr>
              <p:spPr>
                <a:xfrm>
                  <a:off x="4267200" y="4572000"/>
                  <a:ext cx="7620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Tahoma"/>
                  </a:endParaRPr>
                </a:p>
              </p:txBody>
            </p:sp>
            <p:grpSp>
              <p:nvGrpSpPr>
                <p:cNvPr id="8" name="Group 37"/>
                <p:cNvGrpSpPr/>
                <p:nvPr/>
              </p:nvGrpSpPr>
              <p:grpSpPr>
                <a:xfrm>
                  <a:off x="4343400" y="4876800"/>
                  <a:ext cx="685800" cy="152400"/>
                  <a:chOff x="1828800" y="4495800"/>
                  <a:chExt cx="1524000" cy="304800"/>
                </a:xfrm>
              </p:grpSpPr>
              <p:cxnSp>
                <p:nvCxnSpPr>
                  <p:cNvPr id="124" name="Straight Connector 5"/>
                  <p:cNvCxnSpPr/>
                  <p:nvPr/>
                </p:nvCxnSpPr>
                <p:spPr>
                  <a:xfrm flipV="1">
                    <a:off x="2133600" y="4495800"/>
                    <a:ext cx="1524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52"/>
                  <p:cNvCxnSpPr/>
                  <p:nvPr/>
                </p:nvCxnSpPr>
                <p:spPr>
                  <a:xfrm flipH="1" flipV="1">
                    <a:off x="2286000" y="4495800"/>
                    <a:ext cx="1524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2438400" y="4495800"/>
                    <a:ext cx="1524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8"/>
                  <p:cNvCxnSpPr/>
                  <p:nvPr/>
                </p:nvCxnSpPr>
                <p:spPr>
                  <a:xfrm flipV="1">
                    <a:off x="2743200" y="4495800"/>
                    <a:ext cx="1524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9"/>
                  <p:cNvCxnSpPr/>
                  <p:nvPr/>
                </p:nvCxnSpPr>
                <p:spPr>
                  <a:xfrm flipH="1" flipV="1">
                    <a:off x="2590800" y="4495800"/>
                    <a:ext cx="1524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0"/>
                  <p:cNvCxnSpPr/>
                  <p:nvPr/>
                </p:nvCxnSpPr>
                <p:spPr>
                  <a:xfrm flipH="1" flipV="1">
                    <a:off x="2895600" y="4495800"/>
                    <a:ext cx="1524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1"/>
                  <p:cNvCxnSpPr/>
                  <p:nvPr/>
                </p:nvCxnSpPr>
                <p:spPr>
                  <a:xfrm flipV="1">
                    <a:off x="3048000" y="4648200"/>
                    <a:ext cx="762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2"/>
                  <p:cNvCxnSpPr/>
                  <p:nvPr/>
                </p:nvCxnSpPr>
                <p:spPr>
                  <a:xfrm flipH="1" flipV="1">
                    <a:off x="2057400" y="4648200"/>
                    <a:ext cx="762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
                  <p:cNvCxnSpPr/>
                  <p:nvPr/>
                </p:nvCxnSpPr>
                <p:spPr>
                  <a:xfrm>
                    <a:off x="3124200" y="4648200"/>
                    <a:ext cx="228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4"/>
                  <p:cNvCxnSpPr/>
                  <p:nvPr/>
                </p:nvCxnSpPr>
                <p:spPr>
                  <a:xfrm>
                    <a:off x="1828800" y="4648200"/>
                    <a:ext cx="228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94" name="Straight Arrow Connector 93"/>
              <p:cNvCxnSpPr/>
              <p:nvPr/>
            </p:nvCxnSpPr>
            <p:spPr>
              <a:xfrm>
                <a:off x="2209800" y="1752600"/>
                <a:ext cx="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2857500" y="1809750"/>
                <a:ext cx="0" cy="800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19"/>
              <p:cNvGrpSpPr/>
              <p:nvPr/>
            </p:nvGrpSpPr>
            <p:grpSpPr>
              <a:xfrm rot="5400000">
                <a:off x="1981899" y="1158125"/>
                <a:ext cx="685800" cy="533400"/>
                <a:chOff x="1828800" y="4419600"/>
                <a:chExt cx="685800" cy="533400"/>
              </a:xfrm>
            </p:grpSpPr>
            <p:grpSp>
              <p:nvGrpSpPr>
                <p:cNvPr id="29" name="Group 24"/>
                <p:cNvGrpSpPr/>
                <p:nvPr/>
              </p:nvGrpSpPr>
              <p:grpSpPr>
                <a:xfrm>
                  <a:off x="1828800" y="4495800"/>
                  <a:ext cx="685800" cy="152400"/>
                  <a:chOff x="1828800" y="4495800"/>
                  <a:chExt cx="1524000" cy="304800"/>
                </a:xfrm>
              </p:grpSpPr>
              <p:cxnSp>
                <p:nvCxnSpPr>
                  <p:cNvPr id="111" name="Straight Connector 110"/>
                  <p:cNvCxnSpPr/>
                  <p:nvPr/>
                </p:nvCxnSpPr>
                <p:spPr>
                  <a:xfrm flipV="1">
                    <a:off x="21336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22860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24384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V="1">
                    <a:off x="27432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flipV="1">
                    <a:off x="25908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flipV="1">
                    <a:off x="28956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V="1">
                    <a:off x="3048000" y="4648200"/>
                    <a:ext cx="76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flipV="1">
                    <a:off x="2057400" y="4648200"/>
                    <a:ext cx="76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3124200" y="4648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47"/>
                  <p:cNvCxnSpPr/>
                  <p:nvPr/>
                </p:nvCxnSpPr>
                <p:spPr>
                  <a:xfrm>
                    <a:off x="1828800" y="4648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5"/>
                <p:cNvGrpSpPr/>
                <p:nvPr/>
              </p:nvGrpSpPr>
              <p:grpSpPr>
                <a:xfrm>
                  <a:off x="1828800" y="4724400"/>
                  <a:ext cx="685800" cy="152400"/>
                  <a:chOff x="1828800" y="4495800"/>
                  <a:chExt cx="1524000" cy="304800"/>
                </a:xfrm>
              </p:grpSpPr>
              <p:cxnSp>
                <p:nvCxnSpPr>
                  <p:cNvPr id="101" name="Straight Connector 100"/>
                  <p:cNvCxnSpPr/>
                  <p:nvPr/>
                </p:nvCxnSpPr>
                <p:spPr>
                  <a:xfrm flipV="1">
                    <a:off x="21336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22860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24384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27432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flipV="1">
                    <a:off x="25908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28956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3048000" y="4648200"/>
                    <a:ext cx="76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2057400" y="4648200"/>
                    <a:ext cx="76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124200" y="4648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828800" y="4648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1905000" y="4419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Tahoma"/>
                  </a:endParaRPr>
                </a:p>
              </p:txBody>
            </p:sp>
          </p:grpSp>
          <p:cxnSp>
            <p:nvCxnSpPr>
              <p:cNvPr id="97" name="Straight Arrow Connector 24"/>
              <p:cNvCxnSpPr/>
              <p:nvPr/>
            </p:nvCxnSpPr>
            <p:spPr>
              <a:xfrm flipV="1">
                <a:off x="2438400" y="1752600"/>
                <a:ext cx="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2" name="Group 61"/>
            <p:cNvGrpSpPr/>
            <p:nvPr/>
          </p:nvGrpSpPr>
          <p:grpSpPr>
            <a:xfrm>
              <a:off x="4800600" y="2514600"/>
              <a:ext cx="838200" cy="1737475"/>
              <a:chOff x="2058099" y="1081925"/>
              <a:chExt cx="838200" cy="1737475"/>
            </a:xfrm>
          </p:grpSpPr>
          <p:grpSp>
            <p:nvGrpSpPr>
              <p:cNvPr id="55" name="Group 1"/>
              <p:cNvGrpSpPr/>
              <p:nvPr/>
            </p:nvGrpSpPr>
            <p:grpSpPr>
              <a:xfrm>
                <a:off x="2133600" y="2209800"/>
                <a:ext cx="762000" cy="609600"/>
                <a:chOff x="4267200" y="4572000"/>
                <a:chExt cx="762000" cy="609600"/>
              </a:xfrm>
            </p:grpSpPr>
            <p:sp>
              <p:nvSpPr>
                <p:cNvPr id="80" name="Rectangle 2"/>
                <p:cNvSpPr/>
                <p:nvPr/>
              </p:nvSpPr>
              <p:spPr>
                <a:xfrm>
                  <a:off x="4267200" y="4800600"/>
                  <a:ext cx="762000" cy="381000"/>
                </a:xfrm>
                <a:prstGeom prst="rect">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Tahoma"/>
                  </a:endParaRPr>
                </a:p>
              </p:txBody>
            </p:sp>
            <p:sp>
              <p:nvSpPr>
                <p:cNvPr id="81" name="Rectangle 80"/>
                <p:cNvSpPr/>
                <p:nvPr/>
              </p:nvSpPr>
              <p:spPr>
                <a:xfrm>
                  <a:off x="4267200" y="4572000"/>
                  <a:ext cx="762000" cy="22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Tahoma"/>
                  </a:endParaRPr>
                </a:p>
              </p:txBody>
            </p:sp>
            <p:grpSp>
              <p:nvGrpSpPr>
                <p:cNvPr id="57" name="Group 37"/>
                <p:cNvGrpSpPr/>
                <p:nvPr/>
              </p:nvGrpSpPr>
              <p:grpSpPr>
                <a:xfrm>
                  <a:off x="4343400" y="4876800"/>
                  <a:ext cx="685800" cy="152400"/>
                  <a:chOff x="1828800" y="4495800"/>
                  <a:chExt cx="1524000" cy="304800"/>
                </a:xfrm>
              </p:grpSpPr>
              <p:cxnSp>
                <p:nvCxnSpPr>
                  <p:cNvPr id="83" name="Straight Connector 5"/>
                  <p:cNvCxnSpPr/>
                  <p:nvPr/>
                </p:nvCxnSpPr>
                <p:spPr>
                  <a:xfrm flipV="1">
                    <a:off x="2133600" y="4495800"/>
                    <a:ext cx="1524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2286000" y="4495800"/>
                    <a:ext cx="1524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7"/>
                  <p:cNvCxnSpPr/>
                  <p:nvPr/>
                </p:nvCxnSpPr>
                <p:spPr>
                  <a:xfrm flipV="1">
                    <a:off x="2438400" y="4495800"/>
                    <a:ext cx="1524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
                  <p:cNvCxnSpPr/>
                  <p:nvPr/>
                </p:nvCxnSpPr>
                <p:spPr>
                  <a:xfrm flipV="1">
                    <a:off x="2743200" y="4495800"/>
                    <a:ext cx="1524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9"/>
                  <p:cNvCxnSpPr/>
                  <p:nvPr/>
                </p:nvCxnSpPr>
                <p:spPr>
                  <a:xfrm flipH="1" flipV="1">
                    <a:off x="2590800" y="4495800"/>
                    <a:ext cx="1524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10"/>
                  <p:cNvCxnSpPr/>
                  <p:nvPr/>
                </p:nvCxnSpPr>
                <p:spPr>
                  <a:xfrm flipH="1" flipV="1">
                    <a:off x="2895600" y="4495800"/>
                    <a:ext cx="1524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11"/>
                  <p:cNvCxnSpPr/>
                  <p:nvPr/>
                </p:nvCxnSpPr>
                <p:spPr>
                  <a:xfrm flipV="1">
                    <a:off x="3048000" y="4648200"/>
                    <a:ext cx="762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12"/>
                  <p:cNvCxnSpPr/>
                  <p:nvPr/>
                </p:nvCxnSpPr>
                <p:spPr>
                  <a:xfrm flipH="1" flipV="1">
                    <a:off x="2057400" y="4648200"/>
                    <a:ext cx="76200"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13"/>
                  <p:cNvCxnSpPr/>
                  <p:nvPr/>
                </p:nvCxnSpPr>
                <p:spPr>
                  <a:xfrm>
                    <a:off x="3124200" y="4648200"/>
                    <a:ext cx="228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14"/>
                  <p:cNvCxnSpPr/>
                  <p:nvPr/>
                </p:nvCxnSpPr>
                <p:spPr>
                  <a:xfrm>
                    <a:off x="1828800" y="4648200"/>
                    <a:ext cx="228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53" name="Straight Arrow Connector 52"/>
              <p:cNvCxnSpPr/>
              <p:nvPr/>
            </p:nvCxnSpPr>
            <p:spPr>
              <a:xfrm>
                <a:off x="2209800" y="1752600"/>
                <a:ext cx="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2867026" y="1843925"/>
                <a:ext cx="29273" cy="7659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8" name="Group 19"/>
              <p:cNvGrpSpPr/>
              <p:nvPr/>
            </p:nvGrpSpPr>
            <p:grpSpPr>
              <a:xfrm rot="5400000">
                <a:off x="1981899" y="1158125"/>
                <a:ext cx="685800" cy="533400"/>
                <a:chOff x="1828800" y="4419600"/>
                <a:chExt cx="685800" cy="533400"/>
              </a:xfrm>
            </p:grpSpPr>
            <p:grpSp>
              <p:nvGrpSpPr>
                <p:cNvPr id="111616" name="Group 24"/>
                <p:cNvGrpSpPr/>
                <p:nvPr/>
              </p:nvGrpSpPr>
              <p:grpSpPr>
                <a:xfrm>
                  <a:off x="1828800" y="4495800"/>
                  <a:ext cx="685800" cy="152400"/>
                  <a:chOff x="1828800" y="4495800"/>
                  <a:chExt cx="1524000" cy="304800"/>
                </a:xfrm>
              </p:grpSpPr>
              <p:cxnSp>
                <p:nvCxnSpPr>
                  <p:cNvPr id="70" name="Straight Connector 69"/>
                  <p:cNvCxnSpPr/>
                  <p:nvPr/>
                </p:nvCxnSpPr>
                <p:spPr>
                  <a:xfrm flipV="1">
                    <a:off x="21336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22860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4384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27432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25908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28956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3048000" y="4648200"/>
                    <a:ext cx="76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2057400" y="4648200"/>
                    <a:ext cx="76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124200" y="4648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828800" y="4648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618" name="Group 25"/>
                <p:cNvGrpSpPr/>
                <p:nvPr/>
              </p:nvGrpSpPr>
              <p:grpSpPr>
                <a:xfrm>
                  <a:off x="1828800" y="4724400"/>
                  <a:ext cx="685800" cy="152400"/>
                  <a:chOff x="1828800" y="4495800"/>
                  <a:chExt cx="1524000" cy="304800"/>
                </a:xfrm>
              </p:grpSpPr>
              <p:cxnSp>
                <p:nvCxnSpPr>
                  <p:cNvPr id="60" name="Straight Connector 59"/>
                  <p:cNvCxnSpPr/>
                  <p:nvPr/>
                </p:nvCxnSpPr>
                <p:spPr>
                  <a:xfrm flipV="1">
                    <a:off x="21336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22860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4384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27432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25908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28956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048000" y="4648200"/>
                    <a:ext cx="76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2057400" y="4648200"/>
                    <a:ext cx="76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124200" y="4648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8800" y="4648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Rectangle 58"/>
                <p:cNvSpPr/>
                <p:nvPr/>
              </p:nvSpPr>
              <p:spPr>
                <a:xfrm>
                  <a:off x="1905000" y="4419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Tahoma"/>
                  </a:endParaRPr>
                </a:p>
              </p:txBody>
            </p:sp>
          </p:grpSp>
          <p:cxnSp>
            <p:nvCxnSpPr>
              <p:cNvPr id="56" name="Straight Arrow Connector 55"/>
              <p:cNvCxnSpPr/>
              <p:nvPr/>
            </p:nvCxnSpPr>
            <p:spPr>
              <a:xfrm flipV="1">
                <a:off x="2438400" y="1752600"/>
                <a:ext cx="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9" name="Straight Arrow Connector 8"/>
            <p:cNvCxnSpPr/>
            <p:nvPr/>
          </p:nvCxnSpPr>
          <p:spPr>
            <a:xfrm>
              <a:off x="4552950" y="2514600"/>
              <a:ext cx="40005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11619" name="Group 104"/>
            <p:cNvGrpSpPr/>
            <p:nvPr/>
          </p:nvGrpSpPr>
          <p:grpSpPr>
            <a:xfrm rot="5400000">
              <a:off x="5882814" y="3364647"/>
              <a:ext cx="685800" cy="533400"/>
              <a:chOff x="1828800" y="4419600"/>
              <a:chExt cx="685800" cy="533400"/>
            </a:xfrm>
          </p:grpSpPr>
          <p:grpSp>
            <p:nvGrpSpPr>
              <p:cNvPr id="111620" name="Group 28"/>
              <p:cNvGrpSpPr/>
              <p:nvPr/>
            </p:nvGrpSpPr>
            <p:grpSpPr>
              <a:xfrm>
                <a:off x="1828800" y="4495800"/>
                <a:ext cx="685800" cy="152400"/>
                <a:chOff x="1828800" y="4495800"/>
                <a:chExt cx="1524000" cy="304800"/>
              </a:xfrm>
            </p:grpSpPr>
            <p:cxnSp>
              <p:nvCxnSpPr>
                <p:cNvPr id="42" name="Straight Connector 41"/>
                <p:cNvCxnSpPr/>
                <p:nvPr/>
              </p:nvCxnSpPr>
              <p:spPr>
                <a:xfrm flipV="1">
                  <a:off x="21336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22860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4384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7432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25908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28956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048000" y="4648200"/>
                  <a:ext cx="76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2057400" y="4648200"/>
                  <a:ext cx="76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24200" y="4648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828800" y="4648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621" name="Group 29"/>
              <p:cNvGrpSpPr/>
              <p:nvPr/>
            </p:nvGrpSpPr>
            <p:grpSpPr>
              <a:xfrm>
                <a:off x="1828800" y="4724400"/>
                <a:ext cx="685800" cy="152400"/>
                <a:chOff x="1828800" y="4495800"/>
                <a:chExt cx="1524000" cy="304800"/>
              </a:xfrm>
            </p:grpSpPr>
            <p:cxnSp>
              <p:nvCxnSpPr>
                <p:cNvPr id="32" name="Straight Connector 31"/>
                <p:cNvCxnSpPr/>
                <p:nvPr/>
              </p:nvCxnSpPr>
              <p:spPr>
                <a:xfrm flipV="1">
                  <a:off x="21336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22860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4384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7432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25908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2895600" y="4495800"/>
                  <a:ext cx="15240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048000" y="4648200"/>
                  <a:ext cx="76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2057400" y="4648200"/>
                  <a:ext cx="7620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124200" y="4648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828800" y="4648200"/>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1905000" y="4419600"/>
                <a:ext cx="5334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Tahoma"/>
                </a:endParaRPr>
              </a:p>
            </p:txBody>
          </p:sp>
        </p:grpSp>
        <p:sp>
          <p:nvSpPr>
            <p:cNvPr id="11" name="Flowchart: Collate 10"/>
            <p:cNvSpPr/>
            <p:nvPr/>
          </p:nvSpPr>
          <p:spPr>
            <a:xfrm>
              <a:off x="6076950" y="4267200"/>
              <a:ext cx="76200" cy="152400"/>
            </a:xfrm>
            <a:prstGeom prst="flowChartCol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000000"/>
                </a:solidFill>
                <a:latin typeface="Tahoma"/>
              </a:endParaRPr>
            </a:p>
          </p:txBody>
        </p:sp>
        <p:cxnSp>
          <p:nvCxnSpPr>
            <p:cNvPr id="12" name="Straight Connector 11"/>
            <p:cNvCxnSpPr/>
            <p:nvPr/>
          </p:nvCxnSpPr>
          <p:spPr>
            <a:xfrm>
              <a:off x="6115050" y="39624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24575" y="44196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019800" y="4724400"/>
              <a:ext cx="6096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Tahoma"/>
              </a:endParaRPr>
            </a:p>
          </p:txBody>
        </p:sp>
        <p:cxnSp>
          <p:nvCxnSpPr>
            <p:cNvPr id="15" name="Straight Connector 14"/>
            <p:cNvCxnSpPr/>
            <p:nvPr/>
          </p:nvCxnSpPr>
          <p:spPr>
            <a:xfrm>
              <a:off x="6343650" y="3962400"/>
              <a:ext cx="0"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019800" y="4876800"/>
              <a:ext cx="609600" cy="1524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Tahoma"/>
              </a:endParaRPr>
            </a:p>
          </p:txBody>
        </p:sp>
        <p:cxnSp>
          <p:nvCxnSpPr>
            <p:cNvPr id="17" name="Straight Connector 16"/>
            <p:cNvCxnSpPr/>
            <p:nvPr/>
          </p:nvCxnSpPr>
          <p:spPr>
            <a:xfrm>
              <a:off x="5638800" y="3286125"/>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flipV="1">
              <a:off x="4267200" y="3733800"/>
              <a:ext cx="609600" cy="304800"/>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Snip Single Corner Rectangle 18"/>
            <p:cNvSpPr/>
            <p:nvPr/>
          </p:nvSpPr>
          <p:spPr>
            <a:xfrm>
              <a:off x="3962400" y="3886200"/>
              <a:ext cx="304800" cy="228600"/>
            </a:xfrm>
            <a:prstGeom prst="snip1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Tahoma"/>
              </a:endParaRPr>
            </a:p>
          </p:txBody>
        </p:sp>
        <p:sp>
          <p:nvSpPr>
            <p:cNvPr id="20" name="TextBox 19"/>
            <p:cNvSpPr txBox="1"/>
            <p:nvPr/>
          </p:nvSpPr>
          <p:spPr>
            <a:xfrm>
              <a:off x="5562600" y="2971800"/>
              <a:ext cx="741997" cy="382842"/>
            </a:xfrm>
            <a:prstGeom prst="rect">
              <a:avLst/>
            </a:prstGeom>
            <a:noFill/>
          </p:spPr>
          <p:txBody>
            <a:bodyPr wrap="none" rtlCol="0">
              <a:spAutoFit/>
            </a:bodyPr>
            <a:lstStyle/>
            <a:p>
              <a:pPr>
                <a:defRPr/>
              </a:pPr>
              <a:r>
                <a:rPr lang="en-US" sz="1600" b="1" dirty="0">
                  <a:solidFill>
                    <a:srgbClr val="000000"/>
                  </a:solidFill>
                  <a:latin typeface="Tahoma"/>
                </a:rPr>
                <a:t>15 K</a:t>
              </a:r>
            </a:p>
          </p:txBody>
        </p:sp>
        <p:sp>
          <p:nvSpPr>
            <p:cNvPr id="21" name="TextBox 20"/>
            <p:cNvSpPr txBox="1"/>
            <p:nvPr/>
          </p:nvSpPr>
          <p:spPr>
            <a:xfrm>
              <a:off x="5791200" y="3962400"/>
              <a:ext cx="542888" cy="348039"/>
            </a:xfrm>
            <a:prstGeom prst="rect">
              <a:avLst/>
            </a:prstGeom>
            <a:noFill/>
          </p:spPr>
          <p:txBody>
            <a:bodyPr wrap="none" rtlCol="0">
              <a:spAutoFit/>
            </a:bodyPr>
            <a:lstStyle/>
            <a:p>
              <a:pPr>
                <a:defRPr/>
              </a:pPr>
              <a:r>
                <a:rPr lang="en-US" sz="1400" b="1" dirty="0">
                  <a:solidFill>
                    <a:srgbClr val="000000"/>
                  </a:solidFill>
                  <a:latin typeface="Tahoma"/>
                </a:rPr>
                <a:t>9 K</a:t>
              </a:r>
            </a:p>
          </p:txBody>
        </p:sp>
        <p:sp>
          <p:nvSpPr>
            <p:cNvPr id="22" name="TextBox 21"/>
            <p:cNvSpPr txBox="1"/>
            <p:nvPr/>
          </p:nvSpPr>
          <p:spPr>
            <a:xfrm>
              <a:off x="5029200" y="4219575"/>
              <a:ext cx="621436" cy="382842"/>
            </a:xfrm>
            <a:prstGeom prst="rect">
              <a:avLst/>
            </a:prstGeom>
            <a:noFill/>
          </p:spPr>
          <p:txBody>
            <a:bodyPr wrap="none" rtlCol="0">
              <a:spAutoFit/>
            </a:bodyPr>
            <a:lstStyle/>
            <a:p>
              <a:pPr>
                <a:defRPr/>
              </a:pPr>
              <a:r>
                <a:rPr lang="en-US" sz="1600" b="1" dirty="0">
                  <a:solidFill>
                    <a:srgbClr val="000000"/>
                  </a:solidFill>
                  <a:latin typeface="Tahoma"/>
                </a:rPr>
                <a:t>LH</a:t>
              </a:r>
              <a:r>
                <a:rPr lang="en-US" sz="1600" b="1" baseline="-25000" dirty="0">
                  <a:solidFill>
                    <a:srgbClr val="000000"/>
                  </a:solidFill>
                  <a:latin typeface="Tahoma"/>
                </a:rPr>
                <a:t>2</a:t>
              </a:r>
            </a:p>
          </p:txBody>
        </p:sp>
        <p:sp>
          <p:nvSpPr>
            <p:cNvPr id="23" name="TextBox 22"/>
            <p:cNvSpPr txBox="1"/>
            <p:nvPr/>
          </p:nvSpPr>
          <p:spPr>
            <a:xfrm>
              <a:off x="3962400" y="2819400"/>
              <a:ext cx="623263" cy="382842"/>
            </a:xfrm>
            <a:prstGeom prst="rect">
              <a:avLst/>
            </a:prstGeom>
            <a:noFill/>
          </p:spPr>
          <p:txBody>
            <a:bodyPr wrap="none" rtlCol="0">
              <a:spAutoFit/>
            </a:bodyPr>
            <a:lstStyle/>
            <a:p>
              <a:pPr>
                <a:defRPr/>
              </a:pPr>
              <a:r>
                <a:rPr lang="en-US" sz="1600" b="1" dirty="0">
                  <a:solidFill>
                    <a:srgbClr val="000000"/>
                  </a:solidFill>
                  <a:latin typeface="Tahoma"/>
                </a:rPr>
                <a:t>LN</a:t>
              </a:r>
              <a:r>
                <a:rPr lang="en-US" sz="1600" b="1" baseline="-25000" dirty="0">
                  <a:solidFill>
                    <a:srgbClr val="000000"/>
                  </a:solidFill>
                  <a:latin typeface="Tahoma"/>
                </a:rPr>
                <a:t>2</a:t>
              </a:r>
            </a:p>
          </p:txBody>
        </p:sp>
        <p:sp>
          <p:nvSpPr>
            <p:cNvPr id="24" name="TextBox 23"/>
            <p:cNvSpPr txBox="1"/>
            <p:nvPr/>
          </p:nvSpPr>
          <p:spPr>
            <a:xfrm>
              <a:off x="3733800" y="4114800"/>
              <a:ext cx="727383" cy="313234"/>
            </a:xfrm>
            <a:prstGeom prst="rect">
              <a:avLst/>
            </a:prstGeom>
            <a:noFill/>
          </p:spPr>
          <p:txBody>
            <a:bodyPr wrap="none" rtlCol="0">
              <a:spAutoFit/>
            </a:bodyPr>
            <a:lstStyle/>
            <a:p>
              <a:pPr>
                <a:defRPr/>
              </a:pPr>
              <a:r>
                <a:rPr lang="en-US" sz="1200" b="1" dirty="0">
                  <a:solidFill>
                    <a:srgbClr val="000000"/>
                  </a:solidFill>
                  <a:latin typeface="Tahoma"/>
                </a:rPr>
                <a:t>PUMP</a:t>
              </a:r>
            </a:p>
          </p:txBody>
        </p:sp>
        <p:sp>
          <p:nvSpPr>
            <p:cNvPr id="25" name="Isosceles Triangle 24"/>
            <p:cNvSpPr/>
            <p:nvPr/>
          </p:nvSpPr>
          <p:spPr>
            <a:xfrm rot="5400000">
              <a:off x="2781300" y="1438275"/>
              <a:ext cx="838200" cy="6096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Tahoma"/>
              </a:endParaRPr>
            </a:p>
          </p:txBody>
        </p:sp>
        <p:cxnSp>
          <p:nvCxnSpPr>
            <p:cNvPr id="26" name="Straight Arrow Connector 25"/>
            <p:cNvCxnSpPr/>
            <p:nvPr/>
          </p:nvCxnSpPr>
          <p:spPr>
            <a:xfrm>
              <a:off x="3505200" y="1743075"/>
              <a:ext cx="381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05200" y="1371600"/>
              <a:ext cx="888132" cy="313234"/>
            </a:xfrm>
            <a:prstGeom prst="rect">
              <a:avLst/>
            </a:prstGeom>
            <a:noFill/>
          </p:spPr>
          <p:txBody>
            <a:bodyPr wrap="none" rtlCol="0">
              <a:spAutoFit/>
            </a:bodyPr>
            <a:lstStyle/>
            <a:p>
              <a:pPr>
                <a:defRPr/>
              </a:pPr>
              <a:r>
                <a:rPr lang="en-US" sz="1200" b="1" dirty="0">
                  <a:solidFill>
                    <a:srgbClr val="000000"/>
                  </a:solidFill>
                  <a:latin typeface="Tahoma"/>
                </a:rPr>
                <a:t>100 bar</a:t>
              </a:r>
            </a:p>
          </p:txBody>
        </p:sp>
        <p:sp>
          <p:nvSpPr>
            <p:cNvPr id="28" name="TextBox 27"/>
            <p:cNvSpPr txBox="1"/>
            <p:nvPr/>
          </p:nvSpPr>
          <p:spPr>
            <a:xfrm>
              <a:off x="4495800" y="2133600"/>
              <a:ext cx="672583" cy="348039"/>
            </a:xfrm>
            <a:prstGeom prst="rect">
              <a:avLst/>
            </a:prstGeom>
            <a:noFill/>
          </p:spPr>
          <p:txBody>
            <a:bodyPr wrap="none" rtlCol="0">
              <a:spAutoFit/>
            </a:bodyPr>
            <a:lstStyle/>
            <a:p>
              <a:pPr>
                <a:defRPr/>
              </a:pPr>
              <a:r>
                <a:rPr lang="en-US" sz="1400" b="1" dirty="0">
                  <a:solidFill>
                    <a:srgbClr val="000000"/>
                  </a:solidFill>
                  <a:latin typeface="Tahoma"/>
                </a:rPr>
                <a:t>80 K</a:t>
              </a:r>
            </a:p>
          </p:txBody>
        </p:sp>
      </p:grpSp>
      <p:pic>
        <p:nvPicPr>
          <p:cNvPr id="134" name="Picture 4" descr="Image result for Kamerlingh onnes Helium Liquefier"/>
          <p:cNvPicPr>
            <a:picLocks noChangeAspect="1" noChangeArrowheads="1"/>
          </p:cNvPicPr>
          <p:nvPr/>
        </p:nvPicPr>
        <p:blipFill>
          <a:blip r:embed="rId2" cstate="print"/>
          <a:srcRect/>
          <a:stretch>
            <a:fillRect/>
          </a:stretch>
        </p:blipFill>
        <p:spPr bwMode="auto">
          <a:xfrm>
            <a:off x="8458201" y="0"/>
            <a:ext cx="1694693" cy="2819400"/>
          </a:xfrm>
          <a:prstGeom prst="rect">
            <a:avLst/>
          </a:prstGeom>
          <a:noFill/>
        </p:spPr>
      </p:pic>
      <p:sp>
        <p:nvSpPr>
          <p:cNvPr id="135" name="TextBox 134"/>
          <p:cNvSpPr txBox="1"/>
          <p:nvPr/>
        </p:nvSpPr>
        <p:spPr>
          <a:xfrm rot="18722370">
            <a:off x="6522696" y="985679"/>
            <a:ext cx="2260555" cy="523220"/>
          </a:xfrm>
          <a:prstGeom prst="rect">
            <a:avLst/>
          </a:prstGeom>
          <a:solidFill>
            <a:srgbClr val="FF0000"/>
          </a:solidFill>
        </p:spPr>
        <p:txBody>
          <a:bodyPr wrap="none" rtlCol="0">
            <a:spAutoFit/>
          </a:bodyPr>
          <a:lstStyle/>
          <a:p>
            <a:pPr>
              <a:defRPr/>
            </a:pPr>
            <a:r>
              <a:rPr lang="en-US" sz="1400" b="1" dirty="0">
                <a:solidFill>
                  <a:srgbClr val="000000"/>
                </a:solidFill>
                <a:latin typeface="Bookman Old Style" pitchFamily="18" charset="0"/>
              </a:rPr>
              <a:t>First Helium Liquefier</a:t>
            </a:r>
          </a:p>
          <a:p>
            <a:pPr>
              <a:defRPr/>
            </a:pPr>
            <a:r>
              <a:rPr lang="en-US" sz="1400" b="1" dirty="0">
                <a:solidFill>
                  <a:srgbClr val="000000"/>
                </a:solidFill>
                <a:latin typeface="Bookman Old Style" pitchFamily="18" charset="0"/>
              </a:rPr>
              <a:t>By </a:t>
            </a:r>
            <a:r>
              <a:rPr lang="en-US" sz="1400" b="1" dirty="0" err="1">
                <a:solidFill>
                  <a:srgbClr val="000000"/>
                </a:solidFill>
                <a:latin typeface="Bookman Old Style" pitchFamily="18" charset="0"/>
              </a:rPr>
              <a:t>Kamerlingh</a:t>
            </a:r>
            <a:r>
              <a:rPr lang="en-US" sz="1400" b="1" dirty="0">
                <a:solidFill>
                  <a:srgbClr val="000000"/>
                </a:solidFill>
                <a:latin typeface="Bookman Old Style" pitchFamily="18" charset="0"/>
              </a:rPr>
              <a:t> </a:t>
            </a:r>
            <a:r>
              <a:rPr lang="en-US" sz="1400" b="1" dirty="0" err="1">
                <a:solidFill>
                  <a:srgbClr val="000000"/>
                </a:solidFill>
                <a:latin typeface="Bookman Old Style" pitchFamily="18" charset="0"/>
              </a:rPr>
              <a:t>Onnes</a:t>
            </a:r>
            <a:endParaRPr lang="en-US" sz="1400" b="1" dirty="0">
              <a:solidFill>
                <a:srgbClr val="000000"/>
              </a:solidFill>
              <a:latin typeface="Bookman Old Style" pitchFamily="18" charset="0"/>
            </a:endParaRPr>
          </a:p>
        </p:txBody>
      </p:sp>
      <p:pic>
        <p:nvPicPr>
          <p:cNvPr id="136" name="Picture 135" descr="logo.png"/>
          <p:cNvPicPr>
            <a:picLocks noChangeAspect="1"/>
          </p:cNvPicPr>
          <p:nvPr/>
        </p:nvPicPr>
        <p:blipFill>
          <a:blip r:embed="rId3" cstate="print"/>
          <a:stretch>
            <a:fillRect/>
          </a:stretch>
        </p:blipFill>
        <p:spPr>
          <a:xfrm>
            <a:off x="1524001" y="5715000"/>
            <a:ext cx="1143001" cy="1143001"/>
          </a:xfrm>
          <a:prstGeom prst="rect">
            <a:avLst/>
          </a:prstGeom>
        </p:spPr>
      </p:pic>
    </p:spTree>
    <p:extLst>
      <p:ext uri="{BB962C8B-B14F-4D97-AF65-F5344CB8AC3E}">
        <p14:creationId xmlns:p14="http://schemas.microsoft.com/office/powerpoint/2010/main" val="2851462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165600" y="6229350"/>
            <a:ext cx="4597400" cy="457200"/>
          </a:xfrm>
        </p:spPr>
        <p:txBody>
          <a:bodyPr/>
          <a:lstStyle/>
          <a:p>
            <a:pPr algn="ctr" defTabSz="844083" eaLnBrk="0" fontAlgn="base" hangingPunct="0">
              <a:spcAft>
                <a:spcPct val="0"/>
              </a:spcAft>
              <a:defRPr/>
            </a:pPr>
            <a:r>
              <a:rPr lang="en-US" dirty="0">
                <a:solidFill>
                  <a:srgbClr val="5E574E"/>
                </a:solidFill>
              </a:rPr>
              <a:t>ASSCA 2025, HEPS  China  ( T S Datta) March 28, 2025</a:t>
            </a:r>
          </a:p>
        </p:txBody>
      </p:sp>
      <p:sp>
        <p:nvSpPr>
          <p:cNvPr id="3" name="Slide Number Placeholder 2"/>
          <p:cNvSpPr>
            <a:spLocks noGrp="1"/>
          </p:cNvSpPr>
          <p:nvPr>
            <p:ph type="sldNum" sz="quarter" idx="12"/>
          </p:nvPr>
        </p:nvSpPr>
        <p:spPr/>
        <p:txBody>
          <a:bodyPr/>
          <a:lstStyle/>
          <a:p>
            <a:pPr defTabSz="844083" eaLnBrk="0" fontAlgn="base" hangingPunct="0">
              <a:spcAft>
                <a:spcPct val="0"/>
              </a:spcAft>
              <a:defRPr/>
            </a:pPr>
            <a:fld id="{7C0E9838-A954-4DCD-8451-B6BF2EC00400}" type="slidenum">
              <a:rPr lang="en-US">
                <a:solidFill>
                  <a:srgbClr val="5E574E"/>
                </a:solidFill>
              </a:rPr>
              <a:pPr defTabSz="844083" eaLnBrk="0" fontAlgn="base" hangingPunct="0">
                <a:spcAft>
                  <a:spcPct val="0"/>
                </a:spcAft>
                <a:defRPr/>
              </a:pPr>
              <a:t>35</a:t>
            </a:fld>
            <a:endParaRPr lang="en-US">
              <a:solidFill>
                <a:srgbClr val="5E574E"/>
              </a:solidFill>
            </a:endParaRPr>
          </a:p>
        </p:txBody>
      </p:sp>
      <p:pic>
        <p:nvPicPr>
          <p:cNvPr id="293890" name="Picture 2"/>
          <p:cNvPicPr>
            <a:picLocks noChangeAspect="1" noChangeArrowheads="1"/>
          </p:cNvPicPr>
          <p:nvPr/>
        </p:nvPicPr>
        <p:blipFill>
          <a:blip r:embed="rId2" cstate="print"/>
          <a:srcRect l="15227" t="24176" r="16252" b="6593"/>
          <a:stretch>
            <a:fillRect/>
          </a:stretch>
        </p:blipFill>
        <p:spPr bwMode="auto">
          <a:xfrm>
            <a:off x="1524000" y="935892"/>
            <a:ext cx="9144000" cy="5236308"/>
          </a:xfrm>
          <a:prstGeom prst="rect">
            <a:avLst/>
          </a:prstGeom>
          <a:noFill/>
          <a:ln w="9525">
            <a:noFill/>
            <a:miter lim="800000"/>
            <a:headEnd/>
            <a:tailEnd/>
          </a:ln>
        </p:spPr>
      </p:pic>
      <p:sp>
        <p:nvSpPr>
          <p:cNvPr id="5" name="Rounded Rectangle 4"/>
          <p:cNvSpPr/>
          <p:nvPr/>
        </p:nvSpPr>
        <p:spPr bwMode="auto">
          <a:xfrm>
            <a:off x="4267200" y="0"/>
            <a:ext cx="4419600" cy="60960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en-US" sz="2800" dirty="0">
                <a:solidFill>
                  <a:srgbClr val="0000FF"/>
                </a:solidFill>
                <a:latin typeface="Arial Black"/>
              </a:rPr>
              <a:t>CLAUDE CYCLE</a:t>
            </a:r>
          </a:p>
        </p:txBody>
      </p:sp>
    </p:spTree>
    <p:extLst>
      <p:ext uri="{BB962C8B-B14F-4D97-AF65-F5344CB8AC3E}">
        <p14:creationId xmlns:p14="http://schemas.microsoft.com/office/powerpoint/2010/main" val="3183261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648200" y="6229350"/>
            <a:ext cx="4191000" cy="457200"/>
          </a:xfrm>
        </p:spPr>
        <p:txBody>
          <a:bodyPr/>
          <a:lstStyle/>
          <a:p>
            <a:pPr algn="ctr" defTabSz="844083" eaLnBrk="0" fontAlgn="base" hangingPunct="0">
              <a:spcAft>
                <a:spcPct val="0"/>
              </a:spcAft>
              <a:defRPr/>
            </a:pPr>
            <a:r>
              <a:rPr lang="en-US">
                <a:solidFill>
                  <a:srgbClr val="5E574E"/>
                </a:solidFill>
              </a:rPr>
              <a:t>ASSCA 2025, HEPS  China  ( T S Datta) March 28, 2025</a:t>
            </a:r>
            <a:endParaRPr lang="en-US" dirty="0">
              <a:solidFill>
                <a:srgbClr val="5E574E"/>
              </a:solidFill>
            </a:endParaRPr>
          </a:p>
        </p:txBody>
      </p:sp>
      <p:sp>
        <p:nvSpPr>
          <p:cNvPr id="3" name="Slide Number Placeholder 2"/>
          <p:cNvSpPr>
            <a:spLocks noGrp="1"/>
          </p:cNvSpPr>
          <p:nvPr>
            <p:ph type="sldNum" sz="quarter" idx="12"/>
          </p:nvPr>
        </p:nvSpPr>
        <p:spPr/>
        <p:txBody>
          <a:bodyPr/>
          <a:lstStyle/>
          <a:p>
            <a:pPr defTabSz="844083" eaLnBrk="0" fontAlgn="base" hangingPunct="0">
              <a:spcAft>
                <a:spcPct val="0"/>
              </a:spcAft>
              <a:defRPr/>
            </a:pPr>
            <a:fld id="{7C0E9838-A954-4DCD-8451-B6BF2EC00400}" type="slidenum">
              <a:rPr lang="en-US">
                <a:solidFill>
                  <a:srgbClr val="5E574E"/>
                </a:solidFill>
              </a:rPr>
              <a:pPr defTabSz="844083" eaLnBrk="0" fontAlgn="base" hangingPunct="0">
                <a:spcAft>
                  <a:spcPct val="0"/>
                </a:spcAft>
                <a:defRPr/>
              </a:pPr>
              <a:t>36</a:t>
            </a:fld>
            <a:endParaRPr lang="en-US" dirty="0">
              <a:solidFill>
                <a:srgbClr val="5E574E"/>
              </a:solidFill>
            </a:endParaRPr>
          </a:p>
        </p:txBody>
      </p:sp>
      <p:grpSp>
        <p:nvGrpSpPr>
          <p:cNvPr id="4" name="Group 3"/>
          <p:cNvGrpSpPr/>
          <p:nvPr/>
        </p:nvGrpSpPr>
        <p:grpSpPr>
          <a:xfrm>
            <a:off x="1676400" y="1"/>
            <a:ext cx="4953000" cy="5821947"/>
            <a:chOff x="304800" y="762000"/>
            <a:chExt cx="4953000" cy="5821947"/>
          </a:xfrm>
        </p:grpSpPr>
        <p:pic>
          <p:nvPicPr>
            <p:cNvPr id="5" name="Picture 2"/>
            <p:cNvPicPr>
              <a:picLocks noChangeAspect="1" noChangeArrowheads="1"/>
            </p:cNvPicPr>
            <p:nvPr/>
          </p:nvPicPr>
          <p:blipFill>
            <a:blip r:embed="rId2" cstate="print"/>
            <a:srcRect l="50952" t="23077" r="15666" b="3297"/>
            <a:stretch>
              <a:fillRect/>
            </a:stretch>
          </p:blipFill>
          <p:spPr bwMode="auto">
            <a:xfrm>
              <a:off x="304800" y="762000"/>
              <a:ext cx="4953000" cy="5821947"/>
            </a:xfrm>
            <a:prstGeom prst="rect">
              <a:avLst/>
            </a:prstGeom>
            <a:noFill/>
            <a:ln w="9525">
              <a:noFill/>
              <a:miter lim="800000"/>
              <a:headEnd/>
              <a:tailEnd/>
            </a:ln>
          </p:spPr>
        </p:pic>
        <p:sp>
          <p:nvSpPr>
            <p:cNvPr id="6" name="Freeform 5"/>
            <p:cNvSpPr/>
            <p:nvPr/>
          </p:nvSpPr>
          <p:spPr bwMode="auto">
            <a:xfrm>
              <a:off x="2954215" y="2278966"/>
              <a:ext cx="340941" cy="2321169"/>
            </a:xfrm>
            <a:custGeom>
              <a:avLst/>
              <a:gdLst>
                <a:gd name="connsiteX0" fmla="*/ 0 w 340941"/>
                <a:gd name="connsiteY0" fmla="*/ 0 h 2321169"/>
                <a:gd name="connsiteX1" fmla="*/ 14068 w 340941"/>
                <a:gd name="connsiteY1" fmla="*/ 548640 h 2321169"/>
                <a:gd name="connsiteX2" fmla="*/ 28136 w 340941"/>
                <a:gd name="connsiteY2" fmla="*/ 647114 h 2321169"/>
                <a:gd name="connsiteX3" fmla="*/ 56271 w 340941"/>
                <a:gd name="connsiteY3" fmla="*/ 829994 h 2321169"/>
                <a:gd name="connsiteX4" fmla="*/ 70339 w 340941"/>
                <a:gd name="connsiteY4" fmla="*/ 1631852 h 2321169"/>
                <a:gd name="connsiteX5" fmla="*/ 112542 w 340941"/>
                <a:gd name="connsiteY5" fmla="*/ 1758462 h 2321169"/>
                <a:gd name="connsiteX6" fmla="*/ 126610 w 340941"/>
                <a:gd name="connsiteY6" fmla="*/ 1800665 h 2321169"/>
                <a:gd name="connsiteX7" fmla="*/ 140677 w 340941"/>
                <a:gd name="connsiteY7" fmla="*/ 1842868 h 2321169"/>
                <a:gd name="connsiteX8" fmla="*/ 168813 w 340941"/>
                <a:gd name="connsiteY8" fmla="*/ 1983545 h 2321169"/>
                <a:gd name="connsiteX9" fmla="*/ 196948 w 340941"/>
                <a:gd name="connsiteY9" fmla="*/ 2082019 h 2321169"/>
                <a:gd name="connsiteX10" fmla="*/ 225083 w 340941"/>
                <a:gd name="connsiteY10" fmla="*/ 2124222 h 2321169"/>
                <a:gd name="connsiteX11" fmla="*/ 253219 w 340941"/>
                <a:gd name="connsiteY11" fmla="*/ 2208628 h 2321169"/>
                <a:gd name="connsiteX12" fmla="*/ 281354 w 340941"/>
                <a:gd name="connsiteY12" fmla="*/ 2250831 h 2321169"/>
                <a:gd name="connsiteX13" fmla="*/ 337625 w 340941"/>
                <a:gd name="connsiteY13" fmla="*/ 2321169 h 232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941" h="2321169">
                  <a:moveTo>
                    <a:pt x="0" y="0"/>
                  </a:moveTo>
                  <a:cubicBezTo>
                    <a:pt x="4689" y="182880"/>
                    <a:pt x="6121" y="365873"/>
                    <a:pt x="14068" y="548640"/>
                  </a:cubicBezTo>
                  <a:cubicBezTo>
                    <a:pt x="15508" y="581767"/>
                    <a:pt x="23094" y="614342"/>
                    <a:pt x="28136" y="647114"/>
                  </a:cubicBezTo>
                  <a:cubicBezTo>
                    <a:pt x="67173" y="900859"/>
                    <a:pt x="15478" y="544451"/>
                    <a:pt x="56271" y="829994"/>
                  </a:cubicBezTo>
                  <a:cubicBezTo>
                    <a:pt x="60960" y="1097280"/>
                    <a:pt x="57624" y="1364827"/>
                    <a:pt x="70339" y="1631852"/>
                  </a:cubicBezTo>
                  <a:cubicBezTo>
                    <a:pt x="70339" y="1631857"/>
                    <a:pt x="105507" y="1737358"/>
                    <a:pt x="112542" y="1758462"/>
                  </a:cubicBezTo>
                  <a:lnTo>
                    <a:pt x="126610" y="1800665"/>
                  </a:lnTo>
                  <a:lnTo>
                    <a:pt x="140677" y="1842868"/>
                  </a:lnTo>
                  <a:cubicBezTo>
                    <a:pt x="164688" y="2010941"/>
                    <a:pt x="140751" y="1885325"/>
                    <a:pt x="168813" y="1983545"/>
                  </a:cubicBezTo>
                  <a:cubicBezTo>
                    <a:pt x="174825" y="2004586"/>
                    <a:pt x="185702" y="2059527"/>
                    <a:pt x="196948" y="2082019"/>
                  </a:cubicBezTo>
                  <a:cubicBezTo>
                    <a:pt x="204509" y="2097141"/>
                    <a:pt x="218216" y="2108772"/>
                    <a:pt x="225083" y="2124222"/>
                  </a:cubicBezTo>
                  <a:cubicBezTo>
                    <a:pt x="237128" y="2151323"/>
                    <a:pt x="236768" y="2183952"/>
                    <a:pt x="253219" y="2208628"/>
                  </a:cubicBezTo>
                  <a:cubicBezTo>
                    <a:pt x="262597" y="2222696"/>
                    <a:pt x="270351" y="2237994"/>
                    <a:pt x="281354" y="2250831"/>
                  </a:cubicBezTo>
                  <a:cubicBezTo>
                    <a:pt x="340941" y="2320349"/>
                    <a:pt x="337625" y="2278820"/>
                    <a:pt x="337625" y="2321169"/>
                  </a:cubicBezTo>
                </a:path>
              </a:pathLst>
            </a:custGeom>
            <a:solidFill>
              <a:schemeClr val="bg1"/>
            </a:solidFill>
            <a:ln w="5715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2400">
                <a:solidFill>
                  <a:srgbClr val="000000"/>
                </a:solidFill>
                <a:latin typeface="Times New Roman" pitchFamily="18" charset="0"/>
              </a:endParaRPr>
            </a:p>
          </p:txBody>
        </p:sp>
        <p:sp>
          <p:nvSpPr>
            <p:cNvPr id="7" name="TextBox 6"/>
            <p:cNvSpPr txBox="1"/>
            <p:nvPr/>
          </p:nvSpPr>
          <p:spPr>
            <a:xfrm>
              <a:off x="3352800" y="4419600"/>
              <a:ext cx="533400" cy="461665"/>
            </a:xfrm>
            <a:prstGeom prst="rect">
              <a:avLst/>
            </a:prstGeom>
            <a:noFill/>
          </p:spPr>
          <p:txBody>
            <a:bodyPr wrap="square" rtlCol="0">
              <a:spAutoFit/>
            </a:bodyPr>
            <a:lstStyle/>
            <a:p>
              <a:pPr>
                <a:defRPr/>
              </a:pPr>
              <a:r>
                <a:rPr lang="en-US" sz="2400" b="1" dirty="0">
                  <a:solidFill>
                    <a:srgbClr val="0000FF"/>
                  </a:solidFill>
                  <a:latin typeface="Tahoma"/>
                </a:rPr>
                <a:t>e’</a:t>
              </a:r>
            </a:p>
          </p:txBody>
        </p:sp>
      </p:grpSp>
      <p:sp>
        <p:nvSpPr>
          <p:cNvPr id="8" name="TextBox 7"/>
          <p:cNvSpPr txBox="1"/>
          <p:nvPr/>
        </p:nvSpPr>
        <p:spPr>
          <a:xfrm>
            <a:off x="5181600" y="381001"/>
            <a:ext cx="478016" cy="461665"/>
          </a:xfrm>
          <a:prstGeom prst="rect">
            <a:avLst/>
          </a:prstGeom>
          <a:noFill/>
        </p:spPr>
        <p:txBody>
          <a:bodyPr wrap="none" rtlCol="0">
            <a:spAutoFit/>
          </a:bodyPr>
          <a:lstStyle/>
          <a:p>
            <a:pPr>
              <a:defRPr/>
            </a:pPr>
            <a:r>
              <a:rPr lang="en-US" sz="2400" b="1" dirty="0">
                <a:solidFill>
                  <a:srgbClr val="0000FF"/>
                </a:solidFill>
                <a:latin typeface="Tahoma"/>
              </a:rPr>
              <a:t>m</a:t>
            </a:r>
          </a:p>
        </p:txBody>
      </p:sp>
      <p:sp>
        <p:nvSpPr>
          <p:cNvPr id="9" name="TextBox 8"/>
          <p:cNvSpPr txBox="1"/>
          <p:nvPr/>
        </p:nvSpPr>
        <p:spPr>
          <a:xfrm>
            <a:off x="3962400" y="990601"/>
            <a:ext cx="478016" cy="461665"/>
          </a:xfrm>
          <a:prstGeom prst="rect">
            <a:avLst/>
          </a:prstGeom>
          <a:noFill/>
        </p:spPr>
        <p:txBody>
          <a:bodyPr wrap="none" rtlCol="0">
            <a:spAutoFit/>
          </a:bodyPr>
          <a:lstStyle/>
          <a:p>
            <a:pPr>
              <a:defRPr/>
            </a:pPr>
            <a:r>
              <a:rPr lang="en-US" sz="2400" b="1" dirty="0">
                <a:solidFill>
                  <a:srgbClr val="0000FF"/>
                </a:solidFill>
                <a:latin typeface="Tahoma"/>
              </a:rPr>
              <a:t>m</a:t>
            </a:r>
          </a:p>
        </p:txBody>
      </p:sp>
      <p:sp>
        <p:nvSpPr>
          <p:cNvPr id="10" name="TextBox 9"/>
          <p:cNvSpPr txBox="1"/>
          <p:nvPr/>
        </p:nvSpPr>
        <p:spPr>
          <a:xfrm>
            <a:off x="3048001" y="1676401"/>
            <a:ext cx="1026243" cy="461665"/>
          </a:xfrm>
          <a:prstGeom prst="rect">
            <a:avLst/>
          </a:prstGeom>
          <a:noFill/>
        </p:spPr>
        <p:txBody>
          <a:bodyPr wrap="none" rtlCol="0">
            <a:spAutoFit/>
          </a:bodyPr>
          <a:lstStyle/>
          <a:p>
            <a:pPr>
              <a:defRPr/>
            </a:pPr>
            <a:r>
              <a:rPr lang="en-US" sz="2400" b="1" dirty="0">
                <a:solidFill>
                  <a:srgbClr val="0000FF"/>
                </a:solidFill>
                <a:latin typeface="Tahoma"/>
              </a:rPr>
              <a:t>m-m</a:t>
            </a:r>
            <a:r>
              <a:rPr lang="en-US" sz="2400" b="1" baseline="-25000" dirty="0">
                <a:solidFill>
                  <a:srgbClr val="0000FF"/>
                </a:solidFill>
                <a:latin typeface="Tahoma"/>
              </a:rPr>
              <a:t>e</a:t>
            </a:r>
          </a:p>
        </p:txBody>
      </p:sp>
      <p:sp>
        <p:nvSpPr>
          <p:cNvPr id="11" name="TextBox 10"/>
          <p:cNvSpPr txBox="1"/>
          <p:nvPr/>
        </p:nvSpPr>
        <p:spPr>
          <a:xfrm>
            <a:off x="4419600" y="2209801"/>
            <a:ext cx="599844" cy="461665"/>
          </a:xfrm>
          <a:prstGeom prst="rect">
            <a:avLst/>
          </a:prstGeom>
          <a:noFill/>
        </p:spPr>
        <p:txBody>
          <a:bodyPr wrap="none" rtlCol="0">
            <a:spAutoFit/>
          </a:bodyPr>
          <a:lstStyle/>
          <a:p>
            <a:pPr>
              <a:defRPr/>
            </a:pPr>
            <a:r>
              <a:rPr lang="en-US" sz="2400" b="1" dirty="0">
                <a:solidFill>
                  <a:srgbClr val="0000FF"/>
                </a:solidFill>
                <a:latin typeface="Tahoma"/>
              </a:rPr>
              <a:t>m</a:t>
            </a:r>
            <a:r>
              <a:rPr lang="en-US" sz="2400" b="1" baseline="-25000" dirty="0">
                <a:solidFill>
                  <a:srgbClr val="0000FF"/>
                </a:solidFill>
                <a:latin typeface="Tahoma"/>
              </a:rPr>
              <a:t>e</a:t>
            </a:r>
          </a:p>
        </p:txBody>
      </p:sp>
      <p:sp>
        <p:nvSpPr>
          <p:cNvPr id="12" name="TextBox 11"/>
          <p:cNvSpPr txBox="1"/>
          <p:nvPr/>
        </p:nvSpPr>
        <p:spPr>
          <a:xfrm>
            <a:off x="4419600" y="4495801"/>
            <a:ext cx="1531188" cy="461665"/>
          </a:xfrm>
          <a:prstGeom prst="rect">
            <a:avLst/>
          </a:prstGeom>
          <a:noFill/>
        </p:spPr>
        <p:txBody>
          <a:bodyPr wrap="none" rtlCol="0">
            <a:spAutoFit/>
          </a:bodyPr>
          <a:lstStyle/>
          <a:p>
            <a:pPr>
              <a:defRPr/>
            </a:pPr>
            <a:r>
              <a:rPr lang="en-US" sz="2400" b="1" dirty="0">
                <a:solidFill>
                  <a:srgbClr val="0000FF"/>
                </a:solidFill>
                <a:latin typeface="Tahoma"/>
              </a:rPr>
              <a:t>m-m</a:t>
            </a:r>
            <a:r>
              <a:rPr lang="en-US" sz="2400" b="1" baseline="-25000" dirty="0">
                <a:solidFill>
                  <a:srgbClr val="0000FF"/>
                </a:solidFill>
                <a:latin typeface="Tahoma"/>
              </a:rPr>
              <a:t>e</a:t>
            </a:r>
            <a:r>
              <a:rPr lang="en-US" sz="2400" b="1" dirty="0">
                <a:solidFill>
                  <a:srgbClr val="0000FF"/>
                </a:solidFill>
                <a:latin typeface="Tahoma"/>
              </a:rPr>
              <a:t>-m</a:t>
            </a:r>
            <a:r>
              <a:rPr lang="en-US" sz="2400" b="1" baseline="-25000" dirty="0">
                <a:solidFill>
                  <a:srgbClr val="0000FF"/>
                </a:solidFill>
                <a:latin typeface="Tahoma"/>
              </a:rPr>
              <a:t>f</a:t>
            </a:r>
          </a:p>
        </p:txBody>
      </p:sp>
      <p:sp>
        <p:nvSpPr>
          <p:cNvPr id="13" name="TextBox 12"/>
          <p:cNvSpPr txBox="1"/>
          <p:nvPr/>
        </p:nvSpPr>
        <p:spPr>
          <a:xfrm>
            <a:off x="5105401" y="3352801"/>
            <a:ext cx="982961" cy="461665"/>
          </a:xfrm>
          <a:prstGeom prst="rect">
            <a:avLst/>
          </a:prstGeom>
          <a:noFill/>
        </p:spPr>
        <p:txBody>
          <a:bodyPr wrap="none" rtlCol="0">
            <a:spAutoFit/>
          </a:bodyPr>
          <a:lstStyle/>
          <a:p>
            <a:pPr>
              <a:defRPr/>
            </a:pPr>
            <a:r>
              <a:rPr lang="en-US" sz="2400" b="1" dirty="0">
                <a:solidFill>
                  <a:srgbClr val="0000FF"/>
                </a:solidFill>
                <a:latin typeface="Tahoma"/>
              </a:rPr>
              <a:t>m-m</a:t>
            </a:r>
            <a:r>
              <a:rPr lang="en-US" sz="2400" b="1" baseline="-25000" dirty="0">
                <a:solidFill>
                  <a:srgbClr val="0000FF"/>
                </a:solidFill>
                <a:latin typeface="Tahoma"/>
              </a:rPr>
              <a:t>f</a:t>
            </a:r>
          </a:p>
        </p:txBody>
      </p:sp>
      <p:cxnSp>
        <p:nvCxnSpPr>
          <p:cNvPr id="15" name="Straight Arrow Connector 14"/>
          <p:cNvCxnSpPr/>
          <p:nvPr/>
        </p:nvCxnSpPr>
        <p:spPr bwMode="auto">
          <a:xfrm flipH="1">
            <a:off x="5867400" y="838200"/>
            <a:ext cx="685800" cy="0"/>
          </a:xfrm>
          <a:prstGeom prst="straightConnector1">
            <a:avLst/>
          </a:prstGeom>
          <a:solidFill>
            <a:schemeClr val="bg1"/>
          </a:solidFill>
          <a:ln w="12700" cap="flat" cmpd="sng" algn="ctr">
            <a:solidFill>
              <a:srgbClr val="0000FF"/>
            </a:solidFill>
            <a:prstDash val="solid"/>
            <a:round/>
            <a:headEnd type="none" w="med" len="med"/>
            <a:tailEnd type="arrow"/>
          </a:ln>
          <a:effectLst/>
        </p:spPr>
      </p:cxnSp>
      <p:sp>
        <p:nvSpPr>
          <p:cNvPr id="16" name="TextBox 15"/>
          <p:cNvSpPr txBox="1"/>
          <p:nvPr/>
        </p:nvSpPr>
        <p:spPr>
          <a:xfrm>
            <a:off x="6400801" y="838201"/>
            <a:ext cx="556563" cy="461665"/>
          </a:xfrm>
          <a:prstGeom prst="rect">
            <a:avLst/>
          </a:prstGeom>
          <a:noFill/>
        </p:spPr>
        <p:txBody>
          <a:bodyPr wrap="none" rtlCol="0">
            <a:spAutoFit/>
          </a:bodyPr>
          <a:lstStyle/>
          <a:p>
            <a:pPr>
              <a:defRPr/>
            </a:pPr>
            <a:r>
              <a:rPr lang="en-US" sz="2400" b="1" dirty="0">
                <a:solidFill>
                  <a:srgbClr val="0000FF"/>
                </a:solidFill>
                <a:latin typeface="Tahoma"/>
              </a:rPr>
              <a:t>m</a:t>
            </a:r>
            <a:r>
              <a:rPr lang="en-US" sz="2400" b="1" baseline="-25000" dirty="0">
                <a:solidFill>
                  <a:srgbClr val="0000FF"/>
                </a:solidFill>
                <a:latin typeface="Tahoma"/>
              </a:rPr>
              <a:t>f</a:t>
            </a:r>
          </a:p>
        </p:txBody>
      </p:sp>
      <p:cxnSp>
        <p:nvCxnSpPr>
          <p:cNvPr id="18" name="Straight Arrow Connector 17"/>
          <p:cNvCxnSpPr/>
          <p:nvPr/>
        </p:nvCxnSpPr>
        <p:spPr bwMode="auto">
          <a:xfrm flipH="1">
            <a:off x="1752600" y="4648200"/>
            <a:ext cx="838200" cy="0"/>
          </a:xfrm>
          <a:prstGeom prst="straightConnector1">
            <a:avLst/>
          </a:prstGeom>
          <a:solidFill>
            <a:schemeClr val="bg1"/>
          </a:solidFill>
          <a:ln w="9525" cap="flat" cmpd="sng" algn="ctr">
            <a:solidFill>
              <a:schemeClr val="tx1"/>
            </a:solidFill>
            <a:prstDash val="solid"/>
            <a:round/>
            <a:headEnd type="none" w="med" len="med"/>
            <a:tailEnd type="arrow"/>
          </a:ln>
          <a:effectLst/>
        </p:spPr>
      </p:cxnSp>
      <p:sp>
        <p:nvSpPr>
          <p:cNvPr id="19" name="TextBox 18"/>
          <p:cNvSpPr txBox="1"/>
          <p:nvPr/>
        </p:nvSpPr>
        <p:spPr>
          <a:xfrm>
            <a:off x="1752601" y="4191001"/>
            <a:ext cx="556563" cy="461665"/>
          </a:xfrm>
          <a:prstGeom prst="rect">
            <a:avLst/>
          </a:prstGeom>
          <a:noFill/>
        </p:spPr>
        <p:txBody>
          <a:bodyPr wrap="none" rtlCol="0">
            <a:spAutoFit/>
          </a:bodyPr>
          <a:lstStyle/>
          <a:p>
            <a:pPr>
              <a:defRPr/>
            </a:pPr>
            <a:r>
              <a:rPr lang="en-US" sz="2400" b="1" dirty="0">
                <a:solidFill>
                  <a:srgbClr val="0000FF"/>
                </a:solidFill>
                <a:latin typeface="Tahoma"/>
              </a:rPr>
              <a:t>m</a:t>
            </a:r>
            <a:r>
              <a:rPr lang="en-US" sz="2400" b="1" baseline="-25000" dirty="0">
                <a:solidFill>
                  <a:srgbClr val="0000FF"/>
                </a:solidFill>
                <a:latin typeface="Tahoma"/>
              </a:rPr>
              <a:t>f</a:t>
            </a:r>
          </a:p>
        </p:txBody>
      </p:sp>
      <p:sp>
        <p:nvSpPr>
          <p:cNvPr id="20" name="TextBox 19"/>
          <p:cNvSpPr txBox="1"/>
          <p:nvPr/>
        </p:nvSpPr>
        <p:spPr>
          <a:xfrm>
            <a:off x="7109012" y="0"/>
            <a:ext cx="3558988" cy="1569660"/>
          </a:xfrm>
          <a:prstGeom prst="rect">
            <a:avLst/>
          </a:prstGeom>
          <a:solidFill>
            <a:schemeClr val="bg1">
              <a:lumMod val="85000"/>
            </a:schemeClr>
          </a:solidFill>
        </p:spPr>
        <p:txBody>
          <a:bodyPr wrap="none" rtlCol="0">
            <a:spAutoFit/>
          </a:bodyPr>
          <a:lstStyle/>
          <a:p>
            <a:pPr>
              <a:defRPr/>
            </a:pPr>
            <a:r>
              <a:rPr lang="en-US" sz="2400" b="1" dirty="0">
                <a:solidFill>
                  <a:srgbClr val="FF0000"/>
                </a:solidFill>
                <a:latin typeface="Tahoma"/>
              </a:rPr>
              <a:t>Optimized value with </a:t>
            </a:r>
          </a:p>
          <a:p>
            <a:pPr>
              <a:defRPr/>
            </a:pPr>
            <a:r>
              <a:rPr lang="en-US" sz="2400" b="1" dirty="0">
                <a:solidFill>
                  <a:srgbClr val="FF0000"/>
                </a:solidFill>
                <a:latin typeface="Tahoma"/>
              </a:rPr>
              <a:t>    Single Expander</a:t>
            </a:r>
          </a:p>
          <a:p>
            <a:pPr>
              <a:defRPr/>
            </a:pPr>
            <a:endParaRPr lang="en-US" sz="2400" b="1" dirty="0">
              <a:solidFill>
                <a:srgbClr val="FF0000"/>
              </a:solidFill>
              <a:latin typeface="Tahoma"/>
            </a:endParaRPr>
          </a:p>
          <a:p>
            <a:pPr>
              <a:defRPr/>
            </a:pPr>
            <a:r>
              <a:rPr lang="en-US" sz="2400" b="1" dirty="0">
                <a:solidFill>
                  <a:srgbClr val="FF0000"/>
                </a:solidFill>
                <a:latin typeface="Tahoma"/>
              </a:rPr>
              <a:t>X~ 60 to 80 %</a:t>
            </a:r>
          </a:p>
        </p:txBody>
      </p:sp>
      <p:pic>
        <p:nvPicPr>
          <p:cNvPr id="21"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23185" y="1976914"/>
            <a:ext cx="5029200" cy="967154"/>
          </a:xfrm>
          <a:prstGeom prst="rect">
            <a:avLst/>
          </a:prstGeom>
          <a:noFill/>
        </p:spPr>
      </p:pic>
      <p:sp>
        <p:nvSpPr>
          <p:cNvPr id="22" name="TextBox 21"/>
          <p:cNvSpPr txBox="1"/>
          <p:nvPr/>
        </p:nvSpPr>
        <p:spPr>
          <a:xfrm>
            <a:off x="6324600" y="3124200"/>
            <a:ext cx="5791200" cy="1323439"/>
          </a:xfrm>
          <a:prstGeom prst="rect">
            <a:avLst/>
          </a:prstGeom>
          <a:noFill/>
          <a:ln w="38100">
            <a:solidFill>
              <a:schemeClr val="tx1"/>
            </a:solidFill>
          </a:ln>
        </p:spPr>
        <p:txBody>
          <a:bodyPr wrap="square" rtlCol="0">
            <a:spAutoFit/>
          </a:bodyPr>
          <a:lstStyle/>
          <a:p>
            <a:pPr>
              <a:defRPr/>
            </a:pPr>
            <a:r>
              <a:rPr lang="en-US" sz="2000" b="1" dirty="0">
                <a:solidFill>
                  <a:srgbClr val="0000FF"/>
                </a:solidFill>
                <a:latin typeface="Arial Black"/>
              </a:rPr>
              <a:t>Higher flow rate through the Expander will have higher cooling, that reduces the temperature (5). More fraction of liquid</a:t>
            </a:r>
          </a:p>
        </p:txBody>
      </p:sp>
      <p:sp>
        <p:nvSpPr>
          <p:cNvPr id="23" name="TextBox 22"/>
          <p:cNvSpPr txBox="1"/>
          <p:nvPr/>
        </p:nvSpPr>
        <p:spPr>
          <a:xfrm>
            <a:off x="6403849" y="4725779"/>
            <a:ext cx="5562600" cy="830997"/>
          </a:xfrm>
          <a:prstGeom prst="rect">
            <a:avLst/>
          </a:prstGeom>
          <a:solidFill>
            <a:srgbClr val="FF0000"/>
          </a:solidFill>
        </p:spPr>
        <p:txBody>
          <a:bodyPr wrap="square" rtlCol="0">
            <a:spAutoFit/>
          </a:bodyPr>
          <a:lstStyle/>
          <a:p>
            <a:pPr>
              <a:defRPr/>
            </a:pPr>
            <a:r>
              <a:rPr lang="en-US" sz="2400" b="1" dirty="0">
                <a:solidFill>
                  <a:srgbClr val="FFFFFF"/>
                </a:solidFill>
                <a:latin typeface="Tahoma"/>
              </a:rPr>
              <a:t>Remember, Mass flow rate through JT is also  reducing</a:t>
            </a:r>
          </a:p>
        </p:txBody>
      </p:sp>
      <p:pic>
        <p:nvPicPr>
          <p:cNvPr id="24" name="Picture 23" descr="logo.png"/>
          <p:cNvPicPr>
            <a:picLocks noChangeAspect="1"/>
          </p:cNvPicPr>
          <p:nvPr/>
        </p:nvPicPr>
        <p:blipFill>
          <a:blip r:embed="rId4" cstate="print"/>
          <a:stretch>
            <a:fillRect/>
          </a:stretch>
        </p:blipFill>
        <p:spPr>
          <a:xfrm>
            <a:off x="1524000" y="5638800"/>
            <a:ext cx="1219200" cy="1219200"/>
          </a:xfrm>
          <a:prstGeom prst="rect">
            <a:avLst/>
          </a:prstGeom>
        </p:spPr>
      </p:pic>
    </p:spTree>
    <p:extLst>
      <p:ext uri="{BB962C8B-B14F-4D97-AF65-F5344CB8AC3E}">
        <p14:creationId xmlns:p14="http://schemas.microsoft.com/office/powerpoint/2010/main" val="3071212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903914" y="6408739"/>
            <a:ext cx="38496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Lucida Sans Unicode"/>
                <a:ea typeface="+mn-ea"/>
                <a:cs typeface="+mn-cs"/>
              </a:rPr>
              <a:t>ASSCA 2025, HEPS  China  ( T S Datta) March 28, 2025</a:t>
            </a:r>
            <a:endParaRPr kumimoji="0" lang="en-US" sz="1000" b="0"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C269C-1D03-4E91-8D99-36E293EE702A}" type="slidenum">
              <a:rPr kumimoji="0" lang="en-US" sz="1000" b="0" i="0" u="none" strike="noStrike" kern="1200" cap="none" spc="0" normalizeH="0" baseline="0" noProof="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Rounded Rectangle 3"/>
          <p:cNvSpPr/>
          <p:nvPr/>
        </p:nvSpPr>
        <p:spPr>
          <a:xfrm>
            <a:off x="3733800" y="457200"/>
            <a:ext cx="4495800" cy="6096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Bookman Old Style" pitchFamily="18" charset="0"/>
                <a:ea typeface="+mn-ea"/>
                <a:cs typeface="+mn-cs"/>
              </a:rPr>
              <a:t>Assumptions</a:t>
            </a:r>
          </a:p>
        </p:txBody>
      </p:sp>
      <p:sp>
        <p:nvSpPr>
          <p:cNvPr id="5" name="TextBox 4"/>
          <p:cNvSpPr txBox="1"/>
          <p:nvPr/>
        </p:nvSpPr>
        <p:spPr>
          <a:xfrm>
            <a:off x="1905000" y="1524000"/>
            <a:ext cx="83820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 </a:t>
            </a:r>
            <a:r>
              <a:rPr kumimoji="0" lang="en-US" sz="2400" b="1" i="0" u="none" strike="noStrike" kern="1200" cap="none" spc="0" normalizeH="0" baseline="0" noProof="0" dirty="0">
                <a:ln>
                  <a:noFill/>
                </a:ln>
                <a:solidFill>
                  <a:prstClr val="black"/>
                </a:solidFill>
                <a:effectLst/>
                <a:uLnTx/>
                <a:uFillTx/>
                <a:latin typeface="Bookman Old Style" pitchFamily="18" charset="0"/>
                <a:ea typeface="+mn-ea"/>
                <a:cs typeface="+mn-cs"/>
              </a:rPr>
              <a:t>Compressor and Expander Efficiency is 100%</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kumimoji="0" lang="en-US" sz="2400" b="1" i="0" u="none" strike="noStrike" kern="1200" cap="none" spc="0" normalizeH="0" baseline="0" noProof="0" dirty="0">
              <a:ln>
                <a:noFill/>
              </a:ln>
              <a:solidFill>
                <a:prstClr val="black"/>
              </a:solidFill>
              <a:effectLst/>
              <a:uLnTx/>
              <a:uFillTx/>
              <a:latin typeface="Bookman Old Style"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en-US" sz="2400" b="1" i="0" u="none" strike="noStrike" kern="1200" cap="none" spc="0" normalizeH="0" baseline="0" noProof="0" dirty="0">
                <a:ln>
                  <a:noFill/>
                </a:ln>
                <a:solidFill>
                  <a:prstClr val="black"/>
                </a:solidFill>
                <a:effectLst/>
                <a:uLnTx/>
                <a:uFillTx/>
                <a:latin typeface="Bookman Old Style" pitchFamily="18" charset="0"/>
                <a:ea typeface="+mn-ea"/>
                <a:cs typeface="+mn-cs"/>
              </a:rPr>
              <a:t>Heat Exchanger Effectiveness is 1</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kumimoji="0" lang="en-US" sz="2400" b="1" i="0" u="none" strike="noStrike" kern="1200" cap="none" spc="0" normalizeH="0" baseline="0" noProof="0" dirty="0">
              <a:ln>
                <a:noFill/>
              </a:ln>
              <a:solidFill>
                <a:prstClr val="black"/>
              </a:solidFill>
              <a:effectLst/>
              <a:uLnTx/>
              <a:uFillTx/>
              <a:latin typeface="Bookman Old Style"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en-US" sz="2400" b="1" i="0" u="none" strike="noStrike" kern="1200" cap="none" spc="0" normalizeH="0" baseline="0" noProof="0" dirty="0">
                <a:ln>
                  <a:noFill/>
                </a:ln>
                <a:solidFill>
                  <a:prstClr val="black"/>
                </a:solidFill>
                <a:effectLst/>
                <a:uLnTx/>
                <a:uFillTx/>
                <a:latin typeface="Bookman Old Style" pitchFamily="18" charset="0"/>
                <a:ea typeface="+mn-ea"/>
                <a:cs typeface="+mn-cs"/>
              </a:rPr>
              <a:t>Pressure drop is negligible</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q"/>
              <a:tabLst/>
              <a:defRPr/>
            </a:pPr>
            <a:endParaRPr kumimoji="0" lang="en-US" sz="2400" b="1" i="0" u="none" strike="noStrike" kern="1200" cap="none" spc="0" normalizeH="0" baseline="0" noProof="0" dirty="0">
              <a:ln>
                <a:noFill/>
              </a:ln>
              <a:solidFill>
                <a:prstClr val="black"/>
              </a:solidFill>
              <a:effectLst/>
              <a:uLnTx/>
              <a:uFillTx/>
              <a:latin typeface="Bookman Old Style"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kumimoji="0" lang="en-US" sz="2400" b="1" i="0" u="none" strike="noStrike" kern="1200" cap="none" spc="0" normalizeH="0" baseline="0" noProof="0" dirty="0">
                <a:ln>
                  <a:noFill/>
                </a:ln>
                <a:solidFill>
                  <a:prstClr val="black"/>
                </a:solidFill>
                <a:effectLst/>
                <a:uLnTx/>
                <a:uFillTx/>
                <a:latin typeface="Bookman Old Style" pitchFamily="18" charset="0"/>
                <a:ea typeface="+mn-ea"/>
                <a:cs typeface="+mn-cs"/>
              </a:rPr>
              <a:t>Heat Transfer to the Cold system from the Surrounding is Zero</a:t>
            </a: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 </a:t>
            </a:r>
          </a:p>
        </p:txBody>
      </p:sp>
      <p:sp>
        <p:nvSpPr>
          <p:cNvPr id="6" name="Rounded Rectangle 5"/>
          <p:cNvSpPr/>
          <p:nvPr/>
        </p:nvSpPr>
        <p:spPr>
          <a:xfrm>
            <a:off x="2362200" y="4876800"/>
            <a:ext cx="7391400" cy="990600"/>
          </a:xfrm>
          <a:prstGeom prst="roundRect">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We will consider the effect of efficiency on cycle performance in later stage</a:t>
            </a:r>
          </a:p>
        </p:txBody>
      </p:sp>
      <p:pic>
        <p:nvPicPr>
          <p:cNvPr id="7" name="Picture 6" descr="logo.png"/>
          <p:cNvPicPr>
            <a:picLocks noChangeAspect="1"/>
          </p:cNvPicPr>
          <p:nvPr/>
        </p:nvPicPr>
        <p:blipFill>
          <a:blip r:embed="rId2" cstate="print"/>
          <a:stretch>
            <a:fillRect/>
          </a:stretch>
        </p:blipFill>
        <p:spPr>
          <a:xfrm>
            <a:off x="9448801" y="0"/>
            <a:ext cx="1219200" cy="1219200"/>
          </a:xfrm>
          <a:prstGeom prst="rect">
            <a:avLst/>
          </a:prstGeom>
        </p:spPr>
      </p:pic>
    </p:spTree>
    <p:extLst>
      <p:ext uri="{BB962C8B-B14F-4D97-AF65-F5344CB8AC3E}">
        <p14:creationId xmlns:p14="http://schemas.microsoft.com/office/powerpoint/2010/main" val="1884654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ctr" defTabSz="844083" eaLnBrk="0" fontAlgn="base" hangingPunct="0">
              <a:spcAft>
                <a:spcPct val="0"/>
              </a:spcAft>
              <a:defRPr/>
            </a:pPr>
            <a:r>
              <a:rPr lang="en-US">
                <a:solidFill>
                  <a:srgbClr val="5E574E"/>
                </a:solidFill>
              </a:rPr>
              <a:t>ASSCA 2025, HEPS  China  ( T S Datta) March 28, 2025</a:t>
            </a:r>
          </a:p>
        </p:txBody>
      </p:sp>
      <p:sp>
        <p:nvSpPr>
          <p:cNvPr id="3" name="Slide Number Placeholder 2"/>
          <p:cNvSpPr>
            <a:spLocks noGrp="1"/>
          </p:cNvSpPr>
          <p:nvPr>
            <p:ph type="sldNum" sz="quarter" idx="12"/>
          </p:nvPr>
        </p:nvSpPr>
        <p:spPr/>
        <p:txBody>
          <a:bodyPr/>
          <a:lstStyle/>
          <a:p>
            <a:pPr defTabSz="844083" eaLnBrk="0" fontAlgn="base" hangingPunct="0">
              <a:spcAft>
                <a:spcPct val="0"/>
              </a:spcAft>
              <a:defRPr/>
            </a:pPr>
            <a:fld id="{7C0E9838-A954-4DCD-8451-B6BF2EC00400}" type="slidenum">
              <a:rPr lang="en-US">
                <a:solidFill>
                  <a:srgbClr val="5E574E"/>
                </a:solidFill>
              </a:rPr>
              <a:pPr defTabSz="844083" eaLnBrk="0" fontAlgn="base" hangingPunct="0">
                <a:spcAft>
                  <a:spcPct val="0"/>
                </a:spcAft>
                <a:defRPr/>
              </a:pPr>
              <a:t>38</a:t>
            </a:fld>
            <a:endParaRPr lang="en-US">
              <a:solidFill>
                <a:srgbClr val="5E574E"/>
              </a:solidFill>
            </a:endParaRPr>
          </a:p>
        </p:txBody>
      </p:sp>
      <p:pic>
        <p:nvPicPr>
          <p:cNvPr id="307202" name="Picture 2"/>
          <p:cNvPicPr>
            <a:picLocks noChangeAspect="1" noChangeArrowheads="1"/>
          </p:cNvPicPr>
          <p:nvPr/>
        </p:nvPicPr>
        <p:blipFill>
          <a:blip r:embed="rId2" cstate="print"/>
          <a:srcRect l="20498" t="15385" r="23865" b="1099"/>
          <a:stretch>
            <a:fillRect/>
          </a:stretch>
        </p:blipFill>
        <p:spPr bwMode="auto">
          <a:xfrm>
            <a:off x="1524000" y="0"/>
            <a:ext cx="8991600" cy="6400800"/>
          </a:xfrm>
          <a:prstGeom prst="rect">
            <a:avLst/>
          </a:prstGeom>
          <a:noFill/>
          <a:ln w="9525">
            <a:noFill/>
            <a:miter lim="800000"/>
            <a:headEnd/>
            <a:tailEnd/>
          </a:ln>
        </p:spPr>
      </p:pic>
      <p:sp>
        <p:nvSpPr>
          <p:cNvPr id="4" name="Rounded Rectangle 3"/>
          <p:cNvSpPr/>
          <p:nvPr/>
        </p:nvSpPr>
        <p:spPr bwMode="auto">
          <a:xfrm>
            <a:off x="5181600" y="685800"/>
            <a:ext cx="3352800" cy="5334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en-IN" sz="2400" b="1" dirty="0">
                <a:solidFill>
                  <a:srgbClr val="0000FF"/>
                </a:solidFill>
                <a:latin typeface="Times New Roman" pitchFamily="18" charset="0"/>
              </a:rPr>
              <a:t>Popular During 1950-80 </a:t>
            </a:r>
          </a:p>
        </p:txBody>
      </p:sp>
    </p:spTree>
    <p:extLst>
      <p:ext uri="{BB962C8B-B14F-4D97-AF65-F5344CB8AC3E}">
        <p14:creationId xmlns:p14="http://schemas.microsoft.com/office/powerpoint/2010/main" val="82346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648200" y="6229350"/>
            <a:ext cx="4724400" cy="457200"/>
          </a:xfrm>
        </p:spPr>
        <p:txBody>
          <a:bodyPr/>
          <a:lstStyle/>
          <a:p>
            <a:pPr algn="ctr" defTabSz="844083" eaLnBrk="0" fontAlgn="base" hangingPunct="0">
              <a:spcAft>
                <a:spcPct val="0"/>
              </a:spcAft>
              <a:defRPr/>
            </a:pPr>
            <a:r>
              <a:rPr lang="en-US">
                <a:solidFill>
                  <a:srgbClr val="5E574E"/>
                </a:solidFill>
              </a:rPr>
              <a:t>ASSCA 2025, HEPS  China  ( T S Datta) March 28, 2025</a:t>
            </a:r>
            <a:endParaRPr lang="en-US" dirty="0">
              <a:solidFill>
                <a:srgbClr val="5E574E"/>
              </a:solidFill>
            </a:endParaRPr>
          </a:p>
        </p:txBody>
      </p:sp>
      <p:sp>
        <p:nvSpPr>
          <p:cNvPr id="3" name="Slide Number Placeholder 2"/>
          <p:cNvSpPr>
            <a:spLocks noGrp="1"/>
          </p:cNvSpPr>
          <p:nvPr>
            <p:ph type="sldNum" sz="quarter" idx="12"/>
          </p:nvPr>
        </p:nvSpPr>
        <p:spPr/>
        <p:txBody>
          <a:bodyPr/>
          <a:lstStyle/>
          <a:p>
            <a:pPr defTabSz="844083" eaLnBrk="0" fontAlgn="base" hangingPunct="0">
              <a:spcAft>
                <a:spcPct val="0"/>
              </a:spcAft>
              <a:defRPr/>
            </a:pPr>
            <a:fld id="{7C0E9838-A954-4DCD-8451-B6BF2EC00400}" type="slidenum">
              <a:rPr lang="en-US">
                <a:solidFill>
                  <a:srgbClr val="5E574E"/>
                </a:solidFill>
              </a:rPr>
              <a:pPr defTabSz="844083" eaLnBrk="0" fontAlgn="base" hangingPunct="0">
                <a:spcAft>
                  <a:spcPct val="0"/>
                </a:spcAft>
                <a:defRPr/>
              </a:pPr>
              <a:t>39</a:t>
            </a:fld>
            <a:endParaRPr lang="en-US">
              <a:solidFill>
                <a:srgbClr val="5E574E"/>
              </a:solidFill>
            </a:endParaRPr>
          </a:p>
        </p:txBody>
      </p:sp>
      <p:pic>
        <p:nvPicPr>
          <p:cNvPr id="4" name="Picture 2"/>
          <p:cNvPicPr>
            <a:picLocks noChangeAspect="1" noChangeArrowheads="1"/>
          </p:cNvPicPr>
          <p:nvPr/>
        </p:nvPicPr>
        <p:blipFill>
          <a:blip r:embed="rId2" cstate="print"/>
          <a:srcRect l="23478" t="60126" r="66090" b="12843"/>
          <a:stretch>
            <a:fillRect/>
          </a:stretch>
        </p:blipFill>
        <p:spPr bwMode="auto">
          <a:xfrm>
            <a:off x="1905000" y="2333172"/>
            <a:ext cx="3276600" cy="4524829"/>
          </a:xfrm>
          <a:prstGeom prst="rect">
            <a:avLst/>
          </a:prstGeom>
          <a:noFill/>
          <a:ln w="9525">
            <a:noFill/>
            <a:miter lim="800000"/>
            <a:headEnd/>
            <a:tailEnd/>
          </a:ln>
        </p:spPr>
      </p:pic>
      <p:pic>
        <p:nvPicPr>
          <p:cNvPr id="308226" name="Picture 2"/>
          <p:cNvPicPr>
            <a:picLocks noChangeAspect="1" noChangeArrowheads="1"/>
          </p:cNvPicPr>
          <p:nvPr/>
        </p:nvPicPr>
        <p:blipFill>
          <a:blip r:embed="rId3" cstate="print"/>
          <a:srcRect l="20498" t="40659" r="22108" b="21978"/>
          <a:stretch>
            <a:fillRect/>
          </a:stretch>
        </p:blipFill>
        <p:spPr bwMode="auto">
          <a:xfrm>
            <a:off x="76200" y="76200"/>
            <a:ext cx="7467600" cy="2590800"/>
          </a:xfrm>
          <a:prstGeom prst="rect">
            <a:avLst/>
          </a:prstGeom>
          <a:noFill/>
          <a:ln w="9525">
            <a:noFill/>
            <a:miter lim="800000"/>
            <a:headEnd/>
            <a:tailEnd/>
          </a:ln>
        </p:spPr>
      </p:pic>
      <p:sp>
        <p:nvSpPr>
          <p:cNvPr id="6" name="Rounded Rectangle 5"/>
          <p:cNvSpPr/>
          <p:nvPr/>
        </p:nvSpPr>
        <p:spPr bwMode="auto">
          <a:xfrm>
            <a:off x="5334000" y="2819400"/>
            <a:ext cx="6705600" cy="1524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defRPr/>
            </a:pPr>
            <a:r>
              <a:rPr lang="en-US" sz="2400" b="1" dirty="0">
                <a:solidFill>
                  <a:srgbClr val="0000FF"/>
                </a:solidFill>
                <a:latin typeface="Bookman Old Style" pitchFamily="18" charset="0"/>
              </a:rPr>
              <a:t>Here Yield can be optimized with</a:t>
            </a:r>
          </a:p>
          <a:p>
            <a:pPr eaLnBrk="0" fontAlgn="base" hangingPunct="0">
              <a:spcBef>
                <a:spcPct val="0"/>
              </a:spcBef>
              <a:spcAft>
                <a:spcPct val="0"/>
              </a:spcAft>
              <a:defRPr/>
            </a:pPr>
            <a:r>
              <a:rPr lang="en-US" sz="2400" b="1" dirty="0">
                <a:solidFill>
                  <a:srgbClr val="0000FF"/>
                </a:solidFill>
                <a:latin typeface="Bookman Old Style" pitchFamily="18" charset="0"/>
              </a:rPr>
              <a:t>T</a:t>
            </a:r>
            <a:r>
              <a:rPr lang="en-US" sz="2400" b="1" baseline="-25000" dirty="0">
                <a:solidFill>
                  <a:srgbClr val="0000FF"/>
                </a:solidFill>
                <a:latin typeface="Bookman Old Style" pitchFamily="18" charset="0"/>
              </a:rPr>
              <a:t>3</a:t>
            </a:r>
            <a:r>
              <a:rPr lang="en-US" sz="2400" b="1" dirty="0">
                <a:solidFill>
                  <a:srgbClr val="0000FF"/>
                </a:solidFill>
                <a:latin typeface="Bookman Old Style" pitchFamily="18" charset="0"/>
              </a:rPr>
              <a:t>, T</a:t>
            </a:r>
            <a:r>
              <a:rPr lang="en-US" sz="2400" b="1" baseline="-25000" dirty="0">
                <a:solidFill>
                  <a:srgbClr val="0000FF"/>
                </a:solidFill>
                <a:latin typeface="Bookman Old Style" pitchFamily="18" charset="0"/>
              </a:rPr>
              <a:t>5</a:t>
            </a:r>
            <a:r>
              <a:rPr lang="en-US" sz="2400" b="1" dirty="0">
                <a:solidFill>
                  <a:srgbClr val="0000FF"/>
                </a:solidFill>
                <a:latin typeface="Bookman Old Style" pitchFamily="18" charset="0"/>
              </a:rPr>
              <a:t>, x</a:t>
            </a:r>
            <a:r>
              <a:rPr lang="en-US" sz="2400" b="1" baseline="-25000" dirty="0">
                <a:solidFill>
                  <a:srgbClr val="0000FF"/>
                </a:solidFill>
                <a:latin typeface="Bookman Old Style" pitchFamily="18" charset="0"/>
              </a:rPr>
              <a:t>1</a:t>
            </a:r>
            <a:r>
              <a:rPr lang="en-US" sz="2400" b="1" dirty="0">
                <a:solidFill>
                  <a:srgbClr val="0000FF"/>
                </a:solidFill>
                <a:latin typeface="Bookman Old Style" pitchFamily="18" charset="0"/>
              </a:rPr>
              <a:t> and x</a:t>
            </a:r>
            <a:r>
              <a:rPr lang="en-US" sz="2400" b="1" baseline="-25000" dirty="0">
                <a:solidFill>
                  <a:srgbClr val="0000FF"/>
                </a:solidFill>
                <a:latin typeface="Bookman Old Style" pitchFamily="18" charset="0"/>
              </a:rPr>
              <a:t>2</a:t>
            </a:r>
            <a:r>
              <a:rPr lang="en-US" sz="2400" b="1" dirty="0">
                <a:solidFill>
                  <a:srgbClr val="0000FF"/>
                </a:solidFill>
                <a:latin typeface="Bookman Old Style" pitchFamily="18" charset="0"/>
              </a:rPr>
              <a:t> at </a:t>
            </a:r>
          </a:p>
          <a:p>
            <a:pPr eaLnBrk="0" fontAlgn="base" hangingPunct="0">
              <a:spcBef>
                <a:spcPct val="0"/>
              </a:spcBef>
              <a:spcAft>
                <a:spcPct val="0"/>
              </a:spcAft>
              <a:defRPr/>
            </a:pPr>
            <a:r>
              <a:rPr lang="en-US" sz="2400" b="1" dirty="0">
                <a:solidFill>
                  <a:srgbClr val="0000FF"/>
                </a:solidFill>
                <a:latin typeface="Bookman Old Style" pitchFamily="18" charset="0"/>
              </a:rPr>
              <a:t>different pressure ( p</a:t>
            </a:r>
            <a:r>
              <a:rPr lang="en-US" sz="2400" b="1" baseline="-25000" dirty="0">
                <a:solidFill>
                  <a:srgbClr val="0000FF"/>
                </a:solidFill>
                <a:latin typeface="Bookman Old Style" pitchFamily="18" charset="0"/>
              </a:rPr>
              <a:t>2</a:t>
            </a:r>
            <a:r>
              <a:rPr lang="en-US" sz="2400" b="1" dirty="0">
                <a:solidFill>
                  <a:srgbClr val="0000FF"/>
                </a:solidFill>
                <a:latin typeface="Bookman Old Style" pitchFamily="18" charset="0"/>
              </a:rPr>
              <a:t>)</a:t>
            </a:r>
          </a:p>
        </p:txBody>
      </p:sp>
      <p:sp>
        <p:nvSpPr>
          <p:cNvPr id="7" name="TextBox 6"/>
          <p:cNvSpPr txBox="1"/>
          <p:nvPr/>
        </p:nvSpPr>
        <p:spPr>
          <a:xfrm>
            <a:off x="5181600" y="4648201"/>
            <a:ext cx="5181600" cy="1200329"/>
          </a:xfrm>
          <a:prstGeom prst="rect">
            <a:avLst/>
          </a:prstGeom>
          <a:solidFill>
            <a:schemeClr val="bg1">
              <a:lumMod val="85000"/>
            </a:schemeClr>
          </a:solidFill>
        </p:spPr>
        <p:txBody>
          <a:bodyPr wrap="square" rtlCol="0">
            <a:spAutoFit/>
          </a:bodyPr>
          <a:lstStyle/>
          <a:p>
            <a:pPr>
              <a:defRPr/>
            </a:pPr>
            <a:r>
              <a:rPr lang="en-US" sz="2400" b="1" dirty="0">
                <a:solidFill>
                  <a:srgbClr val="FF0000"/>
                </a:solidFill>
                <a:latin typeface="Bookman Old Style" pitchFamily="18" charset="0"/>
              </a:rPr>
              <a:t>For standard Helium  Liquefier T3= 60 K, T5 = 20 K</a:t>
            </a:r>
          </a:p>
          <a:p>
            <a:pPr>
              <a:defRPr/>
            </a:pPr>
            <a:r>
              <a:rPr lang="en-US" sz="2400" b="1" dirty="0">
                <a:solidFill>
                  <a:srgbClr val="FF0000"/>
                </a:solidFill>
                <a:latin typeface="Bookman Old Style" pitchFamily="18" charset="0"/>
              </a:rPr>
              <a:t>X1= 15 %, x2 = 40 %</a:t>
            </a:r>
          </a:p>
        </p:txBody>
      </p:sp>
    </p:spTree>
    <p:extLst>
      <p:ext uri="{BB962C8B-B14F-4D97-AF65-F5344CB8AC3E}">
        <p14:creationId xmlns:p14="http://schemas.microsoft.com/office/powerpoint/2010/main" val="1872570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903914" y="6408739"/>
            <a:ext cx="4002087" cy="365125"/>
          </a:xfrm>
        </p:spPr>
        <p:txBody>
          <a:bodyPr/>
          <a:lstStyle/>
          <a:p>
            <a:pPr>
              <a:defRPr/>
            </a:pPr>
            <a:r>
              <a:rPr lang="en-US">
                <a:solidFill>
                  <a:prstClr val="black"/>
                </a:solidFill>
              </a:rPr>
              <a:t>ASSCA 2025, HEPS  China  ( T S Datta) March 28, 2025</a:t>
            </a:r>
            <a:endParaRPr lang="en-US" dirty="0">
              <a:solidFill>
                <a:prstClr val="black"/>
              </a:solidFill>
            </a:endParaRPr>
          </a:p>
        </p:txBody>
      </p:sp>
      <p:sp>
        <p:nvSpPr>
          <p:cNvPr id="3" name="Slide Number Placeholder 2"/>
          <p:cNvSpPr>
            <a:spLocks noGrp="1"/>
          </p:cNvSpPr>
          <p:nvPr>
            <p:ph type="sldNum" sz="quarter" idx="12"/>
          </p:nvPr>
        </p:nvSpPr>
        <p:spPr/>
        <p:txBody>
          <a:bodyPr/>
          <a:lstStyle/>
          <a:p>
            <a:pPr>
              <a:defRPr/>
            </a:pPr>
            <a:fld id="{CBBC269C-1D03-4E91-8D99-36E293EE702A}" type="slidenum">
              <a:rPr lang="en-US" smtClean="0">
                <a:solidFill>
                  <a:prstClr val="black"/>
                </a:solidFill>
              </a:rPr>
              <a:pPr>
                <a:defRPr/>
              </a:pPr>
              <a:t>4</a:t>
            </a:fld>
            <a:endParaRPr lang="en-US">
              <a:solidFill>
                <a:prstClr val="black"/>
              </a:solidFill>
            </a:endParaRPr>
          </a:p>
        </p:txBody>
      </p:sp>
      <p:sp>
        <p:nvSpPr>
          <p:cNvPr id="4" name="Oval 3"/>
          <p:cNvSpPr/>
          <p:nvPr/>
        </p:nvSpPr>
        <p:spPr>
          <a:xfrm>
            <a:off x="4419600" y="152400"/>
            <a:ext cx="3124200" cy="533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prstClr val="white"/>
                </a:solidFill>
                <a:latin typeface="Bookman Old Style" pitchFamily="18" charset="0"/>
              </a:rPr>
              <a:t>Cryogenics</a:t>
            </a:r>
          </a:p>
        </p:txBody>
      </p:sp>
      <p:sp>
        <p:nvSpPr>
          <p:cNvPr id="5" name="Right Brace 4"/>
          <p:cNvSpPr/>
          <p:nvPr/>
        </p:nvSpPr>
        <p:spPr>
          <a:xfrm rot="16200000">
            <a:off x="5715000" y="-1143000"/>
            <a:ext cx="533400" cy="4038600"/>
          </a:xfrm>
          <a:prstGeom prst="rightBrace">
            <a:avLst>
              <a:gd name="adj1" fmla="val 8333"/>
              <a:gd name="adj2"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a:solidFill>
                <a:prstClr val="black"/>
              </a:solidFill>
            </a:endParaRPr>
          </a:p>
        </p:txBody>
      </p:sp>
      <p:sp>
        <p:nvSpPr>
          <p:cNvPr id="6" name="Rounded Rectangle 5"/>
          <p:cNvSpPr/>
          <p:nvPr/>
        </p:nvSpPr>
        <p:spPr>
          <a:xfrm>
            <a:off x="2819400" y="1143000"/>
            <a:ext cx="2286000" cy="3048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rgbClr val="FF0000"/>
                </a:solidFill>
                <a:latin typeface="Bookman Old Style" pitchFamily="18" charset="0"/>
              </a:rPr>
              <a:t>DIRECT</a:t>
            </a:r>
          </a:p>
        </p:txBody>
      </p:sp>
      <p:sp>
        <p:nvSpPr>
          <p:cNvPr id="7" name="Rounded Rectangle 6"/>
          <p:cNvSpPr/>
          <p:nvPr/>
        </p:nvSpPr>
        <p:spPr>
          <a:xfrm>
            <a:off x="6781800" y="1143000"/>
            <a:ext cx="3200400" cy="609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b="1" dirty="0">
                <a:solidFill>
                  <a:srgbClr val="FF0000"/>
                </a:solidFill>
                <a:latin typeface="Bookman Old Style" pitchFamily="18" charset="0"/>
              </a:rPr>
              <a:t>Indirect Through Superconductivity</a:t>
            </a:r>
          </a:p>
        </p:txBody>
      </p:sp>
      <p:cxnSp>
        <p:nvCxnSpPr>
          <p:cNvPr id="9" name="Straight Connector 8"/>
          <p:cNvCxnSpPr/>
          <p:nvPr/>
        </p:nvCxnSpPr>
        <p:spPr>
          <a:xfrm>
            <a:off x="6019800" y="838200"/>
            <a:ext cx="76200" cy="61722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057400" y="1676400"/>
            <a:ext cx="1371600" cy="38100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rgbClr val="0000FF"/>
                </a:solidFill>
                <a:latin typeface="Bookman Old Style" pitchFamily="18" charset="0"/>
              </a:rPr>
              <a:t>LNG</a:t>
            </a:r>
          </a:p>
        </p:txBody>
      </p:sp>
      <p:sp>
        <p:nvSpPr>
          <p:cNvPr id="11" name="Rounded Rectangle 10"/>
          <p:cNvSpPr/>
          <p:nvPr/>
        </p:nvSpPr>
        <p:spPr>
          <a:xfrm>
            <a:off x="3505200" y="1828800"/>
            <a:ext cx="2362200" cy="457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b="1" dirty="0">
                <a:solidFill>
                  <a:srgbClr val="0000FF"/>
                </a:solidFill>
                <a:latin typeface="Bookman Old Style" pitchFamily="18" charset="0"/>
              </a:rPr>
              <a:t>Gas Separation</a:t>
            </a:r>
          </a:p>
        </p:txBody>
      </p:sp>
      <p:sp>
        <p:nvSpPr>
          <p:cNvPr id="12" name="Rounded Rectangle 11"/>
          <p:cNvSpPr/>
          <p:nvPr/>
        </p:nvSpPr>
        <p:spPr>
          <a:xfrm>
            <a:off x="2057400" y="3048000"/>
            <a:ext cx="3733800" cy="609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rgbClr val="0000FF"/>
                </a:solidFill>
                <a:latin typeface="Bookman Old Style" pitchFamily="18" charset="0"/>
              </a:rPr>
              <a:t>Preservation ( Food, Blood, Stem Cell), </a:t>
            </a:r>
            <a:r>
              <a:rPr lang="en-US" b="1" dirty="0" err="1">
                <a:solidFill>
                  <a:srgbClr val="0000FF"/>
                </a:solidFill>
                <a:latin typeface="Bookman Old Style" pitchFamily="18" charset="0"/>
              </a:rPr>
              <a:t>Cryo</a:t>
            </a:r>
            <a:r>
              <a:rPr lang="en-US" b="1" dirty="0">
                <a:solidFill>
                  <a:srgbClr val="0000FF"/>
                </a:solidFill>
                <a:latin typeface="Bookman Old Style" pitchFamily="18" charset="0"/>
              </a:rPr>
              <a:t> Surgery</a:t>
            </a:r>
          </a:p>
        </p:txBody>
      </p:sp>
      <p:sp>
        <p:nvSpPr>
          <p:cNvPr id="14" name="Oval 13"/>
          <p:cNvSpPr/>
          <p:nvPr/>
        </p:nvSpPr>
        <p:spPr>
          <a:xfrm>
            <a:off x="2971800" y="3886200"/>
            <a:ext cx="2133600" cy="4572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rgbClr val="FF0000"/>
                </a:solidFill>
                <a:latin typeface="Bookman Old Style" pitchFamily="18" charset="0"/>
              </a:rPr>
              <a:t>Space</a:t>
            </a:r>
          </a:p>
        </p:txBody>
      </p:sp>
      <p:sp>
        <p:nvSpPr>
          <p:cNvPr id="15" name="Oval 14"/>
          <p:cNvSpPr/>
          <p:nvPr/>
        </p:nvSpPr>
        <p:spPr>
          <a:xfrm>
            <a:off x="3352800" y="5105400"/>
            <a:ext cx="2438400" cy="3810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b="1" dirty="0" err="1">
                <a:solidFill>
                  <a:srgbClr val="FF0000"/>
                </a:solidFill>
                <a:latin typeface="Bookman Old Style" pitchFamily="18" charset="0"/>
              </a:rPr>
              <a:t>Cryo</a:t>
            </a:r>
            <a:r>
              <a:rPr lang="en-US" sz="2000" b="1" dirty="0">
                <a:solidFill>
                  <a:srgbClr val="FF0000"/>
                </a:solidFill>
                <a:latin typeface="Bookman Old Style" pitchFamily="18" charset="0"/>
              </a:rPr>
              <a:t> Pump</a:t>
            </a:r>
          </a:p>
        </p:txBody>
      </p:sp>
      <p:cxnSp>
        <p:nvCxnSpPr>
          <p:cNvPr id="17" name="Straight Arrow Connector 16"/>
          <p:cNvCxnSpPr/>
          <p:nvPr/>
        </p:nvCxnSpPr>
        <p:spPr>
          <a:xfrm>
            <a:off x="4495800" y="3733800"/>
            <a:ext cx="3124200" cy="0"/>
          </a:xfrm>
          <a:prstGeom prst="straightConnector1">
            <a:avLst/>
          </a:prstGeom>
          <a:ln w="38100">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419600" y="4495800"/>
            <a:ext cx="3200400" cy="76200"/>
          </a:xfrm>
          <a:prstGeom prst="straightConnector1">
            <a:avLst/>
          </a:prstGeom>
          <a:ln w="38100">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6781800" y="2209800"/>
            <a:ext cx="3124200" cy="6858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b="1" dirty="0">
                <a:solidFill>
                  <a:srgbClr val="0000FF"/>
                </a:solidFill>
                <a:latin typeface="Bookman Old Style" pitchFamily="18" charset="0"/>
              </a:rPr>
              <a:t>Power Application             ( Cable, Motor, SFCL)</a:t>
            </a:r>
          </a:p>
        </p:txBody>
      </p:sp>
      <p:sp>
        <p:nvSpPr>
          <p:cNvPr id="21" name="Oval 20"/>
          <p:cNvSpPr/>
          <p:nvPr/>
        </p:nvSpPr>
        <p:spPr>
          <a:xfrm>
            <a:off x="1752600" y="2438400"/>
            <a:ext cx="42672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rgbClr val="FF0000"/>
                </a:solidFill>
                <a:latin typeface="Bookman Old Style" pitchFamily="18" charset="0"/>
              </a:rPr>
              <a:t>Cooling of IR Detector, </a:t>
            </a:r>
          </a:p>
        </p:txBody>
      </p:sp>
      <p:sp>
        <p:nvSpPr>
          <p:cNvPr id="22" name="Oval 21"/>
          <p:cNvSpPr/>
          <p:nvPr/>
        </p:nvSpPr>
        <p:spPr>
          <a:xfrm>
            <a:off x="6629400" y="4800600"/>
            <a:ext cx="2895600" cy="381000"/>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prstClr val="white"/>
                </a:solidFill>
                <a:latin typeface="Bookman Old Style" pitchFamily="18" charset="0"/>
              </a:rPr>
              <a:t>MRI / NMR</a:t>
            </a:r>
          </a:p>
        </p:txBody>
      </p:sp>
      <p:sp>
        <p:nvSpPr>
          <p:cNvPr id="23" name="Rounded Rectangle 22"/>
          <p:cNvSpPr/>
          <p:nvPr/>
        </p:nvSpPr>
        <p:spPr>
          <a:xfrm>
            <a:off x="6477000" y="5638800"/>
            <a:ext cx="3886200" cy="609600"/>
          </a:xfrm>
          <a:prstGeom prst="round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prstClr val="white"/>
                </a:solidFill>
                <a:latin typeface="Bookman Old Style" pitchFamily="18" charset="0"/>
              </a:rPr>
              <a:t>Particle Accelerator</a:t>
            </a:r>
          </a:p>
        </p:txBody>
      </p:sp>
      <p:sp>
        <p:nvSpPr>
          <p:cNvPr id="25" name="Right Arrow 24"/>
          <p:cNvSpPr/>
          <p:nvPr/>
        </p:nvSpPr>
        <p:spPr>
          <a:xfrm rot="16200000">
            <a:off x="5715000" y="3048000"/>
            <a:ext cx="9906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6" name="TextBox 25"/>
          <p:cNvSpPr txBox="1"/>
          <p:nvPr/>
        </p:nvSpPr>
        <p:spPr>
          <a:xfrm>
            <a:off x="6324601" y="2895601"/>
            <a:ext cx="942887" cy="461665"/>
          </a:xfrm>
          <a:prstGeom prst="rect">
            <a:avLst/>
          </a:prstGeom>
          <a:noFill/>
        </p:spPr>
        <p:txBody>
          <a:bodyPr wrap="none" rtlCol="0">
            <a:spAutoFit/>
          </a:bodyPr>
          <a:lstStyle/>
          <a:p>
            <a:pPr>
              <a:defRPr/>
            </a:pPr>
            <a:r>
              <a:rPr lang="en-US" sz="2400" b="1" dirty="0">
                <a:solidFill>
                  <a:srgbClr val="0000FF"/>
                </a:solidFill>
                <a:latin typeface="Bookman Old Style" pitchFamily="18" charset="0"/>
              </a:rPr>
              <a:t>80 K</a:t>
            </a:r>
          </a:p>
        </p:txBody>
      </p:sp>
      <p:sp>
        <p:nvSpPr>
          <p:cNvPr id="27" name="TextBox 26"/>
          <p:cNvSpPr txBox="1"/>
          <p:nvPr/>
        </p:nvSpPr>
        <p:spPr>
          <a:xfrm>
            <a:off x="6096001" y="3962401"/>
            <a:ext cx="942887" cy="461665"/>
          </a:xfrm>
          <a:prstGeom prst="rect">
            <a:avLst/>
          </a:prstGeom>
          <a:noFill/>
        </p:spPr>
        <p:txBody>
          <a:bodyPr wrap="none" rtlCol="0">
            <a:spAutoFit/>
          </a:bodyPr>
          <a:lstStyle/>
          <a:p>
            <a:pPr>
              <a:defRPr/>
            </a:pPr>
            <a:r>
              <a:rPr lang="en-US" sz="2400" b="1" dirty="0">
                <a:solidFill>
                  <a:srgbClr val="0000FF"/>
                </a:solidFill>
                <a:latin typeface="Bookman Old Style" pitchFamily="18" charset="0"/>
              </a:rPr>
              <a:t>20 K</a:t>
            </a:r>
          </a:p>
        </p:txBody>
      </p:sp>
      <p:sp>
        <p:nvSpPr>
          <p:cNvPr id="28" name="TextBox 27"/>
          <p:cNvSpPr txBox="1"/>
          <p:nvPr/>
        </p:nvSpPr>
        <p:spPr>
          <a:xfrm>
            <a:off x="5562600" y="4724401"/>
            <a:ext cx="1047082" cy="461665"/>
          </a:xfrm>
          <a:prstGeom prst="rect">
            <a:avLst/>
          </a:prstGeom>
          <a:noFill/>
        </p:spPr>
        <p:txBody>
          <a:bodyPr wrap="none" rtlCol="0">
            <a:spAutoFit/>
          </a:bodyPr>
          <a:lstStyle/>
          <a:p>
            <a:pPr>
              <a:defRPr/>
            </a:pPr>
            <a:r>
              <a:rPr lang="en-US" sz="2400" b="1" dirty="0">
                <a:solidFill>
                  <a:srgbClr val="0000FF"/>
                </a:solidFill>
                <a:latin typeface="Bookman Old Style" pitchFamily="18" charset="0"/>
              </a:rPr>
              <a:t>4.2 K</a:t>
            </a:r>
          </a:p>
        </p:txBody>
      </p:sp>
    </p:spTree>
    <p:extLst>
      <p:ext uri="{BB962C8B-B14F-4D97-AF65-F5344CB8AC3E}">
        <p14:creationId xmlns:p14="http://schemas.microsoft.com/office/powerpoint/2010/main" val="2142050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9678" y="599490"/>
            <a:ext cx="11734800" cy="646331"/>
          </a:xfrm>
          <a:prstGeom prst="rect">
            <a:avLst/>
          </a:prstGeom>
          <a:solidFill>
            <a:schemeClr val="accent1"/>
          </a:solidFill>
        </p:spPr>
        <p:txBody>
          <a:bodyPr wrap="square">
            <a:spAutoFit/>
          </a:bodyPr>
          <a:lstStyle/>
          <a:p>
            <a:pPr>
              <a:defRPr/>
            </a:pPr>
            <a:r>
              <a:rPr lang="en-US" b="1" dirty="0">
                <a:solidFill>
                  <a:prstClr val="black"/>
                </a:solidFill>
                <a:latin typeface="Tahoma"/>
              </a:rPr>
              <a:t>Capacity can be further enhanced by using two Expander and precooled with liquid Nitrogen.        </a:t>
            </a:r>
            <a:r>
              <a:rPr lang="en-US" b="1" dirty="0">
                <a:solidFill>
                  <a:srgbClr val="0000FF"/>
                </a:solidFill>
                <a:latin typeface="Tahoma"/>
              </a:rPr>
              <a:t>This is called Modified Claude </a:t>
            </a:r>
            <a:r>
              <a:rPr lang="en-US" b="1" dirty="0" err="1">
                <a:solidFill>
                  <a:srgbClr val="0000FF"/>
                </a:solidFill>
                <a:latin typeface="Tahoma"/>
              </a:rPr>
              <a:t>Cucle</a:t>
            </a:r>
            <a:r>
              <a:rPr lang="en-US" b="1" dirty="0">
                <a:solidFill>
                  <a:srgbClr val="0000FF"/>
                </a:solidFill>
                <a:latin typeface="Tahoma"/>
              </a:rPr>
              <a:t>.</a:t>
            </a:r>
          </a:p>
        </p:txBody>
      </p:sp>
      <p:sp>
        <p:nvSpPr>
          <p:cNvPr id="3" name="TextBox 2"/>
          <p:cNvSpPr txBox="1"/>
          <p:nvPr/>
        </p:nvSpPr>
        <p:spPr>
          <a:xfrm>
            <a:off x="4098636" y="45394"/>
            <a:ext cx="5742278" cy="461665"/>
          </a:xfrm>
          <a:prstGeom prst="rect">
            <a:avLst/>
          </a:prstGeom>
          <a:solidFill>
            <a:srgbClr val="FFFF00"/>
          </a:solidFill>
        </p:spPr>
        <p:txBody>
          <a:bodyPr wrap="none" rtlCol="0">
            <a:spAutoFit/>
          </a:bodyPr>
          <a:lstStyle/>
          <a:p>
            <a:pPr>
              <a:defRPr/>
            </a:pPr>
            <a:r>
              <a:rPr lang="en-US" sz="2400" b="1" dirty="0">
                <a:solidFill>
                  <a:srgbClr val="0000FF"/>
                </a:solidFill>
                <a:latin typeface="Tahoma"/>
              </a:rPr>
              <a:t>HELIUM LIQUEFIER WITH TURBINE</a:t>
            </a:r>
          </a:p>
        </p:txBody>
      </p:sp>
      <p:sp>
        <p:nvSpPr>
          <p:cNvPr id="4" name="Rectangle 3"/>
          <p:cNvSpPr/>
          <p:nvPr/>
        </p:nvSpPr>
        <p:spPr>
          <a:xfrm>
            <a:off x="490727" y="2989184"/>
            <a:ext cx="6400800" cy="2708434"/>
          </a:xfrm>
          <a:prstGeom prst="rect">
            <a:avLst/>
          </a:prstGeom>
          <a:solidFill>
            <a:schemeClr val="bg1">
              <a:lumMod val="95000"/>
            </a:schemeClr>
          </a:solidFill>
          <a:ln w="28575">
            <a:solidFill>
              <a:srgbClr val="92D050"/>
            </a:solidFill>
          </a:ln>
        </p:spPr>
        <p:txBody>
          <a:bodyPr wrap="square">
            <a:spAutoFit/>
          </a:bodyPr>
          <a:lstStyle/>
          <a:p>
            <a:pPr>
              <a:defRPr/>
            </a:pPr>
            <a:r>
              <a:rPr lang="en-US" sz="2400" b="1" dirty="0">
                <a:solidFill>
                  <a:srgbClr val="0000FF"/>
                </a:solidFill>
                <a:latin typeface="Tahoma"/>
              </a:rPr>
              <a:t>Advantage :</a:t>
            </a:r>
            <a:r>
              <a:rPr lang="en-US" dirty="0">
                <a:solidFill>
                  <a:prstClr val="black"/>
                </a:solidFill>
                <a:latin typeface="Tahoma"/>
              </a:rPr>
              <a:t>  </a:t>
            </a:r>
            <a:r>
              <a:rPr lang="en-US" b="1" dirty="0">
                <a:solidFill>
                  <a:prstClr val="black"/>
                </a:solidFill>
                <a:latin typeface="Tahoma"/>
              </a:rPr>
              <a:t>Turbines are more reliable than the expansion engines because the latter are susceptible to performance deterioration due to contamination.</a:t>
            </a:r>
          </a:p>
          <a:p>
            <a:pPr>
              <a:defRPr/>
            </a:pPr>
            <a:r>
              <a:rPr lang="en-US" b="1" dirty="0">
                <a:solidFill>
                  <a:prstClr val="black"/>
                </a:solidFill>
                <a:latin typeface="Tahoma"/>
              </a:rPr>
              <a:t> </a:t>
            </a:r>
          </a:p>
          <a:p>
            <a:pPr>
              <a:defRPr/>
            </a:pPr>
            <a:r>
              <a:rPr lang="en-US" sz="2000" b="1" dirty="0">
                <a:solidFill>
                  <a:srgbClr val="0000FF"/>
                </a:solidFill>
                <a:latin typeface="Tahoma"/>
              </a:rPr>
              <a:t>Disadvantage </a:t>
            </a:r>
            <a:r>
              <a:rPr lang="en-US" dirty="0">
                <a:solidFill>
                  <a:prstClr val="black"/>
                </a:solidFill>
                <a:latin typeface="Tahoma"/>
              </a:rPr>
              <a:t>: Turbines do having a limited expansion ratio, that is a </a:t>
            </a:r>
            <a:r>
              <a:rPr lang="en-US" b="1" dirty="0">
                <a:solidFill>
                  <a:srgbClr val="0000FF"/>
                </a:solidFill>
                <a:latin typeface="Tahoma"/>
              </a:rPr>
              <a:t>limited ratio of inlet to outlet pressures. </a:t>
            </a:r>
          </a:p>
          <a:p>
            <a:pPr>
              <a:defRPr/>
            </a:pPr>
            <a:endParaRPr lang="en-US" dirty="0">
              <a:solidFill>
                <a:prstClr val="black"/>
              </a:solidFill>
              <a:latin typeface="Tahoma"/>
            </a:endParaRPr>
          </a:p>
          <a:p>
            <a:pPr>
              <a:defRPr/>
            </a:pPr>
            <a:r>
              <a:rPr lang="en-US" b="1" dirty="0">
                <a:solidFill>
                  <a:srgbClr val="FF0000"/>
                </a:solidFill>
                <a:latin typeface="Tahoma"/>
              </a:rPr>
              <a:t>That was the reason  Turbine are used in series rather  than parallel for Reciprocating Expander</a:t>
            </a:r>
          </a:p>
        </p:txBody>
      </p:sp>
      <p:pic>
        <p:nvPicPr>
          <p:cNvPr id="5" name="Picture 2"/>
          <p:cNvPicPr>
            <a:picLocks noChangeAspect="1" noChangeArrowheads="1"/>
          </p:cNvPicPr>
          <p:nvPr/>
        </p:nvPicPr>
        <p:blipFill>
          <a:blip r:embed="rId2" cstate="print"/>
          <a:srcRect/>
          <a:stretch>
            <a:fillRect/>
          </a:stretch>
        </p:blipFill>
        <p:spPr bwMode="auto">
          <a:xfrm>
            <a:off x="7543801" y="2514600"/>
            <a:ext cx="2732911" cy="3886200"/>
          </a:xfrm>
          <a:prstGeom prst="rect">
            <a:avLst/>
          </a:prstGeom>
          <a:noFill/>
          <a:ln w="9525">
            <a:noFill/>
            <a:miter lim="800000"/>
            <a:headEnd/>
            <a:tailEnd/>
          </a:ln>
        </p:spPr>
      </p:pic>
      <p:sp>
        <p:nvSpPr>
          <p:cNvPr id="6" name="TextBox 5"/>
          <p:cNvSpPr txBox="1"/>
          <p:nvPr/>
        </p:nvSpPr>
        <p:spPr>
          <a:xfrm>
            <a:off x="7799678" y="1635068"/>
            <a:ext cx="4114800" cy="369332"/>
          </a:xfrm>
          <a:prstGeom prst="rect">
            <a:avLst/>
          </a:prstGeom>
          <a:solidFill>
            <a:srgbClr val="FFFF00"/>
          </a:solidFill>
        </p:spPr>
        <p:txBody>
          <a:bodyPr wrap="square" rtlCol="0">
            <a:spAutoFit/>
          </a:bodyPr>
          <a:lstStyle/>
          <a:p>
            <a:pPr>
              <a:defRPr/>
            </a:pPr>
            <a:r>
              <a:rPr lang="en-US" b="1" dirty="0">
                <a:solidFill>
                  <a:srgbClr val="0000CC"/>
                </a:solidFill>
                <a:latin typeface="Tahoma"/>
              </a:rPr>
              <a:t>Standard 1 kW class Refrigerator</a:t>
            </a:r>
          </a:p>
        </p:txBody>
      </p:sp>
      <p:sp>
        <p:nvSpPr>
          <p:cNvPr id="7" name="Oval 6"/>
          <p:cNvSpPr/>
          <p:nvPr/>
        </p:nvSpPr>
        <p:spPr>
          <a:xfrm>
            <a:off x="9372600" y="4114800"/>
            <a:ext cx="685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Tahoma"/>
            </a:endParaRPr>
          </a:p>
        </p:txBody>
      </p:sp>
      <p:sp>
        <p:nvSpPr>
          <p:cNvPr id="9" name="Footer Placeholder 8"/>
          <p:cNvSpPr>
            <a:spLocks noGrp="1"/>
          </p:cNvSpPr>
          <p:nvPr>
            <p:ph type="ftr" sz="quarter" idx="11"/>
          </p:nvPr>
        </p:nvSpPr>
        <p:spPr>
          <a:xfrm>
            <a:off x="4648200" y="6229350"/>
            <a:ext cx="4419600" cy="457200"/>
          </a:xfrm>
        </p:spPr>
        <p:txBody>
          <a:bodyPr/>
          <a:lstStyle/>
          <a:p>
            <a:pPr>
              <a:defRPr/>
            </a:pPr>
            <a:r>
              <a:rPr lang="en-US">
                <a:solidFill>
                  <a:prstClr val="black">
                    <a:tint val="75000"/>
                  </a:prstClr>
                </a:solidFill>
              </a:rPr>
              <a:t>ASSCA 2025, HEPS  China  ( T S Datta) March 28, 2025</a:t>
            </a:r>
            <a:endParaRPr lang="en-US" dirty="0">
              <a:solidFill>
                <a:prstClr val="black">
                  <a:tint val="75000"/>
                </a:prstClr>
              </a:solidFill>
            </a:endParaRPr>
          </a:p>
        </p:txBody>
      </p:sp>
      <p:sp>
        <p:nvSpPr>
          <p:cNvPr id="10" name="Slide Number Placeholder 9"/>
          <p:cNvSpPr>
            <a:spLocks noGrp="1"/>
          </p:cNvSpPr>
          <p:nvPr>
            <p:ph type="sldNum" sz="quarter" idx="12"/>
          </p:nvPr>
        </p:nvSpPr>
        <p:spPr/>
        <p:txBody>
          <a:bodyPr/>
          <a:lstStyle/>
          <a:p>
            <a:pPr>
              <a:defRPr/>
            </a:pPr>
            <a:fld id="{D1536054-DD6D-4EAE-8D6C-C8C7B9321CB1}" type="slidenum">
              <a:rPr lang="en-US">
                <a:solidFill>
                  <a:prstClr val="black">
                    <a:tint val="75000"/>
                  </a:prstClr>
                </a:solidFill>
              </a:rPr>
              <a:pPr>
                <a:defRPr/>
              </a:pPr>
              <a:t>40</a:t>
            </a:fld>
            <a:endParaRPr lang="en-US" dirty="0">
              <a:solidFill>
                <a:prstClr val="black">
                  <a:tint val="75000"/>
                </a:prstClr>
              </a:solidFill>
            </a:endParaRPr>
          </a:p>
        </p:txBody>
      </p:sp>
      <p:sp>
        <p:nvSpPr>
          <p:cNvPr id="11" name="TextBox 10"/>
          <p:cNvSpPr txBox="1"/>
          <p:nvPr/>
        </p:nvSpPr>
        <p:spPr>
          <a:xfrm>
            <a:off x="359818" y="1749566"/>
            <a:ext cx="6498182" cy="707886"/>
          </a:xfrm>
          <a:prstGeom prst="rect">
            <a:avLst/>
          </a:prstGeom>
          <a:solidFill>
            <a:srgbClr val="FFFF00"/>
          </a:solidFill>
        </p:spPr>
        <p:txBody>
          <a:bodyPr wrap="square" rtlCol="0">
            <a:spAutoFit/>
          </a:bodyPr>
          <a:lstStyle/>
          <a:p>
            <a:pPr>
              <a:defRPr/>
            </a:pPr>
            <a:r>
              <a:rPr lang="en-US" sz="2000" b="1" dirty="0">
                <a:solidFill>
                  <a:srgbClr val="FF0000"/>
                </a:solidFill>
                <a:latin typeface="Bookman Old Style" pitchFamily="18" charset="0"/>
              </a:rPr>
              <a:t>Initial year, isentropic expansion was achieved by </a:t>
            </a:r>
            <a:r>
              <a:rPr lang="en-US" sz="2000" b="1" dirty="0">
                <a:solidFill>
                  <a:srgbClr val="0000FF"/>
                </a:solidFill>
                <a:latin typeface="Bookman Old Style" pitchFamily="18" charset="0"/>
              </a:rPr>
              <a:t>Reciprocating Piston </a:t>
            </a:r>
            <a:r>
              <a:rPr lang="en-US" sz="2000" b="1" dirty="0">
                <a:solidFill>
                  <a:srgbClr val="FF0000"/>
                </a:solidFill>
                <a:latin typeface="Bookman Old Style" pitchFamily="18" charset="0"/>
              </a:rPr>
              <a:t>type and later </a:t>
            </a:r>
            <a:r>
              <a:rPr lang="en-US" sz="2000" b="1" dirty="0">
                <a:solidFill>
                  <a:srgbClr val="0000FF"/>
                </a:solidFill>
                <a:latin typeface="Bookman Old Style" pitchFamily="18" charset="0"/>
              </a:rPr>
              <a:t>Turbine</a:t>
            </a:r>
          </a:p>
        </p:txBody>
      </p:sp>
      <p:sp>
        <p:nvSpPr>
          <p:cNvPr id="12" name="Oval 11"/>
          <p:cNvSpPr/>
          <p:nvPr/>
        </p:nvSpPr>
        <p:spPr>
          <a:xfrm>
            <a:off x="7315200" y="2057400"/>
            <a:ext cx="26670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b="1" dirty="0">
                <a:solidFill>
                  <a:srgbClr val="FFFFFF"/>
                </a:solidFill>
                <a:latin typeface="Tahoma"/>
              </a:rPr>
              <a:t>300 litres/hr</a:t>
            </a:r>
          </a:p>
        </p:txBody>
      </p:sp>
    </p:spTree>
    <p:extLst>
      <p:ext uri="{BB962C8B-B14F-4D97-AF65-F5344CB8AC3E}">
        <p14:creationId xmlns:p14="http://schemas.microsoft.com/office/powerpoint/2010/main" val="1917894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7620001" y="6492876"/>
            <a:ext cx="2351087" cy="365125"/>
          </a:xfrm>
        </p:spPr>
        <p:txBody>
          <a:bodyPr/>
          <a:lstStyle/>
          <a:p>
            <a:pPr>
              <a:defRPr/>
            </a:pPr>
            <a:r>
              <a:rPr lang="en-US">
                <a:solidFill>
                  <a:prstClr val="black"/>
                </a:solidFill>
              </a:rPr>
              <a:t>ASSCA 2025, HEPS  China  ( T S Datta) March 28, 2025</a:t>
            </a:r>
            <a:endParaRPr lang="en-US" dirty="0">
              <a:solidFill>
                <a:prstClr val="black"/>
              </a:solidFill>
            </a:endParaRPr>
          </a:p>
        </p:txBody>
      </p:sp>
      <p:sp>
        <p:nvSpPr>
          <p:cNvPr id="3" name="Slide Number Placeholder 2"/>
          <p:cNvSpPr>
            <a:spLocks noGrp="1"/>
          </p:cNvSpPr>
          <p:nvPr>
            <p:ph type="sldNum" sz="quarter" idx="12"/>
          </p:nvPr>
        </p:nvSpPr>
        <p:spPr/>
        <p:txBody>
          <a:bodyPr/>
          <a:lstStyle/>
          <a:p>
            <a:pPr>
              <a:defRPr/>
            </a:pPr>
            <a:fld id="{CBBC269C-1D03-4E91-8D99-36E293EE702A}" type="slidenum">
              <a:rPr lang="en-US">
                <a:solidFill>
                  <a:prstClr val="black"/>
                </a:solidFill>
              </a:rPr>
              <a:pPr>
                <a:defRPr/>
              </a:pPr>
              <a:t>41</a:t>
            </a:fld>
            <a:endParaRPr lang="en-US">
              <a:solidFill>
                <a:prstClr val="black"/>
              </a:solidFill>
            </a:endParaRPr>
          </a:p>
        </p:txBody>
      </p:sp>
      <p:pic>
        <p:nvPicPr>
          <p:cNvPr id="4" name="Picture 3" descr="Helium cycle.jpg"/>
          <p:cNvPicPr>
            <a:picLocks noChangeAspect="1"/>
          </p:cNvPicPr>
          <p:nvPr/>
        </p:nvPicPr>
        <p:blipFill>
          <a:blip r:embed="rId2" cstate="print"/>
          <a:srcRect l="57500" t="25867" r="9167" b="2883"/>
          <a:stretch>
            <a:fillRect/>
          </a:stretch>
        </p:blipFill>
        <p:spPr>
          <a:xfrm>
            <a:off x="838200" y="70807"/>
            <a:ext cx="5029552" cy="6716386"/>
          </a:xfrm>
          <a:prstGeom prst="rect">
            <a:avLst/>
          </a:prstGeom>
        </p:spPr>
      </p:pic>
      <p:sp>
        <p:nvSpPr>
          <p:cNvPr id="5" name="Rounded Rectangle 4"/>
          <p:cNvSpPr/>
          <p:nvPr/>
        </p:nvSpPr>
        <p:spPr>
          <a:xfrm>
            <a:off x="6629400" y="1676400"/>
            <a:ext cx="3733800" cy="3352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a:solidFill>
                  <a:srgbClr val="0000FF"/>
                </a:solidFill>
                <a:latin typeface="Tahoma"/>
              </a:rPr>
              <a:t>Major Components </a:t>
            </a:r>
            <a:r>
              <a:rPr lang="en-US" sz="2400" dirty="0">
                <a:solidFill>
                  <a:srgbClr val="0000FF"/>
                </a:solidFill>
                <a:latin typeface="Tahoma"/>
              </a:rPr>
              <a:t>:  </a:t>
            </a:r>
          </a:p>
          <a:p>
            <a:pPr>
              <a:defRPr/>
            </a:pPr>
            <a:endParaRPr lang="en-US" sz="2800" dirty="0">
              <a:solidFill>
                <a:srgbClr val="0000FF"/>
              </a:solidFill>
              <a:latin typeface="Tahoma"/>
            </a:endParaRPr>
          </a:p>
          <a:p>
            <a:pPr marL="342900" indent="-342900">
              <a:buFontTx/>
              <a:buAutoNum type="arabicPeriod"/>
              <a:defRPr/>
            </a:pPr>
            <a:r>
              <a:rPr lang="en-US" sz="2800" b="1" dirty="0">
                <a:solidFill>
                  <a:srgbClr val="0000FF"/>
                </a:solidFill>
                <a:latin typeface="Tahoma"/>
              </a:rPr>
              <a:t>Compressor     </a:t>
            </a:r>
          </a:p>
          <a:p>
            <a:pPr marL="342900" indent="-342900">
              <a:buFontTx/>
              <a:buAutoNum type="arabicPeriod"/>
              <a:defRPr/>
            </a:pPr>
            <a:r>
              <a:rPr lang="en-US" sz="2800" b="1" dirty="0">
                <a:solidFill>
                  <a:srgbClr val="0000FF"/>
                </a:solidFill>
                <a:latin typeface="Tahoma"/>
              </a:rPr>
              <a:t>Heat Exchanger   </a:t>
            </a:r>
          </a:p>
          <a:p>
            <a:pPr marL="342900" indent="-342900">
              <a:buFontTx/>
              <a:buAutoNum type="arabicPeriod"/>
              <a:defRPr/>
            </a:pPr>
            <a:r>
              <a:rPr lang="en-US" sz="2800" b="1" dirty="0">
                <a:solidFill>
                  <a:srgbClr val="0000FF"/>
                </a:solidFill>
                <a:latin typeface="Tahoma"/>
              </a:rPr>
              <a:t>Expander  </a:t>
            </a:r>
          </a:p>
          <a:p>
            <a:pPr marL="342900" indent="-342900">
              <a:buFontTx/>
              <a:buAutoNum type="arabicPeriod"/>
              <a:defRPr/>
            </a:pPr>
            <a:r>
              <a:rPr lang="en-US" sz="2800" b="1" dirty="0">
                <a:solidFill>
                  <a:srgbClr val="0000FF"/>
                </a:solidFill>
                <a:latin typeface="Tahoma"/>
              </a:rPr>
              <a:t>JT Valve</a:t>
            </a:r>
          </a:p>
        </p:txBody>
      </p:sp>
      <p:sp>
        <p:nvSpPr>
          <p:cNvPr id="7" name="TextBox 6">
            <a:extLst>
              <a:ext uri="{FF2B5EF4-FFF2-40B4-BE49-F238E27FC236}">
                <a16:creationId xmlns:a16="http://schemas.microsoft.com/office/drawing/2014/main" id="{ABA0DDCB-7CB2-8C16-4698-E670375D9A1E}"/>
              </a:ext>
            </a:extLst>
          </p:cNvPr>
          <p:cNvSpPr txBox="1"/>
          <p:nvPr/>
        </p:nvSpPr>
        <p:spPr>
          <a:xfrm>
            <a:off x="6171849" y="304800"/>
            <a:ext cx="5029552" cy="646331"/>
          </a:xfrm>
          <a:prstGeom prst="rect">
            <a:avLst/>
          </a:prstGeom>
          <a:solidFill>
            <a:srgbClr val="FF0000"/>
          </a:solidFill>
        </p:spPr>
        <p:txBody>
          <a:bodyPr wrap="square" rtlCol="0">
            <a:spAutoFit/>
          </a:bodyPr>
          <a:lstStyle/>
          <a:p>
            <a:r>
              <a:rPr lang="en-US" b="1" dirty="0">
                <a:solidFill>
                  <a:schemeClr val="bg1"/>
                </a:solidFill>
                <a:latin typeface="Bookman Old Style" panose="02050604050505020204" pitchFamily="18" charset="0"/>
              </a:rPr>
              <a:t>Commercial Helium Liquefier with Temperature at Different Process Point  </a:t>
            </a:r>
            <a:endParaRPr lang="en-IN"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128588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724145" y="21848"/>
            <a:ext cx="10362709" cy="461665"/>
          </a:xfrm>
          <a:prstGeom prst="rect">
            <a:avLst/>
          </a:prstGeom>
          <a:solidFill>
            <a:srgbClr val="FFFF00"/>
          </a:solidFill>
        </p:spPr>
        <p:txBody>
          <a:bodyPr wrap="none" rtlCol="0">
            <a:spAutoFit/>
          </a:bodyPr>
          <a:lstStyle/>
          <a:p>
            <a:pPr>
              <a:defRPr/>
            </a:pPr>
            <a:r>
              <a:rPr lang="en-US" sz="2400" b="1" dirty="0">
                <a:solidFill>
                  <a:srgbClr val="0000FF"/>
                </a:solidFill>
                <a:latin typeface="Calibri"/>
              </a:rPr>
              <a:t>Most Popular Helium Liquefier in Low Temperature Laboratories  ( 1965 – 1980) </a:t>
            </a:r>
          </a:p>
        </p:txBody>
      </p:sp>
      <p:pic>
        <p:nvPicPr>
          <p:cNvPr id="49154" name="Picture 2" descr="Image result for CTI 1400 helium Liquefier"/>
          <p:cNvPicPr>
            <a:picLocks noChangeAspect="1" noChangeArrowheads="1"/>
          </p:cNvPicPr>
          <p:nvPr/>
        </p:nvPicPr>
        <p:blipFill>
          <a:blip r:embed="rId2" cstate="print"/>
          <a:srcRect/>
          <a:stretch>
            <a:fillRect/>
          </a:stretch>
        </p:blipFill>
        <p:spPr bwMode="auto">
          <a:xfrm>
            <a:off x="1447800" y="1317631"/>
            <a:ext cx="2857500" cy="2143125"/>
          </a:xfrm>
          <a:prstGeom prst="rect">
            <a:avLst/>
          </a:prstGeom>
          <a:noFill/>
        </p:spPr>
      </p:pic>
      <p:pic>
        <p:nvPicPr>
          <p:cNvPr id="49156" name="Picture 4" descr="Image result for CTI 1400 helium Liquefier"/>
          <p:cNvPicPr>
            <a:picLocks noChangeAspect="1" noChangeArrowheads="1"/>
          </p:cNvPicPr>
          <p:nvPr/>
        </p:nvPicPr>
        <p:blipFill>
          <a:blip r:embed="rId3" cstate="print"/>
          <a:srcRect/>
          <a:stretch>
            <a:fillRect/>
          </a:stretch>
        </p:blipFill>
        <p:spPr bwMode="auto">
          <a:xfrm>
            <a:off x="6400800" y="685800"/>
            <a:ext cx="3733800" cy="2800350"/>
          </a:xfrm>
          <a:prstGeom prst="rect">
            <a:avLst/>
          </a:prstGeom>
          <a:noFill/>
        </p:spPr>
      </p:pic>
      <p:sp>
        <p:nvSpPr>
          <p:cNvPr id="8" name="TextBox 7"/>
          <p:cNvSpPr txBox="1"/>
          <p:nvPr/>
        </p:nvSpPr>
        <p:spPr>
          <a:xfrm>
            <a:off x="838200" y="3581400"/>
            <a:ext cx="10515600" cy="923330"/>
          </a:xfrm>
          <a:prstGeom prst="rect">
            <a:avLst/>
          </a:prstGeom>
          <a:noFill/>
        </p:spPr>
        <p:txBody>
          <a:bodyPr wrap="square" rtlCol="0">
            <a:spAutoFit/>
          </a:bodyPr>
          <a:lstStyle/>
          <a:p>
            <a:pPr>
              <a:defRPr/>
            </a:pPr>
            <a:r>
              <a:rPr lang="en-US" b="1" dirty="0">
                <a:solidFill>
                  <a:prstClr val="black"/>
                </a:solidFill>
                <a:latin typeface="Bookman Old Style" pitchFamily="18" charset="0"/>
              </a:rPr>
              <a:t>Capacity :  10 litre/hr ( single Compressor)  :  Reciprocating  2 stage; 100 NM3/hr , Reciprocating Expansion     Yield  = .08</a:t>
            </a:r>
          </a:p>
          <a:p>
            <a:pPr>
              <a:defRPr/>
            </a:pPr>
            <a:r>
              <a:rPr lang="en-US" b="1" dirty="0">
                <a:solidFill>
                  <a:prstClr val="black"/>
                </a:solidFill>
                <a:latin typeface="Bookman Old Style" pitchFamily="18" charset="0"/>
              </a:rPr>
              <a:t> </a:t>
            </a:r>
          </a:p>
        </p:txBody>
      </p:sp>
      <p:sp>
        <p:nvSpPr>
          <p:cNvPr id="9" name="Oval 8"/>
          <p:cNvSpPr/>
          <p:nvPr/>
        </p:nvSpPr>
        <p:spPr>
          <a:xfrm>
            <a:off x="1905000" y="609600"/>
            <a:ext cx="3581400" cy="533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rgbClr val="FF0000"/>
                </a:solidFill>
                <a:latin typeface="Bookman Old Style" pitchFamily="18" charset="0"/>
              </a:rPr>
              <a:t>ADL to CTI 1400</a:t>
            </a:r>
          </a:p>
        </p:txBody>
      </p:sp>
      <p:grpSp>
        <p:nvGrpSpPr>
          <p:cNvPr id="2" name="Group 16"/>
          <p:cNvGrpSpPr/>
          <p:nvPr/>
        </p:nvGrpSpPr>
        <p:grpSpPr>
          <a:xfrm>
            <a:off x="2514600" y="4343401"/>
            <a:ext cx="7543800" cy="430887"/>
            <a:chOff x="914400" y="5181600"/>
            <a:chExt cx="7543800" cy="430887"/>
          </a:xfrm>
        </p:grpSpPr>
        <p:sp>
          <p:nvSpPr>
            <p:cNvPr id="11" name="TextBox 10"/>
            <p:cNvSpPr txBox="1"/>
            <p:nvPr/>
          </p:nvSpPr>
          <p:spPr>
            <a:xfrm>
              <a:off x="914400" y="5181600"/>
              <a:ext cx="7543800" cy="430887"/>
            </a:xfrm>
            <a:prstGeom prst="rect">
              <a:avLst/>
            </a:prstGeom>
            <a:noFill/>
          </p:spPr>
          <p:txBody>
            <a:bodyPr wrap="square" rtlCol="0">
              <a:spAutoFit/>
            </a:bodyPr>
            <a:lstStyle/>
            <a:p>
              <a:pPr>
                <a:defRPr/>
              </a:pPr>
              <a:r>
                <a:rPr lang="en-US" sz="2200" b="1" dirty="0">
                  <a:solidFill>
                    <a:srgbClr val="FF0000"/>
                  </a:solidFill>
                  <a:latin typeface="Calibri"/>
                </a:rPr>
                <a:t>CTI 1410</a:t>
              </a:r>
              <a:r>
                <a:rPr lang="en-US" sz="2200" b="1" dirty="0">
                  <a:solidFill>
                    <a:prstClr val="black"/>
                  </a:solidFill>
                  <a:latin typeface="Calibri"/>
                </a:rPr>
                <a:t>                </a:t>
              </a:r>
              <a:r>
                <a:rPr lang="en-US" sz="2200" b="1" dirty="0">
                  <a:solidFill>
                    <a:srgbClr val="0000CC"/>
                  </a:solidFill>
                  <a:latin typeface="Calibri"/>
                </a:rPr>
                <a:t>KOCH</a:t>
              </a:r>
              <a:r>
                <a:rPr lang="en-US" sz="2200" b="1" dirty="0">
                  <a:solidFill>
                    <a:prstClr val="black"/>
                  </a:solidFill>
                  <a:latin typeface="Calibri"/>
                </a:rPr>
                <a:t>                    </a:t>
              </a:r>
              <a:r>
                <a:rPr lang="en-US" sz="2200" b="1" dirty="0">
                  <a:solidFill>
                    <a:srgbClr val="FF0000"/>
                  </a:solidFill>
                  <a:latin typeface="Calibri"/>
                </a:rPr>
                <a:t>PSI</a:t>
              </a:r>
              <a:r>
                <a:rPr lang="en-US" sz="2200" b="1" dirty="0">
                  <a:solidFill>
                    <a:prstClr val="black"/>
                  </a:solidFill>
                  <a:latin typeface="Calibri"/>
                </a:rPr>
                <a:t>                    </a:t>
              </a:r>
              <a:r>
                <a:rPr lang="en-US" sz="2200" b="1" dirty="0">
                  <a:solidFill>
                    <a:srgbClr val="0000CC"/>
                  </a:solidFill>
                  <a:latin typeface="Calibri"/>
                </a:rPr>
                <a:t>LINDE ( L 1410) </a:t>
              </a:r>
            </a:p>
          </p:txBody>
        </p:sp>
        <p:grpSp>
          <p:nvGrpSpPr>
            <p:cNvPr id="4" name="Group 15"/>
            <p:cNvGrpSpPr/>
            <p:nvPr/>
          </p:nvGrpSpPr>
          <p:grpSpPr>
            <a:xfrm>
              <a:off x="2057400" y="5257800"/>
              <a:ext cx="4343400" cy="266700"/>
              <a:chOff x="2057400" y="5257800"/>
              <a:chExt cx="4343400" cy="266700"/>
            </a:xfrm>
          </p:grpSpPr>
          <p:sp>
            <p:nvSpPr>
              <p:cNvPr id="12" name="Right Arrow 11"/>
              <p:cNvSpPr/>
              <p:nvPr/>
            </p:nvSpPr>
            <p:spPr>
              <a:xfrm>
                <a:off x="2057400" y="5295900"/>
                <a:ext cx="8382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14" name="Right Arrow 13"/>
              <p:cNvSpPr/>
              <p:nvPr/>
            </p:nvSpPr>
            <p:spPr>
              <a:xfrm>
                <a:off x="3886200" y="5257800"/>
                <a:ext cx="8382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15" name="Right Arrow 14"/>
              <p:cNvSpPr/>
              <p:nvPr/>
            </p:nvSpPr>
            <p:spPr>
              <a:xfrm>
                <a:off x="5562600" y="5257800"/>
                <a:ext cx="8382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grpSp>
      </p:grpSp>
      <p:sp>
        <p:nvSpPr>
          <p:cNvPr id="18" name="TextBox 17"/>
          <p:cNvSpPr txBox="1"/>
          <p:nvPr/>
        </p:nvSpPr>
        <p:spPr>
          <a:xfrm>
            <a:off x="2365908" y="5022820"/>
            <a:ext cx="7079182" cy="830997"/>
          </a:xfrm>
          <a:prstGeom prst="rect">
            <a:avLst/>
          </a:prstGeom>
          <a:solidFill>
            <a:srgbClr val="FF0000"/>
          </a:solidFill>
        </p:spPr>
        <p:txBody>
          <a:bodyPr wrap="none" rtlCol="0">
            <a:spAutoFit/>
          </a:bodyPr>
          <a:lstStyle/>
          <a:p>
            <a:pPr>
              <a:defRPr/>
            </a:pPr>
            <a:r>
              <a:rPr lang="en-US" sz="2400" b="1" dirty="0">
                <a:solidFill>
                  <a:schemeClr val="bg1"/>
                </a:solidFill>
                <a:latin typeface="Calibri"/>
              </a:rPr>
              <a:t>Automatic Engine speed,  Screw Compressor, Modular</a:t>
            </a:r>
          </a:p>
          <a:p>
            <a:pPr>
              <a:defRPr/>
            </a:pPr>
            <a:r>
              <a:rPr lang="en-US" sz="2400" b="1" dirty="0">
                <a:solidFill>
                  <a:schemeClr val="bg1"/>
                </a:solidFill>
                <a:latin typeface="Calibri"/>
              </a:rPr>
              <a:t>Production rate :  10 litres/ hr to 50 litres/ hr </a:t>
            </a:r>
          </a:p>
        </p:txBody>
      </p:sp>
      <p:sp>
        <p:nvSpPr>
          <p:cNvPr id="19" name="Footer Placeholder 18"/>
          <p:cNvSpPr>
            <a:spLocks noGrp="1"/>
          </p:cNvSpPr>
          <p:nvPr>
            <p:ph type="ftr" sz="quarter" idx="11"/>
          </p:nvPr>
        </p:nvSpPr>
        <p:spPr>
          <a:xfrm>
            <a:off x="4648200" y="6356351"/>
            <a:ext cx="4191000" cy="365125"/>
          </a:xfrm>
        </p:spPr>
        <p:txBody>
          <a:bodyPr/>
          <a:lstStyle/>
          <a:p>
            <a:pPr algn="ctr">
              <a:spcBef>
                <a:spcPts val="0"/>
              </a:spcBef>
              <a:defRPr/>
            </a:pPr>
            <a:r>
              <a:rPr lang="en-US" sz="1400" b="1" dirty="0">
                <a:solidFill>
                  <a:srgbClr val="0000CC"/>
                </a:solidFill>
                <a:latin typeface="Calibri"/>
              </a:rPr>
              <a:t>ASSCA 2025, HEPS  China  ( T S Datta) March 28, 2025</a:t>
            </a:r>
          </a:p>
        </p:txBody>
      </p:sp>
      <p:sp>
        <p:nvSpPr>
          <p:cNvPr id="20" name="Slide Number Placeholder 19"/>
          <p:cNvSpPr>
            <a:spLocks noGrp="1"/>
          </p:cNvSpPr>
          <p:nvPr>
            <p:ph type="sldNum" sz="quarter" idx="12"/>
          </p:nvPr>
        </p:nvSpPr>
        <p:spPr/>
        <p:txBody>
          <a:bodyPr/>
          <a:lstStyle/>
          <a:p>
            <a:pPr>
              <a:spcBef>
                <a:spcPts val="0"/>
              </a:spcBef>
              <a:defRPr/>
            </a:pPr>
            <a:fld id="{D1536054-DD6D-4EAE-8D6C-C8C7B9321CB1}" type="slidenum">
              <a:rPr lang="en-US" sz="1200">
                <a:solidFill>
                  <a:prstClr val="black">
                    <a:tint val="75000"/>
                  </a:prstClr>
                </a:solidFill>
                <a:latin typeface="Calibri"/>
              </a:rPr>
              <a:pPr>
                <a:spcBef>
                  <a:spcPts val="0"/>
                </a:spcBef>
                <a:defRPr/>
              </a:pPr>
              <a:t>42</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4062152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descr="Image result for linde hampson cycl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en-US" dirty="0">
              <a:solidFill>
                <a:prstClr val="black"/>
              </a:solidFill>
              <a:latin typeface="Calibri"/>
            </a:endParaRPr>
          </a:p>
        </p:txBody>
      </p:sp>
      <p:sp>
        <p:nvSpPr>
          <p:cNvPr id="49156" name="AutoShape 4" descr="Image result for linde hampson cycl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en-US" dirty="0">
              <a:solidFill>
                <a:prstClr val="black"/>
              </a:solidFill>
              <a:latin typeface="Calibri"/>
            </a:endParaRPr>
          </a:p>
        </p:txBody>
      </p:sp>
      <p:pic>
        <p:nvPicPr>
          <p:cNvPr id="5121" name="Picture 1"/>
          <p:cNvPicPr>
            <a:picLocks noChangeAspect="1" noChangeArrowheads="1"/>
          </p:cNvPicPr>
          <p:nvPr/>
        </p:nvPicPr>
        <p:blipFill>
          <a:blip r:embed="rId2" cstate="print"/>
          <a:srcRect l="17917" t="26316" r="20789" b="10526"/>
          <a:stretch>
            <a:fillRect/>
          </a:stretch>
        </p:blipFill>
        <p:spPr bwMode="auto">
          <a:xfrm rot="5400000">
            <a:off x="-92381" y="1842846"/>
            <a:ext cx="6428934" cy="3560640"/>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l="15833" t="32558" r="30000" b="6977"/>
          <a:stretch>
            <a:fillRect/>
          </a:stretch>
        </p:blipFill>
        <p:spPr bwMode="auto">
          <a:xfrm rot="5400000">
            <a:off x="6712309" y="2114264"/>
            <a:ext cx="5661812" cy="3397087"/>
          </a:xfrm>
          <a:prstGeom prst="rect">
            <a:avLst/>
          </a:prstGeom>
          <a:noFill/>
          <a:ln w="9525">
            <a:noFill/>
            <a:miter lim="800000"/>
            <a:headEnd/>
            <a:tailEnd/>
          </a:ln>
        </p:spPr>
      </p:pic>
      <p:sp>
        <p:nvSpPr>
          <p:cNvPr id="6" name="TextBox 5"/>
          <p:cNvSpPr txBox="1"/>
          <p:nvPr/>
        </p:nvSpPr>
        <p:spPr>
          <a:xfrm>
            <a:off x="68887" y="20367"/>
            <a:ext cx="7461915" cy="461665"/>
          </a:xfrm>
          <a:prstGeom prst="rect">
            <a:avLst/>
          </a:prstGeom>
          <a:solidFill>
            <a:srgbClr val="FFFF00"/>
          </a:solidFill>
        </p:spPr>
        <p:txBody>
          <a:bodyPr wrap="none" rtlCol="0">
            <a:spAutoFit/>
          </a:bodyPr>
          <a:lstStyle/>
          <a:p>
            <a:pPr>
              <a:defRPr/>
            </a:pPr>
            <a:r>
              <a:rPr lang="en-US" sz="2400" b="1" dirty="0">
                <a:solidFill>
                  <a:srgbClr val="0000FF"/>
                </a:solidFill>
                <a:latin typeface="Calibri"/>
              </a:rPr>
              <a:t>18 kW at 4.5 K   Helium Refrigerator for CERN LHC Project</a:t>
            </a:r>
          </a:p>
        </p:txBody>
      </p:sp>
      <p:sp>
        <p:nvSpPr>
          <p:cNvPr id="7" name="TextBox 6"/>
          <p:cNvSpPr txBox="1"/>
          <p:nvPr/>
        </p:nvSpPr>
        <p:spPr>
          <a:xfrm>
            <a:off x="2505737" y="505360"/>
            <a:ext cx="753732" cy="369332"/>
          </a:xfrm>
          <a:prstGeom prst="rect">
            <a:avLst/>
          </a:prstGeom>
          <a:solidFill>
            <a:srgbClr val="FFFF00"/>
          </a:solidFill>
        </p:spPr>
        <p:txBody>
          <a:bodyPr wrap="none" rtlCol="0">
            <a:spAutoFit/>
          </a:bodyPr>
          <a:lstStyle/>
          <a:p>
            <a:pPr>
              <a:defRPr/>
            </a:pPr>
            <a:r>
              <a:rPr lang="en-US" b="1" dirty="0">
                <a:solidFill>
                  <a:prstClr val="black"/>
                </a:solidFill>
                <a:latin typeface="Calibri"/>
              </a:rPr>
              <a:t>LINDE</a:t>
            </a:r>
          </a:p>
        </p:txBody>
      </p:sp>
      <p:sp>
        <p:nvSpPr>
          <p:cNvPr id="8" name="TextBox 7"/>
          <p:cNvSpPr txBox="1"/>
          <p:nvPr/>
        </p:nvSpPr>
        <p:spPr>
          <a:xfrm>
            <a:off x="9144000" y="454029"/>
            <a:ext cx="1263487" cy="369332"/>
          </a:xfrm>
          <a:prstGeom prst="rect">
            <a:avLst/>
          </a:prstGeom>
          <a:solidFill>
            <a:srgbClr val="FFFF00"/>
          </a:solidFill>
        </p:spPr>
        <p:txBody>
          <a:bodyPr wrap="none" rtlCol="0">
            <a:spAutoFit/>
          </a:bodyPr>
          <a:lstStyle/>
          <a:p>
            <a:pPr>
              <a:defRPr/>
            </a:pPr>
            <a:r>
              <a:rPr lang="en-US" b="1" dirty="0">
                <a:solidFill>
                  <a:prstClr val="black"/>
                </a:solidFill>
                <a:latin typeface="Calibri"/>
              </a:rPr>
              <a:t>AIR Liquide</a:t>
            </a:r>
          </a:p>
        </p:txBody>
      </p:sp>
      <p:sp>
        <p:nvSpPr>
          <p:cNvPr id="9" name="TextBox 8"/>
          <p:cNvSpPr txBox="1"/>
          <p:nvPr/>
        </p:nvSpPr>
        <p:spPr>
          <a:xfrm rot="17978709">
            <a:off x="2660160" y="3360901"/>
            <a:ext cx="6249083" cy="461665"/>
          </a:xfrm>
          <a:prstGeom prst="rect">
            <a:avLst/>
          </a:prstGeom>
          <a:solidFill>
            <a:srgbClr val="FFFF00"/>
          </a:solidFill>
        </p:spPr>
        <p:txBody>
          <a:bodyPr wrap="none" rtlCol="0">
            <a:spAutoFit/>
          </a:bodyPr>
          <a:lstStyle/>
          <a:p>
            <a:pPr>
              <a:defRPr/>
            </a:pPr>
            <a:r>
              <a:rPr lang="en-US" sz="2400" b="1" dirty="0">
                <a:solidFill>
                  <a:srgbClr val="0000CC"/>
                </a:solidFill>
                <a:latin typeface="Calibri"/>
              </a:rPr>
              <a:t>Largest helium refrigerator with Single Cold Box</a:t>
            </a:r>
          </a:p>
        </p:txBody>
      </p:sp>
      <p:sp>
        <p:nvSpPr>
          <p:cNvPr id="10" name="Footer Placeholder 9"/>
          <p:cNvSpPr>
            <a:spLocks noGrp="1"/>
          </p:cNvSpPr>
          <p:nvPr>
            <p:ph type="ftr" sz="quarter" idx="11"/>
          </p:nvPr>
        </p:nvSpPr>
        <p:spPr>
          <a:xfrm>
            <a:off x="4648200" y="6356351"/>
            <a:ext cx="4038600" cy="365125"/>
          </a:xfrm>
        </p:spPr>
        <p:txBody>
          <a:bodyPr/>
          <a:lstStyle/>
          <a:p>
            <a:pPr algn="ctr">
              <a:spcBef>
                <a:spcPts val="0"/>
              </a:spcBef>
              <a:defRPr/>
            </a:pPr>
            <a:r>
              <a:rPr lang="en-US" sz="1400" b="1">
                <a:solidFill>
                  <a:srgbClr val="0000CC"/>
                </a:solidFill>
                <a:latin typeface="Calibri"/>
              </a:rPr>
              <a:t>ASSCA 2025, HEPS  China  ( T S Datta) March 28, 2025</a:t>
            </a:r>
            <a:endParaRPr lang="en-US" sz="1400" b="1" dirty="0">
              <a:solidFill>
                <a:srgbClr val="0000CC"/>
              </a:solidFill>
              <a:latin typeface="Calibri"/>
            </a:endParaRPr>
          </a:p>
        </p:txBody>
      </p:sp>
      <p:sp>
        <p:nvSpPr>
          <p:cNvPr id="11" name="Slide Number Placeholder 10"/>
          <p:cNvSpPr>
            <a:spLocks noGrp="1"/>
          </p:cNvSpPr>
          <p:nvPr>
            <p:ph type="sldNum" sz="quarter" idx="12"/>
          </p:nvPr>
        </p:nvSpPr>
        <p:spPr/>
        <p:txBody>
          <a:bodyPr/>
          <a:lstStyle/>
          <a:p>
            <a:pPr>
              <a:spcBef>
                <a:spcPts val="0"/>
              </a:spcBef>
              <a:defRPr/>
            </a:pPr>
            <a:fld id="{D1536054-DD6D-4EAE-8D6C-C8C7B9321CB1}" type="slidenum">
              <a:rPr lang="en-US" sz="1200">
                <a:solidFill>
                  <a:prstClr val="black">
                    <a:tint val="75000"/>
                  </a:prstClr>
                </a:solidFill>
                <a:latin typeface="Calibri"/>
              </a:rPr>
              <a:pPr>
                <a:spcBef>
                  <a:spcPts val="0"/>
                </a:spcBef>
                <a:defRPr/>
              </a:pPr>
              <a:t>43</a:t>
            </a:fld>
            <a:endParaRPr lang="en-US" sz="1200" dirty="0">
              <a:solidFill>
                <a:prstClr val="black">
                  <a:tint val="75000"/>
                </a:prstClr>
              </a:solidFill>
              <a:latin typeface="Calibri"/>
            </a:endParaRPr>
          </a:p>
        </p:txBody>
      </p:sp>
      <p:sp>
        <p:nvSpPr>
          <p:cNvPr id="13" name="TextBox 12"/>
          <p:cNvSpPr txBox="1"/>
          <p:nvPr/>
        </p:nvSpPr>
        <p:spPr>
          <a:xfrm>
            <a:off x="5029200" y="5334001"/>
            <a:ext cx="2528256" cy="461665"/>
          </a:xfrm>
          <a:prstGeom prst="rect">
            <a:avLst/>
          </a:prstGeom>
          <a:solidFill>
            <a:srgbClr val="FF0000"/>
          </a:solidFill>
        </p:spPr>
        <p:txBody>
          <a:bodyPr wrap="none" rtlCol="0">
            <a:spAutoFit/>
          </a:bodyPr>
          <a:lstStyle/>
          <a:p>
            <a:pPr>
              <a:defRPr/>
            </a:pPr>
            <a:r>
              <a:rPr lang="en-US" sz="2400" b="1" dirty="0">
                <a:solidFill>
                  <a:prstClr val="black"/>
                </a:solidFill>
                <a:latin typeface="Calibri"/>
              </a:rPr>
              <a:t>Next 20 / 25kW ??</a:t>
            </a:r>
          </a:p>
        </p:txBody>
      </p:sp>
    </p:spTree>
    <p:extLst>
      <p:ext uri="{BB962C8B-B14F-4D97-AF65-F5344CB8AC3E}">
        <p14:creationId xmlns:p14="http://schemas.microsoft.com/office/powerpoint/2010/main" val="178364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robridge1"/>
          <p:cNvPicPr>
            <a:picLocks noChangeAspect="1" noChangeArrowheads="1"/>
          </p:cNvPicPr>
          <p:nvPr/>
        </p:nvPicPr>
        <p:blipFill>
          <a:blip r:embed="rId2" cstate="print"/>
          <a:srcRect/>
          <a:stretch>
            <a:fillRect/>
          </a:stretch>
        </p:blipFill>
        <p:spPr bwMode="auto">
          <a:xfrm>
            <a:off x="838200" y="1267245"/>
            <a:ext cx="3179505" cy="2438400"/>
          </a:xfrm>
          <a:prstGeom prst="rect">
            <a:avLst/>
          </a:prstGeom>
          <a:noFill/>
        </p:spPr>
      </p:pic>
      <p:sp>
        <p:nvSpPr>
          <p:cNvPr id="5" name="Rectangle 4"/>
          <p:cNvSpPr/>
          <p:nvPr/>
        </p:nvSpPr>
        <p:spPr>
          <a:xfrm>
            <a:off x="457200" y="424934"/>
            <a:ext cx="4466287" cy="369332"/>
          </a:xfrm>
          <a:prstGeom prst="rect">
            <a:avLst/>
          </a:prstGeom>
          <a:solidFill>
            <a:srgbClr val="FF0000"/>
          </a:solidFill>
        </p:spPr>
        <p:txBody>
          <a:bodyPr wrap="none">
            <a:spAutoFit/>
          </a:bodyPr>
          <a:lstStyle/>
          <a:p>
            <a:pPr>
              <a:defRPr/>
            </a:pPr>
            <a:r>
              <a:rPr lang="en-US" b="1" dirty="0">
                <a:solidFill>
                  <a:srgbClr val="0000FF"/>
                </a:solidFill>
                <a:latin typeface="Bookman Old Style" pitchFamily="18" charset="0"/>
              </a:rPr>
              <a:t>Strobridge Survey (Efficiency) 1974</a:t>
            </a:r>
          </a:p>
        </p:txBody>
      </p:sp>
      <p:sp>
        <p:nvSpPr>
          <p:cNvPr id="6" name="Rounded Rectangle 5"/>
          <p:cNvSpPr/>
          <p:nvPr/>
        </p:nvSpPr>
        <p:spPr>
          <a:xfrm>
            <a:off x="5181600" y="609600"/>
            <a:ext cx="6705600" cy="41910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a:solidFill>
                  <a:srgbClr val="0000FF"/>
                </a:solidFill>
                <a:latin typeface="Bookman Old Style" pitchFamily="18" charset="0"/>
              </a:rPr>
              <a:t>GM Cryocooler ; 4 kW for 1W refrigeration at 4.2 K</a:t>
            </a:r>
          </a:p>
          <a:p>
            <a:pPr>
              <a:defRPr/>
            </a:pPr>
            <a:endParaRPr lang="en-US" sz="2400" b="1" dirty="0">
              <a:solidFill>
                <a:srgbClr val="0000FF"/>
              </a:solidFill>
              <a:latin typeface="Bookman Old Style" pitchFamily="18" charset="0"/>
            </a:endParaRPr>
          </a:p>
          <a:p>
            <a:pPr>
              <a:defRPr/>
            </a:pPr>
            <a:r>
              <a:rPr lang="en-US" sz="2400" b="1" dirty="0">
                <a:solidFill>
                  <a:srgbClr val="FF0000"/>
                </a:solidFill>
                <a:latin typeface="Bookman Old Style" pitchFamily="18" charset="0"/>
              </a:rPr>
              <a:t>Laboratory Scale Helium Refrigerator ( ~ 100 W)  : 700 W for 1 W </a:t>
            </a:r>
          </a:p>
          <a:p>
            <a:pPr>
              <a:defRPr/>
            </a:pPr>
            <a:endParaRPr lang="en-US" sz="2400" b="1" dirty="0">
              <a:solidFill>
                <a:srgbClr val="0000FF"/>
              </a:solidFill>
              <a:latin typeface="Bookman Old Style" pitchFamily="18" charset="0"/>
            </a:endParaRPr>
          </a:p>
          <a:p>
            <a:pPr>
              <a:defRPr/>
            </a:pPr>
            <a:r>
              <a:rPr lang="en-US" sz="2400" b="1" dirty="0">
                <a:solidFill>
                  <a:srgbClr val="0000FF"/>
                </a:solidFill>
                <a:latin typeface="Bookman Old Style" pitchFamily="18" charset="0"/>
              </a:rPr>
              <a:t>Medium Range 1kW Class ( 300 W for 1W Range)</a:t>
            </a:r>
          </a:p>
          <a:p>
            <a:pPr>
              <a:defRPr/>
            </a:pPr>
            <a:endParaRPr lang="en-US" sz="2400" b="1" dirty="0">
              <a:solidFill>
                <a:srgbClr val="0000FF"/>
              </a:solidFill>
              <a:latin typeface="Bookman Old Style" pitchFamily="18" charset="0"/>
            </a:endParaRPr>
          </a:p>
          <a:p>
            <a:pPr>
              <a:defRPr/>
            </a:pPr>
            <a:r>
              <a:rPr lang="en-US" sz="2400" b="1" dirty="0">
                <a:solidFill>
                  <a:srgbClr val="FF0000"/>
                </a:solidFill>
                <a:latin typeface="Bookman Old Style" pitchFamily="18" charset="0"/>
              </a:rPr>
              <a:t>Large Helium Refrigerator ( 18 kW for CERN  : 225 W for 1 W   </a:t>
            </a:r>
          </a:p>
        </p:txBody>
      </p:sp>
      <p:sp>
        <p:nvSpPr>
          <p:cNvPr id="7" name="Oval 6"/>
          <p:cNvSpPr/>
          <p:nvPr/>
        </p:nvSpPr>
        <p:spPr>
          <a:xfrm>
            <a:off x="1524000" y="5071269"/>
            <a:ext cx="8839200" cy="5334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b="1" dirty="0">
                <a:solidFill>
                  <a:prstClr val="white"/>
                </a:solidFill>
                <a:latin typeface="Lucida Sans Unicode"/>
              </a:rPr>
              <a:t>Whether we have reached peak value of 225 W ?? </a:t>
            </a:r>
          </a:p>
        </p:txBody>
      </p:sp>
      <p:sp>
        <p:nvSpPr>
          <p:cNvPr id="9" name="Footer Placeholder 8"/>
          <p:cNvSpPr>
            <a:spLocks noGrp="1"/>
          </p:cNvSpPr>
          <p:nvPr>
            <p:ph type="ftr" sz="quarter" idx="11"/>
          </p:nvPr>
        </p:nvSpPr>
        <p:spPr>
          <a:xfrm>
            <a:off x="5903914" y="6408739"/>
            <a:ext cx="3849686" cy="365125"/>
          </a:xfrm>
        </p:spPr>
        <p:txBody>
          <a:bodyPr/>
          <a:lstStyle/>
          <a:p>
            <a:pPr>
              <a:defRPr/>
            </a:pPr>
            <a:r>
              <a:rPr lang="en-US" b="1" dirty="0">
                <a:solidFill>
                  <a:srgbClr val="0000CC"/>
                </a:solidFill>
                <a:latin typeface="Lucida Sans Unicode"/>
              </a:rPr>
              <a:t>ASSCA 2025, HEPS  China  ( T S Datta) March 28, 2025</a:t>
            </a:r>
          </a:p>
        </p:txBody>
      </p:sp>
      <p:sp>
        <p:nvSpPr>
          <p:cNvPr id="11" name="Slide Number Placeholder 10"/>
          <p:cNvSpPr>
            <a:spLocks noGrp="1"/>
          </p:cNvSpPr>
          <p:nvPr>
            <p:ph type="sldNum" sz="quarter" idx="12"/>
          </p:nvPr>
        </p:nvSpPr>
        <p:spPr/>
        <p:txBody>
          <a:bodyPr/>
          <a:lstStyle/>
          <a:p>
            <a:pPr>
              <a:defRPr/>
            </a:pPr>
            <a:fld id="{D1536054-DD6D-4EAE-8D6C-C8C7B9321CB1}" type="slidenum">
              <a:rPr lang="en-US">
                <a:solidFill>
                  <a:prstClr val="black"/>
                </a:solidFill>
                <a:latin typeface="Lucida Sans Unicode"/>
              </a:rPr>
              <a:pPr>
                <a:defRPr/>
              </a:pPr>
              <a:t>44</a:t>
            </a:fld>
            <a:endParaRPr lang="en-US" dirty="0">
              <a:solidFill>
                <a:prstClr val="black"/>
              </a:solidFill>
              <a:latin typeface="Lucida Sans Unicode"/>
            </a:endParaRPr>
          </a:p>
        </p:txBody>
      </p:sp>
    </p:spTree>
    <p:extLst>
      <p:ext uri="{BB962C8B-B14F-4D97-AF65-F5344CB8AC3E}">
        <p14:creationId xmlns:p14="http://schemas.microsoft.com/office/powerpoint/2010/main" val="2941023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ium cycle.jpg"/>
          <p:cNvPicPr>
            <a:picLocks noChangeAspect="1"/>
          </p:cNvPicPr>
          <p:nvPr/>
        </p:nvPicPr>
        <p:blipFill>
          <a:blip r:embed="rId2" cstate="print"/>
          <a:srcRect l="57500" t="25867" r="9167" b="2883"/>
          <a:stretch>
            <a:fillRect/>
          </a:stretch>
        </p:blipFill>
        <p:spPr>
          <a:xfrm>
            <a:off x="1524001" y="3505200"/>
            <a:ext cx="2163097" cy="3352800"/>
          </a:xfrm>
          <a:prstGeom prst="rect">
            <a:avLst/>
          </a:prstGeom>
        </p:spPr>
      </p:pic>
      <p:sp>
        <p:nvSpPr>
          <p:cNvPr id="6" name="Rounded Rectangle 5"/>
          <p:cNvSpPr/>
          <p:nvPr/>
        </p:nvSpPr>
        <p:spPr>
          <a:xfrm>
            <a:off x="1524000" y="0"/>
            <a:ext cx="7848600" cy="5334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b="1" dirty="0">
                <a:solidFill>
                  <a:srgbClr val="FFFFFF"/>
                </a:solidFill>
                <a:latin typeface="Aharoni" pitchFamily="2" charset="-79"/>
                <a:cs typeface="Aharoni" pitchFamily="2" charset="-79"/>
              </a:rPr>
              <a:t>STANDARD HELIUM LIQUEFIER/ REFRIGERATOR CYCLE</a:t>
            </a:r>
          </a:p>
        </p:txBody>
      </p:sp>
      <p:sp>
        <p:nvSpPr>
          <p:cNvPr id="8" name="TextBox 7"/>
          <p:cNvSpPr txBox="1"/>
          <p:nvPr/>
        </p:nvSpPr>
        <p:spPr>
          <a:xfrm>
            <a:off x="454794" y="947930"/>
            <a:ext cx="11277600" cy="830997"/>
          </a:xfrm>
          <a:prstGeom prst="rect">
            <a:avLst/>
          </a:prstGeom>
          <a:noFill/>
        </p:spPr>
        <p:txBody>
          <a:bodyPr wrap="square" rtlCol="0">
            <a:spAutoFit/>
          </a:bodyPr>
          <a:lstStyle/>
          <a:p>
            <a:pPr>
              <a:defRPr/>
            </a:pPr>
            <a:r>
              <a:rPr lang="en-US" sz="2400" b="1" dirty="0">
                <a:solidFill>
                  <a:srgbClr val="0000FF"/>
                </a:solidFill>
                <a:latin typeface="Bookman Old Style" pitchFamily="18" charset="0"/>
              </a:rPr>
              <a:t>Standard  1 kW  at  4.3 K  Helium Refrigerator needs a Compressor with capacity 100g/s and discharge pressure at 13 bar (g)</a:t>
            </a:r>
          </a:p>
        </p:txBody>
      </p:sp>
      <p:sp>
        <p:nvSpPr>
          <p:cNvPr id="9" name="TextBox 8"/>
          <p:cNvSpPr txBox="1"/>
          <p:nvPr/>
        </p:nvSpPr>
        <p:spPr>
          <a:xfrm>
            <a:off x="4419600" y="2286000"/>
            <a:ext cx="3976410" cy="369332"/>
          </a:xfrm>
          <a:prstGeom prst="rect">
            <a:avLst/>
          </a:prstGeom>
          <a:noFill/>
        </p:spPr>
        <p:txBody>
          <a:bodyPr wrap="none" rtlCol="0">
            <a:spAutoFit/>
          </a:bodyPr>
          <a:lstStyle/>
          <a:p>
            <a:pPr>
              <a:defRPr/>
            </a:pPr>
            <a:r>
              <a:rPr lang="en-US" dirty="0">
                <a:solidFill>
                  <a:srgbClr val="000000"/>
                </a:solidFill>
                <a:latin typeface="Tahoma"/>
              </a:rPr>
              <a:t>Isothermal Operation : Work required</a:t>
            </a:r>
          </a:p>
        </p:txBody>
      </p:sp>
      <p:graphicFrame>
        <p:nvGraphicFramePr>
          <p:cNvPr id="10" name="Object 9"/>
          <p:cNvGraphicFramePr>
            <a:graphicFrameLocks noChangeAspect="1"/>
          </p:cNvGraphicFramePr>
          <p:nvPr/>
        </p:nvGraphicFramePr>
        <p:xfrm>
          <a:off x="4800600" y="2743201"/>
          <a:ext cx="4038600" cy="807449"/>
        </p:xfrm>
        <a:graphic>
          <a:graphicData uri="http://schemas.openxmlformats.org/presentationml/2006/ole">
            <mc:AlternateContent xmlns:mc="http://schemas.openxmlformats.org/markup-compatibility/2006">
              <mc:Choice xmlns:v="urn:schemas-microsoft-com:vml" Requires="v">
                <p:oleObj name="Equation" r:id="rId3" imgW="1968500" imgH="393700" progId="">
                  <p:embed/>
                </p:oleObj>
              </mc:Choice>
              <mc:Fallback>
                <p:oleObj name="Equation" r:id="rId3" imgW="1968500" imgH="393700" progId="">
                  <p:embed/>
                  <p:pic>
                    <p:nvPicPr>
                      <p:cNvPr id="1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743201"/>
                        <a:ext cx="4038600" cy="8074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ounded Rectangle 10"/>
          <p:cNvSpPr/>
          <p:nvPr/>
        </p:nvSpPr>
        <p:spPr>
          <a:xfrm>
            <a:off x="5029200" y="3733800"/>
            <a:ext cx="4800600" cy="4572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rgbClr val="FFFFFF"/>
                </a:solidFill>
                <a:latin typeface="Tahoma"/>
              </a:rPr>
              <a:t>Actual  Plug Power ; 305 kW </a:t>
            </a:r>
          </a:p>
        </p:txBody>
      </p:sp>
      <p:sp>
        <p:nvSpPr>
          <p:cNvPr id="12" name="TextBox 11"/>
          <p:cNvSpPr txBox="1"/>
          <p:nvPr/>
        </p:nvSpPr>
        <p:spPr>
          <a:xfrm>
            <a:off x="5562601" y="4419601"/>
            <a:ext cx="4907113" cy="461665"/>
          </a:xfrm>
          <a:prstGeom prst="rect">
            <a:avLst/>
          </a:prstGeom>
          <a:solidFill>
            <a:srgbClr val="FFFF00"/>
          </a:solidFill>
        </p:spPr>
        <p:txBody>
          <a:bodyPr wrap="none" rtlCol="0">
            <a:spAutoFit/>
          </a:bodyPr>
          <a:lstStyle/>
          <a:p>
            <a:pPr>
              <a:defRPr/>
            </a:pPr>
            <a:r>
              <a:rPr lang="en-US" sz="2400" b="1" dirty="0">
                <a:solidFill>
                  <a:srgbClr val="0000FF"/>
                </a:solidFill>
                <a:latin typeface="Bookman Old Style" pitchFamily="18" charset="0"/>
              </a:rPr>
              <a:t>Compressor Efficiency  : 49%</a:t>
            </a:r>
          </a:p>
        </p:txBody>
      </p:sp>
      <p:sp>
        <p:nvSpPr>
          <p:cNvPr id="13" name="TextBox 12"/>
          <p:cNvSpPr txBox="1"/>
          <p:nvPr/>
        </p:nvSpPr>
        <p:spPr>
          <a:xfrm>
            <a:off x="5715001" y="5181601"/>
            <a:ext cx="4219425" cy="461665"/>
          </a:xfrm>
          <a:prstGeom prst="rect">
            <a:avLst/>
          </a:prstGeom>
          <a:solidFill>
            <a:srgbClr val="FF0000"/>
          </a:solidFill>
        </p:spPr>
        <p:txBody>
          <a:bodyPr wrap="none" rtlCol="0">
            <a:spAutoFit/>
          </a:bodyPr>
          <a:lstStyle/>
          <a:p>
            <a:pPr>
              <a:defRPr/>
            </a:pPr>
            <a:r>
              <a:rPr lang="en-US" sz="2400" b="1" dirty="0">
                <a:solidFill>
                  <a:srgbClr val="FFFFFF"/>
                </a:solidFill>
                <a:latin typeface="Bookman Old Style" pitchFamily="18" charset="0"/>
              </a:rPr>
              <a:t>Inverse COP =  300 W/ W</a:t>
            </a:r>
          </a:p>
        </p:txBody>
      </p:sp>
      <p:sp>
        <p:nvSpPr>
          <p:cNvPr id="15" name="Footer Placeholder 14"/>
          <p:cNvSpPr>
            <a:spLocks noGrp="1"/>
          </p:cNvSpPr>
          <p:nvPr>
            <p:ph type="ftr" sz="quarter" idx="11"/>
          </p:nvPr>
        </p:nvSpPr>
        <p:spPr>
          <a:xfrm>
            <a:off x="5903913" y="6408739"/>
            <a:ext cx="4030512" cy="365125"/>
          </a:xfrm>
        </p:spPr>
        <p:txBody>
          <a:bodyPr/>
          <a:lstStyle/>
          <a:p>
            <a:pPr algn="l">
              <a:spcBef>
                <a:spcPct val="50000"/>
              </a:spcBef>
              <a:defRPr/>
            </a:pPr>
            <a:r>
              <a:rPr lang="en-US" sz="1292">
                <a:solidFill>
                  <a:srgbClr val="5E574E"/>
                </a:solidFill>
                <a:latin typeface="Arial" charset="0"/>
              </a:rPr>
              <a:t>ASSCA 2025, HEPS  China  ( T S Datta) March 28, 2025</a:t>
            </a:r>
            <a:endParaRPr lang="en-US" sz="1292" dirty="0">
              <a:solidFill>
                <a:srgbClr val="5E574E"/>
              </a:solidFill>
              <a:latin typeface="Arial" charset="0"/>
            </a:endParaRPr>
          </a:p>
        </p:txBody>
      </p:sp>
      <p:sp>
        <p:nvSpPr>
          <p:cNvPr id="14" name="Slide Number Placeholder 13"/>
          <p:cNvSpPr>
            <a:spLocks noGrp="1"/>
          </p:cNvSpPr>
          <p:nvPr>
            <p:ph type="sldNum" sz="quarter" idx="12"/>
          </p:nvPr>
        </p:nvSpPr>
        <p:spPr/>
        <p:txBody>
          <a:bodyPr/>
          <a:lstStyle/>
          <a:p>
            <a:pPr>
              <a:spcBef>
                <a:spcPct val="50000"/>
              </a:spcBef>
              <a:defRPr/>
            </a:pPr>
            <a:fld id="{CBBC269C-1D03-4E91-8D99-36E293EE702A}" type="slidenum">
              <a:rPr lang="en-US" sz="1292">
                <a:solidFill>
                  <a:srgbClr val="5E574E"/>
                </a:solidFill>
                <a:latin typeface="Arial" charset="0"/>
              </a:rPr>
              <a:pPr>
                <a:spcBef>
                  <a:spcPct val="50000"/>
                </a:spcBef>
                <a:defRPr/>
              </a:pPr>
              <a:t>45</a:t>
            </a:fld>
            <a:endParaRPr lang="en-US" sz="1292">
              <a:solidFill>
                <a:srgbClr val="5E574E"/>
              </a:solidFill>
              <a:latin typeface="Arial" charset="0"/>
            </a:endParaRPr>
          </a:p>
        </p:txBody>
      </p:sp>
    </p:spTree>
    <p:extLst>
      <p:ext uri="{BB962C8B-B14F-4D97-AF65-F5344CB8AC3E}">
        <p14:creationId xmlns:p14="http://schemas.microsoft.com/office/powerpoint/2010/main" val="2391927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903914" y="6408739"/>
            <a:ext cx="3697287" cy="365125"/>
          </a:xfrm>
        </p:spPr>
        <p:txBody>
          <a:bodyPr/>
          <a:lstStyle/>
          <a:p>
            <a:pPr>
              <a:defRPr/>
            </a:pPr>
            <a:r>
              <a:rPr lang="en-US">
                <a:solidFill>
                  <a:prstClr val="black"/>
                </a:solidFill>
                <a:latin typeface="Lucida Sans Unicode"/>
              </a:rPr>
              <a:t>ASSCA 2025, HEPS  China  ( T S Datta) March 28, 2025</a:t>
            </a:r>
            <a:endParaRPr lang="en-US" dirty="0">
              <a:solidFill>
                <a:prstClr val="black"/>
              </a:solidFill>
              <a:latin typeface="Lucida Sans Unicode"/>
            </a:endParaRPr>
          </a:p>
        </p:txBody>
      </p:sp>
      <p:sp>
        <p:nvSpPr>
          <p:cNvPr id="3" name="Slide Number Placeholder 2"/>
          <p:cNvSpPr>
            <a:spLocks noGrp="1"/>
          </p:cNvSpPr>
          <p:nvPr>
            <p:ph type="sldNum" sz="quarter" idx="12"/>
          </p:nvPr>
        </p:nvSpPr>
        <p:spPr/>
        <p:txBody>
          <a:bodyPr/>
          <a:lstStyle/>
          <a:p>
            <a:pPr>
              <a:defRPr/>
            </a:pPr>
            <a:fld id="{CBBC269C-1D03-4E91-8D99-36E293EE702A}" type="slidenum">
              <a:rPr lang="en-US">
                <a:solidFill>
                  <a:prstClr val="black"/>
                </a:solidFill>
                <a:latin typeface="Lucida Sans Unicode"/>
              </a:rPr>
              <a:pPr>
                <a:defRPr/>
              </a:pPr>
              <a:t>46</a:t>
            </a:fld>
            <a:endParaRPr lang="en-US">
              <a:solidFill>
                <a:prstClr val="black"/>
              </a:solidFill>
              <a:latin typeface="Lucida Sans Unicode"/>
            </a:endParaRPr>
          </a:p>
        </p:txBody>
      </p:sp>
      <p:sp>
        <p:nvSpPr>
          <p:cNvPr id="4" name="TextBox 3"/>
          <p:cNvSpPr txBox="1"/>
          <p:nvPr/>
        </p:nvSpPr>
        <p:spPr>
          <a:xfrm>
            <a:off x="54889" y="71736"/>
            <a:ext cx="7019870" cy="461665"/>
          </a:xfrm>
          <a:prstGeom prst="rect">
            <a:avLst/>
          </a:prstGeom>
          <a:solidFill>
            <a:srgbClr val="FFFF00"/>
          </a:solidFill>
        </p:spPr>
        <p:txBody>
          <a:bodyPr wrap="none" rtlCol="0">
            <a:spAutoFit/>
          </a:bodyPr>
          <a:lstStyle/>
          <a:p>
            <a:r>
              <a:rPr lang="en-IN" sz="2400" b="1" dirty="0">
                <a:solidFill>
                  <a:srgbClr val="FF0000"/>
                </a:solidFill>
                <a:latin typeface="Bookman Old Style" panose="02050604050505020204" pitchFamily="18" charset="0"/>
              </a:rPr>
              <a:t>Major Components of Helium Refrigerator </a:t>
            </a:r>
          </a:p>
        </p:txBody>
      </p:sp>
      <p:pic>
        <p:nvPicPr>
          <p:cNvPr id="5" name="Picture 4"/>
          <p:cNvPicPr>
            <a:picLocks noChangeAspect="1"/>
          </p:cNvPicPr>
          <p:nvPr/>
        </p:nvPicPr>
        <p:blipFill>
          <a:blip r:embed="rId2" cstate="print"/>
          <a:stretch>
            <a:fillRect/>
          </a:stretch>
        </p:blipFill>
        <p:spPr>
          <a:xfrm>
            <a:off x="8314123" y="3752128"/>
            <a:ext cx="2779253" cy="2839173"/>
          </a:xfrm>
          <a:prstGeom prst="rect">
            <a:avLst/>
          </a:prstGeom>
        </p:spPr>
      </p:pic>
      <p:pic>
        <p:nvPicPr>
          <p:cNvPr id="6" name="Picture 7" descr="Image result for Linde  expansion turbine"/>
          <p:cNvPicPr>
            <a:picLocks noChangeAspect="1" noChangeArrowheads="1"/>
          </p:cNvPicPr>
          <p:nvPr/>
        </p:nvPicPr>
        <p:blipFill>
          <a:blip r:embed="rId3" cstate="print"/>
          <a:srcRect/>
          <a:stretch>
            <a:fillRect/>
          </a:stretch>
        </p:blipFill>
        <p:spPr bwMode="auto">
          <a:xfrm>
            <a:off x="9308332" y="353569"/>
            <a:ext cx="2209800" cy="3366262"/>
          </a:xfrm>
          <a:prstGeom prst="rect">
            <a:avLst/>
          </a:prstGeom>
          <a:noFill/>
        </p:spPr>
      </p:pic>
      <p:pic>
        <p:nvPicPr>
          <p:cNvPr id="7" name="Picture 6"/>
          <p:cNvPicPr>
            <a:picLocks noChangeAspect="1"/>
          </p:cNvPicPr>
          <p:nvPr/>
        </p:nvPicPr>
        <p:blipFill rotWithShape="1">
          <a:blip r:embed="rId4" cstate="print"/>
          <a:srcRect l="22083" t="30001" r="21667" b="5384"/>
          <a:stretch/>
        </p:blipFill>
        <p:spPr>
          <a:xfrm>
            <a:off x="1733516" y="3607594"/>
            <a:ext cx="4840785" cy="3163912"/>
          </a:xfrm>
          <a:prstGeom prst="rect">
            <a:avLst/>
          </a:prstGeom>
        </p:spPr>
      </p:pic>
      <p:pic>
        <p:nvPicPr>
          <p:cNvPr id="8" name="Picture 2" descr="Refrigerator New.jpg"/>
          <p:cNvPicPr>
            <a:picLocks noChangeAspect="1"/>
          </p:cNvPicPr>
          <p:nvPr/>
        </p:nvPicPr>
        <p:blipFill>
          <a:blip r:embed="rId5" cstate="print">
            <a:lum bright="10000" contrast="30000"/>
          </a:blip>
          <a:srcRect/>
          <a:stretch>
            <a:fillRect/>
          </a:stretch>
        </p:blipFill>
        <p:spPr bwMode="auto">
          <a:xfrm>
            <a:off x="1699166" y="533401"/>
            <a:ext cx="4909484" cy="3076551"/>
          </a:xfrm>
          <a:prstGeom prst="rect">
            <a:avLst/>
          </a:prstGeom>
          <a:noFill/>
          <a:ln w="9525">
            <a:noFill/>
            <a:miter lim="800000"/>
            <a:headEnd/>
            <a:tailEnd/>
          </a:ln>
        </p:spPr>
      </p:pic>
      <p:sp>
        <p:nvSpPr>
          <p:cNvPr id="9" name="TextBox 8"/>
          <p:cNvSpPr txBox="1"/>
          <p:nvPr/>
        </p:nvSpPr>
        <p:spPr>
          <a:xfrm rot="17955493">
            <a:off x="8206339" y="1852033"/>
            <a:ext cx="1051891" cy="369332"/>
          </a:xfrm>
          <a:prstGeom prst="rect">
            <a:avLst/>
          </a:prstGeom>
          <a:solidFill>
            <a:srgbClr val="FFFF00"/>
          </a:solidFill>
        </p:spPr>
        <p:txBody>
          <a:bodyPr wrap="none" rtlCol="0">
            <a:spAutoFit/>
          </a:bodyPr>
          <a:lstStyle/>
          <a:p>
            <a:r>
              <a:rPr lang="en-IN" b="1" dirty="0"/>
              <a:t>Turbine</a:t>
            </a:r>
          </a:p>
        </p:txBody>
      </p:sp>
      <p:sp>
        <p:nvSpPr>
          <p:cNvPr id="10" name="TextBox 9"/>
          <p:cNvSpPr txBox="1"/>
          <p:nvPr/>
        </p:nvSpPr>
        <p:spPr>
          <a:xfrm rot="16383670">
            <a:off x="10328481" y="4864450"/>
            <a:ext cx="1936749" cy="369332"/>
          </a:xfrm>
          <a:prstGeom prst="rect">
            <a:avLst/>
          </a:prstGeom>
          <a:solidFill>
            <a:srgbClr val="FFFF00"/>
          </a:solidFill>
        </p:spPr>
        <p:txBody>
          <a:bodyPr wrap="none" rtlCol="0">
            <a:spAutoFit/>
          </a:bodyPr>
          <a:lstStyle/>
          <a:p>
            <a:r>
              <a:rPr lang="en-IN" b="1" dirty="0"/>
              <a:t>Heat Exchanger</a:t>
            </a:r>
          </a:p>
        </p:txBody>
      </p:sp>
      <p:sp>
        <p:nvSpPr>
          <p:cNvPr id="11" name="TextBox 10"/>
          <p:cNvSpPr txBox="1"/>
          <p:nvPr/>
        </p:nvSpPr>
        <p:spPr>
          <a:xfrm rot="17270313">
            <a:off x="5768151" y="4769991"/>
            <a:ext cx="2613216" cy="369332"/>
          </a:xfrm>
          <a:prstGeom prst="rect">
            <a:avLst/>
          </a:prstGeom>
          <a:solidFill>
            <a:srgbClr val="FFFF00"/>
          </a:solidFill>
        </p:spPr>
        <p:txBody>
          <a:bodyPr wrap="none" rtlCol="0">
            <a:spAutoFit/>
          </a:bodyPr>
          <a:lstStyle/>
          <a:p>
            <a:r>
              <a:rPr lang="en-IN" b="1" dirty="0">
                <a:latin typeface="Bookman Old Style" panose="02050604050505020204" pitchFamily="18" charset="0"/>
              </a:rPr>
              <a:t>Oil Removal System</a:t>
            </a:r>
          </a:p>
        </p:txBody>
      </p:sp>
    </p:spTree>
    <p:extLst>
      <p:ext uri="{BB962C8B-B14F-4D97-AF65-F5344CB8AC3E}">
        <p14:creationId xmlns:p14="http://schemas.microsoft.com/office/powerpoint/2010/main" val="2361291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648200" y="6229350"/>
            <a:ext cx="4829005" cy="457200"/>
          </a:xfrm>
        </p:spPr>
        <p:txBody>
          <a:bodyPr/>
          <a:lstStyle/>
          <a:p>
            <a:pPr algn="ctr" defTabSz="844083" eaLnBrk="0" fontAlgn="base" hangingPunct="0">
              <a:spcAft>
                <a:spcPct val="0"/>
              </a:spcAft>
              <a:defRPr/>
            </a:pPr>
            <a:r>
              <a:rPr lang="en-US" dirty="0">
                <a:solidFill>
                  <a:srgbClr val="5E574E"/>
                </a:solidFill>
              </a:rPr>
              <a:t>ASSCA 2025, HEPS  China  ( T S Datta) March 28, 2025</a:t>
            </a:r>
          </a:p>
        </p:txBody>
      </p:sp>
      <p:sp>
        <p:nvSpPr>
          <p:cNvPr id="3" name="Slide Number Placeholder 2"/>
          <p:cNvSpPr>
            <a:spLocks noGrp="1"/>
          </p:cNvSpPr>
          <p:nvPr>
            <p:ph type="sldNum" sz="quarter" idx="12"/>
          </p:nvPr>
        </p:nvSpPr>
        <p:spPr/>
        <p:txBody>
          <a:bodyPr/>
          <a:lstStyle/>
          <a:p>
            <a:pPr defTabSz="844083" eaLnBrk="0" fontAlgn="base" hangingPunct="0">
              <a:spcAft>
                <a:spcPct val="0"/>
              </a:spcAft>
              <a:defRPr/>
            </a:pPr>
            <a:fld id="{7C0E9838-A954-4DCD-8451-B6BF2EC00400}" type="slidenum">
              <a:rPr lang="en-US">
                <a:solidFill>
                  <a:srgbClr val="5E574E"/>
                </a:solidFill>
              </a:rPr>
              <a:pPr defTabSz="844083" eaLnBrk="0" fontAlgn="base" hangingPunct="0">
                <a:spcAft>
                  <a:spcPct val="0"/>
                </a:spcAft>
                <a:defRPr/>
              </a:pPr>
              <a:t>47</a:t>
            </a:fld>
            <a:endParaRPr lang="en-US">
              <a:solidFill>
                <a:srgbClr val="5E574E"/>
              </a:solidFill>
            </a:endParaRPr>
          </a:p>
        </p:txBody>
      </p:sp>
      <p:pic>
        <p:nvPicPr>
          <p:cNvPr id="33794" name="Picture 2" descr="https://cds.cern.ch/record/709624/files/na-2004-021_0401026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78" y="3470257"/>
            <a:ext cx="408459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figure 7"/>
          <p:cNvPicPr>
            <a:picLocks noChangeAspect="1" noChangeArrowheads="1"/>
          </p:cNvPicPr>
          <p:nvPr/>
        </p:nvPicPr>
        <p:blipFill rotWithShape="1">
          <a:blip r:embed="rId3">
            <a:extLst>
              <a:ext uri="{28A0092B-C50C-407E-A947-70E740481C1C}">
                <a14:useLocalDpi xmlns:a14="http://schemas.microsoft.com/office/drawing/2010/main" val="0"/>
              </a:ext>
            </a:extLst>
          </a:blip>
          <a:srcRect b="17743"/>
          <a:stretch/>
        </p:blipFill>
        <p:spPr bwMode="auto">
          <a:xfrm>
            <a:off x="1676401" y="152400"/>
            <a:ext cx="5927593" cy="3295650"/>
          </a:xfrm>
          <a:prstGeom prst="rect">
            <a:avLst/>
          </a:prstGeom>
          <a:noFill/>
          <a:extLst>
            <a:ext uri="{909E8E84-426E-40DD-AFC4-6F175D3DCCD1}">
              <a14:hiddenFill xmlns:a14="http://schemas.microsoft.com/office/drawing/2010/main">
                <a:solidFill>
                  <a:srgbClr val="FFFFFF"/>
                </a:solidFill>
              </a14:hiddenFill>
            </a:ext>
          </a:extLst>
        </p:spPr>
      </p:pic>
      <p:pic>
        <p:nvPicPr>
          <p:cNvPr id="33802" name="Picture 10" descr="The challenge of keeping cool – CERN Cour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729" y="3534813"/>
            <a:ext cx="3578225" cy="293414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bwMode="auto">
          <a:xfrm>
            <a:off x="1676400" y="3124200"/>
            <a:ext cx="4038600" cy="323064"/>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r>
              <a:rPr lang="en-IN" b="1" dirty="0">
                <a:solidFill>
                  <a:srgbClr val="FF0000"/>
                </a:solidFill>
                <a:latin typeface="Times New Roman" pitchFamily="18" charset="0"/>
              </a:rPr>
              <a:t>Helium Refrigerator Layout @CERN </a:t>
            </a:r>
          </a:p>
        </p:txBody>
      </p:sp>
      <p:sp>
        <p:nvSpPr>
          <p:cNvPr id="8" name="TextBox 7"/>
          <p:cNvSpPr txBox="1"/>
          <p:nvPr/>
        </p:nvSpPr>
        <p:spPr>
          <a:xfrm>
            <a:off x="7603993" y="479000"/>
            <a:ext cx="2412840" cy="369332"/>
          </a:xfrm>
          <a:prstGeom prst="rect">
            <a:avLst/>
          </a:prstGeom>
          <a:solidFill>
            <a:srgbClr val="FFFF00"/>
          </a:solidFill>
        </p:spPr>
        <p:txBody>
          <a:bodyPr wrap="none" rtlCol="0">
            <a:spAutoFit/>
          </a:bodyPr>
          <a:lstStyle/>
          <a:p>
            <a:pPr>
              <a:defRPr/>
            </a:pPr>
            <a:r>
              <a:rPr lang="en-IN" b="1" dirty="0">
                <a:solidFill>
                  <a:srgbClr val="0000FF"/>
                </a:solidFill>
                <a:latin typeface="Tahoma"/>
              </a:rPr>
              <a:t>18 kW Refrigerator</a:t>
            </a:r>
          </a:p>
        </p:txBody>
      </p:sp>
      <p:sp>
        <p:nvSpPr>
          <p:cNvPr id="9" name="TextBox 8"/>
          <p:cNvSpPr txBox="1"/>
          <p:nvPr/>
        </p:nvSpPr>
        <p:spPr>
          <a:xfrm>
            <a:off x="7591478" y="1365906"/>
            <a:ext cx="2626040" cy="369332"/>
          </a:xfrm>
          <a:prstGeom prst="rect">
            <a:avLst/>
          </a:prstGeom>
          <a:solidFill>
            <a:srgbClr val="FFFF00"/>
          </a:solidFill>
        </p:spPr>
        <p:txBody>
          <a:bodyPr wrap="none" rtlCol="0">
            <a:spAutoFit/>
          </a:bodyPr>
          <a:lstStyle/>
          <a:p>
            <a:pPr>
              <a:defRPr/>
            </a:pPr>
            <a:r>
              <a:rPr lang="en-IN" b="1" dirty="0" err="1">
                <a:solidFill>
                  <a:srgbClr val="0000FF"/>
                </a:solidFill>
                <a:latin typeface="Tahoma"/>
              </a:rPr>
              <a:t>LHe</a:t>
            </a:r>
            <a:r>
              <a:rPr lang="en-IN" b="1" dirty="0">
                <a:solidFill>
                  <a:srgbClr val="0000FF"/>
                </a:solidFill>
                <a:latin typeface="Tahoma"/>
              </a:rPr>
              <a:t> Distribution Line</a:t>
            </a:r>
          </a:p>
        </p:txBody>
      </p:sp>
      <p:sp>
        <p:nvSpPr>
          <p:cNvPr id="10" name="TextBox 9"/>
          <p:cNvSpPr txBox="1"/>
          <p:nvPr/>
        </p:nvSpPr>
        <p:spPr>
          <a:xfrm>
            <a:off x="8153401" y="2514600"/>
            <a:ext cx="184731" cy="923330"/>
          </a:xfrm>
          <a:prstGeom prst="rect">
            <a:avLst/>
          </a:prstGeom>
          <a:noFill/>
        </p:spPr>
        <p:txBody>
          <a:bodyPr wrap="none" rtlCol="0">
            <a:spAutoFit/>
          </a:bodyPr>
          <a:lstStyle/>
          <a:p>
            <a:pPr>
              <a:defRPr/>
            </a:pPr>
            <a:endParaRPr lang="en-IN" dirty="0">
              <a:solidFill>
                <a:srgbClr val="000000"/>
              </a:solidFill>
              <a:latin typeface="Tahoma"/>
            </a:endParaRPr>
          </a:p>
          <a:p>
            <a:pPr>
              <a:defRPr/>
            </a:pPr>
            <a:endParaRPr lang="en-IN" dirty="0">
              <a:solidFill>
                <a:srgbClr val="000000"/>
              </a:solidFill>
              <a:latin typeface="Tahoma"/>
            </a:endParaRPr>
          </a:p>
          <a:p>
            <a:pPr>
              <a:defRPr/>
            </a:pPr>
            <a:endParaRPr lang="en-IN" dirty="0">
              <a:solidFill>
                <a:srgbClr val="000000"/>
              </a:solidFill>
              <a:latin typeface="Tahoma"/>
            </a:endParaRPr>
          </a:p>
        </p:txBody>
      </p:sp>
      <p:sp>
        <p:nvSpPr>
          <p:cNvPr id="11" name="TextBox 10"/>
          <p:cNvSpPr txBox="1"/>
          <p:nvPr/>
        </p:nvSpPr>
        <p:spPr>
          <a:xfrm>
            <a:off x="7530445" y="2209880"/>
            <a:ext cx="1391728" cy="369332"/>
          </a:xfrm>
          <a:prstGeom prst="rect">
            <a:avLst/>
          </a:prstGeom>
          <a:solidFill>
            <a:srgbClr val="FFFF00"/>
          </a:solidFill>
        </p:spPr>
        <p:txBody>
          <a:bodyPr wrap="none" rtlCol="0">
            <a:spAutoFit/>
          </a:bodyPr>
          <a:lstStyle/>
          <a:p>
            <a:pPr>
              <a:defRPr/>
            </a:pPr>
            <a:r>
              <a:rPr lang="en-IN" b="1" dirty="0">
                <a:solidFill>
                  <a:srgbClr val="0000FF"/>
                </a:solidFill>
                <a:latin typeface="Tahoma"/>
              </a:rPr>
              <a:t>Beam Line</a:t>
            </a:r>
          </a:p>
        </p:txBody>
      </p:sp>
      <p:cxnSp>
        <p:nvCxnSpPr>
          <p:cNvPr id="13" name="Straight Arrow Connector 12"/>
          <p:cNvCxnSpPr>
            <a:stCxn id="8" idx="1"/>
          </p:cNvCxnSpPr>
          <p:nvPr/>
        </p:nvCxnSpPr>
        <p:spPr bwMode="auto">
          <a:xfrm flipH="1">
            <a:off x="7162801" y="663667"/>
            <a:ext cx="441193" cy="36385"/>
          </a:xfrm>
          <a:prstGeom prst="straightConnector1">
            <a:avLst/>
          </a:prstGeom>
          <a:solidFill>
            <a:schemeClr val="bg1"/>
          </a:solidFill>
          <a:ln w="28575" cap="flat" cmpd="sng" algn="ctr">
            <a:solidFill>
              <a:srgbClr val="0000FF"/>
            </a:solidFill>
            <a:prstDash val="sysDash"/>
            <a:round/>
            <a:headEnd type="none" w="med" len="med"/>
            <a:tailEnd type="triangle"/>
          </a:ln>
          <a:effectLst/>
        </p:spPr>
      </p:cxnSp>
      <p:cxnSp>
        <p:nvCxnSpPr>
          <p:cNvPr id="15" name="Straight Arrow Connector 14"/>
          <p:cNvCxnSpPr/>
          <p:nvPr/>
        </p:nvCxnSpPr>
        <p:spPr bwMode="auto">
          <a:xfrm flipH="1">
            <a:off x="7162800" y="1550572"/>
            <a:ext cx="381000" cy="0"/>
          </a:xfrm>
          <a:prstGeom prst="straightConnector1">
            <a:avLst/>
          </a:prstGeom>
          <a:solidFill>
            <a:schemeClr val="bg1"/>
          </a:solidFill>
          <a:ln w="28575" cap="flat" cmpd="sng" algn="ctr">
            <a:solidFill>
              <a:srgbClr val="0000FF"/>
            </a:solidFill>
            <a:prstDash val="sysDash"/>
            <a:round/>
            <a:headEnd type="none" w="med" len="med"/>
            <a:tailEnd type="triangle"/>
          </a:ln>
          <a:effectLst/>
        </p:spPr>
      </p:cxnSp>
      <p:cxnSp>
        <p:nvCxnSpPr>
          <p:cNvPr id="17" name="Straight Arrow Connector 16"/>
          <p:cNvCxnSpPr>
            <a:stCxn id="11" idx="1"/>
          </p:cNvCxnSpPr>
          <p:nvPr/>
        </p:nvCxnSpPr>
        <p:spPr bwMode="auto">
          <a:xfrm flipH="1" flipV="1">
            <a:off x="7010401" y="2057400"/>
            <a:ext cx="520045" cy="337146"/>
          </a:xfrm>
          <a:prstGeom prst="straightConnector1">
            <a:avLst/>
          </a:prstGeom>
          <a:solidFill>
            <a:schemeClr val="bg1"/>
          </a:solidFill>
          <a:ln w="28575" cap="flat" cmpd="sng" algn="ctr">
            <a:solidFill>
              <a:srgbClr val="0000FF"/>
            </a:solidFill>
            <a:prstDash val="sysDash"/>
            <a:round/>
            <a:headEnd type="none" w="med" len="med"/>
            <a:tailEnd type="triangle"/>
          </a:ln>
          <a:effectLst/>
        </p:spPr>
      </p:cxnSp>
      <p:sp>
        <p:nvSpPr>
          <p:cNvPr id="18" name="TextBox 17"/>
          <p:cNvSpPr txBox="1"/>
          <p:nvPr/>
        </p:nvSpPr>
        <p:spPr>
          <a:xfrm>
            <a:off x="2714795" y="6088081"/>
            <a:ext cx="2465740" cy="369332"/>
          </a:xfrm>
          <a:prstGeom prst="rect">
            <a:avLst/>
          </a:prstGeom>
          <a:noFill/>
        </p:spPr>
        <p:txBody>
          <a:bodyPr wrap="none" rtlCol="0">
            <a:spAutoFit/>
          </a:bodyPr>
          <a:lstStyle/>
          <a:p>
            <a:pPr>
              <a:defRPr/>
            </a:pPr>
            <a:r>
              <a:rPr lang="en-IN" b="1" dirty="0">
                <a:solidFill>
                  <a:srgbClr val="FF0000"/>
                </a:solidFill>
                <a:latin typeface="Tahoma"/>
              </a:rPr>
              <a:t>Compressor Station</a:t>
            </a:r>
          </a:p>
        </p:txBody>
      </p:sp>
      <p:sp>
        <p:nvSpPr>
          <p:cNvPr id="19" name="TextBox 18"/>
          <p:cNvSpPr txBox="1"/>
          <p:nvPr/>
        </p:nvSpPr>
        <p:spPr>
          <a:xfrm>
            <a:off x="9829800" y="5709513"/>
            <a:ext cx="1204176" cy="369332"/>
          </a:xfrm>
          <a:prstGeom prst="rect">
            <a:avLst/>
          </a:prstGeom>
          <a:solidFill>
            <a:schemeClr val="bg1"/>
          </a:solidFill>
        </p:spPr>
        <p:txBody>
          <a:bodyPr wrap="none" rtlCol="0">
            <a:spAutoFit/>
          </a:bodyPr>
          <a:lstStyle/>
          <a:p>
            <a:pPr>
              <a:defRPr/>
            </a:pPr>
            <a:r>
              <a:rPr lang="en-IN" b="1" dirty="0">
                <a:solidFill>
                  <a:srgbClr val="FF0000"/>
                </a:solidFill>
                <a:latin typeface="Tahoma"/>
              </a:rPr>
              <a:t>Cold Box</a:t>
            </a:r>
          </a:p>
        </p:txBody>
      </p:sp>
    </p:spTree>
    <p:extLst>
      <p:ext uri="{BB962C8B-B14F-4D97-AF65-F5344CB8AC3E}">
        <p14:creationId xmlns:p14="http://schemas.microsoft.com/office/powerpoint/2010/main" val="3043437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02407" y="172244"/>
            <a:ext cx="7443787" cy="381000"/>
          </a:xfrm>
          <a:prstGeom prst="rect">
            <a:avLst/>
          </a:prstGeom>
          <a:solidFill>
            <a:srgbClr val="FFFF00"/>
          </a:solidFill>
          <a:ln w="9525">
            <a:solidFill>
              <a:schemeClr val="tx1"/>
            </a:solidFill>
            <a:miter lim="800000"/>
            <a:headEnd/>
            <a:tailEnd/>
          </a:ln>
          <a:effectLst/>
        </p:spPr>
        <p:txBody>
          <a:bodyPr wrap="none" anchor="ctr"/>
          <a:lstStyle/>
          <a:p>
            <a:pPr algn="ctr">
              <a:defRPr/>
            </a:pPr>
            <a:r>
              <a:rPr lang="en-US" sz="2400" b="1" dirty="0">
                <a:solidFill>
                  <a:srgbClr val="0000FF"/>
                </a:solidFill>
                <a:latin typeface="Bookman Old Style" panose="02050604050505020204" pitchFamily="18" charset="0"/>
              </a:rPr>
              <a:t>Liquefaction Vs. Refrigeration  ?? I Important </a:t>
            </a:r>
          </a:p>
        </p:txBody>
      </p:sp>
      <p:sp>
        <p:nvSpPr>
          <p:cNvPr id="17411" name="Rectangle 3"/>
          <p:cNvSpPr>
            <a:spLocks noChangeArrowheads="1"/>
          </p:cNvSpPr>
          <p:nvPr/>
        </p:nvSpPr>
        <p:spPr bwMode="auto">
          <a:xfrm>
            <a:off x="304800" y="773113"/>
            <a:ext cx="11582400" cy="381000"/>
          </a:xfrm>
          <a:prstGeom prst="rect">
            <a:avLst/>
          </a:prstGeom>
          <a:solidFill>
            <a:srgbClr val="FF0000"/>
          </a:solidFill>
          <a:ln w="9525">
            <a:solidFill>
              <a:schemeClr val="tx1"/>
            </a:solidFill>
            <a:miter lim="800000"/>
            <a:headEnd/>
            <a:tailEnd/>
          </a:ln>
          <a:effectLst/>
        </p:spPr>
        <p:txBody>
          <a:bodyPr wrap="none" anchor="ctr"/>
          <a:lstStyle/>
          <a:p>
            <a:pPr algn="ctr">
              <a:defRPr/>
            </a:pPr>
            <a:r>
              <a:rPr lang="en-US" sz="2000" b="1" dirty="0">
                <a:solidFill>
                  <a:schemeClr val="bg1"/>
                </a:solidFill>
                <a:latin typeface="Bookman Old Style" panose="02050604050505020204" pitchFamily="18" charset="0"/>
              </a:rPr>
              <a:t>Same Thermo dynamical  Cycle as Liquefaction Cycle. Difference in way of operation</a:t>
            </a:r>
          </a:p>
        </p:txBody>
      </p:sp>
      <p:sp>
        <p:nvSpPr>
          <p:cNvPr id="17412" name="Oval 4"/>
          <p:cNvSpPr>
            <a:spLocks noChangeArrowheads="1"/>
          </p:cNvSpPr>
          <p:nvPr/>
        </p:nvSpPr>
        <p:spPr bwMode="auto">
          <a:xfrm>
            <a:off x="1524000" y="1676400"/>
            <a:ext cx="1524000" cy="457200"/>
          </a:xfrm>
          <a:prstGeom prst="ellipse">
            <a:avLst/>
          </a:prstGeom>
          <a:solidFill>
            <a:srgbClr val="FF0000"/>
          </a:solidFill>
          <a:ln w="9525">
            <a:solidFill>
              <a:schemeClr val="tx1"/>
            </a:solidFill>
            <a:round/>
            <a:headEnd/>
            <a:tailEnd/>
          </a:ln>
          <a:effectLst/>
        </p:spPr>
        <p:txBody>
          <a:bodyPr wrap="none" anchor="ctr"/>
          <a:lstStyle/>
          <a:p>
            <a:pPr algn="ctr">
              <a:defRPr/>
            </a:pPr>
            <a:r>
              <a:rPr lang="en-US" b="1" dirty="0">
                <a:solidFill>
                  <a:prstClr val="black"/>
                </a:solidFill>
                <a:latin typeface="Lucida Sans Unicode"/>
              </a:rPr>
              <a:t>HOW?</a:t>
            </a:r>
          </a:p>
        </p:txBody>
      </p:sp>
      <p:sp>
        <p:nvSpPr>
          <p:cNvPr id="17425" name="Line 17"/>
          <p:cNvSpPr>
            <a:spLocks noChangeShapeType="1"/>
          </p:cNvSpPr>
          <p:nvPr/>
        </p:nvSpPr>
        <p:spPr bwMode="auto">
          <a:xfrm>
            <a:off x="1524001" y="3313113"/>
            <a:ext cx="8912225" cy="0"/>
          </a:xfrm>
          <a:prstGeom prst="line">
            <a:avLst/>
          </a:prstGeom>
          <a:noFill/>
          <a:ln w="15875">
            <a:solidFill>
              <a:schemeClr val="bg1"/>
            </a:solidFill>
            <a:prstDash val="dash"/>
            <a:round/>
            <a:headEnd/>
            <a:tailEnd/>
          </a:ln>
          <a:effectLst/>
        </p:spPr>
        <p:txBody>
          <a:bodyPr wrap="none" anchor="ctr"/>
          <a:lstStyle/>
          <a:p>
            <a:pPr>
              <a:defRPr/>
            </a:pPr>
            <a:endParaRPr lang="en-US">
              <a:solidFill>
                <a:prstClr val="black"/>
              </a:solidFill>
              <a:latin typeface="Lucida Sans Unicode"/>
            </a:endParaRPr>
          </a:p>
        </p:txBody>
      </p:sp>
      <p:sp>
        <p:nvSpPr>
          <p:cNvPr id="17426" name="Line 18"/>
          <p:cNvSpPr>
            <a:spLocks noChangeShapeType="1"/>
          </p:cNvSpPr>
          <p:nvPr/>
        </p:nvSpPr>
        <p:spPr bwMode="auto">
          <a:xfrm>
            <a:off x="1524001" y="4249738"/>
            <a:ext cx="8912225" cy="0"/>
          </a:xfrm>
          <a:prstGeom prst="line">
            <a:avLst/>
          </a:prstGeom>
          <a:noFill/>
          <a:ln w="15875">
            <a:solidFill>
              <a:schemeClr val="bg1"/>
            </a:solidFill>
            <a:prstDash val="dash"/>
            <a:round/>
            <a:headEnd/>
            <a:tailEnd/>
          </a:ln>
          <a:effectLst/>
        </p:spPr>
        <p:txBody>
          <a:bodyPr wrap="none" anchor="ctr"/>
          <a:lstStyle/>
          <a:p>
            <a:pPr>
              <a:defRPr/>
            </a:pPr>
            <a:endParaRPr lang="en-US">
              <a:solidFill>
                <a:prstClr val="black"/>
              </a:solidFill>
              <a:latin typeface="Lucida Sans Unicode"/>
            </a:endParaRPr>
          </a:p>
        </p:txBody>
      </p:sp>
      <p:sp>
        <p:nvSpPr>
          <p:cNvPr id="17427" name="Rectangle 19"/>
          <p:cNvSpPr>
            <a:spLocks noChangeArrowheads="1"/>
          </p:cNvSpPr>
          <p:nvPr/>
        </p:nvSpPr>
        <p:spPr bwMode="auto">
          <a:xfrm>
            <a:off x="1524001" y="2438401"/>
            <a:ext cx="776287" cy="466725"/>
          </a:xfrm>
          <a:prstGeom prst="rect">
            <a:avLst/>
          </a:prstGeom>
          <a:solidFill>
            <a:schemeClr val="tx1"/>
          </a:solidFill>
          <a:ln w="9525">
            <a:noFill/>
            <a:miter lim="800000"/>
            <a:headEnd/>
            <a:tailEnd/>
          </a:ln>
          <a:effectLst/>
        </p:spPr>
        <p:txBody>
          <a:bodyPr wrap="none" anchor="ctr"/>
          <a:lstStyle/>
          <a:p>
            <a:pPr algn="ctr">
              <a:defRPr/>
            </a:pPr>
            <a:r>
              <a:rPr lang="en-US" dirty="0">
                <a:solidFill>
                  <a:prstClr val="white"/>
                </a:solidFill>
                <a:latin typeface="Lucida Sans Unicode"/>
              </a:rPr>
              <a:t>300K</a:t>
            </a:r>
            <a:endParaRPr lang="en-US" dirty="0">
              <a:solidFill>
                <a:prstClr val="black"/>
              </a:solidFill>
              <a:latin typeface="Lucida Sans Unicode"/>
            </a:endParaRPr>
          </a:p>
        </p:txBody>
      </p:sp>
      <p:sp>
        <p:nvSpPr>
          <p:cNvPr id="17428" name="Rectangle 20"/>
          <p:cNvSpPr>
            <a:spLocks noChangeArrowheads="1"/>
          </p:cNvSpPr>
          <p:nvPr/>
        </p:nvSpPr>
        <p:spPr bwMode="auto">
          <a:xfrm>
            <a:off x="1524000" y="5105401"/>
            <a:ext cx="774700" cy="468313"/>
          </a:xfrm>
          <a:prstGeom prst="rect">
            <a:avLst/>
          </a:prstGeom>
          <a:solidFill>
            <a:schemeClr val="tx1"/>
          </a:solidFill>
          <a:ln w="9525">
            <a:noFill/>
            <a:miter lim="800000"/>
            <a:headEnd/>
            <a:tailEnd/>
          </a:ln>
          <a:effectLst/>
        </p:spPr>
        <p:txBody>
          <a:bodyPr wrap="none" anchor="ctr"/>
          <a:lstStyle/>
          <a:p>
            <a:pPr algn="ctr">
              <a:defRPr/>
            </a:pPr>
            <a:r>
              <a:rPr lang="en-US" dirty="0">
                <a:solidFill>
                  <a:prstClr val="white"/>
                </a:solidFill>
                <a:latin typeface="Lucida Sans Unicode"/>
              </a:rPr>
              <a:t>4.2K</a:t>
            </a:r>
            <a:endParaRPr lang="en-US" dirty="0">
              <a:solidFill>
                <a:prstClr val="black"/>
              </a:solidFill>
              <a:latin typeface="Lucida Sans Unicode"/>
            </a:endParaRPr>
          </a:p>
        </p:txBody>
      </p:sp>
      <p:sp>
        <p:nvSpPr>
          <p:cNvPr id="17415" name="AutoShape 7"/>
          <p:cNvSpPr>
            <a:spLocks noChangeArrowheads="1"/>
          </p:cNvSpPr>
          <p:nvPr/>
        </p:nvSpPr>
        <p:spPr bwMode="auto">
          <a:xfrm rot="16200000">
            <a:off x="7408863" y="2185988"/>
            <a:ext cx="1403350" cy="619125"/>
          </a:xfrm>
          <a:prstGeom prst="triangle">
            <a:avLst>
              <a:gd name="adj" fmla="val 50000"/>
            </a:avLst>
          </a:prstGeom>
          <a:solidFill>
            <a:srgbClr val="99CC00"/>
          </a:solidFill>
          <a:ln w="9525">
            <a:solidFill>
              <a:schemeClr val="tx1"/>
            </a:solidFill>
            <a:miter lim="800000"/>
            <a:headEnd/>
            <a:tailEnd/>
          </a:ln>
          <a:effectLst/>
        </p:spPr>
        <p:txBody>
          <a:bodyPr wrap="none" anchor="ctr"/>
          <a:lstStyle/>
          <a:p>
            <a:pPr>
              <a:defRPr/>
            </a:pPr>
            <a:endParaRPr lang="en-US">
              <a:solidFill>
                <a:prstClr val="black"/>
              </a:solidFill>
              <a:latin typeface="Lucida Sans Unicode"/>
            </a:endParaRPr>
          </a:p>
        </p:txBody>
      </p:sp>
      <p:sp>
        <p:nvSpPr>
          <p:cNvPr id="17424" name="Rectangle 16"/>
          <p:cNvSpPr>
            <a:spLocks noChangeArrowheads="1"/>
          </p:cNvSpPr>
          <p:nvPr/>
        </p:nvSpPr>
        <p:spPr bwMode="auto">
          <a:xfrm>
            <a:off x="7026276" y="3313114"/>
            <a:ext cx="2246313" cy="936625"/>
          </a:xfrm>
          <a:prstGeom prst="rect">
            <a:avLst/>
          </a:prstGeom>
          <a:solidFill>
            <a:srgbClr val="C0C0C0"/>
          </a:solidFill>
          <a:ln w="9525">
            <a:solidFill>
              <a:schemeClr val="tx1"/>
            </a:solidFill>
            <a:miter lim="800000"/>
            <a:headEnd/>
            <a:tailEnd/>
          </a:ln>
          <a:effectLst/>
        </p:spPr>
        <p:txBody>
          <a:bodyPr wrap="none" anchor="ctr"/>
          <a:lstStyle/>
          <a:p>
            <a:pPr algn="ctr">
              <a:defRPr/>
            </a:pPr>
            <a:r>
              <a:rPr lang="en-US">
                <a:solidFill>
                  <a:prstClr val="black"/>
                </a:solidFill>
                <a:latin typeface="Lucida Sans Unicode"/>
              </a:rPr>
              <a:t>Cold Box</a:t>
            </a:r>
          </a:p>
        </p:txBody>
      </p:sp>
      <p:sp>
        <p:nvSpPr>
          <p:cNvPr id="17429" name="Line 21"/>
          <p:cNvSpPr>
            <a:spLocks noChangeShapeType="1"/>
          </p:cNvSpPr>
          <p:nvPr/>
        </p:nvSpPr>
        <p:spPr bwMode="auto">
          <a:xfrm flipH="1">
            <a:off x="7491413" y="2495550"/>
            <a:ext cx="309562" cy="0"/>
          </a:xfrm>
          <a:prstGeom prst="line">
            <a:avLst/>
          </a:prstGeom>
          <a:noFill/>
          <a:ln w="25400">
            <a:solidFill>
              <a:srgbClr val="FF00FF"/>
            </a:solidFill>
            <a:round/>
            <a:headEnd/>
            <a:tailEnd type="triangle" w="med" len="med"/>
          </a:ln>
          <a:effectLst/>
        </p:spPr>
        <p:txBody>
          <a:bodyPr wrap="none" anchor="ctr"/>
          <a:lstStyle/>
          <a:p>
            <a:pPr>
              <a:defRPr/>
            </a:pPr>
            <a:endParaRPr lang="en-US">
              <a:solidFill>
                <a:prstClr val="black"/>
              </a:solidFill>
              <a:latin typeface="Lucida Sans Unicode"/>
            </a:endParaRPr>
          </a:p>
        </p:txBody>
      </p:sp>
      <p:sp>
        <p:nvSpPr>
          <p:cNvPr id="17430" name="Line 22"/>
          <p:cNvSpPr>
            <a:spLocks noChangeShapeType="1"/>
          </p:cNvSpPr>
          <p:nvPr/>
        </p:nvSpPr>
        <p:spPr bwMode="auto">
          <a:xfrm>
            <a:off x="8420100" y="2495550"/>
            <a:ext cx="387350" cy="0"/>
          </a:xfrm>
          <a:prstGeom prst="line">
            <a:avLst/>
          </a:prstGeom>
          <a:noFill/>
          <a:ln w="41275">
            <a:solidFill>
              <a:srgbClr val="FF00FF"/>
            </a:solidFill>
            <a:round/>
            <a:headEnd type="triangle" w="med" len="med"/>
            <a:tailEnd/>
          </a:ln>
          <a:effectLst/>
        </p:spPr>
        <p:txBody>
          <a:bodyPr wrap="none" anchor="ctr"/>
          <a:lstStyle/>
          <a:p>
            <a:pPr>
              <a:defRPr/>
            </a:pPr>
            <a:endParaRPr lang="en-US">
              <a:solidFill>
                <a:prstClr val="black"/>
              </a:solidFill>
              <a:latin typeface="Lucida Sans Unicode"/>
            </a:endParaRPr>
          </a:p>
        </p:txBody>
      </p:sp>
      <p:sp>
        <p:nvSpPr>
          <p:cNvPr id="17431" name="Line 23"/>
          <p:cNvSpPr>
            <a:spLocks noChangeShapeType="1"/>
          </p:cNvSpPr>
          <p:nvPr/>
        </p:nvSpPr>
        <p:spPr bwMode="auto">
          <a:xfrm>
            <a:off x="7491413" y="2495550"/>
            <a:ext cx="0" cy="2573338"/>
          </a:xfrm>
          <a:prstGeom prst="line">
            <a:avLst/>
          </a:prstGeom>
          <a:noFill/>
          <a:ln w="34925">
            <a:solidFill>
              <a:srgbClr val="FF00FF"/>
            </a:solidFill>
            <a:round/>
            <a:headEnd/>
            <a:tailEnd type="triangle" w="med" len="med"/>
          </a:ln>
          <a:effectLst/>
        </p:spPr>
        <p:txBody>
          <a:bodyPr wrap="none" anchor="ctr"/>
          <a:lstStyle/>
          <a:p>
            <a:pPr>
              <a:defRPr/>
            </a:pPr>
            <a:endParaRPr lang="en-US">
              <a:solidFill>
                <a:prstClr val="black"/>
              </a:solidFill>
              <a:latin typeface="Lucida Sans Unicode"/>
            </a:endParaRPr>
          </a:p>
        </p:txBody>
      </p:sp>
      <p:sp>
        <p:nvSpPr>
          <p:cNvPr id="17433" name="Rectangle 25"/>
          <p:cNvSpPr>
            <a:spLocks noChangeArrowheads="1"/>
          </p:cNvSpPr>
          <p:nvPr/>
        </p:nvSpPr>
        <p:spPr bwMode="auto">
          <a:xfrm>
            <a:off x="7180264" y="5068888"/>
            <a:ext cx="1938337" cy="817562"/>
          </a:xfrm>
          <a:prstGeom prst="rect">
            <a:avLst/>
          </a:prstGeom>
          <a:solidFill>
            <a:srgbClr val="00FFFF"/>
          </a:solidFill>
          <a:ln w="9525">
            <a:solidFill>
              <a:schemeClr val="tx1"/>
            </a:solidFill>
            <a:miter lim="800000"/>
            <a:headEnd/>
            <a:tailEnd/>
          </a:ln>
          <a:effectLst/>
        </p:spPr>
        <p:txBody>
          <a:bodyPr wrap="none" anchor="ctr"/>
          <a:lstStyle/>
          <a:p>
            <a:pPr algn="ctr">
              <a:defRPr/>
            </a:pPr>
            <a:r>
              <a:rPr lang="en-US">
                <a:solidFill>
                  <a:prstClr val="black"/>
                </a:solidFill>
                <a:latin typeface="Lucida Sans Unicode"/>
              </a:rPr>
              <a:t>LHe</a:t>
            </a:r>
          </a:p>
        </p:txBody>
      </p:sp>
      <p:sp>
        <p:nvSpPr>
          <p:cNvPr id="17434" name="Line 26"/>
          <p:cNvSpPr>
            <a:spLocks noChangeShapeType="1"/>
          </p:cNvSpPr>
          <p:nvPr/>
        </p:nvSpPr>
        <p:spPr bwMode="auto">
          <a:xfrm flipV="1">
            <a:off x="8807450" y="2495550"/>
            <a:ext cx="0" cy="2573338"/>
          </a:xfrm>
          <a:prstGeom prst="line">
            <a:avLst/>
          </a:prstGeom>
          <a:noFill/>
          <a:ln w="22225">
            <a:solidFill>
              <a:srgbClr val="FF00FF"/>
            </a:solidFill>
            <a:round/>
            <a:headEnd/>
            <a:tailEnd type="triangle" w="med" len="med"/>
          </a:ln>
          <a:effectLst/>
        </p:spPr>
        <p:txBody>
          <a:bodyPr wrap="none" anchor="ctr"/>
          <a:lstStyle/>
          <a:p>
            <a:pPr>
              <a:defRPr/>
            </a:pPr>
            <a:endParaRPr lang="en-US">
              <a:solidFill>
                <a:prstClr val="black"/>
              </a:solidFill>
              <a:latin typeface="Lucida Sans Unicode"/>
            </a:endParaRPr>
          </a:p>
        </p:txBody>
      </p:sp>
      <p:sp>
        <p:nvSpPr>
          <p:cNvPr id="17435" name="Rectangle 27"/>
          <p:cNvSpPr>
            <a:spLocks noChangeArrowheads="1"/>
          </p:cNvSpPr>
          <p:nvPr/>
        </p:nvSpPr>
        <p:spPr bwMode="auto">
          <a:xfrm>
            <a:off x="9583738" y="5068888"/>
            <a:ext cx="1084262" cy="817562"/>
          </a:xfrm>
          <a:prstGeom prst="rect">
            <a:avLst/>
          </a:prstGeom>
          <a:solidFill>
            <a:srgbClr val="FFCC00"/>
          </a:solidFill>
          <a:ln w="9525">
            <a:solidFill>
              <a:schemeClr val="tx1"/>
            </a:solidFill>
            <a:miter lim="800000"/>
            <a:headEnd/>
            <a:tailEnd/>
          </a:ln>
          <a:effectLst/>
        </p:spPr>
        <p:txBody>
          <a:bodyPr wrap="none" anchor="ctr"/>
          <a:lstStyle/>
          <a:p>
            <a:pPr algn="ctr">
              <a:defRPr/>
            </a:pPr>
            <a:r>
              <a:rPr lang="en-US">
                <a:solidFill>
                  <a:prstClr val="black"/>
                </a:solidFill>
                <a:latin typeface="Lucida Sans Unicode"/>
              </a:rPr>
              <a:t>Load</a:t>
            </a:r>
          </a:p>
        </p:txBody>
      </p:sp>
      <p:sp>
        <p:nvSpPr>
          <p:cNvPr id="17436" name="Line 28"/>
          <p:cNvSpPr>
            <a:spLocks noChangeShapeType="1"/>
          </p:cNvSpPr>
          <p:nvPr/>
        </p:nvSpPr>
        <p:spPr bwMode="auto">
          <a:xfrm>
            <a:off x="9118600" y="5535613"/>
            <a:ext cx="541338" cy="0"/>
          </a:xfrm>
          <a:prstGeom prst="line">
            <a:avLst/>
          </a:prstGeom>
          <a:noFill/>
          <a:ln w="25400">
            <a:solidFill>
              <a:srgbClr val="FF00FF"/>
            </a:solidFill>
            <a:prstDash val="dash"/>
            <a:round/>
            <a:headEnd/>
            <a:tailEnd type="triangle" w="med" len="med"/>
          </a:ln>
          <a:effectLst/>
        </p:spPr>
        <p:txBody>
          <a:bodyPr wrap="none" anchor="ctr"/>
          <a:lstStyle/>
          <a:p>
            <a:pPr>
              <a:defRPr/>
            </a:pPr>
            <a:endParaRPr lang="en-US">
              <a:solidFill>
                <a:prstClr val="black"/>
              </a:solidFill>
              <a:latin typeface="Lucida Sans Unicode"/>
            </a:endParaRPr>
          </a:p>
        </p:txBody>
      </p:sp>
      <p:sp>
        <p:nvSpPr>
          <p:cNvPr id="17437" name="Line 29"/>
          <p:cNvSpPr>
            <a:spLocks noChangeShapeType="1"/>
          </p:cNvSpPr>
          <p:nvPr/>
        </p:nvSpPr>
        <p:spPr bwMode="auto">
          <a:xfrm flipV="1">
            <a:off x="10125075" y="2495550"/>
            <a:ext cx="0" cy="2573338"/>
          </a:xfrm>
          <a:prstGeom prst="line">
            <a:avLst/>
          </a:prstGeom>
          <a:noFill/>
          <a:ln w="50800">
            <a:solidFill>
              <a:srgbClr val="FF00FF"/>
            </a:solidFill>
            <a:prstDash val="dash"/>
            <a:round/>
            <a:headEnd/>
            <a:tailEnd type="triangle" w="med" len="med"/>
          </a:ln>
          <a:effectLst/>
        </p:spPr>
        <p:txBody>
          <a:bodyPr wrap="none" anchor="ctr"/>
          <a:lstStyle/>
          <a:p>
            <a:pPr>
              <a:defRPr/>
            </a:pPr>
            <a:endParaRPr lang="en-US">
              <a:solidFill>
                <a:prstClr val="black"/>
              </a:solidFill>
              <a:latin typeface="Lucida Sans Unicode"/>
            </a:endParaRPr>
          </a:p>
        </p:txBody>
      </p:sp>
      <p:sp>
        <p:nvSpPr>
          <p:cNvPr id="17438" name="Line 30"/>
          <p:cNvSpPr>
            <a:spLocks noChangeShapeType="1"/>
          </p:cNvSpPr>
          <p:nvPr/>
        </p:nvSpPr>
        <p:spPr bwMode="auto">
          <a:xfrm flipH="1">
            <a:off x="8807451" y="2495550"/>
            <a:ext cx="1317625" cy="0"/>
          </a:xfrm>
          <a:prstGeom prst="line">
            <a:avLst/>
          </a:prstGeom>
          <a:noFill/>
          <a:ln w="44450">
            <a:solidFill>
              <a:srgbClr val="FF00FF"/>
            </a:solidFill>
            <a:prstDash val="dash"/>
            <a:round/>
            <a:headEnd/>
            <a:tailEnd type="triangle" w="med" len="med"/>
          </a:ln>
          <a:effectLst/>
        </p:spPr>
        <p:txBody>
          <a:bodyPr wrap="none" anchor="ctr"/>
          <a:lstStyle/>
          <a:p>
            <a:pPr>
              <a:defRPr/>
            </a:pPr>
            <a:endParaRPr lang="en-US">
              <a:solidFill>
                <a:prstClr val="black"/>
              </a:solidFill>
              <a:latin typeface="Lucida Sans Unicode"/>
            </a:endParaRPr>
          </a:p>
        </p:txBody>
      </p:sp>
      <p:sp>
        <p:nvSpPr>
          <p:cNvPr id="17414" name="AutoShape 6"/>
          <p:cNvSpPr>
            <a:spLocks noChangeArrowheads="1"/>
          </p:cNvSpPr>
          <p:nvPr/>
        </p:nvSpPr>
        <p:spPr bwMode="auto">
          <a:xfrm rot="16200000">
            <a:off x="2682082" y="2185194"/>
            <a:ext cx="1403350" cy="620713"/>
          </a:xfrm>
          <a:prstGeom prst="triangle">
            <a:avLst>
              <a:gd name="adj" fmla="val 50000"/>
            </a:avLst>
          </a:prstGeom>
          <a:solidFill>
            <a:srgbClr val="99CC00"/>
          </a:solidFill>
          <a:ln w="9525">
            <a:solidFill>
              <a:schemeClr val="tx1"/>
            </a:solidFill>
            <a:miter lim="800000"/>
            <a:headEnd/>
            <a:tailEnd/>
          </a:ln>
          <a:effectLst/>
        </p:spPr>
        <p:txBody>
          <a:bodyPr wrap="none" anchor="ctr"/>
          <a:lstStyle/>
          <a:p>
            <a:pPr>
              <a:defRPr/>
            </a:pPr>
            <a:endParaRPr lang="en-US">
              <a:solidFill>
                <a:prstClr val="black"/>
              </a:solidFill>
              <a:latin typeface="Lucida Sans Unicode"/>
            </a:endParaRPr>
          </a:p>
        </p:txBody>
      </p:sp>
      <p:sp>
        <p:nvSpPr>
          <p:cNvPr id="17416" name="Rectangle 8"/>
          <p:cNvSpPr>
            <a:spLocks noChangeArrowheads="1"/>
          </p:cNvSpPr>
          <p:nvPr/>
        </p:nvSpPr>
        <p:spPr bwMode="auto">
          <a:xfrm>
            <a:off x="2376488" y="3314700"/>
            <a:ext cx="2247900" cy="935038"/>
          </a:xfrm>
          <a:prstGeom prst="rect">
            <a:avLst/>
          </a:prstGeom>
          <a:solidFill>
            <a:srgbClr val="C0C0C0"/>
          </a:solidFill>
          <a:ln w="9525">
            <a:solidFill>
              <a:schemeClr val="tx1"/>
            </a:solidFill>
            <a:miter lim="800000"/>
            <a:headEnd/>
            <a:tailEnd/>
          </a:ln>
          <a:effectLst/>
        </p:spPr>
        <p:txBody>
          <a:bodyPr wrap="none" anchor="ctr"/>
          <a:lstStyle/>
          <a:p>
            <a:pPr algn="ctr">
              <a:defRPr/>
            </a:pPr>
            <a:r>
              <a:rPr lang="en-US">
                <a:solidFill>
                  <a:prstClr val="black"/>
                </a:solidFill>
                <a:latin typeface="Lucida Sans Unicode"/>
              </a:rPr>
              <a:t>Cold Box  </a:t>
            </a:r>
          </a:p>
        </p:txBody>
      </p:sp>
      <p:sp>
        <p:nvSpPr>
          <p:cNvPr id="17418" name="Rectangle 10"/>
          <p:cNvSpPr>
            <a:spLocks noChangeArrowheads="1"/>
          </p:cNvSpPr>
          <p:nvPr/>
        </p:nvSpPr>
        <p:spPr bwMode="auto">
          <a:xfrm>
            <a:off x="2298700" y="4951413"/>
            <a:ext cx="2247900" cy="819150"/>
          </a:xfrm>
          <a:prstGeom prst="rect">
            <a:avLst/>
          </a:prstGeom>
          <a:solidFill>
            <a:srgbClr val="00FFFF"/>
          </a:solidFill>
          <a:ln w="9525">
            <a:solidFill>
              <a:schemeClr val="tx1"/>
            </a:solidFill>
            <a:miter lim="800000"/>
            <a:headEnd/>
            <a:tailEnd/>
          </a:ln>
          <a:effectLst/>
        </p:spPr>
        <p:txBody>
          <a:bodyPr wrap="none" anchor="ctr"/>
          <a:lstStyle/>
          <a:p>
            <a:pPr>
              <a:defRPr/>
            </a:pPr>
            <a:endParaRPr lang="en-US">
              <a:solidFill>
                <a:prstClr val="black"/>
              </a:solidFill>
              <a:latin typeface="Lucida Sans Unicode"/>
            </a:endParaRPr>
          </a:p>
        </p:txBody>
      </p:sp>
      <p:sp>
        <p:nvSpPr>
          <p:cNvPr id="17419" name="Line 11"/>
          <p:cNvSpPr>
            <a:spLocks noChangeShapeType="1"/>
          </p:cNvSpPr>
          <p:nvPr/>
        </p:nvSpPr>
        <p:spPr bwMode="auto">
          <a:xfrm flipH="1">
            <a:off x="2763838" y="2495550"/>
            <a:ext cx="309562" cy="0"/>
          </a:xfrm>
          <a:prstGeom prst="line">
            <a:avLst/>
          </a:prstGeom>
          <a:noFill/>
          <a:ln w="25400">
            <a:solidFill>
              <a:srgbClr val="FF00FF"/>
            </a:solidFill>
            <a:round/>
            <a:headEnd/>
            <a:tailEnd type="triangle" w="med" len="med"/>
          </a:ln>
          <a:effectLst/>
        </p:spPr>
        <p:txBody>
          <a:bodyPr wrap="none" anchor="ctr"/>
          <a:lstStyle/>
          <a:p>
            <a:pPr>
              <a:defRPr/>
            </a:pPr>
            <a:endParaRPr lang="en-US">
              <a:solidFill>
                <a:prstClr val="black"/>
              </a:solidFill>
              <a:latin typeface="Lucida Sans Unicode"/>
            </a:endParaRPr>
          </a:p>
        </p:txBody>
      </p:sp>
      <p:sp>
        <p:nvSpPr>
          <p:cNvPr id="17420" name="Line 12"/>
          <p:cNvSpPr>
            <a:spLocks noChangeShapeType="1"/>
          </p:cNvSpPr>
          <p:nvPr/>
        </p:nvSpPr>
        <p:spPr bwMode="auto">
          <a:xfrm>
            <a:off x="2763838" y="2495550"/>
            <a:ext cx="0" cy="2573338"/>
          </a:xfrm>
          <a:prstGeom prst="line">
            <a:avLst/>
          </a:prstGeom>
          <a:noFill/>
          <a:ln w="41275">
            <a:solidFill>
              <a:srgbClr val="FF00FF"/>
            </a:solidFill>
            <a:round/>
            <a:headEnd/>
            <a:tailEnd type="triangle" w="med" len="med"/>
          </a:ln>
          <a:effectLst/>
        </p:spPr>
        <p:txBody>
          <a:bodyPr wrap="none" anchor="ctr"/>
          <a:lstStyle/>
          <a:p>
            <a:pPr>
              <a:defRPr/>
            </a:pPr>
            <a:endParaRPr lang="en-US">
              <a:solidFill>
                <a:prstClr val="black"/>
              </a:solidFill>
              <a:latin typeface="Lucida Sans Unicode"/>
            </a:endParaRPr>
          </a:p>
        </p:txBody>
      </p:sp>
      <p:sp>
        <p:nvSpPr>
          <p:cNvPr id="17421" name="Line 13"/>
          <p:cNvSpPr>
            <a:spLocks noChangeShapeType="1"/>
          </p:cNvSpPr>
          <p:nvPr/>
        </p:nvSpPr>
        <p:spPr bwMode="auto">
          <a:xfrm>
            <a:off x="3694113" y="2495550"/>
            <a:ext cx="387350" cy="0"/>
          </a:xfrm>
          <a:prstGeom prst="line">
            <a:avLst/>
          </a:prstGeom>
          <a:noFill/>
          <a:ln w="25400">
            <a:solidFill>
              <a:srgbClr val="FF00FF"/>
            </a:solidFill>
            <a:round/>
            <a:headEnd type="triangle" w="med" len="med"/>
            <a:tailEnd/>
          </a:ln>
          <a:effectLst/>
        </p:spPr>
        <p:txBody>
          <a:bodyPr wrap="none" anchor="ctr"/>
          <a:lstStyle/>
          <a:p>
            <a:pPr>
              <a:defRPr/>
            </a:pPr>
            <a:endParaRPr lang="en-US">
              <a:solidFill>
                <a:prstClr val="black"/>
              </a:solidFill>
              <a:latin typeface="Lucida Sans Unicode"/>
            </a:endParaRPr>
          </a:p>
        </p:txBody>
      </p:sp>
      <p:sp>
        <p:nvSpPr>
          <p:cNvPr id="17422" name="Line 14"/>
          <p:cNvSpPr>
            <a:spLocks noChangeShapeType="1"/>
          </p:cNvSpPr>
          <p:nvPr/>
        </p:nvSpPr>
        <p:spPr bwMode="auto">
          <a:xfrm flipV="1">
            <a:off x="4081463" y="2495550"/>
            <a:ext cx="0" cy="2573338"/>
          </a:xfrm>
          <a:prstGeom prst="line">
            <a:avLst/>
          </a:prstGeom>
          <a:noFill/>
          <a:ln w="41275">
            <a:solidFill>
              <a:srgbClr val="FF00FF"/>
            </a:solidFill>
            <a:round/>
            <a:headEnd/>
            <a:tailEnd type="triangle" w="med" len="med"/>
          </a:ln>
          <a:effectLst/>
        </p:spPr>
        <p:txBody>
          <a:bodyPr wrap="none" anchor="ctr"/>
          <a:lstStyle/>
          <a:p>
            <a:pPr>
              <a:defRPr/>
            </a:pPr>
            <a:endParaRPr lang="en-US">
              <a:solidFill>
                <a:prstClr val="black"/>
              </a:solidFill>
              <a:latin typeface="Lucida Sans Unicode"/>
            </a:endParaRPr>
          </a:p>
        </p:txBody>
      </p:sp>
      <p:sp>
        <p:nvSpPr>
          <p:cNvPr id="17423" name="Oval 15"/>
          <p:cNvSpPr>
            <a:spLocks noChangeArrowheads="1"/>
          </p:cNvSpPr>
          <p:nvPr/>
        </p:nvSpPr>
        <p:spPr bwMode="auto">
          <a:xfrm>
            <a:off x="2454275" y="5186364"/>
            <a:ext cx="465138" cy="466725"/>
          </a:xfrm>
          <a:prstGeom prst="ellipse">
            <a:avLst/>
          </a:prstGeom>
          <a:solidFill>
            <a:srgbClr val="FFCC00"/>
          </a:solidFill>
          <a:ln w="9525">
            <a:solidFill>
              <a:schemeClr val="tx1"/>
            </a:solidFill>
            <a:round/>
            <a:headEnd/>
            <a:tailEnd/>
          </a:ln>
          <a:effectLst/>
        </p:spPr>
        <p:txBody>
          <a:bodyPr wrap="none" anchor="ctr"/>
          <a:lstStyle/>
          <a:p>
            <a:pPr algn="ctr">
              <a:defRPr/>
            </a:pPr>
            <a:r>
              <a:rPr lang="en-US">
                <a:solidFill>
                  <a:prstClr val="black"/>
                </a:solidFill>
                <a:latin typeface="Lucida Sans Unicode"/>
              </a:rPr>
              <a:t>L</a:t>
            </a:r>
          </a:p>
        </p:txBody>
      </p:sp>
      <p:sp>
        <p:nvSpPr>
          <p:cNvPr id="17440" name="Oval 32"/>
          <p:cNvSpPr>
            <a:spLocks noChangeArrowheads="1"/>
          </p:cNvSpPr>
          <p:nvPr/>
        </p:nvSpPr>
        <p:spPr bwMode="auto">
          <a:xfrm>
            <a:off x="2919414" y="5186364"/>
            <a:ext cx="465137" cy="466725"/>
          </a:xfrm>
          <a:prstGeom prst="ellipse">
            <a:avLst/>
          </a:prstGeom>
          <a:solidFill>
            <a:srgbClr val="FFCC00"/>
          </a:solidFill>
          <a:ln w="9525">
            <a:solidFill>
              <a:schemeClr val="tx1"/>
            </a:solidFill>
            <a:round/>
            <a:headEnd/>
            <a:tailEnd/>
          </a:ln>
          <a:effectLst/>
        </p:spPr>
        <p:txBody>
          <a:bodyPr wrap="none" anchor="ctr"/>
          <a:lstStyle/>
          <a:p>
            <a:pPr algn="ctr">
              <a:defRPr/>
            </a:pPr>
            <a:r>
              <a:rPr lang="en-US">
                <a:solidFill>
                  <a:prstClr val="black"/>
                </a:solidFill>
                <a:latin typeface="Lucida Sans Unicode"/>
              </a:rPr>
              <a:t>O</a:t>
            </a:r>
          </a:p>
        </p:txBody>
      </p:sp>
      <p:sp>
        <p:nvSpPr>
          <p:cNvPr id="17441" name="Oval 33"/>
          <p:cNvSpPr>
            <a:spLocks noChangeArrowheads="1"/>
          </p:cNvSpPr>
          <p:nvPr/>
        </p:nvSpPr>
        <p:spPr bwMode="auto">
          <a:xfrm>
            <a:off x="3384550" y="5186364"/>
            <a:ext cx="387350" cy="466725"/>
          </a:xfrm>
          <a:prstGeom prst="ellipse">
            <a:avLst/>
          </a:prstGeom>
          <a:solidFill>
            <a:srgbClr val="FFCC00"/>
          </a:solidFill>
          <a:ln w="9525">
            <a:solidFill>
              <a:schemeClr val="tx1"/>
            </a:solidFill>
            <a:round/>
            <a:headEnd/>
            <a:tailEnd/>
          </a:ln>
          <a:effectLst/>
        </p:spPr>
        <p:txBody>
          <a:bodyPr wrap="none" anchor="ctr"/>
          <a:lstStyle/>
          <a:p>
            <a:pPr algn="ctr">
              <a:defRPr/>
            </a:pPr>
            <a:r>
              <a:rPr lang="en-US">
                <a:solidFill>
                  <a:prstClr val="black"/>
                </a:solidFill>
                <a:latin typeface="Lucida Sans Unicode"/>
              </a:rPr>
              <a:t>A</a:t>
            </a:r>
          </a:p>
        </p:txBody>
      </p:sp>
      <p:sp>
        <p:nvSpPr>
          <p:cNvPr id="17469" name="Oval 61"/>
          <p:cNvSpPr>
            <a:spLocks noChangeArrowheads="1"/>
          </p:cNvSpPr>
          <p:nvPr/>
        </p:nvSpPr>
        <p:spPr bwMode="auto">
          <a:xfrm>
            <a:off x="3771900" y="5186364"/>
            <a:ext cx="387350" cy="466725"/>
          </a:xfrm>
          <a:prstGeom prst="ellipse">
            <a:avLst/>
          </a:prstGeom>
          <a:solidFill>
            <a:srgbClr val="FFCC00"/>
          </a:solidFill>
          <a:ln w="9525">
            <a:solidFill>
              <a:schemeClr val="tx1"/>
            </a:solidFill>
            <a:round/>
            <a:headEnd/>
            <a:tailEnd/>
          </a:ln>
          <a:effectLst/>
        </p:spPr>
        <p:txBody>
          <a:bodyPr wrap="none" anchor="ctr"/>
          <a:lstStyle/>
          <a:p>
            <a:pPr algn="ctr">
              <a:defRPr/>
            </a:pPr>
            <a:r>
              <a:rPr lang="en-US">
                <a:solidFill>
                  <a:prstClr val="black"/>
                </a:solidFill>
                <a:latin typeface="Lucida Sans Unicode"/>
              </a:rPr>
              <a:t>D</a:t>
            </a:r>
          </a:p>
        </p:txBody>
      </p:sp>
      <p:sp>
        <p:nvSpPr>
          <p:cNvPr id="17470" name="Rectangle 62"/>
          <p:cNvSpPr>
            <a:spLocks noChangeArrowheads="1"/>
          </p:cNvSpPr>
          <p:nvPr/>
        </p:nvSpPr>
        <p:spPr bwMode="auto">
          <a:xfrm>
            <a:off x="4943477" y="4836364"/>
            <a:ext cx="2057400" cy="1143000"/>
          </a:xfrm>
          <a:prstGeom prst="rect">
            <a:avLst/>
          </a:prstGeom>
          <a:solidFill>
            <a:schemeClr val="tx1"/>
          </a:solidFill>
          <a:ln w="12700">
            <a:solidFill>
              <a:srgbClr val="FFCC00"/>
            </a:solidFill>
            <a:miter lim="800000"/>
            <a:headEnd/>
            <a:tailEnd/>
          </a:ln>
          <a:effectLst/>
        </p:spPr>
        <p:txBody>
          <a:bodyPr wrap="none" anchor="ctr"/>
          <a:lstStyle/>
          <a:p>
            <a:pPr algn="ctr">
              <a:defRPr/>
            </a:pPr>
            <a:r>
              <a:rPr lang="en-US" b="1" dirty="0">
                <a:solidFill>
                  <a:srgbClr val="FFCC00"/>
                </a:solidFill>
                <a:latin typeface="Bookman Old Style" pitchFamily="18" charset="0"/>
              </a:rPr>
              <a:t>Load may be the</a:t>
            </a:r>
          </a:p>
          <a:p>
            <a:pPr algn="ctr">
              <a:defRPr/>
            </a:pPr>
            <a:r>
              <a:rPr lang="en-US" b="1" dirty="0">
                <a:solidFill>
                  <a:srgbClr val="FFCC00"/>
                </a:solidFill>
                <a:latin typeface="Bookman Old Style" pitchFamily="18" charset="0"/>
              </a:rPr>
              <a:t>S.C. magnets</a:t>
            </a:r>
          </a:p>
          <a:p>
            <a:pPr algn="ctr">
              <a:defRPr/>
            </a:pPr>
            <a:r>
              <a:rPr lang="en-US" b="1" dirty="0">
                <a:solidFill>
                  <a:srgbClr val="FFCC00"/>
                </a:solidFill>
                <a:latin typeface="Bookman Old Style" pitchFamily="18" charset="0"/>
              </a:rPr>
              <a:t> &amp; Cavities</a:t>
            </a:r>
            <a:endParaRPr lang="en-US" b="1" dirty="0">
              <a:solidFill>
                <a:prstClr val="black"/>
              </a:solidFill>
              <a:latin typeface="Bookman Old Style" pitchFamily="18" charset="0"/>
            </a:endParaRPr>
          </a:p>
        </p:txBody>
      </p:sp>
      <p:sp>
        <p:nvSpPr>
          <p:cNvPr id="17473" name="Rectangle 65"/>
          <p:cNvSpPr>
            <a:spLocks noChangeArrowheads="1"/>
          </p:cNvSpPr>
          <p:nvPr/>
        </p:nvSpPr>
        <p:spPr bwMode="auto">
          <a:xfrm>
            <a:off x="3581400" y="4419600"/>
            <a:ext cx="990600" cy="381000"/>
          </a:xfrm>
          <a:prstGeom prst="rect">
            <a:avLst/>
          </a:prstGeom>
          <a:solidFill>
            <a:schemeClr val="tx1"/>
          </a:solidFill>
          <a:ln w="9525">
            <a:noFill/>
            <a:miter lim="800000"/>
            <a:headEnd/>
            <a:tailEnd/>
          </a:ln>
          <a:effectLst/>
        </p:spPr>
        <p:txBody>
          <a:bodyPr wrap="none" anchor="ctr"/>
          <a:lstStyle/>
          <a:p>
            <a:pPr algn="ctr">
              <a:defRPr/>
            </a:pPr>
            <a:r>
              <a:rPr lang="en-US" sz="1400" b="1" dirty="0">
                <a:solidFill>
                  <a:prstClr val="white"/>
                </a:solidFill>
                <a:latin typeface="Lucida Sans Unicode"/>
              </a:rPr>
              <a:t>Cold</a:t>
            </a:r>
          </a:p>
          <a:p>
            <a:pPr algn="ctr">
              <a:defRPr/>
            </a:pPr>
            <a:r>
              <a:rPr lang="en-US" sz="1400" b="1" dirty="0">
                <a:solidFill>
                  <a:prstClr val="white"/>
                </a:solidFill>
                <a:latin typeface="Lucida Sans Unicode"/>
              </a:rPr>
              <a:t>vapour</a:t>
            </a:r>
            <a:endParaRPr lang="en-US" sz="1400" b="1" dirty="0">
              <a:solidFill>
                <a:prstClr val="black"/>
              </a:solidFill>
              <a:latin typeface="Lucida Sans Unicode"/>
            </a:endParaRPr>
          </a:p>
        </p:txBody>
      </p:sp>
      <p:sp>
        <p:nvSpPr>
          <p:cNvPr id="17474" name="Rectangle 66"/>
          <p:cNvSpPr>
            <a:spLocks noChangeArrowheads="1"/>
          </p:cNvSpPr>
          <p:nvPr/>
        </p:nvSpPr>
        <p:spPr bwMode="auto">
          <a:xfrm>
            <a:off x="9677400" y="4495800"/>
            <a:ext cx="990600" cy="381000"/>
          </a:xfrm>
          <a:prstGeom prst="rect">
            <a:avLst/>
          </a:prstGeom>
          <a:noFill/>
          <a:ln w="9525">
            <a:noFill/>
            <a:miter lim="800000"/>
            <a:headEnd/>
            <a:tailEnd/>
          </a:ln>
          <a:effectLst/>
        </p:spPr>
        <p:txBody>
          <a:bodyPr wrap="none" anchor="ctr"/>
          <a:lstStyle/>
          <a:p>
            <a:pPr algn="ctr">
              <a:defRPr/>
            </a:pPr>
            <a:r>
              <a:rPr lang="en-US">
                <a:solidFill>
                  <a:prstClr val="white"/>
                </a:solidFill>
                <a:latin typeface="Lucida Sans Unicode"/>
              </a:rPr>
              <a:t>Cold</a:t>
            </a:r>
          </a:p>
          <a:p>
            <a:pPr algn="ctr">
              <a:defRPr/>
            </a:pPr>
            <a:r>
              <a:rPr lang="en-US">
                <a:solidFill>
                  <a:prstClr val="white"/>
                </a:solidFill>
                <a:latin typeface="Lucida Sans Unicode"/>
              </a:rPr>
              <a:t>vapour</a:t>
            </a:r>
            <a:endParaRPr lang="en-US">
              <a:solidFill>
                <a:prstClr val="black"/>
              </a:solidFill>
              <a:latin typeface="Lucida Sans Unicode"/>
            </a:endParaRPr>
          </a:p>
        </p:txBody>
      </p:sp>
      <p:sp>
        <p:nvSpPr>
          <p:cNvPr id="17475" name="Rectangle 67"/>
          <p:cNvSpPr>
            <a:spLocks noChangeArrowheads="1"/>
          </p:cNvSpPr>
          <p:nvPr/>
        </p:nvSpPr>
        <p:spPr bwMode="auto">
          <a:xfrm>
            <a:off x="9372600" y="1981200"/>
            <a:ext cx="990600" cy="381000"/>
          </a:xfrm>
          <a:prstGeom prst="rect">
            <a:avLst/>
          </a:prstGeom>
          <a:noFill/>
          <a:ln w="9525">
            <a:noFill/>
            <a:miter lim="800000"/>
            <a:headEnd/>
            <a:tailEnd/>
          </a:ln>
          <a:effectLst/>
        </p:spPr>
        <p:txBody>
          <a:bodyPr wrap="none" anchor="ctr"/>
          <a:lstStyle/>
          <a:p>
            <a:pPr algn="ctr">
              <a:defRPr/>
            </a:pPr>
            <a:r>
              <a:rPr lang="en-US">
                <a:solidFill>
                  <a:prstClr val="white"/>
                </a:solidFill>
                <a:latin typeface="Lucida Sans Unicode"/>
              </a:rPr>
              <a:t>warm</a:t>
            </a:r>
          </a:p>
          <a:p>
            <a:pPr algn="ctr">
              <a:defRPr/>
            </a:pPr>
            <a:r>
              <a:rPr lang="en-US">
                <a:solidFill>
                  <a:prstClr val="white"/>
                </a:solidFill>
                <a:latin typeface="Lucida Sans Unicode"/>
              </a:rPr>
              <a:t>gas</a:t>
            </a:r>
            <a:endParaRPr lang="en-US">
              <a:solidFill>
                <a:prstClr val="black"/>
              </a:solidFill>
              <a:latin typeface="Lucida Sans Unicode"/>
            </a:endParaRPr>
          </a:p>
        </p:txBody>
      </p:sp>
      <p:sp>
        <p:nvSpPr>
          <p:cNvPr id="17476" name="Rectangle 68"/>
          <p:cNvSpPr>
            <a:spLocks noChangeArrowheads="1"/>
          </p:cNvSpPr>
          <p:nvPr/>
        </p:nvSpPr>
        <p:spPr bwMode="auto">
          <a:xfrm>
            <a:off x="2209800" y="5943600"/>
            <a:ext cx="2590800" cy="3810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a:solidFill>
                  <a:prstClr val="black"/>
                </a:solidFill>
                <a:latin typeface="Lucida Sans Unicode"/>
              </a:rPr>
              <a:t>Refrigerator Mode</a:t>
            </a:r>
          </a:p>
        </p:txBody>
      </p:sp>
      <p:sp>
        <p:nvSpPr>
          <p:cNvPr id="17477" name="Rectangle 69"/>
          <p:cNvSpPr>
            <a:spLocks noChangeArrowheads="1"/>
          </p:cNvSpPr>
          <p:nvPr/>
        </p:nvSpPr>
        <p:spPr bwMode="auto">
          <a:xfrm>
            <a:off x="7791739" y="6018988"/>
            <a:ext cx="2590800" cy="381000"/>
          </a:xfrm>
          <a:prstGeom prst="rect">
            <a:avLst/>
          </a:prstGeom>
          <a:solidFill>
            <a:schemeClr val="accent1"/>
          </a:solidFill>
          <a:ln w="9525">
            <a:solidFill>
              <a:schemeClr val="tx1"/>
            </a:solidFill>
            <a:miter lim="800000"/>
            <a:headEnd/>
            <a:tailEnd/>
          </a:ln>
          <a:effectLst/>
        </p:spPr>
        <p:txBody>
          <a:bodyPr wrap="none" anchor="ctr"/>
          <a:lstStyle/>
          <a:p>
            <a:pPr algn="ctr">
              <a:defRPr/>
            </a:pPr>
            <a:r>
              <a:rPr lang="en-US" dirty="0">
                <a:solidFill>
                  <a:prstClr val="black"/>
                </a:solidFill>
                <a:latin typeface="Lucida Sans Unicode"/>
              </a:rPr>
              <a:t>Liquefaction Mode</a:t>
            </a:r>
          </a:p>
        </p:txBody>
      </p:sp>
      <p:sp>
        <p:nvSpPr>
          <p:cNvPr id="37" name="TextBox 36"/>
          <p:cNvSpPr txBox="1"/>
          <p:nvPr/>
        </p:nvSpPr>
        <p:spPr>
          <a:xfrm>
            <a:off x="9067801" y="2057401"/>
            <a:ext cx="1066061" cy="307777"/>
          </a:xfrm>
          <a:prstGeom prst="rect">
            <a:avLst/>
          </a:prstGeom>
          <a:noFill/>
        </p:spPr>
        <p:txBody>
          <a:bodyPr wrap="none" rtlCol="0">
            <a:spAutoFit/>
          </a:bodyPr>
          <a:lstStyle/>
          <a:p>
            <a:pPr>
              <a:defRPr/>
            </a:pPr>
            <a:r>
              <a:rPr lang="en-US" sz="1400" b="1" dirty="0">
                <a:solidFill>
                  <a:prstClr val="black"/>
                </a:solidFill>
                <a:latin typeface="Lucida Sans Unicode"/>
              </a:rPr>
              <a:t>Warm Gas</a:t>
            </a:r>
          </a:p>
        </p:txBody>
      </p:sp>
      <p:sp>
        <p:nvSpPr>
          <p:cNvPr id="42" name="Slide Number Placeholder 41"/>
          <p:cNvSpPr>
            <a:spLocks noGrp="1"/>
          </p:cNvSpPr>
          <p:nvPr>
            <p:ph type="sldNum" sz="quarter" idx="12"/>
          </p:nvPr>
        </p:nvSpPr>
        <p:spPr/>
        <p:txBody>
          <a:bodyPr/>
          <a:lstStyle/>
          <a:p>
            <a:pPr>
              <a:defRPr/>
            </a:pPr>
            <a:fld id="{CBBC269C-1D03-4E91-8D99-36E293EE702A}" type="slidenum">
              <a:rPr lang="en-US">
                <a:solidFill>
                  <a:prstClr val="black"/>
                </a:solidFill>
                <a:latin typeface="Lucida Sans Unicode"/>
              </a:rPr>
              <a:pPr>
                <a:defRPr/>
              </a:pPr>
              <a:t>48</a:t>
            </a:fld>
            <a:endParaRPr lang="en-US">
              <a:solidFill>
                <a:prstClr val="black"/>
              </a:solidFill>
              <a:latin typeface="Lucida Sans Unicode"/>
            </a:endParaRPr>
          </a:p>
        </p:txBody>
      </p:sp>
      <p:sp>
        <p:nvSpPr>
          <p:cNvPr id="43" name="Footer Placeholder 42"/>
          <p:cNvSpPr>
            <a:spLocks noGrp="1"/>
          </p:cNvSpPr>
          <p:nvPr>
            <p:ph type="ftr" sz="quarter" idx="11"/>
          </p:nvPr>
        </p:nvSpPr>
        <p:spPr>
          <a:xfrm>
            <a:off x="5903914" y="6408739"/>
            <a:ext cx="3163887" cy="365125"/>
          </a:xfrm>
        </p:spPr>
        <p:txBody>
          <a:bodyPr/>
          <a:lstStyle/>
          <a:p>
            <a:pPr>
              <a:defRPr/>
            </a:pPr>
            <a:r>
              <a:rPr lang="en-US">
                <a:solidFill>
                  <a:prstClr val="black"/>
                </a:solidFill>
                <a:latin typeface="Lucida Sans Unicode"/>
              </a:rPr>
              <a:t>ASSCA 2025, HEPS  China  ( T S Datta) March 28, 2025</a:t>
            </a:r>
            <a:endParaRPr lang="en-US" dirty="0">
              <a:solidFill>
                <a:prstClr val="black"/>
              </a:solidFill>
              <a:latin typeface="Lucida Sans Unicode"/>
            </a:endParaRPr>
          </a:p>
        </p:txBody>
      </p:sp>
    </p:spTree>
    <p:extLst>
      <p:ext uri="{BB962C8B-B14F-4D97-AF65-F5344CB8AC3E}">
        <p14:creationId xmlns:p14="http://schemas.microsoft.com/office/powerpoint/2010/main" val="562716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903914" y="6408739"/>
            <a:ext cx="3544887" cy="365125"/>
          </a:xfrm>
        </p:spPr>
        <p:txBody>
          <a:bodyPr/>
          <a:lstStyle/>
          <a:p>
            <a:pPr>
              <a:defRPr/>
            </a:pPr>
            <a:r>
              <a:rPr lang="en-US">
                <a:solidFill>
                  <a:prstClr val="black"/>
                </a:solidFill>
                <a:latin typeface="Lucida Sans Unicode"/>
              </a:rPr>
              <a:t>ASSCA 2025, HEPS  China  ( T S Datta) March 28, 2025</a:t>
            </a:r>
            <a:endParaRPr lang="en-US" dirty="0">
              <a:solidFill>
                <a:prstClr val="black"/>
              </a:solidFill>
              <a:latin typeface="Lucida Sans Unicode"/>
            </a:endParaRPr>
          </a:p>
        </p:txBody>
      </p:sp>
      <p:sp>
        <p:nvSpPr>
          <p:cNvPr id="3" name="Slide Number Placeholder 2"/>
          <p:cNvSpPr>
            <a:spLocks noGrp="1"/>
          </p:cNvSpPr>
          <p:nvPr>
            <p:ph type="sldNum" sz="quarter" idx="12"/>
          </p:nvPr>
        </p:nvSpPr>
        <p:spPr/>
        <p:txBody>
          <a:bodyPr/>
          <a:lstStyle/>
          <a:p>
            <a:pPr>
              <a:defRPr/>
            </a:pPr>
            <a:fld id="{CBBC269C-1D03-4E91-8D99-36E293EE702A}" type="slidenum">
              <a:rPr lang="en-US">
                <a:solidFill>
                  <a:prstClr val="black"/>
                </a:solidFill>
                <a:latin typeface="Lucida Sans Unicode"/>
              </a:rPr>
              <a:pPr>
                <a:defRPr/>
              </a:pPr>
              <a:t>49</a:t>
            </a:fld>
            <a:endParaRPr lang="en-US">
              <a:solidFill>
                <a:prstClr val="black"/>
              </a:solidFill>
              <a:latin typeface="Lucida Sans Unicode"/>
            </a:endParaRPr>
          </a:p>
        </p:txBody>
      </p:sp>
      <p:sp>
        <p:nvSpPr>
          <p:cNvPr id="4" name="TextBox 3"/>
          <p:cNvSpPr txBox="1"/>
          <p:nvPr/>
        </p:nvSpPr>
        <p:spPr>
          <a:xfrm>
            <a:off x="533400" y="990601"/>
            <a:ext cx="11049000" cy="954107"/>
          </a:xfrm>
          <a:prstGeom prst="rect">
            <a:avLst/>
          </a:prstGeom>
          <a:solidFill>
            <a:srgbClr val="FF0000"/>
          </a:solidFill>
          <a:ln>
            <a:solidFill>
              <a:srgbClr val="FF0000"/>
            </a:solidFill>
          </a:ln>
        </p:spPr>
        <p:txBody>
          <a:bodyPr wrap="square" rtlCol="0">
            <a:spAutoFit/>
          </a:bodyPr>
          <a:lstStyle/>
          <a:p>
            <a:pPr>
              <a:defRPr/>
            </a:pPr>
            <a:r>
              <a:rPr lang="en-US" sz="2800" b="1" dirty="0">
                <a:solidFill>
                  <a:prstClr val="white"/>
                </a:solidFill>
                <a:latin typeface="Arial Black" pitchFamily="34" charset="0"/>
              </a:rPr>
              <a:t> Liquefier 100 L/hr = 3.33 g/sec = 3.33 x 20 j/g = 66.6 W</a:t>
            </a:r>
          </a:p>
          <a:p>
            <a:pPr>
              <a:defRPr/>
            </a:pPr>
            <a:r>
              <a:rPr lang="en-US" sz="2800" b="1" dirty="0">
                <a:solidFill>
                  <a:prstClr val="white"/>
                </a:solidFill>
                <a:latin typeface="Arial Black" pitchFamily="34" charset="0"/>
              </a:rPr>
              <a:t> But we can get &lt;&lt; 300W on Running as Refrigerator</a:t>
            </a:r>
          </a:p>
        </p:txBody>
      </p:sp>
      <p:sp>
        <p:nvSpPr>
          <p:cNvPr id="5" name="TextBox 4"/>
          <p:cNvSpPr txBox="1"/>
          <p:nvPr/>
        </p:nvSpPr>
        <p:spPr>
          <a:xfrm>
            <a:off x="2895600" y="2438401"/>
            <a:ext cx="7086600" cy="584775"/>
          </a:xfrm>
          <a:prstGeom prst="rect">
            <a:avLst/>
          </a:prstGeom>
          <a:solidFill>
            <a:schemeClr val="bg1">
              <a:lumMod val="75000"/>
            </a:schemeClr>
          </a:solidFill>
        </p:spPr>
        <p:txBody>
          <a:bodyPr wrap="square" rtlCol="0">
            <a:spAutoFit/>
          </a:bodyPr>
          <a:lstStyle/>
          <a:p>
            <a:pPr>
              <a:defRPr/>
            </a:pPr>
            <a:r>
              <a:rPr lang="en-US" sz="3200" b="1" dirty="0">
                <a:solidFill>
                  <a:srgbClr val="0000FF"/>
                </a:solidFill>
                <a:latin typeface="Bookman Old Style" pitchFamily="18" charset="0"/>
              </a:rPr>
              <a:t>Thumb Rule:  1L/hr  ~ 3-4 W </a:t>
            </a:r>
          </a:p>
        </p:txBody>
      </p:sp>
      <p:sp>
        <p:nvSpPr>
          <p:cNvPr id="6" name="Oval 5"/>
          <p:cNvSpPr/>
          <p:nvPr/>
        </p:nvSpPr>
        <p:spPr>
          <a:xfrm>
            <a:off x="5334000" y="3352800"/>
            <a:ext cx="19050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prstClr val="white"/>
                </a:solidFill>
                <a:latin typeface="Lucida Sans Unicode"/>
              </a:rPr>
              <a:t>Why ???</a:t>
            </a:r>
          </a:p>
        </p:txBody>
      </p:sp>
      <p:sp>
        <p:nvSpPr>
          <p:cNvPr id="7" name="Rounded Rectangle 6"/>
          <p:cNvSpPr/>
          <p:nvPr/>
        </p:nvSpPr>
        <p:spPr>
          <a:xfrm>
            <a:off x="2362200" y="4038600"/>
            <a:ext cx="8153400" cy="175260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AutoNum type="arabicPeriod"/>
              <a:defRPr/>
            </a:pPr>
            <a:r>
              <a:rPr lang="en-US" sz="2800" b="1" dirty="0">
                <a:solidFill>
                  <a:srgbClr val="0000FF"/>
                </a:solidFill>
                <a:latin typeface="Bookman Old Style" pitchFamily="18" charset="0"/>
              </a:rPr>
              <a:t>Cold Enthalpy  4.2- 300 K is used</a:t>
            </a:r>
          </a:p>
          <a:p>
            <a:pPr marL="342900" indent="-342900">
              <a:buFontTx/>
              <a:buAutoNum type="arabicPeriod"/>
              <a:defRPr/>
            </a:pPr>
            <a:endParaRPr lang="en-US" sz="2800" b="1" dirty="0">
              <a:solidFill>
                <a:srgbClr val="0000FF"/>
              </a:solidFill>
              <a:latin typeface="Bookman Old Style" pitchFamily="18" charset="0"/>
            </a:endParaRPr>
          </a:p>
          <a:p>
            <a:pPr marL="342900" indent="-342900">
              <a:buFontTx/>
              <a:buAutoNum type="arabicPeriod"/>
              <a:defRPr/>
            </a:pPr>
            <a:r>
              <a:rPr lang="en-US" sz="2800" b="1" dirty="0">
                <a:solidFill>
                  <a:srgbClr val="0000FF"/>
                </a:solidFill>
                <a:latin typeface="Bookman Old Style" pitchFamily="18" charset="0"/>
              </a:rPr>
              <a:t>JT Temp will be lower and hence yield</a:t>
            </a:r>
          </a:p>
        </p:txBody>
      </p:sp>
      <p:sp>
        <p:nvSpPr>
          <p:cNvPr id="9" name="Rectangle 2"/>
          <p:cNvSpPr>
            <a:spLocks noChangeArrowheads="1"/>
          </p:cNvSpPr>
          <p:nvPr/>
        </p:nvSpPr>
        <p:spPr bwMode="auto">
          <a:xfrm>
            <a:off x="3810000" y="228600"/>
            <a:ext cx="4648200" cy="381000"/>
          </a:xfrm>
          <a:prstGeom prst="rect">
            <a:avLst/>
          </a:prstGeom>
          <a:solidFill>
            <a:srgbClr val="FFFF00"/>
          </a:solidFill>
          <a:ln w="9525">
            <a:solidFill>
              <a:schemeClr val="tx1"/>
            </a:solidFill>
            <a:miter lim="800000"/>
            <a:headEnd/>
            <a:tailEnd/>
          </a:ln>
          <a:effectLst/>
        </p:spPr>
        <p:txBody>
          <a:bodyPr wrap="none" anchor="ctr"/>
          <a:lstStyle/>
          <a:p>
            <a:pPr algn="ctr">
              <a:defRPr/>
            </a:pPr>
            <a:r>
              <a:rPr lang="en-US" sz="2400" b="1" dirty="0">
                <a:solidFill>
                  <a:srgbClr val="0000FF"/>
                </a:solidFill>
                <a:latin typeface="Lucida Sans Unicode"/>
              </a:rPr>
              <a:t>Liquefaction Vs. Refrigeration</a:t>
            </a:r>
          </a:p>
        </p:txBody>
      </p:sp>
    </p:spTree>
    <p:extLst>
      <p:ext uri="{BB962C8B-B14F-4D97-AF65-F5344CB8AC3E}">
        <p14:creationId xmlns:p14="http://schemas.microsoft.com/office/powerpoint/2010/main" val="503486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solidFill>
                  <a:prstClr val="black"/>
                </a:solidFill>
              </a:rPr>
              <a:t>ASSCA 2025, HEPS  China  ( T S Datta) March 28, 2025</a:t>
            </a:r>
          </a:p>
        </p:txBody>
      </p:sp>
      <p:sp>
        <p:nvSpPr>
          <p:cNvPr id="3" name="Slide Number Placeholder 2"/>
          <p:cNvSpPr>
            <a:spLocks noGrp="1"/>
          </p:cNvSpPr>
          <p:nvPr>
            <p:ph type="sldNum" sz="quarter" idx="12"/>
          </p:nvPr>
        </p:nvSpPr>
        <p:spPr/>
        <p:txBody>
          <a:bodyPr/>
          <a:lstStyle/>
          <a:p>
            <a:pPr>
              <a:defRPr/>
            </a:pPr>
            <a:fld id="{CBBC269C-1D03-4E91-8D99-36E293EE702A}" type="slidenum">
              <a:rPr lang="en-US" smtClean="0">
                <a:solidFill>
                  <a:prstClr val="black"/>
                </a:solidFill>
              </a:rPr>
              <a:pPr>
                <a:defRPr/>
              </a:pPr>
              <a:t>5</a:t>
            </a:fld>
            <a:endParaRPr lang="en-US">
              <a:solidFill>
                <a:prstClr val="black"/>
              </a:solidFill>
            </a:endParaRPr>
          </a:p>
        </p:txBody>
      </p:sp>
      <p:pic>
        <p:nvPicPr>
          <p:cNvPr id="4" name="Picture 3" descr="C:\Users\Anup Choudhury\Downloads\IMG-20171218-WA0004.jpg"/>
          <p:cNvPicPr/>
          <p:nvPr/>
        </p:nvPicPr>
        <p:blipFill>
          <a:blip r:embed="rId2" cstate="print"/>
          <a:srcRect b="26437"/>
          <a:stretch>
            <a:fillRect/>
          </a:stretch>
        </p:blipFill>
        <p:spPr bwMode="auto">
          <a:xfrm>
            <a:off x="8762625" y="-6096"/>
            <a:ext cx="2867025" cy="4191000"/>
          </a:xfrm>
          <a:prstGeom prst="rect">
            <a:avLst/>
          </a:prstGeom>
          <a:noFill/>
          <a:ln w="9525">
            <a:noFill/>
            <a:miter lim="800000"/>
            <a:headEnd/>
            <a:tailEnd/>
          </a:ln>
        </p:spPr>
      </p:pic>
      <p:pic>
        <p:nvPicPr>
          <p:cNvPr id="174082" name="Picture 2" descr="Image result for Liquid Nitrogen storage vessel"/>
          <p:cNvPicPr>
            <a:picLocks noChangeAspect="1" noChangeArrowheads="1"/>
          </p:cNvPicPr>
          <p:nvPr/>
        </p:nvPicPr>
        <p:blipFill>
          <a:blip r:embed="rId3" cstate="print"/>
          <a:srcRect/>
          <a:stretch>
            <a:fillRect/>
          </a:stretch>
        </p:blipFill>
        <p:spPr bwMode="auto">
          <a:xfrm>
            <a:off x="4300924" y="1038004"/>
            <a:ext cx="2857500" cy="2857500"/>
          </a:xfrm>
          <a:prstGeom prst="rect">
            <a:avLst/>
          </a:prstGeom>
          <a:noFill/>
        </p:spPr>
      </p:pic>
      <p:sp>
        <p:nvSpPr>
          <p:cNvPr id="174084" name="AutoShape 4" descr="Image result for Liquid Nitrogen storage vessel"/>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en-US">
              <a:solidFill>
                <a:prstClr val="black"/>
              </a:solidFill>
            </a:endParaRPr>
          </a:p>
        </p:txBody>
      </p:sp>
      <p:sp>
        <p:nvSpPr>
          <p:cNvPr id="174086" name="AutoShape 6" descr="Image result for Liquid Nitrogen storage vessel"/>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en-US">
              <a:solidFill>
                <a:prstClr val="black"/>
              </a:solidFill>
            </a:endParaRPr>
          </a:p>
        </p:txBody>
      </p:sp>
      <p:sp>
        <p:nvSpPr>
          <p:cNvPr id="174088" name="AutoShape 8" descr="Image result for Liquid Nitrogen storage vessel"/>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en-US">
              <a:solidFill>
                <a:prstClr val="black"/>
              </a:solidFill>
            </a:endParaRPr>
          </a:p>
        </p:txBody>
      </p:sp>
      <p:pic>
        <p:nvPicPr>
          <p:cNvPr id="174090" name="Picture 10" descr="Image result for Liquid Nitrogen storage vessel"/>
          <p:cNvPicPr>
            <a:picLocks noChangeAspect="1" noChangeArrowheads="1"/>
          </p:cNvPicPr>
          <p:nvPr/>
        </p:nvPicPr>
        <p:blipFill>
          <a:blip r:embed="rId4" cstate="print"/>
          <a:srcRect/>
          <a:stretch>
            <a:fillRect/>
          </a:stretch>
        </p:blipFill>
        <p:spPr bwMode="auto">
          <a:xfrm>
            <a:off x="727075" y="578453"/>
            <a:ext cx="2514600" cy="2514600"/>
          </a:xfrm>
          <a:prstGeom prst="rect">
            <a:avLst/>
          </a:prstGeom>
          <a:noFill/>
        </p:spPr>
      </p:pic>
      <p:pic>
        <p:nvPicPr>
          <p:cNvPr id="174092" name="Picture 12" descr="Image result for Liquid Nitrogen storage vessel"/>
          <p:cNvPicPr>
            <a:picLocks noChangeAspect="1" noChangeArrowheads="1"/>
          </p:cNvPicPr>
          <p:nvPr/>
        </p:nvPicPr>
        <p:blipFill>
          <a:blip r:embed="rId5" cstate="print"/>
          <a:srcRect/>
          <a:stretch>
            <a:fillRect/>
          </a:stretch>
        </p:blipFill>
        <p:spPr bwMode="auto">
          <a:xfrm>
            <a:off x="652463" y="3508029"/>
            <a:ext cx="2971800" cy="2971800"/>
          </a:xfrm>
          <a:prstGeom prst="rect">
            <a:avLst/>
          </a:prstGeom>
          <a:noFill/>
        </p:spPr>
      </p:pic>
      <p:sp>
        <p:nvSpPr>
          <p:cNvPr id="174094" name="AutoShape 14" descr="Image result for Liquid Nitrogen Tank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a:defRPr/>
            </a:pPr>
            <a:endParaRPr lang="en-US">
              <a:solidFill>
                <a:prstClr val="black"/>
              </a:solidFill>
            </a:endParaRPr>
          </a:p>
        </p:txBody>
      </p:sp>
      <p:pic>
        <p:nvPicPr>
          <p:cNvPr id="174096" name="Picture 16" descr="http://www.wintek.top/pic/big/48_0.jpg"/>
          <p:cNvPicPr>
            <a:picLocks noChangeAspect="1" noChangeArrowheads="1"/>
          </p:cNvPicPr>
          <p:nvPr/>
        </p:nvPicPr>
        <p:blipFill>
          <a:blip r:embed="rId6" cstate="print"/>
          <a:srcRect/>
          <a:stretch>
            <a:fillRect/>
          </a:stretch>
        </p:blipFill>
        <p:spPr bwMode="auto">
          <a:xfrm>
            <a:off x="5105400" y="4038600"/>
            <a:ext cx="5238750" cy="2667000"/>
          </a:xfrm>
          <a:prstGeom prst="rect">
            <a:avLst/>
          </a:prstGeom>
          <a:noFill/>
        </p:spPr>
      </p:pic>
      <p:sp>
        <p:nvSpPr>
          <p:cNvPr id="13" name="TextBox 12"/>
          <p:cNvSpPr txBox="1"/>
          <p:nvPr/>
        </p:nvSpPr>
        <p:spPr>
          <a:xfrm>
            <a:off x="1524000" y="1"/>
            <a:ext cx="4868640" cy="461665"/>
          </a:xfrm>
          <a:prstGeom prst="rect">
            <a:avLst/>
          </a:prstGeom>
          <a:solidFill>
            <a:srgbClr val="FFFF00"/>
          </a:solidFill>
        </p:spPr>
        <p:txBody>
          <a:bodyPr wrap="none" rtlCol="0">
            <a:spAutoFit/>
          </a:bodyPr>
          <a:lstStyle/>
          <a:p>
            <a:pPr>
              <a:defRPr/>
            </a:pPr>
            <a:r>
              <a:rPr lang="en-US" sz="2400" b="1" dirty="0">
                <a:solidFill>
                  <a:prstClr val="black"/>
                </a:solidFill>
                <a:latin typeface="Bookman Old Style" pitchFamily="18" charset="0"/>
              </a:rPr>
              <a:t>CRYOGEN STORAGE VESSEL</a:t>
            </a:r>
          </a:p>
        </p:txBody>
      </p:sp>
      <p:sp>
        <p:nvSpPr>
          <p:cNvPr id="14" name="TextBox 13"/>
          <p:cNvSpPr txBox="1"/>
          <p:nvPr/>
        </p:nvSpPr>
        <p:spPr>
          <a:xfrm>
            <a:off x="724087" y="3154235"/>
            <a:ext cx="2842445" cy="338554"/>
          </a:xfrm>
          <a:prstGeom prst="rect">
            <a:avLst/>
          </a:prstGeom>
          <a:solidFill>
            <a:schemeClr val="bg1">
              <a:lumMod val="85000"/>
            </a:schemeClr>
          </a:solidFill>
        </p:spPr>
        <p:txBody>
          <a:bodyPr wrap="none" rtlCol="0">
            <a:spAutoFit/>
          </a:bodyPr>
          <a:lstStyle/>
          <a:p>
            <a:pPr>
              <a:defRPr/>
            </a:pPr>
            <a:r>
              <a:rPr lang="en-US" sz="1600" b="1" dirty="0">
                <a:solidFill>
                  <a:srgbClr val="FF0000"/>
                </a:solidFill>
                <a:latin typeface="Bookman Old Style" pitchFamily="18" charset="0"/>
              </a:rPr>
              <a:t>Small container 10- 60 L</a:t>
            </a:r>
          </a:p>
        </p:txBody>
      </p:sp>
      <p:sp>
        <p:nvSpPr>
          <p:cNvPr id="15" name="TextBox 14"/>
          <p:cNvSpPr txBox="1"/>
          <p:nvPr/>
        </p:nvSpPr>
        <p:spPr>
          <a:xfrm>
            <a:off x="4523422" y="745123"/>
            <a:ext cx="2653290" cy="338554"/>
          </a:xfrm>
          <a:prstGeom prst="rect">
            <a:avLst/>
          </a:prstGeom>
          <a:noFill/>
        </p:spPr>
        <p:txBody>
          <a:bodyPr wrap="none" rtlCol="0">
            <a:spAutoFit/>
          </a:bodyPr>
          <a:lstStyle/>
          <a:p>
            <a:pPr>
              <a:defRPr/>
            </a:pPr>
            <a:r>
              <a:rPr lang="en-US" sz="1600" b="1" dirty="0">
                <a:solidFill>
                  <a:srgbClr val="FF0000"/>
                </a:solidFill>
                <a:latin typeface="Bookman Old Style" pitchFamily="18" charset="0"/>
              </a:rPr>
              <a:t>100- 500L Pressurized</a:t>
            </a:r>
          </a:p>
        </p:txBody>
      </p:sp>
      <p:sp>
        <p:nvSpPr>
          <p:cNvPr id="16" name="TextBox 15"/>
          <p:cNvSpPr txBox="1"/>
          <p:nvPr/>
        </p:nvSpPr>
        <p:spPr>
          <a:xfrm>
            <a:off x="9145213" y="3621841"/>
            <a:ext cx="2282997" cy="523220"/>
          </a:xfrm>
          <a:prstGeom prst="rect">
            <a:avLst/>
          </a:prstGeom>
          <a:solidFill>
            <a:schemeClr val="bg1"/>
          </a:solidFill>
        </p:spPr>
        <p:txBody>
          <a:bodyPr wrap="none" rtlCol="0">
            <a:spAutoFit/>
          </a:bodyPr>
          <a:lstStyle/>
          <a:p>
            <a:pPr>
              <a:defRPr/>
            </a:pPr>
            <a:r>
              <a:rPr lang="en-US" sz="1400" b="1" dirty="0">
                <a:solidFill>
                  <a:srgbClr val="FF0000"/>
                </a:solidFill>
              </a:rPr>
              <a:t>20,000 L Storage Vessel</a:t>
            </a:r>
          </a:p>
          <a:p>
            <a:pPr>
              <a:defRPr/>
            </a:pPr>
            <a:r>
              <a:rPr lang="en-US" sz="1400" b="1" dirty="0">
                <a:solidFill>
                  <a:srgbClr val="FF0000"/>
                </a:solidFill>
              </a:rPr>
              <a:t>at IUAC</a:t>
            </a:r>
          </a:p>
        </p:txBody>
      </p:sp>
      <p:sp>
        <p:nvSpPr>
          <p:cNvPr id="17" name="TextBox 16"/>
          <p:cNvSpPr txBox="1"/>
          <p:nvPr/>
        </p:nvSpPr>
        <p:spPr>
          <a:xfrm>
            <a:off x="5181601" y="4038600"/>
            <a:ext cx="1976823" cy="338554"/>
          </a:xfrm>
          <a:prstGeom prst="rect">
            <a:avLst/>
          </a:prstGeom>
          <a:noFill/>
        </p:spPr>
        <p:txBody>
          <a:bodyPr wrap="none" rtlCol="0">
            <a:spAutoFit/>
          </a:bodyPr>
          <a:lstStyle/>
          <a:p>
            <a:pPr>
              <a:defRPr/>
            </a:pPr>
            <a:r>
              <a:rPr lang="en-US" sz="1600" b="1" dirty="0">
                <a:solidFill>
                  <a:srgbClr val="FF0000"/>
                </a:solidFill>
                <a:latin typeface="Bookman Old Style" pitchFamily="18" charset="0"/>
              </a:rPr>
              <a:t>Transport Vessel</a:t>
            </a:r>
          </a:p>
        </p:txBody>
      </p:sp>
    </p:spTree>
    <p:extLst>
      <p:ext uri="{BB962C8B-B14F-4D97-AF65-F5344CB8AC3E}">
        <p14:creationId xmlns:p14="http://schemas.microsoft.com/office/powerpoint/2010/main" val="1040151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839884" y="6408739"/>
            <a:ext cx="4066116" cy="365125"/>
          </a:xfrm>
        </p:spPr>
        <p:txBody>
          <a:bodyPr/>
          <a:lstStyle/>
          <a:p>
            <a:pPr>
              <a:defRPr/>
            </a:pPr>
            <a:r>
              <a:rPr lang="en-US" dirty="0">
                <a:solidFill>
                  <a:prstClr val="black"/>
                </a:solidFill>
                <a:latin typeface="Lucida Sans Unicode"/>
              </a:rPr>
              <a:t>ASSCA 2025, HEPS  China  ( T S Datta) March 28, 2025</a:t>
            </a:r>
          </a:p>
        </p:txBody>
      </p:sp>
      <p:sp>
        <p:nvSpPr>
          <p:cNvPr id="3" name="Slide Number Placeholder 2"/>
          <p:cNvSpPr>
            <a:spLocks noGrp="1"/>
          </p:cNvSpPr>
          <p:nvPr>
            <p:ph type="sldNum" sz="quarter" idx="12"/>
          </p:nvPr>
        </p:nvSpPr>
        <p:spPr/>
        <p:txBody>
          <a:bodyPr/>
          <a:lstStyle/>
          <a:p>
            <a:pPr>
              <a:defRPr/>
            </a:pPr>
            <a:fld id="{CBBC269C-1D03-4E91-8D99-36E293EE702A}" type="slidenum">
              <a:rPr lang="en-US">
                <a:solidFill>
                  <a:prstClr val="black"/>
                </a:solidFill>
                <a:latin typeface="Lucida Sans Unicode"/>
              </a:rPr>
              <a:pPr>
                <a:defRPr/>
              </a:pPr>
              <a:t>50</a:t>
            </a:fld>
            <a:endParaRPr lang="en-US">
              <a:solidFill>
                <a:prstClr val="black"/>
              </a:solidFill>
              <a:latin typeface="Lucida Sans Unicode"/>
            </a:endParaRPr>
          </a:p>
        </p:txBody>
      </p:sp>
      <p:sp>
        <p:nvSpPr>
          <p:cNvPr id="5" name="Rectangle 4"/>
          <p:cNvSpPr/>
          <p:nvPr/>
        </p:nvSpPr>
        <p:spPr>
          <a:xfrm>
            <a:off x="4784583" y="382611"/>
            <a:ext cx="2622833" cy="923330"/>
          </a:xfrm>
          <a:prstGeom prst="rect">
            <a:avLst/>
          </a:prstGeom>
          <a:solidFill>
            <a:srgbClr val="00B050"/>
          </a:solid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5400" b="1" dirty="0">
                <a:ln/>
                <a:solidFill>
                  <a:srgbClr val="EB641B"/>
                </a:solidFill>
                <a:latin typeface="Lucida Sans Unicode"/>
              </a:rPr>
              <a:t>Thanks</a:t>
            </a:r>
          </a:p>
        </p:txBody>
      </p:sp>
      <p:sp>
        <p:nvSpPr>
          <p:cNvPr id="8" name="TextBox 7"/>
          <p:cNvSpPr txBox="1"/>
          <p:nvPr/>
        </p:nvSpPr>
        <p:spPr>
          <a:xfrm>
            <a:off x="6959035" y="1603428"/>
            <a:ext cx="5059398" cy="400110"/>
          </a:xfrm>
          <a:prstGeom prst="rect">
            <a:avLst/>
          </a:prstGeom>
          <a:noFill/>
        </p:spPr>
        <p:txBody>
          <a:bodyPr wrap="none" rtlCol="0">
            <a:spAutoFit/>
          </a:bodyPr>
          <a:lstStyle/>
          <a:p>
            <a:pPr>
              <a:defRPr/>
            </a:pPr>
            <a:r>
              <a:rPr lang="en-IN" sz="2000" b="1" dirty="0">
                <a:solidFill>
                  <a:srgbClr val="0000FF"/>
                </a:solidFill>
                <a:latin typeface="Bookman Old Style" panose="02050604050505020204" pitchFamily="18" charset="0"/>
              </a:rPr>
              <a:t>Contact mail : tsdatta59@gmail.com</a:t>
            </a:r>
          </a:p>
        </p:txBody>
      </p:sp>
      <p:pic>
        <p:nvPicPr>
          <p:cNvPr id="10" name="Picture 9">
            <a:extLst>
              <a:ext uri="{FF2B5EF4-FFF2-40B4-BE49-F238E27FC236}">
                <a16:creationId xmlns:a16="http://schemas.microsoft.com/office/drawing/2014/main" id="{F8044A6C-0A40-4063-8920-DD916B9F9A59}"/>
              </a:ext>
            </a:extLst>
          </p:cNvPr>
          <p:cNvPicPr>
            <a:picLocks noChangeAspect="1" noChangeArrowheads="1"/>
          </p:cNvPicPr>
          <p:nvPr/>
        </p:nvPicPr>
        <p:blipFill>
          <a:blip r:embed="rId2" cstate="print"/>
          <a:srcRect/>
          <a:stretch>
            <a:fillRect/>
          </a:stretch>
        </p:blipFill>
        <p:spPr bwMode="auto">
          <a:xfrm>
            <a:off x="5097232" y="2276483"/>
            <a:ext cx="1981200" cy="1912882"/>
          </a:xfrm>
          <a:prstGeom prst="rect">
            <a:avLst/>
          </a:prstGeom>
          <a:ln>
            <a:noFill/>
          </a:ln>
          <a:effectLst>
            <a:softEdge rad="112500"/>
          </a:effectLst>
        </p:spPr>
      </p:pic>
      <p:sp>
        <p:nvSpPr>
          <p:cNvPr id="11" name="TextBox 10">
            <a:extLst>
              <a:ext uri="{FF2B5EF4-FFF2-40B4-BE49-F238E27FC236}">
                <a16:creationId xmlns:a16="http://schemas.microsoft.com/office/drawing/2014/main" id="{6586129E-62E0-4BBA-A68B-04D837D84A47}"/>
              </a:ext>
            </a:extLst>
          </p:cNvPr>
          <p:cNvSpPr txBox="1"/>
          <p:nvPr/>
        </p:nvSpPr>
        <p:spPr>
          <a:xfrm>
            <a:off x="5292366" y="4298448"/>
            <a:ext cx="1786066" cy="523220"/>
          </a:xfrm>
          <a:prstGeom prst="rect">
            <a:avLst/>
          </a:prstGeom>
          <a:solidFill>
            <a:schemeClr val="bg1"/>
          </a:solidFill>
        </p:spPr>
        <p:txBody>
          <a:bodyPr wrap="none" rtlCol="0">
            <a:spAutoFit/>
          </a:bodyPr>
          <a:lstStyle/>
          <a:p>
            <a:pPr>
              <a:defRPr/>
            </a:pPr>
            <a:r>
              <a:rPr lang="en-IN" sz="2800" b="1" dirty="0">
                <a:solidFill>
                  <a:prstClr val="black"/>
                </a:solidFill>
                <a:latin typeface="Bookman Old Style" panose="02050604050505020204" pitchFamily="18" charset="0"/>
              </a:rPr>
              <a:t>Namaste</a:t>
            </a:r>
          </a:p>
        </p:txBody>
      </p:sp>
      <p:sp>
        <p:nvSpPr>
          <p:cNvPr id="4" name="TextBox 3">
            <a:extLst>
              <a:ext uri="{FF2B5EF4-FFF2-40B4-BE49-F238E27FC236}">
                <a16:creationId xmlns:a16="http://schemas.microsoft.com/office/drawing/2014/main" id="{54290E59-1B67-4928-AB86-3FEFFB63E214}"/>
              </a:ext>
            </a:extLst>
          </p:cNvPr>
          <p:cNvSpPr txBox="1"/>
          <p:nvPr/>
        </p:nvSpPr>
        <p:spPr>
          <a:xfrm>
            <a:off x="1965025" y="5034682"/>
            <a:ext cx="10158817" cy="1200329"/>
          </a:xfrm>
          <a:prstGeom prst="rect">
            <a:avLst/>
          </a:prstGeom>
          <a:solidFill>
            <a:srgbClr val="FF0000"/>
          </a:solidFill>
          <a:ln w="28575">
            <a:solidFill>
              <a:schemeClr val="tx1"/>
            </a:solidFill>
          </a:ln>
        </p:spPr>
        <p:txBody>
          <a:bodyPr wrap="square" rtlCol="0">
            <a:spAutoFit/>
          </a:bodyPr>
          <a:lstStyle/>
          <a:p>
            <a:pPr>
              <a:defRPr/>
            </a:pPr>
            <a:r>
              <a:rPr lang="en-IN" sz="2400" b="1" dirty="0">
                <a:solidFill>
                  <a:schemeClr val="bg1"/>
                </a:solidFill>
                <a:latin typeface="Bookman Old Style" panose="02050604050505020204" pitchFamily="18" charset="0"/>
              </a:rPr>
              <a:t>Next : Let’s move to the </a:t>
            </a:r>
            <a:r>
              <a:rPr lang="en-IN" sz="2400" b="1" dirty="0">
                <a:solidFill>
                  <a:srgbClr val="0000FF"/>
                </a:solidFill>
                <a:latin typeface="Bookman Old Style" panose="02050604050505020204" pitchFamily="18" charset="0"/>
              </a:rPr>
              <a:t>real world of Cryogenics </a:t>
            </a:r>
            <a:r>
              <a:rPr lang="en-IN" sz="2400" b="1" dirty="0">
                <a:solidFill>
                  <a:schemeClr val="bg1"/>
                </a:solidFill>
                <a:latin typeface="Bookman Old Style" panose="02050604050505020204" pitchFamily="18" charset="0"/>
              </a:rPr>
              <a:t>through Lectures from Prof. </a:t>
            </a:r>
            <a:r>
              <a:rPr lang="en-IN" sz="2400" b="1" dirty="0" err="1">
                <a:solidFill>
                  <a:schemeClr val="bg1"/>
                </a:solidFill>
                <a:latin typeface="Bookman Old Style" panose="02050604050505020204" pitchFamily="18" charset="0"/>
              </a:rPr>
              <a:t>Zhengrong</a:t>
            </a:r>
            <a:r>
              <a:rPr lang="en-IN" sz="2400" b="1" dirty="0">
                <a:solidFill>
                  <a:schemeClr val="bg1"/>
                </a:solidFill>
                <a:latin typeface="Bookman Old Style" panose="02050604050505020204" pitchFamily="18" charset="0"/>
              </a:rPr>
              <a:t> Ouyang, Prof. Hirotaka Nakai , Prof. </a:t>
            </a:r>
            <a:r>
              <a:rPr lang="en-IN" sz="2400" b="1" dirty="0" err="1">
                <a:solidFill>
                  <a:schemeClr val="bg1"/>
                </a:solidFill>
                <a:latin typeface="Bookman Old Style" panose="02050604050505020204" pitchFamily="18" charset="0"/>
              </a:rPr>
              <a:t>Xilong</a:t>
            </a:r>
            <a:r>
              <a:rPr lang="en-IN" sz="2400" b="1" dirty="0">
                <a:solidFill>
                  <a:schemeClr val="bg1"/>
                </a:solidFill>
                <a:latin typeface="Bookman Old Style" panose="02050604050505020204" pitchFamily="18" charset="0"/>
              </a:rPr>
              <a:t> Wang and Prof. Ge Rui </a:t>
            </a:r>
          </a:p>
        </p:txBody>
      </p:sp>
      <p:sp>
        <p:nvSpPr>
          <p:cNvPr id="6" name="TextBox 5">
            <a:extLst>
              <a:ext uri="{FF2B5EF4-FFF2-40B4-BE49-F238E27FC236}">
                <a16:creationId xmlns:a16="http://schemas.microsoft.com/office/drawing/2014/main" id="{B1C29DEF-21F4-B6D5-05C9-522C4AAF92DA}"/>
              </a:ext>
            </a:extLst>
          </p:cNvPr>
          <p:cNvSpPr txBox="1"/>
          <p:nvPr/>
        </p:nvSpPr>
        <p:spPr>
          <a:xfrm>
            <a:off x="7780532" y="2818189"/>
            <a:ext cx="4030468" cy="1107996"/>
          </a:xfrm>
          <a:prstGeom prst="rect">
            <a:avLst/>
          </a:prstGeom>
          <a:noFill/>
        </p:spPr>
        <p:txBody>
          <a:bodyPr wrap="square" rtlCol="0">
            <a:spAutoFit/>
          </a:bodyPr>
          <a:lstStyle/>
          <a:p>
            <a:r>
              <a:rPr lang="en-US" sz="2400" b="1" dirty="0">
                <a:solidFill>
                  <a:srgbClr val="0000FF"/>
                </a:solidFill>
                <a:latin typeface="Bookman Old Style" panose="02050604050505020204" pitchFamily="18" charset="0"/>
              </a:rPr>
              <a:t>What is my and Yours Carnot Efficiency ???</a:t>
            </a:r>
          </a:p>
          <a:p>
            <a:r>
              <a:rPr lang="en-US" b="1" dirty="0">
                <a:solidFill>
                  <a:srgbClr val="0000FF"/>
                </a:solidFill>
                <a:latin typeface="Bookman Old Style" panose="02050604050505020204" pitchFamily="18" charset="0"/>
              </a:rPr>
              <a:t> </a:t>
            </a:r>
            <a:endParaRPr lang="en-IN" b="1" dirty="0">
              <a:solidFill>
                <a:srgbClr val="0000FF"/>
              </a:solidFill>
              <a:latin typeface="Bookman Old Style" panose="02050604050505020204" pitchFamily="18" charset="0"/>
            </a:endParaRPr>
          </a:p>
        </p:txBody>
      </p:sp>
      <p:pic>
        <p:nvPicPr>
          <p:cNvPr id="7" name="Picture 6">
            <a:extLst>
              <a:ext uri="{FF2B5EF4-FFF2-40B4-BE49-F238E27FC236}">
                <a16:creationId xmlns:a16="http://schemas.microsoft.com/office/drawing/2014/main" id="{5A660633-2628-EBCB-108E-ADEEA7C10B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1784" y="-26606"/>
            <a:ext cx="1295400" cy="733946"/>
          </a:xfrm>
          <a:prstGeom prst="rect">
            <a:avLst/>
          </a:prstGeom>
        </p:spPr>
      </p:pic>
      <p:pic>
        <p:nvPicPr>
          <p:cNvPr id="12" name="Picture 11">
            <a:extLst>
              <a:ext uri="{FF2B5EF4-FFF2-40B4-BE49-F238E27FC236}">
                <a16:creationId xmlns:a16="http://schemas.microsoft.com/office/drawing/2014/main" id="{CB89B7D9-9358-9DCD-E31A-64E4B69F307B}"/>
              </a:ext>
            </a:extLst>
          </p:cNvPr>
          <p:cNvPicPr>
            <a:picLocks noChangeAspect="1"/>
          </p:cNvPicPr>
          <p:nvPr/>
        </p:nvPicPr>
        <p:blipFill>
          <a:blip r:embed="rId4" cstate="print">
            <a:extLst>
              <a:ext uri="{28A0092B-C50C-407E-A947-70E740481C1C}">
                <a14:useLocalDpi xmlns:a14="http://schemas.microsoft.com/office/drawing/2010/main" val="0"/>
              </a:ext>
            </a:extLst>
          </a:blip>
          <a:srcRect l="20727" r="21495"/>
          <a:stretch/>
        </p:blipFill>
        <p:spPr>
          <a:xfrm rot="5400000">
            <a:off x="-457200" y="457200"/>
            <a:ext cx="3962401" cy="3047999"/>
          </a:xfrm>
          <a:prstGeom prst="rect">
            <a:avLst/>
          </a:prstGeom>
        </p:spPr>
      </p:pic>
      <p:sp>
        <p:nvSpPr>
          <p:cNvPr id="15" name="TextBox 14">
            <a:extLst>
              <a:ext uri="{FF2B5EF4-FFF2-40B4-BE49-F238E27FC236}">
                <a16:creationId xmlns:a16="http://schemas.microsoft.com/office/drawing/2014/main" id="{1C89B3D0-24F9-CC7E-8A5C-29B7ABB6F0FD}"/>
              </a:ext>
            </a:extLst>
          </p:cNvPr>
          <p:cNvSpPr txBox="1"/>
          <p:nvPr/>
        </p:nvSpPr>
        <p:spPr>
          <a:xfrm>
            <a:off x="-76200" y="3881291"/>
            <a:ext cx="3741420" cy="646331"/>
          </a:xfrm>
          <a:prstGeom prst="rect">
            <a:avLst/>
          </a:prstGeom>
          <a:noFill/>
        </p:spPr>
        <p:txBody>
          <a:bodyPr wrap="square">
            <a:spAutoFit/>
          </a:bodyPr>
          <a:lstStyle/>
          <a:p>
            <a:r>
              <a:rPr lang="en-US" sz="1800" b="1" dirty="0"/>
              <a:t>See you on Sunday ( @ Beautiful Great Wall of China)</a:t>
            </a:r>
            <a:endParaRPr lang="en-IN" sz="1800" b="1" dirty="0"/>
          </a:p>
        </p:txBody>
      </p:sp>
    </p:spTree>
    <p:extLst>
      <p:ext uri="{BB962C8B-B14F-4D97-AF65-F5344CB8AC3E}">
        <p14:creationId xmlns:p14="http://schemas.microsoft.com/office/powerpoint/2010/main" val="78816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903913" y="6408739"/>
            <a:ext cx="3544888" cy="365125"/>
          </a:xfrm>
        </p:spPr>
        <p:txBody>
          <a:bodyPr/>
          <a:lstStyle/>
          <a:p>
            <a:pPr>
              <a:defRPr/>
            </a:pPr>
            <a:r>
              <a:rPr lang="en-US">
                <a:solidFill>
                  <a:prstClr val="black"/>
                </a:solidFill>
                <a:latin typeface="Calibri"/>
              </a:rPr>
              <a:t>ASSCA 2025, HEPS  China  ( T S Datta) March 28, 2025</a:t>
            </a:r>
            <a:endParaRPr lang="en-US" dirty="0">
              <a:solidFill>
                <a:prstClr val="black"/>
              </a:solidFill>
              <a:latin typeface="Calibri"/>
            </a:endParaRPr>
          </a:p>
        </p:txBody>
      </p:sp>
      <p:sp>
        <p:nvSpPr>
          <p:cNvPr id="3" name="Slide Number Placeholder 2"/>
          <p:cNvSpPr>
            <a:spLocks noGrp="1"/>
          </p:cNvSpPr>
          <p:nvPr>
            <p:ph type="sldNum" sz="quarter" idx="12"/>
          </p:nvPr>
        </p:nvSpPr>
        <p:spPr/>
        <p:txBody>
          <a:bodyPr/>
          <a:lstStyle/>
          <a:p>
            <a:pPr>
              <a:defRPr/>
            </a:pPr>
            <a:fld id="{CBBC269C-1D03-4E91-8D99-36E293EE702A}" type="slidenum">
              <a:rPr lang="en-US">
                <a:solidFill>
                  <a:prstClr val="black"/>
                </a:solidFill>
                <a:latin typeface="Calibri"/>
              </a:rPr>
              <a:pPr>
                <a:defRPr/>
              </a:pPr>
              <a:t>6</a:t>
            </a:fld>
            <a:endParaRPr lang="en-US"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685434989"/>
              </p:ext>
            </p:extLst>
          </p:nvPr>
        </p:nvGraphicFramePr>
        <p:xfrm>
          <a:off x="2133600" y="1506751"/>
          <a:ext cx="8305800" cy="2235200"/>
        </p:xfrm>
        <a:graphic>
          <a:graphicData uri="http://schemas.openxmlformats.org/drawingml/2006/table">
            <a:tbl>
              <a:tblPr/>
              <a:tblGrid>
                <a:gridCol w="3048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406400">
                <a:tc>
                  <a:txBody>
                    <a:bodyPr/>
                    <a:lstStyle/>
                    <a:p>
                      <a:pPr marL="0" marR="0" algn="ctr">
                        <a:spcBef>
                          <a:spcPts val="0"/>
                        </a:spcBef>
                        <a:spcAft>
                          <a:spcPts val="600"/>
                        </a:spcAft>
                      </a:pPr>
                      <a:r>
                        <a:rPr lang="en-US" sz="2000" b="1" i="0" dirty="0">
                          <a:solidFill>
                            <a:srgbClr val="008000"/>
                          </a:solidFill>
                          <a:latin typeface="Bookman Old Style" pitchFamily="18" charset="0"/>
                          <a:ea typeface="Times New Roman"/>
                          <a:cs typeface="Times New Roman"/>
                        </a:rPr>
                        <a:t>Property</a:t>
                      </a:r>
                      <a:endParaRPr lang="en-US" sz="2000" b="1" i="1" dirty="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2000" b="1" i="0" dirty="0">
                          <a:solidFill>
                            <a:srgbClr val="008000"/>
                          </a:solidFill>
                          <a:latin typeface="Bookman Old Style" pitchFamily="18" charset="0"/>
                          <a:ea typeface="Times New Roman"/>
                          <a:cs typeface="Times New Roman"/>
                        </a:rPr>
                        <a:t>He</a:t>
                      </a:r>
                      <a:endParaRPr lang="en-US" sz="2000" b="1" i="1" dirty="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2000" b="1" i="0" dirty="0">
                          <a:solidFill>
                            <a:srgbClr val="008000"/>
                          </a:solidFill>
                          <a:latin typeface="Bookman Old Style" pitchFamily="18" charset="0"/>
                          <a:ea typeface="Times New Roman"/>
                          <a:cs typeface="Times New Roman"/>
                        </a:rPr>
                        <a:t>N2</a:t>
                      </a:r>
                      <a:endParaRPr lang="en-US" sz="2000" b="1" i="1" dirty="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2000" b="1" i="0" dirty="0">
                          <a:solidFill>
                            <a:srgbClr val="008000"/>
                          </a:solidFill>
                          <a:latin typeface="Bookman Old Style" pitchFamily="18" charset="0"/>
                          <a:ea typeface="Times New Roman"/>
                          <a:cs typeface="Times New Roman"/>
                        </a:rPr>
                        <a:t>Water</a:t>
                      </a:r>
                      <a:endParaRPr lang="en-US" sz="2000" b="1" i="1" dirty="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6400">
                <a:tc>
                  <a:txBody>
                    <a:bodyPr/>
                    <a:lstStyle/>
                    <a:p>
                      <a:pPr marL="0" marR="0">
                        <a:spcBef>
                          <a:spcPts val="0"/>
                        </a:spcBef>
                        <a:spcAft>
                          <a:spcPts val="600"/>
                        </a:spcAft>
                      </a:pPr>
                      <a:r>
                        <a:rPr lang="en-US" sz="2000" b="1">
                          <a:latin typeface="Bookman Old Style" pitchFamily="18" charset="0"/>
                          <a:ea typeface="Times New Roman"/>
                          <a:cs typeface="Times New Roman"/>
                        </a:rPr>
                        <a:t>Boiling Point</a:t>
                      </a:r>
                      <a:endParaRPr lang="en-US" sz="200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2000" b="1" dirty="0">
                          <a:latin typeface="Bookman Old Style" pitchFamily="18" charset="0"/>
                          <a:ea typeface="Times New Roman"/>
                          <a:cs typeface="Times New Roman"/>
                        </a:rPr>
                        <a:t>4.2K</a:t>
                      </a:r>
                      <a:endParaRPr lang="en-US" sz="2000" dirty="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2000" b="1" dirty="0">
                          <a:latin typeface="Bookman Old Style" pitchFamily="18" charset="0"/>
                          <a:ea typeface="Times New Roman"/>
                          <a:cs typeface="Times New Roman"/>
                        </a:rPr>
                        <a:t>78K</a:t>
                      </a:r>
                      <a:endParaRPr lang="en-US" sz="2000" dirty="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2000" b="1" dirty="0">
                          <a:latin typeface="Bookman Old Style" pitchFamily="18" charset="0"/>
                          <a:ea typeface="Times New Roman"/>
                          <a:cs typeface="Times New Roman"/>
                        </a:rPr>
                        <a:t>373K</a:t>
                      </a:r>
                      <a:endParaRPr lang="en-US" sz="2000" dirty="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6400">
                <a:tc>
                  <a:txBody>
                    <a:bodyPr/>
                    <a:lstStyle/>
                    <a:p>
                      <a:pPr marL="0" marR="0">
                        <a:spcBef>
                          <a:spcPts val="0"/>
                        </a:spcBef>
                        <a:spcAft>
                          <a:spcPts val="600"/>
                        </a:spcAft>
                      </a:pPr>
                      <a:r>
                        <a:rPr lang="en-US" sz="2000" b="1" dirty="0">
                          <a:latin typeface="Bookman Old Style" pitchFamily="18" charset="0"/>
                          <a:ea typeface="Times New Roman"/>
                          <a:cs typeface="Times New Roman"/>
                        </a:rPr>
                        <a:t>Density</a:t>
                      </a:r>
                      <a:endParaRPr lang="en-US" sz="2000" dirty="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2000" b="1">
                          <a:latin typeface="Bookman Old Style" pitchFamily="18" charset="0"/>
                          <a:ea typeface="Times New Roman"/>
                          <a:cs typeface="Times New Roman"/>
                        </a:rPr>
                        <a:t>0.12kg/liter</a:t>
                      </a:r>
                      <a:endParaRPr lang="en-US" sz="200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2000" b="1" dirty="0">
                          <a:latin typeface="Bookman Old Style" pitchFamily="18" charset="0"/>
                          <a:ea typeface="Times New Roman"/>
                          <a:cs typeface="Times New Roman"/>
                        </a:rPr>
                        <a:t>0.81kg/liter</a:t>
                      </a:r>
                      <a:endParaRPr lang="en-US" sz="2000" dirty="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2000" b="1" dirty="0">
                          <a:latin typeface="Bookman Old Style" pitchFamily="18" charset="0"/>
                          <a:ea typeface="Times New Roman"/>
                          <a:cs typeface="Times New Roman"/>
                        </a:rPr>
                        <a:t>1kg/</a:t>
                      </a:r>
                      <a:r>
                        <a:rPr lang="en-US" sz="2000" b="1" dirty="0" err="1">
                          <a:latin typeface="Bookman Old Style" pitchFamily="18" charset="0"/>
                          <a:ea typeface="Times New Roman"/>
                          <a:cs typeface="Times New Roman"/>
                        </a:rPr>
                        <a:t>litre</a:t>
                      </a:r>
                      <a:endParaRPr lang="en-US" sz="2000" dirty="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6400">
                <a:tc>
                  <a:txBody>
                    <a:bodyPr/>
                    <a:lstStyle/>
                    <a:p>
                      <a:pPr marL="0" marR="0">
                        <a:spcBef>
                          <a:spcPts val="0"/>
                        </a:spcBef>
                        <a:spcAft>
                          <a:spcPts val="600"/>
                        </a:spcAft>
                      </a:pPr>
                      <a:r>
                        <a:rPr lang="en-US" sz="2000" b="1" i="1">
                          <a:solidFill>
                            <a:srgbClr val="FF0000"/>
                          </a:solidFill>
                          <a:latin typeface="Bookman Old Style" pitchFamily="18" charset="0"/>
                          <a:ea typeface="Times New Roman"/>
                          <a:cs typeface="Times New Roman"/>
                        </a:rPr>
                        <a:t>Heat of Vaporisation</a:t>
                      </a:r>
                      <a:endParaRPr lang="en-US" sz="200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2000" b="1" i="1" dirty="0">
                          <a:solidFill>
                            <a:srgbClr val="FF0000"/>
                          </a:solidFill>
                          <a:latin typeface="Bookman Old Style" pitchFamily="18" charset="0"/>
                          <a:ea typeface="Times New Roman"/>
                          <a:cs typeface="Times New Roman"/>
                        </a:rPr>
                        <a:t>20KJ/ kg</a:t>
                      </a:r>
                      <a:endParaRPr lang="en-US" sz="2000" dirty="0">
                        <a:latin typeface="Bookman Old Style" pitchFamily="18"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2000" b="1" i="1" dirty="0">
                          <a:solidFill>
                            <a:srgbClr val="FF0000"/>
                          </a:solidFill>
                          <a:latin typeface="Bookman Old Style" pitchFamily="18" charset="0"/>
                          <a:ea typeface="Times New Roman"/>
                          <a:cs typeface="Times New Roman"/>
                        </a:rPr>
                        <a:t>198</a:t>
                      </a:r>
                      <a:endParaRPr lang="en-US" sz="2000" dirty="0">
                        <a:latin typeface="Bookman Old Style" pitchFamily="18"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2000" b="1" i="1" dirty="0">
                          <a:solidFill>
                            <a:srgbClr val="FF0000"/>
                          </a:solidFill>
                          <a:latin typeface="Bookman Old Style" pitchFamily="18" charset="0"/>
                          <a:ea typeface="Times New Roman"/>
                          <a:cs typeface="Times New Roman"/>
                        </a:rPr>
                        <a:t>2250</a:t>
                      </a:r>
                      <a:endParaRPr lang="en-US" sz="2000" dirty="0">
                        <a:latin typeface="Bookman Old Style" pitchFamily="18" charset="0"/>
                        <a:ea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4200">
                <a:tc>
                  <a:txBody>
                    <a:bodyPr/>
                    <a:lstStyle/>
                    <a:p>
                      <a:pPr marL="0" marR="0">
                        <a:spcBef>
                          <a:spcPts val="0"/>
                        </a:spcBef>
                        <a:spcAft>
                          <a:spcPts val="600"/>
                        </a:spcAft>
                      </a:pPr>
                      <a:r>
                        <a:rPr lang="en-US" sz="2000" b="1" dirty="0">
                          <a:solidFill>
                            <a:srgbClr val="000080"/>
                          </a:solidFill>
                          <a:latin typeface="Bookman Old Style" pitchFamily="18" charset="0"/>
                          <a:ea typeface="Times New Roman"/>
                          <a:cs typeface="Times New Roman"/>
                        </a:rPr>
                        <a:t>Liquid evaporated on 100 W Heat input </a:t>
                      </a:r>
                      <a:endParaRPr lang="en-US" sz="2000" dirty="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2000" b="1" dirty="0">
                          <a:solidFill>
                            <a:srgbClr val="000080"/>
                          </a:solidFill>
                          <a:latin typeface="Bookman Old Style" pitchFamily="18" charset="0"/>
                          <a:ea typeface="Times New Roman"/>
                          <a:cs typeface="Times New Roman"/>
                        </a:rPr>
                        <a:t>140 L/ hr</a:t>
                      </a:r>
                      <a:endParaRPr lang="en-US" sz="2000" dirty="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2000" b="1" dirty="0">
                          <a:solidFill>
                            <a:srgbClr val="000080"/>
                          </a:solidFill>
                          <a:latin typeface="Bookman Old Style" pitchFamily="18" charset="0"/>
                          <a:ea typeface="Times New Roman"/>
                          <a:cs typeface="Times New Roman"/>
                        </a:rPr>
                        <a:t>2.2  L/hr</a:t>
                      </a:r>
                      <a:endParaRPr lang="en-US" sz="2000" dirty="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2000" b="1" dirty="0">
                          <a:solidFill>
                            <a:srgbClr val="000080"/>
                          </a:solidFill>
                          <a:latin typeface="Bookman Old Style" pitchFamily="18" charset="0"/>
                          <a:ea typeface="Times New Roman"/>
                          <a:cs typeface="Times New Roman"/>
                        </a:rPr>
                        <a:t>0.16 L/hr</a:t>
                      </a:r>
                      <a:endParaRPr lang="en-US" sz="2000" dirty="0">
                        <a:latin typeface="Bookman Old Style" pitchFamily="18" charset="0"/>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8002" name="Rectangle 2"/>
          <p:cNvSpPr>
            <a:spLocks noChangeArrowheads="1"/>
          </p:cNvSpPr>
          <p:nvPr/>
        </p:nvSpPr>
        <p:spPr bwMode="auto">
          <a:xfrm>
            <a:off x="3124200" y="133222"/>
            <a:ext cx="6960560"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defRPr/>
            </a:pPr>
            <a:r>
              <a:rPr lang="en-US" sz="2400" b="1" dirty="0">
                <a:solidFill>
                  <a:srgbClr val="FF0000"/>
                </a:solidFill>
                <a:latin typeface="Bookman Old Style" pitchFamily="18" charset="0"/>
                <a:ea typeface="Times New Roman" pitchFamily="18" charset="0"/>
                <a:cs typeface="Arial" pitchFamily="34" charset="0"/>
              </a:rPr>
              <a:t>WHY STORAGE IS SO CRITICAL ?</a:t>
            </a:r>
            <a:endParaRPr lang="en-US" sz="2400" dirty="0">
              <a:solidFill>
                <a:srgbClr val="FF0000"/>
              </a:solidFill>
              <a:latin typeface="Bookman Old Style" pitchFamily="18" charset="0"/>
              <a:cs typeface="Arial" pitchFamily="34" charset="0"/>
            </a:endParaRPr>
          </a:p>
          <a:p>
            <a:pPr eaLnBrk="0" fontAlgn="base" hangingPunct="0">
              <a:spcBef>
                <a:spcPct val="0"/>
              </a:spcBef>
              <a:spcAft>
                <a:spcPct val="0"/>
              </a:spcAft>
              <a:defRPr/>
            </a:pPr>
            <a:r>
              <a:rPr lang="en-US" sz="1200" dirty="0">
                <a:solidFill>
                  <a:srgbClr val="FF00FF"/>
                </a:solidFill>
                <a:latin typeface="Arial" pitchFamily="34" charset="0"/>
                <a:ea typeface="Times New Roman" pitchFamily="18" charset="0"/>
                <a:cs typeface="Arial" pitchFamily="34" charset="0"/>
              </a:rPr>
              <a:t>	</a:t>
            </a:r>
          </a:p>
          <a:p>
            <a:pPr eaLnBrk="0" fontAlgn="base" hangingPunct="0">
              <a:spcBef>
                <a:spcPct val="0"/>
              </a:spcBef>
              <a:spcAft>
                <a:spcPct val="0"/>
              </a:spcAft>
              <a:defRPr/>
            </a:pPr>
            <a:r>
              <a:rPr lang="en-US" sz="1200" dirty="0">
                <a:solidFill>
                  <a:srgbClr val="FF00FF"/>
                </a:solidFill>
                <a:latin typeface="Arial" pitchFamily="34" charset="0"/>
                <a:ea typeface="Times New Roman" pitchFamily="18" charset="0"/>
                <a:cs typeface="Arial" pitchFamily="34" charset="0"/>
              </a:rPr>
              <a:t>	</a:t>
            </a:r>
            <a:r>
              <a:rPr lang="en-US" b="1" dirty="0">
                <a:solidFill>
                  <a:srgbClr val="0000FF"/>
                </a:solidFill>
                <a:latin typeface="Arial" pitchFamily="34" charset="0"/>
                <a:ea typeface="Times New Roman" pitchFamily="18" charset="0"/>
                <a:cs typeface="Arial" pitchFamily="34" charset="0"/>
              </a:rPr>
              <a:t>A</a:t>
            </a:r>
            <a:r>
              <a:rPr lang="en-US" b="1" dirty="0">
                <a:solidFill>
                  <a:srgbClr val="0000FF"/>
                </a:solidFill>
                <a:latin typeface="Bookman Old Style" panose="02050604050505020204" pitchFamily="18" charset="0"/>
                <a:ea typeface="Times New Roman" pitchFamily="18" charset="0"/>
                <a:cs typeface="Arial" pitchFamily="34" charset="0"/>
              </a:rPr>
              <a:t>. LOW LATENT HEAT ( L)</a:t>
            </a:r>
            <a:endParaRPr lang="en-US" dirty="0">
              <a:solidFill>
                <a:prstClr val="black"/>
              </a:solidFill>
              <a:latin typeface="Bookman Old Style" panose="02050604050505020204" pitchFamily="18" charset="0"/>
              <a:cs typeface="Arial" pitchFamily="34" charset="0"/>
            </a:endParaRPr>
          </a:p>
          <a:p>
            <a:pPr eaLnBrk="0" fontAlgn="base" hangingPunct="0">
              <a:spcBef>
                <a:spcPct val="0"/>
              </a:spcBef>
              <a:spcAft>
                <a:spcPct val="0"/>
              </a:spcAft>
              <a:defRPr/>
            </a:pPr>
            <a:r>
              <a:rPr lang="en-US" b="1" dirty="0">
                <a:solidFill>
                  <a:srgbClr val="0000FF"/>
                </a:solidFill>
                <a:latin typeface="Bookman Old Style" panose="02050604050505020204" pitchFamily="18" charset="0"/>
                <a:ea typeface="Times New Roman" pitchFamily="18" charset="0"/>
                <a:cs typeface="Arial" pitchFamily="34" charset="0"/>
              </a:rPr>
              <a:t>	B. LARGE TEMPERATURE DIFFERENCE  ( T</a:t>
            </a:r>
            <a:r>
              <a:rPr lang="en-US" b="1" baseline="-25000" dirty="0">
                <a:solidFill>
                  <a:srgbClr val="0000FF"/>
                </a:solidFill>
                <a:latin typeface="Bookman Old Style" panose="02050604050505020204" pitchFamily="18" charset="0"/>
                <a:ea typeface="Times New Roman" pitchFamily="18" charset="0"/>
                <a:cs typeface="Arial" pitchFamily="34" charset="0"/>
              </a:rPr>
              <a:t>r</a:t>
            </a:r>
            <a:r>
              <a:rPr lang="en-US" b="1" dirty="0">
                <a:solidFill>
                  <a:srgbClr val="0000FF"/>
                </a:solidFill>
                <a:latin typeface="Bookman Old Style" panose="02050604050505020204" pitchFamily="18" charset="0"/>
                <a:ea typeface="Times New Roman" pitchFamily="18" charset="0"/>
                <a:cs typeface="Arial" pitchFamily="34" charset="0"/>
              </a:rPr>
              <a:t>- T</a:t>
            </a:r>
            <a:r>
              <a:rPr lang="en-US" b="1" baseline="-25000" dirty="0">
                <a:solidFill>
                  <a:srgbClr val="0000FF"/>
                </a:solidFill>
                <a:latin typeface="Bookman Old Style" panose="02050604050505020204" pitchFamily="18" charset="0"/>
                <a:ea typeface="Times New Roman" pitchFamily="18" charset="0"/>
                <a:cs typeface="Arial" pitchFamily="34" charset="0"/>
              </a:rPr>
              <a:t>b</a:t>
            </a:r>
            <a:r>
              <a:rPr lang="en-US" b="1" dirty="0">
                <a:solidFill>
                  <a:srgbClr val="0000FF"/>
                </a:solidFill>
                <a:latin typeface="Bookman Old Style" panose="02050604050505020204" pitchFamily="18" charset="0"/>
                <a:ea typeface="Times New Roman" pitchFamily="18" charset="0"/>
                <a:cs typeface="Arial" pitchFamily="34" charset="0"/>
              </a:rPr>
              <a:t>)</a:t>
            </a:r>
            <a:endParaRPr lang="en-US" dirty="0">
              <a:solidFill>
                <a:prstClr val="black"/>
              </a:solidFill>
              <a:latin typeface="Bookman Old Style" panose="02050604050505020204" pitchFamily="18" charset="0"/>
              <a:cs typeface="Arial" pitchFamily="34" charset="0"/>
            </a:endParaRPr>
          </a:p>
        </p:txBody>
      </p:sp>
      <p:sp>
        <p:nvSpPr>
          <p:cNvPr id="128003" name="Rectangle 3"/>
          <p:cNvSpPr>
            <a:spLocks noChangeArrowheads="1"/>
          </p:cNvSpPr>
          <p:nvPr/>
        </p:nvSpPr>
        <p:spPr bwMode="auto">
          <a:xfrm>
            <a:off x="1637507" y="4216260"/>
            <a:ext cx="9716293" cy="1692771"/>
          </a:xfrm>
          <a:prstGeom prst="rect">
            <a:avLst/>
          </a:prstGeom>
          <a:solidFill>
            <a:schemeClr val="bg1">
              <a:lumMod val="95000"/>
            </a:schemeClr>
          </a:solidFill>
          <a:ln w="9525">
            <a:solidFill>
              <a:schemeClr val="tx1"/>
            </a:solidFill>
            <a:miter lim="800000"/>
            <a:headEnd/>
            <a:tailEnd/>
          </a:ln>
          <a:effectLst/>
        </p:spPr>
        <p:txBody>
          <a:bodyPr vert="horz" wrap="square" lIns="0" tIns="0" rIns="0" bIns="0" numCol="1" anchor="ctr" anchorCtr="0" compatLnSpc="1">
            <a:prstTxWarp prst="textNoShape">
              <a:avLst/>
            </a:prstTxWarp>
            <a:spAutoFit/>
          </a:bodyPr>
          <a:lstStyle/>
          <a:p>
            <a:pPr marL="342900" indent="-342900" fontAlgn="base">
              <a:spcBef>
                <a:spcPct val="0"/>
              </a:spcBef>
              <a:spcAft>
                <a:spcPct val="0"/>
              </a:spcAft>
              <a:buFont typeface="Wingdings" panose="05000000000000000000" pitchFamily="2" charset="2"/>
              <a:buChar char="v"/>
              <a:defRPr/>
            </a:pPr>
            <a:r>
              <a:rPr lang="en-US" sz="2200" b="1" i="1" dirty="0">
                <a:solidFill>
                  <a:srgbClr val="FF0000"/>
                </a:solidFill>
                <a:latin typeface="Bookman Old Style" pitchFamily="18" charset="0"/>
                <a:cs typeface="Times New Roman" pitchFamily="18" charset="0"/>
              </a:rPr>
              <a:t>1 W HEAT LOAD EVAPORATES  34 LITRES </a:t>
            </a:r>
            <a:r>
              <a:rPr lang="en-US" sz="2200" b="1" i="1" dirty="0" err="1">
                <a:solidFill>
                  <a:srgbClr val="FF0000"/>
                </a:solidFill>
                <a:latin typeface="Bookman Old Style" pitchFamily="18" charset="0"/>
                <a:cs typeface="Times New Roman" pitchFamily="18" charset="0"/>
              </a:rPr>
              <a:t>LH</a:t>
            </a:r>
            <a:r>
              <a:rPr lang="en-US" sz="2200" b="1" i="1" baseline="-25000" dirty="0" err="1">
                <a:solidFill>
                  <a:srgbClr val="FF0000"/>
                </a:solidFill>
                <a:latin typeface="Bookman Old Style" pitchFamily="18" charset="0"/>
                <a:cs typeface="Times New Roman" pitchFamily="18" charset="0"/>
              </a:rPr>
              <a:t>e</a:t>
            </a:r>
            <a:r>
              <a:rPr lang="en-US" sz="2200" b="1" i="1" dirty="0">
                <a:solidFill>
                  <a:srgbClr val="FF0000"/>
                </a:solidFill>
                <a:latin typeface="Bookman Old Style" pitchFamily="18" charset="0"/>
                <a:cs typeface="Times New Roman" pitchFamily="18" charset="0"/>
              </a:rPr>
              <a:t> / DAY</a:t>
            </a:r>
          </a:p>
          <a:p>
            <a:pPr fontAlgn="base">
              <a:spcBef>
                <a:spcPct val="0"/>
              </a:spcBef>
              <a:spcAft>
                <a:spcPct val="0"/>
              </a:spcAft>
              <a:defRPr/>
            </a:pPr>
            <a:endParaRPr lang="en-US" sz="2200" b="1" i="1" dirty="0">
              <a:solidFill>
                <a:srgbClr val="FF0000"/>
              </a:solidFill>
              <a:latin typeface="Bookman Old Style" pitchFamily="18" charset="0"/>
              <a:cs typeface="Times New Roman" pitchFamily="18" charset="0"/>
            </a:endParaRPr>
          </a:p>
          <a:p>
            <a:pPr marL="342900" indent="-342900" eaLnBrk="0" fontAlgn="base" hangingPunct="0">
              <a:spcBef>
                <a:spcPct val="0"/>
              </a:spcBef>
              <a:spcAft>
                <a:spcPct val="0"/>
              </a:spcAft>
              <a:buFont typeface="Wingdings" panose="05000000000000000000" pitchFamily="2" charset="2"/>
              <a:buChar char="v"/>
              <a:defRPr/>
            </a:pPr>
            <a:r>
              <a:rPr lang="en-US" sz="2200" b="1" i="1" dirty="0">
                <a:solidFill>
                  <a:srgbClr val="0000FF"/>
                </a:solidFill>
                <a:latin typeface="Bookman Old Style" pitchFamily="18" charset="0"/>
                <a:ea typeface="Times New Roman" pitchFamily="18" charset="0"/>
                <a:cs typeface="Arial" pitchFamily="34" charset="0"/>
              </a:rPr>
              <a:t>THANKS TO MLI ( MULTILAYER INSULATION TECHNOGY)</a:t>
            </a:r>
          </a:p>
          <a:p>
            <a:pPr eaLnBrk="0" fontAlgn="base" hangingPunct="0">
              <a:spcBef>
                <a:spcPct val="0"/>
              </a:spcBef>
              <a:spcAft>
                <a:spcPct val="0"/>
              </a:spcAft>
              <a:defRPr/>
            </a:pPr>
            <a:endParaRPr lang="en-US" sz="2200" i="1" dirty="0">
              <a:solidFill>
                <a:srgbClr val="0000FF"/>
              </a:solidFill>
              <a:latin typeface="Bookman Old Style" pitchFamily="18" charset="0"/>
              <a:cs typeface="Arial" pitchFamily="34" charset="0"/>
            </a:endParaRPr>
          </a:p>
          <a:p>
            <a:pPr marL="342900" indent="-342900" eaLnBrk="0" fontAlgn="base" hangingPunct="0">
              <a:spcBef>
                <a:spcPct val="0"/>
              </a:spcBef>
              <a:spcAft>
                <a:spcPct val="0"/>
              </a:spcAft>
              <a:buFont typeface="Wingdings" panose="05000000000000000000" pitchFamily="2" charset="2"/>
              <a:buChar char="v"/>
              <a:defRPr/>
            </a:pPr>
            <a:r>
              <a:rPr lang="en-US" sz="2200" b="1" i="1" dirty="0">
                <a:solidFill>
                  <a:srgbClr val="0000FF"/>
                </a:solidFill>
                <a:latin typeface="Bookman Old Style" pitchFamily="18" charset="0"/>
                <a:ea typeface="Times New Roman" pitchFamily="18" charset="0"/>
                <a:cs typeface="Arial" pitchFamily="34" charset="0"/>
              </a:rPr>
              <a:t>EVAPORATION RATE ONLY 1 LITRES/day in 100 Litres Vessel</a:t>
            </a:r>
            <a:endParaRPr lang="en-US" sz="2200" i="1" dirty="0">
              <a:solidFill>
                <a:prstClr val="black"/>
              </a:solidFill>
              <a:latin typeface="Bookman Old Style" pitchFamily="18" charset="0"/>
              <a:cs typeface="Arial" pitchFamily="34" charset="0"/>
            </a:endParaRPr>
          </a:p>
        </p:txBody>
      </p:sp>
    </p:spTree>
    <p:extLst>
      <p:ext uri="{BB962C8B-B14F-4D97-AF65-F5344CB8AC3E}">
        <p14:creationId xmlns:p14="http://schemas.microsoft.com/office/powerpoint/2010/main" val="371831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799" y="609600"/>
            <a:ext cx="11429999" cy="2431435"/>
          </a:xfrm>
          <a:prstGeom prst="rect">
            <a:avLst/>
          </a:prstGeom>
        </p:spPr>
        <p:txBody>
          <a:bodyPr wrap="square">
            <a:spAutoFit/>
          </a:bodyPr>
          <a:lstStyle/>
          <a:p>
            <a:r>
              <a:rPr lang="en-US" sz="2400" b="1" dirty="0">
                <a:solidFill>
                  <a:srgbClr val="0000CC"/>
                </a:solidFill>
                <a:latin typeface="Bookman Old Style" pitchFamily="18" charset="0"/>
              </a:rPr>
              <a:t>Earlier Laboratory techniques for reducing temperatures and Liquefaction</a:t>
            </a:r>
          </a:p>
          <a:p>
            <a:r>
              <a:rPr lang="en-US" sz="2400" b="1" dirty="0">
                <a:solidFill>
                  <a:srgbClr val="0000CC"/>
                </a:solidFill>
                <a:latin typeface="Bookman Old Style" pitchFamily="18" charset="0"/>
              </a:rPr>
              <a:t> </a:t>
            </a:r>
          </a:p>
          <a:p>
            <a:pPr marL="342900" indent="-342900">
              <a:buFontTx/>
              <a:buAutoNum type="alphaUcPeriod"/>
            </a:pPr>
            <a:r>
              <a:rPr lang="en-US" sz="2000" b="1" dirty="0">
                <a:solidFill>
                  <a:srgbClr val="FF0000"/>
                </a:solidFill>
                <a:latin typeface="Bookman Old Style" pitchFamily="18" charset="0"/>
              </a:rPr>
              <a:t>Liquefaction of gas at high pressure in a thick-walled glass tube surrounded by ice ( 273 K), </a:t>
            </a:r>
          </a:p>
          <a:p>
            <a:pPr marL="342900" indent="-342900">
              <a:buFontTx/>
              <a:buAutoNum type="alphaUcPeriod"/>
            </a:pPr>
            <a:r>
              <a:rPr lang="en-US" sz="2000" b="1" dirty="0">
                <a:solidFill>
                  <a:srgbClr val="0000CC"/>
                </a:solidFill>
                <a:latin typeface="Bookman Old Style" pitchFamily="18" charset="0"/>
              </a:rPr>
              <a:t>A rapid expansion of the vapor phase to atmospheric pressure through a valve. </a:t>
            </a:r>
          </a:p>
          <a:p>
            <a:pPr marL="342900" indent="-342900">
              <a:buFontTx/>
              <a:buAutoNum type="alphaUcPeriod"/>
            </a:pPr>
            <a:r>
              <a:rPr lang="en-US" sz="2000" b="1" dirty="0">
                <a:solidFill>
                  <a:srgbClr val="FF0000"/>
                </a:solidFill>
                <a:latin typeface="Bookman Old Style" pitchFamily="18" charset="0"/>
              </a:rPr>
              <a:t>The temperature of the remaining liquid phase then dropped to its NBP.</a:t>
            </a:r>
          </a:p>
        </p:txBody>
      </p:sp>
      <p:sp>
        <p:nvSpPr>
          <p:cNvPr id="31" name="TextBox 30"/>
          <p:cNvSpPr txBox="1"/>
          <p:nvPr/>
        </p:nvSpPr>
        <p:spPr>
          <a:xfrm>
            <a:off x="1676400" y="5867400"/>
            <a:ext cx="2866490" cy="338554"/>
          </a:xfrm>
          <a:prstGeom prst="rect">
            <a:avLst/>
          </a:prstGeom>
          <a:noFill/>
        </p:spPr>
        <p:txBody>
          <a:bodyPr wrap="none" rtlCol="0">
            <a:spAutoFit/>
          </a:bodyPr>
          <a:lstStyle/>
          <a:p>
            <a:r>
              <a:rPr lang="en-US" sz="1600" b="1" dirty="0">
                <a:solidFill>
                  <a:prstClr val="black"/>
                </a:solidFill>
              </a:rPr>
              <a:t>a) Isothermal Compression</a:t>
            </a:r>
          </a:p>
        </p:txBody>
      </p:sp>
      <p:sp>
        <p:nvSpPr>
          <p:cNvPr id="32" name="TextBox 31"/>
          <p:cNvSpPr txBox="1"/>
          <p:nvPr/>
        </p:nvSpPr>
        <p:spPr>
          <a:xfrm>
            <a:off x="4495801" y="5943600"/>
            <a:ext cx="2234907" cy="338554"/>
          </a:xfrm>
          <a:prstGeom prst="rect">
            <a:avLst/>
          </a:prstGeom>
          <a:noFill/>
        </p:spPr>
        <p:txBody>
          <a:bodyPr wrap="none" rtlCol="0">
            <a:spAutoFit/>
          </a:bodyPr>
          <a:lstStyle/>
          <a:p>
            <a:r>
              <a:rPr lang="en-US" sz="1600" b="1" dirty="0">
                <a:solidFill>
                  <a:prstClr val="black"/>
                </a:solidFill>
              </a:rPr>
              <a:t>b)  Rapid Expansion </a:t>
            </a:r>
          </a:p>
        </p:txBody>
      </p:sp>
      <p:grpSp>
        <p:nvGrpSpPr>
          <p:cNvPr id="3" name="Group 35"/>
          <p:cNvGrpSpPr/>
          <p:nvPr/>
        </p:nvGrpSpPr>
        <p:grpSpPr>
          <a:xfrm>
            <a:off x="1905000" y="2819400"/>
            <a:ext cx="1905000" cy="3252652"/>
            <a:chOff x="647700" y="1981200"/>
            <a:chExt cx="2095500" cy="3734261"/>
          </a:xfrm>
        </p:grpSpPr>
        <p:sp>
          <p:nvSpPr>
            <p:cNvPr id="5" name="Rectangle 4"/>
            <p:cNvSpPr/>
            <p:nvPr/>
          </p:nvSpPr>
          <p:spPr>
            <a:xfrm>
              <a:off x="1524000" y="3962400"/>
              <a:ext cx="1219200" cy="13716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4" descr="Image result for glass dewar flask"/>
            <p:cNvPicPr>
              <a:picLocks noChangeAspect="1" noChangeArrowheads="1"/>
            </p:cNvPicPr>
            <p:nvPr/>
          </p:nvPicPr>
          <p:blipFill>
            <a:blip r:embed="rId2" cstate="print"/>
            <a:srcRect l="34951" t="16000" r="33981" b="16800"/>
            <a:stretch>
              <a:fillRect/>
            </a:stretch>
          </p:blipFill>
          <p:spPr bwMode="auto">
            <a:xfrm>
              <a:off x="1828800" y="3733800"/>
              <a:ext cx="609600" cy="1600200"/>
            </a:xfrm>
            <a:prstGeom prst="rect">
              <a:avLst/>
            </a:prstGeom>
            <a:noFill/>
          </p:spPr>
        </p:pic>
        <p:grpSp>
          <p:nvGrpSpPr>
            <p:cNvPr id="4" name="Group 28"/>
            <p:cNvGrpSpPr/>
            <p:nvPr/>
          </p:nvGrpSpPr>
          <p:grpSpPr>
            <a:xfrm>
              <a:off x="647700" y="1981200"/>
              <a:ext cx="1638300" cy="1752600"/>
              <a:chOff x="647700" y="1981200"/>
              <a:chExt cx="1638300" cy="1752600"/>
            </a:xfrm>
          </p:grpSpPr>
          <p:sp>
            <p:nvSpPr>
              <p:cNvPr id="7" name="Isosceles Triangle 6"/>
              <p:cNvSpPr/>
              <p:nvPr/>
            </p:nvSpPr>
            <p:spPr>
              <a:xfrm rot="5400000">
                <a:off x="533400" y="2590800"/>
                <a:ext cx="762000" cy="533400"/>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1" name="Straight Arrow Connector 10"/>
              <p:cNvCxnSpPr>
                <a:stCxn id="7" idx="0"/>
              </p:cNvCxnSpPr>
              <p:nvPr/>
            </p:nvCxnSpPr>
            <p:spPr>
              <a:xfrm flipV="1">
                <a:off x="1181100" y="2819400"/>
                <a:ext cx="952500" cy="38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Flowchart: Collate 11"/>
              <p:cNvSpPr/>
              <p:nvPr/>
            </p:nvSpPr>
            <p:spPr>
              <a:xfrm>
                <a:off x="1981200" y="2286000"/>
                <a:ext cx="304800" cy="228600"/>
              </a:xfrm>
              <a:prstGeom prst="flowChartCol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3" name="Flowchart: Collate 12"/>
              <p:cNvSpPr/>
              <p:nvPr/>
            </p:nvSpPr>
            <p:spPr>
              <a:xfrm rot="16200000">
                <a:off x="1524000" y="2667000"/>
                <a:ext cx="228600" cy="381000"/>
              </a:xfrm>
              <a:prstGeom prst="flowChartCol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cxnSp>
            <p:nvCxnSpPr>
              <p:cNvPr id="15" name="Straight Arrow Connector 14"/>
              <p:cNvCxnSpPr>
                <a:endCxn id="6" idx="0"/>
              </p:cNvCxnSpPr>
              <p:nvPr/>
            </p:nvCxnSpPr>
            <p:spPr>
              <a:xfrm>
                <a:off x="2133600" y="2057400"/>
                <a:ext cx="0" cy="1676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133600" y="1981200"/>
                <a:ext cx="0" cy="838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1905000" y="4343400"/>
              <a:ext cx="457200" cy="762000"/>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TextBox 27"/>
            <p:cNvSpPr txBox="1"/>
            <p:nvPr/>
          </p:nvSpPr>
          <p:spPr>
            <a:xfrm rot="16200000">
              <a:off x="1414535" y="4610471"/>
              <a:ext cx="526710" cy="338555"/>
            </a:xfrm>
            <a:prstGeom prst="rect">
              <a:avLst/>
            </a:prstGeom>
            <a:noFill/>
          </p:spPr>
          <p:txBody>
            <a:bodyPr wrap="none" rtlCol="0">
              <a:spAutoFit/>
            </a:bodyPr>
            <a:lstStyle/>
            <a:p>
              <a:r>
                <a:rPr lang="en-US" sz="1400" b="1" dirty="0">
                  <a:solidFill>
                    <a:srgbClr val="FF0000"/>
                  </a:solidFill>
                </a:rPr>
                <a:t>ICE</a:t>
              </a:r>
            </a:p>
          </p:txBody>
        </p:sp>
        <p:sp>
          <p:nvSpPr>
            <p:cNvPr id="33" name="TextBox 32"/>
            <p:cNvSpPr txBox="1"/>
            <p:nvPr/>
          </p:nvSpPr>
          <p:spPr>
            <a:xfrm rot="16200000">
              <a:off x="-45659" y="4279835"/>
              <a:ext cx="2532696" cy="338555"/>
            </a:xfrm>
            <a:prstGeom prst="rect">
              <a:avLst/>
            </a:prstGeom>
            <a:noFill/>
          </p:spPr>
          <p:txBody>
            <a:bodyPr wrap="none" rtlCol="0">
              <a:spAutoFit/>
            </a:bodyPr>
            <a:lstStyle/>
            <a:p>
              <a:r>
                <a:rPr lang="en-US" sz="1400" b="1" dirty="0">
                  <a:solidFill>
                    <a:srgbClr val="0000CC"/>
                  </a:solidFill>
                </a:rPr>
                <a:t>Liquid at High Pressure</a:t>
              </a:r>
            </a:p>
          </p:txBody>
        </p:sp>
      </p:grpSp>
      <p:grpSp>
        <p:nvGrpSpPr>
          <p:cNvPr id="8" name="Group 36"/>
          <p:cNvGrpSpPr/>
          <p:nvPr/>
        </p:nvGrpSpPr>
        <p:grpSpPr>
          <a:xfrm>
            <a:off x="4648200" y="2895600"/>
            <a:ext cx="1524000" cy="2895600"/>
            <a:chOff x="3124200" y="2057400"/>
            <a:chExt cx="1752600" cy="3276600"/>
          </a:xfrm>
        </p:grpSpPr>
        <p:pic>
          <p:nvPicPr>
            <p:cNvPr id="33796" name="Picture 4" descr="Image result for glass dewar flask"/>
            <p:cNvPicPr>
              <a:picLocks noChangeAspect="1" noChangeArrowheads="1"/>
            </p:cNvPicPr>
            <p:nvPr/>
          </p:nvPicPr>
          <p:blipFill>
            <a:blip r:embed="rId2" cstate="print"/>
            <a:srcRect l="34951" t="16000" r="33981" b="16800"/>
            <a:stretch>
              <a:fillRect/>
            </a:stretch>
          </p:blipFill>
          <p:spPr bwMode="auto">
            <a:xfrm>
              <a:off x="4267200" y="3733800"/>
              <a:ext cx="609600" cy="1600200"/>
            </a:xfrm>
            <a:prstGeom prst="rect">
              <a:avLst/>
            </a:prstGeom>
            <a:noFill/>
          </p:spPr>
        </p:pic>
        <p:sp>
          <p:nvSpPr>
            <p:cNvPr id="19" name="Rectangle 18"/>
            <p:cNvSpPr/>
            <p:nvPr/>
          </p:nvSpPr>
          <p:spPr>
            <a:xfrm>
              <a:off x="4343400" y="4953000"/>
              <a:ext cx="457200" cy="228600"/>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29"/>
            <p:cNvGrpSpPr/>
            <p:nvPr/>
          </p:nvGrpSpPr>
          <p:grpSpPr>
            <a:xfrm>
              <a:off x="3124200" y="2057400"/>
              <a:ext cx="1638300" cy="1257300"/>
              <a:chOff x="2743200" y="2095500"/>
              <a:chExt cx="1638300" cy="1257300"/>
            </a:xfrm>
          </p:grpSpPr>
          <p:sp>
            <p:nvSpPr>
              <p:cNvPr id="20" name="Isosceles Triangle 19"/>
              <p:cNvSpPr/>
              <p:nvPr/>
            </p:nvSpPr>
            <p:spPr>
              <a:xfrm rot="5400000">
                <a:off x="2628900" y="2705100"/>
                <a:ext cx="762000" cy="533400"/>
              </a:xfrm>
              <a:prstGeom prst="triangl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1" name="Straight Arrow Connector 20"/>
              <p:cNvCxnSpPr>
                <a:stCxn id="20" idx="0"/>
              </p:cNvCxnSpPr>
              <p:nvPr/>
            </p:nvCxnSpPr>
            <p:spPr>
              <a:xfrm flipV="1">
                <a:off x="3276600" y="2933700"/>
                <a:ext cx="952500" cy="38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Flowchart: Collate 21"/>
              <p:cNvSpPr/>
              <p:nvPr/>
            </p:nvSpPr>
            <p:spPr>
              <a:xfrm>
                <a:off x="4076700" y="2400300"/>
                <a:ext cx="304800" cy="228600"/>
              </a:xfrm>
              <a:prstGeom prst="flowChartCollat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3" name="Flowchart: Collate 22"/>
              <p:cNvSpPr/>
              <p:nvPr/>
            </p:nvSpPr>
            <p:spPr>
              <a:xfrm rot="16200000">
                <a:off x="3619500" y="2781300"/>
                <a:ext cx="228600" cy="381000"/>
              </a:xfrm>
              <a:prstGeom prst="flowChartCol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cxnSp>
            <p:nvCxnSpPr>
              <p:cNvPr id="24" name="Straight Arrow Connector 23"/>
              <p:cNvCxnSpPr/>
              <p:nvPr/>
            </p:nvCxnSpPr>
            <p:spPr>
              <a:xfrm flipV="1">
                <a:off x="4229100" y="2095500"/>
                <a:ext cx="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a:off x="4619625" y="2895600"/>
              <a:ext cx="0" cy="914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16200000">
              <a:off x="3251758" y="4320902"/>
              <a:ext cx="1576663" cy="353944"/>
            </a:xfrm>
            <a:prstGeom prst="rect">
              <a:avLst/>
            </a:prstGeom>
            <a:noFill/>
          </p:spPr>
          <p:txBody>
            <a:bodyPr wrap="none" rtlCol="0">
              <a:spAutoFit/>
            </a:bodyPr>
            <a:lstStyle/>
            <a:p>
              <a:r>
                <a:rPr lang="en-US" sz="1400" b="1" dirty="0">
                  <a:solidFill>
                    <a:srgbClr val="0000CC"/>
                  </a:solidFill>
                </a:rPr>
                <a:t>Liquid at  NBP</a:t>
              </a:r>
            </a:p>
          </p:txBody>
        </p:sp>
      </p:grpSp>
      <p:sp>
        <p:nvSpPr>
          <p:cNvPr id="35" name="Rectangle 34"/>
          <p:cNvSpPr/>
          <p:nvPr/>
        </p:nvSpPr>
        <p:spPr>
          <a:xfrm>
            <a:off x="7147137" y="3317381"/>
            <a:ext cx="4267200" cy="1261884"/>
          </a:xfrm>
          <a:prstGeom prst="rect">
            <a:avLst/>
          </a:prstGeom>
          <a:solidFill>
            <a:schemeClr val="tx1"/>
          </a:solidFill>
        </p:spPr>
        <p:txBody>
          <a:bodyPr wrap="square">
            <a:spAutoFit/>
          </a:bodyPr>
          <a:lstStyle/>
          <a:p>
            <a:r>
              <a:rPr lang="en-US" b="1" dirty="0">
                <a:solidFill>
                  <a:prstClr val="white"/>
                </a:solidFill>
              </a:rPr>
              <a:t>Ethylene, could be  liquefied with a critical temperature of </a:t>
            </a:r>
            <a:r>
              <a:rPr lang="en-US" sz="2000" b="1" dirty="0">
                <a:solidFill>
                  <a:srgbClr val="FF0000"/>
                </a:solidFill>
              </a:rPr>
              <a:t>282 K</a:t>
            </a:r>
            <a:r>
              <a:rPr lang="en-US" b="1" dirty="0">
                <a:solidFill>
                  <a:srgbClr val="FF0000"/>
                </a:solidFill>
              </a:rPr>
              <a:t> </a:t>
            </a:r>
            <a:r>
              <a:rPr lang="en-US" b="1" dirty="0">
                <a:solidFill>
                  <a:prstClr val="white"/>
                </a:solidFill>
              </a:rPr>
              <a:t>and a normal boiling point temperature of </a:t>
            </a:r>
            <a:r>
              <a:rPr lang="en-US" sz="2000" b="1" dirty="0">
                <a:solidFill>
                  <a:srgbClr val="FF0000"/>
                </a:solidFill>
              </a:rPr>
              <a:t>169 K</a:t>
            </a:r>
            <a:r>
              <a:rPr lang="en-US" b="1" dirty="0">
                <a:solidFill>
                  <a:prstClr val="white"/>
                </a:solidFill>
              </a:rPr>
              <a:t>,</a:t>
            </a:r>
          </a:p>
        </p:txBody>
      </p:sp>
      <p:sp>
        <p:nvSpPr>
          <p:cNvPr id="38" name="Rectangle 37"/>
          <p:cNvSpPr/>
          <p:nvPr/>
        </p:nvSpPr>
        <p:spPr>
          <a:xfrm>
            <a:off x="6704076" y="4855611"/>
            <a:ext cx="5029195" cy="1569660"/>
          </a:xfrm>
          <a:prstGeom prst="rect">
            <a:avLst/>
          </a:prstGeom>
          <a:solidFill>
            <a:srgbClr val="FFFF00"/>
          </a:solidFill>
          <a:ln w="28575">
            <a:solidFill>
              <a:schemeClr val="tx1"/>
            </a:solidFill>
          </a:ln>
        </p:spPr>
        <p:txBody>
          <a:bodyPr wrap="square">
            <a:spAutoFit/>
          </a:bodyPr>
          <a:lstStyle/>
          <a:p>
            <a:r>
              <a:rPr lang="en-US" dirty="0">
                <a:solidFill>
                  <a:prstClr val="black"/>
                </a:solidFill>
              </a:rPr>
              <a:t> </a:t>
            </a:r>
            <a:r>
              <a:rPr lang="en-US" b="1" dirty="0">
                <a:solidFill>
                  <a:srgbClr val="0000CC"/>
                </a:solidFill>
                <a:latin typeface="Bookman Old Style" pitchFamily="18" charset="0"/>
              </a:rPr>
              <a:t>Methane, Nitrogen, hydrogen, Helium  that could not be liquefied by this technique, even with pressures up to 40 MPa, were called </a:t>
            </a:r>
            <a:r>
              <a:rPr lang="en-US" sz="2400" b="1" dirty="0">
                <a:solidFill>
                  <a:srgbClr val="FF0000"/>
                </a:solidFill>
                <a:latin typeface="Bookman Old Style" pitchFamily="18" charset="0"/>
              </a:rPr>
              <a:t>“permanent”gases.</a:t>
            </a:r>
          </a:p>
        </p:txBody>
      </p:sp>
      <p:sp>
        <p:nvSpPr>
          <p:cNvPr id="36" name="TextBox 35"/>
          <p:cNvSpPr txBox="1"/>
          <p:nvPr/>
        </p:nvSpPr>
        <p:spPr>
          <a:xfrm>
            <a:off x="4724400" y="152401"/>
            <a:ext cx="3445174" cy="461665"/>
          </a:xfrm>
          <a:prstGeom prst="rect">
            <a:avLst/>
          </a:prstGeom>
          <a:solidFill>
            <a:srgbClr val="FF0000"/>
          </a:solidFill>
        </p:spPr>
        <p:txBody>
          <a:bodyPr wrap="none" rtlCol="0">
            <a:spAutoFit/>
          </a:bodyPr>
          <a:lstStyle/>
          <a:p>
            <a:r>
              <a:rPr lang="en-US" sz="2400" b="1" dirty="0">
                <a:solidFill>
                  <a:prstClr val="white"/>
                </a:solidFill>
                <a:latin typeface="Bookman Old Style" pitchFamily="18" charset="0"/>
              </a:rPr>
              <a:t>PERMENANT GASES</a:t>
            </a:r>
          </a:p>
        </p:txBody>
      </p:sp>
      <p:sp>
        <p:nvSpPr>
          <p:cNvPr id="37" name="Footer Placeholder 36"/>
          <p:cNvSpPr>
            <a:spLocks noGrp="1"/>
          </p:cNvSpPr>
          <p:nvPr>
            <p:ph type="ftr" sz="quarter" idx="11"/>
          </p:nvPr>
        </p:nvSpPr>
        <p:spPr>
          <a:xfrm>
            <a:off x="4648200" y="6356351"/>
            <a:ext cx="4038600" cy="365125"/>
          </a:xfrm>
        </p:spPr>
        <p:txBody>
          <a:bodyPr/>
          <a:lstStyle/>
          <a:p>
            <a:r>
              <a:rPr lang="en-US">
                <a:solidFill>
                  <a:prstClr val="black">
                    <a:tint val="75000"/>
                  </a:prstClr>
                </a:solidFill>
              </a:rPr>
              <a:t>ASSCA 2025, HEPS  China  ( T S Datta) March 28, 2025</a:t>
            </a:r>
            <a:endParaRPr lang="en-US" dirty="0">
              <a:solidFill>
                <a:prstClr val="black">
                  <a:tint val="75000"/>
                </a:prstClr>
              </a:solidFill>
            </a:endParaRPr>
          </a:p>
        </p:txBody>
      </p:sp>
      <p:sp>
        <p:nvSpPr>
          <p:cNvPr id="39" name="Slide Number Placeholder 38"/>
          <p:cNvSpPr>
            <a:spLocks noGrp="1"/>
          </p:cNvSpPr>
          <p:nvPr>
            <p:ph type="sldNum" sz="quarter" idx="12"/>
          </p:nvPr>
        </p:nvSpPr>
        <p:spPr/>
        <p:txBody>
          <a:bodyPr/>
          <a:lstStyle/>
          <a:p>
            <a:fld id="{D1536054-DD6D-4EAE-8D6C-C8C7B9321CB1}" type="slidenum">
              <a:rPr lang="en-US" smtClean="0">
                <a:solidFill>
                  <a:prstClr val="black">
                    <a:tint val="75000"/>
                  </a:prstClr>
                </a:solidFill>
              </a:rPr>
              <a:pPr/>
              <a:t>7</a:t>
            </a:fld>
            <a:endParaRPr lang="en-US" dirty="0">
              <a:solidFill>
                <a:prstClr val="black">
                  <a:tint val="75000"/>
                </a:prstClr>
              </a:solidFill>
            </a:endParaRPr>
          </a:p>
        </p:txBody>
      </p:sp>
      <p:sp>
        <p:nvSpPr>
          <p:cNvPr id="10" name="TextBox 9">
            <a:extLst>
              <a:ext uri="{FF2B5EF4-FFF2-40B4-BE49-F238E27FC236}">
                <a16:creationId xmlns:a16="http://schemas.microsoft.com/office/drawing/2014/main" id="{5E0F5048-5E9C-E426-9BDD-DB1CCA80A669}"/>
              </a:ext>
            </a:extLst>
          </p:cNvPr>
          <p:cNvSpPr txBox="1"/>
          <p:nvPr/>
        </p:nvSpPr>
        <p:spPr>
          <a:xfrm>
            <a:off x="3613149" y="4039546"/>
            <a:ext cx="676788" cy="369332"/>
          </a:xfrm>
          <a:prstGeom prst="rect">
            <a:avLst/>
          </a:prstGeom>
          <a:noFill/>
        </p:spPr>
        <p:txBody>
          <a:bodyPr wrap="none" rtlCol="0">
            <a:spAutoFit/>
          </a:bodyPr>
          <a:lstStyle/>
          <a:p>
            <a:r>
              <a:rPr lang="en-US" b="1" dirty="0">
                <a:solidFill>
                  <a:srgbClr val="FF0000"/>
                </a:solidFill>
              </a:rPr>
              <a:t>LPG </a:t>
            </a:r>
            <a:endParaRPr lang="en-IN"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667000" y="533400"/>
            <a:ext cx="11430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000" dirty="0">
                <a:solidFill>
                  <a:prstClr val="black"/>
                </a:solidFill>
              </a:rPr>
              <a:t>T(boil)</a:t>
            </a:r>
            <a:endParaRPr lang="en-US" dirty="0">
              <a:solidFill>
                <a:prstClr val="black"/>
              </a:solidFill>
            </a:endParaRPr>
          </a:p>
        </p:txBody>
      </p:sp>
      <p:sp>
        <p:nvSpPr>
          <p:cNvPr id="22531" name="Rectangle 3"/>
          <p:cNvSpPr>
            <a:spLocks noChangeArrowheads="1"/>
          </p:cNvSpPr>
          <p:nvPr/>
        </p:nvSpPr>
        <p:spPr bwMode="auto">
          <a:xfrm>
            <a:off x="3962400" y="533400"/>
            <a:ext cx="11430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000" dirty="0">
                <a:solidFill>
                  <a:prstClr val="black"/>
                </a:solidFill>
              </a:rPr>
              <a:t>T(critical)</a:t>
            </a:r>
            <a:endParaRPr lang="en-US" dirty="0">
              <a:solidFill>
                <a:prstClr val="black"/>
              </a:solidFill>
            </a:endParaRPr>
          </a:p>
        </p:txBody>
      </p:sp>
      <p:sp>
        <p:nvSpPr>
          <p:cNvPr id="22532" name="Rectangle 4"/>
          <p:cNvSpPr>
            <a:spLocks noChangeArrowheads="1"/>
          </p:cNvSpPr>
          <p:nvPr/>
        </p:nvSpPr>
        <p:spPr bwMode="auto">
          <a:xfrm>
            <a:off x="5257800" y="533400"/>
            <a:ext cx="11430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000" dirty="0">
                <a:solidFill>
                  <a:prstClr val="black"/>
                </a:solidFill>
              </a:rPr>
              <a:t>P(critical)</a:t>
            </a:r>
            <a:endParaRPr lang="en-US" dirty="0">
              <a:solidFill>
                <a:prstClr val="black"/>
              </a:solidFill>
            </a:endParaRPr>
          </a:p>
        </p:txBody>
      </p:sp>
      <p:sp>
        <p:nvSpPr>
          <p:cNvPr id="22533" name="Rectangle 5"/>
          <p:cNvSpPr>
            <a:spLocks noChangeArrowheads="1"/>
          </p:cNvSpPr>
          <p:nvPr/>
        </p:nvSpPr>
        <p:spPr bwMode="auto">
          <a:xfrm>
            <a:off x="1676400" y="1143000"/>
            <a:ext cx="4724400" cy="381000"/>
          </a:xfrm>
          <a:prstGeom prst="rect">
            <a:avLst/>
          </a:prstGeom>
          <a:solidFill>
            <a:srgbClr val="CCFF99"/>
          </a:solidFill>
          <a:ln w="9525">
            <a:solidFill>
              <a:schemeClr val="tx1"/>
            </a:solidFill>
            <a:miter lim="800000"/>
            <a:headEnd/>
            <a:tailEnd/>
          </a:ln>
          <a:effectLst/>
        </p:spPr>
        <p:txBody>
          <a:bodyPr wrap="none" anchor="ctr"/>
          <a:lstStyle/>
          <a:p>
            <a:pPr algn="ctr"/>
            <a:r>
              <a:rPr lang="en-US" sz="2000" b="1" dirty="0">
                <a:solidFill>
                  <a:prstClr val="black"/>
                </a:solidFill>
              </a:rPr>
              <a:t>SO</a:t>
            </a:r>
            <a:r>
              <a:rPr lang="en-US" sz="2000" b="1" baseline="-25000" dirty="0">
                <a:solidFill>
                  <a:prstClr val="black"/>
                </a:solidFill>
              </a:rPr>
              <a:t>2</a:t>
            </a:r>
            <a:r>
              <a:rPr lang="en-US" sz="2000" dirty="0">
                <a:solidFill>
                  <a:prstClr val="black"/>
                </a:solidFill>
              </a:rPr>
              <a:t> </a:t>
            </a:r>
            <a:r>
              <a:rPr lang="en-US" dirty="0">
                <a:solidFill>
                  <a:prstClr val="black"/>
                </a:solidFill>
              </a:rPr>
              <a:t>      263K        432K        79 Bar </a:t>
            </a:r>
          </a:p>
        </p:txBody>
      </p:sp>
      <p:sp>
        <p:nvSpPr>
          <p:cNvPr id="22534" name="Rectangle 6"/>
          <p:cNvSpPr>
            <a:spLocks noChangeArrowheads="1"/>
          </p:cNvSpPr>
          <p:nvPr/>
        </p:nvSpPr>
        <p:spPr bwMode="auto">
          <a:xfrm>
            <a:off x="1676400" y="1600200"/>
            <a:ext cx="4724400" cy="381000"/>
          </a:xfrm>
          <a:prstGeom prst="rect">
            <a:avLst/>
          </a:prstGeom>
          <a:solidFill>
            <a:srgbClr val="CCFF99"/>
          </a:solidFill>
          <a:ln w="9525">
            <a:solidFill>
              <a:schemeClr val="tx1"/>
            </a:solidFill>
            <a:miter lim="800000"/>
            <a:headEnd/>
            <a:tailEnd/>
          </a:ln>
          <a:effectLst/>
        </p:spPr>
        <p:txBody>
          <a:bodyPr wrap="none" anchor="ctr"/>
          <a:lstStyle/>
          <a:p>
            <a:pPr algn="ctr"/>
            <a:r>
              <a:rPr lang="en-US" dirty="0">
                <a:solidFill>
                  <a:prstClr val="black"/>
                </a:solidFill>
              </a:rPr>
              <a:t> </a:t>
            </a:r>
            <a:r>
              <a:rPr lang="en-US" sz="2000" b="1" dirty="0">
                <a:solidFill>
                  <a:prstClr val="black"/>
                </a:solidFill>
              </a:rPr>
              <a:t>NH</a:t>
            </a:r>
            <a:r>
              <a:rPr lang="en-US" sz="2000" b="1" baseline="-25000" dirty="0">
                <a:solidFill>
                  <a:prstClr val="black"/>
                </a:solidFill>
              </a:rPr>
              <a:t>3</a:t>
            </a:r>
            <a:r>
              <a:rPr lang="en-US" sz="2000" b="1" dirty="0">
                <a:solidFill>
                  <a:prstClr val="black"/>
                </a:solidFill>
              </a:rPr>
              <a:t> </a:t>
            </a:r>
            <a:r>
              <a:rPr lang="en-US" dirty="0">
                <a:solidFill>
                  <a:prstClr val="black"/>
                </a:solidFill>
              </a:rPr>
              <a:t>      240K        405K       115 Bar </a:t>
            </a:r>
          </a:p>
        </p:txBody>
      </p:sp>
      <p:sp>
        <p:nvSpPr>
          <p:cNvPr id="22535" name="Rectangle 7"/>
          <p:cNvSpPr>
            <a:spLocks noChangeArrowheads="1"/>
          </p:cNvSpPr>
          <p:nvPr/>
        </p:nvSpPr>
        <p:spPr bwMode="auto">
          <a:xfrm>
            <a:off x="1676400" y="3686175"/>
            <a:ext cx="4724400" cy="381000"/>
          </a:xfrm>
          <a:prstGeom prst="rect">
            <a:avLst/>
          </a:prstGeom>
          <a:solidFill>
            <a:srgbClr val="FFFF66"/>
          </a:solidFill>
          <a:ln w="9525">
            <a:solidFill>
              <a:schemeClr val="tx1"/>
            </a:solidFill>
            <a:miter lim="800000"/>
            <a:headEnd/>
            <a:tailEnd/>
          </a:ln>
          <a:effectLst/>
        </p:spPr>
        <p:txBody>
          <a:bodyPr wrap="none" anchor="ctr"/>
          <a:lstStyle/>
          <a:p>
            <a:pPr algn="ctr"/>
            <a:r>
              <a:rPr lang="en-US" b="1" dirty="0">
                <a:solidFill>
                  <a:prstClr val="black"/>
                </a:solidFill>
              </a:rPr>
              <a:t>H</a:t>
            </a:r>
            <a:r>
              <a:rPr lang="en-US" b="1" baseline="-25000" dirty="0">
                <a:solidFill>
                  <a:prstClr val="black"/>
                </a:solidFill>
              </a:rPr>
              <a:t>2</a:t>
            </a:r>
            <a:r>
              <a:rPr lang="en-US" b="1" dirty="0">
                <a:solidFill>
                  <a:prstClr val="black"/>
                </a:solidFill>
              </a:rPr>
              <a:t> ( LH2)</a:t>
            </a:r>
            <a:r>
              <a:rPr lang="en-US" sz="2000" b="1" dirty="0">
                <a:solidFill>
                  <a:prstClr val="black"/>
                </a:solidFill>
              </a:rPr>
              <a:t> </a:t>
            </a:r>
            <a:r>
              <a:rPr lang="en-US" dirty="0">
                <a:solidFill>
                  <a:prstClr val="black"/>
                </a:solidFill>
              </a:rPr>
              <a:t>  20K        33K           13Bar  </a:t>
            </a:r>
          </a:p>
        </p:txBody>
      </p:sp>
      <p:sp>
        <p:nvSpPr>
          <p:cNvPr id="22537" name="Rectangle 9"/>
          <p:cNvSpPr>
            <a:spLocks noChangeArrowheads="1"/>
          </p:cNvSpPr>
          <p:nvPr/>
        </p:nvSpPr>
        <p:spPr bwMode="auto">
          <a:xfrm>
            <a:off x="1676400" y="3257550"/>
            <a:ext cx="4724400" cy="381000"/>
          </a:xfrm>
          <a:prstGeom prst="rect">
            <a:avLst/>
          </a:prstGeom>
          <a:solidFill>
            <a:srgbClr val="FFFF66"/>
          </a:solidFill>
          <a:ln w="9525">
            <a:solidFill>
              <a:schemeClr val="tx1"/>
            </a:solidFill>
            <a:miter lim="800000"/>
            <a:headEnd/>
            <a:tailEnd/>
          </a:ln>
          <a:effectLst/>
        </p:spPr>
        <p:txBody>
          <a:bodyPr wrap="none" anchor="ctr"/>
          <a:lstStyle/>
          <a:p>
            <a:pPr algn="ctr"/>
            <a:r>
              <a:rPr lang="en-US" b="1" dirty="0">
                <a:solidFill>
                  <a:prstClr val="black"/>
                </a:solidFill>
              </a:rPr>
              <a:t>N</a:t>
            </a:r>
            <a:r>
              <a:rPr lang="en-US" b="1" baseline="-25000" dirty="0">
                <a:solidFill>
                  <a:prstClr val="black"/>
                </a:solidFill>
              </a:rPr>
              <a:t>2</a:t>
            </a:r>
            <a:r>
              <a:rPr lang="en-US" b="1" dirty="0">
                <a:solidFill>
                  <a:prstClr val="black"/>
                </a:solidFill>
              </a:rPr>
              <a:t> (LN2)</a:t>
            </a:r>
            <a:r>
              <a:rPr lang="en-US" dirty="0">
                <a:solidFill>
                  <a:prstClr val="black"/>
                </a:solidFill>
              </a:rPr>
              <a:t>   78K        126K          34Bar </a:t>
            </a:r>
          </a:p>
        </p:txBody>
      </p:sp>
      <p:sp>
        <p:nvSpPr>
          <p:cNvPr id="22538" name="Rectangle 10"/>
          <p:cNvSpPr>
            <a:spLocks noChangeArrowheads="1"/>
          </p:cNvSpPr>
          <p:nvPr/>
        </p:nvSpPr>
        <p:spPr bwMode="auto">
          <a:xfrm>
            <a:off x="1676400" y="2828925"/>
            <a:ext cx="4724400" cy="381000"/>
          </a:xfrm>
          <a:prstGeom prst="rect">
            <a:avLst/>
          </a:prstGeom>
          <a:solidFill>
            <a:srgbClr val="FFFF66"/>
          </a:solidFill>
          <a:ln w="9525">
            <a:solidFill>
              <a:schemeClr val="tx1"/>
            </a:solidFill>
            <a:miter lim="800000"/>
            <a:headEnd/>
            <a:tailEnd/>
          </a:ln>
          <a:effectLst/>
        </p:spPr>
        <p:txBody>
          <a:bodyPr wrap="none" anchor="ctr"/>
          <a:lstStyle/>
          <a:p>
            <a:pPr algn="ctr"/>
            <a:r>
              <a:rPr lang="en-US" sz="2000" b="1" dirty="0">
                <a:solidFill>
                  <a:prstClr val="black"/>
                </a:solidFill>
              </a:rPr>
              <a:t>O</a:t>
            </a:r>
            <a:r>
              <a:rPr lang="en-US" sz="2000" b="1" baseline="-25000" dirty="0">
                <a:solidFill>
                  <a:prstClr val="black"/>
                </a:solidFill>
              </a:rPr>
              <a:t>2</a:t>
            </a:r>
            <a:r>
              <a:rPr lang="en-US" b="1" dirty="0">
                <a:solidFill>
                  <a:prstClr val="black"/>
                </a:solidFill>
              </a:rPr>
              <a:t>(LOX</a:t>
            </a:r>
            <a:r>
              <a:rPr lang="en-US" dirty="0">
                <a:solidFill>
                  <a:prstClr val="black"/>
                </a:solidFill>
              </a:rPr>
              <a:t>)    90K        155K        50 Bar</a:t>
            </a:r>
          </a:p>
        </p:txBody>
      </p:sp>
      <p:sp>
        <p:nvSpPr>
          <p:cNvPr id="22539" name="Rectangle 11"/>
          <p:cNvSpPr>
            <a:spLocks noChangeArrowheads="1"/>
          </p:cNvSpPr>
          <p:nvPr/>
        </p:nvSpPr>
        <p:spPr bwMode="auto">
          <a:xfrm>
            <a:off x="1676400" y="4124325"/>
            <a:ext cx="4724400" cy="381000"/>
          </a:xfrm>
          <a:prstGeom prst="rect">
            <a:avLst/>
          </a:prstGeom>
          <a:solidFill>
            <a:srgbClr val="FFFF66"/>
          </a:solidFill>
          <a:ln w="9525">
            <a:solidFill>
              <a:schemeClr val="tx1"/>
            </a:solidFill>
            <a:miter lim="800000"/>
            <a:headEnd/>
            <a:tailEnd/>
          </a:ln>
          <a:effectLst/>
        </p:spPr>
        <p:txBody>
          <a:bodyPr wrap="none" anchor="ctr"/>
          <a:lstStyle/>
          <a:p>
            <a:pPr algn="ctr"/>
            <a:r>
              <a:rPr lang="en-US" b="1" dirty="0">
                <a:solidFill>
                  <a:prstClr val="black"/>
                </a:solidFill>
              </a:rPr>
              <a:t>      He(LHe)</a:t>
            </a:r>
            <a:r>
              <a:rPr lang="en-US" dirty="0">
                <a:solidFill>
                  <a:prstClr val="black"/>
                </a:solidFill>
              </a:rPr>
              <a:t>     4.2K        5.2K          2.2 Bar   </a:t>
            </a:r>
          </a:p>
        </p:txBody>
      </p:sp>
      <p:sp>
        <p:nvSpPr>
          <p:cNvPr id="22540" name="Rectangle 12"/>
          <p:cNvSpPr>
            <a:spLocks noChangeArrowheads="1"/>
          </p:cNvSpPr>
          <p:nvPr/>
        </p:nvSpPr>
        <p:spPr bwMode="auto">
          <a:xfrm rot="-3079495">
            <a:off x="3623967" y="2984137"/>
            <a:ext cx="2667000" cy="609600"/>
          </a:xfrm>
          <a:prstGeom prst="rect">
            <a:avLst/>
          </a:prstGeom>
          <a:noFill/>
          <a:ln w="9525">
            <a:noFill/>
            <a:miter lim="800000"/>
            <a:headEnd/>
            <a:tailEnd/>
          </a:ln>
          <a:effectLst/>
        </p:spPr>
        <p:txBody>
          <a:bodyPr wrap="none" anchor="ctr"/>
          <a:lstStyle/>
          <a:p>
            <a:pPr algn="ctr"/>
            <a:r>
              <a:rPr lang="en-US" dirty="0">
                <a:solidFill>
                  <a:srgbClr val="FF0000"/>
                </a:solidFill>
              </a:rPr>
              <a:t>Permanent Gases</a:t>
            </a:r>
            <a:endParaRPr lang="en-US" dirty="0">
              <a:solidFill>
                <a:prstClr val="black"/>
              </a:solidFill>
            </a:endParaRPr>
          </a:p>
        </p:txBody>
      </p:sp>
      <p:grpSp>
        <p:nvGrpSpPr>
          <p:cNvPr id="2" name="Group 13"/>
          <p:cNvGrpSpPr>
            <a:grpSpLocks/>
          </p:cNvGrpSpPr>
          <p:nvPr/>
        </p:nvGrpSpPr>
        <p:grpSpPr bwMode="auto">
          <a:xfrm>
            <a:off x="3962400" y="1066801"/>
            <a:ext cx="6477000" cy="1585913"/>
            <a:chOff x="1536" y="672"/>
            <a:chExt cx="4080" cy="999"/>
          </a:xfrm>
        </p:grpSpPr>
        <p:sp>
          <p:nvSpPr>
            <p:cNvPr id="22542" name="Oval 14"/>
            <p:cNvSpPr>
              <a:spLocks noChangeArrowheads="1"/>
            </p:cNvSpPr>
            <p:nvPr/>
          </p:nvSpPr>
          <p:spPr bwMode="auto">
            <a:xfrm>
              <a:off x="1536" y="672"/>
              <a:ext cx="624" cy="336"/>
            </a:xfrm>
            <a:prstGeom prst="ellipse">
              <a:avLst/>
            </a:prstGeom>
            <a:noFill/>
            <a:ln w="22225">
              <a:solidFill>
                <a:srgbClr val="FF0000"/>
              </a:solidFill>
              <a:round/>
              <a:headEnd/>
              <a:tailEnd/>
            </a:ln>
            <a:effectLst/>
          </p:spPr>
          <p:txBody>
            <a:bodyPr wrap="none" anchor="ctr"/>
            <a:lstStyle/>
            <a:p>
              <a:endParaRPr lang="en-US" dirty="0">
                <a:solidFill>
                  <a:prstClr val="black"/>
                </a:solidFill>
              </a:endParaRPr>
            </a:p>
          </p:txBody>
        </p:sp>
        <p:sp>
          <p:nvSpPr>
            <p:cNvPr id="22543" name="Oval 15"/>
            <p:cNvSpPr>
              <a:spLocks noChangeArrowheads="1"/>
            </p:cNvSpPr>
            <p:nvPr/>
          </p:nvSpPr>
          <p:spPr bwMode="auto">
            <a:xfrm>
              <a:off x="1536" y="960"/>
              <a:ext cx="624" cy="336"/>
            </a:xfrm>
            <a:prstGeom prst="ellipse">
              <a:avLst/>
            </a:prstGeom>
            <a:noFill/>
            <a:ln w="22225">
              <a:solidFill>
                <a:srgbClr val="FF0000"/>
              </a:solidFill>
              <a:round/>
              <a:headEnd/>
              <a:tailEnd/>
            </a:ln>
            <a:effectLst/>
          </p:spPr>
          <p:txBody>
            <a:bodyPr wrap="none" anchor="ctr"/>
            <a:lstStyle/>
            <a:p>
              <a:endParaRPr lang="en-US" dirty="0">
                <a:solidFill>
                  <a:prstClr val="black"/>
                </a:solidFill>
              </a:endParaRPr>
            </a:p>
          </p:txBody>
        </p:sp>
        <p:sp>
          <p:nvSpPr>
            <p:cNvPr id="22544" name="AutoShape 16"/>
            <p:cNvSpPr>
              <a:spLocks/>
            </p:cNvSpPr>
            <p:nvPr/>
          </p:nvSpPr>
          <p:spPr bwMode="auto">
            <a:xfrm>
              <a:off x="3120" y="720"/>
              <a:ext cx="192" cy="660"/>
            </a:xfrm>
            <a:prstGeom prst="rightBrace">
              <a:avLst>
                <a:gd name="adj1" fmla="val 22917"/>
                <a:gd name="adj2" fmla="val 50000"/>
              </a:avLst>
            </a:prstGeom>
            <a:noFill/>
            <a:ln w="22225">
              <a:solidFill>
                <a:srgbClr val="FF0000"/>
              </a:solidFill>
              <a:round/>
              <a:headEnd/>
              <a:tailEnd/>
            </a:ln>
            <a:effectLst/>
          </p:spPr>
          <p:txBody>
            <a:bodyPr wrap="none" anchor="ctr"/>
            <a:lstStyle/>
            <a:p>
              <a:endParaRPr lang="en-US" dirty="0">
                <a:solidFill>
                  <a:prstClr val="black"/>
                </a:solidFill>
              </a:endParaRPr>
            </a:p>
          </p:txBody>
        </p:sp>
        <p:sp>
          <p:nvSpPr>
            <p:cNvPr id="22545" name="Rectangle 17"/>
            <p:cNvSpPr>
              <a:spLocks noChangeArrowheads="1"/>
            </p:cNvSpPr>
            <p:nvPr/>
          </p:nvSpPr>
          <p:spPr bwMode="auto">
            <a:xfrm>
              <a:off x="3264" y="768"/>
              <a:ext cx="2352" cy="192"/>
            </a:xfrm>
            <a:prstGeom prst="rect">
              <a:avLst/>
            </a:prstGeom>
            <a:solidFill>
              <a:srgbClr val="FF9900"/>
            </a:solidFill>
            <a:ln w="9525">
              <a:solidFill>
                <a:schemeClr val="tx1"/>
              </a:solidFill>
              <a:miter lim="800000"/>
              <a:headEnd/>
              <a:tailEnd/>
            </a:ln>
            <a:effectLst/>
          </p:spPr>
          <p:txBody>
            <a:bodyPr wrap="none" anchor="ctr"/>
            <a:lstStyle/>
            <a:p>
              <a:pPr algn="ctr"/>
              <a:r>
                <a:rPr lang="en-US" b="1" dirty="0">
                  <a:solidFill>
                    <a:prstClr val="black"/>
                  </a:solidFill>
                </a:rPr>
                <a:t>Tc [SO2/NH3] &gt; 273K ( ICE temp)</a:t>
              </a:r>
            </a:p>
          </p:txBody>
        </p:sp>
        <p:sp>
          <p:nvSpPr>
            <p:cNvPr id="22546" name="Rectangle 18"/>
            <p:cNvSpPr>
              <a:spLocks noChangeArrowheads="1"/>
            </p:cNvSpPr>
            <p:nvPr/>
          </p:nvSpPr>
          <p:spPr bwMode="auto">
            <a:xfrm>
              <a:off x="4416" y="960"/>
              <a:ext cx="528" cy="192"/>
            </a:xfrm>
            <a:prstGeom prst="rect">
              <a:avLst/>
            </a:prstGeom>
            <a:noFill/>
            <a:ln w="9525">
              <a:noFill/>
              <a:miter lim="800000"/>
              <a:headEnd/>
              <a:tailEnd/>
            </a:ln>
            <a:effectLst/>
          </p:spPr>
          <p:txBody>
            <a:bodyPr wrap="none" anchor="ctr"/>
            <a:lstStyle/>
            <a:p>
              <a:pPr algn="ctr"/>
              <a:r>
                <a:rPr lang="en-US" sz="2000" b="1" dirty="0">
                  <a:solidFill>
                    <a:srgbClr val="0000FF"/>
                  </a:solidFill>
                </a:rPr>
                <a:t>gas</a:t>
              </a:r>
              <a:endParaRPr lang="en-US" dirty="0">
                <a:solidFill>
                  <a:srgbClr val="0000FF"/>
                </a:solidFill>
              </a:endParaRPr>
            </a:p>
          </p:txBody>
        </p:sp>
        <p:sp>
          <p:nvSpPr>
            <p:cNvPr id="22547" name="AutoShape 19"/>
            <p:cNvSpPr>
              <a:spLocks noChangeArrowheads="1"/>
            </p:cNvSpPr>
            <p:nvPr/>
          </p:nvSpPr>
          <p:spPr bwMode="auto">
            <a:xfrm>
              <a:off x="4608" y="1152"/>
              <a:ext cx="144" cy="288"/>
            </a:xfrm>
            <a:prstGeom prst="downArrow">
              <a:avLst>
                <a:gd name="adj1" fmla="val 50000"/>
                <a:gd name="adj2" fmla="val 50000"/>
              </a:avLst>
            </a:prstGeom>
            <a:solidFill>
              <a:srgbClr val="FF0000"/>
            </a:solidFill>
            <a:ln w="9525">
              <a:solidFill>
                <a:srgbClr val="FF0000"/>
              </a:solidFill>
              <a:miter lim="800000"/>
              <a:headEnd/>
              <a:tailEnd/>
            </a:ln>
            <a:effectLst/>
          </p:spPr>
          <p:txBody>
            <a:bodyPr wrap="none" anchor="ctr"/>
            <a:lstStyle/>
            <a:p>
              <a:endParaRPr lang="en-US" dirty="0">
                <a:solidFill>
                  <a:prstClr val="black"/>
                </a:solidFill>
              </a:endParaRPr>
            </a:p>
          </p:txBody>
        </p:sp>
        <p:sp>
          <p:nvSpPr>
            <p:cNvPr id="22548" name="Text Box 20"/>
            <p:cNvSpPr txBox="1">
              <a:spLocks noChangeArrowheads="1"/>
            </p:cNvSpPr>
            <p:nvPr/>
          </p:nvSpPr>
          <p:spPr bwMode="auto">
            <a:xfrm>
              <a:off x="4416" y="1440"/>
              <a:ext cx="768" cy="231"/>
            </a:xfrm>
            <a:prstGeom prst="rect">
              <a:avLst/>
            </a:prstGeom>
            <a:noFill/>
            <a:ln w="9525">
              <a:noFill/>
              <a:miter lim="800000"/>
              <a:headEnd/>
              <a:tailEnd/>
            </a:ln>
            <a:effectLst/>
          </p:spPr>
          <p:txBody>
            <a:bodyPr wrap="square">
              <a:spAutoFit/>
            </a:bodyPr>
            <a:lstStyle/>
            <a:p>
              <a:pPr>
                <a:spcBef>
                  <a:spcPct val="50000"/>
                </a:spcBef>
              </a:pPr>
              <a:r>
                <a:rPr lang="en-US" b="1" dirty="0">
                  <a:solidFill>
                    <a:srgbClr val="0000FF"/>
                  </a:solidFill>
                </a:rPr>
                <a:t>liquid</a:t>
              </a:r>
            </a:p>
          </p:txBody>
        </p:sp>
        <p:sp>
          <p:nvSpPr>
            <p:cNvPr id="22549" name="Text Box 21"/>
            <p:cNvSpPr txBox="1">
              <a:spLocks noChangeArrowheads="1"/>
            </p:cNvSpPr>
            <p:nvPr/>
          </p:nvSpPr>
          <p:spPr bwMode="auto">
            <a:xfrm>
              <a:off x="4752" y="1152"/>
              <a:ext cx="816" cy="231"/>
            </a:xfrm>
            <a:prstGeom prst="rect">
              <a:avLst/>
            </a:prstGeom>
            <a:noFill/>
            <a:ln w="9525">
              <a:noFill/>
              <a:miter lim="800000"/>
              <a:headEnd/>
              <a:tailEnd/>
            </a:ln>
            <a:effectLst/>
          </p:spPr>
          <p:txBody>
            <a:bodyPr wrap="square">
              <a:spAutoFit/>
            </a:bodyPr>
            <a:lstStyle/>
            <a:p>
              <a:pPr>
                <a:spcBef>
                  <a:spcPct val="50000"/>
                </a:spcBef>
              </a:pPr>
              <a:r>
                <a:rPr lang="en-US" b="1" dirty="0">
                  <a:solidFill>
                    <a:srgbClr val="FF0000"/>
                  </a:solidFill>
                </a:rPr>
                <a:t>Pressure</a:t>
              </a:r>
              <a:endParaRPr lang="en-US" dirty="0">
                <a:solidFill>
                  <a:srgbClr val="FF0000"/>
                </a:solidFill>
              </a:endParaRPr>
            </a:p>
          </p:txBody>
        </p:sp>
      </p:grpSp>
      <p:grpSp>
        <p:nvGrpSpPr>
          <p:cNvPr id="3" name="Group 22"/>
          <p:cNvGrpSpPr>
            <a:grpSpLocks/>
          </p:cNvGrpSpPr>
          <p:nvPr/>
        </p:nvGrpSpPr>
        <p:grpSpPr bwMode="auto">
          <a:xfrm>
            <a:off x="6477000" y="2514961"/>
            <a:ext cx="3962400" cy="2700338"/>
            <a:chOff x="3120" y="1410"/>
            <a:chExt cx="2496" cy="1701"/>
          </a:xfrm>
        </p:grpSpPr>
        <p:sp>
          <p:nvSpPr>
            <p:cNvPr id="22551" name="AutoShape 23"/>
            <p:cNvSpPr>
              <a:spLocks/>
            </p:cNvSpPr>
            <p:nvPr/>
          </p:nvSpPr>
          <p:spPr bwMode="auto">
            <a:xfrm>
              <a:off x="3120" y="1410"/>
              <a:ext cx="240" cy="1278"/>
            </a:xfrm>
            <a:prstGeom prst="rightBrace">
              <a:avLst>
                <a:gd name="adj1" fmla="val 48333"/>
                <a:gd name="adj2" fmla="val 50000"/>
              </a:avLst>
            </a:prstGeom>
            <a:noFill/>
            <a:ln w="22225">
              <a:solidFill>
                <a:srgbClr val="FF0000"/>
              </a:solidFill>
              <a:round/>
              <a:headEnd/>
              <a:tailEnd/>
            </a:ln>
            <a:effectLst/>
          </p:spPr>
          <p:txBody>
            <a:bodyPr wrap="none" anchor="ctr"/>
            <a:lstStyle/>
            <a:p>
              <a:endParaRPr lang="en-US" dirty="0">
                <a:solidFill>
                  <a:prstClr val="black"/>
                </a:solidFill>
              </a:endParaRPr>
            </a:p>
          </p:txBody>
        </p:sp>
        <p:sp>
          <p:nvSpPr>
            <p:cNvPr id="22552" name="Rectangle 24"/>
            <p:cNvSpPr>
              <a:spLocks noChangeArrowheads="1"/>
            </p:cNvSpPr>
            <p:nvPr/>
          </p:nvSpPr>
          <p:spPr bwMode="auto">
            <a:xfrm>
              <a:off x="3360" y="1824"/>
              <a:ext cx="2256" cy="240"/>
            </a:xfrm>
            <a:prstGeom prst="rect">
              <a:avLst/>
            </a:prstGeom>
            <a:solidFill>
              <a:srgbClr val="FF0000"/>
            </a:solidFill>
            <a:ln w="9525">
              <a:solidFill>
                <a:schemeClr val="tx1"/>
              </a:solidFill>
              <a:miter lim="800000"/>
              <a:headEnd/>
              <a:tailEnd/>
            </a:ln>
            <a:effectLst/>
          </p:spPr>
          <p:txBody>
            <a:bodyPr wrap="none" anchor="ctr"/>
            <a:lstStyle/>
            <a:p>
              <a:pPr algn="ctr"/>
              <a:r>
                <a:rPr lang="en-US" b="1" dirty="0">
                  <a:solidFill>
                    <a:schemeClr val="bg1"/>
                  </a:solidFill>
                </a:rPr>
                <a:t>Tc [N2/He] &lt; 273 K (ICE Temp</a:t>
              </a:r>
              <a:r>
                <a:rPr lang="en-US" b="1" dirty="0">
                  <a:solidFill>
                    <a:prstClr val="black"/>
                  </a:solidFill>
                </a:rPr>
                <a:t>)</a:t>
              </a:r>
            </a:p>
          </p:txBody>
        </p:sp>
        <p:sp>
          <p:nvSpPr>
            <p:cNvPr id="22553" name="AutoShape 25"/>
            <p:cNvSpPr>
              <a:spLocks noChangeArrowheads="1"/>
            </p:cNvSpPr>
            <p:nvPr/>
          </p:nvSpPr>
          <p:spPr bwMode="auto">
            <a:xfrm>
              <a:off x="4512" y="2256"/>
              <a:ext cx="240" cy="624"/>
            </a:xfrm>
            <a:prstGeom prst="downArrow">
              <a:avLst>
                <a:gd name="adj1" fmla="val 50000"/>
                <a:gd name="adj2" fmla="val 65000"/>
              </a:avLst>
            </a:prstGeom>
            <a:solidFill>
              <a:srgbClr val="FF0000"/>
            </a:solidFill>
            <a:ln w="9525">
              <a:solidFill>
                <a:schemeClr val="tx1"/>
              </a:solidFill>
              <a:miter lim="800000"/>
              <a:headEnd/>
              <a:tailEnd/>
            </a:ln>
            <a:effectLst/>
          </p:spPr>
          <p:txBody>
            <a:bodyPr wrap="none" anchor="ctr"/>
            <a:lstStyle/>
            <a:p>
              <a:endParaRPr lang="en-US" dirty="0">
                <a:solidFill>
                  <a:srgbClr val="FF0000"/>
                </a:solidFill>
              </a:endParaRPr>
            </a:p>
          </p:txBody>
        </p:sp>
        <p:sp>
          <p:nvSpPr>
            <p:cNvPr id="22554" name="Rectangle 26"/>
            <p:cNvSpPr>
              <a:spLocks noChangeArrowheads="1"/>
            </p:cNvSpPr>
            <p:nvPr/>
          </p:nvSpPr>
          <p:spPr bwMode="auto">
            <a:xfrm>
              <a:off x="4368" y="2064"/>
              <a:ext cx="528" cy="192"/>
            </a:xfrm>
            <a:prstGeom prst="rect">
              <a:avLst/>
            </a:prstGeom>
            <a:noFill/>
            <a:ln w="9525">
              <a:noFill/>
              <a:miter lim="800000"/>
              <a:headEnd/>
              <a:tailEnd/>
            </a:ln>
            <a:effectLst/>
          </p:spPr>
          <p:txBody>
            <a:bodyPr wrap="none" anchor="ctr"/>
            <a:lstStyle/>
            <a:p>
              <a:pPr algn="ctr"/>
              <a:r>
                <a:rPr lang="en-US" sz="2000" b="1" dirty="0">
                  <a:solidFill>
                    <a:srgbClr val="0000FF"/>
                  </a:solidFill>
                </a:rPr>
                <a:t>gas</a:t>
              </a:r>
              <a:endParaRPr lang="en-US" dirty="0">
                <a:solidFill>
                  <a:srgbClr val="0000FF"/>
                </a:solidFill>
              </a:endParaRPr>
            </a:p>
          </p:txBody>
        </p:sp>
        <p:sp>
          <p:nvSpPr>
            <p:cNvPr id="22555" name="Text Box 27"/>
            <p:cNvSpPr txBox="1">
              <a:spLocks noChangeArrowheads="1"/>
            </p:cNvSpPr>
            <p:nvPr/>
          </p:nvSpPr>
          <p:spPr bwMode="auto">
            <a:xfrm>
              <a:off x="4752" y="2352"/>
              <a:ext cx="864" cy="404"/>
            </a:xfrm>
            <a:prstGeom prst="rect">
              <a:avLst/>
            </a:prstGeom>
            <a:noFill/>
            <a:ln w="9525">
              <a:noFill/>
              <a:miter lim="800000"/>
              <a:headEnd/>
              <a:tailEnd/>
            </a:ln>
            <a:effectLst/>
          </p:spPr>
          <p:txBody>
            <a:bodyPr>
              <a:spAutoFit/>
            </a:bodyPr>
            <a:lstStyle/>
            <a:p>
              <a:pPr>
                <a:spcBef>
                  <a:spcPct val="50000"/>
                </a:spcBef>
              </a:pPr>
              <a:r>
                <a:rPr lang="en-US" b="1" dirty="0">
                  <a:solidFill>
                    <a:srgbClr val="808000"/>
                  </a:solidFill>
                </a:rPr>
                <a:t>Whatever Pressure ?</a:t>
              </a:r>
              <a:endParaRPr lang="en-US" dirty="0">
                <a:solidFill>
                  <a:prstClr val="black"/>
                </a:solidFill>
              </a:endParaRPr>
            </a:p>
          </p:txBody>
        </p:sp>
        <p:sp>
          <p:nvSpPr>
            <p:cNvPr id="22556" name="Text Box 28"/>
            <p:cNvSpPr txBox="1">
              <a:spLocks noChangeArrowheads="1"/>
            </p:cNvSpPr>
            <p:nvPr/>
          </p:nvSpPr>
          <p:spPr bwMode="auto">
            <a:xfrm>
              <a:off x="4272" y="2880"/>
              <a:ext cx="864" cy="231"/>
            </a:xfrm>
            <a:prstGeom prst="rect">
              <a:avLst/>
            </a:prstGeom>
            <a:solidFill>
              <a:schemeClr val="bg1">
                <a:lumMod val="75000"/>
              </a:schemeClr>
            </a:solidFill>
            <a:ln w="9525">
              <a:noFill/>
              <a:miter lim="800000"/>
              <a:headEnd/>
              <a:tailEnd/>
            </a:ln>
            <a:effectLst/>
          </p:spPr>
          <p:txBody>
            <a:bodyPr>
              <a:spAutoFit/>
            </a:bodyPr>
            <a:lstStyle/>
            <a:p>
              <a:pPr>
                <a:spcBef>
                  <a:spcPct val="50000"/>
                </a:spcBef>
              </a:pPr>
              <a:r>
                <a:rPr lang="en-US" b="1" dirty="0">
                  <a:solidFill>
                    <a:srgbClr val="808000"/>
                  </a:solidFill>
                </a:rPr>
                <a:t> </a:t>
              </a:r>
              <a:r>
                <a:rPr lang="en-US" b="1" dirty="0">
                  <a:solidFill>
                    <a:srgbClr val="0000FF"/>
                  </a:solidFill>
                </a:rPr>
                <a:t>No</a:t>
              </a:r>
              <a:r>
                <a:rPr lang="en-US" b="1" dirty="0">
                  <a:solidFill>
                    <a:srgbClr val="808000"/>
                  </a:solidFill>
                </a:rPr>
                <a:t> </a:t>
              </a:r>
              <a:r>
                <a:rPr lang="en-US" b="1" dirty="0">
                  <a:solidFill>
                    <a:srgbClr val="0000FF"/>
                  </a:solidFill>
                </a:rPr>
                <a:t>liquid</a:t>
              </a:r>
            </a:p>
          </p:txBody>
        </p:sp>
      </p:grpSp>
      <p:grpSp>
        <p:nvGrpSpPr>
          <p:cNvPr id="4" name="Group 29"/>
          <p:cNvGrpSpPr>
            <a:grpSpLocks/>
          </p:cNvGrpSpPr>
          <p:nvPr/>
        </p:nvGrpSpPr>
        <p:grpSpPr bwMode="auto">
          <a:xfrm>
            <a:off x="3505200" y="4648201"/>
            <a:ext cx="6400800" cy="1585913"/>
            <a:chOff x="1248" y="3120"/>
            <a:chExt cx="4032" cy="999"/>
          </a:xfrm>
        </p:grpSpPr>
        <p:sp>
          <p:nvSpPr>
            <p:cNvPr id="22558" name="Text Box 30"/>
            <p:cNvSpPr txBox="1">
              <a:spLocks noChangeArrowheads="1"/>
            </p:cNvSpPr>
            <p:nvPr/>
          </p:nvSpPr>
          <p:spPr bwMode="auto">
            <a:xfrm>
              <a:off x="3552" y="3648"/>
              <a:ext cx="1728" cy="231"/>
            </a:xfrm>
            <a:prstGeom prst="rect">
              <a:avLst/>
            </a:prstGeom>
            <a:noFill/>
            <a:ln w="9525">
              <a:noFill/>
              <a:miter lim="800000"/>
              <a:headEnd/>
              <a:tailEnd/>
            </a:ln>
            <a:effectLst/>
          </p:spPr>
          <p:txBody>
            <a:bodyPr>
              <a:spAutoFit/>
            </a:bodyPr>
            <a:lstStyle/>
            <a:p>
              <a:pPr>
                <a:spcBef>
                  <a:spcPct val="50000"/>
                </a:spcBef>
              </a:pPr>
              <a:r>
                <a:rPr lang="en-US" b="1" dirty="0">
                  <a:solidFill>
                    <a:srgbClr val="FF0000"/>
                  </a:solidFill>
                </a:rPr>
                <a:t>Hence they are called</a:t>
              </a:r>
              <a:endParaRPr lang="en-US" b="1" dirty="0">
                <a:solidFill>
                  <a:prstClr val="black"/>
                </a:solidFill>
              </a:endParaRPr>
            </a:p>
          </p:txBody>
        </p:sp>
        <p:grpSp>
          <p:nvGrpSpPr>
            <p:cNvPr id="5" name="Group 31"/>
            <p:cNvGrpSpPr>
              <a:grpSpLocks/>
            </p:cNvGrpSpPr>
            <p:nvPr/>
          </p:nvGrpSpPr>
          <p:grpSpPr bwMode="auto">
            <a:xfrm>
              <a:off x="1248" y="3120"/>
              <a:ext cx="3416" cy="999"/>
              <a:chOff x="1248" y="3120"/>
              <a:chExt cx="3416" cy="999"/>
            </a:xfrm>
          </p:grpSpPr>
          <p:sp>
            <p:nvSpPr>
              <p:cNvPr id="22560" name="Rectangle 32"/>
              <p:cNvSpPr>
                <a:spLocks noChangeArrowheads="1"/>
              </p:cNvSpPr>
              <p:nvPr/>
            </p:nvSpPr>
            <p:spPr bwMode="auto">
              <a:xfrm rot="13705">
                <a:off x="1921" y="3459"/>
                <a:ext cx="1392" cy="336"/>
              </a:xfrm>
              <a:prstGeom prst="rect">
                <a:avLst/>
              </a:prstGeom>
              <a:solidFill>
                <a:srgbClr val="00B050"/>
              </a:solidFill>
              <a:ln w="9525">
                <a:solidFill>
                  <a:schemeClr val="tx1"/>
                </a:solidFill>
                <a:miter lim="800000"/>
                <a:headEnd/>
                <a:tailEnd/>
              </a:ln>
              <a:effectLst/>
            </p:spPr>
            <p:txBody>
              <a:bodyPr wrap="none" anchor="ctr"/>
              <a:lstStyle/>
              <a:p>
                <a:pPr algn="ctr"/>
                <a:r>
                  <a:rPr lang="en-US" b="1" dirty="0">
                    <a:solidFill>
                      <a:srgbClr val="0000FF"/>
                    </a:solidFill>
                  </a:rPr>
                  <a:t>Permanent Gases</a:t>
                </a:r>
                <a:endParaRPr lang="en-US" dirty="0">
                  <a:solidFill>
                    <a:srgbClr val="0000FF"/>
                  </a:solidFill>
                </a:endParaRPr>
              </a:p>
            </p:txBody>
          </p:sp>
          <p:sp>
            <p:nvSpPr>
              <p:cNvPr id="22561" name="Freeform 33"/>
              <p:cNvSpPr>
                <a:spLocks/>
              </p:cNvSpPr>
              <p:nvPr/>
            </p:nvSpPr>
            <p:spPr bwMode="auto">
              <a:xfrm>
                <a:off x="3264" y="3120"/>
                <a:ext cx="1400" cy="528"/>
              </a:xfrm>
              <a:custGeom>
                <a:avLst/>
                <a:gdLst/>
                <a:ahLst/>
                <a:cxnLst>
                  <a:cxn ang="0">
                    <a:pos x="816" y="0"/>
                  </a:cxn>
                  <a:cxn ang="0">
                    <a:pos x="336" y="192"/>
                  </a:cxn>
                  <a:cxn ang="0">
                    <a:pos x="816" y="192"/>
                  </a:cxn>
                  <a:cxn ang="0">
                    <a:pos x="0" y="480"/>
                  </a:cxn>
                </a:cxnLst>
                <a:rect l="0" t="0" r="r" b="b"/>
                <a:pathLst>
                  <a:path w="872" h="480">
                    <a:moveTo>
                      <a:pt x="816" y="0"/>
                    </a:moveTo>
                    <a:cubicBezTo>
                      <a:pt x="576" y="80"/>
                      <a:pt x="336" y="160"/>
                      <a:pt x="336" y="192"/>
                    </a:cubicBezTo>
                    <a:cubicBezTo>
                      <a:pt x="336" y="224"/>
                      <a:pt x="872" y="144"/>
                      <a:pt x="816" y="192"/>
                    </a:cubicBezTo>
                    <a:cubicBezTo>
                      <a:pt x="760" y="240"/>
                      <a:pt x="136" y="432"/>
                      <a:pt x="0" y="480"/>
                    </a:cubicBezTo>
                  </a:path>
                </a:pathLst>
              </a:custGeom>
              <a:noFill/>
              <a:ln w="31750">
                <a:solidFill>
                  <a:srgbClr val="FF0000"/>
                </a:solidFill>
                <a:round/>
                <a:headEnd/>
                <a:tailEnd type="triangle" w="med" len="med"/>
              </a:ln>
              <a:effectLst/>
            </p:spPr>
            <p:txBody>
              <a:bodyPr wrap="none" anchor="ctr"/>
              <a:lstStyle/>
              <a:p>
                <a:endParaRPr lang="en-US" dirty="0">
                  <a:solidFill>
                    <a:prstClr val="black"/>
                  </a:solidFill>
                </a:endParaRPr>
              </a:p>
            </p:txBody>
          </p:sp>
          <p:sp>
            <p:nvSpPr>
              <p:cNvPr id="22563" name="Text Box 35"/>
              <p:cNvSpPr txBox="1">
                <a:spLocks noChangeArrowheads="1"/>
              </p:cNvSpPr>
              <p:nvPr/>
            </p:nvSpPr>
            <p:spPr bwMode="auto">
              <a:xfrm>
                <a:off x="1248" y="3888"/>
                <a:ext cx="2784" cy="231"/>
              </a:xfrm>
              <a:prstGeom prst="rect">
                <a:avLst/>
              </a:prstGeom>
              <a:noFill/>
              <a:ln w="9525">
                <a:noFill/>
                <a:miter lim="800000"/>
                <a:headEnd/>
                <a:tailEnd/>
              </a:ln>
              <a:effectLst/>
            </p:spPr>
            <p:txBody>
              <a:bodyPr>
                <a:spAutoFit/>
              </a:bodyPr>
              <a:lstStyle/>
              <a:p>
                <a:pPr>
                  <a:spcBef>
                    <a:spcPct val="50000"/>
                  </a:spcBef>
                </a:pPr>
                <a:r>
                  <a:rPr lang="en-US" b="1" dirty="0">
                    <a:solidFill>
                      <a:srgbClr val="0000FF"/>
                    </a:solidFill>
                  </a:rPr>
                  <a:t>Ar, N</a:t>
                </a:r>
                <a:r>
                  <a:rPr lang="en-US" b="1" baseline="-25000" dirty="0">
                    <a:solidFill>
                      <a:srgbClr val="0000FF"/>
                    </a:solidFill>
                  </a:rPr>
                  <a:t>2</a:t>
                </a:r>
                <a:r>
                  <a:rPr lang="en-US" b="1" dirty="0">
                    <a:solidFill>
                      <a:srgbClr val="0000FF"/>
                    </a:solidFill>
                  </a:rPr>
                  <a:t>, O</a:t>
                </a:r>
                <a:r>
                  <a:rPr lang="en-US" b="1" baseline="-25000" dirty="0">
                    <a:solidFill>
                      <a:srgbClr val="0000FF"/>
                    </a:solidFill>
                  </a:rPr>
                  <a:t>2</a:t>
                </a:r>
                <a:r>
                  <a:rPr lang="en-US" b="1" dirty="0">
                    <a:solidFill>
                      <a:srgbClr val="0000FF"/>
                    </a:solidFill>
                  </a:rPr>
                  <a:t>, Air, Ne, H</a:t>
                </a:r>
                <a:r>
                  <a:rPr lang="en-US" b="1" baseline="-25000" dirty="0">
                    <a:solidFill>
                      <a:srgbClr val="0000FF"/>
                    </a:solidFill>
                  </a:rPr>
                  <a:t>2</a:t>
                </a:r>
                <a:r>
                  <a:rPr lang="en-US" b="1" dirty="0">
                    <a:solidFill>
                      <a:srgbClr val="0000FF"/>
                    </a:solidFill>
                  </a:rPr>
                  <a:t>  and  He</a:t>
                </a:r>
                <a:endParaRPr lang="en-US" dirty="0">
                  <a:solidFill>
                    <a:srgbClr val="0000FF"/>
                  </a:solidFill>
                </a:endParaRPr>
              </a:p>
            </p:txBody>
          </p:sp>
        </p:grpSp>
      </p:grpSp>
      <p:sp>
        <p:nvSpPr>
          <p:cNvPr id="22564" name="Oval 36"/>
          <p:cNvSpPr>
            <a:spLocks noChangeArrowheads="1"/>
          </p:cNvSpPr>
          <p:nvPr/>
        </p:nvSpPr>
        <p:spPr bwMode="auto">
          <a:xfrm>
            <a:off x="1752600" y="4648200"/>
            <a:ext cx="1676400" cy="1066800"/>
          </a:xfrm>
          <a:prstGeom prst="ellipse">
            <a:avLst/>
          </a:prstGeom>
          <a:solidFill>
            <a:srgbClr val="CCFF99"/>
          </a:solidFill>
          <a:ln w="9525">
            <a:solidFill>
              <a:schemeClr val="tx1"/>
            </a:solidFill>
            <a:round/>
            <a:headEnd/>
            <a:tailEnd/>
          </a:ln>
          <a:effectLst/>
        </p:spPr>
        <p:txBody>
          <a:bodyPr wrap="none" anchor="ctr"/>
          <a:lstStyle/>
          <a:p>
            <a:pPr algn="ctr"/>
            <a:r>
              <a:rPr lang="en-US" b="1" dirty="0">
                <a:solidFill>
                  <a:srgbClr val="0000FF"/>
                </a:solidFill>
              </a:rPr>
              <a:t>LNG</a:t>
            </a:r>
          </a:p>
          <a:p>
            <a:pPr algn="ctr"/>
            <a:r>
              <a:rPr lang="en-US" b="1" dirty="0">
                <a:solidFill>
                  <a:srgbClr val="0000FF"/>
                </a:solidFill>
              </a:rPr>
              <a:t>&amp;</a:t>
            </a:r>
          </a:p>
          <a:p>
            <a:pPr algn="ctr"/>
            <a:r>
              <a:rPr lang="en-US" b="1" dirty="0">
                <a:solidFill>
                  <a:srgbClr val="0000FF"/>
                </a:solidFill>
              </a:rPr>
              <a:t>LPG ??</a:t>
            </a:r>
            <a:endParaRPr lang="en-US" b="1" dirty="0">
              <a:solidFill>
                <a:prstClr val="black"/>
              </a:solidFill>
            </a:endParaRPr>
          </a:p>
        </p:txBody>
      </p:sp>
      <p:sp>
        <p:nvSpPr>
          <p:cNvPr id="41" name="Rectangle 10"/>
          <p:cNvSpPr>
            <a:spLocks noChangeArrowheads="1"/>
          </p:cNvSpPr>
          <p:nvPr/>
        </p:nvSpPr>
        <p:spPr bwMode="auto">
          <a:xfrm>
            <a:off x="1676400" y="2400300"/>
            <a:ext cx="4724400" cy="381000"/>
          </a:xfrm>
          <a:prstGeom prst="rect">
            <a:avLst/>
          </a:prstGeom>
          <a:solidFill>
            <a:srgbClr val="FFFF66"/>
          </a:solidFill>
          <a:ln w="9525">
            <a:solidFill>
              <a:schemeClr val="tx1"/>
            </a:solidFill>
            <a:miter lim="800000"/>
            <a:headEnd/>
            <a:tailEnd/>
          </a:ln>
          <a:effectLst/>
        </p:spPr>
        <p:txBody>
          <a:bodyPr wrap="none" anchor="ctr"/>
          <a:lstStyle/>
          <a:p>
            <a:pPr algn="ctr"/>
            <a:r>
              <a:rPr lang="en-US" sz="2000" b="1" dirty="0">
                <a:solidFill>
                  <a:prstClr val="black"/>
                </a:solidFill>
              </a:rPr>
              <a:t>CH</a:t>
            </a:r>
            <a:r>
              <a:rPr lang="en-US" sz="2000" b="1" baseline="-25000" dirty="0">
                <a:solidFill>
                  <a:prstClr val="black"/>
                </a:solidFill>
              </a:rPr>
              <a:t>4</a:t>
            </a:r>
            <a:r>
              <a:rPr lang="en-US" dirty="0">
                <a:solidFill>
                  <a:prstClr val="black"/>
                </a:solidFill>
              </a:rPr>
              <a:t>         112          191K            46 Bar</a:t>
            </a:r>
          </a:p>
        </p:txBody>
      </p:sp>
      <p:sp>
        <p:nvSpPr>
          <p:cNvPr id="44" name="Footer Placeholder 43"/>
          <p:cNvSpPr>
            <a:spLocks noGrp="1"/>
          </p:cNvSpPr>
          <p:nvPr>
            <p:ph type="ftr" sz="quarter" idx="11"/>
          </p:nvPr>
        </p:nvSpPr>
        <p:spPr>
          <a:xfrm>
            <a:off x="4876801" y="6408739"/>
            <a:ext cx="5661025" cy="365125"/>
          </a:xfrm>
        </p:spPr>
        <p:txBody>
          <a:bodyPr/>
          <a:lstStyle/>
          <a:p>
            <a:pPr>
              <a:defRPr/>
            </a:pPr>
            <a:r>
              <a:rPr lang="en-US"/>
              <a:t>ASSCA 2025, HEPS  China  ( T S Datta) March 28, 2025</a:t>
            </a:r>
            <a:endParaRPr lang="en-US" dirty="0"/>
          </a:p>
        </p:txBody>
      </p:sp>
      <p:sp>
        <p:nvSpPr>
          <p:cNvPr id="46" name="Slide Number Placeholder 45"/>
          <p:cNvSpPr>
            <a:spLocks noGrp="1"/>
          </p:cNvSpPr>
          <p:nvPr>
            <p:ph type="sldNum" sz="quarter" idx="12"/>
          </p:nvPr>
        </p:nvSpPr>
        <p:spPr/>
        <p:txBody>
          <a:bodyPr/>
          <a:lstStyle/>
          <a:p>
            <a:fld id="{D1536054-DD6D-4EAE-8D6C-C8C7B9321CB1}" type="slidenum">
              <a:rPr lang="en-US" smtClean="0">
                <a:solidFill>
                  <a:prstClr val="black">
                    <a:tint val="75000"/>
                  </a:prstClr>
                </a:solidFill>
              </a:rPr>
              <a:pPr/>
              <a:t>8</a:t>
            </a:fld>
            <a:endParaRPr lang="en-US" dirty="0">
              <a:solidFill>
                <a:prstClr val="black">
                  <a:tint val="75000"/>
                </a:prstClr>
              </a:solidFill>
            </a:endParaRPr>
          </a:p>
        </p:txBody>
      </p:sp>
      <p:sp>
        <p:nvSpPr>
          <p:cNvPr id="39" name="Rectangle 10"/>
          <p:cNvSpPr>
            <a:spLocks noChangeArrowheads="1"/>
          </p:cNvSpPr>
          <p:nvPr/>
        </p:nvSpPr>
        <p:spPr bwMode="auto">
          <a:xfrm>
            <a:off x="1676400" y="2000250"/>
            <a:ext cx="4724400" cy="381000"/>
          </a:xfrm>
          <a:prstGeom prst="rect">
            <a:avLst/>
          </a:prstGeom>
          <a:solidFill>
            <a:srgbClr val="92D050"/>
          </a:solidFill>
          <a:ln w="9525">
            <a:solidFill>
              <a:schemeClr val="tx1"/>
            </a:solidFill>
            <a:miter lim="800000"/>
            <a:headEnd/>
            <a:tailEnd/>
          </a:ln>
          <a:effectLst/>
        </p:spPr>
        <p:txBody>
          <a:bodyPr wrap="none" anchor="ctr"/>
          <a:lstStyle/>
          <a:p>
            <a:pPr algn="ctr"/>
            <a:r>
              <a:rPr lang="en-US" sz="2000" b="1" dirty="0">
                <a:solidFill>
                  <a:prstClr val="black"/>
                </a:solidFill>
              </a:rPr>
              <a:t>C</a:t>
            </a:r>
            <a:r>
              <a:rPr lang="en-US" sz="2000" b="1" baseline="-25000" dirty="0">
                <a:solidFill>
                  <a:prstClr val="black"/>
                </a:solidFill>
              </a:rPr>
              <a:t>2</a:t>
            </a:r>
            <a:r>
              <a:rPr lang="en-US" sz="2000" b="1" dirty="0">
                <a:solidFill>
                  <a:prstClr val="black"/>
                </a:solidFill>
              </a:rPr>
              <a:t>H</a:t>
            </a:r>
            <a:r>
              <a:rPr lang="en-US" sz="2000" b="1" baseline="-25000" dirty="0">
                <a:solidFill>
                  <a:prstClr val="black"/>
                </a:solidFill>
              </a:rPr>
              <a:t>4</a:t>
            </a:r>
            <a:r>
              <a:rPr lang="en-US" dirty="0">
                <a:solidFill>
                  <a:prstClr val="black"/>
                </a:solidFill>
              </a:rPr>
              <a:t>       169          282         50</a:t>
            </a:r>
          </a:p>
        </p:txBody>
      </p:sp>
      <p:sp>
        <p:nvSpPr>
          <p:cNvPr id="40" name="Oval 39"/>
          <p:cNvSpPr/>
          <p:nvPr/>
        </p:nvSpPr>
        <p:spPr>
          <a:xfrm>
            <a:off x="4267200" y="1981200"/>
            <a:ext cx="838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 name="TextBox 44"/>
          <p:cNvSpPr txBox="1"/>
          <p:nvPr/>
        </p:nvSpPr>
        <p:spPr>
          <a:xfrm>
            <a:off x="1524001" y="1"/>
            <a:ext cx="3164649" cy="461665"/>
          </a:xfrm>
          <a:prstGeom prst="rect">
            <a:avLst/>
          </a:prstGeom>
          <a:solidFill>
            <a:srgbClr val="FFFF00"/>
          </a:solidFill>
        </p:spPr>
        <p:txBody>
          <a:bodyPr wrap="none" rtlCol="0">
            <a:spAutoFit/>
          </a:bodyPr>
          <a:lstStyle/>
          <a:p>
            <a:r>
              <a:rPr lang="en-US" sz="2400" b="1" dirty="0">
                <a:solidFill>
                  <a:prstClr val="black"/>
                </a:solidFill>
              </a:rPr>
              <a:t>CRYOGENIC RANGE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iterate type="lt">
                                    <p:tmPct val="100000"/>
                                  </p:iterate>
                                  <p:childTnLst>
                                    <p:set>
                                      <p:cBhvr>
                                        <p:cTn id="6" dur="1" fill="hold">
                                          <p:stCondLst>
                                            <p:cond delay="0"/>
                                          </p:stCondLst>
                                        </p:cTn>
                                        <p:tgtEl>
                                          <p:spTgt spid="22540"/>
                                        </p:tgtEl>
                                        <p:attrNameLst>
                                          <p:attrName>style.visibility</p:attrName>
                                        </p:attrNameLst>
                                      </p:cBhvr>
                                      <p:to>
                                        <p:strVal val="visible"/>
                                      </p:to>
                                    </p:set>
                                    <p:anim calcmode="lin" valueType="num">
                                      <p:cBhvr additive="base">
                                        <p:cTn id="7" dur="75" fill="hold"/>
                                        <p:tgtEl>
                                          <p:spTgt spid="22540"/>
                                        </p:tgtEl>
                                        <p:attrNameLst>
                                          <p:attrName>ppt_x</p:attrName>
                                        </p:attrNameLst>
                                      </p:cBhvr>
                                      <p:tavLst>
                                        <p:tav tm="0">
                                          <p:val>
                                            <p:strVal val="1+#ppt_w/2"/>
                                          </p:val>
                                        </p:tav>
                                        <p:tav tm="100000">
                                          <p:val>
                                            <p:strVal val="#ppt_x"/>
                                          </p:val>
                                        </p:tav>
                                      </p:tavLst>
                                    </p:anim>
                                    <p:anim calcmode="lin" valueType="num">
                                      <p:cBhvr additive="base">
                                        <p:cTn id="8" dur="75" fill="hold"/>
                                        <p:tgtEl>
                                          <p:spTgt spid="225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Joule James sitting.jpg"/>
          <p:cNvPicPr>
            <a:picLocks noChangeAspect="1" noChangeArrowheads="1"/>
          </p:cNvPicPr>
          <p:nvPr/>
        </p:nvPicPr>
        <p:blipFill>
          <a:blip r:embed="rId2" cstate="print"/>
          <a:srcRect/>
          <a:stretch>
            <a:fillRect/>
          </a:stretch>
        </p:blipFill>
        <p:spPr bwMode="auto">
          <a:xfrm>
            <a:off x="1752600" y="457201"/>
            <a:ext cx="990600" cy="1312545"/>
          </a:xfrm>
          <a:prstGeom prst="rect">
            <a:avLst/>
          </a:prstGeom>
          <a:noFill/>
        </p:spPr>
      </p:pic>
      <p:pic>
        <p:nvPicPr>
          <p:cNvPr id="39940" name="Picture 4" descr="Lord Kelvin photograph.jpg"/>
          <p:cNvPicPr>
            <a:picLocks noChangeAspect="1" noChangeArrowheads="1"/>
          </p:cNvPicPr>
          <p:nvPr/>
        </p:nvPicPr>
        <p:blipFill>
          <a:blip r:embed="rId3" cstate="print"/>
          <a:srcRect/>
          <a:stretch>
            <a:fillRect/>
          </a:stretch>
        </p:blipFill>
        <p:spPr bwMode="auto">
          <a:xfrm>
            <a:off x="2743200" y="457200"/>
            <a:ext cx="1036320" cy="1295400"/>
          </a:xfrm>
          <a:prstGeom prst="rect">
            <a:avLst/>
          </a:prstGeom>
          <a:noFill/>
        </p:spPr>
      </p:pic>
      <p:sp>
        <p:nvSpPr>
          <p:cNvPr id="7" name="TextBox 6"/>
          <p:cNvSpPr txBox="1"/>
          <p:nvPr/>
        </p:nvSpPr>
        <p:spPr>
          <a:xfrm>
            <a:off x="4267201" y="457200"/>
            <a:ext cx="872355" cy="369332"/>
          </a:xfrm>
          <a:prstGeom prst="rect">
            <a:avLst/>
          </a:prstGeom>
          <a:noFill/>
        </p:spPr>
        <p:txBody>
          <a:bodyPr wrap="none" rtlCol="0">
            <a:spAutoFit/>
          </a:bodyPr>
          <a:lstStyle/>
          <a:p>
            <a:r>
              <a:rPr lang="en-US" b="1" dirty="0">
                <a:solidFill>
                  <a:srgbClr val="0000CC"/>
                </a:solidFill>
                <a:latin typeface="Bookman Old Style" pitchFamily="18" charset="0"/>
              </a:rPr>
              <a:t>1852 </a:t>
            </a:r>
          </a:p>
        </p:txBody>
      </p:sp>
      <p:pic>
        <p:nvPicPr>
          <p:cNvPr id="39942" name="Picture 6" descr="Image result for Cailletet liquefaction of Oxygen"/>
          <p:cNvPicPr>
            <a:picLocks noChangeAspect="1" noChangeArrowheads="1"/>
          </p:cNvPicPr>
          <p:nvPr/>
        </p:nvPicPr>
        <p:blipFill>
          <a:blip r:embed="rId4" cstate="print"/>
          <a:srcRect/>
          <a:stretch>
            <a:fillRect/>
          </a:stretch>
        </p:blipFill>
        <p:spPr bwMode="auto">
          <a:xfrm>
            <a:off x="6629400" y="914400"/>
            <a:ext cx="990600" cy="1384978"/>
          </a:xfrm>
          <a:prstGeom prst="rect">
            <a:avLst/>
          </a:prstGeom>
          <a:noFill/>
        </p:spPr>
      </p:pic>
      <p:sp>
        <p:nvSpPr>
          <p:cNvPr id="39944" name="AutoShape 8" descr="Image result for Pictet on Liquefaction of Oxyge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9946" name="AutoShape 10" descr="Image result for Pictet on Liquefaction of Oxyge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1" name="TextBox 10"/>
          <p:cNvSpPr txBox="1"/>
          <p:nvPr/>
        </p:nvSpPr>
        <p:spPr>
          <a:xfrm>
            <a:off x="3810001" y="2362200"/>
            <a:ext cx="793807" cy="369332"/>
          </a:xfrm>
          <a:prstGeom prst="rect">
            <a:avLst/>
          </a:prstGeom>
          <a:noFill/>
        </p:spPr>
        <p:txBody>
          <a:bodyPr wrap="none" rtlCol="0">
            <a:spAutoFit/>
          </a:bodyPr>
          <a:lstStyle/>
          <a:p>
            <a:r>
              <a:rPr lang="en-US" b="1" dirty="0">
                <a:solidFill>
                  <a:srgbClr val="0000CC"/>
                </a:solidFill>
                <a:latin typeface="Bookman Old Style" pitchFamily="18" charset="0"/>
              </a:rPr>
              <a:t>1898</a:t>
            </a:r>
          </a:p>
        </p:txBody>
      </p:sp>
      <p:pic>
        <p:nvPicPr>
          <p:cNvPr id="39948" name="Picture 12" descr="https://ddcy2gtj9v0dh.cloudfront.net/medialibrary/s3/rsc-library/web/chemistryworld/sites/default/files/upload/0713cw-classic-kit_300.jpg"/>
          <p:cNvPicPr>
            <a:picLocks noChangeAspect="1" noChangeArrowheads="1"/>
          </p:cNvPicPr>
          <p:nvPr/>
        </p:nvPicPr>
        <p:blipFill>
          <a:blip r:embed="rId5" cstate="print"/>
          <a:srcRect/>
          <a:stretch>
            <a:fillRect/>
          </a:stretch>
        </p:blipFill>
        <p:spPr bwMode="auto">
          <a:xfrm>
            <a:off x="7633977" y="960472"/>
            <a:ext cx="1066800" cy="1371600"/>
          </a:xfrm>
          <a:prstGeom prst="rect">
            <a:avLst/>
          </a:prstGeom>
          <a:noFill/>
        </p:spPr>
      </p:pic>
      <p:pic>
        <p:nvPicPr>
          <p:cNvPr id="39950" name="Picture 14" descr="http://polandmedicaltourism.com/assets/images/zdjecia%20podstrony/My%20Polacy/WroblewskiOlszewski.jpg"/>
          <p:cNvPicPr>
            <a:picLocks noChangeAspect="1" noChangeArrowheads="1"/>
          </p:cNvPicPr>
          <p:nvPr/>
        </p:nvPicPr>
        <p:blipFill>
          <a:blip r:embed="rId6" cstate="print"/>
          <a:srcRect/>
          <a:stretch>
            <a:fillRect/>
          </a:stretch>
        </p:blipFill>
        <p:spPr bwMode="auto">
          <a:xfrm>
            <a:off x="8696325" y="914401"/>
            <a:ext cx="1905000" cy="1335281"/>
          </a:xfrm>
          <a:prstGeom prst="rect">
            <a:avLst/>
          </a:prstGeom>
          <a:noFill/>
        </p:spPr>
      </p:pic>
      <p:pic>
        <p:nvPicPr>
          <p:cNvPr id="39952" name="Picture 16" descr="Image result for Dewar on Liquefaction of Hydrogen"/>
          <p:cNvPicPr>
            <a:picLocks noChangeAspect="1" noChangeArrowheads="1"/>
          </p:cNvPicPr>
          <p:nvPr/>
        </p:nvPicPr>
        <p:blipFill>
          <a:blip r:embed="rId7" cstate="print"/>
          <a:srcRect/>
          <a:stretch>
            <a:fillRect/>
          </a:stretch>
        </p:blipFill>
        <p:spPr bwMode="auto">
          <a:xfrm>
            <a:off x="2438400" y="1981200"/>
            <a:ext cx="1144530" cy="1295400"/>
          </a:xfrm>
          <a:prstGeom prst="rect">
            <a:avLst/>
          </a:prstGeom>
          <a:noFill/>
        </p:spPr>
      </p:pic>
      <p:sp>
        <p:nvSpPr>
          <p:cNvPr id="16" name="TextBox 15"/>
          <p:cNvSpPr txBox="1"/>
          <p:nvPr/>
        </p:nvSpPr>
        <p:spPr>
          <a:xfrm>
            <a:off x="2514600" y="2971801"/>
            <a:ext cx="1356462" cy="307777"/>
          </a:xfrm>
          <a:prstGeom prst="rect">
            <a:avLst/>
          </a:prstGeom>
          <a:noFill/>
        </p:spPr>
        <p:txBody>
          <a:bodyPr wrap="none" rtlCol="0">
            <a:spAutoFit/>
          </a:bodyPr>
          <a:lstStyle/>
          <a:p>
            <a:r>
              <a:rPr lang="en-US" sz="1400" b="1" dirty="0">
                <a:solidFill>
                  <a:prstClr val="white"/>
                </a:solidFill>
              </a:rPr>
              <a:t>James Dewar </a:t>
            </a:r>
          </a:p>
        </p:txBody>
      </p:sp>
      <p:sp>
        <p:nvSpPr>
          <p:cNvPr id="18" name="Rectangle 17"/>
          <p:cNvSpPr/>
          <p:nvPr/>
        </p:nvSpPr>
        <p:spPr>
          <a:xfrm>
            <a:off x="8305800" y="2312146"/>
            <a:ext cx="2428870" cy="292388"/>
          </a:xfrm>
          <a:prstGeom prst="rect">
            <a:avLst/>
          </a:prstGeom>
        </p:spPr>
        <p:txBody>
          <a:bodyPr wrap="none">
            <a:spAutoFit/>
          </a:bodyPr>
          <a:lstStyle/>
          <a:p>
            <a:r>
              <a:rPr lang="en-US" sz="1300" b="1" dirty="0">
                <a:solidFill>
                  <a:srgbClr val="FF0000"/>
                </a:solidFill>
              </a:rPr>
              <a:t>Wroblewski and Olszewski  </a:t>
            </a:r>
          </a:p>
        </p:txBody>
      </p:sp>
      <p:sp>
        <p:nvSpPr>
          <p:cNvPr id="19" name="Rectangle 18"/>
          <p:cNvSpPr/>
          <p:nvPr/>
        </p:nvSpPr>
        <p:spPr>
          <a:xfrm>
            <a:off x="6581449" y="2028213"/>
            <a:ext cx="1104790" cy="307777"/>
          </a:xfrm>
          <a:prstGeom prst="rect">
            <a:avLst/>
          </a:prstGeom>
        </p:spPr>
        <p:txBody>
          <a:bodyPr wrap="none">
            <a:spAutoFit/>
          </a:bodyPr>
          <a:lstStyle/>
          <a:p>
            <a:r>
              <a:rPr lang="en-US" sz="1400" b="1" dirty="0">
                <a:solidFill>
                  <a:prstClr val="white"/>
                </a:solidFill>
              </a:rPr>
              <a:t>L. Cailletet</a:t>
            </a:r>
          </a:p>
        </p:txBody>
      </p:sp>
      <p:sp>
        <p:nvSpPr>
          <p:cNvPr id="20" name="Rectangle 19"/>
          <p:cNvSpPr/>
          <p:nvPr/>
        </p:nvSpPr>
        <p:spPr>
          <a:xfrm>
            <a:off x="7696200" y="1981201"/>
            <a:ext cx="838200" cy="307777"/>
          </a:xfrm>
          <a:prstGeom prst="rect">
            <a:avLst/>
          </a:prstGeom>
        </p:spPr>
        <p:txBody>
          <a:bodyPr wrap="square">
            <a:spAutoFit/>
          </a:bodyPr>
          <a:lstStyle/>
          <a:p>
            <a:r>
              <a:rPr lang="en-US" sz="1400" b="1" dirty="0">
                <a:solidFill>
                  <a:prstClr val="white"/>
                </a:solidFill>
              </a:rPr>
              <a:t>Pictet</a:t>
            </a:r>
          </a:p>
        </p:txBody>
      </p:sp>
      <p:pic>
        <p:nvPicPr>
          <p:cNvPr id="39954" name="Picture 18" descr="http://www.alcala2016.org/uploads/images/578aceb4be4ed_file.jpeg"/>
          <p:cNvPicPr>
            <a:picLocks noChangeAspect="1" noChangeArrowheads="1"/>
          </p:cNvPicPr>
          <p:nvPr/>
        </p:nvPicPr>
        <p:blipFill>
          <a:blip r:embed="rId8" cstate="print"/>
          <a:srcRect/>
          <a:stretch>
            <a:fillRect/>
          </a:stretch>
        </p:blipFill>
        <p:spPr bwMode="auto">
          <a:xfrm>
            <a:off x="7772400" y="4419601"/>
            <a:ext cx="1066800" cy="1283913"/>
          </a:xfrm>
          <a:prstGeom prst="rect">
            <a:avLst/>
          </a:prstGeom>
          <a:noFill/>
        </p:spPr>
      </p:pic>
      <p:sp>
        <p:nvSpPr>
          <p:cNvPr id="22" name="TextBox 21"/>
          <p:cNvSpPr txBox="1"/>
          <p:nvPr/>
        </p:nvSpPr>
        <p:spPr>
          <a:xfrm>
            <a:off x="7848601" y="5638801"/>
            <a:ext cx="1035861" cy="307777"/>
          </a:xfrm>
          <a:prstGeom prst="rect">
            <a:avLst/>
          </a:prstGeom>
          <a:noFill/>
        </p:spPr>
        <p:txBody>
          <a:bodyPr wrap="none" rtlCol="0">
            <a:spAutoFit/>
          </a:bodyPr>
          <a:lstStyle/>
          <a:p>
            <a:r>
              <a:rPr lang="en-US" sz="1400" b="1" dirty="0">
                <a:solidFill>
                  <a:prstClr val="black"/>
                </a:solidFill>
              </a:rPr>
              <a:t>P. Kapitsa</a:t>
            </a:r>
          </a:p>
        </p:txBody>
      </p:sp>
      <p:sp>
        <p:nvSpPr>
          <p:cNvPr id="39956" name="AutoShape 20" descr="Image result for Collins helium liquefi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28" name="TextBox 27"/>
          <p:cNvSpPr txBox="1"/>
          <p:nvPr/>
        </p:nvSpPr>
        <p:spPr>
          <a:xfrm>
            <a:off x="3962400" y="762000"/>
            <a:ext cx="2690160" cy="369332"/>
          </a:xfrm>
          <a:prstGeom prst="rect">
            <a:avLst/>
          </a:prstGeom>
          <a:noFill/>
        </p:spPr>
        <p:txBody>
          <a:bodyPr wrap="none" rtlCol="0">
            <a:spAutoFit/>
          </a:bodyPr>
          <a:lstStyle/>
          <a:p>
            <a:r>
              <a:rPr lang="en-US" b="1" dirty="0">
                <a:solidFill>
                  <a:srgbClr val="FF0000"/>
                </a:solidFill>
                <a:latin typeface="Bookman Old Style" pitchFamily="18" charset="0"/>
              </a:rPr>
              <a:t>JT Effect Discovered</a:t>
            </a:r>
          </a:p>
        </p:txBody>
      </p:sp>
      <p:sp>
        <p:nvSpPr>
          <p:cNvPr id="29" name="TextBox 28"/>
          <p:cNvSpPr txBox="1"/>
          <p:nvPr/>
        </p:nvSpPr>
        <p:spPr>
          <a:xfrm>
            <a:off x="4800600" y="1447800"/>
            <a:ext cx="1564852" cy="369332"/>
          </a:xfrm>
          <a:prstGeom prst="rect">
            <a:avLst/>
          </a:prstGeom>
          <a:noFill/>
        </p:spPr>
        <p:txBody>
          <a:bodyPr wrap="none" rtlCol="0">
            <a:spAutoFit/>
          </a:bodyPr>
          <a:lstStyle/>
          <a:p>
            <a:r>
              <a:rPr lang="en-US" b="1" dirty="0">
                <a:solidFill>
                  <a:srgbClr val="0000CC"/>
                </a:solidFill>
                <a:latin typeface="Bookman Old Style" pitchFamily="18" charset="0"/>
              </a:rPr>
              <a:t>1877- 1883</a:t>
            </a:r>
          </a:p>
        </p:txBody>
      </p:sp>
      <p:sp>
        <p:nvSpPr>
          <p:cNvPr id="30" name="TextBox 29"/>
          <p:cNvSpPr txBox="1"/>
          <p:nvPr/>
        </p:nvSpPr>
        <p:spPr>
          <a:xfrm>
            <a:off x="3657601" y="1752600"/>
            <a:ext cx="3217547" cy="338554"/>
          </a:xfrm>
          <a:prstGeom prst="rect">
            <a:avLst/>
          </a:prstGeom>
          <a:noFill/>
        </p:spPr>
        <p:txBody>
          <a:bodyPr wrap="none" rtlCol="0">
            <a:spAutoFit/>
          </a:bodyPr>
          <a:lstStyle/>
          <a:p>
            <a:r>
              <a:rPr lang="en-US" sz="1600" b="1" dirty="0">
                <a:solidFill>
                  <a:srgbClr val="FF0000"/>
                </a:solidFill>
                <a:latin typeface="Bookman Old Style" pitchFamily="18" charset="0"/>
              </a:rPr>
              <a:t>Oxygen / Nitrogen Liquefied</a:t>
            </a:r>
          </a:p>
        </p:txBody>
      </p:sp>
      <p:sp>
        <p:nvSpPr>
          <p:cNvPr id="31" name="TextBox 30"/>
          <p:cNvSpPr txBox="1"/>
          <p:nvPr/>
        </p:nvSpPr>
        <p:spPr>
          <a:xfrm>
            <a:off x="3810000" y="2743200"/>
            <a:ext cx="2531462" cy="369332"/>
          </a:xfrm>
          <a:prstGeom prst="rect">
            <a:avLst/>
          </a:prstGeom>
          <a:noFill/>
        </p:spPr>
        <p:txBody>
          <a:bodyPr wrap="none" rtlCol="0">
            <a:spAutoFit/>
          </a:bodyPr>
          <a:lstStyle/>
          <a:p>
            <a:r>
              <a:rPr lang="en-US" b="1" dirty="0">
                <a:solidFill>
                  <a:srgbClr val="FF0000"/>
                </a:solidFill>
                <a:latin typeface="Bookman Old Style" pitchFamily="18" charset="0"/>
              </a:rPr>
              <a:t>Hydrogen Liquefied</a:t>
            </a:r>
          </a:p>
        </p:txBody>
      </p:sp>
      <p:pic>
        <p:nvPicPr>
          <p:cNvPr id="32" name="Picture 31" descr="Linde- Caudet Image.jpg"/>
          <p:cNvPicPr>
            <a:picLocks noChangeAspect="1"/>
          </p:cNvPicPr>
          <p:nvPr/>
        </p:nvPicPr>
        <p:blipFill>
          <a:blip r:embed="rId9" cstate="print"/>
          <a:srcRect l="24542" r="50916" b="4653"/>
          <a:stretch>
            <a:fillRect/>
          </a:stretch>
        </p:blipFill>
        <p:spPr>
          <a:xfrm>
            <a:off x="6477000" y="2667000"/>
            <a:ext cx="1066800" cy="1524000"/>
          </a:xfrm>
          <a:prstGeom prst="rect">
            <a:avLst/>
          </a:prstGeom>
        </p:spPr>
      </p:pic>
      <p:sp>
        <p:nvSpPr>
          <p:cNvPr id="33" name="TextBox 32"/>
          <p:cNvSpPr txBox="1"/>
          <p:nvPr/>
        </p:nvSpPr>
        <p:spPr>
          <a:xfrm>
            <a:off x="3342636" y="3200401"/>
            <a:ext cx="3350597" cy="646331"/>
          </a:xfrm>
          <a:prstGeom prst="rect">
            <a:avLst/>
          </a:prstGeom>
          <a:noFill/>
        </p:spPr>
        <p:txBody>
          <a:bodyPr wrap="none" rtlCol="0">
            <a:spAutoFit/>
          </a:bodyPr>
          <a:lstStyle/>
          <a:p>
            <a:pPr algn="ctr"/>
            <a:r>
              <a:rPr lang="en-US" b="1" dirty="0">
                <a:solidFill>
                  <a:srgbClr val="0000CC"/>
                </a:solidFill>
                <a:latin typeface="Bookman Old Style" pitchFamily="18" charset="0"/>
              </a:rPr>
              <a:t>                1902</a:t>
            </a:r>
          </a:p>
          <a:p>
            <a:pPr algn="ctr"/>
            <a:r>
              <a:rPr lang="en-US" b="1" dirty="0">
                <a:solidFill>
                  <a:srgbClr val="FF0000"/>
                </a:solidFill>
                <a:latin typeface="Bookman Old Style" pitchFamily="18" charset="0"/>
              </a:rPr>
              <a:t>Expansion Engine  for Air </a:t>
            </a:r>
          </a:p>
        </p:txBody>
      </p:sp>
      <p:pic>
        <p:nvPicPr>
          <p:cNvPr id="34" name="Picture 33" descr="Linde- Caudet Image.jpg"/>
          <p:cNvPicPr>
            <a:picLocks noChangeAspect="1"/>
          </p:cNvPicPr>
          <p:nvPr/>
        </p:nvPicPr>
        <p:blipFill>
          <a:blip r:embed="rId9" cstate="print"/>
          <a:srcRect l="50838" r="26373"/>
          <a:stretch>
            <a:fillRect/>
          </a:stretch>
        </p:blipFill>
        <p:spPr>
          <a:xfrm>
            <a:off x="2362200" y="3733801"/>
            <a:ext cx="990600" cy="1598365"/>
          </a:xfrm>
          <a:prstGeom prst="rect">
            <a:avLst/>
          </a:prstGeom>
        </p:spPr>
      </p:pic>
      <p:sp>
        <p:nvSpPr>
          <p:cNvPr id="35" name="TextBox 34"/>
          <p:cNvSpPr txBox="1"/>
          <p:nvPr/>
        </p:nvSpPr>
        <p:spPr>
          <a:xfrm>
            <a:off x="3581401" y="4114800"/>
            <a:ext cx="2042547" cy="400110"/>
          </a:xfrm>
          <a:prstGeom prst="rect">
            <a:avLst/>
          </a:prstGeom>
          <a:noFill/>
        </p:spPr>
        <p:txBody>
          <a:bodyPr wrap="none" rtlCol="0">
            <a:spAutoFit/>
          </a:bodyPr>
          <a:lstStyle/>
          <a:p>
            <a:r>
              <a:rPr lang="en-US" sz="2000" b="1" dirty="0">
                <a:solidFill>
                  <a:srgbClr val="0000CC"/>
                </a:solidFill>
                <a:latin typeface="Bookman Old Style" pitchFamily="18" charset="0"/>
              </a:rPr>
              <a:t>July 10, 2008</a:t>
            </a:r>
          </a:p>
        </p:txBody>
      </p:sp>
      <p:sp>
        <p:nvSpPr>
          <p:cNvPr id="36" name="TextBox 35"/>
          <p:cNvSpPr txBox="1"/>
          <p:nvPr/>
        </p:nvSpPr>
        <p:spPr>
          <a:xfrm>
            <a:off x="3657600" y="4572000"/>
            <a:ext cx="2911374" cy="400110"/>
          </a:xfrm>
          <a:prstGeom prst="rect">
            <a:avLst/>
          </a:prstGeom>
          <a:solidFill>
            <a:srgbClr val="FFFF00"/>
          </a:solidFill>
        </p:spPr>
        <p:txBody>
          <a:bodyPr wrap="none" rtlCol="0">
            <a:spAutoFit/>
          </a:bodyPr>
          <a:lstStyle/>
          <a:p>
            <a:r>
              <a:rPr lang="en-US" sz="2000" b="1" dirty="0">
                <a:solidFill>
                  <a:srgbClr val="FF0000"/>
                </a:solidFill>
                <a:latin typeface="Bookman Old Style" pitchFamily="18" charset="0"/>
              </a:rPr>
              <a:t>Helium Liquefaction</a:t>
            </a:r>
          </a:p>
        </p:txBody>
      </p:sp>
      <p:pic>
        <p:nvPicPr>
          <p:cNvPr id="37" name="Picture 36" descr="Linde- Caudet Image.jpg"/>
          <p:cNvPicPr>
            <a:picLocks noChangeAspect="1"/>
          </p:cNvPicPr>
          <p:nvPr/>
        </p:nvPicPr>
        <p:blipFill>
          <a:blip r:embed="rId9" cstate="print"/>
          <a:srcRect r="77211"/>
          <a:stretch>
            <a:fillRect/>
          </a:stretch>
        </p:blipFill>
        <p:spPr>
          <a:xfrm>
            <a:off x="7924800" y="2667001"/>
            <a:ext cx="990600" cy="1598365"/>
          </a:xfrm>
          <a:prstGeom prst="rect">
            <a:avLst/>
          </a:prstGeom>
        </p:spPr>
      </p:pic>
      <p:sp>
        <p:nvSpPr>
          <p:cNvPr id="39" name="TextBox 38"/>
          <p:cNvSpPr txBox="1"/>
          <p:nvPr/>
        </p:nvSpPr>
        <p:spPr>
          <a:xfrm>
            <a:off x="1676400" y="1524001"/>
            <a:ext cx="1184940" cy="307777"/>
          </a:xfrm>
          <a:prstGeom prst="rect">
            <a:avLst/>
          </a:prstGeom>
          <a:noFill/>
        </p:spPr>
        <p:txBody>
          <a:bodyPr wrap="none" rtlCol="0">
            <a:spAutoFit/>
          </a:bodyPr>
          <a:lstStyle/>
          <a:p>
            <a:r>
              <a:rPr lang="en-US" sz="1400" b="1" dirty="0">
                <a:solidFill>
                  <a:prstClr val="white"/>
                </a:solidFill>
              </a:rPr>
              <a:t>James Joule</a:t>
            </a:r>
          </a:p>
        </p:txBody>
      </p:sp>
      <p:sp>
        <p:nvSpPr>
          <p:cNvPr id="41" name="TextBox 40"/>
          <p:cNvSpPr txBox="1"/>
          <p:nvPr/>
        </p:nvSpPr>
        <p:spPr>
          <a:xfrm>
            <a:off x="2743201" y="1524001"/>
            <a:ext cx="1269899" cy="307777"/>
          </a:xfrm>
          <a:prstGeom prst="rect">
            <a:avLst/>
          </a:prstGeom>
          <a:noFill/>
        </p:spPr>
        <p:txBody>
          <a:bodyPr wrap="none" rtlCol="0">
            <a:spAutoFit/>
          </a:bodyPr>
          <a:lstStyle/>
          <a:p>
            <a:r>
              <a:rPr lang="en-US" sz="1400" b="1" dirty="0">
                <a:solidFill>
                  <a:prstClr val="white"/>
                </a:solidFill>
              </a:rPr>
              <a:t>W. Thomson</a:t>
            </a:r>
          </a:p>
        </p:txBody>
      </p:sp>
      <p:sp>
        <p:nvSpPr>
          <p:cNvPr id="42" name="TextBox 41"/>
          <p:cNvSpPr txBox="1"/>
          <p:nvPr/>
        </p:nvSpPr>
        <p:spPr>
          <a:xfrm>
            <a:off x="5715001" y="5105400"/>
            <a:ext cx="793807" cy="369332"/>
          </a:xfrm>
          <a:prstGeom prst="rect">
            <a:avLst/>
          </a:prstGeom>
          <a:noFill/>
        </p:spPr>
        <p:txBody>
          <a:bodyPr wrap="none" rtlCol="0">
            <a:spAutoFit/>
          </a:bodyPr>
          <a:lstStyle/>
          <a:p>
            <a:r>
              <a:rPr lang="en-US" b="1" dirty="0">
                <a:solidFill>
                  <a:srgbClr val="0000CC"/>
                </a:solidFill>
                <a:latin typeface="Bookman Old Style" pitchFamily="18" charset="0"/>
              </a:rPr>
              <a:t>1934</a:t>
            </a:r>
          </a:p>
        </p:txBody>
      </p:sp>
      <p:sp>
        <p:nvSpPr>
          <p:cNvPr id="43" name="TextBox 42"/>
          <p:cNvSpPr txBox="1"/>
          <p:nvPr/>
        </p:nvSpPr>
        <p:spPr>
          <a:xfrm>
            <a:off x="3352800" y="5410200"/>
            <a:ext cx="4362092" cy="338554"/>
          </a:xfrm>
          <a:prstGeom prst="rect">
            <a:avLst/>
          </a:prstGeom>
          <a:solidFill>
            <a:srgbClr val="FFFF00"/>
          </a:solidFill>
        </p:spPr>
        <p:txBody>
          <a:bodyPr wrap="none" rtlCol="0">
            <a:spAutoFit/>
          </a:bodyPr>
          <a:lstStyle/>
          <a:p>
            <a:r>
              <a:rPr lang="en-US" sz="1600" b="1" dirty="0">
                <a:solidFill>
                  <a:srgbClr val="FF0000"/>
                </a:solidFill>
                <a:latin typeface="Bookman Old Style" pitchFamily="18" charset="0"/>
              </a:rPr>
              <a:t>Helium Liquefaction with Claude Cycle</a:t>
            </a:r>
          </a:p>
        </p:txBody>
      </p:sp>
      <p:sp>
        <p:nvSpPr>
          <p:cNvPr id="44" name="TextBox 43"/>
          <p:cNvSpPr txBox="1"/>
          <p:nvPr/>
        </p:nvSpPr>
        <p:spPr>
          <a:xfrm>
            <a:off x="1524001" y="0"/>
            <a:ext cx="6636753" cy="369332"/>
          </a:xfrm>
          <a:prstGeom prst="rect">
            <a:avLst/>
          </a:prstGeom>
          <a:solidFill>
            <a:srgbClr val="0000CC"/>
          </a:solidFill>
          <a:ln w="28575">
            <a:solidFill>
              <a:schemeClr val="accent6">
                <a:lumMod val="75000"/>
              </a:schemeClr>
            </a:solidFill>
          </a:ln>
        </p:spPr>
        <p:txBody>
          <a:bodyPr wrap="none" rtlCol="0">
            <a:spAutoFit/>
          </a:bodyPr>
          <a:lstStyle/>
          <a:p>
            <a:r>
              <a:rPr lang="en-US" b="1" dirty="0">
                <a:solidFill>
                  <a:prstClr val="white"/>
                </a:solidFill>
                <a:latin typeface="Bookman Old Style" pitchFamily="18" charset="0"/>
              </a:rPr>
              <a:t>HISTORY ON LIQUEFACTION OF PERMANENT GASES</a:t>
            </a:r>
          </a:p>
        </p:txBody>
      </p:sp>
      <p:sp>
        <p:nvSpPr>
          <p:cNvPr id="38" name="Footer Placeholder 37"/>
          <p:cNvSpPr>
            <a:spLocks noGrp="1"/>
          </p:cNvSpPr>
          <p:nvPr>
            <p:ph type="ftr" sz="quarter" idx="11"/>
          </p:nvPr>
        </p:nvSpPr>
        <p:spPr>
          <a:xfrm>
            <a:off x="5903913" y="6408739"/>
            <a:ext cx="3773486" cy="365125"/>
          </a:xfrm>
        </p:spPr>
        <p:txBody>
          <a:bodyPr/>
          <a:lstStyle/>
          <a:p>
            <a:r>
              <a:rPr lang="en-US">
                <a:solidFill>
                  <a:prstClr val="black">
                    <a:tint val="75000"/>
                  </a:prstClr>
                </a:solidFill>
              </a:rPr>
              <a:t>ASSCA 2025, HEPS  China  ( T S Datta) March 28, 2025</a:t>
            </a:r>
            <a:endParaRPr lang="en-US" dirty="0">
              <a:solidFill>
                <a:prstClr val="black">
                  <a:tint val="75000"/>
                </a:prstClr>
              </a:solidFill>
            </a:endParaRPr>
          </a:p>
        </p:txBody>
      </p:sp>
      <p:sp>
        <p:nvSpPr>
          <p:cNvPr id="40" name="Slide Number Placeholder 39"/>
          <p:cNvSpPr>
            <a:spLocks noGrp="1"/>
          </p:cNvSpPr>
          <p:nvPr>
            <p:ph type="sldNum" sz="quarter" idx="12"/>
          </p:nvPr>
        </p:nvSpPr>
        <p:spPr/>
        <p:txBody>
          <a:bodyPr/>
          <a:lstStyle/>
          <a:p>
            <a:fld id="{D1536054-DD6D-4EAE-8D6C-C8C7B9321CB1}" type="slidenum">
              <a:rPr lang="en-US" smtClean="0">
                <a:solidFill>
                  <a:prstClr val="black">
                    <a:tint val="75000"/>
                  </a:prstClr>
                </a:solidFill>
              </a:rPr>
              <a:pPr/>
              <a:t>9</a:t>
            </a:fld>
            <a:endParaRPr lang="en-US" dirty="0">
              <a:solidFill>
                <a:prstClr val="black">
                  <a:tint val="75000"/>
                </a:prst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Balmer Thermodynamics">
      <a:dk1>
        <a:srgbClr val="000000"/>
      </a:dk1>
      <a:lt1>
        <a:srgbClr val="FFFFFF"/>
      </a:lt1>
      <a:dk2>
        <a:srgbClr val="BFBFBF"/>
      </a:dk2>
      <a:lt2>
        <a:srgbClr val="FFFFFF"/>
      </a:lt2>
      <a:accent1>
        <a:srgbClr val="000000"/>
      </a:accent1>
      <a:accent2>
        <a:srgbClr val="B18E5F"/>
      </a:accent2>
      <a:accent3>
        <a:srgbClr val="CDC9C8"/>
      </a:accent3>
      <a:accent4>
        <a:srgbClr val="076797"/>
      </a:accent4>
      <a:accent5>
        <a:srgbClr val="D20000"/>
      </a:accent5>
      <a:accent6>
        <a:srgbClr val="57797B"/>
      </a:accent6>
      <a:hlink>
        <a:srgbClr val="635476"/>
      </a:hlink>
      <a:folHlink>
        <a:srgbClr val="8F49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smtClean="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1_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6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9.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12541</TotalTime>
  <Words>3973</Words>
  <Application>Microsoft Office PowerPoint</Application>
  <PresentationFormat>Widescreen</PresentationFormat>
  <Paragraphs>701</Paragraphs>
  <Slides>50</Slides>
  <Notes>3</Notes>
  <HiddenSlides>0</HiddenSlides>
  <MMClips>0</MMClips>
  <ScaleCrop>false</ScaleCrop>
  <HeadingPairs>
    <vt:vector size="8" baseType="variant">
      <vt:variant>
        <vt:lpstr>Fonts Used</vt:lpstr>
      </vt:variant>
      <vt:variant>
        <vt:i4>14</vt:i4>
      </vt:variant>
      <vt:variant>
        <vt:lpstr>Theme</vt:lpstr>
      </vt:variant>
      <vt:variant>
        <vt:i4>9</vt:i4>
      </vt:variant>
      <vt:variant>
        <vt:lpstr>Embedded OLE Servers</vt:lpstr>
      </vt:variant>
      <vt:variant>
        <vt:i4>4</vt:i4>
      </vt:variant>
      <vt:variant>
        <vt:lpstr>Slide Titles</vt:lpstr>
      </vt:variant>
      <vt:variant>
        <vt:i4>50</vt:i4>
      </vt:variant>
    </vt:vector>
  </HeadingPairs>
  <TitlesOfParts>
    <vt:vector size="77" baseType="lpstr">
      <vt:lpstr>Aharoni</vt:lpstr>
      <vt:lpstr>Arial</vt:lpstr>
      <vt:lpstr>Arial Black</vt:lpstr>
      <vt:lpstr>Book Antiqua</vt:lpstr>
      <vt:lpstr>Bookman Old Style</vt:lpstr>
      <vt:lpstr>Calibri</vt:lpstr>
      <vt:lpstr>Lucida Sans Unicode</vt:lpstr>
      <vt:lpstr>Monotype Sorts</vt:lpstr>
      <vt:lpstr>Tahoma</vt:lpstr>
      <vt:lpstr>Times New Roman</vt:lpstr>
      <vt:lpstr>Verdana</vt:lpstr>
      <vt:lpstr>Wingdings</vt:lpstr>
      <vt:lpstr>Wingdings 2</vt:lpstr>
      <vt:lpstr>Wingdings 3</vt:lpstr>
      <vt:lpstr>Concourse</vt:lpstr>
      <vt:lpstr>1_Concourse</vt:lpstr>
      <vt:lpstr>3_Concourse</vt:lpstr>
      <vt:lpstr>1_Office Theme</vt:lpstr>
      <vt:lpstr>Contemporary Portrait</vt:lpstr>
      <vt:lpstr>4_Concourse</vt:lpstr>
      <vt:lpstr>1_Contemporary Portrait</vt:lpstr>
      <vt:lpstr>2_Concourse</vt:lpstr>
      <vt:lpstr>6_Concourse</vt:lpstr>
      <vt:lpstr>Equation</vt:lpstr>
      <vt:lpstr>Chart</vt:lpstr>
      <vt:lpstr>Bitmap Image</vt:lpstr>
      <vt:lpstr>Document</vt:lpstr>
      <vt:lpstr>Cryogenics : How to Achieve Low Temperature  and Production of Cryogen : Process Cycle/ Thermodynamics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 ( W) required to extract 1 W refrigeration at Tc is : 1/ ( COP) =                                                   </vt:lpstr>
      <vt:lpstr>BASIC THERMODYNAMIC PROCESS FOR COOLING</vt:lpstr>
      <vt:lpstr>PowerPoint Presentation</vt:lpstr>
      <vt:lpstr>PowerPoint Presentation</vt:lpstr>
      <vt:lpstr>LIQUEFACTION OF PERMANENT GASES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CR61003    Subject Name : CRYOGENIC LIQUEFACTION SYSTEMS AND CRYOCOOLERS</dc:title>
  <dc:creator>Dutta</dc:creator>
  <cp:lastModifiedBy>TRIPTI SEKHAR DATTA</cp:lastModifiedBy>
  <cp:revision>232</cp:revision>
  <dcterms:created xsi:type="dcterms:W3CDTF">2020-09-06T12:27:15Z</dcterms:created>
  <dcterms:modified xsi:type="dcterms:W3CDTF">2025-03-18T05:52:33Z</dcterms:modified>
</cp:coreProperties>
</file>