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64" r:id="rId5"/>
    <p:sldId id="267" r:id="rId6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196D-A404-45A8-A6DF-EFE2D2F55879}" type="datetimeFigureOut">
              <a:rPr lang="ko-KR" altLang="en-US" smtClean="0"/>
              <a:t>2025-03-24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A39D0-BCC4-4E5C-BDBF-DE435CC422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43733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196D-A404-45A8-A6DF-EFE2D2F55879}" type="datetimeFigureOut">
              <a:rPr lang="ko-KR" altLang="en-US" smtClean="0"/>
              <a:t>2025-03-24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A39D0-BCC4-4E5C-BDBF-DE435CC422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800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196D-A404-45A8-A6DF-EFE2D2F55879}" type="datetimeFigureOut">
              <a:rPr lang="ko-KR" altLang="en-US" smtClean="0"/>
              <a:t>2025-03-24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A39D0-BCC4-4E5C-BDBF-DE435CC422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35086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196D-A404-45A8-A6DF-EFE2D2F55879}" type="datetimeFigureOut">
              <a:rPr lang="ko-KR" altLang="en-US" smtClean="0"/>
              <a:t>2025-03-24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A39D0-BCC4-4E5C-BDBF-DE435CC422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420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196D-A404-45A8-A6DF-EFE2D2F55879}" type="datetimeFigureOut">
              <a:rPr lang="ko-KR" altLang="en-US" smtClean="0"/>
              <a:t>2025-03-24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A39D0-BCC4-4E5C-BDBF-DE435CC422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63857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196D-A404-45A8-A6DF-EFE2D2F55879}" type="datetimeFigureOut">
              <a:rPr lang="ko-KR" altLang="en-US" smtClean="0"/>
              <a:t>2025-03-24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A39D0-BCC4-4E5C-BDBF-DE435CC422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94322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196D-A404-45A8-A6DF-EFE2D2F55879}" type="datetimeFigureOut">
              <a:rPr lang="ko-KR" altLang="en-US" smtClean="0"/>
              <a:t>2025-03-24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A39D0-BCC4-4E5C-BDBF-DE435CC422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81990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196D-A404-45A8-A6DF-EFE2D2F55879}" type="datetimeFigureOut">
              <a:rPr lang="ko-KR" altLang="en-US" smtClean="0"/>
              <a:t>2025-03-24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A39D0-BCC4-4E5C-BDBF-DE435CC422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0841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196D-A404-45A8-A6DF-EFE2D2F55879}" type="datetimeFigureOut">
              <a:rPr lang="ko-KR" altLang="en-US" smtClean="0"/>
              <a:t>2025-03-24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A39D0-BCC4-4E5C-BDBF-DE435CC422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20023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196D-A404-45A8-A6DF-EFE2D2F55879}" type="datetimeFigureOut">
              <a:rPr lang="ko-KR" altLang="en-US" smtClean="0"/>
              <a:t>2025-03-24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A39D0-BCC4-4E5C-BDBF-DE435CC422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35180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196D-A404-45A8-A6DF-EFE2D2F55879}" type="datetimeFigureOut">
              <a:rPr lang="ko-KR" altLang="en-US" smtClean="0"/>
              <a:t>2025-03-24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A39D0-BCC4-4E5C-BDBF-DE435CC422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4812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3196D-A404-45A8-A6DF-EFE2D2F55879}" type="datetimeFigureOut">
              <a:rPr lang="ko-KR" altLang="en-US" smtClean="0"/>
              <a:t>2025-03-24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0A39D0-BCC4-4E5C-BDBF-DE435CC422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69871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488142" y="943068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altLang="ko-KR" sz="4000" b="1" dirty="0">
                <a:solidFill>
                  <a:srgbClr val="0000FF"/>
                </a:solidFill>
              </a:rPr>
              <a:t>7</a:t>
            </a:r>
            <a:r>
              <a:rPr lang="en-US" altLang="ko-KR" sz="4000" b="1" baseline="30000" smtClean="0">
                <a:solidFill>
                  <a:srgbClr val="0000FF"/>
                </a:solidFill>
              </a:rPr>
              <a:t>th</a:t>
            </a:r>
            <a:r>
              <a:rPr lang="en-US" altLang="ko-KR" sz="4000" b="1" smtClean="0">
                <a:solidFill>
                  <a:srgbClr val="0000FF"/>
                </a:solidFill>
              </a:rPr>
              <a:t> </a:t>
            </a:r>
            <a:r>
              <a:rPr lang="en-US" altLang="ko-KR" sz="4000" b="1" dirty="0" smtClean="0">
                <a:solidFill>
                  <a:srgbClr val="0000FF"/>
                </a:solidFill>
              </a:rPr>
              <a:t>Asian School on Superconducting and Cryogenics for Accelerators</a:t>
            </a:r>
            <a:br>
              <a:rPr lang="en-US" altLang="ko-KR" sz="4000" b="1" dirty="0" smtClean="0">
                <a:solidFill>
                  <a:srgbClr val="0000FF"/>
                </a:solidFill>
              </a:rPr>
            </a:br>
            <a:r>
              <a:rPr lang="en-US" altLang="ko-KR" sz="4000" b="1" dirty="0" smtClean="0">
                <a:solidFill>
                  <a:srgbClr val="0000FF"/>
                </a:solidFill>
              </a:rPr>
              <a:t/>
            </a:r>
            <a:br>
              <a:rPr lang="en-US" altLang="ko-KR" sz="4000" b="1" dirty="0" smtClean="0">
                <a:solidFill>
                  <a:srgbClr val="0000FF"/>
                </a:solidFill>
              </a:rPr>
            </a:br>
            <a:r>
              <a:rPr lang="en-US" altLang="ko-KR" sz="4000" b="1" dirty="0" smtClean="0">
                <a:solidFill>
                  <a:srgbClr val="0000FF"/>
                </a:solidFill>
              </a:rPr>
              <a:t>(</a:t>
            </a:r>
            <a:r>
              <a:rPr lang="en-US" altLang="ko-KR" sz="4000" b="1" smtClean="0">
                <a:solidFill>
                  <a:srgbClr val="0000FF"/>
                </a:solidFill>
              </a:rPr>
              <a:t>ASSCA 2026)</a:t>
            </a:r>
            <a:r>
              <a:rPr lang="en-US" altLang="ko-KR" sz="4000" dirty="0" smtClean="0">
                <a:solidFill>
                  <a:srgbClr val="0000FF"/>
                </a:solidFill>
              </a:rPr>
              <a:t/>
            </a:r>
            <a:br>
              <a:rPr lang="en-US" altLang="ko-KR" sz="4000" dirty="0" smtClean="0">
                <a:solidFill>
                  <a:srgbClr val="0000FF"/>
                </a:solidFill>
              </a:rPr>
            </a:br>
            <a:r>
              <a:rPr lang="en-US" altLang="ko-KR" sz="4000" dirty="0" smtClean="0"/>
              <a:t> </a:t>
            </a:r>
            <a:endParaRPr lang="ko-KR" altLang="en-US" sz="40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80565" y="2945186"/>
            <a:ext cx="9144000" cy="2771868"/>
          </a:xfrm>
        </p:spPr>
        <p:txBody>
          <a:bodyPr>
            <a:normAutofit fontScale="25000" lnSpcReduction="20000"/>
          </a:bodyPr>
          <a:lstStyle/>
          <a:p>
            <a:r>
              <a:rPr lang="en-US" altLang="ko-KR" sz="11200" b="1" smtClean="0">
                <a:solidFill>
                  <a:srgbClr val="0000FF"/>
                </a:solidFill>
              </a:rPr>
              <a:t> </a:t>
            </a:r>
            <a:endParaRPr lang="en-US" altLang="ko-KR" sz="11200" b="1" dirty="0" smtClean="0">
              <a:solidFill>
                <a:srgbClr val="0000FF"/>
              </a:solidFill>
            </a:endParaRPr>
          </a:p>
          <a:p>
            <a:endParaRPr lang="en-US" altLang="ko-KR" sz="11200" b="1" dirty="0" smtClean="0">
              <a:solidFill>
                <a:srgbClr val="0000FF"/>
              </a:solidFill>
            </a:endParaRPr>
          </a:p>
          <a:p>
            <a:r>
              <a:rPr lang="en-US" altLang="ko-KR" sz="11200" b="1" err="1" smtClean="0">
                <a:solidFill>
                  <a:srgbClr val="0000FF"/>
                </a:solidFill>
              </a:rPr>
              <a:t>Eun</a:t>
            </a:r>
            <a:r>
              <a:rPr lang="en-US" altLang="ko-KR" sz="11200" b="1" smtClean="0">
                <a:solidFill>
                  <a:srgbClr val="0000FF"/>
                </a:solidFill>
              </a:rPr>
              <a:t>-San </a:t>
            </a:r>
            <a:r>
              <a:rPr lang="en-US" altLang="ko-KR" sz="11200" b="1" smtClean="0">
                <a:solidFill>
                  <a:srgbClr val="0000FF"/>
                </a:solidFill>
              </a:rPr>
              <a:t>Kim</a:t>
            </a:r>
          </a:p>
          <a:p>
            <a:endParaRPr lang="en-US" altLang="ko-KR" sz="11200" b="1" dirty="0">
              <a:solidFill>
                <a:srgbClr val="0000FF"/>
              </a:solidFill>
            </a:endParaRPr>
          </a:p>
          <a:p>
            <a:r>
              <a:rPr lang="en-US" altLang="ko-KR" sz="11200" b="1" dirty="0" smtClean="0">
                <a:solidFill>
                  <a:srgbClr val="0000FF"/>
                </a:solidFill>
              </a:rPr>
              <a:t>Department of Accelerator Science </a:t>
            </a:r>
          </a:p>
          <a:p>
            <a:r>
              <a:rPr lang="en-US" altLang="ko-KR" sz="11200" b="1" dirty="0" smtClean="0">
                <a:solidFill>
                  <a:srgbClr val="0000FF"/>
                </a:solidFill>
              </a:rPr>
              <a:t>Korea University </a:t>
            </a:r>
            <a:r>
              <a:rPr lang="en-US" altLang="ko-KR" sz="11200" b="1" dirty="0" err="1" smtClean="0">
                <a:solidFill>
                  <a:srgbClr val="0000FF"/>
                </a:solidFill>
              </a:rPr>
              <a:t>Sejong</a:t>
            </a:r>
            <a:r>
              <a:rPr lang="en-US" altLang="ko-KR" sz="11200" b="1" dirty="0" smtClean="0">
                <a:solidFill>
                  <a:srgbClr val="0000FF"/>
                </a:solidFill>
              </a:rPr>
              <a:t> Campus</a:t>
            </a:r>
          </a:p>
          <a:p>
            <a:endParaRPr lang="en-US" altLang="ko-KR" sz="4100" b="1" dirty="0" smtClean="0">
              <a:solidFill>
                <a:srgbClr val="0000FF"/>
              </a:solidFill>
            </a:endParaRPr>
          </a:p>
          <a:p>
            <a:r>
              <a:rPr lang="en-US" altLang="ko-KR" sz="3200" b="1" dirty="0" smtClean="0">
                <a:solidFill>
                  <a:srgbClr val="0000FF"/>
                </a:solidFill>
              </a:rPr>
              <a:t> </a:t>
            </a:r>
          </a:p>
          <a:p>
            <a:endParaRPr lang="en-US" altLang="ko-KR" sz="3200" b="1" dirty="0" smtClean="0">
              <a:solidFill>
                <a:srgbClr val="0000FF"/>
              </a:solidFill>
            </a:endParaRPr>
          </a:p>
          <a:p>
            <a:endParaRPr lang="en-US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63020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altLang="ko-KR" smtClean="0"/>
              <a:t>               </a:t>
            </a:r>
            <a:r>
              <a:rPr lang="en-US" altLang="ko-KR" b="1" smtClean="0">
                <a:solidFill>
                  <a:srgbClr val="0000FF"/>
                </a:solidFill>
              </a:rPr>
              <a:t>Contents</a:t>
            </a:r>
            <a:endParaRPr lang="ko-KR" altLang="en-US" b="1">
              <a:solidFill>
                <a:srgbClr val="0000FF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57225" y="1206499"/>
            <a:ext cx="10515600" cy="53943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1800" b="1" smtClean="0"/>
              <a:t>■  </a:t>
            </a:r>
            <a:r>
              <a:rPr lang="en-US" altLang="ko-KR" sz="2000" b="1" smtClean="0"/>
              <a:t>Objective</a:t>
            </a:r>
          </a:p>
          <a:p>
            <a:pPr marL="0" indent="0">
              <a:buNone/>
            </a:pPr>
            <a:r>
              <a:rPr lang="en-US" altLang="ko-KR" sz="1800"/>
              <a:t> </a:t>
            </a:r>
            <a:r>
              <a:rPr lang="en-US" altLang="ko-KR" sz="1800" smtClean="0"/>
              <a:t>  </a:t>
            </a:r>
            <a:r>
              <a:rPr lang="en-US" altLang="ko-KR" sz="2000" smtClean="0"/>
              <a:t>To train next generation of accelerator scientists and engineers specialized in      </a:t>
            </a:r>
          </a:p>
          <a:p>
            <a:pPr marL="0" indent="0">
              <a:buNone/>
            </a:pPr>
            <a:r>
              <a:rPr lang="en-US" altLang="ko-KR" sz="2000"/>
              <a:t> </a:t>
            </a:r>
            <a:r>
              <a:rPr lang="en-US" altLang="ko-KR" sz="2000" smtClean="0"/>
              <a:t>   superconductivity and cryogenics</a:t>
            </a:r>
          </a:p>
          <a:p>
            <a:pPr marL="0" indent="0">
              <a:buNone/>
            </a:pPr>
            <a:endParaRPr lang="en-US" altLang="ko-KR" sz="2000"/>
          </a:p>
          <a:p>
            <a:pPr marL="0" indent="0">
              <a:buNone/>
            </a:pPr>
            <a:r>
              <a:rPr lang="en-US" altLang="ko-KR" sz="2000" smtClean="0"/>
              <a:t>  To improve knowledge of SC and cryogenics for accelerators through lectures and </a:t>
            </a:r>
          </a:p>
          <a:p>
            <a:pPr marL="0" indent="0">
              <a:buNone/>
            </a:pPr>
            <a:r>
              <a:rPr lang="en-US" altLang="ko-KR" sz="2000"/>
              <a:t> </a:t>
            </a:r>
            <a:r>
              <a:rPr lang="en-US" altLang="ko-KR" sz="2000" smtClean="0"/>
              <a:t>  hands-on </a:t>
            </a:r>
            <a:r>
              <a:rPr lang="en-US" altLang="ko-KR" sz="2000" smtClean="0"/>
              <a:t>training</a:t>
            </a:r>
            <a:endParaRPr lang="en-US" altLang="ko-KR" sz="2000" smtClean="0"/>
          </a:p>
          <a:p>
            <a:pPr marL="0" indent="0">
              <a:buNone/>
            </a:pPr>
            <a:endParaRPr lang="en-US" altLang="ko-KR" sz="1800" smtClean="0"/>
          </a:p>
          <a:p>
            <a:pPr marL="0" indent="0">
              <a:buNone/>
            </a:pPr>
            <a:endParaRPr lang="en-US" altLang="ko-KR" sz="1800" smtClean="0"/>
          </a:p>
          <a:p>
            <a:pPr marL="0" indent="0">
              <a:buNone/>
            </a:pPr>
            <a:r>
              <a:rPr lang="en-US" altLang="ko-KR" sz="1800" b="1" smtClean="0"/>
              <a:t>■  </a:t>
            </a:r>
            <a:r>
              <a:rPr lang="en-US" altLang="ko-KR" sz="1800" b="1" smtClean="0"/>
              <a:t>Date </a:t>
            </a:r>
            <a:r>
              <a:rPr lang="en-US" altLang="ko-KR" sz="1800" b="1" smtClean="0"/>
              <a:t>and location</a:t>
            </a:r>
          </a:p>
          <a:p>
            <a:pPr marL="0" indent="0">
              <a:buNone/>
            </a:pPr>
            <a:r>
              <a:rPr lang="en-US" altLang="ko-KR" sz="1800"/>
              <a:t> </a:t>
            </a:r>
            <a:r>
              <a:rPr lang="en-US" altLang="ko-KR" sz="1800" smtClean="0"/>
              <a:t>  </a:t>
            </a:r>
            <a:r>
              <a:rPr lang="en-US" altLang="ko-KR" sz="2000" smtClean="0"/>
              <a:t>1</a:t>
            </a:r>
            <a:r>
              <a:rPr lang="en-US" altLang="ko-KR" sz="2000" baseline="30000" smtClean="0"/>
              <a:t>st</a:t>
            </a:r>
            <a:r>
              <a:rPr lang="en-US" altLang="ko-KR" sz="2000" smtClean="0"/>
              <a:t> Feb. to </a:t>
            </a:r>
            <a:r>
              <a:rPr lang="en-US" altLang="ko-KR" sz="2000" smtClean="0"/>
              <a:t>8</a:t>
            </a:r>
            <a:r>
              <a:rPr lang="en-US" altLang="ko-KR" sz="2000" baseline="30000" smtClean="0"/>
              <a:t>th</a:t>
            </a:r>
            <a:r>
              <a:rPr lang="en-US" altLang="ko-KR" sz="2000" smtClean="0"/>
              <a:t>, Feb</a:t>
            </a:r>
            <a:r>
              <a:rPr lang="en-US" altLang="ko-KR" sz="2000" smtClean="0"/>
              <a:t>.  2026,    Korea University Sejong Campus,  Sejong, Korea</a:t>
            </a:r>
            <a:endParaRPr lang="en-US" altLang="ko-KR" sz="2000"/>
          </a:p>
          <a:p>
            <a:pPr marL="0" indent="0">
              <a:buNone/>
            </a:pPr>
            <a:endParaRPr lang="en-US" altLang="ko-KR" sz="1800" smtClean="0"/>
          </a:p>
          <a:p>
            <a:pPr marL="0" indent="0">
              <a:buNone/>
            </a:pPr>
            <a:endParaRPr lang="en-US" altLang="ko-KR" sz="1800" smtClean="0"/>
          </a:p>
          <a:p>
            <a:pPr marL="0" indent="0">
              <a:buNone/>
            </a:pPr>
            <a:r>
              <a:rPr lang="en-US" altLang="ko-KR" sz="1800" b="1" smtClean="0"/>
              <a:t>■ Lectures </a:t>
            </a:r>
            <a:r>
              <a:rPr lang="en-US" altLang="ko-KR" sz="2000" smtClean="0"/>
              <a:t>: SC magnet, </a:t>
            </a:r>
            <a:r>
              <a:rPr lang="en-US" altLang="ko-KR" sz="2000" smtClean="0"/>
              <a:t> SRF </a:t>
            </a:r>
            <a:r>
              <a:rPr lang="en-US" altLang="ko-KR" sz="2000" smtClean="0"/>
              <a:t>cavity</a:t>
            </a:r>
            <a:r>
              <a:rPr lang="en-US" altLang="ko-KR" sz="2000" smtClean="0"/>
              <a:t>,  </a:t>
            </a:r>
            <a:r>
              <a:rPr lang="en-US" altLang="ko-KR" sz="2000" smtClean="0"/>
              <a:t>Cryogenics, </a:t>
            </a:r>
            <a:r>
              <a:rPr lang="en-US" altLang="ko-KR" sz="2000" smtClean="0"/>
              <a:t> Special </a:t>
            </a:r>
            <a:r>
              <a:rPr lang="en-US" altLang="ko-KR" sz="2000" smtClean="0"/>
              <a:t>lectures</a:t>
            </a:r>
          </a:p>
          <a:p>
            <a:pPr marL="0" indent="0">
              <a:buNone/>
            </a:pPr>
            <a:endParaRPr lang="en-US" altLang="ko-KR" sz="1800" smtClean="0"/>
          </a:p>
          <a:p>
            <a:pPr marL="0" indent="0">
              <a:buNone/>
            </a:pPr>
            <a:r>
              <a:rPr lang="en-US" altLang="ko-KR" sz="1800" smtClean="0"/>
              <a:t> </a:t>
            </a:r>
            <a:endParaRPr lang="ko-KR" altLang="en-US" sz="1800"/>
          </a:p>
        </p:txBody>
      </p:sp>
    </p:spTree>
    <p:extLst>
      <p:ext uri="{BB962C8B-B14F-4D97-AF65-F5344CB8AC3E}">
        <p14:creationId xmlns:p14="http://schemas.microsoft.com/office/powerpoint/2010/main" val="3530527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                </a:t>
            </a:r>
            <a:r>
              <a:rPr lang="en-US" altLang="ko-KR" b="1">
                <a:solidFill>
                  <a:srgbClr val="0000FF"/>
                </a:solidFill>
              </a:rPr>
              <a:t>Contents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altLang="ko-KR" b="1"/>
              <a:t>■ Hands-on training </a:t>
            </a:r>
          </a:p>
          <a:p>
            <a:pPr marL="0" indent="0">
              <a:buNone/>
            </a:pPr>
            <a:r>
              <a:rPr lang="en-US" altLang="ko-KR"/>
              <a:t>   consists 6 hands-on courses : SC Magnet (Mon., Tue.), SC Cavity </a:t>
            </a:r>
            <a:r>
              <a:rPr lang="en-US" altLang="ko-KR" smtClean="0"/>
              <a:t> </a:t>
            </a:r>
          </a:p>
          <a:p>
            <a:pPr marL="0" indent="0">
              <a:buNone/>
            </a:pPr>
            <a:r>
              <a:rPr lang="en-US" altLang="ko-KR"/>
              <a:t> </a:t>
            </a:r>
            <a:r>
              <a:rPr lang="en-US" altLang="ko-KR" smtClean="0"/>
              <a:t>  (</a:t>
            </a:r>
            <a:r>
              <a:rPr lang="en-US" altLang="ko-KR"/>
              <a:t>Wed., Thr.), and </a:t>
            </a:r>
            <a:r>
              <a:rPr lang="en-US" altLang="ko-KR" smtClean="0"/>
              <a:t> Cryogenics </a:t>
            </a:r>
            <a:r>
              <a:rPr lang="en-US" altLang="ko-KR"/>
              <a:t>(Fri., Sat.).  </a:t>
            </a:r>
            <a:endParaRPr lang="en-US" altLang="ko-KR" smtClean="0"/>
          </a:p>
          <a:p>
            <a:pPr marL="0" indent="0">
              <a:buNone/>
            </a:pPr>
            <a:r>
              <a:rPr lang="en-US" altLang="ko-KR"/>
              <a:t> </a:t>
            </a:r>
            <a:r>
              <a:rPr lang="en-US" altLang="ko-KR" smtClean="0"/>
              <a:t>  The </a:t>
            </a:r>
            <a:r>
              <a:rPr lang="en-US" altLang="ko-KR"/>
              <a:t>students will be divided into six groups.</a:t>
            </a:r>
          </a:p>
          <a:p>
            <a:pPr marL="0" indent="0">
              <a:buNone/>
            </a:pPr>
            <a:r>
              <a:rPr lang="en-US" altLang="ko-KR"/>
              <a:t>   </a:t>
            </a:r>
            <a:r>
              <a:rPr lang="en-US" altLang="ko-KR" smtClean="0"/>
              <a:t>Each </a:t>
            </a:r>
            <a:r>
              <a:rPr lang="en-US" altLang="ko-KR"/>
              <a:t>group will rotate through the six courses daily.</a:t>
            </a:r>
          </a:p>
          <a:p>
            <a:pPr marL="0" indent="0">
              <a:buNone/>
            </a:pPr>
            <a:endParaRPr lang="en-US" altLang="ko-KR"/>
          </a:p>
          <a:p>
            <a:pPr marL="0" indent="0">
              <a:buNone/>
            </a:pPr>
            <a:r>
              <a:rPr lang="en-US" altLang="ko-KR" b="1"/>
              <a:t>■ Field trip and </a:t>
            </a:r>
            <a:r>
              <a:rPr lang="en-US" altLang="ko-KR" b="1" smtClean="0"/>
              <a:t>Excursion ( 1 day )</a:t>
            </a:r>
            <a:endParaRPr lang="en-US" altLang="ko-KR" b="1"/>
          </a:p>
          <a:p>
            <a:pPr marL="0" indent="0">
              <a:buNone/>
            </a:pPr>
            <a:endParaRPr lang="en-US" altLang="ko-KR"/>
          </a:p>
          <a:p>
            <a:pPr marL="0" indent="0">
              <a:buNone/>
            </a:pPr>
            <a:r>
              <a:rPr lang="en-US" altLang="ko-KR"/>
              <a:t>■ </a:t>
            </a:r>
            <a:r>
              <a:rPr lang="en-US" altLang="ko-KR" b="1"/>
              <a:t>Accommodation and meals </a:t>
            </a:r>
            <a:r>
              <a:rPr lang="en-US" altLang="ko-KR"/>
              <a:t>are provided by Korea University.</a:t>
            </a:r>
            <a:endParaRPr lang="ko-KR" altLang="en-US"/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88491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smtClean="0">
                <a:solidFill>
                  <a:srgbClr val="0000FF"/>
                </a:solidFill>
              </a:rPr>
              <a:t>                 Committees</a:t>
            </a:r>
            <a:r>
              <a:rPr lang="en-US" altLang="ko-KR" b="1">
                <a:solidFill>
                  <a:srgbClr val="0000FF"/>
                </a:solidFill>
              </a:rPr>
              <a:t/>
            </a:r>
            <a:br>
              <a:rPr lang="en-US" altLang="ko-KR" b="1">
                <a:solidFill>
                  <a:srgbClr val="0000FF"/>
                </a:solidFill>
              </a:rPr>
            </a:br>
            <a:endParaRPr lang="ko-KR" altLang="en-US">
              <a:solidFill>
                <a:srgbClr val="0000FF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76275" y="1501775"/>
            <a:ext cx="10515600" cy="435133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altLang="ko-KR" sz="3800" b="1" smtClean="0"/>
              <a:t>■ International </a:t>
            </a:r>
            <a:r>
              <a:rPr lang="en-US" altLang="ko-KR" sz="3800" b="1"/>
              <a:t>Advisory </a:t>
            </a:r>
            <a:r>
              <a:rPr lang="en-US" altLang="ko-KR" sz="3800" b="1" smtClean="0"/>
              <a:t>Committee</a:t>
            </a:r>
          </a:p>
          <a:p>
            <a:pPr marL="0" indent="0">
              <a:buNone/>
            </a:pPr>
            <a:endParaRPr lang="en-US" altLang="ko-KR"/>
          </a:p>
          <a:p>
            <a:r>
              <a:rPr lang="en-US" altLang="ko-KR"/>
              <a:t>Prof. GE Rui, Institute of High Energy Physics (IHEP), Chinese Academy of Sciences, China</a:t>
            </a:r>
          </a:p>
          <a:p>
            <a:r>
              <a:rPr lang="en-US" altLang="ko-KR"/>
              <a:t>Prof. DATTA Tripti Sekahr, Indian Institute of Technology (IIT Kharagpur), India</a:t>
            </a:r>
          </a:p>
          <a:p>
            <a:r>
              <a:rPr lang="en-US" altLang="ko-KR"/>
              <a:t>Prof. KIM Eun-san, Korea University, Korea</a:t>
            </a:r>
          </a:p>
          <a:p>
            <a:r>
              <a:rPr lang="en-US" altLang="ko-KR"/>
              <a:t>Prof. NAKAI Hirotaka, High Energy Accelerator Research Organization (KEK), Japan</a:t>
            </a:r>
          </a:p>
          <a:p>
            <a:r>
              <a:rPr lang="en-US" altLang="ko-KR"/>
              <a:t>Prof. THARAWADEE Nattawud, Silpakorn University, Thailand</a:t>
            </a:r>
          </a:p>
          <a:p>
            <a:pPr marL="0" indent="0">
              <a:buNone/>
            </a:pPr>
            <a:r>
              <a:rPr lang="en-US" altLang="ko-KR"/>
              <a:t> </a:t>
            </a:r>
          </a:p>
          <a:p>
            <a:pPr marL="0" indent="0">
              <a:buNone/>
            </a:pPr>
            <a:r>
              <a:rPr lang="en-US" altLang="ko-KR" sz="3800" b="1" smtClean="0"/>
              <a:t>■ Local </a:t>
            </a:r>
            <a:r>
              <a:rPr lang="en-US" altLang="ko-KR" sz="3800" b="1"/>
              <a:t>Organizing Committee</a:t>
            </a:r>
            <a:endParaRPr lang="en-US" altLang="ko-KR" sz="3800"/>
          </a:p>
          <a:p>
            <a:r>
              <a:rPr lang="en-US" altLang="ko-KR" smtClean="0"/>
              <a:t>Eun-San Kim (KU), </a:t>
            </a:r>
            <a:r>
              <a:rPr lang="en-US" altLang="ko-KR"/>
              <a:t>Chair</a:t>
            </a:r>
          </a:p>
          <a:p>
            <a:r>
              <a:rPr lang="en-US" altLang="ko-KR" smtClean="0"/>
              <a:t>Byungrok Ko (KU)</a:t>
            </a:r>
            <a:endParaRPr lang="en-US" altLang="ko-KR"/>
          </a:p>
          <a:p>
            <a:r>
              <a:rPr lang="en-US" altLang="ko-KR" smtClean="0"/>
              <a:t>Soohyung Lee (KU)</a:t>
            </a:r>
            <a:endParaRPr lang="en-US" altLang="ko-KR"/>
          </a:p>
          <a:p>
            <a:r>
              <a:rPr lang="en-US" altLang="ko-KR" smtClean="0"/>
              <a:t>Kyung Ryul Kim (KU)</a:t>
            </a:r>
            <a:endParaRPr lang="en-US" altLang="ko-KR"/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7902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105380" y="2342166"/>
            <a:ext cx="9672456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3600" b="1">
                <a:solidFill>
                  <a:srgbClr val="0000FF"/>
                </a:solidFill>
              </a:rPr>
              <a:t>See you in 7</a:t>
            </a:r>
            <a:r>
              <a:rPr lang="en-US" altLang="ko-KR" sz="3600" b="1" baseline="30000">
                <a:solidFill>
                  <a:srgbClr val="0000FF"/>
                </a:solidFill>
              </a:rPr>
              <a:t>th</a:t>
            </a:r>
            <a:r>
              <a:rPr lang="en-US" altLang="ko-KR" sz="3600" b="1">
                <a:solidFill>
                  <a:srgbClr val="0000FF"/>
                </a:solidFill>
              </a:rPr>
              <a:t> ASSCA </a:t>
            </a:r>
            <a:r>
              <a:rPr lang="en-US" altLang="ko-KR" sz="3600" b="1" smtClean="0">
                <a:solidFill>
                  <a:srgbClr val="0000FF"/>
                </a:solidFill>
              </a:rPr>
              <a:t> at </a:t>
            </a:r>
            <a:r>
              <a:rPr lang="en-US" altLang="ko-KR" sz="3600" b="1">
                <a:solidFill>
                  <a:srgbClr val="0000FF"/>
                </a:solidFill>
              </a:rPr>
              <a:t>Korea </a:t>
            </a:r>
            <a:r>
              <a:rPr lang="en-US" altLang="ko-KR" sz="3600" b="1" smtClean="0">
                <a:solidFill>
                  <a:srgbClr val="0000FF"/>
                </a:solidFill>
              </a:rPr>
              <a:t>Universlity</a:t>
            </a:r>
          </a:p>
          <a:p>
            <a:endParaRPr lang="en-US" altLang="ko-KR" sz="3600" b="1" smtClean="0">
              <a:solidFill>
                <a:srgbClr val="0000FF"/>
              </a:solidFill>
            </a:endParaRPr>
          </a:p>
          <a:p>
            <a:r>
              <a:rPr lang="en-US" altLang="ko-KR" sz="3600" b="1">
                <a:solidFill>
                  <a:srgbClr val="0000FF"/>
                </a:solidFill>
              </a:rPr>
              <a:t> </a:t>
            </a:r>
            <a:r>
              <a:rPr lang="en-US" altLang="ko-KR" sz="3600" b="1" smtClean="0">
                <a:solidFill>
                  <a:srgbClr val="0000FF"/>
                </a:solidFill>
              </a:rPr>
              <a:t>           </a:t>
            </a:r>
            <a:r>
              <a:rPr lang="en-US" altLang="ko-KR" sz="3600" b="1" smtClean="0">
                <a:solidFill>
                  <a:srgbClr val="0000FF"/>
                </a:solidFill>
              </a:rPr>
              <a:t>in </a:t>
            </a:r>
            <a:r>
              <a:rPr lang="en-US" altLang="ko-KR" sz="3600" b="1" smtClean="0">
                <a:solidFill>
                  <a:srgbClr val="0000FF"/>
                </a:solidFill>
              </a:rPr>
              <a:t>1</a:t>
            </a:r>
            <a:r>
              <a:rPr lang="en-US" altLang="ko-KR" sz="3600" b="1" baseline="30000" smtClean="0">
                <a:solidFill>
                  <a:srgbClr val="0000FF"/>
                </a:solidFill>
              </a:rPr>
              <a:t>st</a:t>
            </a:r>
            <a:r>
              <a:rPr lang="en-US" altLang="ko-KR" sz="3600" b="1" smtClean="0">
                <a:solidFill>
                  <a:srgbClr val="0000FF"/>
                </a:solidFill>
              </a:rPr>
              <a:t>~8</a:t>
            </a:r>
            <a:r>
              <a:rPr lang="en-US" altLang="ko-KR" sz="3600" b="1" baseline="30000" smtClean="0">
                <a:solidFill>
                  <a:srgbClr val="0000FF"/>
                </a:solidFill>
              </a:rPr>
              <a:t>th</a:t>
            </a:r>
            <a:r>
              <a:rPr lang="en-US" altLang="ko-KR" sz="3600" b="1" smtClean="0">
                <a:solidFill>
                  <a:srgbClr val="0000FF"/>
                </a:solidFill>
              </a:rPr>
              <a:t> </a:t>
            </a:r>
            <a:r>
              <a:rPr lang="en-US" altLang="ko-KR" sz="3600" b="1" smtClean="0">
                <a:solidFill>
                  <a:srgbClr val="0000FF"/>
                </a:solidFill>
              </a:rPr>
              <a:t>Feb.   </a:t>
            </a:r>
            <a:r>
              <a:rPr lang="en-US" altLang="ko-KR" sz="3600" b="1" smtClean="0">
                <a:solidFill>
                  <a:srgbClr val="0000FF"/>
                </a:solidFill>
              </a:rPr>
              <a:t>2026</a:t>
            </a:r>
            <a:endParaRPr lang="ko-KR" altLang="en-US" sz="3600" b="1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3289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</TotalTime>
  <Words>292</Words>
  <Application>Microsoft Office PowerPoint</Application>
  <PresentationFormat>와이드스크린</PresentationFormat>
  <Paragraphs>53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8" baseType="lpstr">
      <vt:lpstr>Arial</vt:lpstr>
      <vt:lpstr>맑은 고딕</vt:lpstr>
      <vt:lpstr>Office 테마</vt:lpstr>
      <vt:lpstr>7th Asian School on Superconducting and Cryogenics for Accelerators  (ASSCA 2026)  </vt:lpstr>
      <vt:lpstr>               Contents</vt:lpstr>
      <vt:lpstr>                Contents</vt:lpstr>
      <vt:lpstr>                 Committees 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KOREA</dc:creator>
  <cp:lastModifiedBy>KOREA</cp:lastModifiedBy>
  <cp:revision>20</cp:revision>
  <dcterms:created xsi:type="dcterms:W3CDTF">2023-02-12T02:26:20Z</dcterms:created>
  <dcterms:modified xsi:type="dcterms:W3CDTF">2025-03-24T06:18:10Z</dcterms:modified>
</cp:coreProperties>
</file>