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0" r:id="rId2"/>
    <p:sldId id="295" r:id="rId3"/>
    <p:sldId id="296" r:id="rId4"/>
    <p:sldId id="266" r:id="rId5"/>
    <p:sldId id="299" r:id="rId6"/>
    <p:sldId id="300" r:id="rId7"/>
    <p:sldId id="297" r:id="rId8"/>
    <p:sldId id="298" r:id="rId9"/>
    <p:sldId id="262" r:id="rId10"/>
  </p:sldIdLst>
  <p:sldSz cx="12192000" cy="6858000"/>
  <p:notesSz cx="10021888" cy="68881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E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11" autoAdjust="0"/>
    <p:restoredTop sz="94423" autoAdjust="0"/>
  </p:normalViewPr>
  <p:slideViewPr>
    <p:cSldViewPr snapToGrid="0">
      <p:cViewPr>
        <p:scale>
          <a:sx n="125" d="100"/>
          <a:sy n="125" d="100"/>
        </p:scale>
        <p:origin x="187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92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A3C0BE6-F1ED-4892-A2C0-F89760D917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1"/>
            <a:ext cx="4342818" cy="346003"/>
          </a:xfrm>
          <a:prstGeom prst="rect">
            <a:avLst/>
          </a:prstGeom>
        </p:spPr>
        <p:txBody>
          <a:bodyPr vert="horz" lIns="96598" tIns="48299" rIns="96598" bIns="48299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3A17D14-7BAD-4A1E-9F00-05AF1DBB60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7331" y="1"/>
            <a:ext cx="4342818" cy="346003"/>
          </a:xfrm>
          <a:prstGeom prst="rect">
            <a:avLst/>
          </a:prstGeom>
        </p:spPr>
        <p:txBody>
          <a:bodyPr vert="horz" lIns="96598" tIns="48299" rIns="96598" bIns="48299" rtlCol="0"/>
          <a:lstStyle>
            <a:lvl1pPr algn="r">
              <a:defRPr sz="1300"/>
            </a:lvl1pPr>
          </a:lstStyle>
          <a:p>
            <a:fld id="{57E0EFD8-54CD-49C7-998A-19E431838E32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FC0942-0F04-4FA9-8019-250252C604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6542161"/>
            <a:ext cx="4342818" cy="346002"/>
          </a:xfrm>
          <a:prstGeom prst="rect">
            <a:avLst/>
          </a:prstGeom>
        </p:spPr>
        <p:txBody>
          <a:bodyPr vert="horz" lIns="96598" tIns="48299" rIns="96598" bIns="48299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44DA8D-B055-4554-A9BB-F5ECACA456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7331" y="6542161"/>
            <a:ext cx="4342818" cy="346002"/>
          </a:xfrm>
          <a:prstGeom prst="rect">
            <a:avLst/>
          </a:prstGeom>
        </p:spPr>
        <p:txBody>
          <a:bodyPr vert="horz" lIns="96598" tIns="48299" rIns="96598" bIns="48299" rtlCol="0" anchor="b"/>
          <a:lstStyle>
            <a:lvl1pPr algn="r">
              <a:defRPr sz="1300"/>
            </a:lvl1pPr>
          </a:lstStyle>
          <a:p>
            <a:fld id="{23E133AE-EABE-4A76-8885-BCEB7B15C0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959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4342818" cy="345605"/>
          </a:xfrm>
          <a:prstGeom prst="rect">
            <a:avLst/>
          </a:prstGeom>
        </p:spPr>
        <p:txBody>
          <a:bodyPr vert="horz" lIns="96598" tIns="48299" rIns="96598" bIns="48299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76755" y="3"/>
            <a:ext cx="4342818" cy="345605"/>
          </a:xfrm>
          <a:prstGeom prst="rect">
            <a:avLst/>
          </a:prstGeom>
        </p:spPr>
        <p:txBody>
          <a:bodyPr vert="horz" lIns="96598" tIns="48299" rIns="96598" bIns="48299" rtlCol="0"/>
          <a:lstStyle>
            <a:lvl1pPr algn="r">
              <a:defRPr sz="1300"/>
            </a:lvl1pPr>
          </a:lstStyle>
          <a:p>
            <a:fld id="{9B95AE50-1A90-4B50-9447-DE9F8EAF850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5438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8" tIns="48299" rIns="96598" bIns="4829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02190" y="3314931"/>
            <a:ext cx="8017510" cy="2712214"/>
          </a:xfrm>
          <a:prstGeom prst="rect">
            <a:avLst/>
          </a:prstGeom>
        </p:spPr>
        <p:txBody>
          <a:bodyPr vert="horz" lIns="96598" tIns="48299" rIns="96598" bIns="4829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4" y="6542561"/>
            <a:ext cx="4342818" cy="345604"/>
          </a:xfrm>
          <a:prstGeom prst="rect">
            <a:avLst/>
          </a:prstGeom>
        </p:spPr>
        <p:txBody>
          <a:bodyPr vert="horz" lIns="96598" tIns="48299" rIns="96598" bIns="48299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76755" y="6542561"/>
            <a:ext cx="4342818" cy="345604"/>
          </a:xfrm>
          <a:prstGeom prst="rect">
            <a:avLst/>
          </a:prstGeom>
        </p:spPr>
        <p:txBody>
          <a:bodyPr vert="horz" lIns="96598" tIns="48299" rIns="96598" bIns="48299" rtlCol="0" anchor="b"/>
          <a:lstStyle>
            <a:lvl1pPr algn="r">
              <a:defRPr sz="1300"/>
            </a:lvl1pPr>
          </a:lstStyle>
          <a:p>
            <a:fld id="{623D0176-0C38-4148-9519-FDE2C0C60D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471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4976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6134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5730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3311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687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3690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67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F243A-01E9-5570-AB5C-37281B2A9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C9B0674-3829-569D-BF5C-9224A8971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A53AAF-4FF6-5D27-D4C6-6E5CC911F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5CC7A-44F6-4DF8-9CCD-775489D3D73B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C07E11-72E1-E13E-4A14-40CD97077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D264EC-FF61-42CC-C2C2-0F236715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125-3686-4B43-A850-0C2D73308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583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7B8A09-9543-958E-9D28-BFDF1527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61916C-B0A6-73F3-C8C3-446921F6A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FAB999-200F-A10F-76AA-DB70A5FC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9FBA-0985-4340-8F82-80C0C0C9DC20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79F347-48D6-ABA7-F199-854E14B0A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8EC34D-2622-21D5-99AB-A20C1B63C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125-3686-4B43-A850-0C2D73308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169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56B9DB-9FA8-AD8F-473C-387BF3E70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B3A512B-763B-1FD2-769D-59BDBD882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299764-7159-744A-24DB-EE7A5DEF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8462-35B6-4005-ACA0-57D808FF15AE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C84A0-1B6D-8CF8-B232-B5B758488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9624FD-6350-F2C7-C746-CCE8F472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125-3686-4B43-A850-0C2D73308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6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8EAF3D-2038-CD0E-7701-0B2664C0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2CBAD6-1A1D-6EA2-234F-7B9ACEC69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C76B-227A-DF4B-64FC-B2E6D0FA0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4E90-C532-4C40-9FA7-D7D28F71D0EF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2DB5F-CE0B-38E4-5B24-D35B79BC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2CB561-213B-FCFB-B0F7-37039396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125-3686-4B43-A850-0C2D73308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82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C0924-237E-AF69-7DE8-823444B3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9E6EF5-E71B-1C14-0A3C-FFCB0C405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618C41-48D2-FBB3-0FA5-FBD50715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37DE-6D11-497E-8724-650E9681EEC6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F9825B-04CA-81DA-BAD7-72A17CB6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A616D8-BB84-BF21-91A4-76D9A521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125-3686-4B43-A850-0C2D73308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712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D7C80F-0D82-10BD-0D42-DC5CFC21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07BFB2-F507-089E-7066-E9E2C836A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C138A7-7456-C29C-E179-764FA9EE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834D28-833F-1B30-996E-CCE613E9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D8E-3386-4CCE-BA2C-F3B542AB9A90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A4D4E1-EF1F-8E18-DEFC-E88027AE8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C7717D-558D-4ED0-1EEA-D9F8D6D6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125-3686-4B43-A850-0C2D73308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02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9836A3-8462-C3D5-7720-E8E4FBED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16691-E203-F58C-72A7-99CA5AF3C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6BD348-1B9D-6124-7AC3-66F305AAF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84E43C0-DEE1-4768-9A8F-EAB7E8127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6F29EE-E996-0A68-899D-15BE8233D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1280F4-0A69-E3B8-5806-3B9963A0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208-A959-4620-AEC3-DE14E8C9D126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7037FA-E858-7F00-0D95-6D4705CB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04AA431-CD32-C14B-DE82-B1BD1A2F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125-3686-4B43-A850-0C2D73308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69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0E9765-BF66-985D-6715-6880962C5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0617CDA-FBA8-7C4E-F1A2-5E9E6500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8EE4-5922-47DD-91DF-C190CDB8764B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644DACE-A10B-415D-87A0-727D36CA1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BC30AB-3310-C689-B92B-906935E0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125-3686-4B43-A850-0C2D73308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33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5148231-371E-EBFE-CA8D-E2729F8FB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E0D4-0009-42C5-82F0-39650025122F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8315A4-B946-29ED-4512-2809722E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007A6A-E2ED-0F64-AF9E-1AA60D4C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125-3686-4B43-A850-0C2D73308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4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78FBD4-C719-EF70-0ADE-D727175B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881E8A-FFCD-82F2-4A24-52E867411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78E277-3428-BA0A-B69D-EED503434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B74B46-F7F6-C1FA-8BD8-CF3D95C2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C85E3-A8F1-4A8B-B123-135D56282D97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897196-053A-FFE1-FDE9-A800BF44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FB7995-0C06-D1DE-56F6-5C3B47E7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125-3686-4B43-A850-0C2D73308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88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C27AB-A6E6-A171-87EA-530407A4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4B9FA40-8E06-DF8D-2353-58BF6EA9C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EB7715-4B36-22B1-C6E1-A26B97758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44291B-9B26-099E-8C14-2849210C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7548-B2DA-4162-A948-EA17F5DB85DC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AD66D0-2721-BF9E-3996-49837BBF1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3F5611-B633-ECE8-4553-9271C005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8125-3686-4B43-A850-0C2D73308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00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3177E-BA75-06BC-E1BF-9889EDE47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43E5DF-B007-CBA6-A5F6-8BF203337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3C2414-8A7F-D057-5362-3BA8A8FB4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40DA5-E82E-4416-9475-D1B11363CBCA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DC3E73-A19A-F52C-36C9-A7261E51B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F814CC-694A-8EF6-9DB8-B0F15750A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D58125-3686-4B43-A850-0C2D73308E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882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1C08187-84A9-432B-904A-284589230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76082" cy="5757606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E777E8BC-E774-88B6-DB45-2E5DEAF3271F}"/>
              </a:ext>
            </a:extLst>
          </p:cNvPr>
          <p:cNvSpPr txBox="1">
            <a:spLocks/>
          </p:cNvSpPr>
          <p:nvPr/>
        </p:nvSpPr>
        <p:spPr>
          <a:xfrm>
            <a:off x="3804746" y="2350248"/>
            <a:ext cx="8240110" cy="1886694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highlight>
                  <a:srgbClr val="0E0EFF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Critical Current </a:t>
            </a:r>
            <a:r>
              <a:rPr lang="en-US" altLang="zh-CN" sz="4800" dirty="0">
                <a:solidFill>
                  <a:schemeClr val="bg1"/>
                </a:solidFill>
                <a:highlight>
                  <a:srgbClr val="0E0EFF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highlight>
                  <a:srgbClr val="0E0EFF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easurement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highlight>
                  <a:srgbClr val="0E0EFF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of Superconductors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24D5F8-1220-44AA-46C3-9CCCA0982EDD}"/>
              </a:ext>
            </a:extLst>
          </p:cNvPr>
          <p:cNvSpPr txBox="1"/>
          <p:nvPr/>
        </p:nvSpPr>
        <p:spPr>
          <a:xfrm>
            <a:off x="440839" y="5956703"/>
            <a:ext cx="32167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0E0EFF"/>
                </a:solidFill>
                <a:latin typeface="Arial"/>
                <a:ea typeface="微软雅黑"/>
              </a:rPr>
              <a:t>Chunyan</a:t>
            </a:r>
            <a:r>
              <a:rPr lang="en-US" altLang="zh-CN" sz="2000" dirty="0">
                <a:solidFill>
                  <a:srgbClr val="0E0EFF"/>
                </a:solidFill>
                <a:latin typeface="Arial"/>
                <a:ea typeface="微软雅黑"/>
              </a:rPr>
              <a:t> Li, </a:t>
            </a:r>
            <a:r>
              <a:rPr lang="en-US" altLang="zh-CN" sz="2000" dirty="0">
                <a:solidFill>
                  <a:srgbClr val="0E0E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Fan Ren</a:t>
            </a:r>
            <a:endParaRPr lang="zh-CN" altLang="en-US" sz="2000" dirty="0">
              <a:solidFill>
                <a:srgbClr val="0E0EFF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00B8663-9BCA-FF96-77AC-437287614860}"/>
              </a:ext>
            </a:extLst>
          </p:cNvPr>
          <p:cNvGrpSpPr/>
          <p:nvPr/>
        </p:nvGrpSpPr>
        <p:grpSpPr>
          <a:xfrm>
            <a:off x="10025843" y="4834759"/>
            <a:ext cx="2166157" cy="1641843"/>
            <a:chOff x="809855" y="4674587"/>
            <a:chExt cx="2166157" cy="164184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DBE9C6D-9FAB-8028-E859-EF11FF93C809}"/>
                </a:ext>
              </a:extLst>
            </p:cNvPr>
            <p:cNvSpPr/>
            <p:nvPr/>
          </p:nvSpPr>
          <p:spPr>
            <a:xfrm>
              <a:off x="809855" y="5658942"/>
              <a:ext cx="2166157" cy="657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>
                  <a:srgbClr val="D15A3E"/>
                </a:buClr>
                <a:buSzPct val="100000"/>
                <a:defRPr/>
              </a:pPr>
              <a:r>
                <a:rPr lang="en-US" altLang="zh-CN" sz="1600" dirty="0">
                  <a:solidFill>
                    <a:srgbClr val="2D2E2D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</a:rPr>
                <a:t> </a:t>
              </a:r>
              <a:r>
                <a:rPr lang="en-US" altLang="zh-CN" sz="1600" b="1" dirty="0">
                  <a:solidFill>
                    <a:srgbClr val="2D2E2D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</a:rPr>
                <a:t>Institute of High          Energy Physics, CAS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56D2D22-D083-30C5-36EF-AD126DAB9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9347"/>
            <a:stretch/>
          </p:blipFill>
          <p:spPr>
            <a:xfrm>
              <a:off x="1170587" y="4674587"/>
              <a:ext cx="1500112" cy="1062340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ABAD90D3-C498-460F-8973-0661E4BBE90E}"/>
              </a:ext>
            </a:extLst>
          </p:cNvPr>
          <p:cNvSpPr txBox="1"/>
          <p:nvPr/>
        </p:nvSpPr>
        <p:spPr>
          <a:xfrm>
            <a:off x="4250838" y="5956703"/>
            <a:ext cx="5271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High Field Superconducting Magnet Group </a:t>
            </a:r>
            <a:endParaRPr lang="zh-CN" altLang="en-US" sz="20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21C2881-8F26-4DBB-9CF4-AD40C6A4B941}"/>
              </a:ext>
            </a:extLst>
          </p:cNvPr>
          <p:cNvSpPr txBox="1"/>
          <p:nvPr/>
        </p:nvSpPr>
        <p:spPr>
          <a:xfrm>
            <a:off x="7924801" y="1645935"/>
            <a:ext cx="3697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Hands-on Training 2 </a:t>
            </a:r>
            <a:endParaRPr lang="zh-CN" altLang="en-US" sz="3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10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5D59BF-40B7-8E40-5F96-19C76489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88"/>
            <a:ext cx="12192000" cy="71588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What is Superconductor</a:t>
            </a:r>
            <a:r>
              <a:rPr lang="zh-CN" altLang="en-US" sz="28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（超导体）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BC1F4AC-0112-E88E-0A9D-A89A2E683688}"/>
              </a:ext>
            </a:extLst>
          </p:cNvPr>
          <p:cNvGrpSpPr/>
          <p:nvPr/>
        </p:nvGrpSpPr>
        <p:grpSpPr>
          <a:xfrm>
            <a:off x="10484456" y="136209"/>
            <a:ext cx="1306869" cy="516646"/>
            <a:chOff x="1356350" y="6304767"/>
            <a:chExt cx="1306869" cy="51664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11C3B8-73EE-81D3-D134-C402E7B3A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350" y="6304767"/>
              <a:ext cx="767725" cy="51664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DB7BD08-A5C6-FB4F-ED79-FAD165AB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4075" y="6304767"/>
              <a:ext cx="539144" cy="516646"/>
            </a:xfrm>
            <a:prstGeom prst="rect">
              <a:avLst/>
            </a:prstGeom>
          </p:spPr>
        </p:pic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B6F407D9-F360-33EF-E3E9-0ABD053E0191}"/>
              </a:ext>
            </a:extLst>
          </p:cNvPr>
          <p:cNvSpPr/>
          <p:nvPr/>
        </p:nvSpPr>
        <p:spPr>
          <a:xfrm flipV="1">
            <a:off x="431736" y="764700"/>
            <a:ext cx="11336281" cy="45719"/>
          </a:xfrm>
          <a:prstGeom prst="rect">
            <a:avLst/>
          </a:prstGeom>
          <a:gradFill flip="none" rotWithShape="1">
            <a:gsLst>
              <a:gs pos="28000">
                <a:srgbClr val="0070C0"/>
              </a:gs>
              <a:gs pos="0">
                <a:srgbClr val="3240F4"/>
              </a:gs>
              <a:gs pos="75000">
                <a:srgbClr val="5B9BD5">
                  <a:lumMod val="60000"/>
                  <a:lumOff val="40000"/>
                </a:srgbClr>
              </a:gs>
              <a:gs pos="51000">
                <a:srgbClr val="00B0F0"/>
              </a:gs>
              <a:gs pos="100000">
                <a:srgbClr val="5B9BD5">
                  <a:lumMod val="20000"/>
                  <a:lumOff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37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FB3F98B-1886-40AB-8D3F-FEB9E6EB8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3" y="1128631"/>
            <a:ext cx="2480343" cy="288075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0959EBA-D9A2-4E28-8CD8-1BCA09CD9BC3}"/>
              </a:ext>
            </a:extLst>
          </p:cNvPr>
          <p:cNvSpPr txBox="1"/>
          <p:nvPr/>
        </p:nvSpPr>
        <p:spPr>
          <a:xfrm>
            <a:off x="788204" y="3861927"/>
            <a:ext cx="3286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altLang="zh-CN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Zero resistance 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（零电阻）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CFB960E-789F-4CE4-B7B6-221ADB0BC276}"/>
              </a:ext>
            </a:extLst>
          </p:cNvPr>
          <p:cNvSpPr txBox="1"/>
          <p:nvPr/>
        </p:nvSpPr>
        <p:spPr>
          <a:xfrm>
            <a:off x="6632751" y="936534"/>
            <a:ext cx="377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 startAt="2"/>
            </a:pPr>
            <a:r>
              <a:rPr lang="en-US" altLang="zh-CN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Meissner effect 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（迈斯纳效应）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DFCE013-6A51-4B60-A13C-D1C570FF3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95" y="3861782"/>
            <a:ext cx="3944550" cy="204066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F402E54-1294-4597-8FE2-249B794B524C}"/>
              </a:ext>
            </a:extLst>
          </p:cNvPr>
          <p:cNvSpPr txBox="1"/>
          <p:nvPr/>
        </p:nvSpPr>
        <p:spPr>
          <a:xfrm>
            <a:off x="781884" y="871338"/>
            <a:ext cx="5731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Superconductivity discovered in 1911 by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Onnes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Zero resistance of mercury (Hg) wire at 4.2 K </a:t>
            </a:r>
            <a:endParaRPr lang="zh-CN" altLang="en-US" dirty="0">
              <a:solidFill>
                <a:srgbClr val="0E0E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ikalon Blog by Dev Gualtieri">
            <a:extLst>
              <a:ext uri="{FF2B5EF4-FFF2-40B4-BE49-F238E27FC236}">
                <a16:creationId xmlns:a16="http://schemas.microsoft.com/office/drawing/2014/main" id="{8BEC3BC5-7B12-4BC0-B249-28B9FBCD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523" y="1506066"/>
            <a:ext cx="1634383" cy="216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ike Kamerlingh Onnes: Pioneering Contributions to Low-Temperature ...">
            <a:extLst>
              <a:ext uri="{FF2B5EF4-FFF2-40B4-BE49-F238E27FC236}">
                <a16:creationId xmlns:a16="http://schemas.microsoft.com/office/drawing/2014/main" id="{E4BD73F3-F878-4B99-87B3-6E7415B24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07" y="1571432"/>
            <a:ext cx="2056879" cy="204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5055C94-71F7-4B70-BAAC-8E44D0ACEEDB}"/>
              </a:ext>
            </a:extLst>
          </p:cNvPr>
          <p:cNvSpPr txBox="1"/>
          <p:nvPr/>
        </p:nvSpPr>
        <p:spPr>
          <a:xfrm>
            <a:off x="6988795" y="5965012"/>
            <a:ext cx="4095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Perfect diamagnetism (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完全抗磁性）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DB4562D-E2AF-432A-8487-8F0CB6424CAC}"/>
              </a:ext>
            </a:extLst>
          </p:cNvPr>
          <p:cNvSpPr txBox="1"/>
          <p:nvPr/>
        </p:nvSpPr>
        <p:spPr>
          <a:xfrm>
            <a:off x="9370850" y="1654770"/>
            <a:ext cx="18813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Below its critical temperature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 a superconductor exhibits the expulsion of magnetic fields.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D6C1085-BE4E-49B7-B57D-B23F93128F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212" y="4478872"/>
            <a:ext cx="2473612" cy="1816559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663B110C-E166-4FB7-A0E5-1EEA131916C1}"/>
              </a:ext>
            </a:extLst>
          </p:cNvPr>
          <p:cNvSpPr txBox="1"/>
          <p:nvPr/>
        </p:nvSpPr>
        <p:spPr>
          <a:xfrm>
            <a:off x="3716012" y="4621546"/>
            <a:ext cx="20839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Below its critical temperature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superconductor’s resistance drops to zero.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92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5D59BF-40B7-8E40-5F96-19C76489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88"/>
            <a:ext cx="12192000" cy="71588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Application Fields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BC1F4AC-0112-E88E-0A9D-A89A2E683688}"/>
              </a:ext>
            </a:extLst>
          </p:cNvPr>
          <p:cNvGrpSpPr/>
          <p:nvPr/>
        </p:nvGrpSpPr>
        <p:grpSpPr>
          <a:xfrm>
            <a:off x="10484456" y="136209"/>
            <a:ext cx="1306869" cy="516646"/>
            <a:chOff x="1356350" y="6304767"/>
            <a:chExt cx="1306869" cy="51664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11C3B8-73EE-81D3-D134-C402E7B3A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350" y="6304767"/>
              <a:ext cx="767725" cy="51664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DB7BD08-A5C6-FB4F-ED79-FAD165AB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4075" y="6304767"/>
              <a:ext cx="539144" cy="516646"/>
            </a:xfrm>
            <a:prstGeom prst="rect">
              <a:avLst/>
            </a:prstGeom>
          </p:spPr>
        </p:pic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B6F407D9-F360-33EF-E3E9-0ABD053E0191}"/>
              </a:ext>
            </a:extLst>
          </p:cNvPr>
          <p:cNvSpPr/>
          <p:nvPr/>
        </p:nvSpPr>
        <p:spPr>
          <a:xfrm flipV="1">
            <a:off x="431736" y="764700"/>
            <a:ext cx="11336281" cy="45719"/>
          </a:xfrm>
          <a:prstGeom prst="rect">
            <a:avLst/>
          </a:prstGeom>
          <a:gradFill flip="none" rotWithShape="1">
            <a:gsLst>
              <a:gs pos="28000">
                <a:srgbClr val="0070C0"/>
              </a:gs>
              <a:gs pos="0">
                <a:srgbClr val="3240F4"/>
              </a:gs>
              <a:gs pos="75000">
                <a:srgbClr val="5B9BD5">
                  <a:lumMod val="60000"/>
                  <a:lumOff val="40000"/>
                </a:srgbClr>
              </a:gs>
              <a:gs pos="51000">
                <a:srgbClr val="00B0F0"/>
              </a:gs>
              <a:gs pos="100000">
                <a:srgbClr val="5B9BD5">
                  <a:lumMod val="20000"/>
                  <a:lumOff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37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圆角矩形 43">
            <a:extLst>
              <a:ext uri="{FF2B5EF4-FFF2-40B4-BE49-F238E27FC236}">
                <a16:creationId xmlns:a16="http://schemas.microsoft.com/office/drawing/2014/main" id="{6CA05931-40EC-445C-97D1-DCDE68E347B5}"/>
              </a:ext>
            </a:extLst>
          </p:cNvPr>
          <p:cNvSpPr/>
          <p:nvPr/>
        </p:nvSpPr>
        <p:spPr>
          <a:xfrm>
            <a:off x="4396558" y="1407912"/>
            <a:ext cx="3358981" cy="2466088"/>
          </a:xfrm>
          <a:prstGeom prst="roundRect">
            <a:avLst>
              <a:gd name="adj" fmla="val 13073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399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78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圆角矩形 46">
            <a:extLst>
              <a:ext uri="{FF2B5EF4-FFF2-40B4-BE49-F238E27FC236}">
                <a16:creationId xmlns:a16="http://schemas.microsoft.com/office/drawing/2014/main" id="{8FD27875-B037-4270-9333-75451F305C10}"/>
              </a:ext>
            </a:extLst>
          </p:cNvPr>
          <p:cNvSpPr/>
          <p:nvPr/>
        </p:nvSpPr>
        <p:spPr>
          <a:xfrm>
            <a:off x="7893200" y="1398537"/>
            <a:ext cx="3358981" cy="2466088"/>
          </a:xfrm>
          <a:prstGeom prst="roundRect">
            <a:avLst>
              <a:gd name="adj" fmla="val 13073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399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78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圆角矩形 29">
            <a:extLst>
              <a:ext uri="{FF2B5EF4-FFF2-40B4-BE49-F238E27FC236}">
                <a16:creationId xmlns:a16="http://schemas.microsoft.com/office/drawing/2014/main" id="{E35719DA-F78C-4ACA-AACC-1A1FFBAC1A80}"/>
              </a:ext>
            </a:extLst>
          </p:cNvPr>
          <p:cNvSpPr/>
          <p:nvPr/>
        </p:nvSpPr>
        <p:spPr>
          <a:xfrm>
            <a:off x="878082" y="4043717"/>
            <a:ext cx="3358981" cy="2466088"/>
          </a:xfrm>
          <a:prstGeom prst="roundRect">
            <a:avLst>
              <a:gd name="adj" fmla="val 13073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399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78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4" name="圆角矩形 29">
            <a:extLst>
              <a:ext uri="{FF2B5EF4-FFF2-40B4-BE49-F238E27FC236}">
                <a16:creationId xmlns:a16="http://schemas.microsoft.com/office/drawing/2014/main" id="{A8DE489D-01AB-49E9-9DD2-AF81E7A42DF4}"/>
              </a:ext>
            </a:extLst>
          </p:cNvPr>
          <p:cNvSpPr/>
          <p:nvPr/>
        </p:nvSpPr>
        <p:spPr>
          <a:xfrm>
            <a:off x="4383330" y="4043327"/>
            <a:ext cx="3358981" cy="2466088"/>
          </a:xfrm>
          <a:prstGeom prst="roundRect">
            <a:avLst>
              <a:gd name="adj" fmla="val 13073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399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78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92AA225-66A0-4784-8C8D-A9519344DB4F}"/>
              </a:ext>
            </a:extLst>
          </p:cNvPr>
          <p:cNvSpPr txBox="1"/>
          <p:nvPr/>
        </p:nvSpPr>
        <p:spPr>
          <a:xfrm>
            <a:off x="864047" y="5910408"/>
            <a:ext cx="3142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Levitation Train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31164A3-D6EA-4110-9F78-322EE30A6D95}"/>
              </a:ext>
            </a:extLst>
          </p:cNvPr>
          <p:cNvSpPr txBox="1"/>
          <p:nvPr/>
        </p:nvSpPr>
        <p:spPr>
          <a:xfrm>
            <a:off x="4370266" y="5910408"/>
            <a:ext cx="3146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Turbine Generator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9CD9274-476E-4A5D-A034-EA4093176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89" y="1032082"/>
            <a:ext cx="3228889" cy="2149261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A3B76207-F12F-451E-AC1E-FB495F9FFD46}"/>
              </a:ext>
            </a:extLst>
          </p:cNvPr>
          <p:cNvSpPr txBox="1"/>
          <p:nvPr/>
        </p:nvSpPr>
        <p:spPr>
          <a:xfrm>
            <a:off x="1239252" y="3214052"/>
            <a:ext cx="2391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Accelerator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FFB625B-DFFF-404B-A64D-19684163286F}"/>
              </a:ext>
            </a:extLst>
          </p:cNvPr>
          <p:cNvSpPr txBox="1"/>
          <p:nvPr/>
        </p:nvSpPr>
        <p:spPr>
          <a:xfrm>
            <a:off x="4961414" y="3207813"/>
            <a:ext cx="2391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Fusion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How We Use Superconductors Today | Tech Journeyman">
            <a:extLst>
              <a:ext uri="{FF2B5EF4-FFF2-40B4-BE49-F238E27FC236}">
                <a16:creationId xmlns:a16="http://schemas.microsoft.com/office/drawing/2014/main" id="{319C2F9A-9340-4F11-AD53-B3116BBAC3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100" name="Picture 4" descr="El imán más potente del mundo está listo para el reactor de fusión ITER">
            <a:extLst>
              <a:ext uri="{FF2B5EF4-FFF2-40B4-BE49-F238E27FC236}">
                <a16:creationId xmlns:a16="http://schemas.microsoft.com/office/drawing/2014/main" id="{CCF32584-CC02-44E7-BDF4-495ED0AE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427" y="1032082"/>
            <a:ext cx="3217145" cy="21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at is a superconductor? | Live Science">
            <a:extLst>
              <a:ext uri="{FF2B5EF4-FFF2-40B4-BE49-F238E27FC236}">
                <a16:creationId xmlns:a16="http://schemas.microsoft.com/office/drawing/2014/main" id="{6CF14C46-9526-4915-876E-13EACB91C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14" y="1041509"/>
            <a:ext cx="3215486" cy="21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69304FBC-A3CD-4D48-9ED1-48DE05B47156}"/>
              </a:ext>
            </a:extLst>
          </p:cNvPr>
          <p:cNvSpPr txBox="1"/>
          <p:nvPr/>
        </p:nvSpPr>
        <p:spPr>
          <a:xfrm>
            <a:off x="8168521" y="3207813"/>
            <a:ext cx="3155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Resonance Imaging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F2FCA0DD-57DF-4613-91FE-FF33E1551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-100" r="2795" b="100"/>
          <a:stretch/>
        </p:blipFill>
        <p:spPr bwMode="auto">
          <a:xfrm>
            <a:off x="820786" y="3815744"/>
            <a:ext cx="3228889" cy="201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5D4E46EB-21B2-4BCC-9FC3-FAB48D243F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56" t="1017" r="3943" b="-1017"/>
          <a:stretch/>
        </p:blipFill>
        <p:spPr>
          <a:xfrm>
            <a:off x="4487925" y="3815745"/>
            <a:ext cx="3213265" cy="2029930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0CA55A3C-DCDC-4CF6-BE79-6613597EDDAA}"/>
              </a:ext>
            </a:extLst>
          </p:cNvPr>
          <p:cNvSpPr txBox="1"/>
          <p:nvPr/>
        </p:nvSpPr>
        <p:spPr>
          <a:xfrm>
            <a:off x="8176926" y="5910408"/>
            <a:ext cx="3146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Transmission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589C74A0-C092-487E-8DD0-6C1D48DEE4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0151"/>
          <a:stretch/>
        </p:blipFill>
        <p:spPr>
          <a:xfrm>
            <a:off x="8138315" y="3815744"/>
            <a:ext cx="3213266" cy="20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86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5D59BF-40B7-8E40-5F96-19C76489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88"/>
            <a:ext cx="12192000" cy="715888"/>
          </a:xfrm>
        </p:spPr>
        <p:txBody>
          <a:bodyPr/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Circular Particle Accelerator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9D92D5F-3D11-927D-8AD6-51AD56296E95}"/>
              </a:ext>
            </a:extLst>
          </p:cNvPr>
          <p:cNvGrpSpPr/>
          <p:nvPr/>
        </p:nvGrpSpPr>
        <p:grpSpPr>
          <a:xfrm>
            <a:off x="10484456" y="136209"/>
            <a:ext cx="1306869" cy="516646"/>
            <a:chOff x="1356350" y="6304767"/>
            <a:chExt cx="1306869" cy="51664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B6C6FDF-6500-EE5E-3B69-8E29B9E2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350" y="6304767"/>
              <a:ext cx="767725" cy="5166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12D9920-DBEC-15E4-B1B7-EFEC231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075" y="6304767"/>
              <a:ext cx="539144" cy="516646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B6F407D9-F360-33EF-E3E9-0ABD053E0191}"/>
              </a:ext>
            </a:extLst>
          </p:cNvPr>
          <p:cNvSpPr/>
          <p:nvPr/>
        </p:nvSpPr>
        <p:spPr>
          <a:xfrm flipV="1">
            <a:off x="431736" y="764700"/>
            <a:ext cx="11336281" cy="45719"/>
          </a:xfrm>
          <a:prstGeom prst="rect">
            <a:avLst/>
          </a:prstGeom>
          <a:gradFill flip="none" rotWithShape="1">
            <a:gsLst>
              <a:gs pos="28000">
                <a:srgbClr val="0070C0"/>
              </a:gs>
              <a:gs pos="0">
                <a:srgbClr val="3240F4"/>
              </a:gs>
              <a:gs pos="75000">
                <a:srgbClr val="5B9BD5">
                  <a:lumMod val="60000"/>
                  <a:lumOff val="40000"/>
                </a:srgbClr>
              </a:gs>
              <a:gs pos="51000">
                <a:srgbClr val="00B0F0"/>
              </a:gs>
              <a:gs pos="100000">
                <a:srgbClr val="5B9BD5">
                  <a:lumMod val="20000"/>
                  <a:lumOff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37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03D0CA4-EEF0-4148-810B-B36A061BD6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"/>
          <a:stretch/>
        </p:blipFill>
        <p:spPr>
          <a:xfrm>
            <a:off x="783169" y="1599273"/>
            <a:ext cx="8134543" cy="4490286"/>
          </a:xfrm>
          <a:prstGeom prst="rect">
            <a:avLst/>
          </a:prstGeom>
        </p:spPr>
      </p:pic>
      <p:graphicFrame>
        <p:nvGraphicFramePr>
          <p:cNvPr id="26" name="Object 32">
            <a:extLst>
              <a:ext uri="{FF2B5EF4-FFF2-40B4-BE49-F238E27FC236}">
                <a16:creationId xmlns:a16="http://schemas.microsoft.com/office/drawing/2014/main" id="{13FAE20D-8471-4AAF-A585-493E32757C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569208"/>
              </p:ext>
            </p:extLst>
          </p:nvPr>
        </p:nvGraphicFramePr>
        <p:xfrm>
          <a:off x="8961250" y="1857682"/>
          <a:ext cx="3046412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" name="Equation" r:id="rId7" imgW="1714500" imgH="203200" progId="Equation.3">
                  <p:embed/>
                </p:oleObj>
              </mc:Choice>
              <mc:Fallback>
                <p:oleObj name="Equation" r:id="rId7" imgW="1714500" imgH="203200" progId="Equation.3">
                  <p:embed/>
                  <p:pic>
                    <p:nvPicPr>
                      <p:cNvPr id="11" name="Object 32">
                        <a:extLst>
                          <a:ext uri="{FF2B5EF4-FFF2-40B4-BE49-F238E27FC236}">
                            <a16:creationId xmlns:a16="http://schemas.microsoft.com/office/drawing/2014/main" id="{1F6EA913-2FC0-44DC-AF04-62A9C62182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1250" y="1857682"/>
                        <a:ext cx="3046412" cy="360363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8FCF2BFC-5F47-48CE-84F1-47DE9308A49C}"/>
              </a:ext>
            </a:extLst>
          </p:cNvPr>
          <p:cNvSpPr txBox="1"/>
          <p:nvPr/>
        </p:nvSpPr>
        <p:spPr>
          <a:xfrm>
            <a:off x="431736" y="6169580"/>
            <a:ext cx="956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E0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super-high energy accelerator rely on high field (16-24 T) dipole magnet.</a:t>
            </a:r>
            <a:endParaRPr lang="zh-CN" altLang="en-US" dirty="0">
              <a:solidFill>
                <a:srgbClr val="0E0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5864304-D7C4-4B49-A915-5E017AED850C}"/>
              </a:ext>
            </a:extLst>
          </p:cNvPr>
          <p:cNvSpPr txBox="1"/>
          <p:nvPr/>
        </p:nvSpPr>
        <p:spPr>
          <a:xfrm>
            <a:off x="10432073" y="2497594"/>
            <a:ext cx="17599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Circumference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环的周长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96F55AF-6C97-4DEC-BA94-D21A90C35885}"/>
              </a:ext>
            </a:extLst>
          </p:cNvPr>
          <p:cNvCxnSpPr>
            <a:cxnSpLocks/>
          </p:cNvCxnSpPr>
          <p:nvPr/>
        </p:nvCxnSpPr>
        <p:spPr>
          <a:xfrm>
            <a:off x="11524580" y="2218045"/>
            <a:ext cx="0" cy="326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63A1498-E587-46DD-AD3A-429611A30A9D}"/>
              </a:ext>
            </a:extLst>
          </p:cNvPr>
          <p:cNvCxnSpPr>
            <a:cxnSpLocks/>
          </p:cNvCxnSpPr>
          <p:nvPr/>
        </p:nvCxnSpPr>
        <p:spPr>
          <a:xfrm flipV="1">
            <a:off x="10805089" y="1566768"/>
            <a:ext cx="1" cy="26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DB50C00C-6EDE-4725-A133-0D8129125A41}"/>
              </a:ext>
            </a:extLst>
          </p:cNvPr>
          <p:cNvSpPr txBox="1"/>
          <p:nvPr/>
        </p:nvSpPr>
        <p:spPr>
          <a:xfrm>
            <a:off x="10307001" y="952942"/>
            <a:ext cx="17599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</a:p>
          <a:p>
            <a:pPr algn="l"/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磁场强度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8F8E6E0-448E-469E-9B0F-81129039F50E}"/>
              </a:ext>
            </a:extLst>
          </p:cNvPr>
          <p:cNvSpPr txBox="1"/>
          <p:nvPr/>
        </p:nvSpPr>
        <p:spPr>
          <a:xfrm>
            <a:off x="8917712" y="2491531"/>
            <a:ext cx="17599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pPr algn="l"/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质心能量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097FF86F-D87C-4319-8C0D-80BE883A4B10}"/>
              </a:ext>
            </a:extLst>
          </p:cNvPr>
          <p:cNvCxnSpPr>
            <a:cxnSpLocks/>
          </p:cNvCxnSpPr>
          <p:nvPr/>
        </p:nvCxnSpPr>
        <p:spPr>
          <a:xfrm>
            <a:off x="9088038" y="2218045"/>
            <a:ext cx="1597" cy="326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908A9561-143C-457D-91BD-78422BDC2C66}"/>
              </a:ext>
            </a:extLst>
          </p:cNvPr>
          <p:cNvSpPr txBox="1"/>
          <p:nvPr/>
        </p:nvSpPr>
        <p:spPr>
          <a:xfrm>
            <a:off x="711917" y="882122"/>
            <a:ext cx="8691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energy of an accelerator is proportional to the magnetic field strength of the dipole magnets and the circumference of the ring.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18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5D59BF-40B7-8E40-5F96-19C76489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88"/>
            <a:ext cx="12192000" cy="715888"/>
          </a:xfrm>
        </p:spPr>
        <p:txBody>
          <a:bodyPr/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Superconducting Dipole Magnet</a:t>
            </a:r>
            <a:r>
              <a:rPr lang="en-US" altLang="zh-CN" sz="28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28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超导二极磁体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9D92D5F-3D11-927D-8AD6-51AD56296E95}"/>
              </a:ext>
            </a:extLst>
          </p:cNvPr>
          <p:cNvGrpSpPr/>
          <p:nvPr/>
        </p:nvGrpSpPr>
        <p:grpSpPr>
          <a:xfrm>
            <a:off x="10484456" y="136209"/>
            <a:ext cx="1306869" cy="516646"/>
            <a:chOff x="1356350" y="6304767"/>
            <a:chExt cx="1306869" cy="51664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B6C6FDF-6500-EE5E-3B69-8E29B9E2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350" y="6304767"/>
              <a:ext cx="767725" cy="5166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12D9920-DBEC-15E4-B1B7-EFEC231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4075" y="6304767"/>
              <a:ext cx="539144" cy="516646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B6F407D9-F360-33EF-E3E9-0ABD053E0191}"/>
              </a:ext>
            </a:extLst>
          </p:cNvPr>
          <p:cNvSpPr/>
          <p:nvPr/>
        </p:nvSpPr>
        <p:spPr>
          <a:xfrm flipV="1">
            <a:off x="431736" y="764700"/>
            <a:ext cx="11336281" cy="45719"/>
          </a:xfrm>
          <a:prstGeom prst="rect">
            <a:avLst/>
          </a:prstGeom>
          <a:gradFill flip="none" rotWithShape="1">
            <a:gsLst>
              <a:gs pos="28000">
                <a:srgbClr val="0070C0"/>
              </a:gs>
              <a:gs pos="0">
                <a:srgbClr val="3240F4"/>
              </a:gs>
              <a:gs pos="75000">
                <a:srgbClr val="5B9BD5">
                  <a:lumMod val="60000"/>
                  <a:lumOff val="40000"/>
                </a:srgbClr>
              </a:gs>
              <a:gs pos="51000">
                <a:srgbClr val="00B0F0"/>
              </a:gs>
              <a:gs pos="100000">
                <a:srgbClr val="5B9BD5">
                  <a:lumMod val="20000"/>
                  <a:lumOff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37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56089A-F68A-475F-A8B5-B11529C96F47}"/>
              </a:ext>
            </a:extLst>
          </p:cNvPr>
          <p:cNvSpPr txBox="1"/>
          <p:nvPr/>
        </p:nvSpPr>
        <p:spPr>
          <a:xfrm>
            <a:off x="431736" y="928268"/>
            <a:ext cx="10684031" cy="52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8463"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endParaRPr lang="zh-CN" altLang="en-US" sz="2400" b="1" dirty="0">
              <a:solidFill>
                <a:srgbClr val="FF0000"/>
              </a:solidFill>
              <a:latin typeface="Arial"/>
              <a:ea typeface="微软雅黑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520F0C2-ABB9-42C7-8716-7AE3323BF59F}"/>
              </a:ext>
            </a:extLst>
          </p:cNvPr>
          <p:cNvGrpSpPr/>
          <p:nvPr/>
        </p:nvGrpSpPr>
        <p:grpSpPr>
          <a:xfrm>
            <a:off x="3708854" y="1156275"/>
            <a:ext cx="7159464" cy="2344156"/>
            <a:chOff x="1982911" y="1704022"/>
            <a:chExt cx="6228958" cy="1872631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032E9B2D-CF52-4272-B989-2D5D38704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3324" y="1766169"/>
              <a:ext cx="2058545" cy="1753421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AC20DC1-6337-4F18-B23F-2B8EB686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2911" y="1704022"/>
              <a:ext cx="4074459" cy="1872631"/>
            </a:xfrm>
            <a:prstGeom prst="rect">
              <a:avLst/>
            </a:prstGeom>
          </p:spPr>
        </p:pic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59B9FD57-9E18-4A77-9B12-782C58212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743" y="3687201"/>
            <a:ext cx="3817793" cy="245349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31259F9-A6C0-41A7-AD05-BA96428B31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9" t="827" r="38619" b="30886"/>
          <a:stretch/>
        </p:blipFill>
        <p:spPr>
          <a:xfrm>
            <a:off x="8070209" y="3687201"/>
            <a:ext cx="2798109" cy="244783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3F10F14-CFE0-4149-B4E0-A70A370DC068}"/>
              </a:ext>
            </a:extLst>
          </p:cNvPr>
          <p:cNvSpPr txBox="1"/>
          <p:nvPr/>
        </p:nvSpPr>
        <p:spPr>
          <a:xfrm>
            <a:off x="8627296" y="6169580"/>
            <a:ext cx="168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Magnet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BE38A1A-B493-4613-83E5-83E259239F6C}"/>
              </a:ext>
            </a:extLst>
          </p:cNvPr>
          <p:cNvSpPr txBox="1"/>
          <p:nvPr/>
        </p:nvSpPr>
        <p:spPr>
          <a:xfrm>
            <a:off x="541090" y="1571133"/>
            <a:ext cx="326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Electromatic and mechanical</a:t>
            </a:r>
          </a:p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design of superconducting     </a:t>
            </a:r>
          </a:p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dipole magnet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9EE1E08-67F1-4413-A1B6-72FA3850B5DB}"/>
              </a:ext>
            </a:extLst>
          </p:cNvPr>
          <p:cNvSpPr txBox="1"/>
          <p:nvPr/>
        </p:nvSpPr>
        <p:spPr>
          <a:xfrm>
            <a:off x="541090" y="3847263"/>
            <a:ext cx="311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Fabrication of racetrack coils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magnet assembly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8024C81-D6DC-42F3-A0CC-1CF096F116AA}"/>
              </a:ext>
            </a:extLst>
          </p:cNvPr>
          <p:cNvSpPr txBox="1"/>
          <p:nvPr/>
        </p:nvSpPr>
        <p:spPr>
          <a:xfrm>
            <a:off x="5272392" y="6169580"/>
            <a:ext cx="128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coils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ADF1F66-EC67-4D90-91E2-15BA05116E2D}"/>
              </a:ext>
            </a:extLst>
          </p:cNvPr>
          <p:cNvSpPr txBox="1"/>
          <p:nvPr/>
        </p:nvSpPr>
        <p:spPr>
          <a:xfrm>
            <a:off x="8177240" y="1061796"/>
            <a:ext cx="131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LTS + HTS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1F5033E-327D-49F4-B351-9B3321171D97}"/>
              </a:ext>
            </a:extLst>
          </p:cNvPr>
          <p:cNvSpPr txBox="1"/>
          <p:nvPr/>
        </p:nvSpPr>
        <p:spPr>
          <a:xfrm>
            <a:off x="6835243" y="2930125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zh-CN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05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5D59BF-40B7-8E40-5F96-19C76489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88"/>
            <a:ext cx="12192000" cy="715888"/>
          </a:xfrm>
        </p:spPr>
        <p:txBody>
          <a:bodyPr>
            <a:normAutofit/>
          </a:bodyPr>
          <a:lstStyle/>
          <a:p>
            <a:pPr algn="ctr"/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Superconductors (SCs)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BC1F4AC-0112-E88E-0A9D-A89A2E683688}"/>
              </a:ext>
            </a:extLst>
          </p:cNvPr>
          <p:cNvGrpSpPr/>
          <p:nvPr/>
        </p:nvGrpSpPr>
        <p:grpSpPr>
          <a:xfrm>
            <a:off x="10484456" y="136209"/>
            <a:ext cx="1306869" cy="516646"/>
            <a:chOff x="1356350" y="6304767"/>
            <a:chExt cx="1306869" cy="51664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11C3B8-73EE-81D3-D134-C402E7B3A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350" y="6304767"/>
              <a:ext cx="767725" cy="51664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DB7BD08-A5C6-FB4F-ED79-FAD165AB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4075" y="6304767"/>
              <a:ext cx="539144" cy="516646"/>
            </a:xfrm>
            <a:prstGeom prst="rect">
              <a:avLst/>
            </a:prstGeom>
          </p:spPr>
        </p:pic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B6F407D9-F360-33EF-E3E9-0ABD053E0191}"/>
              </a:ext>
            </a:extLst>
          </p:cNvPr>
          <p:cNvSpPr/>
          <p:nvPr/>
        </p:nvSpPr>
        <p:spPr>
          <a:xfrm flipV="1">
            <a:off x="431736" y="764700"/>
            <a:ext cx="11336281" cy="45719"/>
          </a:xfrm>
          <a:prstGeom prst="rect">
            <a:avLst/>
          </a:prstGeom>
          <a:gradFill flip="none" rotWithShape="1">
            <a:gsLst>
              <a:gs pos="28000">
                <a:srgbClr val="0070C0"/>
              </a:gs>
              <a:gs pos="0">
                <a:srgbClr val="3240F4"/>
              </a:gs>
              <a:gs pos="75000">
                <a:srgbClr val="5B9BD5">
                  <a:lumMod val="60000"/>
                  <a:lumOff val="40000"/>
                </a:srgbClr>
              </a:gs>
              <a:gs pos="51000">
                <a:srgbClr val="00B0F0"/>
              </a:gs>
              <a:gs pos="100000">
                <a:srgbClr val="5B9BD5">
                  <a:lumMod val="20000"/>
                  <a:lumOff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37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B6442D7-31CA-4DAD-BCBC-16872A74102B}"/>
              </a:ext>
            </a:extLst>
          </p:cNvPr>
          <p:cNvGrpSpPr/>
          <p:nvPr/>
        </p:nvGrpSpPr>
        <p:grpSpPr>
          <a:xfrm>
            <a:off x="773209" y="904275"/>
            <a:ext cx="5666764" cy="5011442"/>
            <a:chOff x="429236" y="926445"/>
            <a:chExt cx="5666764" cy="5011442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0959EBA-D9A2-4E28-8CD8-1BCA09CD9BC3}"/>
                </a:ext>
              </a:extLst>
            </p:cNvPr>
            <p:cNvSpPr txBox="1"/>
            <p:nvPr/>
          </p:nvSpPr>
          <p:spPr>
            <a:xfrm>
              <a:off x="429236" y="926445"/>
              <a:ext cx="5666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>
                <a:buFont typeface="+mj-lt"/>
                <a:buAutoNum type="arabicPeriod"/>
              </a:pP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Low temperature superconductor (</a:t>
              </a:r>
              <a:r>
                <a:rPr lang="en-US" altLang="zh-CN" dirty="0">
                  <a:solidFill>
                    <a:srgbClr val="0E0E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LTS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F7F667E-1FD6-425D-84B2-98C7123E18F7}"/>
                </a:ext>
              </a:extLst>
            </p:cNvPr>
            <p:cNvSpPr txBox="1"/>
            <p:nvPr/>
          </p:nvSpPr>
          <p:spPr>
            <a:xfrm>
              <a:off x="657049" y="4341420"/>
              <a:ext cx="48249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altLang="zh-CN" sz="1600" dirty="0" err="1">
                  <a:solidFill>
                    <a:srgbClr val="0E0E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NbTi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铌钛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),  </a:t>
              </a:r>
              <a:r>
                <a:rPr lang="en-US" altLang="zh-CN" sz="1600" dirty="0">
                  <a:solidFill>
                    <a:srgbClr val="0E0E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Nb</a:t>
              </a:r>
              <a:r>
                <a:rPr lang="en-US" altLang="zh-CN" sz="1600" baseline="-25000" dirty="0">
                  <a:solidFill>
                    <a:srgbClr val="0E0E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zh-CN" sz="1600" dirty="0">
                  <a:solidFill>
                    <a:srgbClr val="0E0E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铌三锡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) superconductors 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462634D-0897-4181-8CB6-93788F8035A2}"/>
                </a:ext>
              </a:extLst>
            </p:cNvPr>
            <p:cNvSpPr txBox="1"/>
            <p:nvPr/>
          </p:nvSpPr>
          <p:spPr>
            <a:xfrm>
              <a:off x="657049" y="4839248"/>
              <a:ext cx="48249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rgbClr val="0E0E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Wires 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with single superconducting filament to tens of thousands of ultra fine filaments.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en-US" altLang="zh-C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rgbClr val="0E0E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Rutherford cable </a:t>
              </a: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4A6F74E-DC27-43EB-928B-35F283DA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6253" y="1485668"/>
              <a:ext cx="4019513" cy="2745156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980A249-5DBC-443C-A64C-AC63CAC3AD13}"/>
                </a:ext>
              </a:extLst>
            </p:cNvPr>
            <p:cNvSpPr txBox="1"/>
            <p:nvPr/>
          </p:nvSpPr>
          <p:spPr>
            <a:xfrm>
              <a:off x="772890" y="1485668"/>
              <a:ext cx="845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Luwata</a:t>
              </a:r>
              <a:endParaRPr lang="zh-CN" alt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ABC1481-5666-4C94-BBEF-BC9919850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62" r="1835" b="54555"/>
            <a:stretch/>
          </p:blipFill>
          <p:spPr>
            <a:xfrm>
              <a:off x="2795842" y="5399594"/>
              <a:ext cx="1782706" cy="538293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2C24FFB3-16F8-4DD5-8C4A-DB0ACA0BF785}"/>
              </a:ext>
            </a:extLst>
          </p:cNvPr>
          <p:cNvGrpSpPr/>
          <p:nvPr/>
        </p:nvGrpSpPr>
        <p:grpSpPr>
          <a:xfrm>
            <a:off x="6043939" y="904275"/>
            <a:ext cx="5666764" cy="4885461"/>
            <a:chOff x="6094739" y="904275"/>
            <a:chExt cx="5666764" cy="4885461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4F8B014-6671-4FDB-94A9-F6C64E5DFFEB}"/>
                </a:ext>
              </a:extLst>
            </p:cNvPr>
            <p:cNvSpPr txBox="1"/>
            <p:nvPr/>
          </p:nvSpPr>
          <p:spPr>
            <a:xfrm>
              <a:off x="6094739" y="904275"/>
              <a:ext cx="5666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>
                <a:buFont typeface="+mj-lt"/>
                <a:buAutoNum type="arabicPeriod" startAt="2"/>
              </a:pP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High temperature superconductor (</a:t>
              </a:r>
              <a:r>
                <a:rPr lang="en-US" altLang="zh-CN" dirty="0">
                  <a:solidFill>
                    <a:srgbClr val="0E0E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HTS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C72EB064-EC0A-442B-AD1C-D7FEF26C959A}"/>
                </a:ext>
              </a:extLst>
            </p:cNvPr>
            <p:cNvGrpSpPr/>
            <p:nvPr/>
          </p:nvGrpSpPr>
          <p:grpSpPr>
            <a:xfrm>
              <a:off x="6448802" y="1269553"/>
              <a:ext cx="5041563" cy="4520183"/>
              <a:chOff x="6448802" y="1269553"/>
              <a:chExt cx="5041563" cy="4520183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9F1360F-ECD6-4DA1-9CD6-0F0BAC8DE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24058" y="1958726"/>
                <a:ext cx="2366307" cy="2469725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A594564-A0CB-4C8A-8198-D770A293B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48802" y="1269553"/>
                <a:ext cx="2954880" cy="2134784"/>
              </a:xfrm>
              <a:prstGeom prst="rect">
                <a:avLst/>
              </a:prstGeom>
            </p:spPr>
          </p:pic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52D50F5-5482-49C5-AF0A-61757275F7D2}"/>
                  </a:ext>
                </a:extLst>
              </p:cNvPr>
              <p:cNvSpPr txBox="1"/>
              <p:nvPr/>
            </p:nvSpPr>
            <p:spPr>
              <a:xfrm>
                <a:off x="6567710" y="1494271"/>
                <a:ext cx="14569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SST </a:t>
                </a:r>
                <a:r>
                  <a:rPr lang="zh-CN" alt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上海超导</a:t>
                </a:r>
              </a:p>
            </p:txBody>
          </p:sp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B5146941-22AC-410D-8DCA-EB6989F04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7627" y="2887474"/>
                <a:ext cx="2443883" cy="1679842"/>
              </a:xfrm>
              <a:prstGeom prst="rect">
                <a:avLst/>
              </a:prstGeom>
            </p:spPr>
          </p:pic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D0AA493-C2A4-4C01-B484-B7FD9621EC8F}"/>
                  </a:ext>
                </a:extLst>
              </p:cNvPr>
              <p:cNvSpPr txBox="1"/>
              <p:nvPr/>
            </p:nvSpPr>
            <p:spPr>
              <a:xfrm>
                <a:off x="6472578" y="4884569"/>
                <a:ext cx="48249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0E0E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HTS tape - REBCO 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8B24105-E8AF-4EBC-803B-185389092D2A}"/>
                  </a:ext>
                </a:extLst>
              </p:cNvPr>
              <p:cNvSpPr txBox="1"/>
              <p:nvPr/>
            </p:nvSpPr>
            <p:spPr>
              <a:xfrm>
                <a:off x="6472578" y="5451182"/>
                <a:ext cx="48249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Conductor on Round Core </a:t>
                </a:r>
                <a:r>
                  <a:rPr lang="en-US" altLang="zh-CN" sz="1600" dirty="0">
                    <a:solidFill>
                      <a:srgbClr val="0E0E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(CORC) cable 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1F6475B8-8139-4123-9535-790C13858B4B}"/>
              </a:ext>
            </a:extLst>
          </p:cNvPr>
          <p:cNvSpPr txBox="1"/>
          <p:nvPr/>
        </p:nvSpPr>
        <p:spPr>
          <a:xfrm>
            <a:off x="6439973" y="5982682"/>
            <a:ext cx="4824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HTS can be used in liquid hydrogen (</a:t>
            </a:r>
            <a:r>
              <a:rPr lang="en-US" altLang="zh-CN" sz="1600" dirty="0">
                <a:solidFill>
                  <a:srgbClr val="0E0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K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A93CF49-5A2E-4847-AFE2-6B8ED6DE5C08}"/>
              </a:ext>
            </a:extLst>
          </p:cNvPr>
          <p:cNvSpPr txBox="1"/>
          <p:nvPr/>
        </p:nvSpPr>
        <p:spPr>
          <a:xfrm>
            <a:off x="1001022" y="6061643"/>
            <a:ext cx="4824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LTS is used in liquid Helium (</a:t>
            </a:r>
            <a:r>
              <a:rPr lang="en-US" altLang="zh-CN" sz="1600" dirty="0">
                <a:solidFill>
                  <a:srgbClr val="0E0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 K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9525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9C46A30-C67B-4709-BF54-700DDD242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78" y="1037428"/>
            <a:ext cx="3848475" cy="235363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25D59BF-40B7-8E40-5F96-19C76489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88"/>
            <a:ext cx="12192000" cy="715888"/>
          </a:xfrm>
        </p:spPr>
        <p:txBody>
          <a:bodyPr/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Critical Parameters of SCs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9D92D5F-3D11-927D-8AD6-51AD56296E95}"/>
              </a:ext>
            </a:extLst>
          </p:cNvPr>
          <p:cNvGrpSpPr/>
          <p:nvPr/>
        </p:nvGrpSpPr>
        <p:grpSpPr>
          <a:xfrm>
            <a:off x="10484456" y="136209"/>
            <a:ext cx="1306869" cy="516646"/>
            <a:chOff x="1356350" y="6304767"/>
            <a:chExt cx="1306869" cy="51664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B6C6FDF-6500-EE5E-3B69-8E29B9E2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350" y="6304767"/>
              <a:ext cx="767725" cy="5166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12D9920-DBEC-15E4-B1B7-EFEC231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075" y="6304767"/>
              <a:ext cx="539144" cy="516646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B6F407D9-F360-33EF-E3E9-0ABD053E0191}"/>
              </a:ext>
            </a:extLst>
          </p:cNvPr>
          <p:cNvSpPr/>
          <p:nvPr/>
        </p:nvSpPr>
        <p:spPr>
          <a:xfrm flipV="1">
            <a:off x="431736" y="764700"/>
            <a:ext cx="11336281" cy="45719"/>
          </a:xfrm>
          <a:prstGeom prst="rect">
            <a:avLst/>
          </a:prstGeom>
          <a:gradFill flip="none" rotWithShape="1">
            <a:gsLst>
              <a:gs pos="28000">
                <a:srgbClr val="0070C0"/>
              </a:gs>
              <a:gs pos="0">
                <a:srgbClr val="3240F4"/>
              </a:gs>
              <a:gs pos="75000">
                <a:srgbClr val="5B9BD5">
                  <a:lumMod val="60000"/>
                  <a:lumOff val="40000"/>
                </a:srgbClr>
              </a:gs>
              <a:gs pos="51000">
                <a:srgbClr val="00B0F0"/>
              </a:gs>
              <a:gs pos="100000">
                <a:srgbClr val="5B9BD5">
                  <a:lumMod val="20000"/>
                  <a:lumOff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37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008EB57-9FD8-4819-9126-A8E28C113495}"/>
              </a:ext>
            </a:extLst>
          </p:cNvPr>
          <p:cNvSpPr txBox="1"/>
          <p:nvPr/>
        </p:nvSpPr>
        <p:spPr>
          <a:xfrm>
            <a:off x="387977" y="959640"/>
            <a:ext cx="7658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zh-CN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critical temperature (</a:t>
            </a:r>
            <a:r>
              <a:rPr lang="en-US" altLang="zh-CN" i="1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aseline="-25000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CN" altLang="en-US" sz="1600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临界温度</a:t>
            </a:r>
            <a:endParaRPr lang="en-US" altLang="zh-CN" sz="1600" dirty="0">
              <a:solidFill>
                <a:srgbClr val="0E0E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Above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superconductor reverts to normal (non-superconducting) state.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Nb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=18 K);    REBCO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=92 K); 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6BE0DDA-A3F8-46F1-85E3-B35219CE01DB}"/>
              </a:ext>
            </a:extLst>
          </p:cNvPr>
          <p:cNvSpPr txBox="1"/>
          <p:nvPr/>
        </p:nvSpPr>
        <p:spPr>
          <a:xfrm>
            <a:off x="387977" y="3374178"/>
            <a:ext cx="9047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 startAt="3"/>
            </a:pPr>
            <a:r>
              <a:rPr lang="en-US" altLang="zh-CN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critical current (</a:t>
            </a:r>
            <a:r>
              <a:rPr lang="en-US" altLang="zh-CN" i="1" dirty="0" err="1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baseline="-25000" dirty="0" err="1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CN" altLang="en-US" sz="1600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临界电流</a:t>
            </a:r>
            <a:endParaRPr lang="en-US" altLang="zh-CN" sz="1600" dirty="0">
              <a:solidFill>
                <a:srgbClr val="0E0E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The maximum current the superconductor carries without losing its superconducting property.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en-US" altLang="zh-CN" i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= </a:t>
            </a:r>
            <a:r>
              <a:rPr lang="en-US" altLang="zh-CN" i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/ (cross sectional area of the superconductor)</a:t>
            </a:r>
            <a:endParaRPr kumimoji="0" lang="en-US" altLang="zh-CN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0039DAC-F496-46C9-A3DE-EA850CB6DF49}"/>
              </a:ext>
            </a:extLst>
          </p:cNvPr>
          <p:cNvSpPr txBox="1"/>
          <p:nvPr/>
        </p:nvSpPr>
        <p:spPr>
          <a:xfrm>
            <a:off x="387977" y="2106544"/>
            <a:ext cx="7706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 startAt="2"/>
            </a:pPr>
            <a:r>
              <a:rPr lang="en-US" altLang="zh-CN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critical field (</a:t>
            </a:r>
            <a:r>
              <a:rPr lang="en-US" altLang="zh-CN" i="1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r>
              <a:rPr lang="en-US" altLang="zh-CN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CN" altLang="en-US" sz="1600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临界磁场</a:t>
            </a:r>
            <a:endParaRPr lang="en-US" altLang="zh-CN" sz="1600" dirty="0">
              <a:solidFill>
                <a:srgbClr val="0E0E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Above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superconductor reverts to normal (non-superconducting) state.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Nb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, 4.2K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25 T);    REBCO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c2, 4.2K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＞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T); 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9281C369-C23E-44B8-AB18-EAEC47B27755}"/>
              </a:ext>
            </a:extLst>
          </p:cNvPr>
          <p:cNvSpPr/>
          <p:nvPr/>
        </p:nvSpPr>
        <p:spPr>
          <a:xfrm>
            <a:off x="2906785" y="4994030"/>
            <a:ext cx="1451296" cy="57925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altLang="zh-CN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0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0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CN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C07D4B0-1E2E-4071-AE62-CDFAB3E4EB6F}"/>
              </a:ext>
            </a:extLst>
          </p:cNvPr>
          <p:cNvSpPr/>
          <p:nvPr/>
        </p:nvSpPr>
        <p:spPr>
          <a:xfrm>
            <a:off x="5886555" y="4993964"/>
            <a:ext cx="1905801" cy="5792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central field in magnet </a:t>
            </a:r>
            <a:endParaRPr lang="zh-CN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28C08F3-7BB9-4B36-B784-82C546052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28" y="4634541"/>
            <a:ext cx="1869684" cy="13507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A0370-7758-487E-B11D-7720D6AFE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0884" y="4424978"/>
            <a:ext cx="2657610" cy="1717225"/>
          </a:xfrm>
          <a:prstGeom prst="rect">
            <a:avLst/>
          </a:prstGeom>
        </p:spPr>
      </p:pic>
      <p:sp>
        <p:nvSpPr>
          <p:cNvPr id="21" name="箭头: 右 20">
            <a:extLst>
              <a:ext uri="{FF2B5EF4-FFF2-40B4-BE49-F238E27FC236}">
                <a16:creationId xmlns:a16="http://schemas.microsoft.com/office/drawing/2014/main" id="{B53D97D1-A6C6-4675-959D-B90A6309111F}"/>
              </a:ext>
            </a:extLst>
          </p:cNvPr>
          <p:cNvSpPr/>
          <p:nvPr/>
        </p:nvSpPr>
        <p:spPr>
          <a:xfrm>
            <a:off x="4704775" y="5036116"/>
            <a:ext cx="876650" cy="49495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347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A8DDEDE7-D38B-497E-9571-E85D6888D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698" y="768238"/>
            <a:ext cx="3658146" cy="254914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25D59BF-40B7-8E40-5F96-19C76489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88"/>
            <a:ext cx="12192000" cy="715888"/>
          </a:xfrm>
        </p:spPr>
        <p:txBody>
          <a:bodyPr/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Measurement of critical current (</a:t>
            </a:r>
            <a:r>
              <a:rPr lang="en-US" altLang="zh-CN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3600" b="1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9D92D5F-3D11-927D-8AD6-51AD56296E95}"/>
              </a:ext>
            </a:extLst>
          </p:cNvPr>
          <p:cNvGrpSpPr/>
          <p:nvPr/>
        </p:nvGrpSpPr>
        <p:grpSpPr>
          <a:xfrm>
            <a:off x="10484456" y="136209"/>
            <a:ext cx="1306869" cy="516646"/>
            <a:chOff x="1356350" y="6304767"/>
            <a:chExt cx="1306869" cy="51664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B6C6FDF-6500-EE5E-3B69-8E29B9E2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350" y="6304767"/>
              <a:ext cx="767725" cy="5166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12D9920-DBEC-15E4-B1B7-EFEC231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075" y="6304767"/>
              <a:ext cx="539144" cy="516646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B6F407D9-F360-33EF-E3E9-0ABD053E0191}"/>
              </a:ext>
            </a:extLst>
          </p:cNvPr>
          <p:cNvSpPr/>
          <p:nvPr/>
        </p:nvSpPr>
        <p:spPr>
          <a:xfrm flipV="1">
            <a:off x="431736" y="764700"/>
            <a:ext cx="11336281" cy="45719"/>
          </a:xfrm>
          <a:prstGeom prst="rect">
            <a:avLst/>
          </a:prstGeom>
          <a:gradFill flip="none" rotWithShape="1">
            <a:gsLst>
              <a:gs pos="28000">
                <a:srgbClr val="0070C0"/>
              </a:gs>
              <a:gs pos="0">
                <a:srgbClr val="3240F4"/>
              </a:gs>
              <a:gs pos="75000">
                <a:srgbClr val="5B9BD5">
                  <a:lumMod val="60000"/>
                  <a:lumOff val="40000"/>
                </a:srgbClr>
              </a:gs>
              <a:gs pos="51000">
                <a:srgbClr val="00B0F0"/>
              </a:gs>
              <a:gs pos="100000">
                <a:srgbClr val="5B9BD5">
                  <a:lumMod val="20000"/>
                  <a:lumOff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37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8829564-19C3-4BC2-B655-5CD0DFCFE08E}"/>
              </a:ext>
            </a:extLst>
          </p:cNvPr>
          <p:cNvGrpSpPr/>
          <p:nvPr/>
        </p:nvGrpSpPr>
        <p:grpSpPr>
          <a:xfrm>
            <a:off x="680807" y="1223481"/>
            <a:ext cx="5810787" cy="4869819"/>
            <a:chOff x="431736" y="1036439"/>
            <a:chExt cx="5810787" cy="4869819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4968158-B6DA-4565-AF15-573447DF0ABC}"/>
                </a:ext>
              </a:extLst>
            </p:cNvPr>
            <p:cNvSpPr txBox="1"/>
            <p:nvPr/>
          </p:nvSpPr>
          <p:spPr>
            <a:xfrm>
              <a:off x="431736" y="1036439"/>
              <a:ext cx="470863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zh-CN" sz="24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The Four Probe Method: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B49A391-CCA7-41D6-A3AB-15DC81D1836C}"/>
                </a:ext>
              </a:extLst>
            </p:cNvPr>
            <p:cNvSpPr txBox="1"/>
            <p:nvPr/>
          </p:nvSpPr>
          <p:spPr>
            <a:xfrm>
              <a:off x="431737" y="1574261"/>
              <a:ext cx="58107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>
                  <a:solidFill>
                    <a:srgbClr val="0E0E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 Leads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two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outer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probes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supply a DC current (</a:t>
              </a:r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8B918B0-B892-42BF-A5C8-411FE8F16E24}"/>
                </a:ext>
              </a:extLst>
            </p:cNvPr>
            <p:cNvSpPr txBox="1"/>
            <p:nvPr/>
          </p:nvSpPr>
          <p:spPr>
            <a:xfrm>
              <a:off x="433833" y="2094845"/>
              <a:ext cx="54610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>
                  <a:solidFill>
                    <a:srgbClr val="0E0E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Voltage Leads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two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inner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probes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measure the voltage  .</a:t>
              </a:r>
            </a:p>
            <a:p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99B0347-C2AA-4AA2-A2A5-E11A78356EA5}"/>
                </a:ext>
              </a:extLst>
            </p:cNvPr>
            <p:cNvSpPr txBox="1"/>
            <p:nvPr/>
          </p:nvSpPr>
          <p:spPr>
            <a:xfrm>
              <a:off x="431736" y="3001360"/>
              <a:ext cx="4184149" cy="2904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Steps of the </a:t>
              </a:r>
              <a:r>
                <a:rPr lang="en-US" altLang="zh-CN" sz="2400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CN" sz="2400" baseline="-25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measurement:</a:t>
              </a:r>
            </a:p>
            <a:p>
              <a:pPr marL="342900" indent="-342900" algn="l">
                <a:lnSpc>
                  <a:spcPct val="150000"/>
                </a:lnSpc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preparation</a:t>
              </a:r>
            </a:p>
            <a:p>
              <a:pPr marL="342900" indent="-342900" algn="l">
                <a:lnSpc>
                  <a:spcPct val="150000"/>
                </a:lnSpc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Cooling</a:t>
              </a:r>
            </a:p>
            <a:p>
              <a:pPr marL="342900" indent="-342900" algn="l">
                <a:lnSpc>
                  <a:spcPct val="150000"/>
                </a:lnSpc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 ramping (Power supply)</a:t>
              </a:r>
            </a:p>
            <a:p>
              <a:pPr marL="342900" indent="-342900" algn="l">
                <a:lnSpc>
                  <a:spcPct val="150000"/>
                </a:lnSpc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Voltage monitoring</a:t>
              </a:r>
            </a:p>
            <a:p>
              <a:pPr marL="342900" indent="-342900" algn="l">
                <a:lnSpc>
                  <a:spcPct val="150000"/>
                </a:lnSpc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Quench protection</a:t>
              </a:r>
            </a:p>
            <a:p>
              <a:pPr marL="342900" indent="-342900" algn="l">
                <a:lnSpc>
                  <a:spcPct val="150000"/>
                </a:lnSpc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analysis (</a:t>
              </a:r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V-I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curve)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7D56E95-A12A-46BB-8961-574632275E6A}"/>
              </a:ext>
            </a:extLst>
          </p:cNvPr>
          <p:cNvGrpSpPr/>
          <p:nvPr/>
        </p:nvGrpSpPr>
        <p:grpSpPr>
          <a:xfrm>
            <a:off x="6418375" y="3314083"/>
            <a:ext cx="5011625" cy="411220"/>
            <a:chOff x="6321768" y="3858087"/>
            <a:chExt cx="5011625" cy="41122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6B0E735-7053-4B6B-8A76-DEEFE4CA98C6}"/>
                </a:ext>
              </a:extLst>
            </p:cNvPr>
            <p:cNvSpPr txBox="1"/>
            <p:nvPr/>
          </p:nvSpPr>
          <p:spPr>
            <a:xfrm>
              <a:off x="10118515" y="3858087"/>
              <a:ext cx="1214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altLang="zh-CN" sz="2000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µV/cm</a:t>
              </a:r>
              <a:endParaRPr lang="en-US" altLang="zh-CN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E010E1F-8827-4DD3-BEDA-FC7BE65F3F14}"/>
                </a:ext>
              </a:extLst>
            </p:cNvPr>
            <p:cNvSpPr txBox="1"/>
            <p:nvPr/>
          </p:nvSpPr>
          <p:spPr>
            <a:xfrm>
              <a:off x="6321768" y="3899975"/>
              <a:ext cx="3852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Quench criteria for </a:t>
              </a:r>
              <a:r>
                <a:rPr lang="en-US" altLang="zh-CN" dirty="0" err="1">
                  <a:latin typeface="Arial" panose="020B0604020202020204" pitchFamily="34" charset="0"/>
                  <a:cs typeface="Arial" panose="020B0604020202020204" pitchFamily="34" charset="0"/>
                </a:rPr>
                <a:t>Ic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 determination: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78345F4F-D56A-41E5-B9C0-E619395FEA37}"/>
              </a:ext>
            </a:extLst>
          </p:cNvPr>
          <p:cNvSpPr txBox="1"/>
          <p:nvPr/>
        </p:nvSpPr>
        <p:spPr>
          <a:xfrm>
            <a:off x="4864956" y="5836095"/>
            <a:ext cx="6418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current producing 1 µV per cm between two voltage probes.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2BC60709-914A-40D4-B10B-675587500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006" y="3714193"/>
            <a:ext cx="2876674" cy="218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87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>
            <a:extLst>
              <a:ext uri="{FF2B5EF4-FFF2-40B4-BE49-F238E27FC236}">
                <a16:creationId xmlns:a16="http://schemas.microsoft.com/office/drawing/2014/main" id="{4876E57D-C2AD-369D-C8CC-4C33AA21817D}"/>
              </a:ext>
            </a:extLst>
          </p:cNvPr>
          <p:cNvSpPr txBox="1">
            <a:spLocks/>
          </p:cNvSpPr>
          <p:nvPr/>
        </p:nvSpPr>
        <p:spPr>
          <a:xfrm>
            <a:off x="122183" y="136525"/>
            <a:ext cx="11506199" cy="11242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5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 !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54E5873-4962-4A95-8A6D-C1E894768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9"/>
          <a:stretch/>
        </p:blipFill>
        <p:spPr>
          <a:xfrm>
            <a:off x="0" y="1627778"/>
            <a:ext cx="12215405" cy="523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86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9456</TotalTime>
  <Words>503</Words>
  <Application>Microsoft Office PowerPoint</Application>
  <PresentationFormat>宽屏</PresentationFormat>
  <Paragraphs>81</Paragraphs>
  <Slides>9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等线</vt:lpstr>
      <vt:lpstr>等线 Light</vt:lpstr>
      <vt:lpstr>宋体</vt:lpstr>
      <vt:lpstr>Arial</vt:lpstr>
      <vt:lpstr>Calibri</vt:lpstr>
      <vt:lpstr>Times New Roman</vt:lpstr>
      <vt:lpstr>Verdana</vt:lpstr>
      <vt:lpstr>Wingdings</vt:lpstr>
      <vt:lpstr>Office 主题​​</vt:lpstr>
      <vt:lpstr>Equation</vt:lpstr>
      <vt:lpstr>PowerPoint 演示文稿</vt:lpstr>
      <vt:lpstr>What is Superconductor（超导体）?</vt:lpstr>
      <vt:lpstr>Application Fields</vt:lpstr>
      <vt:lpstr> Circular Particle Accelerator</vt:lpstr>
      <vt:lpstr>Superconducting Dipole Magnet-超导二极磁体 </vt:lpstr>
      <vt:lpstr>Superconductors (SCs)</vt:lpstr>
      <vt:lpstr>Critical Parameters of SCs</vt:lpstr>
      <vt:lpstr>Measurement of critical current (Ic)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春燕 李</dc:creator>
  <cp:lastModifiedBy>春燕</cp:lastModifiedBy>
  <cp:revision>556</cp:revision>
  <cp:lastPrinted>2025-03-19T10:54:07Z</cp:lastPrinted>
  <dcterms:created xsi:type="dcterms:W3CDTF">2023-08-25T06:02:03Z</dcterms:created>
  <dcterms:modified xsi:type="dcterms:W3CDTF">2025-03-19T10:54:35Z</dcterms:modified>
</cp:coreProperties>
</file>