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6" r:id="rId2"/>
    <p:sldId id="258" r:id="rId3"/>
    <p:sldId id="280" r:id="rId4"/>
    <p:sldId id="257" r:id="rId5"/>
    <p:sldId id="282" r:id="rId6"/>
    <p:sldId id="274" r:id="rId7"/>
    <p:sldId id="266" r:id="rId8"/>
    <p:sldId id="265" r:id="rId9"/>
    <p:sldId id="260" r:id="rId10"/>
    <p:sldId id="262" r:id="rId11"/>
    <p:sldId id="277" r:id="rId12"/>
    <p:sldId id="278" r:id="rId13"/>
    <p:sldId id="279" r:id="rId14"/>
    <p:sldId id="283" r:id="rId15"/>
    <p:sldId id="263" r:id="rId16"/>
    <p:sldId id="267" r:id="rId17"/>
    <p:sldId id="281" r:id="rId18"/>
    <p:sldId id="285" r:id="rId19"/>
  </p:sldIdLst>
  <p:sldSz cx="9144000" cy="6858000" type="screen4x3"/>
  <p:notesSz cx="6797675" cy="987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57">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0" autoAdjust="0"/>
  </p:normalViewPr>
  <p:slideViewPr>
    <p:cSldViewPr>
      <p:cViewPr varScale="1">
        <p:scale>
          <a:sx n="108" d="100"/>
          <a:sy n="108" d="100"/>
        </p:scale>
        <p:origin x="1740" y="96"/>
      </p:cViewPr>
      <p:guideLst>
        <p:guide orient="horz" pos="2183"/>
        <p:guide pos="2857"/>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9144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975360" y="4013936"/>
            <a:ext cx="3421075"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p:blipFill>
        <p:spPr>
          <a:xfrm>
            <a:off x="124388" y="233273"/>
            <a:ext cx="1148457" cy="741191"/>
          </a:xfrm>
          <a:prstGeom prst="rect">
            <a:avLst/>
          </a:prstGeom>
        </p:spPr>
      </p:pic>
      <p:grpSp>
        <p:nvGrpSpPr>
          <p:cNvPr id="33" name="组合 32"/>
          <p:cNvGrpSpPr/>
          <p:nvPr/>
        </p:nvGrpSpPr>
        <p:grpSpPr>
          <a:xfrm>
            <a:off x="0" y="1102039"/>
            <a:ext cx="9144000" cy="110846"/>
            <a:chOff x="0" y="846225"/>
            <a:chExt cx="9144000" cy="110846"/>
          </a:xfrm>
        </p:grpSpPr>
        <p:grpSp>
          <p:nvGrpSpPr>
            <p:cNvPr id="34" name="组合 33"/>
            <p:cNvGrpSpPr/>
            <p:nvPr/>
          </p:nvGrpSpPr>
          <p:grpSpPr>
            <a:xfrm>
              <a:off x="0" y="846225"/>
              <a:ext cx="9144000" cy="110846"/>
              <a:chOff x="0" y="846225"/>
              <a:chExt cx="9144000" cy="110846"/>
            </a:xfrm>
          </p:grpSpPr>
          <p:grpSp>
            <p:nvGrpSpPr>
              <p:cNvPr id="36" name="组合 35"/>
              <p:cNvGrpSpPr/>
              <p:nvPr/>
            </p:nvGrpSpPr>
            <p:grpSpPr>
              <a:xfrm>
                <a:off x="875653" y="846225"/>
                <a:ext cx="8268347" cy="110438"/>
                <a:chOff x="875653" y="846225"/>
                <a:chExt cx="8268347" cy="110438"/>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直角三角形 38"/>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5" name="直接连接符 34"/>
            <p:cNvCxnSpPr>
              <a:stCxn id="39" idx="2"/>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940152" y="6444876"/>
            <a:ext cx="3200923" cy="307778"/>
            <a:chOff x="3891916" y="6461760"/>
            <a:chExt cx="5252086" cy="342970"/>
          </a:xfrm>
        </p:grpSpPr>
        <p:sp>
          <p:nvSpPr>
            <p:cNvPr id="41" name="文本框 40"/>
            <p:cNvSpPr txBox="1"/>
            <p:nvPr/>
          </p:nvSpPr>
          <p:spPr>
            <a:xfrm>
              <a:off x="3891916" y="6461760"/>
              <a:ext cx="5252086" cy="342970"/>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菱形 42"/>
          <p:cNvSpPr/>
          <p:nvPr/>
        </p:nvSpPr>
        <p:spPr>
          <a:xfrm>
            <a:off x="4502256" y="6379860"/>
            <a:ext cx="619936"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6262689" y="6444875"/>
            <a:ext cx="2952328"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a:t>
            </a:r>
            <a:r>
              <a:rPr lang="en-US" altLang="zh-CN" sz="1400" b="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t>
            </a:r>
            <a:r>
              <a:rPr lang="en-US" altLang="zh-CN" sz="1400" b="0" baseline="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kern="120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Beijing-</a:t>
            </a:r>
            <a:r>
              <a:rPr lang="en-US" altLang="zh-CN" sz="1400" kern="1200" baseline="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China </a:t>
            </a:r>
            <a:r>
              <a:rPr lang="en-US" altLang="zh-CN" sz="1400" b="1" u="none" baseline="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2025</a:t>
            </a:r>
            <a:endParaRPr lang="zh-CN" altLang="en-US" sz="1400" b="1" u="none" dirty="0">
              <a:solidFill>
                <a:schemeClr val="bg1"/>
              </a:solidFill>
              <a:latin typeface="Rockwell Extra Bold" panose="02060903040505020403" pitchFamily="18" charset="0"/>
              <a:cs typeface="Times New Roman" panose="02020603050405020304" pitchFamily="18" charset="0"/>
            </a:endParaRPr>
          </a:p>
        </p:txBody>
      </p:sp>
      <p:sp>
        <p:nvSpPr>
          <p:cNvPr id="45" name="副标题 2"/>
          <p:cNvSpPr txBox="1">
            <a:spLocks/>
          </p:cNvSpPr>
          <p:nvPr/>
        </p:nvSpPr>
        <p:spPr>
          <a:xfrm>
            <a:off x="20833" y="6398353"/>
            <a:ext cx="6537611" cy="330416"/>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l">
              <a:buNone/>
            </a:pPr>
            <a:r>
              <a:rPr lang="en-US" altLang="zh-CN" sz="1600" b="1" dirty="0"/>
              <a:t>6</a:t>
            </a:r>
            <a:r>
              <a:rPr lang="en-US" altLang="zh-CN" sz="1600" b="1" baseline="30000" dirty="0"/>
              <a:t>th</a:t>
            </a:r>
            <a:r>
              <a:rPr lang="en-US" altLang="zh-CN" sz="1600" b="1" dirty="0"/>
              <a:t> Asian</a:t>
            </a:r>
            <a:r>
              <a:rPr lang="en-US" altLang="zh-CN" sz="1600" b="1" baseline="0" dirty="0"/>
              <a:t> School on Superconductivity and Cryogenics for Accelerators</a:t>
            </a:r>
            <a:endParaRPr lang="en-US" altLang="zh-CN" sz="1600" b="1" dirty="0"/>
          </a:p>
        </p:txBody>
      </p:sp>
      <p:cxnSp>
        <p:nvCxnSpPr>
          <p:cNvPr id="3" name="直接连接符 2"/>
          <p:cNvCxnSpPr/>
          <p:nvPr/>
        </p:nvCxnSpPr>
        <p:spPr>
          <a:xfrm>
            <a:off x="0" y="6721454"/>
            <a:ext cx="6444207" cy="1463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975360" y="4417131"/>
            <a:ext cx="3416801"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975360" y="4853265"/>
            <a:ext cx="3416801"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spTree>
    <p:extLst>
      <p:ext uri="{BB962C8B-B14F-4D97-AF65-F5344CB8AC3E}">
        <p14:creationId xmlns:p14="http://schemas.microsoft.com/office/powerpoint/2010/main" val="180454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187624" y="116632"/>
            <a:ext cx="6408738"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343835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0832" y="1232362"/>
            <a:ext cx="2114550" cy="5120640"/>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036016" y="1232362"/>
            <a:ext cx="5486400" cy="5120640"/>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187624" y="116632"/>
            <a:ext cx="6408738"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248190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5216" y="1310640"/>
            <a:ext cx="8039240"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1168978" y="105352"/>
            <a:ext cx="78867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353132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168978" y="105352"/>
            <a:ext cx="78867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1829523" y="2046722"/>
            <a:ext cx="612775"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2452543" y="2046722"/>
            <a:ext cx="4738688"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1829523" y="2864140"/>
            <a:ext cx="612775"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2452543" y="2864140"/>
            <a:ext cx="4738688"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1829523" y="3681557"/>
            <a:ext cx="612775"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2452543" y="3681556"/>
            <a:ext cx="4738688"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1829523" y="4498973"/>
            <a:ext cx="612775"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2452543" y="4498973"/>
            <a:ext cx="4738688"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Tree>
    <p:extLst>
      <p:ext uri="{BB962C8B-B14F-4D97-AF65-F5344CB8AC3E}">
        <p14:creationId xmlns:p14="http://schemas.microsoft.com/office/powerpoint/2010/main" val="235872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7" name="矩形 6"/>
          <p:cNvSpPr/>
          <p:nvPr/>
        </p:nvSpPr>
        <p:spPr>
          <a:xfrm>
            <a:off x="0" y="6586926"/>
            <a:ext cx="8185707" cy="2683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8" name="矩形 7"/>
          <p:cNvSpPr/>
          <p:nvPr/>
        </p:nvSpPr>
        <p:spPr>
          <a:xfrm>
            <a:off x="8185708" y="6588019"/>
            <a:ext cx="958291" cy="2672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9" name="Slide Number Placeholder 5"/>
          <p:cNvSpPr txBox="1">
            <a:spLocks/>
          </p:cNvSpPr>
          <p:nvPr/>
        </p:nvSpPr>
        <p:spPr>
          <a:xfrm>
            <a:off x="7733650" y="6588019"/>
            <a:ext cx="1347387" cy="26723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pPr/>
              <a:t>‹#›</a:t>
            </a:fld>
            <a:endParaRPr lang="zh-CN" altLang="en-US" sz="1600" b="1" dirty="0">
              <a:latin typeface="Calibri" panose="020F0502020204030204" pitchFamily="34" charset="0"/>
              <a:cs typeface="Calibri" panose="020F0502020204030204" pitchFamily="34" charset="0"/>
            </a:endParaRPr>
          </a:p>
        </p:txBody>
      </p:sp>
      <p:sp>
        <p:nvSpPr>
          <p:cNvPr id="10" name="文本框 9"/>
          <p:cNvSpPr txBox="1"/>
          <p:nvPr/>
        </p:nvSpPr>
        <p:spPr>
          <a:xfrm>
            <a:off x="0" y="6567603"/>
            <a:ext cx="80365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bg1"/>
                </a:solidFill>
                <a:latin typeface="Calibri" panose="020F0502020204030204" pitchFamily="34" charset="0"/>
                <a:ea typeface="楷体" panose="02010609060101010101" pitchFamily="49" charset="-122"/>
                <a:cs typeface="Calibri" panose="020F0502020204030204" pitchFamily="34" charset="0"/>
              </a:rPr>
              <a:t>HEPS · </a:t>
            </a:r>
            <a:r>
              <a:rPr lang="en-US" altLang="zh-CN" sz="1600" b="1" dirty="0">
                <a:solidFill>
                  <a:schemeClr val="bg1"/>
                </a:solidFill>
              </a:rPr>
              <a:t>The 1</a:t>
            </a:r>
            <a:r>
              <a:rPr lang="en-US" altLang="zh-CN" sz="1600" b="1" baseline="30000" dirty="0">
                <a:solidFill>
                  <a:schemeClr val="bg1"/>
                </a:solidFill>
              </a:rPr>
              <a:t>st</a:t>
            </a:r>
            <a:r>
              <a:rPr lang="en-US" altLang="zh-CN" sz="1600" b="1" baseline="0" dirty="0">
                <a:solidFill>
                  <a:schemeClr val="bg1"/>
                </a:solidFill>
              </a:rPr>
              <a:t> </a:t>
            </a:r>
            <a:r>
              <a:rPr lang="en-US" altLang="zh-CN" sz="1600" b="1" dirty="0">
                <a:solidFill>
                  <a:schemeClr val="bg1"/>
                </a:solidFill>
              </a:rPr>
              <a:t>Meeting of HEPS</a:t>
            </a:r>
            <a:r>
              <a:rPr lang="en-US" altLang="zh-CN" sz="1600" b="1" baseline="0" dirty="0">
                <a:solidFill>
                  <a:schemeClr val="bg1"/>
                </a:solidFill>
              </a:rPr>
              <a:t> </a:t>
            </a:r>
            <a:r>
              <a:rPr lang="en-US" altLang="zh-CN" sz="1600" b="1" dirty="0">
                <a:solidFill>
                  <a:schemeClr val="bg1"/>
                </a:solidFill>
              </a:rPr>
              <a:t>IAC, IHEP, Dec. 11-14, 2018</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1" name="直角三角形 10"/>
          <p:cNvSpPr/>
          <p:nvPr/>
        </p:nvSpPr>
        <p:spPr>
          <a:xfrm flipV="1">
            <a:off x="8182107" y="6588019"/>
            <a:ext cx="395207" cy="267236"/>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12" name="直接连接符 11"/>
          <p:cNvCxnSpPr/>
          <p:nvPr/>
        </p:nvCxnSpPr>
        <p:spPr>
          <a:xfrm>
            <a:off x="8583829" y="6588019"/>
            <a:ext cx="0" cy="267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1329892"/>
            <a:ext cx="6587836" cy="1912071"/>
          </a:xfrm>
          <a:solidFill>
            <a:srgbClr val="000099"/>
          </a:solidFill>
        </p:spPr>
        <p:txBody>
          <a:bodyPr anchor="ctr">
            <a:normAutofit/>
          </a:bodyPr>
          <a:lstStyle>
            <a:lvl1pPr marL="0" indent="0">
              <a:buNone/>
              <a:defRPr sz="4400"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p:nvPr>
        </p:nvSpPr>
        <p:spPr>
          <a:xfrm>
            <a:off x="1257301" y="3460606"/>
            <a:ext cx="7221682" cy="271159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4082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695" y="1240525"/>
            <a:ext cx="3738857" cy="5120640"/>
          </a:xfrm>
        </p:spPr>
        <p:txBody>
          <a:bodyPr anchor="t"/>
          <a:lstStyle>
            <a:lvl1pPr marL="182880" indent="-182880">
              <a:buClrTx/>
              <a:buFont typeface="Wingdings" panose="05000000000000000000" pitchFamily="2" charset="2"/>
              <a:buChar char="l"/>
              <a:defRPr sz="3200">
                <a:solidFill>
                  <a:schemeClr val="tx1"/>
                </a:solidFill>
              </a:defRPr>
            </a:lvl1pPr>
            <a:lvl2pPr marL="685800" indent="-182880">
              <a:buClrTx/>
              <a:buFont typeface="Wingdings" panose="05000000000000000000" pitchFamily="2" charset="2"/>
              <a:buChar char="n"/>
              <a:defRPr sz="2400">
                <a:solidFill>
                  <a:schemeClr val="tx1"/>
                </a:solidFill>
              </a:defRPr>
            </a:lvl2pPr>
            <a:lvl3pPr marL="1143000" indent="-182880">
              <a:buClrTx/>
              <a:buFont typeface="Wingdings" panose="05000000000000000000" pitchFamily="2" charset="2"/>
              <a:buChar char="u"/>
              <a:defRPr sz="2000">
                <a:solidFill>
                  <a:schemeClr val="tx1"/>
                </a:solidFill>
              </a:defRPr>
            </a:lvl3pPr>
            <a:lvl4pPr marL="1600200" indent="-182880">
              <a:buClrTx/>
              <a:buFont typeface="Wingdings" panose="05000000000000000000" pitchFamily="2" charset="2"/>
              <a:buChar char="Ø"/>
              <a:defRPr sz="1800">
                <a:solidFill>
                  <a:schemeClr val="tx1"/>
                </a:solidFill>
              </a:defRPr>
            </a:lvl4pPr>
            <a:lvl5pPr marL="2057400" indent="-182880">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880909" y="1240525"/>
            <a:ext cx="376878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hasCustomPrompt="1"/>
          </p:nvPr>
        </p:nvSpPr>
        <p:spPr>
          <a:xfrm>
            <a:off x="1168978" y="105352"/>
            <a:ext cx="78867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378870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348" y="1235858"/>
            <a:ext cx="2606040" cy="807720"/>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337348" y="2143208"/>
            <a:ext cx="260604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3300261" y="1235859"/>
            <a:ext cx="260604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3300261" y="2143208"/>
            <a:ext cx="260604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标题 4"/>
          <p:cNvSpPr>
            <a:spLocks noGrp="1"/>
          </p:cNvSpPr>
          <p:nvPr>
            <p:ph type="title" hasCustomPrompt="1"/>
          </p:nvPr>
        </p:nvSpPr>
        <p:spPr>
          <a:xfrm>
            <a:off x="1168978" y="105352"/>
            <a:ext cx="78867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6263174" y="1235859"/>
            <a:ext cx="260604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Content Placeholder 5"/>
          <p:cNvSpPr>
            <a:spLocks noGrp="1"/>
          </p:cNvSpPr>
          <p:nvPr>
            <p:ph sz="quarter" idx="11"/>
          </p:nvPr>
        </p:nvSpPr>
        <p:spPr>
          <a:xfrm>
            <a:off x="6263174" y="2143208"/>
            <a:ext cx="260604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270045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189689" y="1123838"/>
            <a:ext cx="2210612" cy="4601183"/>
          </a:xfrm>
          <a:prstGeom prst="rect">
            <a:avLst/>
          </a:prstGeom>
        </p:spPr>
        <p:txBody>
          <a:bodyPr/>
          <a:lstStyle/>
          <a:p>
            <a:r>
              <a:rPr lang="zh-CN" altLang="en-US"/>
              <a:t>单击此处编辑母版标题样式</a:t>
            </a:r>
            <a:endParaRPr lang="en-US" dirty="0"/>
          </a:p>
        </p:txBody>
      </p:sp>
      <p:sp>
        <p:nvSpPr>
          <p:cNvPr id="3" name="文本占位符 2"/>
          <p:cNvSpPr>
            <a:spLocks noGrp="1"/>
          </p:cNvSpPr>
          <p:nvPr>
            <p:ph type="body" sz="quarter" idx="10" hasCustomPrompt="1"/>
          </p:nvPr>
        </p:nvSpPr>
        <p:spPr>
          <a:xfrm>
            <a:off x="1331640" y="116632"/>
            <a:ext cx="6696075" cy="587375"/>
          </a:xfrm>
        </p:spPr>
        <p:txBody>
          <a:bodyPr/>
          <a:lstStyle>
            <a:lvl1pPr marL="0" marR="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1pPr>
          </a:lstStyle>
          <a:p>
            <a:pPr marL="0" marR="0" lvl="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a:p>
            <a:pPr lvl="0"/>
            <a:endParaRPr lang="zh-CN" altLang="en-US" dirty="0"/>
          </a:p>
        </p:txBody>
      </p:sp>
    </p:spTree>
    <p:extLst>
      <p:ext uri="{BB962C8B-B14F-4D97-AF65-F5344CB8AC3E}">
        <p14:creationId xmlns:p14="http://schemas.microsoft.com/office/powerpoint/2010/main" val="368473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3592" y="1273628"/>
            <a:ext cx="5753208"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内容占位符 5"/>
          <p:cNvSpPr>
            <a:spLocks noGrp="1"/>
          </p:cNvSpPr>
          <p:nvPr>
            <p:ph sz="quarter" idx="13" hasCustomPrompt="1"/>
          </p:nvPr>
        </p:nvSpPr>
        <p:spPr>
          <a:xfrm>
            <a:off x="538843" y="1273628"/>
            <a:ext cx="2125663"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2" name="内容占位符 5"/>
          <p:cNvSpPr>
            <a:spLocks noGrp="1"/>
          </p:cNvSpPr>
          <p:nvPr>
            <p:ph sz="quarter" idx="14" hasCustomPrompt="1"/>
          </p:nvPr>
        </p:nvSpPr>
        <p:spPr>
          <a:xfrm>
            <a:off x="538843" y="3840473"/>
            <a:ext cx="2125663"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259632" y="116632"/>
            <a:ext cx="6481762" cy="431800"/>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62800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702475" y="1191983"/>
            <a:ext cx="6086423" cy="5101937"/>
          </a:xfrm>
          <a:solidFill>
            <a:schemeClr val="bg1">
              <a:lumMod val="75000"/>
            </a:schemeClr>
          </a:solidFill>
        </p:spPr>
        <p:txBody>
          <a:bodyPr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here to add picture</a:t>
            </a:r>
            <a:endParaRPr lang="en-US" dirty="0"/>
          </a:p>
        </p:txBody>
      </p:sp>
      <p:sp>
        <p:nvSpPr>
          <p:cNvPr id="6" name="内容占位符 5"/>
          <p:cNvSpPr>
            <a:spLocks noGrp="1"/>
          </p:cNvSpPr>
          <p:nvPr>
            <p:ph sz="quarter" idx="13" hasCustomPrompt="1"/>
          </p:nvPr>
        </p:nvSpPr>
        <p:spPr>
          <a:xfrm>
            <a:off x="310242" y="1191983"/>
            <a:ext cx="2125663"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1" name="内容占位符 5"/>
          <p:cNvSpPr>
            <a:spLocks noGrp="1"/>
          </p:cNvSpPr>
          <p:nvPr>
            <p:ph sz="quarter" idx="14" hasCustomPrompt="1"/>
          </p:nvPr>
        </p:nvSpPr>
        <p:spPr>
          <a:xfrm>
            <a:off x="310242" y="3758828"/>
            <a:ext cx="2125663"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187624" y="44624"/>
            <a:ext cx="6408738"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180401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91" y="1880754"/>
            <a:ext cx="8364682" cy="4491617"/>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grpSp>
        <p:nvGrpSpPr>
          <p:cNvPr id="9" name="组合 8"/>
          <p:cNvGrpSpPr/>
          <p:nvPr/>
        </p:nvGrpSpPr>
        <p:grpSpPr>
          <a:xfrm>
            <a:off x="0" y="821645"/>
            <a:ext cx="9144000" cy="135426"/>
            <a:chOff x="0" y="821645"/>
            <a:chExt cx="9144000" cy="135426"/>
          </a:xfrm>
        </p:grpSpPr>
        <p:grpSp>
          <p:nvGrpSpPr>
            <p:cNvPr id="10" name="组合 9"/>
            <p:cNvGrpSpPr/>
            <p:nvPr/>
          </p:nvGrpSpPr>
          <p:grpSpPr>
            <a:xfrm>
              <a:off x="0" y="846225"/>
              <a:ext cx="9144000" cy="110846"/>
              <a:chOff x="0" y="846225"/>
              <a:chExt cx="9144000" cy="110846"/>
            </a:xfrm>
          </p:grpSpPr>
          <p:grpSp>
            <p:nvGrpSpPr>
              <p:cNvPr id="12" name="组合 11"/>
              <p:cNvGrpSpPr/>
              <p:nvPr/>
            </p:nvGrpSpPr>
            <p:grpSpPr>
              <a:xfrm>
                <a:off x="875653" y="846225"/>
                <a:ext cx="8268347" cy="110438"/>
                <a:chOff x="875653" y="846225"/>
                <a:chExt cx="8268347" cy="110438"/>
              </a:xfrm>
            </p:grpSpPr>
            <p:sp>
              <p:nvSpPr>
                <p:cNvPr id="14" name="矩形 13"/>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339" y="108725"/>
            <a:ext cx="954117" cy="633385"/>
          </a:xfrm>
          <a:prstGeom prst="rect">
            <a:avLst/>
          </a:prstGeom>
        </p:spPr>
      </p:pic>
      <p:sp>
        <p:nvSpPr>
          <p:cNvPr id="17" name="矩形 16"/>
          <p:cNvSpPr/>
          <p:nvPr/>
        </p:nvSpPr>
        <p:spPr>
          <a:xfrm>
            <a:off x="0" y="6432190"/>
            <a:ext cx="8185707" cy="42306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18" name="矩形 17"/>
          <p:cNvSpPr/>
          <p:nvPr/>
        </p:nvSpPr>
        <p:spPr>
          <a:xfrm>
            <a:off x="8182107" y="6432190"/>
            <a:ext cx="958291" cy="42134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19" name="Slide Number Placeholder 5"/>
          <p:cNvSpPr txBox="1">
            <a:spLocks/>
          </p:cNvSpPr>
          <p:nvPr/>
        </p:nvSpPr>
        <p:spPr>
          <a:xfrm>
            <a:off x="7733650" y="6433914"/>
            <a:ext cx="1347387" cy="421341"/>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pPr/>
              <a:t>‹#›</a:t>
            </a:fld>
            <a:endParaRPr lang="zh-CN" altLang="en-US" sz="1600" b="1" dirty="0">
              <a:latin typeface="Calibri" panose="020F0502020204030204" pitchFamily="34" charset="0"/>
              <a:cs typeface="Calibri" panose="020F0502020204030204" pitchFamily="34" charset="0"/>
            </a:endParaRPr>
          </a:p>
        </p:txBody>
      </p:sp>
      <p:sp>
        <p:nvSpPr>
          <p:cNvPr id="20" name="文本框 19"/>
          <p:cNvSpPr txBox="1"/>
          <p:nvPr/>
        </p:nvSpPr>
        <p:spPr>
          <a:xfrm>
            <a:off x="0" y="6473583"/>
            <a:ext cx="85244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bg1"/>
                </a:solidFill>
              </a:rPr>
              <a:t>6</a:t>
            </a:r>
            <a:r>
              <a:rPr lang="en-US" altLang="zh-CN" sz="1600" b="1" baseline="30000" dirty="0">
                <a:solidFill>
                  <a:schemeClr val="bg1"/>
                </a:solidFill>
              </a:rPr>
              <a:t>th</a:t>
            </a:r>
            <a:r>
              <a:rPr lang="en-US" altLang="zh-CN" sz="1600" b="1" baseline="0" dirty="0">
                <a:solidFill>
                  <a:schemeClr val="bg1"/>
                </a:solidFill>
              </a:rPr>
              <a:t> </a:t>
            </a:r>
            <a:r>
              <a:rPr lang="en-US" altLang="zh-CN" sz="1600" b="1" dirty="0">
                <a:solidFill>
                  <a:schemeClr val="bg1"/>
                </a:solidFill>
              </a:rPr>
              <a:t>Asian</a:t>
            </a:r>
            <a:r>
              <a:rPr lang="en-US" altLang="zh-CN" sz="1600" b="1" baseline="0" dirty="0">
                <a:solidFill>
                  <a:schemeClr val="bg1"/>
                </a:solidFill>
              </a:rPr>
              <a:t> School on Superconductivity and Cryogenics for Accelerators</a:t>
            </a:r>
            <a:r>
              <a:rPr lang="en-US" altLang="zh-CN" sz="1600" b="1" dirty="0">
                <a:solidFill>
                  <a:schemeClr val="bg1"/>
                </a:solidFill>
              </a:rPr>
              <a:t>, HEPS, Mar. 24-29, 2025</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21" name="直角三角形 20"/>
          <p:cNvSpPr/>
          <p:nvPr/>
        </p:nvSpPr>
        <p:spPr>
          <a:xfrm flipV="1">
            <a:off x="8182107" y="6433914"/>
            <a:ext cx="395207" cy="421341"/>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22" name="直接连接符 21"/>
          <p:cNvCxnSpPr/>
          <p:nvPr/>
        </p:nvCxnSpPr>
        <p:spPr>
          <a:xfrm>
            <a:off x="8583829" y="6433914"/>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319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4" r:id="rId3"/>
    <p:sldLayoutId id="2147483683" r:id="rId4"/>
    <p:sldLayoutId id="2147483684" r:id="rId5"/>
    <p:sldLayoutId id="2147483685" r:id="rId6"/>
    <p:sldLayoutId id="2147483686"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Hands-on training 6</a:t>
            </a:r>
            <a:endParaRPr lang="zh-CN" altLang="en-US" dirty="0"/>
          </a:p>
        </p:txBody>
      </p:sp>
      <p:sp>
        <p:nvSpPr>
          <p:cNvPr id="3" name="副标题 2"/>
          <p:cNvSpPr>
            <a:spLocks noGrp="1"/>
          </p:cNvSpPr>
          <p:nvPr>
            <p:ph type="subTitle" idx="1"/>
          </p:nvPr>
        </p:nvSpPr>
        <p:spPr>
          <a:xfrm>
            <a:off x="3203848" y="3490958"/>
            <a:ext cx="3888432" cy="725621"/>
          </a:xfrm>
        </p:spPr>
        <p:txBody>
          <a:bodyPr>
            <a:normAutofit/>
          </a:bodyPr>
          <a:lstStyle/>
          <a:p>
            <a:r>
              <a:rPr lang="en-US" altLang="zh-CN" sz="2800" dirty="0"/>
              <a:t>HEPS Cryogenic Hall</a:t>
            </a:r>
            <a:endParaRPr lang="zh-CN" altLang="en-US" sz="2800" dirty="0"/>
          </a:p>
        </p:txBody>
      </p:sp>
      <p:sp>
        <p:nvSpPr>
          <p:cNvPr id="5" name="文本占位符 4"/>
          <p:cNvSpPr>
            <a:spLocks noGrp="1"/>
          </p:cNvSpPr>
          <p:nvPr>
            <p:ph type="body" sz="quarter" idx="12"/>
          </p:nvPr>
        </p:nvSpPr>
        <p:spPr>
          <a:xfrm>
            <a:off x="3203848" y="3963142"/>
            <a:ext cx="3883574" cy="795751"/>
          </a:xfrm>
        </p:spPr>
        <p:txBody>
          <a:bodyPr>
            <a:normAutofit/>
          </a:bodyPr>
          <a:lstStyle/>
          <a:p>
            <a:r>
              <a:rPr lang="en-US" altLang="zh-CN" sz="2800" dirty="0"/>
              <a:t>Mar. 24</a:t>
            </a:r>
            <a:r>
              <a:rPr lang="en-US" altLang="zh-CN" sz="2800" baseline="30000" dirty="0"/>
              <a:t>th</a:t>
            </a:r>
            <a:r>
              <a:rPr lang="en-US" altLang="zh-CN" sz="2800" dirty="0"/>
              <a:t>-29</a:t>
            </a:r>
            <a:r>
              <a:rPr lang="en-US" altLang="zh-CN" sz="2800" baseline="30000" dirty="0"/>
              <a:t>th</a:t>
            </a:r>
            <a:r>
              <a:rPr lang="en-US" altLang="zh-CN" sz="2800" dirty="0"/>
              <a:t>, 2025</a:t>
            </a:r>
            <a:endParaRPr lang="zh-CN" altLang="en-US" sz="2800" dirty="0"/>
          </a:p>
        </p:txBody>
      </p:sp>
      <p:sp>
        <p:nvSpPr>
          <p:cNvPr id="7" name="文本占位符 6">
            <a:extLst>
              <a:ext uri="{FF2B5EF4-FFF2-40B4-BE49-F238E27FC236}">
                <a16:creationId xmlns:a16="http://schemas.microsoft.com/office/drawing/2014/main" id="{481DAF95-0B13-42C2-9698-0937011A7525}"/>
              </a:ext>
            </a:extLst>
          </p:cNvPr>
          <p:cNvSpPr>
            <a:spLocks noGrp="1"/>
          </p:cNvSpPr>
          <p:nvPr>
            <p:ph type="body" sz="quarter" idx="11"/>
          </p:nvPr>
        </p:nvSpPr>
        <p:spPr>
          <a:xfrm>
            <a:off x="3131840" y="5044200"/>
            <a:ext cx="3416801" cy="373753"/>
          </a:xfrm>
        </p:spPr>
        <p:txBody>
          <a:bodyPr>
            <a:normAutofit fontScale="92500" lnSpcReduction="20000"/>
          </a:bodyPr>
          <a:lstStyle/>
          <a:p>
            <a:r>
              <a:rPr lang="en-US" altLang="zh-CN" u="sng" dirty="0" err="1"/>
              <a:t>Keyu</a:t>
            </a:r>
            <a:r>
              <a:rPr lang="en-US" altLang="zh-CN" u="sng" dirty="0"/>
              <a:t> Zhu</a:t>
            </a:r>
            <a:r>
              <a:rPr lang="en-US" altLang="zh-CN" dirty="0"/>
              <a:t> &amp; </a:t>
            </a:r>
            <a:r>
              <a:rPr lang="en-US" altLang="zh-CN" dirty="0" err="1"/>
              <a:t>Changcheng</a:t>
            </a:r>
            <a:r>
              <a:rPr lang="en-US" altLang="zh-CN" dirty="0"/>
              <a:t> Ma</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231740" y="105352"/>
            <a:ext cx="4680520" cy="663575"/>
          </a:xfrm>
        </p:spPr>
        <p:txBody>
          <a:bodyPr/>
          <a:lstStyle/>
          <a:p>
            <a:r>
              <a:rPr lang="en-US" altLang="zh-CN" dirty="0">
                <a:latin typeface="+mn-lt"/>
              </a:rPr>
              <a:t>Thermal Conductivity</a:t>
            </a:r>
            <a:endParaRPr lang="zh-CN" altLang="en-US" dirty="0">
              <a:latin typeface="+mn-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00765731"/>
              </p:ext>
            </p:extLst>
          </p:nvPr>
        </p:nvGraphicFramePr>
        <p:xfrm>
          <a:off x="251520" y="980728"/>
          <a:ext cx="4680520" cy="5396043"/>
        </p:xfrm>
        <a:graphic>
          <a:graphicData uri="http://schemas.openxmlformats.org/presentationml/2006/ole">
            <mc:AlternateContent xmlns:mc="http://schemas.openxmlformats.org/markup-compatibility/2006">
              <mc:Choice xmlns:v="urn:schemas-microsoft-com:vml" Requires="v">
                <p:oleObj spid="_x0000_s1196" name="Photo Editor Photo" r:id="rId3" imgW="14552381" imgH="16785393" progId="MSPhotoEd.3">
                  <p:embed/>
                </p:oleObj>
              </mc:Choice>
              <mc:Fallback>
                <p:oleObj name="Photo Editor Photo" r:id="rId3" imgW="14552381" imgH="1678539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80728"/>
                        <a:ext cx="4680520" cy="5396043"/>
                      </a:xfrm>
                      <a:prstGeom prst="rect">
                        <a:avLst/>
                      </a:prstGeom>
                      <a:noFill/>
                      <a:ln>
                        <a:noFill/>
                      </a:ln>
                      <a:effectLst/>
                    </p:spPr>
                  </p:pic>
                </p:oleObj>
              </mc:Fallback>
            </mc:AlternateContent>
          </a:graphicData>
        </a:graphic>
      </p:graphicFrame>
      <p:sp>
        <p:nvSpPr>
          <p:cNvPr id="5" name="Rectangle 2"/>
          <p:cNvSpPr txBox="1">
            <a:spLocks noChangeArrowheads="1"/>
          </p:cNvSpPr>
          <p:nvPr/>
        </p:nvSpPr>
        <p:spPr>
          <a:xfrm>
            <a:off x="1619672" y="5519604"/>
            <a:ext cx="3082280" cy="597024"/>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charset="0"/>
              <a:buNone/>
              <a:defRPr/>
            </a:pPr>
            <a:r>
              <a:rPr lang="en-US" sz="2000" dirty="0"/>
              <a:t>From Lakeshore </a:t>
            </a:r>
            <a:r>
              <a:rPr lang="en-US" sz="2000" dirty="0" err="1"/>
              <a:t>Cryotronics</a:t>
            </a:r>
            <a:endParaRPr lang="en-US" sz="2000" dirty="0"/>
          </a:p>
        </p:txBody>
      </p:sp>
      <p:pic>
        <p:nvPicPr>
          <p:cNvPr id="6" name="图片 5"/>
          <p:cNvPicPr>
            <a:picLocks noChangeAspect="1"/>
          </p:cNvPicPr>
          <p:nvPr/>
        </p:nvPicPr>
        <p:blipFill>
          <a:blip r:embed="rId5"/>
          <a:stretch>
            <a:fillRect/>
          </a:stretch>
        </p:blipFill>
        <p:spPr>
          <a:xfrm>
            <a:off x="5206180" y="980728"/>
            <a:ext cx="2387428" cy="1722648"/>
          </a:xfrm>
          <a:prstGeom prst="rect">
            <a:avLst/>
          </a:prstGeom>
        </p:spPr>
      </p:pic>
      <p:pic>
        <p:nvPicPr>
          <p:cNvPr id="7" name="图片 6"/>
          <p:cNvPicPr>
            <a:picLocks noChangeAspect="1"/>
          </p:cNvPicPr>
          <p:nvPr/>
        </p:nvPicPr>
        <p:blipFill>
          <a:blip r:embed="rId6"/>
          <a:stretch>
            <a:fillRect/>
          </a:stretch>
        </p:blipFill>
        <p:spPr>
          <a:xfrm>
            <a:off x="5206180" y="2915177"/>
            <a:ext cx="2387427" cy="1487062"/>
          </a:xfrm>
          <a:prstGeom prst="rect">
            <a:avLst/>
          </a:prstGeom>
        </p:spPr>
      </p:pic>
      <p:pic>
        <p:nvPicPr>
          <p:cNvPr id="9" name="图片 8"/>
          <p:cNvPicPr>
            <a:picLocks noChangeAspect="1"/>
          </p:cNvPicPr>
          <p:nvPr/>
        </p:nvPicPr>
        <p:blipFill>
          <a:blip r:embed="rId7"/>
          <a:stretch>
            <a:fillRect/>
          </a:stretch>
        </p:blipFill>
        <p:spPr>
          <a:xfrm>
            <a:off x="5224116" y="4614040"/>
            <a:ext cx="2372220" cy="1647404"/>
          </a:xfrm>
          <a:prstGeom prst="rect">
            <a:avLst/>
          </a:prstGeom>
        </p:spPr>
      </p:pic>
      <p:sp>
        <p:nvSpPr>
          <p:cNvPr id="10" name="Rectangle 2"/>
          <p:cNvSpPr txBox="1">
            <a:spLocks noChangeArrowheads="1"/>
          </p:cNvSpPr>
          <p:nvPr/>
        </p:nvSpPr>
        <p:spPr>
          <a:xfrm>
            <a:off x="7596336" y="1543540"/>
            <a:ext cx="1475656" cy="597024"/>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charset="0"/>
              <a:buNone/>
              <a:defRPr/>
            </a:pPr>
            <a:r>
              <a:rPr lang="en-US" sz="2800" dirty="0"/>
              <a:t>Copper</a:t>
            </a:r>
          </a:p>
        </p:txBody>
      </p:sp>
      <p:sp>
        <p:nvSpPr>
          <p:cNvPr id="11" name="Rectangle 2"/>
          <p:cNvSpPr txBox="1">
            <a:spLocks noChangeArrowheads="1"/>
          </p:cNvSpPr>
          <p:nvPr/>
        </p:nvSpPr>
        <p:spPr>
          <a:xfrm>
            <a:off x="7652393" y="3291387"/>
            <a:ext cx="1475656" cy="597024"/>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charset="0"/>
              <a:buNone/>
              <a:defRPr/>
            </a:pPr>
            <a:r>
              <a:rPr lang="en-US" sz="2800" dirty="0"/>
              <a:t>Stainless steel</a:t>
            </a:r>
          </a:p>
        </p:txBody>
      </p:sp>
      <p:sp>
        <p:nvSpPr>
          <p:cNvPr id="12" name="Rectangle 2"/>
          <p:cNvSpPr txBox="1">
            <a:spLocks noChangeArrowheads="1"/>
          </p:cNvSpPr>
          <p:nvPr/>
        </p:nvSpPr>
        <p:spPr>
          <a:xfrm>
            <a:off x="7243200" y="4740722"/>
            <a:ext cx="2181928" cy="597024"/>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charset="0"/>
              <a:buNone/>
              <a:defRPr/>
            </a:pPr>
            <a:r>
              <a:rPr lang="en-US" sz="2400" dirty="0"/>
              <a:t>G-10/PTFE</a:t>
            </a:r>
          </a:p>
          <a:p>
            <a:pPr algn="ctr">
              <a:buFont typeface="Wingdings" charset="0"/>
              <a:buNone/>
              <a:defRPr/>
            </a:pPr>
            <a:r>
              <a:rPr lang="en-US" altLang="zh-CN" sz="2400" dirty="0"/>
              <a:t>Compound glass </a:t>
            </a:r>
            <a:r>
              <a:rPr lang="en-US" altLang="zh-CN" sz="2400" dirty="0" err="1"/>
              <a:t>fibre</a:t>
            </a:r>
            <a:endParaRPr lang="en-US" sz="2400" dirty="0"/>
          </a:p>
        </p:txBody>
      </p:sp>
    </p:spTree>
    <p:extLst>
      <p:ext uri="{BB962C8B-B14F-4D97-AF65-F5344CB8AC3E}">
        <p14:creationId xmlns:p14="http://schemas.microsoft.com/office/powerpoint/2010/main" val="278439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475656" y="162967"/>
            <a:ext cx="6984776" cy="663575"/>
          </a:xfrm>
        </p:spPr>
        <p:txBody>
          <a:bodyPr/>
          <a:lstStyle/>
          <a:p>
            <a:r>
              <a:rPr lang="en-US" altLang="zh-CN" dirty="0"/>
              <a:t>Structural Support of cryostat 1</a:t>
            </a:r>
            <a:endParaRPr lang="zh-CN" alt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52" y="1169481"/>
            <a:ext cx="6896100" cy="264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9"/>
          <p:cNvSpPr>
            <a:spLocks noGrp="1"/>
          </p:cNvSpPr>
          <p:nvPr>
            <p:ph idx="4294967295"/>
          </p:nvPr>
        </p:nvSpPr>
        <p:spPr>
          <a:xfrm>
            <a:off x="168011" y="3784054"/>
            <a:ext cx="5752883" cy="2433638"/>
          </a:xfrm>
        </p:spPr>
        <p:txBody>
          <a:bodyPr>
            <a:normAutofit fontScale="85000" lnSpcReduction="10000"/>
          </a:bodyPr>
          <a:lstStyle/>
          <a:p>
            <a:r>
              <a:rPr lang="en-US" altLang="zh-CN" dirty="0">
                <a:solidFill>
                  <a:srgbClr val="000000"/>
                </a:solidFill>
                <a:ea typeface="ＭＳ Ｐゴシック" charset="0"/>
                <a:cs typeface="ＭＳ Ｐゴシック" charset="0"/>
              </a:rPr>
              <a:t>1 Can </a:t>
            </a:r>
            <a:r>
              <a:rPr lang="en-US" altLang="zh-CN" dirty="0">
                <a:solidFill>
                  <a:srgbClr val="FF0000"/>
                </a:solidFill>
                <a:ea typeface="ＭＳ Ｐゴシック" charset="0"/>
                <a:cs typeface="ＭＳ Ｐゴシック" charset="0"/>
              </a:rPr>
              <a:t>support up to 50 </a:t>
            </a:r>
            <a:r>
              <a:rPr lang="en-US" altLang="zh-CN" dirty="0" err="1">
                <a:solidFill>
                  <a:srgbClr val="FF0000"/>
                </a:solidFill>
                <a:ea typeface="ＭＳ Ｐゴシック" charset="0"/>
                <a:cs typeface="ＭＳ Ｐゴシック" charset="0"/>
              </a:rPr>
              <a:t>kN</a:t>
            </a:r>
            <a:endParaRPr lang="en-US" b="1" dirty="0">
              <a:solidFill>
                <a:srgbClr val="7030A0"/>
              </a:solidFill>
              <a:ea typeface="ＭＳ Ｐゴシック" charset="0"/>
              <a:cs typeface="ＭＳ Ｐゴシック" charset="0"/>
            </a:endParaRPr>
          </a:p>
          <a:p>
            <a:r>
              <a:rPr lang="en-US" b="1" dirty="0">
                <a:solidFill>
                  <a:srgbClr val="7030A0"/>
                </a:solidFill>
                <a:ea typeface="ＭＳ Ｐゴシック" charset="0"/>
                <a:cs typeface="ＭＳ Ｐゴシック" charset="0"/>
              </a:rPr>
              <a:t>2 Total Heat Leak </a:t>
            </a:r>
            <a:r>
              <a:rPr lang="en-US" dirty="0">
                <a:solidFill>
                  <a:srgbClr val="000000"/>
                </a:solidFill>
                <a:ea typeface="ＭＳ Ｐゴシック" charset="0"/>
                <a:cs typeface="ＭＳ Ｐゴシック" charset="0"/>
              </a:rPr>
              <a:t>(conduction &amp; radiation)</a:t>
            </a:r>
          </a:p>
          <a:p>
            <a:pPr lvl="1"/>
            <a:r>
              <a:rPr lang="en-US" dirty="0">
                <a:solidFill>
                  <a:srgbClr val="000000"/>
                </a:solidFill>
                <a:ea typeface="ＭＳ Ｐゴシック" charset="0"/>
              </a:rPr>
              <a:t>70 K  - 10.5 W</a:t>
            </a:r>
          </a:p>
          <a:p>
            <a:pPr lvl="1"/>
            <a:r>
              <a:rPr lang="en-US" dirty="0">
                <a:solidFill>
                  <a:srgbClr val="000000"/>
                </a:solidFill>
                <a:ea typeface="ＭＳ Ｐゴシック" charset="0"/>
              </a:rPr>
              <a:t>5 K  - 0.9 W</a:t>
            </a:r>
          </a:p>
          <a:p>
            <a:pPr lvl="1"/>
            <a:r>
              <a:rPr lang="en-US" dirty="0">
                <a:solidFill>
                  <a:srgbClr val="FF0000"/>
                </a:solidFill>
                <a:ea typeface="ＭＳ Ｐゴシック" charset="0"/>
              </a:rPr>
              <a:t>2 K -  0.03 W</a:t>
            </a:r>
          </a:p>
        </p:txBody>
      </p:sp>
      <p:sp>
        <p:nvSpPr>
          <p:cNvPr id="6" name="TextBox 12"/>
          <p:cNvSpPr txBox="1">
            <a:spLocks noChangeArrowheads="1"/>
          </p:cNvSpPr>
          <p:nvPr/>
        </p:nvSpPr>
        <p:spPr bwMode="auto">
          <a:xfrm>
            <a:off x="5943600" y="1674266"/>
            <a:ext cx="5857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300 K</a:t>
            </a:r>
          </a:p>
        </p:txBody>
      </p:sp>
      <p:sp>
        <p:nvSpPr>
          <p:cNvPr id="7" name="TextBox 13"/>
          <p:cNvSpPr txBox="1">
            <a:spLocks noChangeArrowheads="1"/>
          </p:cNvSpPr>
          <p:nvPr/>
        </p:nvSpPr>
        <p:spPr bwMode="auto">
          <a:xfrm>
            <a:off x="6781800" y="1902866"/>
            <a:ext cx="5000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70 K</a:t>
            </a:r>
          </a:p>
        </p:txBody>
      </p:sp>
      <p:sp>
        <p:nvSpPr>
          <p:cNvPr id="8" name="TextBox 14"/>
          <p:cNvSpPr txBox="1">
            <a:spLocks noChangeArrowheads="1"/>
          </p:cNvSpPr>
          <p:nvPr/>
        </p:nvSpPr>
        <p:spPr bwMode="auto">
          <a:xfrm>
            <a:off x="6781800" y="2893466"/>
            <a:ext cx="4159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4 K</a:t>
            </a:r>
          </a:p>
        </p:txBody>
      </p:sp>
      <p:sp>
        <p:nvSpPr>
          <p:cNvPr id="9" name="TextBox 15"/>
          <p:cNvSpPr txBox="1">
            <a:spLocks noChangeArrowheads="1"/>
          </p:cNvSpPr>
          <p:nvPr/>
        </p:nvSpPr>
        <p:spPr bwMode="auto">
          <a:xfrm>
            <a:off x="6858000" y="3274466"/>
            <a:ext cx="4159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2 K</a:t>
            </a:r>
          </a:p>
        </p:txBody>
      </p:sp>
      <p:sp>
        <p:nvSpPr>
          <p:cNvPr id="10" name="TextBox 16"/>
          <p:cNvSpPr txBox="1">
            <a:spLocks noChangeArrowheads="1"/>
          </p:cNvSpPr>
          <p:nvPr/>
        </p:nvSpPr>
        <p:spPr bwMode="auto">
          <a:xfrm>
            <a:off x="6934200" y="2360066"/>
            <a:ext cx="58221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FF0000"/>
                </a:solidFill>
              </a:rPr>
              <a:t>G-10</a:t>
            </a:r>
          </a:p>
        </p:txBody>
      </p:sp>
      <p:cxnSp>
        <p:nvCxnSpPr>
          <p:cNvPr id="11" name="Straight Arrow Connector 20"/>
          <p:cNvCxnSpPr/>
          <p:nvPr/>
        </p:nvCxnSpPr>
        <p:spPr>
          <a:xfrm rot="10800000" flipV="1">
            <a:off x="5257800" y="2512466"/>
            <a:ext cx="1600200" cy="90488"/>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13" name="Picture 9"/>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711825" y="4007890"/>
            <a:ext cx="2971800" cy="2235200"/>
          </a:xfrm>
          <a:noFill/>
        </p:spPr>
      </p:pic>
      <p:cxnSp>
        <p:nvCxnSpPr>
          <p:cNvPr id="14" name="Straight Arrow Connector 20"/>
          <p:cNvCxnSpPr/>
          <p:nvPr/>
        </p:nvCxnSpPr>
        <p:spPr>
          <a:xfrm flipH="1">
            <a:off x="5523289" y="1648868"/>
            <a:ext cx="1525963" cy="733446"/>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6" name="TextBox 16"/>
          <p:cNvSpPr txBox="1">
            <a:spLocks noChangeArrowheads="1"/>
          </p:cNvSpPr>
          <p:nvPr/>
        </p:nvSpPr>
        <p:spPr bwMode="auto">
          <a:xfrm>
            <a:off x="7031831" y="1493402"/>
            <a:ext cx="8656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FF0000"/>
                </a:solidFill>
              </a:rPr>
              <a:t>316L SS</a:t>
            </a:r>
          </a:p>
        </p:txBody>
      </p:sp>
    </p:spTree>
    <p:extLst>
      <p:ext uri="{BB962C8B-B14F-4D97-AF65-F5344CB8AC3E}">
        <p14:creationId xmlns:p14="http://schemas.microsoft.com/office/powerpoint/2010/main" val="162637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4788024" y="1124744"/>
            <a:ext cx="4182616" cy="4114800"/>
          </a:xfrm>
          <a:prstGeom prst="rect">
            <a:avLst/>
          </a:prstGeom>
        </p:spPr>
        <p:txBody>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defRPr/>
            </a:pPr>
            <a:r>
              <a:rPr lang="en-US" dirty="0">
                <a:solidFill>
                  <a:srgbClr val="000000"/>
                </a:solidFill>
              </a:rPr>
              <a:t> </a:t>
            </a:r>
            <a:r>
              <a:rPr lang="en-US" dirty="0">
                <a:solidFill>
                  <a:srgbClr val="FF0000"/>
                </a:solidFill>
              </a:rPr>
              <a:t>Support from </a:t>
            </a:r>
            <a:r>
              <a:rPr lang="en-US" altLang="zh-CN" dirty="0">
                <a:solidFill>
                  <a:srgbClr val="FF0000"/>
                </a:solidFill>
              </a:rPr>
              <a:t>300 K</a:t>
            </a:r>
            <a:r>
              <a:rPr lang="en-US" dirty="0">
                <a:solidFill>
                  <a:srgbClr val="FF0000"/>
                </a:solidFill>
              </a:rPr>
              <a:t> to 2K</a:t>
            </a:r>
          </a:p>
          <a:p>
            <a:pPr>
              <a:defRPr/>
            </a:pPr>
            <a:r>
              <a:rPr lang="en-US" dirty="0">
                <a:solidFill>
                  <a:srgbClr val="000000"/>
                </a:solidFill>
              </a:rPr>
              <a:t>Cavity assemblies tied to 300 mm pipe backbone</a:t>
            </a:r>
          </a:p>
          <a:p>
            <a:pPr>
              <a:defRPr/>
            </a:pPr>
            <a:r>
              <a:rPr lang="en-US" dirty="0">
                <a:solidFill>
                  <a:srgbClr val="000000"/>
                </a:solidFill>
              </a:rPr>
              <a:t>All other connections to 300 K have flex line.</a:t>
            </a:r>
          </a:p>
        </p:txBody>
      </p:sp>
      <p:sp>
        <p:nvSpPr>
          <p:cNvPr id="1706" name="标题 2"/>
          <p:cNvSpPr>
            <a:spLocks noGrp="1"/>
          </p:cNvSpPr>
          <p:nvPr>
            <p:ph type="title"/>
          </p:nvPr>
        </p:nvSpPr>
        <p:spPr>
          <a:xfrm>
            <a:off x="1475656" y="162967"/>
            <a:ext cx="6984776" cy="663575"/>
          </a:xfrm>
        </p:spPr>
        <p:txBody>
          <a:bodyPr/>
          <a:lstStyle/>
          <a:p>
            <a:r>
              <a:rPr lang="en-US" altLang="zh-CN" dirty="0"/>
              <a:t>Structural Support of cryostat 1</a:t>
            </a:r>
            <a:endParaRPr lang="zh-CN" altLang="en-US" dirty="0"/>
          </a:p>
        </p:txBody>
      </p:sp>
      <p:sp>
        <p:nvSpPr>
          <p:cNvPr id="1708" name="矩形 1707"/>
          <p:cNvSpPr/>
          <p:nvPr/>
        </p:nvSpPr>
        <p:spPr>
          <a:xfrm>
            <a:off x="153569" y="5883830"/>
            <a:ext cx="6416949" cy="461665"/>
          </a:xfrm>
          <a:prstGeom prst="rect">
            <a:avLst/>
          </a:prstGeom>
        </p:spPr>
        <p:txBody>
          <a:bodyPr wrap="none">
            <a:spAutoFit/>
          </a:bodyPr>
          <a:lstStyle/>
          <a:p>
            <a:r>
              <a:rPr lang="en-US" altLang="zh-CN" sz="2400" b="1" dirty="0">
                <a:solidFill>
                  <a:srgbClr val="7030A0"/>
                </a:solidFill>
              </a:rPr>
              <a:t>1.3G SRF cavity Cryomodule is designed by IHEP</a:t>
            </a:r>
            <a:endParaRPr lang="zh-CN" altLang="en-US" sz="2400" b="1" dirty="0">
              <a:solidFill>
                <a:srgbClr val="7030A0"/>
              </a:solidFill>
            </a:endParaRPr>
          </a:p>
        </p:txBody>
      </p:sp>
      <p:pic>
        <p:nvPicPr>
          <p:cNvPr id="3404" name="图片 3403"/>
          <p:cNvPicPr>
            <a:picLocks noChangeAspect="1"/>
          </p:cNvPicPr>
          <p:nvPr/>
        </p:nvPicPr>
        <p:blipFill>
          <a:blip r:embed="rId2"/>
          <a:stretch>
            <a:fillRect/>
          </a:stretch>
        </p:blipFill>
        <p:spPr>
          <a:xfrm>
            <a:off x="560323" y="1412776"/>
            <a:ext cx="3878738" cy="4327634"/>
          </a:xfrm>
          <a:prstGeom prst="rect">
            <a:avLst/>
          </a:prstGeom>
        </p:spPr>
      </p:pic>
      <p:sp>
        <p:nvSpPr>
          <p:cNvPr id="3405" name="椭圆 3404"/>
          <p:cNvSpPr/>
          <p:nvPr/>
        </p:nvSpPr>
        <p:spPr>
          <a:xfrm>
            <a:off x="1619672" y="2115384"/>
            <a:ext cx="1712269" cy="1025584"/>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06" name="直接箭头连接符 3405"/>
          <p:cNvCxnSpPr/>
          <p:nvPr/>
        </p:nvCxnSpPr>
        <p:spPr>
          <a:xfrm flipH="1">
            <a:off x="3131840" y="1700808"/>
            <a:ext cx="360041" cy="576064"/>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407" name="Rectangle 1657"/>
          <p:cNvSpPr>
            <a:spLocks noChangeArrowheads="1"/>
          </p:cNvSpPr>
          <p:nvPr/>
        </p:nvSpPr>
        <p:spPr bwMode="auto">
          <a:xfrm>
            <a:off x="3331941" y="1384234"/>
            <a:ext cx="1378583" cy="52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sz="2800" b="1" dirty="0">
                <a:solidFill>
                  <a:srgbClr val="FF0000"/>
                </a:solidFill>
              </a:rPr>
              <a:t>S</a:t>
            </a:r>
            <a:r>
              <a:rPr lang="en-US" sz="2800" b="1" dirty="0">
                <a:solidFill>
                  <a:srgbClr val="FF0000"/>
                </a:solidFill>
                <a:cs typeface="+mn-cs"/>
              </a:rPr>
              <a:t>upport</a:t>
            </a:r>
          </a:p>
        </p:txBody>
      </p:sp>
      <p:sp>
        <p:nvSpPr>
          <p:cNvPr id="3411" name="矩形 3410"/>
          <p:cNvSpPr/>
          <p:nvPr/>
        </p:nvSpPr>
        <p:spPr>
          <a:xfrm>
            <a:off x="1459732" y="1756931"/>
            <a:ext cx="888385" cy="461665"/>
          </a:xfrm>
          <a:prstGeom prst="rect">
            <a:avLst/>
          </a:prstGeom>
        </p:spPr>
        <p:txBody>
          <a:bodyPr wrap="none">
            <a:spAutoFit/>
          </a:bodyPr>
          <a:lstStyle/>
          <a:p>
            <a:r>
              <a:rPr lang="en-US" altLang="zh-CN" sz="2400" b="1" dirty="0">
                <a:solidFill>
                  <a:srgbClr val="FF0000"/>
                </a:solidFill>
              </a:rPr>
              <a:t>300 K</a:t>
            </a:r>
            <a:endParaRPr lang="zh-CN" altLang="en-US" sz="2400" b="1" dirty="0">
              <a:solidFill>
                <a:srgbClr val="FF0000"/>
              </a:solidFill>
            </a:endParaRPr>
          </a:p>
        </p:txBody>
      </p:sp>
      <p:sp>
        <p:nvSpPr>
          <p:cNvPr id="3412" name="矩形 3411"/>
          <p:cNvSpPr/>
          <p:nvPr/>
        </p:nvSpPr>
        <p:spPr>
          <a:xfrm>
            <a:off x="2210991" y="2691695"/>
            <a:ext cx="577402" cy="461665"/>
          </a:xfrm>
          <a:prstGeom prst="rect">
            <a:avLst/>
          </a:prstGeom>
        </p:spPr>
        <p:txBody>
          <a:bodyPr wrap="none">
            <a:spAutoFit/>
          </a:bodyPr>
          <a:lstStyle/>
          <a:p>
            <a:r>
              <a:rPr lang="en-US" altLang="zh-CN" sz="2400" b="1" dirty="0">
                <a:solidFill>
                  <a:srgbClr val="FF0000"/>
                </a:solidFill>
              </a:rPr>
              <a:t>2 K</a:t>
            </a:r>
            <a:endParaRPr lang="zh-CN" altLang="en-US" sz="2400" b="1" dirty="0">
              <a:solidFill>
                <a:srgbClr val="FF0000"/>
              </a:solidFill>
            </a:endParaRPr>
          </a:p>
        </p:txBody>
      </p:sp>
      <p:pic>
        <p:nvPicPr>
          <p:cNvPr id="3" name="图片 2">
            <a:extLst>
              <a:ext uri="{FF2B5EF4-FFF2-40B4-BE49-F238E27FC236}">
                <a16:creationId xmlns:a16="http://schemas.microsoft.com/office/drawing/2014/main" id="{B98C783E-7A72-4F16-9DFA-84930C106196}"/>
              </a:ext>
            </a:extLst>
          </p:cNvPr>
          <p:cNvPicPr>
            <a:picLocks noChangeAspect="1"/>
          </p:cNvPicPr>
          <p:nvPr/>
        </p:nvPicPr>
        <p:blipFill>
          <a:blip r:embed="rId3"/>
          <a:stretch>
            <a:fillRect/>
          </a:stretch>
        </p:blipFill>
        <p:spPr>
          <a:xfrm>
            <a:off x="5004048" y="3762551"/>
            <a:ext cx="3896377" cy="2121279"/>
          </a:xfrm>
          <a:prstGeom prst="rect">
            <a:avLst/>
          </a:prstGeom>
        </p:spPr>
      </p:pic>
    </p:spTree>
    <p:extLst>
      <p:ext uri="{BB962C8B-B14F-4D97-AF65-F5344CB8AC3E}">
        <p14:creationId xmlns:p14="http://schemas.microsoft.com/office/powerpoint/2010/main" val="409197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282" y="1158590"/>
            <a:ext cx="8830475" cy="1015663"/>
          </a:xfrm>
          <a:prstGeom prst="rect">
            <a:avLst/>
          </a:prstGeom>
        </p:spPr>
        <p:txBody>
          <a:bodyPr wrap="square">
            <a:spAutoFit/>
          </a:bodyPr>
          <a:lstStyle/>
          <a:p>
            <a:r>
              <a:rPr lang="en-US" altLang="zh-CN" sz="2000" dirty="0">
                <a:solidFill>
                  <a:srgbClr val="FF0000"/>
                </a:solidFill>
              </a:rPr>
              <a:t>IHEP---CSNS II Spoke cavity Cryomodule </a:t>
            </a:r>
            <a:r>
              <a:rPr lang="en-US" altLang="zh-CN" sz="2000" dirty="0"/>
              <a:t>: All components are tied to space frame which rolls into the vacuum vessel.</a:t>
            </a:r>
            <a:br>
              <a:rPr lang="en-US" altLang="zh-CN" sz="2000" dirty="0"/>
            </a:br>
            <a:r>
              <a:rPr lang="en-US" altLang="zh-CN" sz="2000" dirty="0"/>
              <a:t>Connections to 300 K done via </a:t>
            </a:r>
            <a:r>
              <a:rPr lang="en-US" altLang="zh-CN" sz="2000" dirty="0">
                <a:solidFill>
                  <a:srgbClr val="FF0000"/>
                </a:solidFill>
              </a:rPr>
              <a:t>flex lines and bellow</a:t>
            </a:r>
            <a:r>
              <a:rPr lang="en-US" altLang="zh-CN" sz="2000" dirty="0"/>
              <a:t>.</a:t>
            </a:r>
            <a:endParaRPr lang="zh-CN" altLang="en-US" sz="2000" dirty="0"/>
          </a:p>
        </p:txBody>
      </p:sp>
      <p:sp>
        <p:nvSpPr>
          <p:cNvPr id="15" name="标题 2"/>
          <p:cNvSpPr>
            <a:spLocks noGrp="1"/>
          </p:cNvSpPr>
          <p:nvPr>
            <p:ph type="title"/>
          </p:nvPr>
        </p:nvSpPr>
        <p:spPr>
          <a:xfrm>
            <a:off x="1475656" y="162967"/>
            <a:ext cx="6984776" cy="663575"/>
          </a:xfrm>
        </p:spPr>
        <p:txBody>
          <a:bodyPr/>
          <a:lstStyle/>
          <a:p>
            <a:r>
              <a:rPr lang="en-US" altLang="zh-CN" dirty="0"/>
              <a:t>Structural Support of cryostat 2</a:t>
            </a:r>
            <a:endParaRPr lang="zh-CN" altLang="en-US" dirty="0"/>
          </a:p>
        </p:txBody>
      </p:sp>
      <p:pic>
        <p:nvPicPr>
          <p:cNvPr id="22" name="图片 21">
            <a:extLst>
              <a:ext uri="{FF2B5EF4-FFF2-40B4-BE49-F238E27FC236}">
                <a16:creationId xmlns:a16="http://schemas.microsoft.com/office/drawing/2014/main" id="{7E9BCCE8-409F-48F0-B5E1-EF40BAC7A051}"/>
              </a:ext>
            </a:extLst>
          </p:cNvPr>
          <p:cNvPicPr>
            <a:picLocks noChangeAspect="1"/>
          </p:cNvPicPr>
          <p:nvPr/>
        </p:nvPicPr>
        <p:blipFill rotWithShape="1">
          <a:blip r:embed="rId2"/>
          <a:srcRect l="23963" t="23814" r="24866" b="20134"/>
          <a:stretch/>
        </p:blipFill>
        <p:spPr>
          <a:xfrm>
            <a:off x="3960969" y="2780928"/>
            <a:ext cx="5078200" cy="3051845"/>
          </a:xfrm>
          <a:prstGeom prst="rect">
            <a:avLst/>
          </a:prstGeom>
        </p:spPr>
      </p:pic>
      <p:pic>
        <p:nvPicPr>
          <p:cNvPr id="23" name="图片 22">
            <a:extLst>
              <a:ext uri="{FF2B5EF4-FFF2-40B4-BE49-F238E27FC236}">
                <a16:creationId xmlns:a16="http://schemas.microsoft.com/office/drawing/2014/main" id="{A993C182-3A53-4346-8196-C2A4AA635699}"/>
              </a:ext>
            </a:extLst>
          </p:cNvPr>
          <p:cNvPicPr>
            <a:picLocks noChangeAspect="1"/>
          </p:cNvPicPr>
          <p:nvPr/>
        </p:nvPicPr>
        <p:blipFill rotWithShape="1">
          <a:blip r:embed="rId3"/>
          <a:srcRect l="21980" t="8614" r="27041" b="7157"/>
          <a:stretch/>
        </p:blipFill>
        <p:spPr>
          <a:xfrm>
            <a:off x="179282" y="2389862"/>
            <a:ext cx="3653708" cy="3816424"/>
          </a:xfrm>
          <a:prstGeom prst="rect">
            <a:avLst/>
          </a:prstGeom>
        </p:spPr>
      </p:pic>
      <p:sp>
        <p:nvSpPr>
          <p:cNvPr id="26" name="矩形 25">
            <a:extLst>
              <a:ext uri="{FF2B5EF4-FFF2-40B4-BE49-F238E27FC236}">
                <a16:creationId xmlns:a16="http://schemas.microsoft.com/office/drawing/2014/main" id="{90A24AD0-9770-4EC6-BF2F-CA994BEDB9C9}"/>
              </a:ext>
            </a:extLst>
          </p:cNvPr>
          <p:cNvSpPr/>
          <p:nvPr/>
        </p:nvSpPr>
        <p:spPr>
          <a:xfrm>
            <a:off x="5501970" y="5872046"/>
            <a:ext cx="2861874" cy="369332"/>
          </a:xfrm>
          <a:prstGeom prst="rect">
            <a:avLst/>
          </a:prstGeom>
        </p:spPr>
        <p:txBody>
          <a:bodyPr wrap="none">
            <a:spAutoFit/>
          </a:bodyPr>
          <a:lstStyle/>
          <a:p>
            <a:r>
              <a:rPr lang="en-US" altLang="zh-CN" dirty="0">
                <a:solidFill>
                  <a:srgbClr val="FF0000"/>
                </a:solidFill>
              </a:rPr>
              <a:t>16 flex lines from 300K to 2K</a:t>
            </a:r>
            <a:endParaRPr lang="zh-CN" altLang="en-US" dirty="0"/>
          </a:p>
        </p:txBody>
      </p:sp>
      <p:sp>
        <p:nvSpPr>
          <p:cNvPr id="27" name="圆角矩形 2">
            <a:extLst>
              <a:ext uri="{FF2B5EF4-FFF2-40B4-BE49-F238E27FC236}">
                <a16:creationId xmlns:a16="http://schemas.microsoft.com/office/drawing/2014/main" id="{0E44FD64-002B-4961-A570-AA920D24E81F}"/>
              </a:ext>
            </a:extLst>
          </p:cNvPr>
          <p:cNvSpPr/>
          <p:nvPr/>
        </p:nvSpPr>
        <p:spPr>
          <a:xfrm>
            <a:off x="6122948" y="3854955"/>
            <a:ext cx="897323" cy="1706251"/>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a:extLst>
              <a:ext uri="{FF2B5EF4-FFF2-40B4-BE49-F238E27FC236}">
                <a16:creationId xmlns:a16="http://schemas.microsoft.com/office/drawing/2014/main" id="{A1D11F73-C861-47E0-ACDA-91217451E30C}"/>
              </a:ext>
            </a:extLst>
          </p:cNvPr>
          <p:cNvCxnSpPr>
            <a:cxnSpLocks/>
          </p:cNvCxnSpPr>
          <p:nvPr/>
        </p:nvCxnSpPr>
        <p:spPr>
          <a:xfrm flipH="1" flipV="1">
            <a:off x="7063695" y="5274238"/>
            <a:ext cx="657269" cy="606674"/>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9" name="圆角矩形标注 50">
            <a:extLst>
              <a:ext uri="{FF2B5EF4-FFF2-40B4-BE49-F238E27FC236}">
                <a16:creationId xmlns:a16="http://schemas.microsoft.com/office/drawing/2014/main" id="{7A981240-0036-4291-9FFA-31E30CE95B12}"/>
              </a:ext>
            </a:extLst>
          </p:cNvPr>
          <p:cNvSpPr/>
          <p:nvPr/>
        </p:nvSpPr>
        <p:spPr bwMode="auto">
          <a:xfrm>
            <a:off x="4181584" y="2348880"/>
            <a:ext cx="942583" cy="432048"/>
          </a:xfrm>
          <a:prstGeom prst="wedgeRoundRectCallout">
            <a:avLst>
              <a:gd name="adj1" fmla="val 107963"/>
              <a:gd name="adj2" fmla="val 24318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a:lstStyle>
          <a:p>
            <a:pPr eaLnBrk="0" hangingPunct="0"/>
            <a:r>
              <a:rPr lang="en-US" altLang="zh-CN" sz="1200" dirty="0">
                <a:solidFill>
                  <a:srgbClr val="FF0000"/>
                </a:solidFill>
              </a:rPr>
              <a:t>Biphasic pipe </a:t>
            </a:r>
            <a:endParaRPr kumimoji="0" lang="zh-CN" altLang="en-US" sz="1200" b="0"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30" name="圆角矩形标注 48">
            <a:extLst>
              <a:ext uri="{FF2B5EF4-FFF2-40B4-BE49-F238E27FC236}">
                <a16:creationId xmlns:a16="http://schemas.microsoft.com/office/drawing/2014/main" id="{B52E447C-3D67-4044-A58F-2BBDA72BCAB5}"/>
              </a:ext>
            </a:extLst>
          </p:cNvPr>
          <p:cNvSpPr/>
          <p:nvPr/>
        </p:nvSpPr>
        <p:spPr bwMode="auto">
          <a:xfrm>
            <a:off x="8135385" y="2213526"/>
            <a:ext cx="903784" cy="432048"/>
          </a:xfrm>
          <a:prstGeom prst="wedgeRoundRectCallout">
            <a:avLst>
              <a:gd name="adj1" fmla="val -15599"/>
              <a:gd name="adj2" fmla="val 28314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FF0000"/>
                </a:solidFill>
                <a:effectLst/>
                <a:latin typeface="Arial" panose="020B0604020202020204" pitchFamily="34" charset="0"/>
                <a:ea typeface="宋体" panose="02010600030101010101" pitchFamily="2" charset="-122"/>
              </a:rPr>
              <a:t>Supports</a:t>
            </a:r>
            <a:endParaRPr kumimoji="0" lang="zh-CN" altLang="en-US" sz="1200" b="0"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31" name="圆角矩形标注 1">
            <a:extLst>
              <a:ext uri="{FF2B5EF4-FFF2-40B4-BE49-F238E27FC236}">
                <a16:creationId xmlns:a16="http://schemas.microsoft.com/office/drawing/2014/main" id="{D8A42EE5-74DA-49AE-83C6-4EF64109A195}"/>
              </a:ext>
            </a:extLst>
          </p:cNvPr>
          <p:cNvSpPr/>
          <p:nvPr/>
        </p:nvSpPr>
        <p:spPr bwMode="auto">
          <a:xfrm>
            <a:off x="2910528" y="2405278"/>
            <a:ext cx="922461" cy="432048"/>
          </a:xfrm>
          <a:prstGeom prst="wedgeRoundRectCallout">
            <a:avLst>
              <a:gd name="adj1" fmla="val -91480"/>
              <a:gd name="adj2" fmla="val 41128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FF0000"/>
                </a:solidFill>
                <a:effectLst/>
                <a:latin typeface="Arial" panose="020B0604020202020204" pitchFamily="34" charset="0"/>
                <a:ea typeface="宋体" panose="02010600030101010101" pitchFamily="2" charset="-122"/>
              </a:rPr>
              <a:t>Spoke</a:t>
            </a:r>
            <a:r>
              <a:rPr kumimoji="0" lang="en-US" altLang="zh-CN" sz="1200" b="0" i="0" u="none" strike="noStrike" cap="none" normalizeH="0" dirty="0">
                <a:ln>
                  <a:noFill/>
                </a:ln>
                <a:solidFill>
                  <a:srgbClr val="FF0000"/>
                </a:solidFill>
                <a:effectLst/>
                <a:latin typeface="Arial" panose="020B0604020202020204" pitchFamily="34" charset="0"/>
                <a:ea typeface="宋体" panose="02010600030101010101" pitchFamily="2" charset="-122"/>
              </a:rPr>
              <a:t> Cavity 2K</a:t>
            </a:r>
            <a:endParaRPr kumimoji="0" lang="zh-CN" altLang="en-US" sz="1200" b="0"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0628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91880" y="188640"/>
            <a:ext cx="3979086" cy="663575"/>
          </a:xfrm>
        </p:spPr>
        <p:txBody>
          <a:bodyPr/>
          <a:lstStyle/>
          <a:p>
            <a:r>
              <a:rPr lang="en-US" altLang="zh-CN" dirty="0"/>
              <a:t>OUTLINE</a:t>
            </a:r>
            <a:endParaRPr lang="zh-CN" altLang="en-US" dirty="0"/>
          </a:p>
        </p:txBody>
      </p:sp>
      <p:sp>
        <p:nvSpPr>
          <p:cNvPr id="3" name="文本占位符 2"/>
          <p:cNvSpPr>
            <a:spLocks noGrp="1"/>
          </p:cNvSpPr>
          <p:nvPr>
            <p:ph type="body" sz="quarter" idx="10"/>
          </p:nvPr>
        </p:nvSpPr>
        <p:spPr>
          <a:xfrm>
            <a:off x="1829524" y="2492896"/>
            <a:ext cx="612775" cy="561975"/>
          </a:xfrm>
        </p:spPr>
        <p:txBody>
          <a:bodyPr/>
          <a:lstStyle/>
          <a:p>
            <a:r>
              <a:rPr lang="en-US" altLang="zh-CN" dirty="0"/>
              <a:t>1</a:t>
            </a:r>
            <a:endParaRPr lang="zh-CN" altLang="en-US" dirty="0"/>
          </a:p>
        </p:txBody>
      </p:sp>
      <p:sp>
        <p:nvSpPr>
          <p:cNvPr id="4" name="文本占位符 3"/>
          <p:cNvSpPr>
            <a:spLocks noGrp="1"/>
          </p:cNvSpPr>
          <p:nvPr>
            <p:ph type="body" sz="quarter" idx="11"/>
          </p:nvPr>
        </p:nvSpPr>
        <p:spPr>
          <a:xfrm>
            <a:off x="2452543" y="2492896"/>
            <a:ext cx="5018423" cy="561974"/>
          </a:xfrm>
        </p:spPr>
        <p:txBody>
          <a:bodyPr>
            <a:normAutofit/>
          </a:bodyPr>
          <a:lstStyle/>
          <a:p>
            <a:r>
              <a:rPr lang="en-US" altLang="zh-CN" sz="2400" b="1" dirty="0"/>
              <a:t>Cryogenics</a:t>
            </a:r>
            <a:r>
              <a:rPr lang="en-US" altLang="zh-CN" sz="2400" b="1" dirty="0">
                <a:solidFill>
                  <a:srgbClr val="FF0000"/>
                </a:solidFill>
              </a:rPr>
              <a:t> </a:t>
            </a:r>
            <a:endParaRPr lang="zh-CN" altLang="en-US" sz="2400" b="1" dirty="0">
              <a:solidFill>
                <a:srgbClr val="FF0000"/>
              </a:solidFill>
            </a:endParaRPr>
          </a:p>
        </p:txBody>
      </p:sp>
      <p:sp>
        <p:nvSpPr>
          <p:cNvPr id="5" name="文本占位符 4"/>
          <p:cNvSpPr>
            <a:spLocks noGrp="1"/>
          </p:cNvSpPr>
          <p:nvPr>
            <p:ph type="body" sz="quarter" idx="12"/>
          </p:nvPr>
        </p:nvSpPr>
        <p:spPr>
          <a:xfrm>
            <a:off x="1829524" y="3310314"/>
            <a:ext cx="612775" cy="561975"/>
          </a:xfrm>
        </p:spPr>
        <p:txBody>
          <a:bodyPr/>
          <a:lstStyle/>
          <a:p>
            <a:r>
              <a:rPr lang="en-US" altLang="zh-CN" dirty="0"/>
              <a:t>2</a:t>
            </a:r>
            <a:endParaRPr lang="zh-CN" altLang="en-US" dirty="0"/>
          </a:p>
        </p:txBody>
      </p:sp>
      <p:sp>
        <p:nvSpPr>
          <p:cNvPr id="7" name="文本占位符 6"/>
          <p:cNvSpPr>
            <a:spLocks noGrp="1"/>
          </p:cNvSpPr>
          <p:nvPr>
            <p:ph type="body" sz="quarter" idx="14"/>
          </p:nvPr>
        </p:nvSpPr>
        <p:spPr>
          <a:xfrm>
            <a:off x="1829524" y="4127731"/>
            <a:ext cx="612775" cy="561975"/>
          </a:xfrm>
        </p:spPr>
        <p:txBody>
          <a:bodyPr/>
          <a:lstStyle/>
          <a:p>
            <a:r>
              <a:rPr lang="en-US" altLang="zh-CN" dirty="0"/>
              <a:t>3</a:t>
            </a:r>
            <a:endParaRPr lang="zh-CN" altLang="en-US" dirty="0"/>
          </a:p>
        </p:txBody>
      </p:sp>
      <p:sp>
        <p:nvSpPr>
          <p:cNvPr id="12" name="文本占位符 11"/>
          <p:cNvSpPr>
            <a:spLocks noGrp="1"/>
          </p:cNvSpPr>
          <p:nvPr>
            <p:ph type="body" sz="quarter" idx="13"/>
          </p:nvPr>
        </p:nvSpPr>
        <p:spPr>
          <a:xfrm>
            <a:off x="2732278" y="3310314"/>
            <a:ext cx="4738688" cy="561974"/>
          </a:xfrm>
        </p:spPr>
        <p:txBody>
          <a:bodyPr>
            <a:normAutofit/>
          </a:bodyPr>
          <a:lstStyle/>
          <a:p>
            <a:endParaRPr lang="zh-CN" altLang="en-US" sz="2400"/>
          </a:p>
        </p:txBody>
      </p:sp>
      <p:sp>
        <p:nvSpPr>
          <p:cNvPr id="13" name="文本占位符 7"/>
          <p:cNvSpPr txBox="1">
            <a:spLocks/>
          </p:cNvSpPr>
          <p:nvPr/>
        </p:nvSpPr>
        <p:spPr>
          <a:xfrm>
            <a:off x="2452544" y="3315212"/>
            <a:ext cx="5018422" cy="561976"/>
          </a:xfrm>
          <a:prstGeom prst="rect">
            <a:avLst/>
          </a:prstGeom>
          <a:solidFill>
            <a:schemeClr val="bg1">
              <a:lumMod val="95000"/>
            </a:schemeClr>
          </a:solidFill>
          <a:ln w="19050">
            <a:solidFill>
              <a:schemeClr val="tx1"/>
            </a:solidFill>
            <a:prstDash val="sysDot"/>
          </a:ln>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sz="2400" b="1" dirty="0"/>
              <a:t>Insulation support</a:t>
            </a:r>
            <a:endParaRPr lang="zh-CN" altLang="en-US" sz="2400" b="1" dirty="0"/>
          </a:p>
        </p:txBody>
      </p:sp>
      <p:sp>
        <p:nvSpPr>
          <p:cNvPr id="14" name="文本占位符 13"/>
          <p:cNvSpPr>
            <a:spLocks noGrp="1"/>
          </p:cNvSpPr>
          <p:nvPr>
            <p:ph type="body" sz="quarter" idx="15"/>
          </p:nvPr>
        </p:nvSpPr>
        <p:spPr>
          <a:xfrm>
            <a:off x="2732278" y="4127730"/>
            <a:ext cx="4738688" cy="561976"/>
          </a:xfrm>
        </p:spPr>
        <p:txBody>
          <a:bodyPr/>
          <a:lstStyle/>
          <a:p>
            <a:endParaRPr lang="zh-CN" altLang="en-US"/>
          </a:p>
        </p:txBody>
      </p:sp>
      <p:sp>
        <p:nvSpPr>
          <p:cNvPr id="15" name="文本占位符 5"/>
          <p:cNvSpPr txBox="1">
            <a:spLocks/>
          </p:cNvSpPr>
          <p:nvPr/>
        </p:nvSpPr>
        <p:spPr>
          <a:xfrm>
            <a:off x="2452544" y="4122829"/>
            <a:ext cx="5018422"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sz="2400" b="1" dirty="0">
                <a:solidFill>
                  <a:srgbClr val="FF0000"/>
                </a:solidFill>
              </a:rPr>
              <a:t>Hands-on training</a:t>
            </a:r>
            <a:endParaRPr lang="zh-CN" altLang="en-US" sz="2400" b="1" dirty="0">
              <a:solidFill>
                <a:srgbClr val="FF0000"/>
              </a:solidFill>
            </a:endParaRPr>
          </a:p>
        </p:txBody>
      </p:sp>
    </p:spTree>
    <p:extLst>
      <p:ext uri="{BB962C8B-B14F-4D97-AF65-F5344CB8AC3E}">
        <p14:creationId xmlns:p14="http://schemas.microsoft.com/office/powerpoint/2010/main" val="282669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083345" y="188640"/>
            <a:ext cx="3042982" cy="508279"/>
          </a:xfrm>
        </p:spPr>
        <p:txBody>
          <a:bodyPr/>
          <a:lstStyle/>
          <a:p>
            <a:r>
              <a:rPr lang="en-US" altLang="zh-CN" dirty="0"/>
              <a:t>Training 1</a:t>
            </a:r>
            <a:endParaRPr lang="zh-CN" altLang="en-US" dirty="0"/>
          </a:p>
        </p:txBody>
      </p:sp>
      <p:sp>
        <p:nvSpPr>
          <p:cNvPr id="55" name="矩形 54"/>
          <p:cNvSpPr/>
          <p:nvPr/>
        </p:nvSpPr>
        <p:spPr>
          <a:xfrm>
            <a:off x="1187624" y="1046508"/>
            <a:ext cx="6984776" cy="496161"/>
          </a:xfrm>
          <a:prstGeom prst="rect">
            <a:avLst/>
          </a:prstGeom>
        </p:spPr>
        <p:txBody>
          <a:bodyPr wrap="square">
            <a:spAutoFit/>
          </a:bodyPr>
          <a:lstStyle/>
          <a:p>
            <a:pPr lvl="1">
              <a:lnSpc>
                <a:spcPct val="80000"/>
              </a:lnSpc>
            </a:pPr>
            <a:r>
              <a:rPr lang="en-US" altLang="zh-CN" sz="3200" dirty="0">
                <a:solidFill>
                  <a:srgbClr val="FF0000"/>
                </a:solidFill>
                <a:ea typeface="ＭＳ Ｐゴシック" charset="0"/>
              </a:rPr>
              <a:t>Different materials in Liquid Nitrogen</a:t>
            </a:r>
          </a:p>
        </p:txBody>
      </p:sp>
      <p:pic>
        <p:nvPicPr>
          <p:cNvPr id="4" name="图片 3">
            <a:extLst>
              <a:ext uri="{FF2B5EF4-FFF2-40B4-BE49-F238E27FC236}">
                <a16:creationId xmlns:a16="http://schemas.microsoft.com/office/drawing/2014/main" id="{588800C6-5A20-47BE-A176-C12FA9DBDB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688" y="2348880"/>
            <a:ext cx="5760639" cy="3240360"/>
          </a:xfrm>
          <a:prstGeom prst="rect">
            <a:avLst/>
          </a:prstGeom>
        </p:spPr>
      </p:pic>
      <p:pic>
        <p:nvPicPr>
          <p:cNvPr id="6" name="图片 5">
            <a:extLst>
              <a:ext uri="{FF2B5EF4-FFF2-40B4-BE49-F238E27FC236}">
                <a16:creationId xmlns:a16="http://schemas.microsoft.com/office/drawing/2014/main" id="{05D29FBA-F3E7-493C-98E4-BF32864F7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451" b="15260"/>
          <a:stretch/>
        </p:blipFill>
        <p:spPr>
          <a:xfrm>
            <a:off x="6265500" y="2348880"/>
            <a:ext cx="2708732" cy="3240360"/>
          </a:xfrm>
          <a:prstGeom prst="rect">
            <a:avLst/>
          </a:prstGeom>
        </p:spPr>
      </p:pic>
      <p:cxnSp>
        <p:nvCxnSpPr>
          <p:cNvPr id="8" name="直接箭头连接符 7">
            <a:extLst>
              <a:ext uri="{FF2B5EF4-FFF2-40B4-BE49-F238E27FC236}">
                <a16:creationId xmlns:a16="http://schemas.microsoft.com/office/drawing/2014/main" id="{3AA08FFC-C69D-44F6-A516-F19E7B5F3603}"/>
              </a:ext>
            </a:extLst>
          </p:cNvPr>
          <p:cNvCxnSpPr>
            <a:cxnSpLocks/>
          </p:cNvCxnSpPr>
          <p:nvPr/>
        </p:nvCxnSpPr>
        <p:spPr>
          <a:xfrm flipV="1">
            <a:off x="1115616" y="4221088"/>
            <a:ext cx="526568" cy="17177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F3D6BC7A-EA76-4207-8423-322B9BF7B8DF}"/>
              </a:ext>
            </a:extLst>
          </p:cNvPr>
          <p:cNvSpPr txBox="1"/>
          <p:nvPr/>
        </p:nvSpPr>
        <p:spPr>
          <a:xfrm>
            <a:off x="503548" y="5938801"/>
            <a:ext cx="1224136" cy="369332"/>
          </a:xfrm>
          <a:prstGeom prst="rect">
            <a:avLst/>
          </a:prstGeom>
          <a:noFill/>
        </p:spPr>
        <p:txBody>
          <a:bodyPr wrap="square" rtlCol="0">
            <a:spAutoFit/>
          </a:bodyPr>
          <a:lstStyle/>
          <a:p>
            <a:pPr algn="ctr"/>
            <a:r>
              <a:rPr lang="en-US" altLang="zh-CN" dirty="0"/>
              <a:t>304L</a:t>
            </a:r>
            <a:r>
              <a:rPr lang="zh-CN" altLang="en-US" dirty="0"/>
              <a:t> </a:t>
            </a:r>
            <a:r>
              <a:rPr lang="en-US" altLang="zh-CN" dirty="0"/>
              <a:t>tube</a:t>
            </a:r>
          </a:p>
        </p:txBody>
      </p:sp>
      <p:cxnSp>
        <p:nvCxnSpPr>
          <p:cNvPr id="30" name="直接箭头连接符 29">
            <a:extLst>
              <a:ext uri="{FF2B5EF4-FFF2-40B4-BE49-F238E27FC236}">
                <a16:creationId xmlns:a16="http://schemas.microsoft.com/office/drawing/2014/main" id="{DE518FE1-315F-47C9-A8F6-90FEB689F521}"/>
              </a:ext>
            </a:extLst>
          </p:cNvPr>
          <p:cNvCxnSpPr>
            <a:cxnSpLocks/>
          </p:cNvCxnSpPr>
          <p:nvPr/>
        </p:nvCxnSpPr>
        <p:spPr>
          <a:xfrm flipV="1">
            <a:off x="2405014" y="3861048"/>
            <a:ext cx="438794" cy="19504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202E2A9C-F91D-4B29-9200-3A97D6064CA6}"/>
              </a:ext>
            </a:extLst>
          </p:cNvPr>
          <p:cNvSpPr txBox="1"/>
          <p:nvPr/>
        </p:nvSpPr>
        <p:spPr>
          <a:xfrm>
            <a:off x="1843579" y="5811492"/>
            <a:ext cx="1122870" cy="369332"/>
          </a:xfrm>
          <a:prstGeom prst="rect">
            <a:avLst/>
          </a:prstGeom>
          <a:noFill/>
        </p:spPr>
        <p:txBody>
          <a:bodyPr wrap="square" rtlCol="0">
            <a:spAutoFit/>
          </a:bodyPr>
          <a:lstStyle/>
          <a:p>
            <a:pPr algn="ctr"/>
            <a:r>
              <a:rPr lang="en-US" altLang="zh-CN" dirty="0"/>
              <a:t>G10 bar</a:t>
            </a:r>
          </a:p>
        </p:txBody>
      </p:sp>
      <p:sp>
        <p:nvSpPr>
          <p:cNvPr id="33" name="文本框 32">
            <a:extLst>
              <a:ext uri="{FF2B5EF4-FFF2-40B4-BE49-F238E27FC236}">
                <a16:creationId xmlns:a16="http://schemas.microsoft.com/office/drawing/2014/main" id="{197B936F-B392-4B56-A1A3-8ECB1C647ACC}"/>
              </a:ext>
            </a:extLst>
          </p:cNvPr>
          <p:cNvSpPr txBox="1"/>
          <p:nvPr/>
        </p:nvSpPr>
        <p:spPr>
          <a:xfrm>
            <a:off x="3276448" y="5811492"/>
            <a:ext cx="1606686" cy="646331"/>
          </a:xfrm>
          <a:prstGeom prst="rect">
            <a:avLst/>
          </a:prstGeom>
          <a:noFill/>
        </p:spPr>
        <p:txBody>
          <a:bodyPr wrap="square" rtlCol="0">
            <a:spAutoFit/>
          </a:bodyPr>
          <a:lstStyle/>
          <a:p>
            <a:pPr algn="ctr"/>
            <a:r>
              <a:rPr lang="en-US" altLang="zh-CN" dirty="0"/>
              <a:t>Rubber gloves</a:t>
            </a:r>
          </a:p>
          <a:p>
            <a:pPr algn="ctr"/>
            <a:endParaRPr lang="en-US" altLang="zh-CN" dirty="0"/>
          </a:p>
        </p:txBody>
      </p:sp>
      <p:cxnSp>
        <p:nvCxnSpPr>
          <p:cNvPr id="35" name="直接箭头连接符 34">
            <a:extLst>
              <a:ext uri="{FF2B5EF4-FFF2-40B4-BE49-F238E27FC236}">
                <a16:creationId xmlns:a16="http://schemas.microsoft.com/office/drawing/2014/main" id="{33449384-9218-45EC-A136-519BA5B52FCF}"/>
              </a:ext>
            </a:extLst>
          </p:cNvPr>
          <p:cNvCxnSpPr>
            <a:cxnSpLocks/>
          </p:cNvCxnSpPr>
          <p:nvPr/>
        </p:nvCxnSpPr>
        <p:spPr>
          <a:xfrm flipV="1">
            <a:off x="4126295" y="3573016"/>
            <a:ext cx="661729" cy="22278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8D993515-5323-46CE-BE30-6D35D95F5D6C}"/>
              </a:ext>
            </a:extLst>
          </p:cNvPr>
          <p:cNvSpPr txBox="1"/>
          <p:nvPr/>
        </p:nvSpPr>
        <p:spPr>
          <a:xfrm>
            <a:off x="817464" y="1794882"/>
            <a:ext cx="1306263" cy="369332"/>
          </a:xfrm>
          <a:prstGeom prst="rect">
            <a:avLst/>
          </a:prstGeom>
          <a:noFill/>
        </p:spPr>
        <p:txBody>
          <a:bodyPr wrap="square" rtlCol="0">
            <a:spAutoFit/>
          </a:bodyPr>
          <a:lstStyle/>
          <a:p>
            <a:pPr algn="ctr"/>
            <a:r>
              <a:rPr lang="en-US" altLang="zh-CN" dirty="0"/>
              <a:t>Plastic tube</a:t>
            </a:r>
          </a:p>
        </p:txBody>
      </p:sp>
      <p:sp>
        <p:nvSpPr>
          <p:cNvPr id="37" name="文本框 36">
            <a:extLst>
              <a:ext uri="{FF2B5EF4-FFF2-40B4-BE49-F238E27FC236}">
                <a16:creationId xmlns:a16="http://schemas.microsoft.com/office/drawing/2014/main" id="{018B42F6-8E8F-4503-9E45-85ED1ABAC49F}"/>
              </a:ext>
            </a:extLst>
          </p:cNvPr>
          <p:cNvSpPr txBox="1"/>
          <p:nvPr/>
        </p:nvSpPr>
        <p:spPr>
          <a:xfrm>
            <a:off x="2843808" y="1787001"/>
            <a:ext cx="1944216" cy="369332"/>
          </a:xfrm>
          <a:prstGeom prst="rect">
            <a:avLst/>
          </a:prstGeom>
          <a:noFill/>
        </p:spPr>
        <p:txBody>
          <a:bodyPr wrap="square" rtlCol="0">
            <a:spAutoFit/>
          </a:bodyPr>
          <a:lstStyle/>
          <a:p>
            <a:pPr algn="ctr"/>
            <a:r>
              <a:rPr lang="en-US" altLang="zh-CN" dirty="0"/>
              <a:t>Carbon fiber rod</a:t>
            </a:r>
          </a:p>
        </p:txBody>
      </p:sp>
      <p:cxnSp>
        <p:nvCxnSpPr>
          <p:cNvPr id="38" name="直接箭头连接符 37">
            <a:extLst>
              <a:ext uri="{FF2B5EF4-FFF2-40B4-BE49-F238E27FC236}">
                <a16:creationId xmlns:a16="http://schemas.microsoft.com/office/drawing/2014/main" id="{D89E7404-50D9-40C4-9FC3-8BB76A8C73B8}"/>
              </a:ext>
            </a:extLst>
          </p:cNvPr>
          <p:cNvCxnSpPr>
            <a:cxnSpLocks/>
          </p:cNvCxnSpPr>
          <p:nvPr/>
        </p:nvCxnSpPr>
        <p:spPr>
          <a:xfrm>
            <a:off x="3681510" y="2156333"/>
            <a:ext cx="118050" cy="12726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28FB4BDD-E6D9-4C29-8989-2B056A48C2F1}"/>
              </a:ext>
            </a:extLst>
          </p:cNvPr>
          <p:cNvCxnSpPr>
            <a:cxnSpLocks/>
          </p:cNvCxnSpPr>
          <p:nvPr/>
        </p:nvCxnSpPr>
        <p:spPr>
          <a:xfrm>
            <a:off x="1524134" y="2111090"/>
            <a:ext cx="900608" cy="13773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12AA7249-AE59-42D2-B729-447F8C1B36E4}"/>
              </a:ext>
            </a:extLst>
          </p:cNvPr>
          <p:cNvSpPr txBox="1"/>
          <p:nvPr/>
        </p:nvSpPr>
        <p:spPr>
          <a:xfrm>
            <a:off x="6858722" y="5672992"/>
            <a:ext cx="1781730" cy="646331"/>
          </a:xfrm>
          <a:prstGeom prst="rect">
            <a:avLst/>
          </a:prstGeom>
          <a:noFill/>
        </p:spPr>
        <p:txBody>
          <a:bodyPr wrap="square" rtlCol="0">
            <a:spAutoFit/>
          </a:bodyPr>
          <a:lstStyle/>
          <a:p>
            <a:pPr algn="ctr"/>
            <a:r>
              <a:rPr lang="en-US" altLang="zh-CN" dirty="0"/>
              <a:t>Liquid Nitrogen Tank</a:t>
            </a:r>
          </a:p>
        </p:txBody>
      </p:sp>
      <p:sp>
        <p:nvSpPr>
          <p:cNvPr id="16" name="矩形 15">
            <a:extLst>
              <a:ext uri="{FF2B5EF4-FFF2-40B4-BE49-F238E27FC236}">
                <a16:creationId xmlns:a16="http://schemas.microsoft.com/office/drawing/2014/main" id="{EEC0ED4E-824F-4301-93F5-FD5BE2183464}"/>
              </a:ext>
            </a:extLst>
          </p:cNvPr>
          <p:cNvSpPr/>
          <p:nvPr/>
        </p:nvSpPr>
        <p:spPr>
          <a:xfrm>
            <a:off x="7178341" y="2348880"/>
            <a:ext cx="1142492" cy="369332"/>
          </a:xfrm>
          <a:prstGeom prst="rect">
            <a:avLst/>
          </a:prstGeom>
        </p:spPr>
        <p:txBody>
          <a:bodyPr wrap="none">
            <a:spAutoFit/>
          </a:bodyPr>
          <a:lstStyle/>
          <a:p>
            <a:r>
              <a:rPr lang="en-US" altLang="zh-CN" b="1" i="1" dirty="0">
                <a:solidFill>
                  <a:srgbClr val="FF0000"/>
                </a:solidFill>
                <a:ea typeface="ＭＳ Ｐゴシック" charset="0"/>
              </a:rPr>
              <a:t>Be careful</a:t>
            </a:r>
            <a:endParaRPr lang="zh-CN" altLang="en-US" b="1" i="1" dirty="0"/>
          </a:p>
        </p:txBody>
      </p:sp>
    </p:spTree>
    <p:extLst>
      <p:ext uri="{BB962C8B-B14F-4D97-AF65-F5344CB8AC3E}">
        <p14:creationId xmlns:p14="http://schemas.microsoft.com/office/powerpoint/2010/main" val="396029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3083345" y="188640"/>
            <a:ext cx="3042982" cy="508279"/>
          </a:xfrm>
        </p:spPr>
        <p:txBody>
          <a:bodyPr/>
          <a:lstStyle/>
          <a:p>
            <a:r>
              <a:rPr lang="en-US" altLang="zh-CN" dirty="0"/>
              <a:t>Training 2</a:t>
            </a:r>
            <a:endParaRPr lang="zh-CN" altLang="en-US" dirty="0"/>
          </a:p>
        </p:txBody>
      </p:sp>
      <p:grpSp>
        <p:nvGrpSpPr>
          <p:cNvPr id="9" name="组合 8"/>
          <p:cNvGrpSpPr>
            <a:grpSpLocks/>
          </p:cNvGrpSpPr>
          <p:nvPr/>
        </p:nvGrpSpPr>
        <p:grpSpPr bwMode="auto">
          <a:xfrm>
            <a:off x="5148064" y="1124744"/>
            <a:ext cx="4094563" cy="5184576"/>
            <a:chOff x="0" y="0"/>
            <a:chExt cx="2491373" cy="2991485"/>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90090" cy="29914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文本框 2"/>
            <p:cNvSpPr txBox="1">
              <a:spLocks noChangeArrowheads="1"/>
            </p:cNvSpPr>
            <p:nvPr/>
          </p:nvSpPr>
          <p:spPr bwMode="auto">
            <a:xfrm>
              <a:off x="1970353" y="466019"/>
              <a:ext cx="461010" cy="26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fontAlgn="base">
                <a:spcAft>
                  <a:spcPts val="0"/>
                </a:spcAft>
              </a:pPr>
              <a:r>
                <a:rPr lang="en-US" altLang="zh-CN" sz="1600" b="1" kern="12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Power</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3"/>
            <p:cNvSpPr txBox="1">
              <a:spLocks noChangeArrowheads="1"/>
            </p:cNvSpPr>
            <p:nvPr/>
          </p:nvSpPr>
          <p:spPr bwMode="auto">
            <a:xfrm>
              <a:off x="1876634" y="1712848"/>
              <a:ext cx="554729"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fontAlgn="base">
                <a:spcAft>
                  <a:spcPts val="0"/>
                </a:spcAft>
              </a:pPr>
              <a:r>
                <a:rPr lang="en-US" altLang="zh-CN" sz="1400" b="1" kern="12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Cryogenic </a:t>
              </a:r>
            </a:p>
            <a:p>
              <a:pPr algn="ctr" fontAlgn="base">
                <a:spcAft>
                  <a:spcPts val="0"/>
                </a:spcAft>
              </a:pPr>
              <a:r>
                <a:rPr lang="en-US" altLang="zh-CN" sz="1400" b="1" dirty="0">
                  <a:solidFill>
                    <a:srgbClr val="FF0000"/>
                  </a:solidFill>
                  <a:latin typeface="Calibri" panose="020F0502020204030204" pitchFamily="34" charset="0"/>
                  <a:ea typeface="宋体" panose="02010600030101010101" pitchFamily="2" charset="-122"/>
                  <a:cs typeface="Times New Roman" panose="02020603050405020304" pitchFamily="18" charset="0"/>
                </a:rPr>
                <a:t>Dewar</a:t>
              </a:r>
              <a:endParaRPr lang="zh-CN"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16" name="直接连接符 15"/>
            <p:cNvCxnSpPr>
              <a:cxnSpLocks noChangeShapeType="1"/>
              <a:endCxn id="13" idx="1"/>
            </p:cNvCxnSpPr>
            <p:nvPr/>
          </p:nvCxnSpPr>
          <p:spPr bwMode="auto">
            <a:xfrm flipV="1">
              <a:off x="1017767" y="600322"/>
              <a:ext cx="952586" cy="1677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直接连接符 16"/>
            <p:cNvCxnSpPr>
              <a:cxnSpLocks noChangeShapeType="1"/>
              <a:endCxn id="20" idx="1"/>
            </p:cNvCxnSpPr>
            <p:nvPr/>
          </p:nvCxnSpPr>
          <p:spPr bwMode="auto">
            <a:xfrm>
              <a:off x="1031859" y="2159052"/>
              <a:ext cx="938494" cy="6085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文本框 3"/>
            <p:cNvSpPr txBox="1">
              <a:spLocks noChangeArrowheads="1"/>
            </p:cNvSpPr>
            <p:nvPr/>
          </p:nvSpPr>
          <p:spPr bwMode="auto">
            <a:xfrm>
              <a:off x="1970353" y="2080696"/>
              <a:ext cx="493377" cy="2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fontAlgn="base">
                <a:spcAft>
                  <a:spcPts val="0"/>
                </a:spcAft>
              </a:pPr>
              <a:r>
                <a:rPr lang="en-US" altLang="zh-CN" sz="1400" b="1" kern="12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Support </a:t>
              </a:r>
              <a:endParaRPr lang="zh-CN"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21" name="直接连接符 20"/>
            <p:cNvCxnSpPr>
              <a:cxnSpLocks noChangeShapeType="1"/>
              <a:endCxn id="14" idx="1"/>
            </p:cNvCxnSpPr>
            <p:nvPr/>
          </p:nvCxnSpPr>
          <p:spPr bwMode="auto">
            <a:xfrm flipV="1">
              <a:off x="1117231" y="1861583"/>
              <a:ext cx="759402" cy="16368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 name="文本框 3"/>
            <p:cNvSpPr txBox="1">
              <a:spLocks noChangeArrowheads="1"/>
            </p:cNvSpPr>
            <p:nvPr/>
          </p:nvSpPr>
          <p:spPr bwMode="auto">
            <a:xfrm>
              <a:off x="1997996" y="883358"/>
              <a:ext cx="493377" cy="29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fontAlgn="base">
                <a:spcAft>
                  <a:spcPts val="0"/>
                </a:spcAft>
              </a:pPr>
              <a:r>
                <a:rPr lang="en-US" altLang="zh-CN" sz="1400" b="1" kern="12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Tension </a:t>
              </a:r>
            </a:p>
            <a:p>
              <a:pPr algn="l" fontAlgn="base">
                <a:spcAft>
                  <a:spcPts val="0"/>
                </a:spcAft>
              </a:pPr>
              <a:r>
                <a:rPr lang="en-US" altLang="zh-CN" sz="1400" b="1" kern="1200" dirty="0" err="1">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Serisor</a:t>
              </a:r>
              <a:endParaRPr lang="zh-CN" sz="14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23" name="直接连接符 22"/>
            <p:cNvCxnSpPr>
              <a:cxnSpLocks noChangeShapeType="1"/>
              <a:endCxn id="22" idx="1"/>
            </p:cNvCxnSpPr>
            <p:nvPr/>
          </p:nvCxnSpPr>
          <p:spPr bwMode="auto">
            <a:xfrm flipV="1">
              <a:off x="1031859" y="1030456"/>
              <a:ext cx="966137" cy="23456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文本框 3"/>
            <p:cNvSpPr txBox="1">
              <a:spLocks noChangeArrowheads="1"/>
            </p:cNvSpPr>
            <p:nvPr/>
          </p:nvSpPr>
          <p:spPr bwMode="auto">
            <a:xfrm>
              <a:off x="2044723" y="1314308"/>
              <a:ext cx="386640" cy="26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fontAlgn="base">
                <a:spcAft>
                  <a:spcPts val="0"/>
                </a:spcAft>
              </a:pPr>
              <a:r>
                <a:rPr lang="en-US" altLang="zh-CN" sz="1200" b="1" dirty="0">
                  <a:solidFill>
                    <a:srgbClr val="000000"/>
                  </a:solidFill>
                  <a:latin typeface="Calibri" panose="020F0502020204030204" pitchFamily="34" charset="0"/>
                  <a:ea typeface="宋体" panose="02010600030101010101" pitchFamily="2" charset="-122"/>
                  <a:cs typeface="Times New Roman" panose="02020603050405020304" pitchFamily="18" charset="0"/>
                </a:rPr>
                <a:t>Guide</a:t>
              </a:r>
            </a:p>
            <a:p>
              <a:pPr algn="ctr" fontAlgn="base">
                <a:spcAft>
                  <a:spcPts val="0"/>
                </a:spcAft>
              </a:pPr>
              <a:r>
                <a:rPr lang="en-US" altLang="zh-CN" sz="1200" b="1" dirty="0">
                  <a:solidFill>
                    <a:srgbClr val="000000"/>
                  </a:solidFill>
                  <a:latin typeface="Calibri" panose="020F0502020204030204" pitchFamily="34" charset="0"/>
                  <a:ea typeface="宋体" panose="02010600030101010101" pitchFamily="2" charset="-122"/>
                  <a:cs typeface="Times New Roman" panose="02020603050405020304" pitchFamily="18" charset="0"/>
                </a:rPr>
                <a:t> rod</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25" name="直接连接符 24"/>
            <p:cNvCxnSpPr>
              <a:cxnSpLocks noChangeShapeType="1"/>
              <a:endCxn id="24" idx="1"/>
            </p:cNvCxnSpPr>
            <p:nvPr/>
          </p:nvCxnSpPr>
          <p:spPr bwMode="auto">
            <a:xfrm>
              <a:off x="1017767" y="1444824"/>
              <a:ext cx="1026956" cy="34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1" name="直接箭头连接符 40"/>
          <p:cNvCxnSpPr/>
          <p:nvPr/>
        </p:nvCxnSpPr>
        <p:spPr>
          <a:xfrm>
            <a:off x="6523452" y="4714616"/>
            <a:ext cx="576064"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451354" y="4364277"/>
            <a:ext cx="692818" cy="369332"/>
          </a:xfrm>
          <a:prstGeom prst="rect">
            <a:avLst/>
          </a:prstGeom>
        </p:spPr>
        <p:txBody>
          <a:bodyPr wrap="none">
            <a:spAutoFit/>
          </a:bodyPr>
          <a:lstStyle/>
          <a:p>
            <a:r>
              <a:rPr lang="en-US" altLang="zh-CN" b="1" dirty="0">
                <a:solidFill>
                  <a:srgbClr val="FF0000"/>
                </a:solidFill>
                <a:latin typeface="Calibri" panose="020F0502020204030204" pitchFamily="34" charset="0"/>
                <a:ea typeface="宋体" panose="02010600030101010101" pitchFamily="2" charset="-122"/>
                <a:cs typeface="Times New Roman" panose="02020603050405020304" pitchFamily="18" charset="0"/>
              </a:rPr>
              <a:t>Ø260</a:t>
            </a:r>
            <a:endParaRPr lang="zh-CN" altLang="en-US" dirty="0"/>
          </a:p>
        </p:txBody>
      </p:sp>
      <p:sp>
        <p:nvSpPr>
          <p:cNvPr id="19" name="文本框 18"/>
          <p:cNvSpPr txBox="1"/>
          <p:nvPr/>
        </p:nvSpPr>
        <p:spPr>
          <a:xfrm>
            <a:off x="-20242" y="1457422"/>
            <a:ext cx="5196998" cy="4216539"/>
          </a:xfrm>
          <a:prstGeom prst="rect">
            <a:avLst/>
          </a:prstGeom>
          <a:noFill/>
        </p:spPr>
        <p:txBody>
          <a:bodyPr wrap="square" rtlCol="0">
            <a:spAutoFit/>
          </a:bodyPr>
          <a:lstStyle/>
          <a:p>
            <a:pPr marL="457200" indent="-457200">
              <a:buFont typeface="Arial" panose="020B0604020202020204" pitchFamily="34" charset="0"/>
              <a:buChar char="•"/>
            </a:pPr>
            <a:r>
              <a:rPr lang="en-US" altLang="zh-CN" sz="2800" b="0" dirty="0">
                <a:solidFill>
                  <a:schemeClr val="tx1"/>
                </a:solidFill>
                <a:ea typeface="华文楷体" panose="02010600040101010101" pitchFamily="2" charset="-122"/>
              </a:rPr>
              <a:t>Goal</a:t>
            </a:r>
            <a:r>
              <a:rPr lang="zh-CN" altLang="en-US" sz="2800" b="0" dirty="0">
                <a:solidFill>
                  <a:schemeClr val="tx1"/>
                </a:solidFill>
                <a:ea typeface="华文楷体" panose="02010600040101010101" pitchFamily="2" charset="-122"/>
              </a:rPr>
              <a:t>：</a:t>
            </a:r>
            <a:r>
              <a:rPr lang="en-US" altLang="zh-CN" sz="2800" b="0" dirty="0">
                <a:solidFill>
                  <a:schemeClr val="tx1"/>
                </a:solidFill>
                <a:ea typeface="华文楷体" panose="02010600040101010101" pitchFamily="2" charset="-122"/>
              </a:rPr>
              <a:t>Tests of </a:t>
            </a:r>
            <a:r>
              <a:rPr lang="en-US" altLang="zh-CN" sz="2800" dirty="0">
                <a:solidFill>
                  <a:srgbClr val="FF0000"/>
                </a:solidFill>
                <a:ea typeface="华文楷体" panose="02010600040101010101" pitchFamily="2" charset="-122"/>
              </a:rPr>
              <a:t>Mechanical properties of materials at low temperature</a:t>
            </a:r>
            <a:r>
              <a:rPr lang="en-US" altLang="zh-CN" sz="2800" b="0" dirty="0">
                <a:solidFill>
                  <a:schemeClr val="tx1"/>
                </a:solidFill>
                <a:ea typeface="华文楷体" panose="02010600040101010101" pitchFamily="2" charset="-122"/>
              </a:rPr>
              <a:t>.</a:t>
            </a:r>
          </a:p>
          <a:p>
            <a:pPr marL="457200" indent="-457200">
              <a:buFont typeface="Arial" panose="020B0604020202020204" pitchFamily="34" charset="0"/>
              <a:buChar char="•"/>
            </a:pPr>
            <a:r>
              <a:rPr lang="en-US" altLang="zh-CN" sz="2400" b="0" dirty="0">
                <a:solidFill>
                  <a:srgbClr val="7030A0"/>
                </a:solidFill>
                <a:ea typeface="华文楷体" panose="02010600040101010101" pitchFamily="2" charset="-122"/>
              </a:rPr>
              <a:t>Unit</a:t>
            </a:r>
            <a:r>
              <a:rPr lang="en-US" altLang="zh-CN" sz="2400" b="0" dirty="0">
                <a:solidFill>
                  <a:schemeClr val="tx1"/>
                </a:solidFill>
                <a:ea typeface="华文楷体" panose="02010600040101010101" pitchFamily="2" charset="-122"/>
              </a:rPr>
              <a:t>: </a:t>
            </a:r>
            <a:r>
              <a:rPr lang="en-US" altLang="zh-CN" sz="2000" b="0" dirty="0">
                <a:solidFill>
                  <a:schemeClr val="tx1"/>
                </a:solidFill>
                <a:ea typeface="华文楷体" panose="02010600040101010101" pitchFamily="2" charset="-122"/>
              </a:rPr>
              <a:t>Power part, High precision sensor: tension sensor and displacement sensor, Cryostat, support.</a:t>
            </a:r>
          </a:p>
          <a:p>
            <a:pPr marL="342900" indent="-342900" algn="l">
              <a:buFont typeface="Arial" panose="020B0604020202020204" pitchFamily="34" charset="0"/>
              <a:buChar char="•"/>
            </a:pPr>
            <a:r>
              <a:rPr lang="en-US" altLang="zh-CN" sz="2000" b="0" dirty="0">
                <a:solidFill>
                  <a:schemeClr val="tx1"/>
                </a:solidFill>
                <a:ea typeface="华文楷体" panose="02010600040101010101" pitchFamily="2" charset="-122"/>
              </a:rPr>
              <a:t>  </a:t>
            </a:r>
            <a:r>
              <a:rPr lang="en-US" altLang="zh-CN" sz="2000" b="0" dirty="0">
                <a:solidFill>
                  <a:srgbClr val="7030A0"/>
                </a:solidFill>
                <a:ea typeface="华文楷体" panose="02010600040101010101" pitchFamily="2" charset="-122"/>
              </a:rPr>
              <a:t>Function</a:t>
            </a:r>
            <a:r>
              <a:rPr lang="en-US" altLang="zh-CN" sz="2000" b="0" dirty="0">
                <a:solidFill>
                  <a:schemeClr val="tx1"/>
                </a:solidFill>
                <a:ea typeface="华文楷体" panose="02010600040101010101" pitchFamily="2" charset="-122"/>
              </a:rPr>
              <a:t>: </a:t>
            </a:r>
            <a:r>
              <a:rPr lang="en-US" altLang="zh-CN" sz="2000" b="0" dirty="0">
                <a:solidFill>
                  <a:srgbClr val="FF0000"/>
                </a:solidFill>
                <a:ea typeface="华文楷体" panose="02010600040101010101" pitchFamily="2" charset="-122"/>
              </a:rPr>
              <a:t>Maximum force 100kN~0.5%FS</a:t>
            </a:r>
            <a:r>
              <a:rPr lang="en-US" altLang="zh-CN" sz="2000" b="0" dirty="0">
                <a:solidFill>
                  <a:schemeClr val="tx1"/>
                </a:solidFill>
                <a:ea typeface="华文楷体" panose="02010600040101010101" pitchFamily="2" charset="-122"/>
              </a:rPr>
              <a:t>.</a:t>
            </a:r>
          </a:p>
          <a:p>
            <a:pPr marL="457200" indent="-457200" algn="just">
              <a:buFont typeface="Arial" panose="020B0604020202020204" pitchFamily="34" charset="0"/>
              <a:buChar char="•"/>
            </a:pPr>
            <a:r>
              <a:rPr lang="en-US" altLang="zh-CN" sz="2800" b="0" dirty="0">
                <a:solidFill>
                  <a:schemeClr val="tx1"/>
                </a:solidFill>
                <a:ea typeface="华文楷体" panose="02010600040101010101" pitchFamily="2" charset="-122"/>
              </a:rPr>
              <a:t>Power: Hydraulic cylinder</a:t>
            </a:r>
          </a:p>
          <a:p>
            <a:pPr algn="just"/>
            <a:r>
              <a:rPr lang="en-US" altLang="zh-CN" sz="2000" b="0" dirty="0">
                <a:solidFill>
                  <a:schemeClr val="tx1"/>
                </a:solidFill>
                <a:ea typeface="华文楷体" panose="02010600040101010101" pitchFamily="2" charset="-122"/>
              </a:rPr>
              <a:t>        High force in a small package size</a:t>
            </a:r>
          </a:p>
          <a:p>
            <a:pPr algn="just"/>
            <a:r>
              <a:rPr lang="en-US" altLang="zh-CN" sz="2000" b="0" dirty="0">
                <a:solidFill>
                  <a:schemeClr val="tx1"/>
                </a:solidFill>
                <a:ea typeface="华文楷体" panose="02010600040101010101" pitchFamily="2" charset="-122"/>
              </a:rPr>
              <a:t>        Linear displacement and power load</a:t>
            </a:r>
          </a:p>
          <a:p>
            <a:pPr marL="457200" indent="-457200" algn="just">
              <a:buFont typeface="Arial" panose="020B0604020202020204" pitchFamily="34" charset="0"/>
              <a:buChar char="•"/>
            </a:pPr>
            <a:r>
              <a:rPr lang="en-US" altLang="zh-CN" sz="2800" b="0" dirty="0">
                <a:solidFill>
                  <a:schemeClr val="tx1"/>
                </a:solidFill>
                <a:ea typeface="华文楷体" panose="02010600040101010101" pitchFamily="2" charset="-122"/>
              </a:rPr>
              <a:t>Cryostat : </a:t>
            </a:r>
            <a:r>
              <a:rPr lang="en-US" altLang="zh-CN" sz="2000" b="0" dirty="0">
                <a:solidFill>
                  <a:schemeClr val="tx1"/>
                </a:solidFill>
                <a:ea typeface="华文楷体" panose="02010600040101010101" pitchFamily="2" charset="-122"/>
              </a:rPr>
              <a:t>Temperature —80K~300K</a:t>
            </a:r>
          </a:p>
        </p:txBody>
      </p:sp>
    </p:spTree>
    <p:extLst>
      <p:ext uri="{BB962C8B-B14F-4D97-AF65-F5344CB8AC3E}">
        <p14:creationId xmlns:p14="http://schemas.microsoft.com/office/powerpoint/2010/main" val="91780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3083345" y="188640"/>
            <a:ext cx="3042982" cy="508279"/>
          </a:xfrm>
        </p:spPr>
        <p:txBody>
          <a:bodyPr/>
          <a:lstStyle/>
          <a:p>
            <a:r>
              <a:rPr lang="en-US" altLang="zh-CN" dirty="0"/>
              <a:t>Training 2</a:t>
            </a:r>
            <a:endParaRPr lang="zh-CN" altLang="en-US" dirty="0"/>
          </a:p>
        </p:txBody>
      </p:sp>
      <p:pic>
        <p:nvPicPr>
          <p:cNvPr id="3" name="图片 2">
            <a:extLst>
              <a:ext uri="{FF2B5EF4-FFF2-40B4-BE49-F238E27FC236}">
                <a16:creationId xmlns:a16="http://schemas.microsoft.com/office/drawing/2014/main" id="{3CF4321C-5CFD-4D0A-9F52-86104EB559DB}"/>
              </a:ext>
            </a:extLst>
          </p:cNvPr>
          <p:cNvPicPr>
            <a:picLocks noChangeAspect="1"/>
          </p:cNvPicPr>
          <p:nvPr/>
        </p:nvPicPr>
        <p:blipFill rotWithShape="1">
          <a:blip r:embed="rId2">
            <a:extLst>
              <a:ext uri="{28A0092B-C50C-407E-A947-70E740481C1C}">
                <a14:useLocalDpi xmlns:a14="http://schemas.microsoft.com/office/drawing/2010/main" val="0"/>
              </a:ext>
            </a:extLst>
          </a:blip>
          <a:srcRect l="24801"/>
          <a:stretch/>
        </p:blipFill>
        <p:spPr>
          <a:xfrm>
            <a:off x="1043608" y="1124744"/>
            <a:ext cx="6876256" cy="5143500"/>
          </a:xfrm>
          <a:prstGeom prst="rect">
            <a:avLst/>
          </a:prstGeom>
        </p:spPr>
      </p:pic>
      <p:sp>
        <p:nvSpPr>
          <p:cNvPr id="26" name="文本框 25">
            <a:extLst>
              <a:ext uri="{FF2B5EF4-FFF2-40B4-BE49-F238E27FC236}">
                <a16:creationId xmlns:a16="http://schemas.microsoft.com/office/drawing/2014/main" id="{7A0952AA-294D-43D3-82EE-630C293A9B14}"/>
              </a:ext>
            </a:extLst>
          </p:cNvPr>
          <p:cNvSpPr txBox="1"/>
          <p:nvPr/>
        </p:nvSpPr>
        <p:spPr>
          <a:xfrm>
            <a:off x="1475656" y="5949280"/>
            <a:ext cx="1944216" cy="400110"/>
          </a:xfrm>
          <a:prstGeom prst="rect">
            <a:avLst/>
          </a:prstGeom>
          <a:noFill/>
        </p:spPr>
        <p:txBody>
          <a:bodyPr wrap="square" rtlCol="0">
            <a:spAutoFit/>
          </a:bodyPr>
          <a:lstStyle/>
          <a:p>
            <a:pPr algn="ctr"/>
            <a:r>
              <a:rPr lang="en-US" altLang="zh-CN" sz="2000" b="1" dirty="0">
                <a:solidFill>
                  <a:srgbClr val="FF0000"/>
                </a:solidFill>
              </a:rPr>
              <a:t>Liquid Nitrogen</a:t>
            </a:r>
          </a:p>
        </p:txBody>
      </p:sp>
      <p:sp>
        <p:nvSpPr>
          <p:cNvPr id="27" name="文本框 26">
            <a:extLst>
              <a:ext uri="{FF2B5EF4-FFF2-40B4-BE49-F238E27FC236}">
                <a16:creationId xmlns:a16="http://schemas.microsoft.com/office/drawing/2014/main" id="{55F45BB3-451A-492A-9879-63DF98DEE172}"/>
              </a:ext>
            </a:extLst>
          </p:cNvPr>
          <p:cNvSpPr txBox="1"/>
          <p:nvPr/>
        </p:nvSpPr>
        <p:spPr>
          <a:xfrm>
            <a:off x="5724128" y="5749225"/>
            <a:ext cx="1944216" cy="400110"/>
          </a:xfrm>
          <a:prstGeom prst="rect">
            <a:avLst/>
          </a:prstGeom>
          <a:noFill/>
        </p:spPr>
        <p:txBody>
          <a:bodyPr wrap="square" rtlCol="0">
            <a:spAutoFit/>
          </a:bodyPr>
          <a:lstStyle/>
          <a:p>
            <a:pPr algn="ctr"/>
            <a:r>
              <a:rPr lang="en-US" altLang="zh-CN" sz="2000" b="1" dirty="0">
                <a:solidFill>
                  <a:srgbClr val="FF0000"/>
                </a:solidFill>
              </a:rPr>
              <a:t>Control Carbine</a:t>
            </a:r>
          </a:p>
        </p:txBody>
      </p:sp>
      <p:sp>
        <p:nvSpPr>
          <p:cNvPr id="28" name="文本框 27">
            <a:extLst>
              <a:ext uri="{FF2B5EF4-FFF2-40B4-BE49-F238E27FC236}">
                <a16:creationId xmlns:a16="http://schemas.microsoft.com/office/drawing/2014/main" id="{43FDA975-16DE-4B33-A4DF-3A9A32A09C3A}"/>
              </a:ext>
            </a:extLst>
          </p:cNvPr>
          <p:cNvSpPr txBox="1"/>
          <p:nvPr/>
        </p:nvSpPr>
        <p:spPr>
          <a:xfrm>
            <a:off x="3507679" y="5379313"/>
            <a:ext cx="1944216" cy="707886"/>
          </a:xfrm>
          <a:prstGeom prst="rect">
            <a:avLst/>
          </a:prstGeom>
          <a:noFill/>
        </p:spPr>
        <p:txBody>
          <a:bodyPr wrap="square" rtlCol="0">
            <a:spAutoFit/>
          </a:bodyPr>
          <a:lstStyle/>
          <a:p>
            <a:pPr algn="ctr"/>
            <a:r>
              <a:rPr lang="en-US" altLang="zh-CN" sz="2000" b="1" dirty="0">
                <a:solidFill>
                  <a:srgbClr val="FF0000"/>
                </a:solidFill>
              </a:rPr>
              <a:t>Experimental Installation</a:t>
            </a:r>
          </a:p>
        </p:txBody>
      </p:sp>
    </p:spTree>
    <p:extLst>
      <p:ext uri="{BB962C8B-B14F-4D97-AF65-F5344CB8AC3E}">
        <p14:creationId xmlns:p14="http://schemas.microsoft.com/office/powerpoint/2010/main" val="2573236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3083345" y="188640"/>
            <a:ext cx="3042982" cy="508279"/>
          </a:xfrm>
        </p:spPr>
        <p:txBody>
          <a:bodyPr/>
          <a:lstStyle/>
          <a:p>
            <a:r>
              <a:rPr lang="en-US" altLang="zh-CN" dirty="0"/>
              <a:t>Training 2</a:t>
            </a:r>
            <a:endParaRPr lang="zh-CN" altLang="en-US" dirty="0"/>
          </a:p>
        </p:txBody>
      </p:sp>
      <p:pic>
        <p:nvPicPr>
          <p:cNvPr id="5" name="图片 4">
            <a:extLst>
              <a:ext uri="{FF2B5EF4-FFF2-40B4-BE49-F238E27FC236}">
                <a16:creationId xmlns:a16="http://schemas.microsoft.com/office/drawing/2014/main" id="{01D8DF04-FDB3-4A4C-8B55-9953A99C7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959" y="1844824"/>
            <a:ext cx="7324082" cy="4119796"/>
          </a:xfrm>
          <a:prstGeom prst="rect">
            <a:avLst/>
          </a:prstGeom>
        </p:spPr>
      </p:pic>
      <p:sp>
        <p:nvSpPr>
          <p:cNvPr id="9" name="文本框 8">
            <a:extLst>
              <a:ext uri="{FF2B5EF4-FFF2-40B4-BE49-F238E27FC236}">
                <a16:creationId xmlns:a16="http://schemas.microsoft.com/office/drawing/2014/main" id="{1D6EDEA9-9028-4FCA-883E-4BBCE1A13F74}"/>
              </a:ext>
            </a:extLst>
          </p:cNvPr>
          <p:cNvSpPr txBox="1"/>
          <p:nvPr/>
        </p:nvSpPr>
        <p:spPr>
          <a:xfrm>
            <a:off x="4182111" y="2780928"/>
            <a:ext cx="1944216" cy="400110"/>
          </a:xfrm>
          <a:prstGeom prst="rect">
            <a:avLst/>
          </a:prstGeom>
          <a:noFill/>
        </p:spPr>
        <p:txBody>
          <a:bodyPr wrap="square" rtlCol="0">
            <a:spAutoFit/>
          </a:bodyPr>
          <a:lstStyle/>
          <a:p>
            <a:pPr algn="ctr"/>
            <a:r>
              <a:rPr lang="en-US" altLang="zh-CN" sz="2000" b="1" dirty="0">
                <a:solidFill>
                  <a:srgbClr val="FF0000"/>
                </a:solidFill>
              </a:rPr>
              <a:t>Speed setting</a:t>
            </a:r>
          </a:p>
        </p:txBody>
      </p:sp>
      <p:sp>
        <p:nvSpPr>
          <p:cNvPr id="10" name="文本框 9">
            <a:extLst>
              <a:ext uri="{FF2B5EF4-FFF2-40B4-BE49-F238E27FC236}">
                <a16:creationId xmlns:a16="http://schemas.microsoft.com/office/drawing/2014/main" id="{28EB8FF1-4723-4F3B-B2A4-326E9C51BF43}"/>
              </a:ext>
            </a:extLst>
          </p:cNvPr>
          <p:cNvSpPr txBox="1"/>
          <p:nvPr/>
        </p:nvSpPr>
        <p:spPr>
          <a:xfrm>
            <a:off x="3995936" y="3181038"/>
            <a:ext cx="2448272" cy="400110"/>
          </a:xfrm>
          <a:prstGeom prst="rect">
            <a:avLst/>
          </a:prstGeom>
          <a:noFill/>
        </p:spPr>
        <p:txBody>
          <a:bodyPr wrap="square" rtlCol="0">
            <a:spAutoFit/>
          </a:bodyPr>
          <a:lstStyle/>
          <a:p>
            <a:pPr algn="ctr"/>
            <a:r>
              <a:rPr lang="en-US" altLang="zh-CN" sz="2000" b="1" dirty="0">
                <a:solidFill>
                  <a:srgbClr val="FF0000"/>
                </a:solidFill>
              </a:rPr>
              <a:t>Displacement setting</a:t>
            </a:r>
          </a:p>
        </p:txBody>
      </p:sp>
      <p:sp>
        <p:nvSpPr>
          <p:cNvPr id="11" name="文本框 10">
            <a:extLst>
              <a:ext uri="{FF2B5EF4-FFF2-40B4-BE49-F238E27FC236}">
                <a16:creationId xmlns:a16="http://schemas.microsoft.com/office/drawing/2014/main" id="{74D33287-D39D-4D66-94DA-DF80EDFF730C}"/>
              </a:ext>
            </a:extLst>
          </p:cNvPr>
          <p:cNvSpPr txBox="1"/>
          <p:nvPr/>
        </p:nvSpPr>
        <p:spPr>
          <a:xfrm>
            <a:off x="4197895" y="3576582"/>
            <a:ext cx="1944216" cy="400110"/>
          </a:xfrm>
          <a:prstGeom prst="rect">
            <a:avLst/>
          </a:prstGeom>
          <a:noFill/>
        </p:spPr>
        <p:txBody>
          <a:bodyPr wrap="square" rtlCol="0">
            <a:spAutoFit/>
          </a:bodyPr>
          <a:lstStyle/>
          <a:p>
            <a:pPr algn="ctr"/>
            <a:r>
              <a:rPr lang="en-US" altLang="zh-CN" sz="2000" b="1" dirty="0">
                <a:solidFill>
                  <a:srgbClr val="FF0000"/>
                </a:solidFill>
              </a:rPr>
              <a:t>Pressure setting</a:t>
            </a:r>
          </a:p>
        </p:txBody>
      </p:sp>
      <p:sp>
        <p:nvSpPr>
          <p:cNvPr id="12" name="文本框 11">
            <a:extLst>
              <a:ext uri="{FF2B5EF4-FFF2-40B4-BE49-F238E27FC236}">
                <a16:creationId xmlns:a16="http://schemas.microsoft.com/office/drawing/2014/main" id="{60EA5219-CE53-4AAE-80CC-764FE49EE6FD}"/>
              </a:ext>
            </a:extLst>
          </p:cNvPr>
          <p:cNvSpPr txBox="1"/>
          <p:nvPr/>
        </p:nvSpPr>
        <p:spPr>
          <a:xfrm>
            <a:off x="2489922" y="1072974"/>
            <a:ext cx="3954286" cy="646331"/>
          </a:xfrm>
          <a:prstGeom prst="rect">
            <a:avLst/>
          </a:prstGeom>
          <a:noFill/>
        </p:spPr>
        <p:txBody>
          <a:bodyPr wrap="square" rtlCol="0">
            <a:spAutoFit/>
          </a:bodyPr>
          <a:lstStyle/>
          <a:p>
            <a:pPr algn="ctr"/>
            <a:r>
              <a:rPr lang="en-US" altLang="zh-CN" sz="3600" b="1">
                <a:solidFill>
                  <a:srgbClr val="FF0000"/>
                </a:solidFill>
              </a:rPr>
              <a:t>Control Interface</a:t>
            </a:r>
            <a:endParaRPr lang="en-US" altLang="zh-CN" sz="3600" b="1" dirty="0">
              <a:solidFill>
                <a:srgbClr val="FF0000"/>
              </a:solidFill>
            </a:endParaRPr>
          </a:p>
        </p:txBody>
      </p:sp>
    </p:spTree>
    <p:extLst>
      <p:ext uri="{BB962C8B-B14F-4D97-AF65-F5344CB8AC3E}">
        <p14:creationId xmlns:p14="http://schemas.microsoft.com/office/powerpoint/2010/main" val="299020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91880" y="188640"/>
            <a:ext cx="3979086" cy="663575"/>
          </a:xfrm>
        </p:spPr>
        <p:txBody>
          <a:bodyPr/>
          <a:lstStyle/>
          <a:p>
            <a:r>
              <a:rPr lang="en-US" altLang="zh-CN" dirty="0"/>
              <a:t>OUTLINE</a:t>
            </a:r>
            <a:endParaRPr lang="zh-CN" altLang="en-US" dirty="0"/>
          </a:p>
        </p:txBody>
      </p:sp>
      <p:sp>
        <p:nvSpPr>
          <p:cNvPr id="3" name="文本占位符 2"/>
          <p:cNvSpPr>
            <a:spLocks noGrp="1"/>
          </p:cNvSpPr>
          <p:nvPr>
            <p:ph type="body" sz="quarter" idx="10"/>
          </p:nvPr>
        </p:nvSpPr>
        <p:spPr>
          <a:xfrm>
            <a:off x="1829524" y="2492896"/>
            <a:ext cx="612775" cy="561975"/>
          </a:xfrm>
        </p:spPr>
        <p:txBody>
          <a:bodyPr/>
          <a:lstStyle/>
          <a:p>
            <a:r>
              <a:rPr lang="en-US" altLang="zh-CN" dirty="0"/>
              <a:t>1</a:t>
            </a:r>
            <a:endParaRPr lang="zh-CN" altLang="en-US" dirty="0"/>
          </a:p>
        </p:txBody>
      </p:sp>
      <p:sp>
        <p:nvSpPr>
          <p:cNvPr id="4" name="文本占位符 3"/>
          <p:cNvSpPr>
            <a:spLocks noGrp="1"/>
          </p:cNvSpPr>
          <p:nvPr>
            <p:ph type="body" sz="quarter" idx="11"/>
          </p:nvPr>
        </p:nvSpPr>
        <p:spPr>
          <a:xfrm>
            <a:off x="2452543" y="2492896"/>
            <a:ext cx="5018423" cy="561974"/>
          </a:xfrm>
        </p:spPr>
        <p:txBody>
          <a:bodyPr>
            <a:normAutofit/>
          </a:bodyPr>
          <a:lstStyle/>
          <a:p>
            <a:r>
              <a:rPr lang="en-US" altLang="zh-CN" sz="2400" b="1" dirty="0">
                <a:solidFill>
                  <a:srgbClr val="FF0000"/>
                </a:solidFill>
              </a:rPr>
              <a:t>Cryogenics </a:t>
            </a:r>
            <a:endParaRPr lang="zh-CN" altLang="en-US" sz="2400" b="1" dirty="0">
              <a:solidFill>
                <a:srgbClr val="FF0000"/>
              </a:solidFill>
            </a:endParaRPr>
          </a:p>
        </p:txBody>
      </p:sp>
      <p:sp>
        <p:nvSpPr>
          <p:cNvPr id="5" name="文本占位符 4"/>
          <p:cNvSpPr>
            <a:spLocks noGrp="1"/>
          </p:cNvSpPr>
          <p:nvPr>
            <p:ph type="body" sz="quarter" idx="12"/>
          </p:nvPr>
        </p:nvSpPr>
        <p:spPr>
          <a:xfrm>
            <a:off x="1829524" y="3310314"/>
            <a:ext cx="612775" cy="561975"/>
          </a:xfrm>
        </p:spPr>
        <p:txBody>
          <a:bodyPr/>
          <a:lstStyle/>
          <a:p>
            <a:r>
              <a:rPr lang="en-US" altLang="zh-CN" dirty="0"/>
              <a:t>2</a:t>
            </a:r>
            <a:endParaRPr lang="zh-CN" altLang="en-US" dirty="0"/>
          </a:p>
        </p:txBody>
      </p:sp>
      <p:sp>
        <p:nvSpPr>
          <p:cNvPr id="7" name="文本占位符 6"/>
          <p:cNvSpPr>
            <a:spLocks noGrp="1"/>
          </p:cNvSpPr>
          <p:nvPr>
            <p:ph type="body" sz="quarter" idx="14"/>
          </p:nvPr>
        </p:nvSpPr>
        <p:spPr>
          <a:xfrm>
            <a:off x="1829524" y="4127731"/>
            <a:ext cx="612775" cy="561975"/>
          </a:xfrm>
        </p:spPr>
        <p:txBody>
          <a:bodyPr/>
          <a:lstStyle/>
          <a:p>
            <a:r>
              <a:rPr lang="en-US" altLang="zh-CN" dirty="0"/>
              <a:t>3</a:t>
            </a:r>
            <a:endParaRPr lang="zh-CN" altLang="en-US" dirty="0"/>
          </a:p>
        </p:txBody>
      </p:sp>
      <p:sp>
        <p:nvSpPr>
          <p:cNvPr id="12" name="文本占位符 11"/>
          <p:cNvSpPr>
            <a:spLocks noGrp="1"/>
          </p:cNvSpPr>
          <p:nvPr>
            <p:ph type="body" sz="quarter" idx="13"/>
          </p:nvPr>
        </p:nvSpPr>
        <p:spPr>
          <a:xfrm>
            <a:off x="2732278" y="3310314"/>
            <a:ext cx="4738688" cy="561974"/>
          </a:xfrm>
        </p:spPr>
        <p:txBody>
          <a:bodyPr>
            <a:normAutofit/>
          </a:bodyPr>
          <a:lstStyle/>
          <a:p>
            <a:endParaRPr lang="zh-CN" altLang="en-US" sz="2400"/>
          </a:p>
        </p:txBody>
      </p:sp>
      <p:sp>
        <p:nvSpPr>
          <p:cNvPr id="13" name="文本占位符 7"/>
          <p:cNvSpPr txBox="1">
            <a:spLocks/>
          </p:cNvSpPr>
          <p:nvPr/>
        </p:nvSpPr>
        <p:spPr>
          <a:xfrm>
            <a:off x="2452544" y="3315212"/>
            <a:ext cx="5018422" cy="561976"/>
          </a:xfrm>
          <a:prstGeom prst="rect">
            <a:avLst/>
          </a:prstGeom>
          <a:solidFill>
            <a:schemeClr val="bg1">
              <a:lumMod val="95000"/>
            </a:schemeClr>
          </a:solidFill>
          <a:ln w="19050">
            <a:solidFill>
              <a:schemeClr val="tx1"/>
            </a:solidFill>
            <a:prstDash val="sysDot"/>
          </a:ln>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sz="2400" b="1" dirty="0"/>
              <a:t>Insulation support</a:t>
            </a:r>
            <a:endParaRPr lang="zh-CN" altLang="en-US" sz="2400" b="1" dirty="0"/>
          </a:p>
        </p:txBody>
      </p:sp>
      <p:sp>
        <p:nvSpPr>
          <p:cNvPr id="14" name="文本占位符 13"/>
          <p:cNvSpPr>
            <a:spLocks noGrp="1"/>
          </p:cNvSpPr>
          <p:nvPr>
            <p:ph type="body" sz="quarter" idx="15"/>
          </p:nvPr>
        </p:nvSpPr>
        <p:spPr>
          <a:xfrm>
            <a:off x="2732278" y="4127730"/>
            <a:ext cx="4738688" cy="561976"/>
          </a:xfrm>
        </p:spPr>
        <p:txBody>
          <a:bodyPr/>
          <a:lstStyle/>
          <a:p>
            <a:endParaRPr lang="zh-CN" altLang="en-US"/>
          </a:p>
        </p:txBody>
      </p:sp>
      <p:sp>
        <p:nvSpPr>
          <p:cNvPr id="15" name="文本占位符 5"/>
          <p:cNvSpPr txBox="1">
            <a:spLocks/>
          </p:cNvSpPr>
          <p:nvPr/>
        </p:nvSpPr>
        <p:spPr>
          <a:xfrm>
            <a:off x="2452544" y="4122829"/>
            <a:ext cx="5018422"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sz="2400" b="1" dirty="0"/>
              <a:t>Hands-on training</a:t>
            </a:r>
            <a:endParaRPr lang="zh-CN" alt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267744" y="116632"/>
            <a:ext cx="5131214" cy="663575"/>
          </a:xfrm>
        </p:spPr>
        <p:txBody>
          <a:bodyPr/>
          <a:lstStyle/>
          <a:p>
            <a:r>
              <a:rPr lang="en-US" altLang="zh-CN" dirty="0"/>
              <a:t>Cryogenics in HEPS</a:t>
            </a:r>
            <a:endParaRPr lang="zh-CN" altLang="en-US" dirty="0"/>
          </a:p>
        </p:txBody>
      </p:sp>
      <p:pic>
        <p:nvPicPr>
          <p:cNvPr id="2050" name="Picture 2">
            <a:extLst>
              <a:ext uri="{FF2B5EF4-FFF2-40B4-BE49-F238E27FC236}">
                <a16:creationId xmlns:a16="http://schemas.microsoft.com/office/drawing/2014/main" id="{8343105A-4C08-415D-9275-A6E7E6CA0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 y="980728"/>
            <a:ext cx="9144000" cy="5367337"/>
          </a:xfrm>
          <a:prstGeom prst="rect">
            <a:avLst/>
          </a:prstGeom>
          <a:noFill/>
          <a:extLst>
            <a:ext uri="{909E8E84-426E-40DD-AFC4-6F175D3DCCD1}">
              <a14:hiddenFill xmlns:a14="http://schemas.microsoft.com/office/drawing/2010/main">
                <a:solidFill>
                  <a:srgbClr val="FFFFFF"/>
                </a:solidFill>
              </a14:hiddenFill>
            </a:ext>
          </a:extLst>
        </p:spPr>
      </p:pic>
      <p:sp>
        <p:nvSpPr>
          <p:cNvPr id="18" name="椭圆 17">
            <a:extLst>
              <a:ext uri="{FF2B5EF4-FFF2-40B4-BE49-F238E27FC236}">
                <a16:creationId xmlns:a16="http://schemas.microsoft.com/office/drawing/2014/main" id="{978FFAA1-C303-4BC7-A539-5D1A691445F7}"/>
              </a:ext>
            </a:extLst>
          </p:cNvPr>
          <p:cNvSpPr/>
          <p:nvPr/>
        </p:nvSpPr>
        <p:spPr>
          <a:xfrm>
            <a:off x="3994137" y="2204863"/>
            <a:ext cx="505855" cy="3600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2DECA177-DA98-4FB9-9130-911C52236514}"/>
              </a:ext>
            </a:extLst>
          </p:cNvPr>
          <p:cNvCxnSpPr>
            <a:cxnSpLocks/>
            <a:endCxn id="25" idx="1"/>
          </p:cNvCxnSpPr>
          <p:nvPr/>
        </p:nvCxnSpPr>
        <p:spPr>
          <a:xfrm>
            <a:off x="4499992" y="2501896"/>
            <a:ext cx="1653239" cy="660775"/>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5" name="矩形 24">
            <a:extLst>
              <a:ext uri="{FF2B5EF4-FFF2-40B4-BE49-F238E27FC236}">
                <a16:creationId xmlns:a16="http://schemas.microsoft.com/office/drawing/2014/main" id="{3F7B4872-B0A0-49E7-9A1C-B95198314845}"/>
              </a:ext>
            </a:extLst>
          </p:cNvPr>
          <p:cNvSpPr/>
          <p:nvPr/>
        </p:nvSpPr>
        <p:spPr>
          <a:xfrm>
            <a:off x="6153231" y="2931838"/>
            <a:ext cx="2992393" cy="461665"/>
          </a:xfrm>
          <a:prstGeom prst="rect">
            <a:avLst/>
          </a:prstGeom>
        </p:spPr>
        <p:txBody>
          <a:bodyPr wrap="square">
            <a:spAutoFit/>
          </a:bodyPr>
          <a:lstStyle/>
          <a:p>
            <a:r>
              <a:rPr lang="en-US" altLang="zh-CN" sz="2400" b="1" dirty="0">
                <a:solidFill>
                  <a:srgbClr val="FFFF00"/>
                </a:solidFill>
              </a:rPr>
              <a:t>Refrigeration Room</a:t>
            </a:r>
            <a:endParaRPr lang="zh-CN" altLang="zh-CN" sz="2400" b="1" dirty="0">
              <a:solidFill>
                <a:srgbClr val="FFFF00"/>
              </a:solidFill>
            </a:endParaRPr>
          </a:p>
        </p:txBody>
      </p:sp>
      <p:sp>
        <p:nvSpPr>
          <p:cNvPr id="27" name="椭圆 26">
            <a:extLst>
              <a:ext uri="{FF2B5EF4-FFF2-40B4-BE49-F238E27FC236}">
                <a16:creationId xmlns:a16="http://schemas.microsoft.com/office/drawing/2014/main" id="{F5F88E57-F071-4307-B198-7FA8CB0831C8}"/>
              </a:ext>
            </a:extLst>
          </p:cNvPr>
          <p:cNvSpPr/>
          <p:nvPr/>
        </p:nvSpPr>
        <p:spPr>
          <a:xfrm>
            <a:off x="3563888" y="1916832"/>
            <a:ext cx="430249" cy="2880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a:extLst>
              <a:ext uri="{FF2B5EF4-FFF2-40B4-BE49-F238E27FC236}">
                <a16:creationId xmlns:a16="http://schemas.microsoft.com/office/drawing/2014/main" id="{18963195-D076-4F30-9652-A223ED18524C}"/>
              </a:ext>
            </a:extLst>
          </p:cNvPr>
          <p:cNvCxnSpPr>
            <a:cxnSpLocks/>
          </p:cNvCxnSpPr>
          <p:nvPr/>
        </p:nvCxnSpPr>
        <p:spPr>
          <a:xfrm flipV="1">
            <a:off x="4006731" y="1605968"/>
            <a:ext cx="2142645" cy="44852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0" name="矩形 29">
            <a:extLst>
              <a:ext uri="{FF2B5EF4-FFF2-40B4-BE49-F238E27FC236}">
                <a16:creationId xmlns:a16="http://schemas.microsoft.com/office/drawing/2014/main" id="{8DF00BE2-423E-48F2-8495-9BFC6F6ACCC7}"/>
              </a:ext>
            </a:extLst>
          </p:cNvPr>
          <p:cNvSpPr/>
          <p:nvPr/>
        </p:nvSpPr>
        <p:spPr>
          <a:xfrm>
            <a:off x="6156881" y="1368567"/>
            <a:ext cx="2142645" cy="461665"/>
          </a:xfrm>
          <a:prstGeom prst="rect">
            <a:avLst/>
          </a:prstGeom>
        </p:spPr>
        <p:txBody>
          <a:bodyPr wrap="square">
            <a:spAutoFit/>
          </a:bodyPr>
          <a:lstStyle/>
          <a:p>
            <a:r>
              <a:rPr lang="en-US" altLang="zh-CN" sz="2400" b="1" dirty="0">
                <a:solidFill>
                  <a:srgbClr val="FFFF00"/>
                </a:solidFill>
              </a:rPr>
              <a:t>Cryogenic Hall</a:t>
            </a:r>
            <a:endParaRPr lang="zh-CN" altLang="zh-CN" sz="2400" b="1" dirty="0">
              <a:solidFill>
                <a:srgbClr val="FFFF00"/>
              </a:solidFill>
            </a:endParaRPr>
          </a:p>
        </p:txBody>
      </p:sp>
      <p:sp>
        <p:nvSpPr>
          <p:cNvPr id="34" name="椭圆 33">
            <a:extLst>
              <a:ext uri="{FF2B5EF4-FFF2-40B4-BE49-F238E27FC236}">
                <a16:creationId xmlns:a16="http://schemas.microsoft.com/office/drawing/2014/main" id="{2069CF28-3BB5-4DCE-B4A9-CFE20A18A599}"/>
              </a:ext>
            </a:extLst>
          </p:cNvPr>
          <p:cNvSpPr/>
          <p:nvPr/>
        </p:nvSpPr>
        <p:spPr>
          <a:xfrm>
            <a:off x="3160784" y="3573016"/>
            <a:ext cx="576064" cy="3600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箭头连接符 34">
            <a:extLst>
              <a:ext uri="{FF2B5EF4-FFF2-40B4-BE49-F238E27FC236}">
                <a16:creationId xmlns:a16="http://schemas.microsoft.com/office/drawing/2014/main" id="{1AC8D26C-2ABC-4CA6-8B80-0B63C3CE515F}"/>
              </a:ext>
            </a:extLst>
          </p:cNvPr>
          <p:cNvCxnSpPr>
            <a:cxnSpLocks/>
          </p:cNvCxnSpPr>
          <p:nvPr/>
        </p:nvCxnSpPr>
        <p:spPr>
          <a:xfrm>
            <a:off x="3734085" y="3836605"/>
            <a:ext cx="2206067" cy="97356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7" name="矩形 36">
            <a:extLst>
              <a:ext uri="{FF2B5EF4-FFF2-40B4-BE49-F238E27FC236}">
                <a16:creationId xmlns:a16="http://schemas.microsoft.com/office/drawing/2014/main" id="{742CBDF6-CC3C-4800-BFFF-6C005951C301}"/>
              </a:ext>
            </a:extLst>
          </p:cNvPr>
          <p:cNvSpPr/>
          <p:nvPr/>
        </p:nvSpPr>
        <p:spPr>
          <a:xfrm>
            <a:off x="5940152" y="4503831"/>
            <a:ext cx="3203848" cy="461665"/>
          </a:xfrm>
          <a:prstGeom prst="rect">
            <a:avLst/>
          </a:prstGeom>
        </p:spPr>
        <p:txBody>
          <a:bodyPr wrap="square">
            <a:spAutoFit/>
          </a:bodyPr>
          <a:lstStyle/>
          <a:p>
            <a:r>
              <a:rPr lang="en-US" altLang="zh-CN" sz="2400" b="1" dirty="0">
                <a:solidFill>
                  <a:srgbClr val="FFFF00"/>
                </a:solidFill>
              </a:rPr>
              <a:t>106# Conference Room</a:t>
            </a:r>
            <a:endParaRPr lang="zh-CN" altLang="zh-CN" sz="2400" b="1" dirty="0">
              <a:solidFill>
                <a:srgbClr val="FFFF00"/>
              </a:solidFill>
            </a:endParaRPr>
          </a:p>
        </p:txBody>
      </p:sp>
    </p:spTree>
    <p:extLst>
      <p:ext uri="{BB962C8B-B14F-4D97-AF65-F5344CB8AC3E}">
        <p14:creationId xmlns:p14="http://schemas.microsoft.com/office/powerpoint/2010/main" val="45486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347864" y="116632"/>
            <a:ext cx="2970974" cy="663575"/>
          </a:xfrm>
        </p:spPr>
        <p:txBody>
          <a:bodyPr/>
          <a:lstStyle/>
          <a:p>
            <a:r>
              <a:rPr lang="en-US" altLang="zh-CN" dirty="0"/>
              <a:t>Cryogenics</a:t>
            </a:r>
            <a:endParaRPr lang="zh-CN" altLang="en-US" dirty="0"/>
          </a:p>
        </p:txBody>
      </p:sp>
      <p:pic>
        <p:nvPicPr>
          <p:cNvPr id="4" name="图片 3"/>
          <p:cNvPicPr>
            <a:picLocks noChangeAspect="1"/>
          </p:cNvPicPr>
          <p:nvPr/>
        </p:nvPicPr>
        <p:blipFill>
          <a:blip r:embed="rId2"/>
          <a:stretch>
            <a:fillRect/>
          </a:stretch>
        </p:blipFill>
        <p:spPr>
          <a:xfrm>
            <a:off x="1187624" y="1878196"/>
            <a:ext cx="3126482" cy="4479892"/>
          </a:xfrm>
          <a:prstGeom prst="rect">
            <a:avLst/>
          </a:prstGeom>
        </p:spPr>
      </p:pic>
      <p:sp>
        <p:nvSpPr>
          <p:cNvPr id="6" name="内容占位符 1"/>
          <p:cNvSpPr txBox="1">
            <a:spLocks/>
          </p:cNvSpPr>
          <p:nvPr/>
        </p:nvSpPr>
        <p:spPr>
          <a:xfrm>
            <a:off x="0" y="998670"/>
            <a:ext cx="9275572" cy="1830328"/>
          </a:xfrm>
          <a:prstGeom prst="rect">
            <a:avLst/>
          </a:prstGeom>
        </p:spPr>
        <p:txBody>
          <a:bodyPr vert="horz" lIns="91440" tIns="45720" rIns="91440" bIns="45720" rtlCol="0" anchor="t">
            <a:norm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sz="2800" dirty="0"/>
              <a:t>Cryogenics </a:t>
            </a:r>
            <a:r>
              <a:rPr lang="en-US" altLang="zh-CN" sz="2800" dirty="0">
                <a:solidFill>
                  <a:schemeClr val="tx1"/>
                </a:solidFill>
              </a:rPr>
              <a:t>is a branch of physics that studies what happens to things at low temperatures.</a:t>
            </a:r>
          </a:p>
        </p:txBody>
      </p:sp>
      <p:cxnSp>
        <p:nvCxnSpPr>
          <p:cNvPr id="8" name="直接连接符 7"/>
          <p:cNvCxnSpPr/>
          <p:nvPr/>
        </p:nvCxnSpPr>
        <p:spPr>
          <a:xfrm>
            <a:off x="1257730" y="3102332"/>
            <a:ext cx="2802954" cy="0"/>
          </a:xfrm>
          <a:prstGeom prst="line">
            <a:avLst/>
          </a:prstGeom>
          <a:ln w="57150">
            <a:solidFill>
              <a:srgbClr val="FF0000"/>
            </a:solidFill>
            <a:prstDash val="sysDash"/>
          </a:ln>
        </p:spPr>
        <p:style>
          <a:lnRef idx="1">
            <a:schemeClr val="dk1"/>
          </a:lnRef>
          <a:fillRef idx="0">
            <a:schemeClr val="dk1"/>
          </a:fillRef>
          <a:effectRef idx="0">
            <a:schemeClr val="dk1"/>
          </a:effectRef>
          <a:fontRef idx="minor">
            <a:schemeClr val="tx1"/>
          </a:fontRef>
        </p:style>
      </p:cxnSp>
      <p:cxnSp>
        <p:nvCxnSpPr>
          <p:cNvPr id="10" name="直接箭头连接符 9"/>
          <p:cNvCxnSpPr/>
          <p:nvPr/>
        </p:nvCxnSpPr>
        <p:spPr>
          <a:xfrm>
            <a:off x="1326282" y="3174340"/>
            <a:ext cx="0" cy="94380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11" name="图片 10"/>
          <p:cNvPicPr>
            <a:picLocks noChangeAspect="1"/>
          </p:cNvPicPr>
          <p:nvPr/>
        </p:nvPicPr>
        <p:blipFill>
          <a:blip r:embed="rId3"/>
          <a:stretch>
            <a:fillRect/>
          </a:stretch>
        </p:blipFill>
        <p:spPr>
          <a:xfrm>
            <a:off x="5048509" y="3352072"/>
            <a:ext cx="2952328" cy="1831192"/>
          </a:xfrm>
          <a:prstGeom prst="rect">
            <a:avLst/>
          </a:prstGeom>
        </p:spPr>
      </p:pic>
      <p:sp>
        <p:nvSpPr>
          <p:cNvPr id="13" name="矩形 12"/>
          <p:cNvSpPr/>
          <p:nvPr/>
        </p:nvSpPr>
        <p:spPr>
          <a:xfrm>
            <a:off x="4833351" y="1913834"/>
            <a:ext cx="3861837" cy="1138773"/>
          </a:xfrm>
          <a:prstGeom prst="rect">
            <a:avLst/>
          </a:prstGeom>
        </p:spPr>
        <p:txBody>
          <a:bodyPr wrap="square">
            <a:spAutoFit/>
          </a:bodyPr>
          <a:lstStyle/>
          <a:p>
            <a:r>
              <a:rPr lang="en-US" altLang="zh-CN" sz="2800" dirty="0"/>
              <a:t>Temperature range is bellow </a:t>
            </a:r>
            <a:r>
              <a:rPr lang="en-US" altLang="zh-CN" sz="2800" dirty="0">
                <a:solidFill>
                  <a:srgbClr val="000099"/>
                </a:solidFill>
              </a:rPr>
              <a:t>123 K= </a:t>
            </a:r>
            <a:r>
              <a:rPr lang="en-US" altLang="zh-CN" sz="4000" dirty="0">
                <a:solidFill>
                  <a:srgbClr val="FF0000"/>
                </a:solidFill>
              </a:rPr>
              <a:t>-150 </a:t>
            </a:r>
            <a:r>
              <a:rPr lang="en-US" altLang="zh-CN" sz="4000" baseline="30000" dirty="0" err="1">
                <a:solidFill>
                  <a:srgbClr val="FF0000"/>
                </a:solidFill>
              </a:rPr>
              <a:t>o</a:t>
            </a:r>
            <a:r>
              <a:rPr lang="en-US" altLang="zh-CN" sz="4000" dirty="0" err="1">
                <a:solidFill>
                  <a:srgbClr val="FF0000"/>
                </a:solidFill>
              </a:rPr>
              <a:t>C</a:t>
            </a:r>
            <a:endParaRPr lang="zh-CN" altLang="zh-CN" sz="4000" dirty="0">
              <a:solidFill>
                <a:srgbClr val="FF0000"/>
              </a:solidFill>
            </a:endParaRPr>
          </a:p>
        </p:txBody>
      </p:sp>
      <p:sp>
        <p:nvSpPr>
          <p:cNvPr id="14" name="矩形 13"/>
          <p:cNvSpPr/>
          <p:nvPr/>
        </p:nvSpPr>
        <p:spPr>
          <a:xfrm>
            <a:off x="5436096" y="5251896"/>
            <a:ext cx="2564741" cy="461665"/>
          </a:xfrm>
          <a:prstGeom prst="rect">
            <a:avLst/>
          </a:prstGeom>
        </p:spPr>
        <p:txBody>
          <a:bodyPr wrap="none">
            <a:spAutoFit/>
          </a:bodyPr>
          <a:lstStyle/>
          <a:p>
            <a:pPr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Room temperature</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2" name="矩形 11"/>
          <p:cNvSpPr/>
          <p:nvPr/>
        </p:nvSpPr>
        <p:spPr>
          <a:xfrm>
            <a:off x="2711114" y="3748989"/>
            <a:ext cx="2352102" cy="707886"/>
          </a:xfrm>
          <a:prstGeom prst="rect">
            <a:avLst/>
          </a:prstGeom>
        </p:spPr>
        <p:txBody>
          <a:bodyPr wrap="square">
            <a:spAutoFit/>
          </a:bodyPr>
          <a:lstStyle/>
          <a:p>
            <a:r>
              <a:rPr lang="en-US" altLang="zh-CN" sz="4000" b="1" dirty="0">
                <a:solidFill>
                  <a:srgbClr val="FF0000"/>
                </a:solidFill>
              </a:rPr>
              <a:t>0 </a:t>
            </a:r>
            <a:r>
              <a:rPr lang="en-US" altLang="zh-CN" sz="4000" b="1" baseline="30000" dirty="0" err="1">
                <a:solidFill>
                  <a:srgbClr val="FF0000"/>
                </a:solidFill>
              </a:rPr>
              <a:t>o</a:t>
            </a:r>
            <a:r>
              <a:rPr lang="en-US" altLang="zh-CN" sz="4000" b="1" dirty="0" err="1">
                <a:solidFill>
                  <a:srgbClr val="FF0000"/>
                </a:solidFill>
              </a:rPr>
              <a:t>C</a:t>
            </a:r>
            <a:r>
              <a:rPr lang="en-US" altLang="zh-CN" sz="4000" b="1" dirty="0">
                <a:solidFill>
                  <a:srgbClr val="FF0000"/>
                </a:solidFill>
              </a:rPr>
              <a:t>=273K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91880" y="188640"/>
            <a:ext cx="3979086" cy="663575"/>
          </a:xfrm>
        </p:spPr>
        <p:txBody>
          <a:bodyPr/>
          <a:lstStyle/>
          <a:p>
            <a:r>
              <a:rPr lang="en-US" altLang="zh-CN" dirty="0"/>
              <a:t>OUTLINE</a:t>
            </a:r>
            <a:endParaRPr lang="zh-CN" altLang="en-US" dirty="0"/>
          </a:p>
        </p:txBody>
      </p:sp>
      <p:sp>
        <p:nvSpPr>
          <p:cNvPr id="3" name="文本占位符 2"/>
          <p:cNvSpPr>
            <a:spLocks noGrp="1"/>
          </p:cNvSpPr>
          <p:nvPr>
            <p:ph type="body" sz="quarter" idx="10"/>
          </p:nvPr>
        </p:nvSpPr>
        <p:spPr>
          <a:xfrm>
            <a:off x="1829524" y="2492896"/>
            <a:ext cx="612775" cy="561975"/>
          </a:xfrm>
        </p:spPr>
        <p:txBody>
          <a:bodyPr/>
          <a:lstStyle/>
          <a:p>
            <a:r>
              <a:rPr lang="en-US" altLang="zh-CN" dirty="0"/>
              <a:t>1</a:t>
            </a:r>
            <a:endParaRPr lang="zh-CN" altLang="en-US" dirty="0"/>
          </a:p>
        </p:txBody>
      </p:sp>
      <p:sp>
        <p:nvSpPr>
          <p:cNvPr id="4" name="文本占位符 3"/>
          <p:cNvSpPr>
            <a:spLocks noGrp="1"/>
          </p:cNvSpPr>
          <p:nvPr>
            <p:ph type="body" sz="quarter" idx="11"/>
          </p:nvPr>
        </p:nvSpPr>
        <p:spPr>
          <a:xfrm>
            <a:off x="2452543" y="2492896"/>
            <a:ext cx="5018423" cy="561974"/>
          </a:xfrm>
        </p:spPr>
        <p:txBody>
          <a:bodyPr>
            <a:normAutofit/>
          </a:bodyPr>
          <a:lstStyle/>
          <a:p>
            <a:r>
              <a:rPr lang="en-US" altLang="zh-CN" sz="2400" b="1" dirty="0"/>
              <a:t>Cryogenics</a:t>
            </a:r>
            <a:r>
              <a:rPr lang="en-US" altLang="zh-CN" sz="2400" b="1" dirty="0">
                <a:solidFill>
                  <a:srgbClr val="FF0000"/>
                </a:solidFill>
              </a:rPr>
              <a:t> </a:t>
            </a:r>
            <a:endParaRPr lang="zh-CN" altLang="en-US" sz="2400" b="1" dirty="0">
              <a:solidFill>
                <a:srgbClr val="FF0000"/>
              </a:solidFill>
            </a:endParaRPr>
          </a:p>
        </p:txBody>
      </p:sp>
      <p:sp>
        <p:nvSpPr>
          <p:cNvPr id="5" name="文本占位符 4"/>
          <p:cNvSpPr>
            <a:spLocks noGrp="1"/>
          </p:cNvSpPr>
          <p:nvPr>
            <p:ph type="body" sz="quarter" idx="12"/>
          </p:nvPr>
        </p:nvSpPr>
        <p:spPr>
          <a:xfrm>
            <a:off x="1829524" y="3310314"/>
            <a:ext cx="612775" cy="561975"/>
          </a:xfrm>
        </p:spPr>
        <p:txBody>
          <a:bodyPr/>
          <a:lstStyle/>
          <a:p>
            <a:r>
              <a:rPr lang="en-US" altLang="zh-CN" dirty="0"/>
              <a:t>2</a:t>
            </a:r>
            <a:endParaRPr lang="zh-CN" altLang="en-US" dirty="0"/>
          </a:p>
        </p:txBody>
      </p:sp>
      <p:sp>
        <p:nvSpPr>
          <p:cNvPr id="7" name="文本占位符 6"/>
          <p:cNvSpPr>
            <a:spLocks noGrp="1"/>
          </p:cNvSpPr>
          <p:nvPr>
            <p:ph type="body" sz="quarter" idx="14"/>
          </p:nvPr>
        </p:nvSpPr>
        <p:spPr>
          <a:xfrm>
            <a:off x="1829524" y="4127731"/>
            <a:ext cx="612775" cy="561975"/>
          </a:xfrm>
        </p:spPr>
        <p:txBody>
          <a:bodyPr/>
          <a:lstStyle/>
          <a:p>
            <a:r>
              <a:rPr lang="en-US" altLang="zh-CN" dirty="0"/>
              <a:t>3</a:t>
            </a:r>
            <a:endParaRPr lang="zh-CN" altLang="en-US" dirty="0"/>
          </a:p>
        </p:txBody>
      </p:sp>
      <p:sp>
        <p:nvSpPr>
          <p:cNvPr id="12" name="文本占位符 11"/>
          <p:cNvSpPr>
            <a:spLocks noGrp="1"/>
          </p:cNvSpPr>
          <p:nvPr>
            <p:ph type="body" sz="quarter" idx="13"/>
          </p:nvPr>
        </p:nvSpPr>
        <p:spPr>
          <a:xfrm>
            <a:off x="2732278" y="3310314"/>
            <a:ext cx="4738688" cy="561974"/>
          </a:xfrm>
        </p:spPr>
        <p:txBody>
          <a:bodyPr>
            <a:normAutofit/>
          </a:bodyPr>
          <a:lstStyle/>
          <a:p>
            <a:endParaRPr lang="zh-CN" altLang="en-US" sz="2400"/>
          </a:p>
        </p:txBody>
      </p:sp>
      <p:sp>
        <p:nvSpPr>
          <p:cNvPr id="13" name="文本占位符 7"/>
          <p:cNvSpPr txBox="1">
            <a:spLocks/>
          </p:cNvSpPr>
          <p:nvPr/>
        </p:nvSpPr>
        <p:spPr>
          <a:xfrm>
            <a:off x="2452544" y="3315212"/>
            <a:ext cx="5018422" cy="561976"/>
          </a:xfrm>
          <a:prstGeom prst="rect">
            <a:avLst/>
          </a:prstGeom>
          <a:solidFill>
            <a:schemeClr val="bg1">
              <a:lumMod val="95000"/>
            </a:schemeClr>
          </a:solidFill>
          <a:ln w="19050">
            <a:solidFill>
              <a:schemeClr val="tx1"/>
            </a:solidFill>
            <a:prstDash val="sysDot"/>
          </a:ln>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sz="2400" b="1" dirty="0">
                <a:solidFill>
                  <a:srgbClr val="FF0000"/>
                </a:solidFill>
              </a:rPr>
              <a:t>Insulation support</a:t>
            </a:r>
            <a:endParaRPr lang="zh-CN" altLang="en-US" sz="2400" b="1" dirty="0">
              <a:solidFill>
                <a:srgbClr val="FF0000"/>
              </a:solidFill>
            </a:endParaRPr>
          </a:p>
        </p:txBody>
      </p:sp>
      <p:sp>
        <p:nvSpPr>
          <p:cNvPr id="14" name="文本占位符 13"/>
          <p:cNvSpPr>
            <a:spLocks noGrp="1"/>
          </p:cNvSpPr>
          <p:nvPr>
            <p:ph type="body" sz="quarter" idx="15"/>
          </p:nvPr>
        </p:nvSpPr>
        <p:spPr>
          <a:xfrm>
            <a:off x="2732278" y="4127730"/>
            <a:ext cx="4738688" cy="561976"/>
          </a:xfrm>
        </p:spPr>
        <p:txBody>
          <a:bodyPr/>
          <a:lstStyle/>
          <a:p>
            <a:endParaRPr lang="zh-CN" altLang="en-US"/>
          </a:p>
        </p:txBody>
      </p:sp>
      <p:sp>
        <p:nvSpPr>
          <p:cNvPr id="15" name="文本占位符 5"/>
          <p:cNvSpPr txBox="1">
            <a:spLocks/>
          </p:cNvSpPr>
          <p:nvPr/>
        </p:nvSpPr>
        <p:spPr>
          <a:xfrm>
            <a:off x="2452544" y="4122829"/>
            <a:ext cx="5018422"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sz="2400" b="1" dirty="0"/>
              <a:t>Hands-on training</a:t>
            </a:r>
            <a:endParaRPr lang="zh-CN" altLang="en-US" sz="2400" b="1" dirty="0"/>
          </a:p>
        </p:txBody>
      </p:sp>
    </p:spTree>
    <p:extLst>
      <p:ext uri="{BB962C8B-B14F-4D97-AF65-F5344CB8AC3E}">
        <p14:creationId xmlns:p14="http://schemas.microsoft.com/office/powerpoint/2010/main" val="414475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627784" y="116632"/>
            <a:ext cx="4483142" cy="663575"/>
          </a:xfrm>
        </p:spPr>
        <p:txBody>
          <a:bodyPr/>
          <a:lstStyle/>
          <a:p>
            <a:r>
              <a:rPr lang="en-US" altLang="zh-CN" dirty="0"/>
              <a:t>Insulation support</a:t>
            </a:r>
            <a:endParaRPr lang="zh-CN" altLang="en-US" dirty="0"/>
          </a:p>
        </p:txBody>
      </p:sp>
      <p:sp>
        <p:nvSpPr>
          <p:cNvPr id="4" name="矩形 3"/>
          <p:cNvSpPr/>
          <p:nvPr/>
        </p:nvSpPr>
        <p:spPr>
          <a:xfrm>
            <a:off x="985668" y="1628800"/>
            <a:ext cx="8136904" cy="3257045"/>
          </a:xfrm>
          <a:prstGeom prst="rect">
            <a:avLst/>
          </a:prstGeom>
        </p:spPr>
        <p:txBody>
          <a:bodyPr wrap="square">
            <a:spAutoFit/>
          </a:bodyPr>
          <a:lstStyle/>
          <a:p>
            <a:pPr>
              <a:lnSpc>
                <a:spcPts val="4200"/>
              </a:lnSpc>
              <a:defRPr/>
            </a:pPr>
            <a:r>
              <a:rPr lang="en-US" altLang="zh-CN" sz="2000" dirty="0">
                <a:solidFill>
                  <a:srgbClr val="000000"/>
                </a:solidFill>
              </a:rPr>
              <a:t>Insulation support is a common component in cryogenic equipment, which plays a role in bearing weight load and reducing heat transfer. Choose materials carefully:</a:t>
            </a:r>
          </a:p>
          <a:p>
            <a:pPr marL="342900" indent="-342900">
              <a:lnSpc>
                <a:spcPts val="4200"/>
              </a:lnSpc>
              <a:buFont typeface="Wingdings" panose="05000000000000000000" pitchFamily="2" charset="2"/>
              <a:buChar char="u"/>
              <a:defRPr/>
            </a:pPr>
            <a:r>
              <a:rPr lang="en-US" altLang="zh-CN" sz="2000" dirty="0">
                <a:solidFill>
                  <a:srgbClr val="000000"/>
                </a:solidFill>
              </a:rPr>
              <a:t>Good </a:t>
            </a:r>
            <a:r>
              <a:rPr lang="en-US" altLang="zh-CN" sz="2000" i="1" dirty="0">
                <a:solidFill>
                  <a:srgbClr val="0000FF"/>
                </a:solidFill>
                <a:ea typeface="华文楷体" panose="02010600040101010101" pitchFamily="2" charset="-122"/>
              </a:rPr>
              <a:t>Mechanical properties</a:t>
            </a:r>
            <a:r>
              <a:rPr lang="en-US" altLang="zh-CN" sz="2000" dirty="0">
                <a:solidFill>
                  <a:srgbClr val="000000"/>
                </a:solidFill>
              </a:rPr>
              <a:t> for room temperatures &amp; </a:t>
            </a:r>
            <a:r>
              <a:rPr lang="en-US" altLang="zh-CN" sz="2000" i="1" dirty="0">
                <a:solidFill>
                  <a:srgbClr val="0000FF"/>
                </a:solidFill>
              </a:rPr>
              <a:t>cryogenic temperatures</a:t>
            </a:r>
            <a:r>
              <a:rPr lang="en-US" altLang="zh-CN" sz="2000" dirty="0">
                <a:solidFill>
                  <a:srgbClr val="000000"/>
                </a:solidFill>
              </a:rPr>
              <a:t> </a:t>
            </a:r>
          </a:p>
          <a:p>
            <a:pPr marL="342900" indent="-342900">
              <a:lnSpc>
                <a:spcPts val="4200"/>
              </a:lnSpc>
              <a:buFont typeface="Wingdings" panose="05000000000000000000" pitchFamily="2" charset="2"/>
              <a:buChar char="u"/>
              <a:defRPr/>
            </a:pPr>
            <a:r>
              <a:rPr lang="en-US" altLang="zh-CN" sz="2000" dirty="0">
                <a:solidFill>
                  <a:srgbClr val="000000"/>
                </a:solidFill>
              </a:rPr>
              <a:t>Low heat leak</a:t>
            </a:r>
          </a:p>
        </p:txBody>
      </p:sp>
    </p:spTree>
    <p:extLst>
      <p:ext uri="{BB962C8B-B14F-4D97-AF65-F5344CB8AC3E}">
        <p14:creationId xmlns:p14="http://schemas.microsoft.com/office/powerpoint/2010/main" val="300383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2"/>
          <p:cNvSpPr>
            <a:spLocks noGrp="1"/>
          </p:cNvSpPr>
          <p:nvPr>
            <p:ph type="title"/>
          </p:nvPr>
        </p:nvSpPr>
        <p:spPr>
          <a:xfrm>
            <a:off x="2294747" y="102116"/>
            <a:ext cx="4815926" cy="663575"/>
          </a:xfrm>
        </p:spPr>
        <p:txBody>
          <a:bodyPr/>
          <a:lstStyle/>
          <a:p>
            <a:r>
              <a:rPr lang="en-US" altLang="zh-CN" dirty="0">
                <a:latin typeface="+mn-lt"/>
                <a:ea typeface="华文楷体" panose="02010600040101010101" pitchFamily="2" charset="-122"/>
                <a:cs typeface="Calibri" panose="020F0502020204030204" pitchFamily="34" charset="0"/>
              </a:rPr>
              <a:t>Mechanical properties</a:t>
            </a:r>
            <a:r>
              <a:rPr lang="en-US" altLang="zh-CN" dirty="0">
                <a:latin typeface="+mn-lt"/>
                <a:cs typeface="Calibri" panose="020F0502020204030204" pitchFamily="34" charset="0"/>
              </a:rPr>
              <a:t> </a:t>
            </a:r>
            <a:endParaRPr lang="zh-CN" altLang="en-US" b="0" dirty="0">
              <a:latin typeface="+mn-lt"/>
              <a:cs typeface="Calibri" panose="020F0502020204030204" pitchFamily="34" charset="0"/>
            </a:endParaRPr>
          </a:p>
        </p:txBody>
      </p:sp>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D34B96F7-E964-41B6-B705-33E93BD58523}"/>
                  </a:ext>
                </a:extLst>
              </p:cNvPr>
              <p:cNvSpPr/>
              <p:nvPr/>
            </p:nvSpPr>
            <p:spPr>
              <a:xfrm>
                <a:off x="611560" y="1124744"/>
                <a:ext cx="8208912" cy="5281510"/>
              </a:xfrm>
              <a:prstGeom prst="rect">
                <a:avLst/>
              </a:prstGeom>
            </p:spPr>
            <p:txBody>
              <a:bodyPr wrap="square">
                <a:spAutoFit/>
              </a:bodyPr>
              <a:lstStyle/>
              <a:p>
                <a:r>
                  <a:rPr lang="zh-CN" altLang="en-US" sz="2400" b="1" dirty="0">
                    <a:solidFill>
                      <a:srgbClr val="FF0000"/>
                    </a:solidFill>
                  </a:rPr>
                  <a:t>Young</a:t>
                </a:r>
                <a:r>
                  <a:rPr lang="en-US" altLang="zh-CN" sz="2400" b="1" dirty="0">
                    <a:solidFill>
                      <a:srgbClr val="FF0000"/>
                    </a:solidFill>
                  </a:rPr>
                  <a:t>’</a:t>
                </a:r>
                <a:r>
                  <a:rPr lang="zh-CN" altLang="en-US" sz="2400" b="1" dirty="0">
                    <a:solidFill>
                      <a:srgbClr val="FF0000"/>
                    </a:solidFill>
                  </a:rPr>
                  <a:t>s Modulus    </a:t>
                </a:r>
                <a:r>
                  <a:rPr lang="en-US" altLang="zh-CN" sz="2400" b="1" dirty="0">
                    <a:solidFill>
                      <a:srgbClr val="FF0000"/>
                    </a:solidFill>
                  </a:rPr>
                  <a:t>E</a:t>
                </a:r>
              </a:p>
              <a:p>
                <a:r>
                  <a:rPr lang="zh-CN" altLang="en-US" dirty="0"/>
                  <a:t> </a:t>
                </a:r>
              </a:p>
              <a:p>
                <a:r>
                  <a:rPr lang="zh-CN" altLang="en-US" dirty="0"/>
                  <a:t> </a:t>
                </a:r>
                <a:r>
                  <a:rPr lang="en-US" altLang="zh-CN" sz="2800" b="1" i="1" dirty="0"/>
                  <a:t>E=</a:t>
                </a:r>
                <a14:m>
                  <m:oMath xmlns:m="http://schemas.openxmlformats.org/officeDocument/2006/math">
                    <m:f>
                      <m:fPr>
                        <m:ctrlPr>
                          <a:rPr lang="en-US" altLang="zh-CN" sz="2800" b="1" i="1" smtClean="0">
                            <a:latin typeface="Cambria Math" panose="02040503050406030204" pitchFamily="18" charset="0"/>
                          </a:rPr>
                        </m:ctrlPr>
                      </m:fPr>
                      <m:num>
                        <m:r>
                          <a:rPr lang="zh-CN" altLang="en-US" sz="2800" b="1" i="1" smtClean="0">
                            <a:latin typeface="Cambria Math" panose="02040503050406030204" pitchFamily="18" charset="0"/>
                          </a:rPr>
                          <m:t>𝝈</m:t>
                        </m:r>
                      </m:num>
                      <m:den>
                        <m:r>
                          <a:rPr lang="zh-CN" altLang="en-US" sz="2800" b="1" i="1" smtClean="0">
                            <a:latin typeface="Cambria Math" panose="02040503050406030204" pitchFamily="18" charset="0"/>
                          </a:rPr>
                          <m:t>𝜺</m:t>
                        </m:r>
                      </m:den>
                    </m:f>
                  </m:oMath>
                </a14:m>
                <a:endParaRPr lang="zh-CN" altLang="en-US" b="1" i="1" dirty="0"/>
              </a:p>
              <a:p>
                <a:r>
                  <a:rPr lang="zh-CN" altLang="en-US" dirty="0"/>
                  <a:t> </a:t>
                </a:r>
              </a:p>
              <a:p>
                <a:r>
                  <a:rPr lang="zh-CN" altLang="en-US" i="1" dirty="0">
                    <a:solidFill>
                      <a:srgbClr val="FF0000"/>
                    </a:solidFill>
                  </a:rPr>
                  <a:t>σ</a:t>
                </a:r>
                <a:r>
                  <a:rPr lang="zh-CN" altLang="en-US" dirty="0"/>
                  <a:t> is the stress (Pa ), representing the force per unit area. </a:t>
                </a:r>
              </a:p>
              <a:p>
                <a:r>
                  <a:rPr lang="zh-CN" altLang="en-US" i="1" dirty="0">
                    <a:solidFill>
                      <a:srgbClr val="FF0000"/>
                    </a:solidFill>
                  </a:rPr>
                  <a:t>ε</a:t>
                </a:r>
                <a:r>
                  <a:rPr lang="zh-CN" altLang="en-US" dirty="0"/>
                  <a:t> is the strain ( dimensionless ), which represents the relative deformation of the material in the direction of force. </a:t>
                </a:r>
              </a:p>
              <a:p>
                <a:endParaRPr lang="en-US" altLang="zh-CN" dirty="0"/>
              </a:p>
              <a:p>
                <a:r>
                  <a:rPr lang="zh-CN" altLang="en-US" dirty="0"/>
                  <a:t>It reflects the stiffness of the material. The </a:t>
                </a:r>
                <a:r>
                  <a:rPr lang="zh-CN" altLang="en-US" i="1" dirty="0">
                    <a:solidFill>
                      <a:srgbClr val="FF0000"/>
                    </a:solidFill>
                  </a:rPr>
                  <a:t>larger</a:t>
                </a:r>
                <a:r>
                  <a:rPr lang="zh-CN" altLang="en-US" dirty="0"/>
                  <a:t> the </a:t>
                </a:r>
                <a:r>
                  <a:rPr lang="zh-CN" altLang="en-US" dirty="0">
                    <a:solidFill>
                      <a:srgbClr val="0000FF"/>
                    </a:solidFill>
                  </a:rPr>
                  <a:t>Young 's modulus</a:t>
                </a:r>
                <a:r>
                  <a:rPr lang="zh-CN" altLang="en-US" dirty="0"/>
                  <a:t>, the </a:t>
                </a:r>
                <a:r>
                  <a:rPr lang="zh-CN" altLang="en-US" i="1" dirty="0">
                    <a:solidFill>
                      <a:srgbClr val="FF0000"/>
                    </a:solidFill>
                  </a:rPr>
                  <a:t>smaller</a:t>
                </a:r>
                <a:r>
                  <a:rPr lang="zh-CN" altLang="en-US" dirty="0"/>
                  <a:t> the </a:t>
                </a:r>
                <a:r>
                  <a:rPr lang="zh-CN" altLang="en-US" dirty="0">
                    <a:solidFill>
                      <a:srgbClr val="0000FF"/>
                    </a:solidFill>
                  </a:rPr>
                  <a:t>deformation</a:t>
                </a:r>
                <a:r>
                  <a:rPr lang="zh-CN" altLang="en-US" dirty="0"/>
                  <a:t> of the material under stress.</a:t>
                </a:r>
                <a:endParaRPr lang="en-US" altLang="zh-CN" dirty="0"/>
              </a:p>
              <a:p>
                <a:endParaRPr lang="en-US" altLang="zh-CN" dirty="0"/>
              </a:p>
              <a:p>
                <a:r>
                  <a:rPr lang="en-US" altLang="zh-CN" sz="2400" b="1" dirty="0">
                    <a:solidFill>
                      <a:srgbClr val="FF0000"/>
                    </a:solidFill>
                  </a:rPr>
                  <a:t>Yield Stress</a:t>
                </a:r>
              </a:p>
              <a:p>
                <a:endParaRPr lang="en-US" altLang="zh-CN" dirty="0"/>
              </a:p>
              <a:p>
                <a:r>
                  <a:rPr lang="en-US" altLang="zh-CN" dirty="0"/>
                  <a:t>Yield stress is used to describe the critical stress value of </a:t>
                </a:r>
                <a:r>
                  <a:rPr lang="en-US" altLang="zh-CN" i="1" dirty="0">
                    <a:solidFill>
                      <a:srgbClr val="0000FF"/>
                    </a:solidFill>
                  </a:rPr>
                  <a:t>plastic deformation (broken) </a:t>
                </a:r>
                <a:r>
                  <a:rPr lang="en-US" altLang="zh-CN" dirty="0"/>
                  <a:t>( permanent deformation ) when the material is subjected to external force. Specifically, when the stress on the material reaches the yield stress, the material will enter the plastic deformation stage from the elastic deformation stage.</a:t>
                </a:r>
                <a:endParaRPr lang="zh-CN" altLang="en-US" dirty="0"/>
              </a:p>
            </p:txBody>
          </p:sp>
        </mc:Choice>
        <mc:Fallback>
          <p:sp>
            <p:nvSpPr>
              <p:cNvPr id="2" name="矩形 1">
                <a:extLst>
                  <a:ext uri="{FF2B5EF4-FFF2-40B4-BE49-F238E27FC236}">
                    <a16:creationId xmlns:a16="http://schemas.microsoft.com/office/drawing/2014/main" id="{D34B96F7-E964-41B6-B705-33E93BD58523}"/>
                  </a:ext>
                </a:extLst>
              </p:cNvPr>
              <p:cNvSpPr>
                <a:spLocks noRot="1" noChangeAspect="1" noMove="1" noResize="1" noEditPoints="1" noAdjustHandles="1" noChangeArrowheads="1" noChangeShapeType="1" noTextEdit="1"/>
              </p:cNvSpPr>
              <p:nvPr/>
            </p:nvSpPr>
            <p:spPr>
              <a:xfrm>
                <a:off x="611560" y="1124744"/>
                <a:ext cx="8208912" cy="5281510"/>
              </a:xfrm>
              <a:prstGeom prst="rect">
                <a:avLst/>
              </a:prstGeom>
              <a:blipFill>
                <a:blip r:embed="rId2"/>
                <a:stretch>
                  <a:fillRect l="-1114" t="-924" b="-9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2311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3099551" y="106481"/>
            <a:ext cx="3331014" cy="663575"/>
          </a:xfrm>
        </p:spPr>
        <p:txBody>
          <a:bodyPr/>
          <a:lstStyle/>
          <a:p>
            <a:r>
              <a:rPr lang="en-US" altLang="zh-CN" b="0" dirty="0">
                <a:latin typeface="+mn-lt"/>
              </a:rPr>
              <a:t>Solid Material</a:t>
            </a:r>
            <a:endParaRPr lang="zh-CN" altLang="en-US" b="0" dirty="0">
              <a:latin typeface="+mn-lt"/>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987765"/>
            <a:ext cx="3942438" cy="5256584"/>
          </a:xfrm>
          <a:prstGeom prst="rect">
            <a:avLst/>
          </a:prstGeom>
        </p:spPr>
      </p:pic>
      <p:sp>
        <p:nvSpPr>
          <p:cNvPr id="7" name="矩形 6"/>
          <p:cNvSpPr/>
          <p:nvPr/>
        </p:nvSpPr>
        <p:spPr>
          <a:xfrm>
            <a:off x="611560" y="1988840"/>
            <a:ext cx="360040"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47664" y="3284984"/>
            <a:ext cx="513282" cy="461665"/>
          </a:xfrm>
          <a:prstGeom prst="rect">
            <a:avLst/>
          </a:prstGeom>
        </p:spPr>
        <p:txBody>
          <a:bodyPr wrap="none">
            <a:spAutoFit/>
          </a:bodyPr>
          <a:lstStyle/>
          <a:p>
            <a:r>
              <a:rPr lang="en-US" altLang="zh-CN" sz="2400" b="1" dirty="0">
                <a:solidFill>
                  <a:srgbClr val="FF0000"/>
                </a:solidFill>
              </a:rPr>
              <a:t>Cu</a:t>
            </a:r>
            <a:endParaRPr lang="zh-CN" altLang="en-US" sz="2400" b="1" dirty="0">
              <a:solidFill>
                <a:srgbClr val="FF0000"/>
              </a:solidFill>
            </a:endParaRPr>
          </a:p>
        </p:txBody>
      </p:sp>
      <p:sp>
        <p:nvSpPr>
          <p:cNvPr id="10" name="矩形 9"/>
          <p:cNvSpPr/>
          <p:nvPr/>
        </p:nvSpPr>
        <p:spPr>
          <a:xfrm>
            <a:off x="2585572" y="2478087"/>
            <a:ext cx="651140" cy="461665"/>
          </a:xfrm>
          <a:prstGeom prst="rect">
            <a:avLst/>
          </a:prstGeom>
        </p:spPr>
        <p:txBody>
          <a:bodyPr wrap="none">
            <a:spAutoFit/>
          </a:bodyPr>
          <a:lstStyle/>
          <a:p>
            <a:r>
              <a:rPr lang="en-US" altLang="zh-CN" sz="2400" b="1" dirty="0">
                <a:solidFill>
                  <a:srgbClr val="FF0000"/>
                </a:solidFill>
              </a:rPr>
              <a:t>304</a:t>
            </a:r>
            <a:endParaRPr lang="zh-CN" altLang="en-US" sz="2400" b="1" dirty="0">
              <a:solidFill>
                <a:srgbClr val="FF0000"/>
              </a:solidFill>
            </a:endParaRPr>
          </a:p>
        </p:txBody>
      </p:sp>
      <p:sp>
        <p:nvSpPr>
          <p:cNvPr id="11" name="矩形 10"/>
          <p:cNvSpPr/>
          <p:nvPr/>
        </p:nvSpPr>
        <p:spPr>
          <a:xfrm>
            <a:off x="4309825" y="2450355"/>
            <a:ext cx="4815926" cy="1569660"/>
          </a:xfrm>
          <a:prstGeom prst="rect">
            <a:avLst/>
          </a:prstGeom>
        </p:spPr>
        <p:txBody>
          <a:bodyPr wrap="square">
            <a:spAutoFit/>
          </a:bodyPr>
          <a:lstStyle/>
          <a:p>
            <a:pPr algn="just"/>
            <a:r>
              <a:rPr lang="en-US" altLang="zh-CN" sz="2400" dirty="0"/>
              <a:t>At low temperature, the yield stress of metal usually increases.</a:t>
            </a:r>
          </a:p>
          <a:p>
            <a:pPr algn="ctr"/>
            <a:r>
              <a:rPr lang="en-US" altLang="zh-CN" sz="2400" dirty="0">
                <a:solidFill>
                  <a:srgbClr val="FF0000"/>
                </a:solidFill>
              </a:rPr>
              <a:t> Metal</a:t>
            </a:r>
          </a:p>
          <a:p>
            <a:pPr algn="just"/>
            <a:r>
              <a:rPr lang="en-US" altLang="zh-CN" sz="2400" dirty="0">
                <a:solidFill>
                  <a:srgbClr val="FF0000"/>
                </a:solidFill>
              </a:rPr>
              <a:t>Good toughness at low temperature</a:t>
            </a:r>
            <a:r>
              <a:rPr lang="en-US" altLang="zh-CN" sz="2400" dirty="0"/>
              <a:t>.</a:t>
            </a:r>
          </a:p>
        </p:txBody>
      </p:sp>
      <p:cxnSp>
        <p:nvCxnSpPr>
          <p:cNvPr id="12" name="直接箭头连接符 11"/>
          <p:cNvCxnSpPr/>
          <p:nvPr/>
        </p:nvCxnSpPr>
        <p:spPr>
          <a:xfrm flipH="1" flipV="1">
            <a:off x="971600" y="2636912"/>
            <a:ext cx="4104456" cy="100811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5" name="矩形 14"/>
          <p:cNvSpPr/>
          <p:nvPr/>
        </p:nvSpPr>
        <p:spPr>
          <a:xfrm>
            <a:off x="218913" y="1588730"/>
            <a:ext cx="1121141" cy="400110"/>
          </a:xfrm>
          <a:prstGeom prst="rect">
            <a:avLst/>
          </a:prstGeom>
        </p:spPr>
        <p:txBody>
          <a:bodyPr wrap="none">
            <a:spAutoFit/>
          </a:bodyPr>
          <a:lstStyle/>
          <a:p>
            <a:pPr algn="just">
              <a:spcAft>
                <a:spcPts val="0"/>
              </a:spcAft>
            </a:pP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1000 psi</a:t>
            </a:r>
            <a:endParaRPr lang="zh-CN"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4860032" y="1204010"/>
            <a:ext cx="3517758" cy="584775"/>
          </a:xfrm>
          <a:prstGeom prst="rect">
            <a:avLst/>
          </a:prstGeom>
        </p:spPr>
        <p:txBody>
          <a:bodyPr wrap="none">
            <a:spAutoFit/>
          </a:bodyPr>
          <a:lstStyle/>
          <a:p>
            <a:r>
              <a:rPr lang="en-US" altLang="zh-CN" sz="3200" dirty="0">
                <a:solidFill>
                  <a:srgbClr val="7030A0"/>
                </a:solidFill>
              </a:rPr>
              <a:t>Yield stress of metal</a:t>
            </a:r>
            <a:endParaRPr lang="zh-CN" altLang="en-US" sz="3200" dirty="0">
              <a:solidFill>
                <a:srgbClr val="7030A0"/>
              </a:solidFill>
            </a:endParaRPr>
          </a:p>
        </p:txBody>
      </p:sp>
      <p:sp>
        <p:nvSpPr>
          <p:cNvPr id="3" name="矩形 2"/>
          <p:cNvSpPr/>
          <p:nvPr/>
        </p:nvSpPr>
        <p:spPr>
          <a:xfrm>
            <a:off x="218913" y="987765"/>
            <a:ext cx="1442190" cy="369332"/>
          </a:xfrm>
          <a:prstGeom prst="rect">
            <a:avLst/>
          </a:prstGeom>
        </p:spPr>
        <p:txBody>
          <a:bodyPr wrap="none">
            <a:spAutoFit/>
          </a:bodyPr>
          <a:lstStyle/>
          <a:p>
            <a:pPr algn="just">
              <a:spcAft>
                <a:spcPts val="0"/>
              </a:spcAft>
            </a:pPr>
            <a:r>
              <a:rPr lang="en-US" altLang="zh-CN"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1psi=6.89kPa</a:t>
            </a:r>
            <a:endParaRPr lang="zh-CN" altLang="zh-CN"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302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907704" y="116632"/>
            <a:ext cx="6624736" cy="663575"/>
          </a:xfrm>
        </p:spPr>
        <p:txBody>
          <a:bodyPr/>
          <a:lstStyle/>
          <a:p>
            <a:r>
              <a:rPr lang="en-US" altLang="zh-CN" dirty="0">
                <a:latin typeface="+mn-lt"/>
                <a:ea typeface="ＭＳ Ｐゴシック" charset="0"/>
                <a:cs typeface="ＭＳ Ｐゴシック" charset="0"/>
              </a:rPr>
              <a:t>Three Ways to Transfer Heat</a:t>
            </a:r>
            <a:endParaRPr lang="zh-CN" altLang="en-US" dirty="0">
              <a:latin typeface="+mn-lt"/>
            </a:endParaRPr>
          </a:p>
        </p:txBody>
      </p:sp>
      <p:sp>
        <p:nvSpPr>
          <p:cNvPr id="4" name="Content Placeholder 11"/>
          <p:cNvSpPr>
            <a:spLocks noGrp="1"/>
          </p:cNvSpPr>
          <p:nvPr>
            <p:ph idx="1"/>
          </p:nvPr>
        </p:nvSpPr>
        <p:spPr>
          <a:xfrm>
            <a:off x="107504" y="1268760"/>
            <a:ext cx="8884096" cy="5112568"/>
          </a:xfrm>
        </p:spPr>
        <p:txBody>
          <a:bodyPr>
            <a:normAutofit/>
          </a:bodyPr>
          <a:lstStyle/>
          <a:p>
            <a:pPr>
              <a:lnSpc>
                <a:spcPct val="80000"/>
              </a:lnSpc>
            </a:pPr>
            <a:r>
              <a:rPr lang="en-US" sz="1800" dirty="0">
                <a:solidFill>
                  <a:srgbClr val="0070C0"/>
                </a:solidFill>
                <a:ea typeface="ＭＳ Ｐゴシック" charset="0"/>
                <a:cs typeface="ＭＳ Ｐゴシック" charset="0"/>
              </a:rPr>
              <a:t>Conduction</a:t>
            </a:r>
          </a:p>
          <a:p>
            <a:pPr lvl="1">
              <a:lnSpc>
                <a:spcPct val="80000"/>
              </a:lnSpc>
            </a:pPr>
            <a:r>
              <a:rPr lang="en-US" sz="1800" dirty="0">
                <a:ea typeface="ＭＳ Ｐゴシック" charset="0"/>
              </a:rPr>
              <a:t>Heat transfer through solid material</a:t>
            </a:r>
          </a:p>
          <a:p>
            <a:pPr>
              <a:lnSpc>
                <a:spcPct val="80000"/>
              </a:lnSpc>
            </a:pPr>
            <a:r>
              <a:rPr lang="en-US" sz="1800" dirty="0">
                <a:solidFill>
                  <a:srgbClr val="0070C0"/>
                </a:solidFill>
                <a:ea typeface="ＭＳ Ｐゴシック" charset="0"/>
                <a:cs typeface="ＭＳ Ｐゴシック" charset="0"/>
              </a:rPr>
              <a:t>Convection</a:t>
            </a:r>
          </a:p>
          <a:p>
            <a:pPr lvl="1">
              <a:lnSpc>
                <a:spcPct val="80000"/>
              </a:lnSpc>
            </a:pPr>
            <a:r>
              <a:rPr lang="en-US" sz="1800" dirty="0">
                <a:solidFill>
                  <a:srgbClr val="000000"/>
                </a:solidFill>
                <a:ea typeface="ＭＳ Ｐゴシック" charset="0"/>
              </a:rPr>
              <a:t>Heat transfer via a moving fluid</a:t>
            </a:r>
          </a:p>
          <a:p>
            <a:pPr lvl="2">
              <a:lnSpc>
                <a:spcPct val="80000"/>
              </a:lnSpc>
            </a:pPr>
            <a:r>
              <a:rPr lang="en-US" dirty="0">
                <a:solidFill>
                  <a:srgbClr val="000000"/>
                </a:solidFill>
                <a:ea typeface="ヒラギノ角ゴ Pro W3" charset="0"/>
                <a:cs typeface="ヒラギノ角ゴ Pro W3" charset="0"/>
              </a:rPr>
              <a:t>Natural  or free convection – motion caused by gravity (i.e. density changes)</a:t>
            </a:r>
          </a:p>
          <a:p>
            <a:pPr lvl="2">
              <a:lnSpc>
                <a:spcPct val="80000"/>
              </a:lnSpc>
            </a:pPr>
            <a:r>
              <a:rPr lang="en-US" dirty="0">
                <a:solidFill>
                  <a:srgbClr val="000000"/>
                </a:solidFill>
                <a:ea typeface="ヒラギノ角ゴ Pro W3" charset="0"/>
                <a:cs typeface="ヒラギノ角ゴ Pro W3" charset="0"/>
              </a:rPr>
              <a:t>Forced – motion caused by external force such as a pump</a:t>
            </a:r>
          </a:p>
          <a:p>
            <a:pPr>
              <a:lnSpc>
                <a:spcPct val="80000"/>
              </a:lnSpc>
            </a:pPr>
            <a:r>
              <a:rPr lang="en-US" sz="1800" dirty="0">
                <a:solidFill>
                  <a:srgbClr val="0070C0"/>
                </a:solidFill>
                <a:ea typeface="ＭＳ Ｐゴシック" charset="0"/>
                <a:cs typeface="ＭＳ Ｐゴシック" charset="0"/>
              </a:rPr>
              <a:t>Radiation</a:t>
            </a:r>
          </a:p>
          <a:p>
            <a:pPr lvl="1">
              <a:lnSpc>
                <a:spcPct val="80000"/>
              </a:lnSpc>
            </a:pPr>
            <a:r>
              <a:rPr lang="en-US" sz="1800" dirty="0">
                <a:solidFill>
                  <a:srgbClr val="000000"/>
                </a:solidFill>
                <a:ea typeface="ＭＳ Ｐゴシック" charset="0"/>
              </a:rPr>
              <a:t>Heat transferred by electromagnetic radiation/photons</a:t>
            </a:r>
          </a:p>
          <a:p>
            <a:pPr>
              <a:lnSpc>
                <a:spcPct val="80000"/>
              </a:lnSpc>
            </a:pPr>
            <a:r>
              <a:rPr lang="en-US" sz="1800" dirty="0">
                <a:solidFill>
                  <a:srgbClr val="000000"/>
                </a:solidFill>
                <a:ea typeface="ＭＳ Ｐゴシック" charset="0"/>
                <a:cs typeface="ＭＳ Ｐゴシック" charset="0"/>
              </a:rPr>
              <a:t>There is no such thing as a perfect insulator – though we can design systems with very small heat leaks</a:t>
            </a:r>
          </a:p>
          <a:p>
            <a:pPr>
              <a:lnSpc>
                <a:spcPct val="80000"/>
              </a:lnSpc>
            </a:pPr>
            <a:r>
              <a:rPr lang="en-US" sz="2400" dirty="0">
                <a:solidFill>
                  <a:srgbClr val="FF0000"/>
                </a:solidFill>
                <a:ea typeface="ＭＳ Ｐゴシック" charset="0"/>
                <a:cs typeface="ＭＳ Ｐゴシック" charset="0"/>
              </a:rPr>
              <a:t>All matter above 0 K radiate heat</a:t>
            </a:r>
          </a:p>
          <a:p>
            <a:pPr lvl="1">
              <a:lnSpc>
                <a:spcPct val="80000"/>
              </a:lnSpc>
            </a:pPr>
            <a:r>
              <a:rPr lang="en-US" sz="1800" dirty="0">
                <a:solidFill>
                  <a:srgbClr val="000000"/>
                </a:solidFill>
                <a:ea typeface="ＭＳ Ｐゴシック" charset="0"/>
              </a:rPr>
              <a:t>Remember we can</a:t>
            </a:r>
            <a:r>
              <a:rPr lang="ja-JP" altLang="en-US" sz="1800" dirty="0">
                <a:solidFill>
                  <a:srgbClr val="000000"/>
                </a:solidFill>
                <a:ea typeface="ＭＳ Ｐゴシック" charset="0"/>
              </a:rPr>
              <a:t>’</a:t>
            </a:r>
            <a:r>
              <a:rPr lang="en-US" altLang="ja-JP" sz="1800" dirty="0">
                <a:solidFill>
                  <a:srgbClr val="000000"/>
                </a:solidFill>
                <a:ea typeface="ＭＳ Ｐゴシック" charset="0"/>
              </a:rPr>
              <a:t>t get to 0 K – 3</a:t>
            </a:r>
            <a:r>
              <a:rPr lang="en-US" altLang="ja-JP" sz="1800" baseline="30000" dirty="0">
                <a:solidFill>
                  <a:srgbClr val="000000"/>
                </a:solidFill>
                <a:ea typeface="ＭＳ Ｐゴシック" charset="0"/>
              </a:rPr>
              <a:t>rd</a:t>
            </a:r>
            <a:r>
              <a:rPr lang="en-US" altLang="ja-JP" sz="1800" dirty="0">
                <a:solidFill>
                  <a:srgbClr val="000000"/>
                </a:solidFill>
                <a:ea typeface="ＭＳ Ｐゴシック" charset="0"/>
              </a:rPr>
              <a:t> Law of Thermodynamics though we can get vanishingly close</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822279774"/>
      </p:ext>
    </p:extLst>
  </p:cSld>
  <p:clrMapOvr>
    <a:masterClrMapping/>
  </p:clrMapOvr>
</p:sld>
</file>

<file path=ppt/theme/theme1.xml><?xml version="1.0" encoding="utf-8"?>
<a:theme xmlns:a="http://schemas.openxmlformats.org/drawingml/2006/main" name="2nd meeting of HEPS-TF International Advisory Committee">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econd meeting of HEPS-TF International Advisory Committee" id="{F95D11FF-3983-4A8A-93A8-03B63316FD81}" vid="{F518D957-73DE-4B2A-BD09-006F161EB163}"/>
    </a:ext>
  </a:extLst>
</a:theme>
</file>

<file path=docProps/app.xml><?xml version="1.0" encoding="utf-8"?>
<Properties xmlns="http://schemas.openxmlformats.org/officeDocument/2006/extended-properties" xmlns:vt="http://schemas.openxmlformats.org/officeDocument/2006/docPropsVTypes">
  <Template>1st meeting of HEPS International Advisory Committee</Template>
  <TotalTime>2465</TotalTime>
  <Words>671</Words>
  <Application>Microsoft Office PowerPoint</Application>
  <PresentationFormat>全屏显示(4:3)</PresentationFormat>
  <Paragraphs>139</Paragraphs>
  <Slides>18</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35" baseType="lpstr">
      <vt:lpstr>ＭＳ Ｐゴシック</vt:lpstr>
      <vt:lpstr>ヒラギノ角ゴ Pro W3</vt:lpstr>
      <vt:lpstr>黑体</vt:lpstr>
      <vt:lpstr>华文楷体</vt:lpstr>
      <vt:lpstr>华文中宋</vt:lpstr>
      <vt:lpstr>楷体</vt:lpstr>
      <vt:lpstr>宋体</vt:lpstr>
      <vt:lpstr>微软雅黑</vt:lpstr>
      <vt:lpstr>Arial</vt:lpstr>
      <vt:lpstr>Calibri</vt:lpstr>
      <vt:lpstr>Cambria Math</vt:lpstr>
      <vt:lpstr>Rockwell Extra Bold</vt:lpstr>
      <vt:lpstr>Times New Roman</vt:lpstr>
      <vt:lpstr>Wingdings</vt:lpstr>
      <vt:lpstr>Wingdings 2</vt:lpstr>
      <vt:lpstr>2nd meeting of HEPS-TF International Advisory Committee</vt:lpstr>
      <vt:lpstr>Photo Editor Photo</vt:lpstr>
      <vt:lpstr>Hands-on training 6</vt:lpstr>
      <vt:lpstr>OUTLINE</vt:lpstr>
      <vt:lpstr>Cryogenics in HEPS</vt:lpstr>
      <vt:lpstr>Cryogenics</vt:lpstr>
      <vt:lpstr>OUTLINE</vt:lpstr>
      <vt:lpstr>Insulation support</vt:lpstr>
      <vt:lpstr>Mechanical properties </vt:lpstr>
      <vt:lpstr>Solid Material</vt:lpstr>
      <vt:lpstr>Three Ways to Transfer Heat</vt:lpstr>
      <vt:lpstr>Thermal Conductivity</vt:lpstr>
      <vt:lpstr>Structural Support of cryostat 1</vt:lpstr>
      <vt:lpstr>Structural Support of cryostat 1</vt:lpstr>
      <vt:lpstr>Structural Support of cryostat 2</vt:lpstr>
      <vt:lpstr>OUTLINE</vt:lpstr>
      <vt:lpstr>Training 1</vt:lpstr>
      <vt:lpstr>Training 2</vt:lpstr>
      <vt:lpstr>Training 2</vt:lpstr>
      <vt:lpstr>Training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Ning ZHAO</dc:creator>
  <cp:lastModifiedBy>admin</cp:lastModifiedBy>
  <cp:revision>170</cp:revision>
  <dcterms:created xsi:type="dcterms:W3CDTF">2018-11-27T08:21:45Z</dcterms:created>
  <dcterms:modified xsi:type="dcterms:W3CDTF">2025-03-21T02:40:50Z</dcterms:modified>
</cp:coreProperties>
</file>