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9" r:id="rId10"/>
    <p:sldId id="264" r:id="rId11"/>
    <p:sldId id="266" r:id="rId12"/>
    <p:sldId id="267" r:id="rId13"/>
    <p:sldId id="271" r:id="rId14"/>
    <p:sldId id="268" r:id="rId15"/>
    <p:sldId id="274" r:id="rId16"/>
    <p:sldId id="275" r:id="rId17"/>
    <p:sldId id="280" r:id="rId18"/>
    <p:sldId id="278" r:id="rId19"/>
    <p:sldId id="285" r:id="rId20"/>
    <p:sldId id="282" r:id="rId21"/>
    <p:sldId id="283" r:id="rId22"/>
    <p:sldId id="284" r:id="rId23"/>
    <p:sldId id="265" r:id="rId24"/>
    <p:sldId id="279" r:id="rId25"/>
    <p:sldId id="281" r:id="rId26"/>
    <p:sldId id="27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378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73"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539A1-9C5B-4299-AC16-FF91A79E64D5}" type="datetimeFigureOut">
              <a:rPr lang="zh-CN" altLang="en-US" smtClean="0"/>
              <a:t>2025-3-16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72513-343D-42B2-B8AC-264EA47E5CDE}" type="slidenum">
              <a:rPr lang="zh-CN" altLang="en-US" smtClean="0"/>
              <a:t>‹#›</a:t>
            </a:fld>
            <a:endParaRPr lang="zh-CN" altLang="en-US"/>
          </a:p>
        </p:txBody>
      </p:sp>
    </p:spTree>
    <p:extLst>
      <p:ext uri="{BB962C8B-B14F-4D97-AF65-F5344CB8AC3E}">
        <p14:creationId xmlns:p14="http://schemas.microsoft.com/office/powerpoint/2010/main" val="63602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A472513-343D-42B2-B8AC-264EA47E5CDE}" type="slidenum">
              <a:rPr lang="zh-CN" altLang="en-US" smtClean="0"/>
              <a:t>1</a:t>
            </a:fld>
            <a:endParaRPr lang="zh-CN" altLang="en-US"/>
          </a:p>
        </p:txBody>
      </p:sp>
    </p:spTree>
    <p:extLst>
      <p:ext uri="{BB962C8B-B14F-4D97-AF65-F5344CB8AC3E}">
        <p14:creationId xmlns:p14="http://schemas.microsoft.com/office/powerpoint/2010/main" val="3498245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10</a:t>
            </a:fld>
            <a:endParaRPr lang="zh-CN" altLang="en-US"/>
          </a:p>
        </p:txBody>
      </p:sp>
    </p:spTree>
    <p:extLst>
      <p:ext uri="{BB962C8B-B14F-4D97-AF65-F5344CB8AC3E}">
        <p14:creationId xmlns:p14="http://schemas.microsoft.com/office/powerpoint/2010/main" val="228506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11</a:t>
            </a:fld>
            <a:endParaRPr lang="zh-CN" altLang="en-US"/>
          </a:p>
        </p:txBody>
      </p:sp>
    </p:spTree>
    <p:extLst>
      <p:ext uri="{BB962C8B-B14F-4D97-AF65-F5344CB8AC3E}">
        <p14:creationId xmlns:p14="http://schemas.microsoft.com/office/powerpoint/2010/main" val="396633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Voltage Standing Wave Ratio</a:t>
            </a:r>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12</a:t>
            </a:fld>
            <a:endParaRPr lang="zh-CN" altLang="en-US"/>
          </a:p>
        </p:txBody>
      </p:sp>
    </p:spTree>
    <p:extLst>
      <p:ext uri="{BB962C8B-B14F-4D97-AF65-F5344CB8AC3E}">
        <p14:creationId xmlns:p14="http://schemas.microsoft.com/office/powerpoint/2010/main" val="316439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13</a:t>
            </a:fld>
            <a:endParaRPr lang="zh-CN" altLang="en-US"/>
          </a:p>
        </p:txBody>
      </p:sp>
    </p:spTree>
    <p:extLst>
      <p:ext uri="{BB962C8B-B14F-4D97-AF65-F5344CB8AC3E}">
        <p14:creationId xmlns:p14="http://schemas.microsoft.com/office/powerpoint/2010/main" val="193296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14</a:t>
            </a:fld>
            <a:endParaRPr lang="zh-CN" altLang="en-US"/>
          </a:p>
        </p:txBody>
      </p:sp>
    </p:spTree>
    <p:extLst>
      <p:ext uri="{BB962C8B-B14F-4D97-AF65-F5344CB8AC3E}">
        <p14:creationId xmlns:p14="http://schemas.microsoft.com/office/powerpoint/2010/main" val="185037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15</a:t>
            </a:fld>
            <a:endParaRPr lang="zh-CN" altLang="en-US"/>
          </a:p>
        </p:txBody>
      </p:sp>
    </p:spTree>
    <p:extLst>
      <p:ext uri="{BB962C8B-B14F-4D97-AF65-F5344CB8AC3E}">
        <p14:creationId xmlns:p14="http://schemas.microsoft.com/office/powerpoint/2010/main" val="421963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16</a:t>
            </a:fld>
            <a:endParaRPr lang="zh-CN" altLang="en-US"/>
          </a:p>
        </p:txBody>
      </p:sp>
    </p:spTree>
    <p:extLst>
      <p:ext uri="{BB962C8B-B14F-4D97-AF65-F5344CB8AC3E}">
        <p14:creationId xmlns:p14="http://schemas.microsoft.com/office/powerpoint/2010/main" val="332593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17</a:t>
            </a:fld>
            <a:endParaRPr lang="zh-CN" altLang="en-US"/>
          </a:p>
        </p:txBody>
      </p:sp>
    </p:spTree>
    <p:extLst>
      <p:ext uri="{BB962C8B-B14F-4D97-AF65-F5344CB8AC3E}">
        <p14:creationId xmlns:p14="http://schemas.microsoft.com/office/powerpoint/2010/main" val="19013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18</a:t>
            </a:fld>
            <a:endParaRPr lang="zh-CN" altLang="en-US"/>
          </a:p>
        </p:txBody>
      </p:sp>
    </p:spTree>
    <p:extLst>
      <p:ext uri="{BB962C8B-B14F-4D97-AF65-F5344CB8AC3E}">
        <p14:creationId xmlns:p14="http://schemas.microsoft.com/office/powerpoint/2010/main" val="261313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19</a:t>
            </a:fld>
            <a:endParaRPr lang="zh-CN" altLang="en-US"/>
          </a:p>
        </p:txBody>
      </p:sp>
    </p:spTree>
    <p:extLst>
      <p:ext uri="{BB962C8B-B14F-4D97-AF65-F5344CB8AC3E}">
        <p14:creationId xmlns:p14="http://schemas.microsoft.com/office/powerpoint/2010/main" val="315039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2</a:t>
            </a:fld>
            <a:endParaRPr lang="zh-CN" altLang="en-US"/>
          </a:p>
        </p:txBody>
      </p:sp>
    </p:spTree>
    <p:extLst>
      <p:ext uri="{BB962C8B-B14F-4D97-AF65-F5344CB8AC3E}">
        <p14:creationId xmlns:p14="http://schemas.microsoft.com/office/powerpoint/2010/main" val="3563269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20</a:t>
            </a:fld>
            <a:endParaRPr lang="zh-CN" altLang="en-US"/>
          </a:p>
        </p:txBody>
      </p:sp>
    </p:spTree>
    <p:extLst>
      <p:ext uri="{BB962C8B-B14F-4D97-AF65-F5344CB8AC3E}">
        <p14:creationId xmlns:p14="http://schemas.microsoft.com/office/powerpoint/2010/main" val="185155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21</a:t>
            </a:fld>
            <a:endParaRPr lang="zh-CN" altLang="en-US"/>
          </a:p>
        </p:txBody>
      </p:sp>
    </p:spTree>
    <p:extLst>
      <p:ext uri="{BB962C8B-B14F-4D97-AF65-F5344CB8AC3E}">
        <p14:creationId xmlns:p14="http://schemas.microsoft.com/office/powerpoint/2010/main" val="327175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22</a:t>
            </a:fld>
            <a:endParaRPr lang="zh-CN" altLang="en-US"/>
          </a:p>
        </p:txBody>
      </p:sp>
    </p:spTree>
    <p:extLst>
      <p:ext uri="{BB962C8B-B14F-4D97-AF65-F5344CB8AC3E}">
        <p14:creationId xmlns:p14="http://schemas.microsoft.com/office/powerpoint/2010/main" val="377482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 is mean free path</a:t>
            </a:r>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23</a:t>
            </a:fld>
            <a:endParaRPr lang="zh-CN" altLang="en-US"/>
          </a:p>
        </p:txBody>
      </p:sp>
    </p:spTree>
    <p:extLst>
      <p:ext uri="{BB962C8B-B14F-4D97-AF65-F5344CB8AC3E}">
        <p14:creationId xmlns:p14="http://schemas.microsoft.com/office/powerpoint/2010/main" val="348561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24</a:t>
            </a:fld>
            <a:endParaRPr lang="zh-CN" altLang="en-US"/>
          </a:p>
        </p:txBody>
      </p:sp>
    </p:spTree>
    <p:extLst>
      <p:ext uri="{BB962C8B-B14F-4D97-AF65-F5344CB8AC3E}">
        <p14:creationId xmlns:p14="http://schemas.microsoft.com/office/powerpoint/2010/main" val="2250380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25</a:t>
            </a:fld>
            <a:endParaRPr lang="zh-CN" altLang="en-US"/>
          </a:p>
        </p:txBody>
      </p:sp>
    </p:spTree>
    <p:extLst>
      <p:ext uri="{BB962C8B-B14F-4D97-AF65-F5344CB8AC3E}">
        <p14:creationId xmlns:p14="http://schemas.microsoft.com/office/powerpoint/2010/main" val="4055032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26</a:t>
            </a:fld>
            <a:endParaRPr lang="zh-CN" altLang="en-US"/>
          </a:p>
        </p:txBody>
      </p:sp>
    </p:spTree>
    <p:extLst>
      <p:ext uri="{BB962C8B-B14F-4D97-AF65-F5344CB8AC3E}">
        <p14:creationId xmlns:p14="http://schemas.microsoft.com/office/powerpoint/2010/main" val="11813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3</a:t>
            </a:fld>
            <a:endParaRPr lang="zh-CN" altLang="en-US"/>
          </a:p>
        </p:txBody>
      </p:sp>
    </p:spTree>
    <p:extLst>
      <p:ext uri="{BB962C8B-B14F-4D97-AF65-F5344CB8AC3E}">
        <p14:creationId xmlns:p14="http://schemas.microsoft.com/office/powerpoint/2010/main" val="280144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4</a:t>
            </a:fld>
            <a:endParaRPr lang="zh-CN" altLang="en-US"/>
          </a:p>
        </p:txBody>
      </p:sp>
    </p:spTree>
    <p:extLst>
      <p:ext uri="{BB962C8B-B14F-4D97-AF65-F5344CB8AC3E}">
        <p14:creationId xmlns:p14="http://schemas.microsoft.com/office/powerpoint/2010/main" val="363196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5</a:t>
            </a:fld>
            <a:endParaRPr lang="zh-CN" altLang="en-US"/>
          </a:p>
        </p:txBody>
      </p:sp>
    </p:spTree>
    <p:extLst>
      <p:ext uri="{BB962C8B-B14F-4D97-AF65-F5344CB8AC3E}">
        <p14:creationId xmlns:p14="http://schemas.microsoft.com/office/powerpoint/2010/main" val="222549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6</a:t>
            </a:fld>
            <a:endParaRPr lang="zh-CN" altLang="en-US"/>
          </a:p>
        </p:txBody>
      </p:sp>
    </p:spTree>
    <p:extLst>
      <p:ext uri="{BB962C8B-B14F-4D97-AF65-F5344CB8AC3E}">
        <p14:creationId xmlns:p14="http://schemas.microsoft.com/office/powerpoint/2010/main" val="345596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7</a:t>
            </a:fld>
            <a:endParaRPr lang="zh-CN" altLang="en-US"/>
          </a:p>
        </p:txBody>
      </p:sp>
    </p:spTree>
    <p:extLst>
      <p:ext uri="{BB962C8B-B14F-4D97-AF65-F5344CB8AC3E}">
        <p14:creationId xmlns:p14="http://schemas.microsoft.com/office/powerpoint/2010/main" val="95687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472513-343D-42B2-B8AC-264EA47E5CDE}" type="slidenum">
              <a:rPr lang="zh-CN" altLang="en-US" smtClean="0"/>
              <a:t>8</a:t>
            </a:fld>
            <a:endParaRPr lang="zh-CN" altLang="en-US"/>
          </a:p>
        </p:txBody>
      </p:sp>
    </p:spTree>
    <p:extLst>
      <p:ext uri="{BB962C8B-B14F-4D97-AF65-F5344CB8AC3E}">
        <p14:creationId xmlns:p14="http://schemas.microsoft.com/office/powerpoint/2010/main" val="76555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72513-343D-42B2-B8AC-264EA47E5CDE}" type="slidenum">
              <a:rPr lang="zh-CN" altLang="en-US" smtClean="0"/>
              <a:t>9</a:t>
            </a:fld>
            <a:endParaRPr lang="zh-CN" altLang="en-US"/>
          </a:p>
        </p:txBody>
      </p:sp>
    </p:spTree>
    <p:extLst>
      <p:ext uri="{BB962C8B-B14F-4D97-AF65-F5344CB8AC3E}">
        <p14:creationId xmlns:p14="http://schemas.microsoft.com/office/powerpoint/2010/main" val="210919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A975B1-DB59-4CD2-B838-ADEA78DBA053}" type="datetime1">
              <a:rPr lang="zh-CN" altLang="en-US" smtClean="0"/>
              <a:t>2025-3-16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326144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4DCB19-257B-4D6D-8A1E-8E7A52B5902B}" type="datetime1">
              <a:rPr lang="zh-CN" altLang="en-US" smtClean="0"/>
              <a:t>2025-3-16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97081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2AFE8A-7EA9-4A6D-A033-13CCD8161786}" type="datetime1">
              <a:rPr lang="zh-CN" altLang="en-US" smtClean="0"/>
              <a:t>2025-3-16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123970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E86779-479B-4B62-ADDA-A12FBA02CDA7}" type="datetime1">
              <a:rPr lang="zh-CN" altLang="en-US" smtClean="0"/>
              <a:t>2025-3-16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409247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B61121-201D-4AA6-9210-E98D4BBA32FB}" type="datetime1">
              <a:rPr lang="zh-CN" altLang="en-US" smtClean="0"/>
              <a:t>2025-3-16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415900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0E54D81-99E1-46C1-97A4-8D4DC3C1EE1A}" type="datetime1">
              <a:rPr lang="zh-CN" altLang="en-US" smtClean="0"/>
              <a:t>2025-3-16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316554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A3ED35-850E-4B31-B0AD-A59F3595CDC4}" type="datetime1">
              <a:rPr lang="zh-CN" altLang="en-US" smtClean="0"/>
              <a:t>2025-3-16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155658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68501A-92FF-4293-8EEC-17C7B1A42ADA}" type="datetime1">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176844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A9ABA6-42E1-4473-9042-C2387D4951CB}" type="datetime1">
              <a:rPr lang="zh-CN" altLang="en-US" smtClean="0"/>
              <a:t>2025-3-16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264148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387D84-FE45-4844-90DF-C121A470A033}" type="datetime1">
              <a:rPr lang="zh-CN" altLang="en-US" smtClean="0"/>
              <a:t>2025-3-16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208966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EB1EE1D-B10F-4714-B771-F35F8556FAF8}" type="datetime1">
              <a:rPr lang="zh-CN" altLang="en-US" smtClean="0"/>
              <a:t>2025-3-16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291632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C7F2B-CF8B-41CF-AF24-DFE272F7ACF3}" type="datetime1">
              <a:rPr lang="zh-CN" altLang="en-US" smtClean="0"/>
              <a:t>2025-3-16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2B31-0928-4967-9D3E-CC3B7F87A416}" type="slidenum">
              <a:rPr lang="zh-CN" altLang="en-US" smtClean="0"/>
              <a:t>‹#›</a:t>
            </a:fld>
            <a:endParaRPr lang="zh-CN" altLang="en-US"/>
          </a:p>
        </p:txBody>
      </p:sp>
    </p:spTree>
    <p:extLst>
      <p:ext uri="{BB962C8B-B14F-4D97-AF65-F5344CB8AC3E}">
        <p14:creationId xmlns:p14="http://schemas.microsoft.com/office/powerpoint/2010/main" val="153290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3.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jpe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5.bin"/><Relationship Id="rId3" Type="http://schemas.openxmlformats.org/officeDocument/2006/relationships/notesSlide" Target="../notesSlides/notesSlide23.xml"/><Relationship Id="rId7" Type="http://schemas.openxmlformats.org/officeDocument/2006/relationships/oleObject" Target="../embeddings/oleObject12.bin"/><Relationship Id="rId12"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31.wmf"/><Relationship Id="rId4" Type="http://schemas.openxmlformats.org/officeDocument/2006/relationships/image" Target="../media/image3.jpeg"/><Relationship Id="rId9" Type="http://schemas.openxmlformats.org/officeDocument/2006/relationships/oleObject" Target="../embeddings/oleObject13.bin"/><Relationship Id="rId14" Type="http://schemas.openxmlformats.org/officeDocument/2006/relationships/image" Target="../media/image33.wmf"/></Relationships>
</file>

<file path=ppt/slides/_rels/slide2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4.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7.bin"/><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3.bin"/><Relationship Id="rId3" Type="http://schemas.openxmlformats.org/officeDocument/2006/relationships/notesSlide" Target="../notesSlides/notesSlide26.xml"/><Relationship Id="rId7" Type="http://schemas.openxmlformats.org/officeDocument/2006/relationships/oleObject" Target="../embeddings/oleObject20.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42.wmf"/><Relationship Id="rId4" Type="http://schemas.openxmlformats.org/officeDocument/2006/relationships/image" Target="../media/image3.jpeg"/><Relationship Id="rId9" Type="http://schemas.openxmlformats.org/officeDocument/2006/relationships/oleObject" Target="../embeddings/oleObject21.bin"/><Relationship Id="rId14"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6.wmf"/><Relationship Id="rId4" Type="http://schemas.openxmlformats.org/officeDocument/2006/relationships/image" Target="../media/image3.jpeg"/><Relationship Id="rId9" Type="http://schemas.openxmlformats.org/officeDocument/2006/relationships/oleObject" Target="../embeddings/oleObject3.bin"/><Relationship Id="rId14"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8.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79CA2D2-EB82-41F1-ABA2-1BD4B60FBFFA}"/>
              </a:ext>
            </a:extLst>
          </p:cNvPr>
          <p:cNvPicPr>
            <a:picLocks noChangeAspect="1"/>
          </p:cNvPicPr>
          <p:nvPr/>
        </p:nvPicPr>
        <p:blipFill>
          <a:blip r:embed="rId3"/>
          <a:stretch>
            <a:fillRect/>
          </a:stretch>
        </p:blipFill>
        <p:spPr>
          <a:xfrm>
            <a:off x="43881" y="0"/>
            <a:ext cx="12104237" cy="6858000"/>
          </a:xfrm>
          <a:prstGeom prst="rect">
            <a:avLst/>
          </a:prstGeom>
        </p:spPr>
      </p:pic>
      <p:sp>
        <p:nvSpPr>
          <p:cNvPr id="2" name="标题 1"/>
          <p:cNvSpPr>
            <a:spLocks noGrp="1"/>
          </p:cNvSpPr>
          <p:nvPr>
            <p:ph type="ctrTitle"/>
          </p:nvPr>
        </p:nvSpPr>
        <p:spPr>
          <a:xfrm>
            <a:off x="1705535" y="2303763"/>
            <a:ext cx="9144000" cy="1753299"/>
          </a:xfrm>
          <a:solidFill>
            <a:schemeClr val="bg1">
              <a:alpha val="50000"/>
            </a:schemeClr>
          </a:solidFill>
        </p:spPr>
        <p:txBody>
          <a:bodyPr/>
          <a:lstStyle/>
          <a:p>
            <a:r>
              <a:rPr lang="en-US" altLang="zh-CN"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Hands-on training:</a:t>
            </a:r>
            <a:br>
              <a:rPr lang="en-US" altLang="zh-CN"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zh-CN"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Cavity RF measurement</a:t>
            </a:r>
            <a:endParaRPr lang="zh-CN" altLang="en-US" sz="5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1705534" y="4057062"/>
            <a:ext cx="9144000" cy="685800"/>
          </a:xfrm>
          <a:solidFill>
            <a:schemeClr val="bg1">
              <a:alpha val="50000"/>
            </a:schemeClr>
          </a:solidFill>
        </p:spPr>
        <p:txBody>
          <a:bodyPr>
            <a:normAutofit fontScale="62500" lnSpcReduction="20000"/>
          </a:bodyPr>
          <a:lstStyle/>
          <a:p>
            <a:r>
              <a:rPr lang="en-US" altLang="zh-CN" sz="3200" dirty="0" err="1">
                <a:solidFill>
                  <a:srgbClr val="0000FF"/>
                </a:solidFill>
              </a:rPr>
              <a:t>Hongjuan</a:t>
            </a:r>
            <a:r>
              <a:rPr lang="en-US" altLang="zh-CN" sz="3200" dirty="0">
                <a:solidFill>
                  <a:srgbClr val="0000FF"/>
                </a:solidFill>
              </a:rPr>
              <a:t> Zheng, </a:t>
            </a:r>
            <a:r>
              <a:rPr lang="en-US" altLang="zh-CN" sz="3200" dirty="0" err="1">
                <a:solidFill>
                  <a:srgbClr val="0000FF"/>
                </a:solidFill>
              </a:rPr>
              <a:t>Jiyuan</a:t>
            </a:r>
            <a:r>
              <a:rPr lang="en-US" altLang="zh-CN" sz="3200" dirty="0">
                <a:solidFill>
                  <a:srgbClr val="0000FF"/>
                </a:solidFill>
              </a:rPr>
              <a:t> </a:t>
            </a:r>
            <a:r>
              <a:rPr lang="en-US" altLang="zh-CN" sz="3200" dirty="0" err="1">
                <a:solidFill>
                  <a:srgbClr val="0000FF"/>
                </a:solidFill>
              </a:rPr>
              <a:t>Zhai</a:t>
            </a:r>
            <a:r>
              <a:rPr lang="en-US" altLang="zh-CN" sz="3200" dirty="0">
                <a:solidFill>
                  <a:srgbClr val="0000FF"/>
                </a:solidFill>
              </a:rPr>
              <a:t> (IHEP, China)</a:t>
            </a:r>
          </a:p>
          <a:p>
            <a:r>
              <a:rPr lang="en-US" altLang="zh-CN" sz="3200" dirty="0">
                <a:solidFill>
                  <a:srgbClr val="0000FF"/>
                </a:solidFill>
              </a:rPr>
              <a:t>2025-03</a:t>
            </a:r>
            <a:endParaRPr lang="zh-CN" altLang="en-US" sz="3200" dirty="0">
              <a:solidFill>
                <a:srgbClr val="0000FF"/>
              </a:solidFill>
            </a:endParaRPr>
          </a:p>
        </p:txBody>
      </p:sp>
      <p:sp>
        <p:nvSpPr>
          <p:cNvPr id="6" name="灯片编号占位符 5"/>
          <p:cNvSpPr>
            <a:spLocks noGrp="1"/>
          </p:cNvSpPr>
          <p:nvPr>
            <p:ph type="sldNum" sz="quarter" idx="12"/>
          </p:nvPr>
        </p:nvSpPr>
        <p:spPr/>
        <p:txBody>
          <a:bodyPr/>
          <a:lstStyle/>
          <a:p>
            <a:fld id="{D5A72B31-0928-4967-9D3E-CC3B7F87A416}" type="slidenum">
              <a:rPr lang="zh-CN" altLang="en-US" smtClean="0"/>
              <a:t>1</a:t>
            </a:fld>
            <a:endParaRPr lang="zh-CN" altLang="en-US"/>
          </a:p>
        </p:txBody>
      </p:sp>
    </p:spTree>
    <p:extLst>
      <p:ext uri="{BB962C8B-B14F-4D97-AF65-F5344CB8AC3E}">
        <p14:creationId xmlns:p14="http://schemas.microsoft.com/office/powerpoint/2010/main" val="392986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043" y="2073733"/>
            <a:ext cx="5084757" cy="3813568"/>
          </a:xfrm>
          <a:prstGeom prst="rect">
            <a:avLst/>
          </a:prstGeom>
        </p:spPr>
      </p:pic>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Bead-Pull Measurement System</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10</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4" y="1389428"/>
            <a:ext cx="5597236" cy="2461364"/>
          </a:xfrm>
          <a:prstGeom prst="rect">
            <a:avLst/>
          </a:prstGeom>
        </p:spPr>
      </p:pic>
      <p:sp>
        <p:nvSpPr>
          <p:cNvPr id="19" name="文本框 18"/>
          <p:cNvSpPr txBox="1"/>
          <p:nvPr/>
        </p:nvSpPr>
        <p:spPr>
          <a:xfrm>
            <a:off x="323607" y="4028646"/>
            <a:ext cx="5006152" cy="2031325"/>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dirty="0">
                <a:latin typeface="Arial" panose="020B0604020202020204" pitchFamily="34" charset="0"/>
                <a:cs typeface="Arial" panose="020B0604020202020204" pitchFamily="34" charset="0"/>
              </a:rPr>
              <a:t>The setup consists of a pulley-mounted driver motor to move the perturbing bead on a dielectric line (‘‘fish line’’) through the cavity.</a:t>
            </a:r>
          </a:p>
          <a:p>
            <a:pPr marL="285750" indent="-285750" algn="just">
              <a:buFont typeface="Arial" panose="020B0604020202020204" pitchFamily="34" charset="0"/>
              <a:buChar char="•"/>
            </a:pPr>
            <a:r>
              <a:rPr lang="en-US" altLang="zh-CN" dirty="0">
                <a:latin typeface="Arial" panose="020B0604020202020204" pitchFamily="34" charset="0"/>
                <a:cs typeface="Arial" panose="020B0604020202020204" pitchFamily="34" charset="0"/>
              </a:rPr>
              <a:t>Coupling to a resonance with a network analyzer can be obtained in  cavity across the two beam pipes with antenna.</a:t>
            </a:r>
            <a:endParaRPr lang="zh-CN" altLang="en-US" dirty="0">
              <a:latin typeface="Arial" panose="020B0604020202020204" pitchFamily="34" charset="0"/>
              <a:cs typeface="Arial" panose="020B0604020202020204" pitchFamily="34" charset="0"/>
            </a:endParaRPr>
          </a:p>
        </p:txBody>
      </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734438" y="4494091"/>
            <a:ext cx="1582737" cy="1187053"/>
          </a:xfrm>
          <a:prstGeom prst="rect">
            <a:avLst/>
          </a:prstGeom>
        </p:spPr>
      </p:pic>
      <p:sp>
        <p:nvSpPr>
          <p:cNvPr id="17" name="文本框 16"/>
          <p:cNvSpPr txBox="1"/>
          <p:nvPr/>
        </p:nvSpPr>
        <p:spPr>
          <a:xfrm>
            <a:off x="5921209" y="4232617"/>
            <a:ext cx="1574705" cy="830997"/>
          </a:xfrm>
          <a:prstGeom prst="rect">
            <a:avLst/>
          </a:prstGeom>
          <a:noFill/>
        </p:spPr>
        <p:txBody>
          <a:bodyPr wrap="square" rtlCol="0">
            <a:spAutoFit/>
          </a:bodyPr>
          <a:lstStyle/>
          <a:p>
            <a:r>
              <a:rPr lang="en-US" altLang="zh-CN" sz="1600" dirty="0">
                <a:solidFill>
                  <a:srgbClr val="FFFF00"/>
                </a:solidFill>
                <a:latin typeface="Arial" panose="020B0604020202020204" pitchFamily="34" charset="0"/>
                <a:cs typeface="Arial" panose="020B0604020202020204" pitchFamily="34" charset="0"/>
              </a:rPr>
              <a:t>Antenna used for excitation and pick up</a:t>
            </a:r>
            <a:endParaRPr lang="zh-CN" altLang="en-US" sz="1600" dirty="0">
              <a:solidFill>
                <a:srgbClr val="FFFF00"/>
              </a:solidFill>
              <a:latin typeface="Arial" panose="020B0604020202020204" pitchFamily="34" charset="0"/>
              <a:cs typeface="Arial" panose="020B0604020202020204" pitchFamily="34" charset="0"/>
            </a:endParaRPr>
          </a:p>
        </p:txBody>
      </p:sp>
      <p:grpSp>
        <p:nvGrpSpPr>
          <p:cNvPr id="23" name="组合 22"/>
          <p:cNvGrpSpPr/>
          <p:nvPr/>
        </p:nvGrpSpPr>
        <p:grpSpPr>
          <a:xfrm>
            <a:off x="9698971" y="1232729"/>
            <a:ext cx="1791855" cy="1613922"/>
            <a:chOff x="5800529" y="1267821"/>
            <a:chExt cx="1791855" cy="1613922"/>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7382" y="1593131"/>
              <a:ext cx="1718150" cy="1288612"/>
            </a:xfrm>
            <a:prstGeom prst="rect">
              <a:avLst/>
            </a:prstGeom>
          </p:spPr>
        </p:pic>
        <p:sp>
          <p:nvSpPr>
            <p:cNvPr id="16" name="文本框 15"/>
            <p:cNvSpPr txBox="1"/>
            <p:nvPr/>
          </p:nvSpPr>
          <p:spPr>
            <a:xfrm>
              <a:off x="5800529" y="1267821"/>
              <a:ext cx="1791855" cy="584775"/>
            </a:xfrm>
            <a:prstGeom prst="rect">
              <a:avLst/>
            </a:prstGeom>
            <a:noFill/>
          </p:spPr>
          <p:txBody>
            <a:bodyPr wrap="square" rtlCol="0">
              <a:spAutoFit/>
            </a:bodyPr>
            <a:lstStyle/>
            <a:p>
              <a:r>
                <a:rPr lang="en-US" altLang="zh-CN" sz="1600" dirty="0">
                  <a:solidFill>
                    <a:srgbClr val="00B0F0"/>
                  </a:solidFill>
                  <a:latin typeface="Arial" panose="020B0604020202020204" pitchFamily="34" charset="0"/>
                  <a:cs typeface="Arial" panose="020B0604020202020204" pitchFamily="34" charset="0"/>
                </a:rPr>
                <a:t>Flange used for bead pulling</a:t>
              </a:r>
              <a:endParaRPr lang="zh-CN" altLang="en-US" sz="1600" dirty="0">
                <a:solidFill>
                  <a:srgbClr val="00B0F0"/>
                </a:solidFill>
                <a:latin typeface="Arial" panose="020B0604020202020204" pitchFamily="34" charset="0"/>
                <a:cs typeface="Arial" panose="020B0604020202020204" pitchFamily="34" charset="0"/>
              </a:endParaRPr>
            </a:p>
          </p:txBody>
        </p:sp>
      </p:grpSp>
      <p:cxnSp>
        <p:nvCxnSpPr>
          <p:cNvPr id="25" name="直接箭头连接符 24"/>
          <p:cNvCxnSpPr/>
          <p:nvPr/>
        </p:nvCxnSpPr>
        <p:spPr>
          <a:xfrm>
            <a:off x="6776042" y="1948652"/>
            <a:ext cx="333915" cy="9220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9373150" y="2846651"/>
            <a:ext cx="718806" cy="6014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8873576" y="2124296"/>
            <a:ext cx="0" cy="7464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8355635" y="1713988"/>
            <a:ext cx="1233681" cy="369332"/>
          </a:xfrm>
          <a:prstGeom prst="rect">
            <a:avLst/>
          </a:prstGeom>
          <a:noFill/>
        </p:spPr>
        <p:txBody>
          <a:bodyPr wrap="square" rtlCol="0">
            <a:spAutoFit/>
          </a:bodyPr>
          <a:lstStyle/>
          <a:p>
            <a:r>
              <a:rPr lang="en-US" altLang="zh-CN" dirty="0">
                <a:solidFill>
                  <a:srgbClr val="00B0F0"/>
                </a:solidFill>
                <a:latin typeface="Arial" panose="020B0604020202020204" pitchFamily="34" charset="0"/>
                <a:cs typeface="Arial" panose="020B0604020202020204" pitchFamily="34" charset="0"/>
              </a:rPr>
              <a:t>Fish line</a:t>
            </a:r>
            <a:endParaRPr lang="zh-CN" altLang="en-US" dirty="0">
              <a:solidFill>
                <a:srgbClr val="00B0F0"/>
              </a:solidFill>
              <a:latin typeface="Arial" panose="020B0604020202020204" pitchFamily="34" charset="0"/>
              <a:cs typeface="Arial" panose="020B0604020202020204" pitchFamily="34" charset="0"/>
            </a:endParaRPr>
          </a:p>
        </p:txBody>
      </p:sp>
      <p:cxnSp>
        <p:nvCxnSpPr>
          <p:cNvPr id="37" name="直接箭头连接符 36"/>
          <p:cNvCxnSpPr>
            <a:cxnSpLocks/>
            <a:stCxn id="17" idx="0"/>
          </p:cNvCxnSpPr>
          <p:nvPr/>
        </p:nvCxnSpPr>
        <p:spPr>
          <a:xfrm flipV="1">
            <a:off x="6708562" y="3502293"/>
            <a:ext cx="440078" cy="7303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746796" y="1655445"/>
            <a:ext cx="1976477" cy="369332"/>
          </a:xfrm>
          <a:prstGeom prst="rect">
            <a:avLst/>
          </a:prstGeom>
          <a:noFill/>
        </p:spPr>
        <p:txBody>
          <a:bodyPr wrap="square" rtlCol="0">
            <a:spAutoFit/>
          </a:bodyPr>
          <a:lstStyle/>
          <a:p>
            <a:r>
              <a:rPr lang="en-US" altLang="zh-CN" dirty="0">
                <a:solidFill>
                  <a:srgbClr val="00B0F0"/>
                </a:solidFill>
                <a:latin typeface="Arial" panose="020B0604020202020204" pitchFamily="34" charset="0"/>
                <a:cs typeface="Arial" panose="020B0604020202020204" pitchFamily="34" charset="0"/>
              </a:rPr>
              <a:t>Bead pull motor</a:t>
            </a:r>
            <a:endParaRPr lang="zh-CN" altLang="en-US" dirty="0">
              <a:solidFill>
                <a:srgbClr val="00B0F0"/>
              </a:solidFill>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294A9DFA-08CA-49CE-A08B-0BEE772DE203}"/>
              </a:ext>
            </a:extLst>
          </p:cNvPr>
          <p:cNvPicPr>
            <a:picLocks noChangeAspect="1"/>
          </p:cNvPicPr>
          <p:nvPr/>
        </p:nvPicPr>
        <p:blipFill>
          <a:blip r:embed="rId8"/>
          <a:stretch>
            <a:fillRect/>
          </a:stretch>
        </p:blipFill>
        <p:spPr>
          <a:xfrm>
            <a:off x="7769557" y="4263765"/>
            <a:ext cx="1410142" cy="1599698"/>
          </a:xfrm>
          <a:prstGeom prst="rect">
            <a:avLst/>
          </a:prstGeom>
        </p:spPr>
      </p:pic>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7918" y="4561936"/>
            <a:ext cx="1694863" cy="1307361"/>
          </a:xfrm>
          <a:prstGeom prst="rect">
            <a:avLst/>
          </a:prstGeom>
        </p:spPr>
      </p:pic>
      <p:sp>
        <p:nvSpPr>
          <p:cNvPr id="44" name="文本框 43"/>
          <p:cNvSpPr txBox="1"/>
          <p:nvPr/>
        </p:nvSpPr>
        <p:spPr>
          <a:xfrm>
            <a:off x="9921019" y="5449543"/>
            <a:ext cx="931600" cy="369332"/>
          </a:xfrm>
          <a:prstGeom prst="rect">
            <a:avLst/>
          </a:prstGeom>
          <a:noFill/>
        </p:spPr>
        <p:txBody>
          <a:bodyPr wrap="square" rtlCol="0">
            <a:spAutoFit/>
          </a:bodyPr>
          <a:lstStyle/>
          <a:p>
            <a:pPr algn="ctr"/>
            <a:r>
              <a:rPr lang="en-US" altLang="zh-CN" dirty="0">
                <a:solidFill>
                  <a:srgbClr val="FFFF00"/>
                </a:solidFill>
                <a:latin typeface="Arial" panose="020B0604020202020204" pitchFamily="34" charset="0"/>
                <a:cs typeface="Arial" panose="020B0604020202020204" pitchFamily="34" charset="0"/>
              </a:rPr>
              <a:t>VNA</a:t>
            </a:r>
            <a:endParaRPr lang="zh-CN" altLang="en-US" dirty="0">
              <a:solidFill>
                <a:srgbClr val="FFFF00"/>
              </a:solidFill>
              <a:latin typeface="Arial" panose="020B0604020202020204" pitchFamily="34" charset="0"/>
              <a:cs typeface="Arial" panose="020B0604020202020204" pitchFamily="34" charset="0"/>
            </a:endParaRPr>
          </a:p>
        </p:txBody>
      </p:sp>
      <p:cxnSp>
        <p:nvCxnSpPr>
          <p:cNvPr id="38" name="直接箭头连接符 37"/>
          <p:cNvCxnSpPr/>
          <p:nvPr/>
        </p:nvCxnSpPr>
        <p:spPr>
          <a:xfrm>
            <a:off x="10365203" y="4097410"/>
            <a:ext cx="1" cy="4462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0746DB21-A165-4612-885D-ADBFF0F9D8FB}"/>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
        <p:nvSpPr>
          <p:cNvPr id="18" name="文本框 17"/>
          <p:cNvSpPr txBox="1"/>
          <p:nvPr/>
        </p:nvSpPr>
        <p:spPr>
          <a:xfrm>
            <a:off x="7721854" y="4403845"/>
            <a:ext cx="1574698" cy="338554"/>
          </a:xfrm>
          <a:prstGeom prst="rect">
            <a:avLst/>
          </a:prstGeom>
          <a:noFill/>
        </p:spPr>
        <p:txBody>
          <a:bodyPr wrap="square" rtlCol="0">
            <a:spAutoFit/>
          </a:bodyPr>
          <a:lstStyle/>
          <a:p>
            <a:r>
              <a:rPr lang="en-US" altLang="zh-CN" sz="1600" dirty="0">
                <a:solidFill>
                  <a:srgbClr val="FFFF00"/>
                </a:solidFill>
                <a:latin typeface="Arial" panose="020B0604020202020204" pitchFamily="34" charset="0"/>
                <a:cs typeface="Arial" panose="020B0604020202020204" pitchFamily="34" charset="0"/>
              </a:rPr>
              <a:t>Metallic needle</a:t>
            </a:r>
            <a:endParaRPr lang="zh-CN" altLang="en-US" sz="1600" dirty="0">
              <a:solidFill>
                <a:srgbClr val="FFFF00"/>
              </a:solidFill>
              <a:latin typeface="Arial" panose="020B0604020202020204" pitchFamily="34" charset="0"/>
              <a:cs typeface="Arial" panose="020B0604020202020204" pitchFamily="34" charset="0"/>
            </a:endParaRPr>
          </a:p>
        </p:txBody>
      </p:sp>
      <p:sp>
        <p:nvSpPr>
          <p:cNvPr id="4" name="椭圆 3"/>
          <p:cNvSpPr/>
          <p:nvPr/>
        </p:nvSpPr>
        <p:spPr>
          <a:xfrm>
            <a:off x="8157594" y="4859535"/>
            <a:ext cx="453006" cy="3133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789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Experimental Set-up of RF Measurement</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11</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0911" y="1266739"/>
            <a:ext cx="6292272" cy="4719204"/>
          </a:xfrm>
          <a:prstGeom prst="rect">
            <a:avLst/>
          </a:prstGeom>
          <a:ln>
            <a:solidFill>
              <a:srgbClr val="3781F9"/>
            </a:solidFill>
          </a:ln>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5121" y="3078319"/>
            <a:ext cx="1995172" cy="1496379"/>
          </a:xfrm>
          <a:prstGeom prst="rect">
            <a:avLst/>
          </a:prstGeom>
          <a:ln>
            <a:solidFill>
              <a:srgbClr val="3781F9"/>
            </a:solidFill>
          </a:ln>
        </p:spPr>
      </p:pic>
      <p:cxnSp>
        <p:nvCxnSpPr>
          <p:cNvPr id="14" name="直接箭头连接符 13"/>
          <p:cNvCxnSpPr>
            <a:endCxn id="11" idx="0"/>
          </p:cNvCxnSpPr>
          <p:nvPr/>
        </p:nvCxnSpPr>
        <p:spPr>
          <a:xfrm flipH="1" flipV="1">
            <a:off x="2150897" y="3826509"/>
            <a:ext cx="2919867" cy="283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871461" y="4362430"/>
            <a:ext cx="1289193"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HOM2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8" name="文本框 17"/>
          <p:cNvSpPr txBox="1"/>
          <p:nvPr/>
        </p:nvSpPr>
        <p:spPr>
          <a:xfrm>
            <a:off x="7312170" y="4110182"/>
            <a:ext cx="1289193"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HOM1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9" name="文本框 18"/>
          <p:cNvSpPr txBox="1"/>
          <p:nvPr/>
        </p:nvSpPr>
        <p:spPr>
          <a:xfrm>
            <a:off x="489527" y="4912740"/>
            <a:ext cx="2105891" cy="461665"/>
          </a:xfrm>
          <a:prstGeom prst="rect">
            <a:avLst/>
          </a:prstGeom>
          <a:noFill/>
        </p:spPr>
        <p:txBody>
          <a:bodyPr wrap="square" rtlCol="0">
            <a:spAutoFit/>
          </a:bodyPr>
          <a:lstStyle/>
          <a:p>
            <a:r>
              <a:rPr lang="en-US" altLang="zh-CN" sz="2400" dirty="0">
                <a:solidFill>
                  <a:srgbClr val="3781F9"/>
                </a:solidFill>
                <a:latin typeface="Arial" panose="020B0604020202020204" pitchFamily="34" charset="0"/>
                <a:cs typeface="Arial" panose="020B0604020202020204" pitchFamily="34" charset="0"/>
              </a:rPr>
              <a:t>HOM coupler</a:t>
            </a:r>
            <a:endParaRPr lang="zh-CN" altLang="en-US" sz="2400" dirty="0">
              <a:solidFill>
                <a:srgbClr val="3781F9"/>
              </a:solidFill>
              <a:latin typeface="Arial" panose="020B0604020202020204" pitchFamily="34" charset="0"/>
              <a:cs typeface="Arial" panose="020B0604020202020204" pitchFamily="34" charset="0"/>
            </a:endParaRPr>
          </a:p>
        </p:txBody>
      </p:sp>
      <p:sp>
        <p:nvSpPr>
          <p:cNvPr id="20" name="文本框 19"/>
          <p:cNvSpPr txBox="1"/>
          <p:nvPr/>
        </p:nvSpPr>
        <p:spPr>
          <a:xfrm>
            <a:off x="3389152" y="2084959"/>
            <a:ext cx="4242743"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rPr>
              <a:t>Vector Network Analyzer</a:t>
            </a:r>
            <a:endParaRPr lang="zh-CN" altLang="en-US" sz="2400" dirty="0">
              <a:solidFill>
                <a:schemeClr val="bg1"/>
              </a:solidFill>
            </a:endParaRPr>
          </a:p>
        </p:txBody>
      </p:sp>
      <p:cxnSp>
        <p:nvCxnSpPr>
          <p:cNvPr id="24" name="直接箭头连接符 23"/>
          <p:cNvCxnSpPr/>
          <p:nvPr/>
        </p:nvCxnSpPr>
        <p:spPr>
          <a:xfrm>
            <a:off x="6979115" y="4832173"/>
            <a:ext cx="2608230" cy="805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612024" y="4728074"/>
            <a:ext cx="1979612"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2-cell cavity</a:t>
            </a:r>
            <a:endParaRPr lang="zh-CN" altLang="en-US" sz="2400" dirty="0">
              <a:latin typeface="Arial" panose="020B0604020202020204" pitchFamily="34" charset="0"/>
              <a:cs typeface="Arial" panose="020B0604020202020204" pitchFamily="34" charset="0"/>
            </a:endParaRPr>
          </a:p>
        </p:txBody>
      </p:sp>
      <p:sp>
        <p:nvSpPr>
          <p:cNvPr id="30" name="文本框 29"/>
          <p:cNvSpPr txBox="1"/>
          <p:nvPr/>
        </p:nvSpPr>
        <p:spPr>
          <a:xfrm>
            <a:off x="7237052" y="2996901"/>
            <a:ext cx="1897712" cy="400110"/>
          </a:xfrm>
          <a:prstGeom prst="rect">
            <a:avLst/>
          </a:prstGeom>
          <a:noFill/>
        </p:spPr>
        <p:txBody>
          <a:bodyPr wrap="square" rtlCol="0">
            <a:spAutoFit/>
          </a:bodyPr>
          <a:lstStyle/>
          <a:p>
            <a:r>
              <a:rPr lang="en-US" altLang="zh-CN" sz="2000" dirty="0">
                <a:solidFill>
                  <a:srgbClr val="FFFF00"/>
                </a:solidFill>
                <a:latin typeface="Arial" panose="020B0604020202020204" pitchFamily="34" charset="0"/>
                <a:cs typeface="Arial" panose="020B0604020202020204" pitchFamily="34" charset="0"/>
              </a:rPr>
              <a:t>Port1(~input)</a:t>
            </a:r>
            <a:endParaRPr lang="zh-CN" altLang="en-US" sz="2000" dirty="0">
              <a:solidFill>
                <a:srgbClr val="FFFF00"/>
              </a:solidFill>
              <a:latin typeface="Arial" panose="020B0604020202020204" pitchFamily="34" charset="0"/>
              <a:cs typeface="Arial" panose="020B0604020202020204" pitchFamily="34" charset="0"/>
            </a:endParaRPr>
          </a:p>
        </p:txBody>
      </p:sp>
      <p:sp>
        <p:nvSpPr>
          <p:cNvPr id="31" name="文本框 30"/>
          <p:cNvSpPr txBox="1"/>
          <p:nvPr/>
        </p:nvSpPr>
        <p:spPr>
          <a:xfrm>
            <a:off x="4172888" y="3235379"/>
            <a:ext cx="1897712" cy="400110"/>
          </a:xfrm>
          <a:prstGeom prst="rect">
            <a:avLst/>
          </a:prstGeom>
          <a:noFill/>
        </p:spPr>
        <p:txBody>
          <a:bodyPr wrap="square" rtlCol="0">
            <a:spAutoFit/>
          </a:bodyPr>
          <a:lstStyle/>
          <a:p>
            <a:r>
              <a:rPr lang="en-US" altLang="zh-CN" sz="2000" dirty="0">
                <a:solidFill>
                  <a:srgbClr val="FFFF00"/>
                </a:solidFill>
                <a:latin typeface="Arial" panose="020B0604020202020204" pitchFamily="34" charset="0"/>
                <a:cs typeface="Arial" panose="020B0604020202020204" pitchFamily="34" charset="0"/>
              </a:rPr>
              <a:t>Port2(~output)</a:t>
            </a:r>
            <a:endParaRPr lang="zh-CN" altLang="en-US" sz="2000" dirty="0">
              <a:solidFill>
                <a:srgbClr val="FFFF00"/>
              </a:solidFill>
              <a:latin typeface="Arial" panose="020B0604020202020204" pitchFamily="34" charset="0"/>
              <a:cs typeface="Arial" panose="020B0604020202020204" pitchFamily="34" charset="0"/>
            </a:endParaRPr>
          </a:p>
        </p:txBody>
      </p:sp>
      <p:sp>
        <p:nvSpPr>
          <p:cNvPr id="32" name="圆角矩形 31"/>
          <p:cNvSpPr/>
          <p:nvPr/>
        </p:nvSpPr>
        <p:spPr>
          <a:xfrm>
            <a:off x="4793673" y="3635489"/>
            <a:ext cx="517236" cy="382329"/>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7761214" y="3500647"/>
            <a:ext cx="517236" cy="382329"/>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0D919B56-BF8F-4352-8750-1090A97D56B6}"/>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189449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 of 2-cell Cavity</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12</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246672" y="1295123"/>
            <a:ext cx="3663247" cy="1708160"/>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a:solidFill>
                  <a:srgbClr val="0000FF"/>
                </a:solidFill>
                <a:latin typeface="Arial" panose="020B0604020202020204" pitchFamily="34" charset="0"/>
              </a:rPr>
              <a:t>Smith chart</a:t>
            </a:r>
          </a:p>
          <a:p>
            <a:pPr>
              <a:spcBef>
                <a:spcPts val="600"/>
              </a:spcBef>
            </a:pPr>
            <a:r>
              <a:rPr lang="en-US" altLang="zh-CN" sz="2400" dirty="0">
                <a:latin typeface="Arial" panose="020B0604020202020204" pitchFamily="34" charset="0"/>
              </a:rPr>
              <a:t>Used to decide each port is under coupling, over coupling or matched.</a:t>
            </a:r>
            <a:endParaRPr lang="zh-CN" altLang="en-US" sz="2400" dirty="0">
              <a:latin typeface="Arial" panose="020B0604020202020204" pitchFamily="34" charset="0"/>
            </a:endParaRPr>
          </a:p>
        </p:txBody>
      </p:sp>
      <p:cxnSp>
        <p:nvCxnSpPr>
          <p:cNvPr id="19" name="直接箭头连接符 18"/>
          <p:cNvCxnSpPr/>
          <p:nvPr/>
        </p:nvCxnSpPr>
        <p:spPr>
          <a:xfrm flipV="1">
            <a:off x="8152425" y="3728333"/>
            <a:ext cx="1186583" cy="7405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3962391" y="1188877"/>
            <a:ext cx="6651502" cy="4808700"/>
            <a:chOff x="3500582" y="1188877"/>
            <a:chExt cx="6651502" cy="480870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909" y="1188877"/>
              <a:ext cx="6399175" cy="4808700"/>
            </a:xfrm>
            <a:prstGeom prst="rect">
              <a:avLst/>
            </a:prstGeom>
          </p:spPr>
        </p:pic>
        <p:sp>
          <p:nvSpPr>
            <p:cNvPr id="4" name="流程图: 联系 3"/>
            <p:cNvSpPr/>
            <p:nvPr/>
          </p:nvSpPr>
          <p:spPr>
            <a:xfrm>
              <a:off x="6668653" y="2733964"/>
              <a:ext cx="1874983" cy="192116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7287491" y="3066472"/>
              <a:ext cx="1256145" cy="1256145"/>
            </a:xfrm>
            <a:prstGeom prst="flowChartConnector">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6022109" y="2401455"/>
              <a:ext cx="2521528" cy="25400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流程图: 联系 13"/>
            <p:cNvSpPr/>
            <p:nvPr/>
          </p:nvSpPr>
          <p:spPr>
            <a:xfrm flipH="1">
              <a:off x="6593825" y="3624082"/>
              <a:ext cx="149654" cy="140924"/>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32218" y="4858465"/>
              <a:ext cx="2179782" cy="830997"/>
            </a:xfrm>
            <a:prstGeom prst="rect">
              <a:avLst/>
            </a:prstGeom>
            <a:noFill/>
          </p:spPr>
          <p:txBody>
            <a:bodyPr wrap="square" rtlCol="0">
              <a:spAutoFit/>
            </a:bodyPr>
            <a:lstStyle/>
            <a:p>
              <a:pPr algn="ctr"/>
              <a:r>
                <a:rPr lang="en-US" altLang="zh-CN" sz="2400" dirty="0">
                  <a:solidFill>
                    <a:srgbClr val="C00000"/>
                  </a:solidFill>
                  <a:latin typeface="Arial" panose="020B0604020202020204" pitchFamily="34" charset="0"/>
                  <a:cs typeface="Arial" panose="020B0604020202020204" pitchFamily="34" charset="0"/>
                </a:rPr>
                <a:t>Matched point</a:t>
              </a:r>
            </a:p>
            <a:p>
              <a:pPr algn="ctr"/>
              <a:r>
                <a:rPr lang="en-US" altLang="zh-CN" sz="2400" dirty="0">
                  <a:solidFill>
                    <a:srgbClr val="C00000"/>
                  </a:solidFill>
                  <a:latin typeface="Arial" panose="020B0604020202020204" pitchFamily="34" charset="0"/>
                  <a:cs typeface="Arial" panose="020B0604020202020204" pitchFamily="34" charset="0"/>
                </a:rPr>
                <a:t>VSWR=1</a:t>
              </a:r>
              <a:endParaRPr lang="zh-CN" altLang="en-US" sz="2400" dirty="0">
                <a:solidFill>
                  <a:srgbClr val="C00000"/>
                </a:solidFill>
                <a:latin typeface="Arial" panose="020B0604020202020204" pitchFamily="34" charset="0"/>
                <a:cs typeface="Arial" panose="020B0604020202020204" pitchFamily="34" charset="0"/>
              </a:endParaRPr>
            </a:p>
          </p:txBody>
        </p:sp>
        <p:cxnSp>
          <p:nvCxnSpPr>
            <p:cNvPr id="17" name="直接箭头连接符 16"/>
            <p:cNvCxnSpPr>
              <a:cxnSpLocks/>
            </p:cNvCxnSpPr>
            <p:nvPr/>
          </p:nvCxnSpPr>
          <p:spPr>
            <a:xfrm flipH="1">
              <a:off x="6152892" y="3680645"/>
              <a:ext cx="555776" cy="12608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391490" y="3497500"/>
              <a:ext cx="688400" cy="461665"/>
            </a:xfrm>
            <a:prstGeom prst="rect">
              <a:avLst/>
            </a:prstGeom>
            <a:noFill/>
          </p:spPr>
          <p:txBody>
            <a:bodyPr wrap="square" rtlCol="0">
              <a:spAutoFit/>
            </a:bodyPr>
            <a:lstStyle/>
            <a:p>
              <a:pPr algn="ctr"/>
              <a:r>
                <a:rPr lang="en-US" altLang="zh-CN" sz="2400" dirty="0">
                  <a:solidFill>
                    <a:srgbClr val="FF0000"/>
                  </a:solidFill>
                  <a:latin typeface="Arial" panose="020B0604020202020204" pitchFamily="34" charset="0"/>
                  <a:cs typeface="Arial" panose="020B0604020202020204" pitchFamily="34" charset="0"/>
                </a:rPr>
                <a:t>r=1</a:t>
              </a:r>
              <a:endParaRPr lang="zh-CN" altLang="en-US" sz="2400" dirty="0">
                <a:solidFill>
                  <a:srgbClr val="FF0000"/>
                </a:solidFill>
                <a:latin typeface="Arial" panose="020B0604020202020204" pitchFamily="34" charset="0"/>
                <a:cs typeface="Arial" panose="020B0604020202020204" pitchFamily="34" charset="0"/>
              </a:endParaRPr>
            </a:p>
          </p:txBody>
        </p:sp>
        <p:cxnSp>
          <p:nvCxnSpPr>
            <p:cNvPr id="24" name="直接箭头连接符 23"/>
            <p:cNvCxnSpPr/>
            <p:nvPr/>
          </p:nvCxnSpPr>
          <p:spPr>
            <a:xfrm flipH="1" flipV="1">
              <a:off x="5006406" y="2356416"/>
              <a:ext cx="2519987" cy="82646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500582" y="1904348"/>
              <a:ext cx="2160260" cy="830997"/>
            </a:xfrm>
            <a:prstGeom prst="rect">
              <a:avLst/>
            </a:prstGeom>
            <a:noFill/>
          </p:spPr>
          <p:txBody>
            <a:bodyPr wrap="square" rtlCol="0">
              <a:spAutoFit/>
            </a:bodyPr>
            <a:lstStyle/>
            <a:p>
              <a:pPr algn="ctr"/>
              <a:r>
                <a:rPr lang="en-US" altLang="zh-CN" sz="2400" dirty="0">
                  <a:solidFill>
                    <a:srgbClr val="0000FF"/>
                  </a:solidFill>
                  <a:latin typeface="Arial" panose="020B0604020202020204" pitchFamily="34" charset="0"/>
                  <a:cs typeface="Arial" panose="020B0604020202020204" pitchFamily="34" charset="0"/>
                </a:rPr>
                <a:t>under coupling</a:t>
              </a:r>
              <a:endParaRPr lang="zh-CN" altLang="en-US" sz="2400" dirty="0">
                <a:solidFill>
                  <a:srgbClr val="0000FF"/>
                </a:solidFill>
                <a:latin typeface="Arial" panose="020B0604020202020204" pitchFamily="34" charset="0"/>
                <a:cs typeface="Arial" panose="020B0604020202020204" pitchFamily="34" charset="0"/>
              </a:endParaRPr>
            </a:p>
          </p:txBody>
        </p:sp>
        <p:cxnSp>
          <p:nvCxnSpPr>
            <p:cNvPr id="30" name="直接箭头连接符 29"/>
            <p:cNvCxnSpPr/>
            <p:nvPr/>
          </p:nvCxnSpPr>
          <p:spPr>
            <a:xfrm flipH="1" flipV="1">
              <a:off x="4610273" y="3902884"/>
              <a:ext cx="1542619" cy="3630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633396" y="3508820"/>
              <a:ext cx="2160260" cy="461665"/>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over coupling</a:t>
              </a:r>
              <a:endParaRPr lang="zh-CN" altLang="en-US" sz="2400" dirty="0">
                <a:latin typeface="Arial" panose="020B0604020202020204" pitchFamily="34" charset="0"/>
                <a:cs typeface="Arial" panose="020B0604020202020204" pitchFamily="34" charset="0"/>
              </a:endParaRPr>
            </a:p>
          </p:txBody>
        </p:sp>
      </p:grpSp>
      <p:cxnSp>
        <p:nvCxnSpPr>
          <p:cNvPr id="35" name="直接箭头连接符 34"/>
          <p:cNvCxnSpPr/>
          <p:nvPr/>
        </p:nvCxnSpPr>
        <p:spPr>
          <a:xfrm flipV="1">
            <a:off x="8364922" y="3914079"/>
            <a:ext cx="1511688" cy="6936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51EA1251-84C9-4523-8960-0492B66F2234}"/>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97803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 of 2-cell Cavity</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13</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436142" y="1266739"/>
            <a:ext cx="11107024" cy="4926733"/>
          </a:xfrm>
          <a:prstGeom prst="rect">
            <a:avLst/>
          </a:prstGeom>
          <a:noFill/>
        </p:spPr>
        <p:txBody>
          <a:bodyPr wrap="square" rtlCol="0">
            <a:spAutoFit/>
          </a:bodyPr>
          <a:lstStyle/>
          <a:p>
            <a:pPr marL="457200" indent="-457200">
              <a:lnSpc>
                <a:spcPct val="120000"/>
              </a:lnSpc>
              <a:buFont typeface="Wingdings" panose="05000000000000000000" pitchFamily="2" charset="2"/>
              <a:buChar char="Ø"/>
            </a:pPr>
            <a:r>
              <a:rPr lang="en-US" altLang="zh-CN" sz="2800" dirty="0">
                <a:solidFill>
                  <a:srgbClr val="0000FF"/>
                </a:solidFill>
                <a:latin typeface="Arial" panose="020B0604020202020204" pitchFamily="34" charset="0"/>
              </a:rPr>
              <a:t>Different methods used to get the RF parameters of cavity:</a:t>
            </a:r>
          </a:p>
          <a:p>
            <a:pPr marL="828000" indent="-457200">
              <a:lnSpc>
                <a:spcPct val="120000"/>
              </a:lnSpc>
              <a:buFont typeface="Wingdings" panose="05000000000000000000" pitchFamily="2" charset="2"/>
              <a:buChar char="ü"/>
            </a:pPr>
            <a:r>
              <a:rPr lang="en-US" altLang="zh-CN" sz="2400" b="1" dirty="0">
                <a:latin typeface="Arial" panose="020B0604020202020204" pitchFamily="34" charset="0"/>
              </a:rPr>
              <a:t>Impedance method</a:t>
            </a:r>
          </a:p>
          <a:p>
            <a:pPr marL="1080000" indent="-457200">
              <a:lnSpc>
                <a:spcPct val="120000"/>
              </a:lnSpc>
              <a:buFont typeface="Arial" panose="020B0604020202020204" pitchFamily="34" charset="0"/>
              <a:buChar char="•"/>
            </a:pPr>
            <a:r>
              <a:rPr lang="en-US" altLang="zh-CN" sz="2200" dirty="0">
                <a:solidFill>
                  <a:srgbClr val="3781F9"/>
                </a:solidFill>
                <a:latin typeface="Arial" panose="020B0604020202020204" pitchFamily="34" charset="0"/>
              </a:rPr>
              <a:t>Measure resonant VSWR </a:t>
            </a:r>
            <a:r>
              <a:rPr lang="en-US" altLang="zh-CN" sz="2200" i="1" dirty="0">
                <a:solidFill>
                  <a:srgbClr val="3781F9"/>
                </a:solidFill>
                <a:latin typeface="Arial" panose="020B0604020202020204" pitchFamily="34" charset="0"/>
              </a:rPr>
              <a:t>S</a:t>
            </a:r>
            <a:r>
              <a:rPr lang="en-US" altLang="zh-CN" sz="2200" baseline="-25000" dirty="0">
                <a:solidFill>
                  <a:srgbClr val="3781F9"/>
                </a:solidFill>
                <a:latin typeface="Arial" panose="020B0604020202020204" pitchFamily="34" charset="0"/>
              </a:rPr>
              <a:t>0</a:t>
            </a:r>
            <a:r>
              <a:rPr lang="en-US" altLang="zh-CN" sz="2200" dirty="0">
                <a:solidFill>
                  <a:srgbClr val="3781F9"/>
                </a:solidFill>
                <a:latin typeface="Arial" panose="020B0604020202020204" pitchFamily="34" charset="0"/>
              </a:rPr>
              <a:t>, arbitrarily VSWR </a:t>
            </a:r>
            <a:r>
              <a:rPr lang="en-US" altLang="zh-CN" sz="2200" i="1" dirty="0" err="1">
                <a:solidFill>
                  <a:srgbClr val="3781F9"/>
                </a:solidFill>
                <a:latin typeface="Arial" panose="020B0604020202020204" pitchFamily="34" charset="0"/>
              </a:rPr>
              <a:t>S</a:t>
            </a:r>
            <a:r>
              <a:rPr lang="en-US" altLang="zh-CN" sz="2200" baseline="-25000" dirty="0" err="1">
                <a:solidFill>
                  <a:srgbClr val="3781F9"/>
                </a:solidFill>
                <a:latin typeface="Arial" panose="020B0604020202020204" pitchFamily="34" charset="0"/>
              </a:rPr>
              <a:t>x</a:t>
            </a:r>
            <a:r>
              <a:rPr lang="en-US" altLang="zh-CN" sz="2200" dirty="0">
                <a:solidFill>
                  <a:srgbClr val="3781F9"/>
                </a:solidFill>
                <a:latin typeface="Arial" panose="020B0604020202020204" pitchFamily="34" charset="0"/>
              </a:rPr>
              <a:t>, resonant frequency </a:t>
            </a:r>
            <a:r>
              <a:rPr lang="en-US" altLang="zh-CN" sz="2200" i="1" dirty="0">
                <a:solidFill>
                  <a:srgbClr val="3781F9"/>
                </a:solidFill>
                <a:latin typeface="Arial" panose="020B0604020202020204" pitchFamily="34" charset="0"/>
              </a:rPr>
              <a:t>f</a:t>
            </a:r>
            <a:r>
              <a:rPr lang="en-US" altLang="zh-CN" sz="2200" baseline="-25000" dirty="0">
                <a:solidFill>
                  <a:srgbClr val="3781F9"/>
                </a:solidFill>
                <a:latin typeface="Arial" panose="020B0604020202020204" pitchFamily="34" charset="0"/>
              </a:rPr>
              <a:t>0</a:t>
            </a:r>
            <a:r>
              <a:rPr lang="en-US" altLang="zh-CN" sz="2200" dirty="0">
                <a:solidFill>
                  <a:srgbClr val="3781F9"/>
                </a:solidFill>
                <a:latin typeface="Arial" panose="020B0604020202020204" pitchFamily="34" charset="0"/>
              </a:rPr>
              <a:t>, arbitrarily frequency </a:t>
            </a:r>
            <a:r>
              <a:rPr lang="en-US" altLang="zh-CN" sz="2200" i="1" dirty="0" err="1">
                <a:solidFill>
                  <a:srgbClr val="3781F9"/>
                </a:solidFill>
                <a:latin typeface="Arial" panose="020B0604020202020204" pitchFamily="34" charset="0"/>
              </a:rPr>
              <a:t>f</a:t>
            </a:r>
            <a:r>
              <a:rPr lang="en-US" altLang="zh-CN" sz="2200" baseline="-25000" dirty="0" err="1">
                <a:solidFill>
                  <a:srgbClr val="3781F9"/>
                </a:solidFill>
                <a:latin typeface="Arial" panose="020B0604020202020204" pitchFamily="34" charset="0"/>
              </a:rPr>
              <a:t>x</a:t>
            </a:r>
            <a:endParaRPr lang="en-US" altLang="zh-CN" sz="2200" dirty="0">
              <a:solidFill>
                <a:srgbClr val="3781F9"/>
              </a:solidFill>
              <a:latin typeface="Arial" panose="020B0604020202020204" pitchFamily="34" charset="0"/>
            </a:endParaRPr>
          </a:p>
          <a:p>
            <a:pPr marL="828000" indent="-457200">
              <a:lnSpc>
                <a:spcPct val="120000"/>
              </a:lnSpc>
              <a:buFont typeface="Wingdings" panose="05000000000000000000" pitchFamily="2" charset="2"/>
              <a:buChar char="ü"/>
            </a:pPr>
            <a:r>
              <a:rPr lang="en-US" altLang="zh-CN" sz="2400" b="1" dirty="0">
                <a:latin typeface="Arial" panose="020B0604020202020204" pitchFamily="34" charset="0"/>
              </a:rPr>
              <a:t>Reflection method</a:t>
            </a:r>
          </a:p>
          <a:p>
            <a:pPr marL="1080000" indent="-457200">
              <a:lnSpc>
                <a:spcPct val="120000"/>
              </a:lnSpc>
              <a:buFont typeface="Arial" panose="020B0604020202020204" pitchFamily="34" charset="0"/>
              <a:buChar char="•"/>
            </a:pPr>
            <a:r>
              <a:rPr lang="en-US" altLang="zh-CN" sz="2200" dirty="0">
                <a:solidFill>
                  <a:srgbClr val="3781F9"/>
                </a:solidFill>
                <a:latin typeface="Arial" panose="020B0604020202020204" pitchFamily="34" charset="0"/>
                <a:cs typeface="Arial" panose="020B0604020202020204" pitchFamily="34" charset="0"/>
              </a:rPr>
              <a:t>Measure </a:t>
            </a:r>
            <a:r>
              <a:rPr lang="en-US" altLang="zh-CN" sz="2200" i="1" dirty="0">
                <a:solidFill>
                  <a:srgbClr val="3781F9"/>
                </a:solidFill>
                <a:latin typeface="Arial" panose="020B0604020202020204" pitchFamily="34" charset="0"/>
              </a:rPr>
              <a:t>f</a:t>
            </a:r>
            <a:r>
              <a:rPr lang="en-US" altLang="zh-CN" sz="2200" baseline="-25000" dirty="0">
                <a:solidFill>
                  <a:srgbClr val="3781F9"/>
                </a:solidFill>
                <a:latin typeface="Arial" panose="020B0604020202020204" pitchFamily="34" charset="0"/>
              </a:rPr>
              <a:t>0</a:t>
            </a:r>
            <a:r>
              <a:rPr lang="en-US" altLang="zh-CN" sz="2200" dirty="0">
                <a:solidFill>
                  <a:srgbClr val="3781F9"/>
                </a:solidFill>
                <a:latin typeface="Arial" panose="020B0604020202020204" pitchFamily="34" charset="0"/>
                <a:cs typeface="Arial" panose="020B0604020202020204" pitchFamily="34" charset="0"/>
              </a:rPr>
              <a:t>, </a:t>
            </a:r>
            <a:r>
              <a:rPr lang="zh-CN" altLang="en-US" sz="2200" dirty="0">
                <a:solidFill>
                  <a:srgbClr val="3781F9"/>
                </a:solidFill>
                <a:latin typeface="Arial" panose="020B0604020202020204" pitchFamily="34" charset="0"/>
                <a:cs typeface="Arial" panose="020B0604020202020204" pitchFamily="34" charset="0"/>
              </a:rPr>
              <a:t>𝑄</a:t>
            </a:r>
            <a:r>
              <a:rPr lang="zh-CN" altLang="en-US" sz="2200" baseline="-25000" dirty="0">
                <a:solidFill>
                  <a:srgbClr val="3781F9"/>
                </a:solidFill>
                <a:latin typeface="Arial" panose="020B0604020202020204" pitchFamily="34" charset="0"/>
                <a:cs typeface="Arial" panose="020B0604020202020204" pitchFamily="34" charset="0"/>
              </a:rPr>
              <a:t>𝐿</a:t>
            </a:r>
            <a:r>
              <a:rPr lang="en-US" altLang="zh-CN" sz="2200" dirty="0">
                <a:solidFill>
                  <a:srgbClr val="3781F9"/>
                </a:solidFill>
                <a:latin typeface="Arial" panose="020B0604020202020204" pitchFamily="34" charset="0"/>
                <a:cs typeface="Arial" panose="020B0604020202020204" pitchFamily="34" charset="0"/>
              </a:rPr>
              <a:t>, </a:t>
            </a:r>
            <a:r>
              <a:rPr lang="en-US" altLang="zh-CN" sz="2200" i="1" dirty="0">
                <a:solidFill>
                  <a:srgbClr val="3781F9"/>
                </a:solidFill>
                <a:latin typeface="Arial" panose="020B0604020202020204" pitchFamily="34" charset="0"/>
                <a:cs typeface="Arial" panose="020B0604020202020204" pitchFamily="34" charset="0"/>
              </a:rPr>
              <a:t>S</a:t>
            </a:r>
            <a:r>
              <a:rPr lang="en-US" altLang="zh-CN" sz="2200" dirty="0">
                <a:solidFill>
                  <a:srgbClr val="3781F9"/>
                </a:solidFill>
                <a:latin typeface="Arial" panose="020B0604020202020204" pitchFamily="34" charset="0"/>
                <a:cs typeface="Arial" panose="020B0604020202020204" pitchFamily="34" charset="0"/>
              </a:rPr>
              <a:t>11(dB), </a:t>
            </a:r>
            <a:r>
              <a:rPr lang="en-US" altLang="zh-CN" sz="2200" i="1" dirty="0">
                <a:solidFill>
                  <a:srgbClr val="3781F9"/>
                </a:solidFill>
                <a:latin typeface="Arial" panose="020B0604020202020204" pitchFamily="34" charset="0"/>
                <a:cs typeface="Arial" panose="020B0604020202020204" pitchFamily="34" charset="0"/>
              </a:rPr>
              <a:t>S</a:t>
            </a:r>
            <a:r>
              <a:rPr lang="en-US" altLang="zh-CN" sz="2200" dirty="0">
                <a:solidFill>
                  <a:srgbClr val="3781F9"/>
                </a:solidFill>
                <a:latin typeface="Arial" panose="020B0604020202020204" pitchFamily="34" charset="0"/>
                <a:cs typeface="Arial" panose="020B0604020202020204" pitchFamily="34" charset="0"/>
              </a:rPr>
              <a:t>22(dB)</a:t>
            </a:r>
          </a:p>
          <a:p>
            <a:pPr marL="828000" indent="-457200">
              <a:lnSpc>
                <a:spcPct val="120000"/>
              </a:lnSpc>
              <a:buFont typeface="Wingdings" panose="05000000000000000000" pitchFamily="2" charset="2"/>
              <a:buChar char="ü"/>
            </a:pPr>
            <a:r>
              <a:rPr lang="en-US" altLang="zh-CN" sz="2400" b="1" dirty="0">
                <a:latin typeface="Arial" panose="020B0604020202020204" pitchFamily="34" charset="0"/>
              </a:rPr>
              <a:t>Transmission method</a:t>
            </a:r>
          </a:p>
          <a:p>
            <a:pPr marL="1080000" indent="-457200">
              <a:lnSpc>
                <a:spcPct val="120000"/>
              </a:lnSpc>
              <a:buFont typeface="Arial" panose="020B0604020202020204" pitchFamily="34" charset="0"/>
              <a:buChar char="•"/>
            </a:pPr>
            <a:r>
              <a:rPr lang="en-US" altLang="zh-CN" sz="2200" dirty="0">
                <a:solidFill>
                  <a:srgbClr val="3781F9"/>
                </a:solidFill>
                <a:latin typeface="Arial" panose="020B0604020202020204" pitchFamily="34" charset="0"/>
                <a:cs typeface="Arial" panose="020B0604020202020204" pitchFamily="34" charset="0"/>
              </a:rPr>
              <a:t>Measure </a:t>
            </a:r>
            <a:r>
              <a:rPr lang="en-US" altLang="zh-CN" sz="2200" i="1" dirty="0">
                <a:solidFill>
                  <a:srgbClr val="3781F9"/>
                </a:solidFill>
                <a:latin typeface="Arial" panose="020B0604020202020204" pitchFamily="34" charset="0"/>
              </a:rPr>
              <a:t>f</a:t>
            </a:r>
            <a:r>
              <a:rPr lang="en-US" altLang="zh-CN" sz="2200" baseline="-25000" dirty="0">
                <a:solidFill>
                  <a:srgbClr val="3781F9"/>
                </a:solidFill>
                <a:latin typeface="Arial" panose="020B0604020202020204" pitchFamily="34" charset="0"/>
              </a:rPr>
              <a:t>0</a:t>
            </a:r>
            <a:r>
              <a:rPr lang="en-US" altLang="zh-CN" sz="2200" dirty="0">
                <a:solidFill>
                  <a:srgbClr val="3781F9"/>
                </a:solidFill>
                <a:latin typeface="Arial" panose="020B0604020202020204" pitchFamily="34" charset="0"/>
                <a:cs typeface="Arial" panose="020B0604020202020204" pitchFamily="34" charset="0"/>
              </a:rPr>
              <a:t>, </a:t>
            </a:r>
            <a:r>
              <a:rPr lang="zh-CN" altLang="en-US" sz="2200" dirty="0">
                <a:solidFill>
                  <a:srgbClr val="3781F9"/>
                </a:solidFill>
                <a:latin typeface="Arial" panose="020B0604020202020204" pitchFamily="34" charset="0"/>
                <a:cs typeface="Arial" panose="020B0604020202020204" pitchFamily="34" charset="0"/>
              </a:rPr>
              <a:t>𝑄</a:t>
            </a:r>
            <a:r>
              <a:rPr lang="zh-CN" altLang="en-US" sz="2200" baseline="-25000" dirty="0">
                <a:solidFill>
                  <a:srgbClr val="3781F9"/>
                </a:solidFill>
                <a:latin typeface="Arial" panose="020B0604020202020204" pitchFamily="34" charset="0"/>
                <a:cs typeface="Arial" panose="020B0604020202020204" pitchFamily="34" charset="0"/>
              </a:rPr>
              <a:t>𝐿</a:t>
            </a:r>
            <a:r>
              <a:rPr lang="en-US" altLang="zh-CN" sz="2200" dirty="0">
                <a:solidFill>
                  <a:srgbClr val="3781F9"/>
                </a:solidFill>
                <a:latin typeface="Arial" panose="020B0604020202020204" pitchFamily="34" charset="0"/>
                <a:cs typeface="Arial" panose="020B0604020202020204" pitchFamily="34" charset="0"/>
              </a:rPr>
              <a:t>, </a:t>
            </a:r>
            <a:r>
              <a:rPr lang="en-US" altLang="zh-CN" sz="2200" i="1" dirty="0">
                <a:solidFill>
                  <a:srgbClr val="3781F9"/>
                </a:solidFill>
                <a:latin typeface="Arial" panose="020B0604020202020204" pitchFamily="34" charset="0"/>
                <a:cs typeface="Arial" panose="020B0604020202020204" pitchFamily="34" charset="0"/>
              </a:rPr>
              <a:t>S</a:t>
            </a:r>
            <a:r>
              <a:rPr lang="en-US" altLang="zh-CN" sz="2200" dirty="0">
                <a:solidFill>
                  <a:srgbClr val="3781F9"/>
                </a:solidFill>
                <a:latin typeface="Arial" panose="020B0604020202020204" pitchFamily="34" charset="0"/>
                <a:cs typeface="Arial" panose="020B0604020202020204" pitchFamily="34" charset="0"/>
              </a:rPr>
              <a:t>11(dB), </a:t>
            </a:r>
            <a:r>
              <a:rPr lang="en-US" altLang="zh-CN" sz="2200" i="1" dirty="0">
                <a:solidFill>
                  <a:srgbClr val="3781F9"/>
                </a:solidFill>
                <a:latin typeface="Arial" panose="020B0604020202020204" pitchFamily="34" charset="0"/>
                <a:cs typeface="Arial" panose="020B0604020202020204" pitchFamily="34" charset="0"/>
              </a:rPr>
              <a:t>S</a:t>
            </a:r>
            <a:r>
              <a:rPr lang="en-US" altLang="zh-CN" sz="2200" dirty="0">
                <a:solidFill>
                  <a:srgbClr val="3781F9"/>
                </a:solidFill>
                <a:latin typeface="Arial" panose="020B0604020202020204" pitchFamily="34" charset="0"/>
                <a:cs typeface="Arial" panose="020B0604020202020204" pitchFamily="34" charset="0"/>
              </a:rPr>
              <a:t>21(dB)</a:t>
            </a:r>
          </a:p>
          <a:p>
            <a:pPr marL="457200" indent="-457200">
              <a:lnSpc>
                <a:spcPct val="120000"/>
              </a:lnSpc>
              <a:buFont typeface="Wingdings" panose="05000000000000000000" pitchFamily="2" charset="2"/>
              <a:buChar char="Ø"/>
            </a:pPr>
            <a:r>
              <a:rPr lang="en-US" altLang="zh-CN" sz="2800" dirty="0">
                <a:solidFill>
                  <a:srgbClr val="0000FF"/>
                </a:solidFill>
                <a:latin typeface="Arial" panose="020B0604020202020204" pitchFamily="34" charset="0"/>
              </a:rPr>
              <a:t>To get the </a:t>
            </a:r>
            <a:r>
              <a:rPr lang="en-US" altLang="zh-CN" sz="2800" i="1" dirty="0">
                <a:solidFill>
                  <a:srgbClr val="0000FF"/>
                </a:solidFill>
                <a:latin typeface="Arial" panose="020B0604020202020204" pitchFamily="34" charset="0"/>
              </a:rPr>
              <a:t>Q</a:t>
            </a:r>
            <a:r>
              <a:rPr lang="en-US" altLang="zh-CN" sz="2800" baseline="-25000" dirty="0">
                <a:solidFill>
                  <a:srgbClr val="0000FF"/>
                </a:solidFill>
                <a:latin typeface="Arial" panose="020B0604020202020204" pitchFamily="34" charset="0"/>
              </a:rPr>
              <a:t>0</a:t>
            </a:r>
            <a:r>
              <a:rPr lang="en-US" altLang="zh-CN" sz="2800" dirty="0">
                <a:solidFill>
                  <a:srgbClr val="0000FF"/>
                </a:solidFill>
                <a:latin typeface="Arial" panose="020B0604020202020204" pitchFamily="34" charset="0"/>
              </a:rPr>
              <a:t> and </a:t>
            </a:r>
            <a:r>
              <a:rPr lang="en-US" altLang="zh-CN" sz="2800" i="1" dirty="0" err="1">
                <a:solidFill>
                  <a:srgbClr val="0000FF"/>
                </a:solidFill>
                <a:latin typeface="Arial" panose="020B0604020202020204" pitchFamily="34" charset="0"/>
              </a:rPr>
              <a:t>Q</a:t>
            </a:r>
            <a:r>
              <a:rPr lang="en-US" altLang="zh-CN" sz="2800" baseline="-25000" dirty="0" err="1">
                <a:solidFill>
                  <a:srgbClr val="0000FF"/>
                </a:solidFill>
                <a:latin typeface="Arial" panose="020B0604020202020204" pitchFamily="34" charset="0"/>
              </a:rPr>
              <a:t>e</a:t>
            </a:r>
            <a:r>
              <a:rPr lang="en-US" altLang="zh-CN" sz="2800" dirty="0">
                <a:solidFill>
                  <a:srgbClr val="0000FF"/>
                </a:solidFill>
                <a:latin typeface="Arial" panose="020B0604020202020204" pitchFamily="34" charset="0"/>
              </a:rPr>
              <a:t> for cavity in RT:</a:t>
            </a:r>
          </a:p>
          <a:p>
            <a:pPr marL="828000" indent="-457200">
              <a:lnSpc>
                <a:spcPct val="120000"/>
              </a:lnSpc>
              <a:buFont typeface="Wingdings" panose="05000000000000000000" pitchFamily="2" charset="2"/>
              <a:buChar char="ü"/>
            </a:pPr>
            <a:r>
              <a:rPr lang="en-US" altLang="zh-CN" sz="2400" dirty="0">
                <a:latin typeface="Arial" panose="020B0604020202020204" pitchFamily="34" charset="0"/>
              </a:rPr>
              <a:t>First, determine the coupling state of each port.</a:t>
            </a:r>
          </a:p>
          <a:p>
            <a:pPr marL="828000" indent="-457200">
              <a:lnSpc>
                <a:spcPct val="120000"/>
              </a:lnSpc>
              <a:buFont typeface="Wingdings" panose="05000000000000000000" pitchFamily="2" charset="2"/>
              <a:buChar char="ü"/>
            </a:pPr>
            <a:r>
              <a:rPr lang="en-US" altLang="zh-CN" sz="2400" dirty="0">
                <a:latin typeface="Arial" panose="020B0604020202020204" pitchFamily="34" charset="0"/>
              </a:rPr>
              <a:t>Second, chose measurement methods.</a:t>
            </a:r>
            <a:endParaRPr lang="en-US" altLang="zh-CN" sz="24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8B4E569D-6637-48D1-90B6-832B108433DD}"/>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53820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Measurement-Impedance Method</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14</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11" name="TextBox 1"/>
              <p:cNvSpPr txBox="1"/>
              <p:nvPr/>
            </p:nvSpPr>
            <p:spPr>
              <a:xfrm>
                <a:off x="1929117" y="959011"/>
                <a:ext cx="6480720" cy="5499904"/>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 </a:t>
                </a:r>
              </a:p>
              <a:p>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r>
                      <a:rPr lang="en-US" altLang="zh-CN" sz="2000" i="1">
                        <a:latin typeface="Cambria Math"/>
                      </a:rPr>
                      <m:t> </m:t>
                    </m:r>
                  </m:oMath>
                </a14:m>
                <a:r>
                  <a:rPr lang="en-US" altLang="zh-CN" sz="2000" dirty="0">
                    <a:latin typeface="Arial" panose="020B0604020202020204" pitchFamily="34" charset="0"/>
                    <a:cs typeface="Arial" panose="020B0604020202020204" pitchFamily="34" charset="0"/>
                  </a:rPr>
                  <a:t>can be achieved by arbitrarily VSWR </a:t>
                </a:r>
                <a14:m>
                  <m:oMath xmlns:m="http://schemas.openxmlformats.org/officeDocument/2006/math">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a:latin typeface="Cambria Math"/>
                      </a:rPr>
                      <m:t>=</m:t>
                    </m:r>
                    <m:f>
                      <m:fPr>
                        <m:ctrlPr>
                          <a:rPr lang="zh-CN" altLang="zh-CN" sz="2000" i="1">
                            <a:latin typeface="Cambria Math" panose="02040503050406030204" pitchFamily="18" charset="0"/>
                          </a:rPr>
                        </m:ctrlPr>
                      </m:fPr>
                      <m:num>
                        <m:r>
                          <a:rPr lang="en-US" altLang="zh-CN" sz="2000" i="1">
                            <a:latin typeface="Cambria Math"/>
                          </a:rPr>
                          <m:t>1+</m:t>
                        </m:r>
                        <m:d>
                          <m:dPr>
                            <m:begChr m:val="|"/>
                            <m:endChr m:val="|"/>
                            <m:ctrlPr>
                              <a:rPr lang="zh-CN" altLang="zh-CN" sz="2000" i="1">
                                <a:latin typeface="Cambria Math" panose="02040503050406030204" pitchFamily="18" charset="0"/>
                              </a:rPr>
                            </m:ctrlPr>
                          </m:dPr>
                          <m:e>
                            <m:r>
                              <m:rPr>
                                <m:sty m:val="p"/>
                              </m:rPr>
                              <a:rPr lang="en-US" altLang="zh-CN" sz="2000">
                                <a:latin typeface="Cambria Math"/>
                              </a:rPr>
                              <m:t>Γ</m:t>
                            </m:r>
                          </m:e>
                        </m:d>
                      </m:num>
                      <m:den>
                        <m:r>
                          <a:rPr lang="en-US" altLang="zh-CN" sz="2000" i="1">
                            <a:latin typeface="Cambria Math"/>
                          </a:rPr>
                          <m:t>1−</m:t>
                        </m:r>
                        <m:d>
                          <m:dPr>
                            <m:begChr m:val="|"/>
                            <m:endChr m:val="|"/>
                            <m:ctrlPr>
                              <a:rPr lang="zh-CN" altLang="zh-CN" sz="2000" i="1">
                                <a:latin typeface="Cambria Math" panose="02040503050406030204" pitchFamily="18" charset="0"/>
                              </a:rPr>
                            </m:ctrlPr>
                          </m:dPr>
                          <m:e>
                            <m:r>
                              <m:rPr>
                                <m:sty m:val="p"/>
                              </m:rPr>
                              <a:rPr lang="en-US" altLang="zh-CN" sz="2000">
                                <a:latin typeface="Cambria Math"/>
                              </a:rPr>
                              <m:t>Γ</m:t>
                            </m:r>
                          </m:e>
                        </m:d>
                      </m:den>
                    </m:f>
                  </m:oMath>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𝜔</m:t>
                              </m:r>
                            </m:e>
                            <m:sub>
                              <m:r>
                                <a:rPr lang="en-US" altLang="zh-CN" sz="2000" i="1">
                                  <a:latin typeface="Cambria Math"/>
                                </a:rPr>
                                <m:t>0</m:t>
                              </m:r>
                            </m:sub>
                          </m:sSub>
                        </m:num>
                        <m:den>
                          <m:r>
                            <a:rPr lang="en-US" altLang="zh-CN" sz="2000">
                              <a:latin typeface="Cambria Math"/>
                            </a:rPr>
                            <m:t>∆</m:t>
                          </m:r>
                          <m:r>
                            <m:rPr>
                              <m:sty m:val="p"/>
                            </m:rPr>
                            <a:rPr lang="en-US" altLang="zh-CN" sz="2000">
                              <a:latin typeface="Cambria Math"/>
                            </a:rPr>
                            <m:t>ω</m:t>
                          </m:r>
                        </m:den>
                      </m:f>
                      <m:rad>
                        <m:radPr>
                          <m:degHide m:val="on"/>
                          <m:ctrlPr>
                            <a:rPr lang="zh-CN" altLang="zh-CN" sz="2000" i="1">
                              <a:latin typeface="Cambria Math" panose="02040503050406030204" pitchFamily="18" charset="0"/>
                            </a:rPr>
                          </m:ctrlPr>
                        </m:radPr>
                        <m:deg/>
                        <m:e>
                          <m:f>
                            <m:fPr>
                              <m:ctrlPr>
                                <a:rPr lang="zh-CN" altLang="zh-CN" sz="2000" i="1">
                                  <a:latin typeface="Cambria Math" panose="02040503050406030204" pitchFamily="18" charset="0"/>
                                </a:rPr>
                              </m:ctrlPr>
                            </m:fPr>
                            <m:num>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i="1">
                                  <a:latin typeface="Cambria Math"/>
                                </a:rPr>
                                <m:t>−1)</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den>
                          </m:f>
                        </m:e>
                      </m:rad>
                      <m:r>
                        <a:rPr lang="en-US" altLang="zh-CN" sz="2000" i="1">
                          <a:latin typeface="Cambria Math"/>
                        </a:rPr>
                        <m:t>       (</m:t>
                      </m:r>
                      <m:r>
                        <a:rPr lang="en-US" altLang="zh-CN" sz="2000" i="1">
                          <a:latin typeface="Cambria Math"/>
                        </a:rPr>
                        <m:t>𝛽</m:t>
                      </m:r>
                      <m:r>
                        <a:rPr lang="en-US" altLang="zh-CN" sz="2000" i="1">
                          <a:latin typeface="Cambria Math"/>
                        </a:rPr>
                        <m:t>&gt;1 </m:t>
                      </m:r>
                      <m:r>
                        <m:rPr>
                          <m:sty m:val="p"/>
                        </m:rPr>
                        <a:rPr lang="en-US" altLang="zh-CN" sz="2000">
                          <a:latin typeface="Cambria Math"/>
                        </a:rPr>
                        <m:t>over</m:t>
                      </m:r>
                      <m:r>
                        <a:rPr lang="en-US" altLang="zh-CN" sz="2000">
                          <a:latin typeface="Cambria Math"/>
                        </a:rPr>
                        <m:t> </m:t>
                      </m:r>
                      <m:r>
                        <m:rPr>
                          <m:sty m:val="p"/>
                        </m:rPr>
                        <a:rPr lang="en-US" altLang="zh-CN" sz="2000">
                          <a:latin typeface="Cambria Math"/>
                        </a:rPr>
                        <m:t>coupling</m:t>
                      </m:r>
                      <m:r>
                        <a:rPr lang="en-US" altLang="zh-CN" sz="2000">
                          <a:latin typeface="Cambria Math"/>
                        </a:rPr>
                        <m:t> </m:t>
                      </m:r>
                      <m:r>
                        <a:rPr lang="en-US" altLang="zh-CN" sz="2000" i="1">
                          <a:latin typeface="Cambria Math"/>
                        </a:rPr>
                        <m:t>)</m:t>
                      </m:r>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𝜔</m:t>
                              </m:r>
                            </m:e>
                            <m:sub>
                              <m:r>
                                <a:rPr lang="en-US" altLang="zh-CN" sz="2000" i="1">
                                  <a:latin typeface="Cambria Math"/>
                                </a:rPr>
                                <m:t>0</m:t>
                              </m:r>
                            </m:sub>
                          </m:sSub>
                        </m:num>
                        <m:den>
                          <m:r>
                            <a:rPr lang="en-US" altLang="zh-CN" sz="2000">
                              <a:latin typeface="Cambria Math"/>
                            </a:rPr>
                            <m:t>∆</m:t>
                          </m:r>
                          <m:r>
                            <m:rPr>
                              <m:sty m:val="p"/>
                            </m:rPr>
                            <a:rPr lang="en-US" altLang="zh-CN" sz="2000">
                              <a:latin typeface="Cambria Math"/>
                            </a:rPr>
                            <m:t>ω</m:t>
                          </m:r>
                        </m:den>
                      </m:f>
                      <m:rad>
                        <m:radPr>
                          <m:degHide m:val="on"/>
                          <m:ctrlPr>
                            <a:rPr lang="zh-CN" altLang="zh-CN" sz="2000" i="1">
                              <a:latin typeface="Cambria Math" panose="02040503050406030204" pitchFamily="18" charset="0"/>
                            </a:rPr>
                          </m:ctrlPr>
                        </m:radPr>
                        <m:deg/>
                        <m:e>
                          <m:f>
                            <m:fPr>
                              <m:ctrlPr>
                                <a:rPr lang="zh-CN" altLang="zh-CN" sz="2000" i="1">
                                  <a:latin typeface="Cambria Math" panose="02040503050406030204" pitchFamily="18" charset="0"/>
                                </a:rPr>
                              </m:ctrlPr>
                            </m:fPr>
                            <m:num>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den>
                              </m:f>
                              <m:r>
                                <a:rPr lang="en-US" altLang="zh-CN" sz="2000" i="1">
                                  <a:latin typeface="Cambria Math"/>
                                </a:rPr>
                                <m:t>−</m:t>
                              </m:r>
                              <m:r>
                                <a:rPr lang="en-US" altLang="zh-CN" sz="2000">
                                  <a:latin typeface="Cambria Math"/>
                                </a:rPr>
                                <m:t>1</m:t>
                              </m:r>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i="1">
                                      <a:latin typeface="Cambria Math"/>
                                    </a:rPr>
                                    <m:t>1</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den>
                              </m:f>
                              <m:r>
                                <a:rPr lang="en-US" altLang="zh-CN" sz="2000" i="1">
                                  <a:latin typeface="Cambria Math"/>
                                </a:rPr>
                                <m:t>)</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den>
                          </m:f>
                        </m:e>
                      </m:rad>
                      <m:r>
                        <a:rPr lang="en-US" altLang="zh-CN" sz="2000" i="1">
                          <a:latin typeface="Cambria Math"/>
                        </a:rPr>
                        <m:t>       (</m:t>
                      </m:r>
                      <m:r>
                        <a:rPr lang="en-US" altLang="zh-CN" sz="2000" i="1" smtClean="0">
                          <a:latin typeface="Cambria Math"/>
                        </a:rPr>
                        <m:t>𝛽</m:t>
                      </m:r>
                      <m:r>
                        <a:rPr lang="en-US" altLang="zh-CN" sz="2000" i="1">
                          <a:latin typeface="Cambria Math"/>
                        </a:rPr>
                        <m:t>&lt;1 </m:t>
                      </m:r>
                      <m:r>
                        <m:rPr>
                          <m:sty m:val="p"/>
                        </m:rPr>
                        <a:rPr lang="en-US" altLang="zh-CN" sz="2000">
                          <a:latin typeface="Cambria Math"/>
                        </a:rPr>
                        <m:t>under</m:t>
                      </m:r>
                      <m:r>
                        <a:rPr lang="en-US" altLang="zh-CN" sz="2000">
                          <a:latin typeface="Cambria Math"/>
                        </a:rPr>
                        <m:t> </m:t>
                      </m:r>
                      <m:r>
                        <m:rPr>
                          <m:sty m:val="p"/>
                        </m:rPr>
                        <a:rPr lang="en-US" altLang="zh-CN" sz="2000">
                          <a:latin typeface="Cambria Math"/>
                        </a:rPr>
                        <m:t>coupling</m:t>
                      </m:r>
                      <m:r>
                        <a:rPr lang="en-US" altLang="zh-CN" sz="2000">
                          <a:latin typeface="Cambria Math"/>
                        </a:rPr>
                        <m:t> </m:t>
                      </m:r>
                      <m:r>
                        <a:rPr lang="en-US" altLang="zh-CN" sz="2000" i="1">
                          <a:latin typeface="Cambria Math"/>
                        </a:rPr>
                        <m:t>)</m:t>
                      </m:r>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altLang="zh-CN" sz="2000" i="1">
                          <a:latin typeface="Cambria Math"/>
                        </a:rPr>
                        <m:t>𝛽</m:t>
                      </m:r>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r>
                        <a:rPr lang="en-US" altLang="zh-CN" sz="2000">
                          <a:latin typeface="Cambria Math"/>
                        </a:rPr>
                        <m:t> </m:t>
                      </m:r>
                      <m:d>
                        <m:dPr>
                          <m:ctrlPr>
                            <a:rPr lang="zh-CN" altLang="zh-CN" sz="2000" i="1">
                              <a:latin typeface="Cambria Math" panose="02040503050406030204" pitchFamily="18" charset="0"/>
                            </a:rPr>
                          </m:ctrlPr>
                        </m:dPr>
                        <m:e>
                          <m:r>
                            <m:rPr>
                              <m:sty m:val="p"/>
                            </m:rPr>
                            <a:rPr lang="en-US" altLang="zh-CN" sz="2000">
                              <a:latin typeface="Cambria Math"/>
                            </a:rPr>
                            <m:t>over</m:t>
                          </m:r>
                          <m:r>
                            <a:rPr lang="en-US" altLang="zh-CN" sz="2000">
                              <a:latin typeface="Cambria Math"/>
                            </a:rPr>
                            <m:t> </m:t>
                          </m:r>
                          <m:r>
                            <m:rPr>
                              <m:sty m:val="p"/>
                            </m:rPr>
                            <a:rPr lang="en-US" altLang="zh-CN" sz="2000">
                              <a:latin typeface="Cambria Math"/>
                            </a:rPr>
                            <m:t>coupling</m:t>
                          </m:r>
                        </m:e>
                      </m:d>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altLang="zh-CN" sz="2000" i="1">
                          <a:latin typeface="Cambria Math"/>
                        </a:rPr>
                        <m:t>𝛽</m:t>
                      </m:r>
                      <m:r>
                        <a:rPr lang="en-US" altLang="zh-CN" sz="2000">
                          <a:latin typeface="Cambria Math"/>
                        </a:rPr>
                        <m:t>=</m:t>
                      </m:r>
                      <m:f>
                        <m:fPr>
                          <m:ctrlPr>
                            <a:rPr lang="zh-CN" altLang="zh-CN" sz="2000" i="1">
                              <a:latin typeface="Cambria Math" panose="02040503050406030204" pitchFamily="18" charset="0"/>
                            </a:rPr>
                          </m:ctrlPr>
                        </m:fPr>
                        <m:num>
                          <m:r>
                            <a:rPr lang="en-US" altLang="zh-CN" sz="2000" i="1">
                              <a:latin typeface="Cambria Math"/>
                            </a:rPr>
                            <m:t>1</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den>
                      </m:f>
                      <m:r>
                        <a:rPr lang="en-US" altLang="zh-CN" sz="2000">
                          <a:latin typeface="Cambria Math"/>
                        </a:rPr>
                        <m:t>  </m:t>
                      </m:r>
                      <m:d>
                        <m:dPr>
                          <m:ctrlPr>
                            <a:rPr lang="zh-CN" altLang="zh-CN" sz="2000" i="1">
                              <a:latin typeface="Cambria Math" panose="02040503050406030204" pitchFamily="18" charset="0"/>
                            </a:rPr>
                          </m:ctrlPr>
                        </m:dPr>
                        <m:e>
                          <m:r>
                            <m:rPr>
                              <m:sty m:val="p"/>
                            </m:rPr>
                            <a:rPr lang="en-US" altLang="zh-CN" sz="2000">
                              <a:latin typeface="Cambria Math"/>
                            </a:rPr>
                            <m:t>under</m:t>
                          </m:r>
                          <m:r>
                            <a:rPr lang="en-US" altLang="zh-CN" sz="2000">
                              <a:latin typeface="Cambria Math"/>
                            </a:rPr>
                            <m:t> </m:t>
                          </m:r>
                          <m:r>
                            <m:rPr>
                              <m:sty m:val="p"/>
                            </m:rPr>
                            <a:rPr lang="en-US" altLang="zh-CN" sz="2000">
                              <a:latin typeface="Cambria Math"/>
                            </a:rPr>
                            <m:t>coupling</m:t>
                          </m:r>
                        </m:e>
                      </m:d>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num>
                        <m:den>
                          <m:r>
                            <a:rPr lang="en-US" altLang="zh-CN" sz="2000" i="1">
                              <a:latin typeface="Cambria Math"/>
                            </a:rPr>
                            <m:t>𝛽</m:t>
                          </m:r>
                        </m:den>
                      </m:f>
                      <m:r>
                        <a:rPr lang="en-US" altLang="zh-CN" sz="2000" i="1">
                          <a:latin typeface="Cambria Math"/>
                        </a:rPr>
                        <m:t>=</m:t>
                      </m:r>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𝑒</m:t>
                          </m:r>
                        </m:sub>
                      </m:sSub>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𝐿</m:t>
                          </m:r>
                        </m:sub>
                      </m:sSub>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num>
                        <m:den>
                          <m:r>
                            <a:rPr lang="en-US" altLang="zh-CN" sz="2000">
                              <a:latin typeface="Cambria Math"/>
                            </a:rPr>
                            <m:t>1+</m:t>
                          </m:r>
                          <m:r>
                            <a:rPr lang="en-US" altLang="zh-CN" sz="2000" i="1">
                              <a:latin typeface="Cambria Math"/>
                            </a:rPr>
                            <m:t>𝛽</m:t>
                          </m:r>
                        </m:den>
                      </m:f>
                    </m:oMath>
                  </m:oMathPara>
                </a14:m>
                <a:endParaRPr lang="zh-CN" altLang="zh-CN" sz="2000" dirty="0">
                  <a:latin typeface="Arial" panose="020B0604020202020204" pitchFamily="34" charset="0"/>
                  <a:cs typeface="Arial" panose="020B0604020202020204" pitchFamily="34" charset="0"/>
                </a:endParaRPr>
              </a:p>
              <a:p>
                <a:endParaRPr lang="zh-CN" altLang="en-US" sz="2000" dirty="0">
                  <a:latin typeface="Arial" panose="020B0604020202020204" pitchFamily="34" charset="0"/>
                  <a:cs typeface="Arial" panose="020B0604020202020204" pitchFamily="34" charset="0"/>
                </a:endParaRPr>
              </a:p>
            </p:txBody>
          </p:sp>
        </mc:Choice>
        <mc:Fallback xmlns="">
          <p:sp>
            <p:nvSpPr>
              <p:cNvPr id="11" name="TextBox 1"/>
              <p:cNvSpPr txBox="1">
                <a:spLocks noRot="1" noChangeAspect="1" noMove="1" noResize="1" noEditPoints="1" noAdjustHandles="1" noChangeArrowheads="1" noChangeShapeType="1" noTextEdit="1"/>
              </p:cNvSpPr>
              <p:nvPr/>
            </p:nvSpPr>
            <p:spPr>
              <a:xfrm>
                <a:off x="1929117" y="959011"/>
                <a:ext cx="6480720" cy="5499904"/>
              </a:xfrm>
              <a:prstGeom prst="rect">
                <a:avLst/>
              </a:prstGeom>
              <a:blipFill rotWithShape="0">
                <a:blip r:embed="rId4"/>
                <a:stretch>
                  <a:fillRect/>
                </a:stretch>
              </a:blipFill>
            </p:spPr>
            <p:txBody>
              <a:bodyPr/>
              <a:lstStyle/>
              <a:p>
                <a:r>
                  <a:rPr lang="zh-CN" altLang="en-US">
                    <a:noFill/>
                  </a:rPr>
                  <a:t> </a:t>
                </a:r>
              </a:p>
            </p:txBody>
          </p:sp>
        </mc:Fallback>
      </mc:AlternateContent>
      <p:pic>
        <p:nvPicPr>
          <p:cNvPr id="13" name="图片 12"/>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8656045" y="1427166"/>
            <a:ext cx="2120333" cy="1611027"/>
          </a:xfrm>
          <a:prstGeom prst="rect">
            <a:avLst/>
          </a:prstGeom>
        </p:spPr>
      </p:pic>
      <p:pic>
        <p:nvPicPr>
          <p:cNvPr id="14" name="图片 13"/>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8656045" y="3805663"/>
            <a:ext cx="2245516" cy="1656184"/>
          </a:xfrm>
          <a:prstGeom prst="rect">
            <a:avLst/>
          </a:prstGeom>
        </p:spPr>
      </p:pic>
      <p:sp>
        <p:nvSpPr>
          <p:cNvPr id="15" name="TextBox 7"/>
          <p:cNvSpPr txBox="1"/>
          <p:nvPr/>
        </p:nvSpPr>
        <p:spPr>
          <a:xfrm>
            <a:off x="8473969" y="3144433"/>
            <a:ext cx="2526764" cy="338554"/>
          </a:xfrm>
          <a:prstGeom prst="rect">
            <a:avLst/>
          </a:prstGeom>
          <a:noFill/>
        </p:spPr>
        <p:txBody>
          <a:bodyPr wrap="square" rtlCol="0">
            <a:spAutoFit/>
          </a:bodyPr>
          <a:lstStyle/>
          <a:p>
            <a:r>
              <a:rPr lang="en-US" altLang="zh-CN" sz="1600" dirty="0">
                <a:solidFill>
                  <a:srgbClr val="3781F9"/>
                </a:solidFill>
                <a:latin typeface="Arial" panose="020B0604020202020204" pitchFamily="34" charset="0"/>
                <a:cs typeface="Arial" panose="020B0604020202020204" pitchFamily="34" charset="0"/>
              </a:rPr>
              <a:t>Asymmetric VSWR curve</a:t>
            </a:r>
            <a:endParaRPr lang="zh-CN" altLang="en-US" sz="1600" dirty="0">
              <a:solidFill>
                <a:srgbClr val="3781F9"/>
              </a:solidFill>
              <a:latin typeface="Arial" panose="020B0604020202020204" pitchFamily="34" charset="0"/>
              <a:cs typeface="Arial" panose="020B0604020202020204" pitchFamily="34" charset="0"/>
            </a:endParaRPr>
          </a:p>
        </p:txBody>
      </p:sp>
      <p:sp>
        <p:nvSpPr>
          <p:cNvPr id="16" name="矩形 15"/>
          <p:cNvSpPr/>
          <p:nvPr/>
        </p:nvSpPr>
        <p:spPr>
          <a:xfrm>
            <a:off x="8400114" y="1165230"/>
            <a:ext cx="2600619" cy="237656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9"/>
          <p:cNvSpPr txBox="1"/>
          <p:nvPr/>
        </p:nvSpPr>
        <p:spPr>
          <a:xfrm>
            <a:off x="8658319" y="5435463"/>
            <a:ext cx="2253269" cy="584775"/>
          </a:xfrm>
          <a:prstGeom prst="rect">
            <a:avLst/>
          </a:prstGeom>
          <a:noFill/>
        </p:spPr>
        <p:txBody>
          <a:bodyPr wrap="square" rtlCol="0">
            <a:spAutoFit/>
          </a:bodyPr>
          <a:lstStyle/>
          <a:p>
            <a:r>
              <a:rPr lang="en-US" altLang="zh-CN" sz="1600" dirty="0">
                <a:solidFill>
                  <a:srgbClr val="3781F9"/>
                </a:solidFill>
                <a:latin typeface="Arial" panose="020B0604020202020204" pitchFamily="34" charset="0"/>
                <a:cs typeface="Arial" panose="020B0604020202020204" pitchFamily="34" charset="0"/>
              </a:rPr>
              <a:t>VSWR curve near the resonant frequency</a:t>
            </a:r>
            <a:endParaRPr lang="zh-CN" altLang="en-US" sz="1600" dirty="0">
              <a:solidFill>
                <a:srgbClr val="3781F9"/>
              </a:solidFill>
              <a:latin typeface="Arial" panose="020B0604020202020204" pitchFamily="34" charset="0"/>
              <a:cs typeface="Arial" panose="020B0604020202020204" pitchFamily="34" charset="0"/>
            </a:endParaRPr>
          </a:p>
        </p:txBody>
      </p:sp>
      <p:sp>
        <p:nvSpPr>
          <p:cNvPr id="18" name="矩形 17"/>
          <p:cNvSpPr/>
          <p:nvPr/>
        </p:nvSpPr>
        <p:spPr>
          <a:xfrm>
            <a:off x="8400114" y="3553635"/>
            <a:ext cx="2600619" cy="259228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BF1ECA65-DF6E-4BA0-A767-6C14528D5222}"/>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53010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measurement-Reflection Method </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15</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11" name="TextBox 5"/>
              <p:cNvSpPr txBox="1"/>
              <p:nvPr/>
            </p:nvSpPr>
            <p:spPr>
              <a:xfrm>
                <a:off x="1888239" y="1257554"/>
                <a:ext cx="8784976" cy="86023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Measure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a:rPr>
                          <m:t>𝑓</m:t>
                        </m:r>
                      </m:e>
                      <m:sub>
                        <m:r>
                          <a:rPr lang="en-US" altLang="zh-CN" sz="2400" i="1">
                            <a:latin typeface="Cambria Math"/>
                          </a:rPr>
                          <m:t>0</m:t>
                        </m:r>
                      </m:sub>
                    </m:sSub>
                  </m:oMath>
                </a14:m>
                <a:r>
                  <a:rPr lang="en-US" altLang="zh-CN" sz="2400" dirty="0">
                    <a:latin typeface="Arial" panose="020B0604020202020204" pitchFamily="34" charset="0"/>
                    <a:cs typeface="Arial" panose="020B0604020202020204" pitchFamily="34" charset="0"/>
                  </a:rPr>
                  <a:t>,</a:t>
                </a:r>
                <a14:m>
                  <m:oMath xmlns:m="http://schemas.openxmlformats.org/officeDocument/2006/math">
                    <m:r>
                      <a:rPr lang="en-US" altLang="zh-CN" sz="2400">
                        <a:latin typeface="Cambria Math"/>
                      </a:rPr>
                      <m:t> </m:t>
                    </m:r>
                    <m:sSub>
                      <m:sSubPr>
                        <m:ctrlPr>
                          <a:rPr lang="zh-CN" altLang="zh-CN" sz="2400" i="1">
                            <a:latin typeface="Cambria Math" panose="02040503050406030204" pitchFamily="18" charset="0"/>
                          </a:rPr>
                        </m:ctrlPr>
                      </m:sSubPr>
                      <m:e>
                        <m:r>
                          <a:rPr lang="en-US" altLang="zh-CN" sz="2400" i="1">
                            <a:latin typeface="Cambria Math"/>
                          </a:rPr>
                          <m:t>𝑄</m:t>
                        </m:r>
                      </m:e>
                      <m:sub>
                        <m:r>
                          <a:rPr lang="en-US" altLang="zh-CN" sz="2400" i="1">
                            <a:latin typeface="Cambria Math"/>
                          </a:rPr>
                          <m:t>𝐿</m:t>
                        </m:r>
                      </m:sub>
                    </m:sSub>
                  </m:oMath>
                </a14:m>
                <a:r>
                  <a:rPr lang="en-US" altLang="zh-CN" sz="2400" dirty="0">
                    <a:latin typeface="Arial" panose="020B0604020202020204" pitchFamily="34" charset="0"/>
                    <a:cs typeface="Arial" panose="020B0604020202020204" pitchFamily="34" charset="0"/>
                  </a:rPr>
                  <a:t>,</a:t>
                </a:r>
                <a14:m>
                  <m:oMath xmlns:m="http://schemas.openxmlformats.org/officeDocument/2006/math">
                    <m:r>
                      <a:rPr lang="en-US" altLang="zh-CN" sz="2400">
                        <a:latin typeface="Cambria Math"/>
                      </a:rPr>
                      <m:t> </m:t>
                    </m:r>
                    <m:sSub>
                      <m:sSubPr>
                        <m:ctrlPr>
                          <a:rPr lang="zh-CN" altLang="zh-CN" sz="2400" i="1">
                            <a:latin typeface="Cambria Math" panose="02040503050406030204" pitchFamily="18" charset="0"/>
                          </a:rPr>
                        </m:ctrlPr>
                      </m:sSubPr>
                      <m:e>
                        <m:r>
                          <a:rPr lang="en-US" altLang="zh-CN" sz="2400" i="1">
                            <a:latin typeface="Cambria Math"/>
                          </a:rPr>
                          <m:t>𝑆</m:t>
                        </m:r>
                      </m:e>
                      <m:sub>
                        <m:r>
                          <a:rPr lang="en-US" altLang="zh-CN" sz="2400" i="1">
                            <a:latin typeface="Cambria Math"/>
                          </a:rPr>
                          <m:t>11</m:t>
                        </m:r>
                      </m:sub>
                    </m:sSub>
                  </m:oMath>
                </a14:m>
                <a:r>
                  <a:rPr lang="en-US" altLang="zh-CN" sz="2400" dirty="0">
                    <a:latin typeface="Arial" panose="020B0604020202020204" pitchFamily="34" charset="0"/>
                    <a:cs typeface="Arial" panose="020B0604020202020204" pitchFamily="34" charset="0"/>
                  </a:rPr>
                  <a:t>(dB),</a:t>
                </a:r>
                <a14:m>
                  <m:oMath xmlns:m="http://schemas.openxmlformats.org/officeDocument/2006/math">
                    <m:r>
                      <a:rPr lang="en-US" altLang="zh-CN" sz="2400">
                        <a:latin typeface="Cambria Math"/>
                      </a:rPr>
                      <m:t> </m:t>
                    </m:r>
                    <m:sSub>
                      <m:sSubPr>
                        <m:ctrlPr>
                          <a:rPr lang="zh-CN" altLang="zh-CN" sz="2400" i="1">
                            <a:latin typeface="Cambria Math" panose="02040503050406030204" pitchFamily="18" charset="0"/>
                          </a:rPr>
                        </m:ctrlPr>
                      </m:sSubPr>
                      <m:e>
                        <m:r>
                          <a:rPr lang="en-US" altLang="zh-CN" sz="2400" i="1">
                            <a:latin typeface="Cambria Math"/>
                          </a:rPr>
                          <m:t>𝑆</m:t>
                        </m:r>
                      </m:e>
                      <m:sub>
                        <m:r>
                          <a:rPr lang="en-US" altLang="zh-CN" sz="2400" i="1">
                            <a:latin typeface="Cambria Math"/>
                          </a:rPr>
                          <m:t>22</m:t>
                        </m:r>
                      </m:sub>
                    </m:sSub>
                  </m:oMath>
                </a14:m>
                <a:r>
                  <a:rPr lang="en-US" altLang="zh-CN" sz="2400" dirty="0">
                    <a:latin typeface="Arial" panose="020B0604020202020204" pitchFamily="34" charset="0"/>
                    <a:cs typeface="Arial" panose="020B0604020202020204" pitchFamily="34" charset="0"/>
                  </a:rPr>
                  <a:t>(dB)</a:t>
                </a:r>
                <a:endParaRPr lang="zh-CN" altLang="zh-CN" sz="24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a:rPr>
                            <m:t>𝑄</m:t>
                          </m:r>
                        </m:e>
                        <m:sub>
                          <m:r>
                            <a:rPr lang="en-US" altLang="zh-CN" sz="2400" i="1">
                              <a:latin typeface="Cambria Math"/>
                            </a:rPr>
                            <m:t>0</m:t>
                          </m:r>
                        </m:sub>
                      </m:sSub>
                      <m:r>
                        <a:rPr lang="en-US" altLang="zh-CN" sz="2400" i="1">
                          <a:latin typeface="Cambria Math"/>
                        </a:rPr>
                        <m:t>=</m:t>
                      </m:r>
                      <m:d>
                        <m:dPr>
                          <m:ctrlPr>
                            <a:rPr lang="zh-CN" altLang="zh-CN" sz="2400" i="1">
                              <a:latin typeface="Cambria Math" panose="02040503050406030204" pitchFamily="18" charset="0"/>
                            </a:rPr>
                          </m:ctrlPr>
                        </m:dPr>
                        <m:e>
                          <m:r>
                            <a:rPr lang="en-US" altLang="zh-CN" sz="2400" i="1">
                              <a:latin typeface="Cambria Math"/>
                            </a:rPr>
                            <m:t>1+</m:t>
                          </m:r>
                          <m:sSub>
                            <m:sSubPr>
                              <m:ctrlPr>
                                <a:rPr lang="zh-CN" altLang="zh-CN" sz="2400" i="1">
                                  <a:latin typeface="Cambria Math" panose="02040503050406030204" pitchFamily="18" charset="0"/>
                                </a:rPr>
                              </m:ctrlPr>
                            </m:sSubPr>
                            <m:e>
                              <m:r>
                                <a:rPr lang="en-US" altLang="zh-CN" sz="2400" i="1">
                                  <a:latin typeface="Cambria Math"/>
                                </a:rPr>
                                <m:t>𝛽</m:t>
                              </m:r>
                            </m:e>
                            <m:sub>
                              <m:r>
                                <m:rPr>
                                  <m:sty m:val="p"/>
                                </m:rPr>
                                <a:rPr lang="en-US" altLang="zh-CN" sz="2400">
                                  <a:latin typeface="Cambria Math"/>
                                </a:rPr>
                                <m:t>HOM</m:t>
                              </m:r>
                              <m:r>
                                <a:rPr lang="en-US" altLang="zh-CN" sz="2400" i="1">
                                  <a:latin typeface="Cambria Math"/>
                                </a:rPr>
                                <m:t>1</m:t>
                              </m:r>
                            </m:sub>
                          </m:sSub>
                          <m:r>
                            <a:rPr lang="en-US" altLang="zh-CN" sz="2400" i="1">
                              <a:latin typeface="Cambria Math"/>
                            </a:rPr>
                            <m:t>+</m:t>
                          </m:r>
                          <m:sSub>
                            <m:sSubPr>
                              <m:ctrlPr>
                                <a:rPr lang="zh-CN" altLang="zh-CN" sz="2400" i="1">
                                  <a:latin typeface="Cambria Math" panose="02040503050406030204" pitchFamily="18" charset="0"/>
                                </a:rPr>
                              </m:ctrlPr>
                            </m:sSubPr>
                            <m:e>
                              <m:r>
                                <a:rPr lang="en-US" altLang="zh-CN" sz="2400" i="1">
                                  <a:latin typeface="Cambria Math"/>
                                </a:rPr>
                                <m:t>𝛽</m:t>
                              </m:r>
                            </m:e>
                            <m:sub>
                              <m:r>
                                <m:rPr>
                                  <m:sty m:val="p"/>
                                </m:rPr>
                                <a:rPr lang="en-US" altLang="zh-CN" sz="2400">
                                  <a:latin typeface="Cambria Math"/>
                                </a:rPr>
                                <m:t>HOM</m:t>
                              </m:r>
                              <m:r>
                                <a:rPr lang="en-US" altLang="zh-CN" sz="2400" i="1">
                                  <a:latin typeface="Cambria Math"/>
                                </a:rPr>
                                <m:t>2</m:t>
                              </m:r>
                            </m:sub>
                          </m:sSub>
                        </m:e>
                      </m:d>
                      <m:sSub>
                        <m:sSubPr>
                          <m:ctrlPr>
                            <a:rPr lang="zh-CN" altLang="zh-CN" sz="2400" i="1">
                              <a:latin typeface="Cambria Math" panose="02040503050406030204" pitchFamily="18" charset="0"/>
                            </a:rPr>
                          </m:ctrlPr>
                        </m:sSubPr>
                        <m:e>
                          <m:r>
                            <a:rPr lang="en-US" altLang="zh-CN" sz="2400" i="1">
                              <a:latin typeface="Cambria Math"/>
                            </a:rPr>
                            <m:t>𝑄</m:t>
                          </m:r>
                        </m:e>
                        <m:sub>
                          <m:r>
                            <m:rPr>
                              <m:nor/>
                            </m:rPr>
                            <a:rPr lang="en-US" altLang="zh-CN" sz="2400">
                              <a:latin typeface="Arial" panose="020B0604020202020204" pitchFamily="34" charset="0"/>
                              <a:cs typeface="Arial" panose="020B0604020202020204" pitchFamily="34" charset="0"/>
                            </a:rPr>
                            <m:t>L</m:t>
                          </m:r>
                        </m:sub>
                      </m:sSub>
                    </m:oMath>
                  </m:oMathPara>
                </a14:m>
                <a:endParaRPr lang="zh-CN" altLang="en-US" sz="2400" dirty="0">
                  <a:latin typeface="Arial" panose="020B0604020202020204" pitchFamily="34" charset="0"/>
                  <a:cs typeface="Arial" panose="020B0604020202020204" pitchFamily="34" charset="0"/>
                </a:endParaRPr>
              </a:p>
            </p:txBody>
          </p:sp>
        </mc:Choice>
        <mc:Fallback xmlns="">
          <p:sp>
            <p:nvSpPr>
              <p:cNvPr id="11" name="TextBox 5"/>
              <p:cNvSpPr txBox="1">
                <a:spLocks noRot="1" noChangeAspect="1" noMove="1" noResize="1" noEditPoints="1" noAdjustHandles="1" noChangeArrowheads="1" noChangeShapeType="1" noTextEdit="1"/>
              </p:cNvSpPr>
              <p:nvPr/>
            </p:nvSpPr>
            <p:spPr>
              <a:xfrm>
                <a:off x="1888239" y="1257554"/>
                <a:ext cx="8784976" cy="860235"/>
              </a:xfrm>
              <a:prstGeom prst="rect">
                <a:avLst/>
              </a:prstGeom>
              <a:blipFill rotWithShape="0">
                <a:blip r:embed="rId4"/>
                <a:stretch>
                  <a:fillRect l="-1110" t="-4965" b="-70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7"/>
              <p:cNvSpPr txBox="1"/>
              <p:nvPr/>
            </p:nvSpPr>
            <p:spPr>
              <a:xfrm>
                <a:off x="1920337" y="2330652"/>
                <a:ext cx="2776214" cy="2746136"/>
              </a:xfrm>
              <a:prstGeom prst="rect">
                <a:avLst/>
              </a:prstGeom>
              <a:noFill/>
            </p:spPr>
            <p:txBody>
              <a:bodyPr wrap="square" rtlCol="0">
                <a:spAutoFit/>
              </a:bodyPr>
              <a:lstStyle/>
              <a:p>
                <a:pPr marL="285750" indent="-285750">
                  <a:buFont typeface="Arial" pitchFamily="34" charset="0"/>
                  <a:buChar char="•"/>
                </a:pP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a:rPr>
                          <m:t>𝛽</m:t>
                        </m:r>
                      </m:e>
                      <m:sub>
                        <m:r>
                          <a:rPr lang="en-US" altLang="zh-CN" sz="2000" b="0" i="1" smtClean="0">
                            <a:latin typeface="Cambria Math"/>
                          </a:rPr>
                          <m:t>1</m:t>
                        </m:r>
                      </m:sub>
                    </m:sSub>
                    <m:r>
                      <a:rPr lang="en-US" altLang="zh-CN" sz="2000" b="0" i="1" smtClean="0">
                        <a:latin typeface="Cambria Math"/>
                      </a:rPr>
                      <m:t>&lt;1 ,  </m:t>
                    </m:r>
                    <m:sSub>
                      <m:sSubPr>
                        <m:ctrlPr>
                          <a:rPr lang="en-US" altLang="zh-CN" sz="2000" i="1">
                            <a:latin typeface="Cambria Math" panose="02040503050406030204" pitchFamily="18" charset="0"/>
                          </a:rPr>
                        </m:ctrlPr>
                      </m:sSubPr>
                      <m:e>
                        <m:r>
                          <a:rPr lang="zh-CN" altLang="en-US" sz="2000" i="1">
                            <a:latin typeface="Cambria Math"/>
                          </a:rPr>
                          <m:t>𝛽</m:t>
                        </m:r>
                      </m:e>
                      <m:sub>
                        <m:r>
                          <a:rPr lang="en-US" altLang="zh-CN" sz="2000" b="0" i="1" smtClean="0">
                            <a:latin typeface="Cambria Math"/>
                          </a:rPr>
                          <m:t>2</m:t>
                        </m:r>
                      </m:sub>
                    </m:sSub>
                    <m:r>
                      <a:rPr lang="en-US" altLang="zh-CN" sz="2000" i="1">
                        <a:latin typeface="Cambria Math"/>
                      </a:rPr>
                      <m:t>&lt;1</m:t>
                    </m:r>
                  </m:oMath>
                </a14:m>
                <a:endParaRPr lang="en-US" altLang="zh-CN" sz="2000" i="1" dirty="0">
                  <a:latin typeface="Cambria Math"/>
                </a:endParaRPr>
              </a:p>
              <a:p>
                <a:endParaRPr lang="en-US" altLang="zh-CN" sz="2000" i="1" dirty="0">
                  <a:latin typeface="Cambria Math"/>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1</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a:latin typeface="Cambria Math"/>
                            </a:rPr>
                            <m:t>1</m:t>
                          </m:r>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num>
                        <m:den>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r>
                            <a:rPr lang="en-US" altLang="zh-CN" sz="2000">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den>
                      </m:f>
                    </m:oMath>
                  </m:oMathPara>
                </a14:m>
                <a:endParaRPr lang="zh-CN" altLang="zh-CN" sz="2000"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2</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a:latin typeface="Cambria Math"/>
                            </a:rPr>
                            <m:t>1</m:t>
                          </m:r>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num>
                        <m:den>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r>
                            <a:rPr lang="en-US" altLang="zh-CN" sz="2000">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den>
                      </m:f>
                    </m:oMath>
                  </m:oMathPara>
                </a14:m>
                <a:endParaRPr lang="zh-CN" altLang="zh-CN" sz="2000"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sz="2000" i="1">
                          <a:latin typeface="Cambria Math"/>
                        </a:rPr>
                        <m:t> </m:t>
                      </m:r>
                    </m:oMath>
                  </m:oMathPara>
                </a14:m>
                <a:endParaRPr lang="zh-CN" altLang="en-US" sz="2000" dirty="0"/>
              </a:p>
            </p:txBody>
          </p:sp>
        </mc:Choice>
        <mc:Fallback xmlns="">
          <p:sp>
            <p:nvSpPr>
              <p:cNvPr id="13" name="TextBox 7"/>
              <p:cNvSpPr txBox="1">
                <a:spLocks noRot="1" noChangeAspect="1" noMove="1" noResize="1" noEditPoints="1" noAdjustHandles="1" noChangeArrowheads="1" noChangeShapeType="1" noTextEdit="1"/>
              </p:cNvSpPr>
              <p:nvPr/>
            </p:nvSpPr>
            <p:spPr>
              <a:xfrm>
                <a:off x="1920337" y="2330652"/>
                <a:ext cx="2776214" cy="2746136"/>
              </a:xfrm>
              <a:prstGeom prst="rect">
                <a:avLst/>
              </a:prstGeom>
              <a:blipFill rotWithShape="0">
                <a:blip r:embed="rId5"/>
                <a:stretch>
                  <a:fillRect l="-1978" t="-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9"/>
              <p:cNvSpPr txBox="1"/>
              <p:nvPr/>
            </p:nvSpPr>
            <p:spPr>
              <a:xfrm>
                <a:off x="4768559" y="2275308"/>
                <a:ext cx="2664296" cy="3043654"/>
              </a:xfrm>
              <a:prstGeom prst="rect">
                <a:avLst/>
              </a:prstGeom>
              <a:noFill/>
            </p:spPr>
            <p:txBody>
              <a:bodyPr wrap="square" rtlCol="0">
                <a:spAutoFit/>
              </a:bodyPr>
              <a:lstStyle/>
              <a:p>
                <a:pPr marL="285750" indent="-285750">
                  <a:buFont typeface="Arial" pitchFamily="34" charset="0"/>
                  <a:buChar char="•"/>
                </a:pP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a:latin typeface="Cambria Math"/>
                          </a:rPr>
                          <m:t>𝛽</m:t>
                        </m:r>
                      </m:e>
                      <m:sub>
                        <m:r>
                          <a:rPr lang="en-US" altLang="zh-CN" sz="2000" i="1">
                            <a:latin typeface="Cambria Math"/>
                          </a:rPr>
                          <m:t>1</m:t>
                        </m:r>
                      </m:sub>
                    </m:sSub>
                    <m:r>
                      <a:rPr lang="en-US" altLang="zh-CN" sz="2000" i="1">
                        <a:latin typeface="Cambria Math"/>
                      </a:rPr>
                      <m:t>&lt;1  </m:t>
                    </m:r>
                    <m:r>
                      <a:rPr lang="en-US" altLang="zh-CN" sz="2000" b="0" i="1" smtClean="0">
                        <a:latin typeface="Cambria Math"/>
                      </a:rPr>
                      <m:t>,</m:t>
                    </m:r>
                    <m:r>
                      <a:rPr lang="en-US" altLang="zh-CN" sz="2000" i="1">
                        <a:latin typeface="Cambria Math"/>
                      </a:rPr>
                      <m:t> </m:t>
                    </m:r>
                    <m:sSub>
                      <m:sSubPr>
                        <m:ctrlPr>
                          <a:rPr lang="en-US" altLang="zh-CN" sz="2000" i="1">
                            <a:latin typeface="Cambria Math" panose="02040503050406030204" pitchFamily="18" charset="0"/>
                          </a:rPr>
                        </m:ctrlPr>
                      </m:sSubPr>
                      <m:e>
                        <m:r>
                          <a:rPr lang="zh-CN" altLang="en-US" sz="2000" i="1">
                            <a:latin typeface="Cambria Math"/>
                          </a:rPr>
                          <m:t>𝛽</m:t>
                        </m:r>
                      </m:e>
                      <m:sub>
                        <m:r>
                          <a:rPr lang="en-US" altLang="zh-CN" sz="2000" i="1">
                            <a:latin typeface="Cambria Math"/>
                          </a:rPr>
                          <m:t>2</m:t>
                        </m:r>
                      </m:sub>
                    </m:sSub>
                    <m:r>
                      <a:rPr lang="en-US" altLang="zh-CN" sz="2000" b="0" i="1" smtClean="0">
                        <a:latin typeface="Cambria Math"/>
                      </a:rPr>
                      <m:t>&gt;</m:t>
                    </m:r>
                    <m:r>
                      <a:rPr lang="en-US" altLang="zh-CN" sz="2000" i="1">
                        <a:latin typeface="Cambria Math"/>
                      </a:rPr>
                      <m:t>1</m:t>
                    </m:r>
                    <m:r>
                      <a:rPr lang="en-US" altLang="zh-CN" sz="2000" b="0" i="1" smtClean="0">
                        <a:latin typeface="Cambria Math"/>
                      </a:rPr>
                      <m:t>,</m:t>
                    </m:r>
                  </m:oMath>
                </a14:m>
                <a:endParaRPr lang="en-US" altLang="zh-CN" sz="2000" b="0" i="1" dirty="0">
                  <a:latin typeface="Cambria Math"/>
                </a:endParaRPr>
              </a:p>
              <a:p>
                <a:pPr marL="285750" indent="-285750">
                  <a:buFont typeface="Arial" pitchFamily="34" charset="0"/>
                  <a:buChar char="•"/>
                </a:pP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a:rPr>
                          <m:t>𝛽</m:t>
                        </m:r>
                      </m:e>
                      <m:sub>
                        <m:r>
                          <a:rPr lang="en-US" altLang="zh-CN" sz="2000" i="1">
                            <a:latin typeface="Cambria Math"/>
                          </a:rPr>
                          <m:t>1</m:t>
                        </m:r>
                      </m:sub>
                    </m:sSub>
                    <m:r>
                      <a:rPr lang="en-US" altLang="zh-CN" sz="2000" b="0" i="1" smtClean="0">
                        <a:latin typeface="Cambria Math"/>
                      </a:rPr>
                      <m:t>&gt;</m:t>
                    </m:r>
                    <m:r>
                      <a:rPr lang="en-US" altLang="zh-CN" sz="2000" i="1">
                        <a:latin typeface="Cambria Math"/>
                      </a:rPr>
                      <m:t>1  , </m:t>
                    </m:r>
                    <m:sSub>
                      <m:sSubPr>
                        <m:ctrlPr>
                          <a:rPr lang="en-US" altLang="zh-CN" sz="2000" i="1">
                            <a:latin typeface="Cambria Math" panose="02040503050406030204" pitchFamily="18" charset="0"/>
                          </a:rPr>
                        </m:ctrlPr>
                      </m:sSubPr>
                      <m:e>
                        <m:r>
                          <a:rPr lang="zh-CN" altLang="en-US" sz="2000" i="1">
                            <a:latin typeface="Cambria Math"/>
                          </a:rPr>
                          <m:t>𝛽</m:t>
                        </m:r>
                      </m:e>
                      <m:sub>
                        <m:r>
                          <a:rPr lang="en-US" altLang="zh-CN" sz="2000" i="1">
                            <a:latin typeface="Cambria Math"/>
                          </a:rPr>
                          <m:t>2</m:t>
                        </m:r>
                      </m:sub>
                    </m:sSub>
                    <m:r>
                      <a:rPr lang="en-US" altLang="zh-CN" sz="2000" i="1">
                        <a:latin typeface="Cambria Math"/>
                      </a:rPr>
                      <m:t>&gt;1</m:t>
                    </m:r>
                    <m:r>
                      <a:rPr lang="en-US" altLang="zh-CN" sz="2000" b="0" i="1" smtClean="0">
                        <a:latin typeface="Cambria Math"/>
                      </a:rPr>
                      <m:t> ,</m:t>
                    </m:r>
                  </m:oMath>
                </a14:m>
                <a:endParaRPr lang="en-US" altLang="zh-CN" sz="2000" b="0" i="1" dirty="0">
                  <a:latin typeface="Cambria Math"/>
                </a:endParaRPr>
              </a:p>
              <a:p>
                <a:r>
                  <a:rPr lang="en-US" altLang="zh-CN" sz="2000" b="0" dirty="0"/>
                  <a:t>     </a:t>
                </a:r>
                <a14:m>
                  <m:oMath xmlns:m="http://schemas.openxmlformats.org/officeDocument/2006/math">
                    <m:r>
                      <a:rPr lang="en-US" altLang="zh-CN" sz="2000" b="0" i="1" smtClean="0">
                        <a:latin typeface="Cambria Math"/>
                      </a:rPr>
                      <m:t>𝑏𝑢𝑡</m:t>
                    </m:r>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2</m:t>
                        </m:r>
                      </m:sub>
                    </m:sSub>
                    <m:r>
                      <a:rPr lang="en-US" altLang="zh-CN" sz="2000" i="1">
                        <a:latin typeface="Cambria Math"/>
                      </a:rPr>
                      <m:t>&gt;</m:t>
                    </m:r>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1</m:t>
                        </m:r>
                      </m:sub>
                    </m:sSub>
                    <m:r>
                      <a:rPr lang="en-US" altLang="zh-CN" sz="2000" i="1">
                        <a:latin typeface="Cambria Math"/>
                      </a:rPr>
                      <m:t>+1</m:t>
                    </m:r>
                  </m:oMath>
                </a14:m>
                <a:endParaRPr lang="en-US" altLang="zh-CN" sz="2000" dirty="0">
                  <a:latin typeface="Times New Roman" pitchFamily="18" charset="0"/>
                  <a:cs typeface="Times New Roman" pitchFamily="18" charset="0"/>
                </a:endParaRPr>
              </a:p>
              <a:p>
                <a:endParaRPr lang="en-US" altLang="zh-CN" sz="2000" i="1" dirty="0">
                  <a:latin typeface="Cambria Math"/>
                </a:endParaRPr>
              </a:p>
              <a:p>
                <a:pPr/>
                <a14:m>
                  <m:oMathPara xmlns:m="http://schemas.openxmlformats.org/officeDocument/2006/math">
                    <m:oMathParaPr>
                      <m:jc m:val="left"/>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1</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a:latin typeface="Cambria Math"/>
                            </a:rPr>
                            <m:t>1</m:t>
                          </m:r>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num>
                        <m:den>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den>
                      </m:f>
                    </m:oMath>
                  </m:oMathPara>
                </a14:m>
                <a:endParaRPr lang="zh-CN" altLang="zh-CN" sz="20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2</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a:latin typeface="Cambria Math"/>
                            </a:rPr>
                            <m:t>1+</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num>
                        <m:den>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den>
                      </m:f>
                    </m:oMath>
                  </m:oMathPara>
                </a14:m>
                <a:endParaRPr lang="zh-CN" altLang="en-US" sz="2000" dirty="0"/>
              </a:p>
            </p:txBody>
          </p:sp>
        </mc:Choice>
        <mc:Fallback xmlns="">
          <p:sp>
            <p:nvSpPr>
              <p:cNvPr id="14" name="TextBox 9"/>
              <p:cNvSpPr txBox="1">
                <a:spLocks noRot="1" noChangeAspect="1" noMove="1" noResize="1" noEditPoints="1" noAdjustHandles="1" noChangeArrowheads="1" noChangeShapeType="1" noTextEdit="1"/>
              </p:cNvSpPr>
              <p:nvPr/>
            </p:nvSpPr>
            <p:spPr>
              <a:xfrm>
                <a:off x="4768559" y="2275308"/>
                <a:ext cx="2664296" cy="3043654"/>
              </a:xfrm>
              <a:prstGeom prst="rect">
                <a:avLst/>
              </a:prstGeom>
              <a:blipFill rotWithShape="0">
                <a:blip r:embed="rId6"/>
                <a:stretch>
                  <a:fillRect l="-2059" t="-4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1"/>
              <p:cNvSpPr txBox="1"/>
              <p:nvPr/>
            </p:nvSpPr>
            <p:spPr>
              <a:xfrm>
                <a:off x="7576871" y="2350428"/>
                <a:ext cx="2880320" cy="3043654"/>
              </a:xfrm>
              <a:prstGeom prst="rect">
                <a:avLst/>
              </a:prstGeom>
              <a:noFill/>
            </p:spPr>
            <p:txBody>
              <a:bodyPr wrap="square" rtlCol="0">
                <a:spAutoFit/>
              </a:bodyPr>
              <a:lstStyle/>
              <a:p>
                <a:pPr marL="285750" indent="-285750">
                  <a:buFont typeface="Arial" pitchFamily="34" charset="0"/>
                  <a:buChar char="•"/>
                </a:pP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a:latin typeface="Cambria Math"/>
                          </a:rPr>
                          <m:t>𝛽</m:t>
                        </m:r>
                      </m:e>
                      <m:sub>
                        <m:r>
                          <a:rPr lang="en-US" altLang="zh-CN" sz="2000" i="1">
                            <a:latin typeface="Cambria Math"/>
                          </a:rPr>
                          <m:t>1</m:t>
                        </m:r>
                      </m:sub>
                    </m:sSub>
                    <m:r>
                      <a:rPr lang="en-US" altLang="zh-CN" sz="2000" b="0" i="1" smtClean="0">
                        <a:latin typeface="Cambria Math"/>
                      </a:rPr>
                      <m:t>&gt;</m:t>
                    </m:r>
                    <m:r>
                      <a:rPr lang="en-US" altLang="zh-CN" sz="2000" i="1">
                        <a:latin typeface="Cambria Math"/>
                      </a:rPr>
                      <m:t>1  , </m:t>
                    </m:r>
                    <m:sSub>
                      <m:sSubPr>
                        <m:ctrlPr>
                          <a:rPr lang="en-US" altLang="zh-CN" sz="2000" i="1">
                            <a:latin typeface="Cambria Math" panose="02040503050406030204" pitchFamily="18" charset="0"/>
                          </a:rPr>
                        </m:ctrlPr>
                      </m:sSubPr>
                      <m:e>
                        <m:r>
                          <a:rPr lang="zh-CN" altLang="en-US" sz="2000" i="1">
                            <a:latin typeface="Cambria Math"/>
                          </a:rPr>
                          <m:t>𝛽</m:t>
                        </m:r>
                      </m:e>
                      <m:sub>
                        <m:r>
                          <a:rPr lang="en-US" altLang="zh-CN" sz="2000" i="1">
                            <a:latin typeface="Cambria Math"/>
                          </a:rPr>
                          <m:t>2</m:t>
                        </m:r>
                      </m:sub>
                    </m:sSub>
                    <m:r>
                      <a:rPr lang="en-US" altLang="zh-CN" sz="2000" b="0" i="1" smtClean="0">
                        <a:latin typeface="Cambria Math"/>
                      </a:rPr>
                      <m:t>&lt;</m:t>
                    </m:r>
                    <m:r>
                      <a:rPr lang="en-US" altLang="zh-CN" sz="2000" i="1">
                        <a:latin typeface="Cambria Math"/>
                      </a:rPr>
                      <m:t>1,</m:t>
                    </m:r>
                  </m:oMath>
                </a14:m>
                <a:endParaRPr lang="en-US" altLang="zh-CN" sz="2000" i="1" dirty="0">
                  <a:latin typeface="Cambria Math"/>
                </a:endParaRPr>
              </a:p>
              <a:p>
                <a:pPr marL="285750" indent="-285750">
                  <a:buFont typeface="Arial" pitchFamily="34" charset="0"/>
                  <a:buChar char="•"/>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a:rPr>
                          <m:t> </m:t>
                        </m:r>
                        <m:r>
                          <a:rPr lang="zh-CN" altLang="en-US" sz="2000" i="1">
                            <a:latin typeface="Cambria Math"/>
                          </a:rPr>
                          <m:t>𝛽</m:t>
                        </m:r>
                      </m:e>
                      <m:sub>
                        <m:r>
                          <a:rPr lang="en-US" altLang="zh-CN" sz="2000" i="1">
                            <a:latin typeface="Cambria Math"/>
                          </a:rPr>
                          <m:t>1</m:t>
                        </m:r>
                      </m:sub>
                    </m:sSub>
                    <m:r>
                      <a:rPr lang="en-US" altLang="zh-CN" sz="2000" b="0" i="1" smtClean="0">
                        <a:latin typeface="Cambria Math"/>
                      </a:rPr>
                      <m:t>&gt;</m:t>
                    </m:r>
                    <m:r>
                      <a:rPr lang="en-US" altLang="zh-CN" sz="2000" i="1">
                        <a:latin typeface="Cambria Math"/>
                      </a:rPr>
                      <m:t>1  , </m:t>
                    </m:r>
                    <m:sSub>
                      <m:sSubPr>
                        <m:ctrlPr>
                          <a:rPr lang="en-US" altLang="zh-CN" sz="2000" i="1">
                            <a:latin typeface="Cambria Math" panose="02040503050406030204" pitchFamily="18" charset="0"/>
                          </a:rPr>
                        </m:ctrlPr>
                      </m:sSubPr>
                      <m:e>
                        <m:r>
                          <a:rPr lang="zh-CN" altLang="en-US" sz="2000" i="1">
                            <a:latin typeface="Cambria Math"/>
                          </a:rPr>
                          <m:t>𝛽</m:t>
                        </m:r>
                      </m:e>
                      <m:sub>
                        <m:r>
                          <a:rPr lang="en-US" altLang="zh-CN" sz="2000" i="1">
                            <a:latin typeface="Cambria Math"/>
                          </a:rPr>
                          <m:t>2</m:t>
                        </m:r>
                      </m:sub>
                    </m:sSub>
                    <m:r>
                      <a:rPr lang="en-US" altLang="zh-CN" sz="2000" b="0" i="1" smtClean="0">
                        <a:latin typeface="Cambria Math"/>
                      </a:rPr>
                      <m:t>&gt;</m:t>
                    </m:r>
                    <m:r>
                      <a:rPr lang="en-US" altLang="zh-CN" sz="2000" i="1">
                        <a:latin typeface="Cambria Math"/>
                      </a:rPr>
                      <m:t>1</m:t>
                    </m:r>
                    <m:r>
                      <a:rPr lang="en-US" altLang="zh-CN" sz="2000" b="0" i="1" smtClean="0">
                        <a:latin typeface="Cambria Math"/>
                      </a:rPr>
                      <m:t>, </m:t>
                    </m:r>
                  </m:oMath>
                </a14:m>
                <a:endParaRPr lang="en-US" altLang="zh-CN" sz="2000" b="0" i="1" dirty="0">
                  <a:latin typeface="Cambria Math"/>
                </a:endParaRPr>
              </a:p>
              <a:p>
                <a:r>
                  <a:rPr lang="en-US" altLang="zh-CN" sz="2000" dirty="0"/>
                  <a:t>      </a:t>
                </a:r>
                <a14:m>
                  <m:oMath xmlns:m="http://schemas.openxmlformats.org/officeDocument/2006/math">
                    <m:r>
                      <a:rPr lang="en-US" altLang="zh-CN" sz="2000" i="1">
                        <a:latin typeface="Cambria Math"/>
                      </a:rPr>
                      <m:t>𝑏𝑢𝑡</m:t>
                    </m:r>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1</m:t>
                        </m:r>
                      </m:sub>
                    </m:sSub>
                    <m:r>
                      <a:rPr lang="en-US" altLang="zh-CN" sz="2000" i="1">
                        <a:latin typeface="Cambria Math"/>
                      </a:rPr>
                      <m:t>&gt;</m:t>
                    </m:r>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2</m:t>
                        </m:r>
                      </m:sub>
                    </m:sSub>
                    <m:r>
                      <a:rPr lang="en-US" altLang="zh-CN" sz="2000" i="1">
                        <a:latin typeface="Cambria Math"/>
                      </a:rPr>
                      <m:t>+1</m:t>
                    </m:r>
                  </m:oMath>
                </a14:m>
                <a:endParaRPr lang="en-US" altLang="zh-CN" sz="20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1</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a:latin typeface="Cambria Math"/>
                            </a:rPr>
                            <m:t>1+</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num>
                        <m:den>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den>
                      </m:f>
                    </m:oMath>
                  </m:oMathPara>
                </a14:m>
                <a:endParaRPr lang="zh-CN" altLang="zh-CN" sz="2000"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𝛽</m:t>
                          </m:r>
                        </m:e>
                        <m:sub>
                          <m:r>
                            <a:rPr lang="en-US" altLang="zh-CN" sz="2000">
                              <a:latin typeface="Cambria Math"/>
                            </a:rPr>
                            <m:t>2</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a:latin typeface="Cambria Math"/>
                            </a:rPr>
                            <m:t>1</m:t>
                          </m:r>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num>
                        <m:den>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22</m:t>
                                      </m:r>
                                    </m:sub>
                                  </m:sSub>
                                </m:num>
                                <m:den>
                                  <m:r>
                                    <a:rPr lang="en-US" altLang="zh-CN" sz="2000">
                                      <a:latin typeface="Cambria Math"/>
                                    </a:rPr>
                                    <m:t>20</m:t>
                                  </m:r>
                                </m:den>
                              </m:f>
                            </m:sup>
                          </m:sSup>
                          <m:r>
                            <a:rPr lang="en-US" altLang="zh-CN" sz="2000" i="1">
                              <a:latin typeface="Cambria Math"/>
                            </a:rPr>
                            <m:t>−</m:t>
                          </m:r>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𝑠</m:t>
                                      </m:r>
                                    </m:e>
                                    <m:sub>
                                      <m:r>
                                        <a:rPr lang="en-US" altLang="zh-CN" sz="2000">
                                          <a:latin typeface="Cambria Math"/>
                                        </a:rPr>
                                        <m:t>11</m:t>
                                      </m:r>
                                    </m:sub>
                                  </m:sSub>
                                </m:num>
                                <m:den>
                                  <m:r>
                                    <a:rPr lang="en-US" altLang="zh-CN" sz="2000">
                                      <a:latin typeface="Cambria Math"/>
                                    </a:rPr>
                                    <m:t>20</m:t>
                                  </m:r>
                                </m:den>
                              </m:f>
                            </m:sup>
                          </m:sSup>
                        </m:den>
                      </m:f>
                    </m:oMath>
                  </m:oMathPara>
                </a14:m>
                <a:endParaRPr lang="zh-CN" altLang="zh-CN" sz="2000" dirty="0">
                  <a:latin typeface="Times New Roman" pitchFamily="18" charset="0"/>
                  <a:cs typeface="Times New Roman" pitchFamily="18" charset="0"/>
                </a:endParaRPr>
              </a:p>
              <a:p>
                <a:endParaRPr lang="zh-CN" altLang="en-US" sz="2000" dirty="0"/>
              </a:p>
            </p:txBody>
          </p:sp>
        </mc:Choice>
        <mc:Fallback xmlns="">
          <p:sp>
            <p:nvSpPr>
              <p:cNvPr id="15" name="TextBox 11"/>
              <p:cNvSpPr txBox="1">
                <a:spLocks noRot="1" noChangeAspect="1" noMove="1" noResize="1" noEditPoints="1" noAdjustHandles="1" noChangeArrowheads="1" noChangeShapeType="1" noTextEdit="1"/>
              </p:cNvSpPr>
              <p:nvPr/>
            </p:nvSpPr>
            <p:spPr>
              <a:xfrm>
                <a:off x="7576871" y="2350428"/>
                <a:ext cx="2880320" cy="3043654"/>
              </a:xfrm>
              <a:prstGeom prst="rect">
                <a:avLst/>
              </a:prstGeom>
              <a:blipFill rotWithShape="0">
                <a:blip r:embed="rId7"/>
                <a:stretch>
                  <a:fillRect l="-1907" t="-401"/>
                </a:stretch>
              </a:blipFill>
            </p:spPr>
            <p:txBody>
              <a:bodyPr/>
              <a:lstStyle/>
              <a:p>
                <a:r>
                  <a:rPr lang="zh-CN" altLang="en-US">
                    <a:noFill/>
                  </a:rPr>
                  <a:t> </a:t>
                </a:r>
              </a:p>
            </p:txBody>
          </p:sp>
        </mc:Fallback>
      </mc:AlternateContent>
      <p:sp>
        <p:nvSpPr>
          <p:cNvPr id="16" name="矩形 15"/>
          <p:cNvSpPr/>
          <p:nvPr/>
        </p:nvSpPr>
        <p:spPr>
          <a:xfrm>
            <a:off x="1888239" y="2204646"/>
            <a:ext cx="2664296" cy="31143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4696551" y="2204647"/>
            <a:ext cx="2808312" cy="31143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648879" y="2204646"/>
            <a:ext cx="2808312" cy="31143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89990" y="5547906"/>
            <a:ext cx="8883225" cy="40011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solidFill>
                  <a:srgbClr val="0000FF"/>
                </a:solidFill>
                <a:latin typeface="Arial" panose="020B0604020202020204" pitchFamily="34" charset="0"/>
                <a:cs typeface="Arial" panose="020B0604020202020204" pitchFamily="34" charset="0"/>
              </a:rPr>
              <a:t>This method has a limitation in that the coupling coefficient is not too small.</a:t>
            </a:r>
            <a:endParaRPr lang="zh-CN" altLang="en-US" sz="2000" dirty="0">
              <a:solidFill>
                <a:srgbClr val="0000FF"/>
              </a:solidFill>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D2130182-E6DB-46F5-8BBD-E76AAD7B9637}"/>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76850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measurement-Transmission Method</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16</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412970" y="1254072"/>
                <a:ext cx="7848872" cy="2097562"/>
              </a:xfrm>
              <a:prstGeom prst="rect">
                <a:avLst/>
              </a:prstGeom>
            </p:spPr>
            <p:txBody>
              <a:bodyPr wrap="square">
                <a:spAutoFit/>
              </a:bodyPr>
              <a:lstStyle/>
              <a:p>
                <a:r>
                  <a:rPr lang="en-US" altLang="zh-CN" sz="2400" dirty="0">
                    <a:latin typeface="Arial" panose="020B0604020202020204" pitchFamily="34" charset="0"/>
                    <a:cs typeface="Arial" panose="020B0604020202020204" pitchFamily="34" charset="0"/>
                  </a:rPr>
                  <a:t>Measure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a:rPr>
                          <m:t>𝑓</m:t>
                        </m:r>
                      </m:e>
                      <m:sub>
                        <m:r>
                          <a:rPr lang="en-US" altLang="zh-CN" sz="2400" i="1">
                            <a:latin typeface="Cambria Math"/>
                          </a:rPr>
                          <m:t>0</m:t>
                        </m:r>
                      </m:sub>
                    </m:sSub>
                  </m:oMath>
                </a14:m>
                <a:r>
                  <a:rPr lang="en-US" altLang="zh-CN" sz="2400" dirty="0">
                    <a:latin typeface="Arial" panose="020B0604020202020204" pitchFamily="34" charset="0"/>
                    <a:cs typeface="Arial" panose="020B0604020202020204" pitchFamily="34" charset="0"/>
                  </a:rPr>
                  <a:t>,</a:t>
                </a:r>
                <a14:m>
                  <m:oMath xmlns:m="http://schemas.openxmlformats.org/officeDocument/2006/math">
                    <m:r>
                      <a:rPr lang="en-US" altLang="zh-CN" sz="2400">
                        <a:latin typeface="Cambria Math"/>
                      </a:rPr>
                      <m:t> </m:t>
                    </m:r>
                    <m:sSub>
                      <m:sSubPr>
                        <m:ctrlPr>
                          <a:rPr lang="zh-CN" altLang="zh-CN" sz="2400" i="1">
                            <a:latin typeface="Cambria Math" panose="02040503050406030204" pitchFamily="18" charset="0"/>
                          </a:rPr>
                        </m:ctrlPr>
                      </m:sSubPr>
                      <m:e>
                        <m:r>
                          <a:rPr lang="en-US" altLang="zh-CN" sz="2400" i="1">
                            <a:latin typeface="Cambria Math"/>
                          </a:rPr>
                          <m:t>𝑄</m:t>
                        </m:r>
                      </m:e>
                      <m:sub>
                        <m:r>
                          <a:rPr lang="en-US" altLang="zh-CN" sz="2400" i="1">
                            <a:latin typeface="Cambria Math"/>
                          </a:rPr>
                          <m:t>𝐿</m:t>
                        </m:r>
                      </m:sub>
                    </m:sSub>
                  </m:oMath>
                </a14:m>
                <a:r>
                  <a:rPr lang="en-US" altLang="zh-CN" sz="2400" dirty="0">
                    <a:latin typeface="Arial" panose="020B0604020202020204" pitchFamily="34" charset="0"/>
                    <a:cs typeface="Arial" panose="020B0604020202020204" pitchFamily="34" charset="0"/>
                  </a:rPr>
                  <a:t>,</a:t>
                </a:r>
                <a14:m>
                  <m:oMath xmlns:m="http://schemas.openxmlformats.org/officeDocument/2006/math">
                    <m:r>
                      <a:rPr lang="en-US" altLang="zh-CN" sz="2400">
                        <a:latin typeface="Cambria Math"/>
                      </a:rPr>
                      <m:t> </m:t>
                    </m:r>
                    <m:sSub>
                      <m:sSubPr>
                        <m:ctrlPr>
                          <a:rPr lang="zh-CN" altLang="zh-CN" sz="2400" i="1">
                            <a:latin typeface="Cambria Math" panose="02040503050406030204" pitchFamily="18" charset="0"/>
                          </a:rPr>
                        </m:ctrlPr>
                      </m:sSubPr>
                      <m:e>
                        <m:r>
                          <a:rPr lang="en-US" altLang="zh-CN" sz="2400" i="1">
                            <a:latin typeface="Cambria Math"/>
                          </a:rPr>
                          <m:t>𝑆</m:t>
                        </m:r>
                      </m:e>
                      <m:sub>
                        <m:r>
                          <a:rPr lang="en-US" altLang="zh-CN" sz="2400" i="1">
                            <a:latin typeface="Cambria Math"/>
                          </a:rPr>
                          <m:t>11</m:t>
                        </m:r>
                      </m:sub>
                    </m:sSub>
                  </m:oMath>
                </a14:m>
                <a:r>
                  <a:rPr lang="en-US" altLang="zh-CN" sz="2400" dirty="0">
                    <a:latin typeface="Arial" panose="020B0604020202020204" pitchFamily="34" charset="0"/>
                    <a:cs typeface="Arial" panose="020B0604020202020204" pitchFamily="34" charset="0"/>
                  </a:rPr>
                  <a:t>(dB),</a:t>
                </a:r>
                <a14:m>
                  <m:oMath xmlns:m="http://schemas.openxmlformats.org/officeDocument/2006/math">
                    <m:r>
                      <a:rPr lang="en-US" altLang="zh-CN" sz="2400">
                        <a:latin typeface="Cambria Math"/>
                      </a:rPr>
                      <m:t> </m:t>
                    </m:r>
                    <m:sSub>
                      <m:sSubPr>
                        <m:ctrlPr>
                          <a:rPr lang="zh-CN" altLang="zh-CN" sz="2400" i="1">
                            <a:latin typeface="Cambria Math" panose="02040503050406030204" pitchFamily="18" charset="0"/>
                          </a:rPr>
                        </m:ctrlPr>
                      </m:sSubPr>
                      <m:e>
                        <m:r>
                          <a:rPr lang="en-US" altLang="zh-CN" sz="2400" i="1">
                            <a:latin typeface="Cambria Math"/>
                          </a:rPr>
                          <m:t>𝑆</m:t>
                        </m:r>
                      </m:e>
                      <m:sub>
                        <m:r>
                          <a:rPr lang="en-US" altLang="zh-CN" sz="2400" i="1">
                            <a:latin typeface="Cambria Math"/>
                          </a:rPr>
                          <m:t>21</m:t>
                        </m:r>
                      </m:sub>
                    </m:sSub>
                  </m:oMath>
                </a14:m>
                <a:r>
                  <a:rPr lang="en-US" altLang="zh-CN" sz="2400" dirty="0">
                    <a:latin typeface="Arial" panose="020B0604020202020204" pitchFamily="34" charset="0"/>
                    <a:cs typeface="Arial" panose="020B0604020202020204" pitchFamily="34" charset="0"/>
                  </a:rPr>
                  <a:t>(dB)</a:t>
                </a:r>
                <a:endParaRPr lang="zh-CN" altLang="zh-CN" sz="24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a:rPr>
                            <m:t>𝑄</m:t>
                          </m:r>
                        </m:e>
                        <m:sub>
                          <m:r>
                            <a:rPr lang="en-US" altLang="zh-CN" sz="2200" i="1">
                              <a:latin typeface="Cambria Math"/>
                            </a:rPr>
                            <m:t>0</m:t>
                          </m:r>
                        </m:sub>
                      </m:sSub>
                      <m:r>
                        <a:rPr lang="en-US" altLang="zh-CN" sz="2200" i="1">
                          <a:latin typeface="Cambria Math"/>
                        </a:rPr>
                        <m:t>=</m:t>
                      </m:r>
                      <m:d>
                        <m:dPr>
                          <m:ctrlPr>
                            <a:rPr lang="zh-CN" altLang="zh-CN" sz="2200" i="1">
                              <a:latin typeface="Cambria Math" panose="02040503050406030204" pitchFamily="18" charset="0"/>
                            </a:rPr>
                          </m:ctrlPr>
                        </m:dPr>
                        <m:e>
                          <m:r>
                            <a:rPr lang="en-US" altLang="zh-CN" sz="2200" i="1">
                              <a:latin typeface="Cambria Math"/>
                            </a:rPr>
                            <m:t>1+</m:t>
                          </m:r>
                          <m:sSub>
                            <m:sSubPr>
                              <m:ctrlPr>
                                <a:rPr lang="zh-CN" altLang="zh-CN" sz="2200" i="1">
                                  <a:latin typeface="Cambria Math" panose="02040503050406030204" pitchFamily="18" charset="0"/>
                                </a:rPr>
                              </m:ctrlPr>
                            </m:sSubPr>
                            <m:e>
                              <m:r>
                                <a:rPr lang="en-US" altLang="zh-CN" sz="2200" i="1">
                                  <a:latin typeface="Cambria Math"/>
                                </a:rPr>
                                <m:t>𝛽</m:t>
                              </m:r>
                            </m:e>
                            <m:sub>
                              <m:r>
                                <m:rPr>
                                  <m:sty m:val="p"/>
                                </m:rPr>
                                <a:rPr lang="en-US" altLang="zh-CN" sz="2200">
                                  <a:latin typeface="Cambria Math"/>
                                </a:rPr>
                                <m:t>HOM</m:t>
                              </m:r>
                              <m:r>
                                <a:rPr lang="en-US" altLang="zh-CN" sz="2200" i="1">
                                  <a:latin typeface="Cambria Math"/>
                                </a:rPr>
                                <m:t>1</m:t>
                              </m:r>
                            </m:sub>
                          </m:sSub>
                          <m:r>
                            <a:rPr lang="en-US" altLang="zh-CN" sz="2200" i="1">
                              <a:latin typeface="Cambria Math"/>
                            </a:rPr>
                            <m:t>+</m:t>
                          </m:r>
                          <m:sSub>
                            <m:sSubPr>
                              <m:ctrlPr>
                                <a:rPr lang="zh-CN" altLang="zh-CN" sz="2200" i="1">
                                  <a:latin typeface="Cambria Math" panose="02040503050406030204" pitchFamily="18" charset="0"/>
                                </a:rPr>
                              </m:ctrlPr>
                            </m:sSubPr>
                            <m:e>
                              <m:r>
                                <a:rPr lang="en-US" altLang="zh-CN" sz="2200" i="1">
                                  <a:latin typeface="Cambria Math"/>
                                </a:rPr>
                                <m:t>𝛽</m:t>
                              </m:r>
                            </m:e>
                            <m:sub>
                              <m:r>
                                <m:rPr>
                                  <m:sty m:val="p"/>
                                </m:rPr>
                                <a:rPr lang="en-US" altLang="zh-CN" sz="2200">
                                  <a:latin typeface="Cambria Math"/>
                                </a:rPr>
                                <m:t>HOM</m:t>
                              </m:r>
                              <m:r>
                                <a:rPr lang="en-US" altLang="zh-CN" sz="2200" i="1">
                                  <a:latin typeface="Cambria Math"/>
                                </a:rPr>
                                <m:t>2</m:t>
                              </m:r>
                            </m:sub>
                          </m:sSub>
                        </m:e>
                      </m:d>
                      <m:sSub>
                        <m:sSubPr>
                          <m:ctrlPr>
                            <a:rPr lang="zh-CN" altLang="zh-CN" sz="2200" i="1">
                              <a:latin typeface="Cambria Math" panose="02040503050406030204" pitchFamily="18" charset="0"/>
                            </a:rPr>
                          </m:ctrlPr>
                        </m:sSubPr>
                        <m:e>
                          <m:r>
                            <a:rPr lang="en-US" altLang="zh-CN" sz="2200" i="1">
                              <a:latin typeface="Cambria Math"/>
                            </a:rPr>
                            <m:t>𝑄</m:t>
                          </m:r>
                        </m:e>
                        <m:sub>
                          <m:r>
                            <m:rPr>
                              <m:nor/>
                            </m:rPr>
                            <a:rPr lang="en-US" altLang="zh-CN" sz="2200">
                              <a:latin typeface="Arial" panose="020B0604020202020204" pitchFamily="34" charset="0"/>
                              <a:cs typeface="Arial" panose="020B0604020202020204" pitchFamily="34" charset="0"/>
                            </a:rPr>
                            <m:t>L</m:t>
                          </m:r>
                        </m:sub>
                      </m:sSub>
                    </m:oMath>
                  </m:oMathPara>
                </a14:m>
                <a:endParaRPr lang="zh-CN" altLang="zh-CN" sz="22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𝑟</m:t>
                          </m:r>
                        </m:sub>
                      </m:sSub>
                      <m:r>
                        <a:rPr lang="en-US" altLang="zh-CN" sz="2200">
                          <a:latin typeface="Cambria Math"/>
                        </a:rPr>
                        <m:t>=</m:t>
                      </m:r>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𝑖𝑛</m:t>
                          </m:r>
                        </m:sub>
                      </m:sSub>
                      <m:sSup>
                        <m:sSupPr>
                          <m:ctrlPr>
                            <a:rPr lang="zh-CN" altLang="zh-CN" sz="2200" i="1">
                              <a:latin typeface="Cambria Math" panose="02040503050406030204" pitchFamily="18" charset="0"/>
                            </a:rPr>
                          </m:ctrlPr>
                        </m:sSupPr>
                        <m:e>
                          <m:r>
                            <a:rPr lang="en-US" altLang="zh-CN" sz="2200" i="1">
                              <a:latin typeface="Cambria Math"/>
                            </a:rPr>
                            <m:t>𝛤</m:t>
                          </m:r>
                        </m:e>
                        <m:sup>
                          <m:r>
                            <a:rPr lang="en-US" altLang="zh-CN" sz="2200">
                              <a:latin typeface="Cambria Math"/>
                            </a:rPr>
                            <m:t>2</m:t>
                          </m:r>
                        </m:sup>
                      </m:sSup>
                      <m:r>
                        <a:rPr lang="en-US" altLang="zh-CN" sz="2200">
                          <a:latin typeface="Cambria Math"/>
                        </a:rPr>
                        <m:t>=</m:t>
                      </m:r>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𝑖𝑛</m:t>
                          </m:r>
                        </m:sub>
                      </m:sSub>
                      <m:sSup>
                        <m:sSupPr>
                          <m:ctrlPr>
                            <a:rPr lang="zh-CN" altLang="zh-CN" sz="2200" i="1">
                              <a:latin typeface="Cambria Math" panose="02040503050406030204" pitchFamily="18" charset="0"/>
                            </a:rPr>
                          </m:ctrlPr>
                        </m:sSupPr>
                        <m:e>
                          <m:r>
                            <a:rPr lang="en-US" altLang="zh-CN" sz="2200">
                              <a:latin typeface="Cambria Math"/>
                            </a:rPr>
                            <m:t>10</m:t>
                          </m:r>
                        </m:e>
                        <m:sup>
                          <m:f>
                            <m:fPr>
                              <m:ctrlPr>
                                <a:rPr lang="zh-CN" altLang="zh-CN" sz="2200" i="1">
                                  <a:latin typeface="Cambria Math" panose="02040503050406030204" pitchFamily="18" charset="0"/>
                                </a:rPr>
                              </m:ctrlPr>
                            </m:fPr>
                            <m:num>
                              <m:sSub>
                                <m:sSubPr>
                                  <m:ctrlPr>
                                    <a:rPr lang="zh-CN" altLang="zh-CN" sz="2200" i="1">
                                      <a:latin typeface="Cambria Math" panose="02040503050406030204" pitchFamily="18" charset="0"/>
                                    </a:rPr>
                                  </m:ctrlPr>
                                </m:sSubPr>
                                <m:e>
                                  <m:r>
                                    <a:rPr lang="en-US" altLang="zh-CN" sz="2200" i="1">
                                      <a:latin typeface="Cambria Math"/>
                                    </a:rPr>
                                    <m:t>𝑠</m:t>
                                  </m:r>
                                </m:e>
                                <m:sub>
                                  <m:r>
                                    <a:rPr lang="en-US" altLang="zh-CN" sz="2200">
                                      <a:latin typeface="Cambria Math"/>
                                    </a:rPr>
                                    <m:t>11</m:t>
                                  </m:r>
                                </m:sub>
                              </m:sSub>
                            </m:num>
                            <m:den>
                              <m:r>
                                <a:rPr lang="en-US" altLang="zh-CN" sz="2200">
                                  <a:latin typeface="Cambria Math"/>
                                </a:rPr>
                                <m:t>10</m:t>
                              </m:r>
                            </m:den>
                          </m:f>
                        </m:sup>
                      </m:sSup>
                    </m:oMath>
                  </m:oMathPara>
                </a14:m>
                <a:endParaRPr lang="zh-CN" altLang="zh-CN" sz="22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𝑡</m:t>
                          </m:r>
                        </m:sub>
                      </m:sSub>
                      <m:r>
                        <a:rPr lang="en-US" altLang="zh-CN" sz="2200">
                          <a:latin typeface="Cambria Math"/>
                        </a:rPr>
                        <m:t>=</m:t>
                      </m:r>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𝑖𝑛</m:t>
                          </m:r>
                        </m:sub>
                      </m:sSub>
                      <m:sSup>
                        <m:sSupPr>
                          <m:ctrlPr>
                            <a:rPr lang="zh-CN" altLang="zh-CN" sz="2200" i="1">
                              <a:latin typeface="Cambria Math" panose="02040503050406030204" pitchFamily="18" charset="0"/>
                            </a:rPr>
                          </m:ctrlPr>
                        </m:sSupPr>
                        <m:e>
                          <m:r>
                            <a:rPr lang="en-US" altLang="zh-CN" sz="2200" i="1">
                              <a:latin typeface="Cambria Math"/>
                            </a:rPr>
                            <m:t>𝑇</m:t>
                          </m:r>
                        </m:e>
                        <m:sup>
                          <m:r>
                            <a:rPr lang="en-US" altLang="zh-CN" sz="2200">
                              <a:latin typeface="Cambria Math"/>
                            </a:rPr>
                            <m:t>2</m:t>
                          </m:r>
                        </m:sup>
                      </m:sSup>
                      <m:r>
                        <a:rPr lang="en-US" altLang="zh-CN" sz="2200">
                          <a:latin typeface="Cambria Math"/>
                        </a:rPr>
                        <m:t>=</m:t>
                      </m:r>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𝑖𝑛</m:t>
                          </m:r>
                        </m:sub>
                      </m:sSub>
                      <m:sSup>
                        <m:sSupPr>
                          <m:ctrlPr>
                            <a:rPr lang="zh-CN" altLang="zh-CN" sz="2200" i="1">
                              <a:latin typeface="Cambria Math" panose="02040503050406030204" pitchFamily="18" charset="0"/>
                            </a:rPr>
                          </m:ctrlPr>
                        </m:sSupPr>
                        <m:e>
                          <m:r>
                            <a:rPr lang="en-US" altLang="zh-CN" sz="2200">
                              <a:latin typeface="Cambria Math"/>
                            </a:rPr>
                            <m:t>10</m:t>
                          </m:r>
                        </m:e>
                        <m:sup>
                          <m:f>
                            <m:fPr>
                              <m:ctrlPr>
                                <a:rPr lang="zh-CN" altLang="zh-CN" sz="2200" i="1">
                                  <a:latin typeface="Cambria Math" panose="02040503050406030204" pitchFamily="18" charset="0"/>
                                </a:rPr>
                              </m:ctrlPr>
                            </m:fPr>
                            <m:num>
                              <m:sSub>
                                <m:sSubPr>
                                  <m:ctrlPr>
                                    <a:rPr lang="zh-CN" altLang="zh-CN" sz="2200" i="1">
                                      <a:latin typeface="Cambria Math" panose="02040503050406030204" pitchFamily="18" charset="0"/>
                                    </a:rPr>
                                  </m:ctrlPr>
                                </m:sSubPr>
                                <m:e>
                                  <m:r>
                                    <a:rPr lang="en-US" altLang="zh-CN" sz="2200" i="1">
                                      <a:latin typeface="Cambria Math"/>
                                    </a:rPr>
                                    <m:t>𝑠</m:t>
                                  </m:r>
                                </m:e>
                                <m:sub>
                                  <m:r>
                                    <a:rPr lang="en-US" altLang="zh-CN" sz="2200">
                                      <a:latin typeface="Cambria Math"/>
                                    </a:rPr>
                                    <m:t>21</m:t>
                                  </m:r>
                                </m:sub>
                              </m:sSub>
                            </m:num>
                            <m:den>
                              <m:r>
                                <a:rPr lang="en-US" altLang="zh-CN" sz="2200">
                                  <a:latin typeface="Cambria Math"/>
                                </a:rPr>
                                <m:t>10</m:t>
                              </m:r>
                            </m:den>
                          </m:f>
                        </m:sup>
                      </m:sSup>
                    </m:oMath>
                  </m:oMathPara>
                </a14:m>
                <a:endParaRPr lang="zh-CN" altLang="zh-CN" sz="22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𝑖𝑛</m:t>
                          </m:r>
                        </m:sub>
                      </m:sSub>
                      <m:r>
                        <a:rPr lang="en-US" altLang="zh-CN" sz="2200">
                          <a:latin typeface="Cambria Math"/>
                        </a:rPr>
                        <m:t>=</m:t>
                      </m:r>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𝑟</m:t>
                          </m:r>
                        </m:sub>
                      </m:sSub>
                      <m:r>
                        <a:rPr lang="en-US" altLang="zh-CN" sz="2200">
                          <a:latin typeface="Cambria Math"/>
                        </a:rPr>
                        <m:t>+</m:t>
                      </m:r>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i="1">
                              <a:latin typeface="Cambria Math"/>
                            </a:rPr>
                            <m:t>𝑡</m:t>
                          </m:r>
                        </m:sub>
                      </m:sSub>
                      <m:r>
                        <a:rPr lang="en-US" altLang="zh-CN" sz="2200">
                          <a:latin typeface="Cambria Math"/>
                        </a:rPr>
                        <m:t>+</m:t>
                      </m:r>
                      <m:sSub>
                        <m:sSubPr>
                          <m:ctrlPr>
                            <a:rPr lang="zh-CN" altLang="zh-CN" sz="2200" i="1">
                              <a:latin typeface="Cambria Math" panose="02040503050406030204" pitchFamily="18" charset="0"/>
                            </a:rPr>
                          </m:ctrlPr>
                        </m:sSubPr>
                        <m:e>
                          <m:r>
                            <a:rPr lang="en-US" altLang="zh-CN" sz="2200" i="1">
                              <a:latin typeface="Cambria Math"/>
                            </a:rPr>
                            <m:t>𝑃</m:t>
                          </m:r>
                        </m:e>
                        <m:sub>
                          <m:r>
                            <a:rPr lang="en-US" altLang="zh-CN" sz="2200">
                              <a:latin typeface="Cambria Math"/>
                            </a:rPr>
                            <m:t>0</m:t>
                          </m:r>
                        </m:sub>
                      </m:sSub>
                    </m:oMath>
                  </m:oMathPara>
                </a14:m>
                <a:endParaRPr lang="zh-CN" altLang="zh-CN" sz="2200" dirty="0">
                  <a:latin typeface="Arial" panose="020B0604020202020204" pitchFamily="34" charset="0"/>
                  <a:cs typeface="Arial" panose="020B0604020202020204" pitchFamily="34"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412970" y="1254072"/>
                <a:ext cx="7848872" cy="2097562"/>
              </a:xfrm>
              <a:prstGeom prst="rect">
                <a:avLst/>
              </a:prstGeom>
              <a:blipFill rotWithShape="0">
                <a:blip r:embed="rId4"/>
                <a:stretch>
                  <a:fillRect l="-1243" t="-2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6"/>
              <p:cNvSpPr txBox="1"/>
              <p:nvPr/>
            </p:nvSpPr>
            <p:spPr>
              <a:xfrm>
                <a:off x="2162368" y="3351634"/>
                <a:ext cx="4179726" cy="2120324"/>
              </a:xfrm>
              <a:prstGeom prst="rect">
                <a:avLst/>
              </a:prstGeom>
              <a:noFill/>
            </p:spPr>
            <p:txBody>
              <a:bodyPr wrap="square" rtlCol="0">
                <a:spAutoFit/>
              </a:bodyPr>
              <a:lstStyle/>
              <a:p>
                <a:pPr marL="285750" indent="-285750">
                  <a:buFont typeface="Arial" pitchFamily="34" charset="0"/>
                  <a:buChar char="•"/>
                </a:pPr>
                <a14:m>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a:rPr>
                          <m:t>𝛽</m:t>
                        </m:r>
                      </m:e>
                      <m:sub>
                        <m:r>
                          <a:rPr lang="en-US" altLang="zh-CN" sz="2000" i="1">
                            <a:latin typeface="Cambria Math"/>
                          </a:rPr>
                          <m:t>1</m:t>
                        </m:r>
                      </m:sub>
                    </m:sSub>
                    <m:r>
                      <a:rPr lang="en-US" altLang="zh-CN" sz="2000" b="0" i="1" smtClean="0">
                        <a:latin typeface="Cambria Math"/>
                      </a:rPr>
                      <m:t>&lt;1</m:t>
                    </m:r>
                  </m:oMath>
                </a14:m>
                <a:endParaRPr lang="en-US" altLang="zh-CN" sz="2000" b="0" dirty="0"/>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m:rPr>
                              <m:sty m:val="p"/>
                            </m:rPr>
                            <a:rPr lang="en-US" altLang="zh-CN" sz="2000">
                              <a:latin typeface="Cambria Math"/>
                            </a:rPr>
                            <m:t>β</m:t>
                          </m:r>
                        </m:e>
                        <m:sub>
                          <m:r>
                            <a:rPr lang="en-US" altLang="zh-CN" sz="2000">
                              <a:latin typeface="Cambria Math"/>
                            </a:rPr>
                            <m:t>1</m:t>
                          </m:r>
                        </m:sub>
                      </m:sSub>
                      <m:r>
                        <a:rPr lang="en-US" altLang="zh-CN" sz="2000">
                          <a:latin typeface="Cambria Math"/>
                        </a:rPr>
                        <m:t>=</m:t>
                      </m:r>
                      <m:f>
                        <m:fPr>
                          <m:ctrlPr>
                            <a:rPr lang="zh-CN" altLang="zh-CN" sz="2000" i="1">
                              <a:latin typeface="Cambria Math" panose="02040503050406030204" pitchFamily="18" charset="0"/>
                            </a:rPr>
                          </m:ctrlPr>
                        </m:fPr>
                        <m:num>
                          <m:sSup>
                            <m:sSupPr>
                              <m:ctrlPr>
                                <a:rPr lang="zh-CN" altLang="zh-CN" sz="2000" i="1">
                                  <a:latin typeface="Cambria Math" panose="02040503050406030204" pitchFamily="18" charset="0"/>
                                </a:rPr>
                              </m:ctrlPr>
                            </m:sSupPr>
                            <m:e>
                              <m:sSup>
                                <m:sSupPr>
                                  <m:ctrlPr>
                                    <a:rPr lang="zh-CN" altLang="zh-CN" sz="2000" i="1">
                                      <a:latin typeface="Cambria Math" panose="02040503050406030204" pitchFamily="18" charset="0"/>
                                    </a:rPr>
                                  </m:ctrlPr>
                                </m:sSupPr>
                                <m:e>
                                  <m:r>
                                    <a:rPr lang="en-US" altLang="zh-CN" sz="2000" b="0">
                                      <a:latin typeface="Cambria Math"/>
                                    </a:rPr>
                                    <m:t>(</m:t>
                                  </m:r>
                                  <m:r>
                                    <a:rPr lang="en-US" altLang="zh-CN" sz="2000" b="0" i="1">
                                      <a:latin typeface="Cambria Math"/>
                                    </a:rPr>
                                    <m:t>1−10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b="0" i="1">
                                              <a:latin typeface="Cambria Math"/>
                                            </a:rPr>
                                            <m:t>𝑠</m:t>
                                          </m:r>
                                        </m:e>
                                        <m:sub>
                                          <m:r>
                                            <a:rPr lang="en-US" altLang="zh-CN" sz="2000" b="0" i="1">
                                              <a:latin typeface="Cambria Math"/>
                                            </a:rPr>
                                            <m:t>11</m:t>
                                          </m:r>
                                        </m:sub>
                                      </m:sSub>
                                    </m:num>
                                    <m:den>
                                      <m:r>
                                        <a:rPr lang="en-US" altLang="zh-CN" sz="2000" b="0" i="1">
                                          <a:latin typeface="Cambria Math"/>
                                        </a:rPr>
                                        <m:t>20</m:t>
                                      </m:r>
                                    </m:den>
                                  </m:f>
                                </m:sup>
                              </m:sSup>
                              <m:r>
                                <a:rPr lang="en-US" altLang="zh-CN" sz="2000" b="0">
                                  <a:latin typeface="Cambria Math"/>
                                </a:rPr>
                                <m:t>)</m:t>
                              </m:r>
                            </m:e>
                            <m:sup>
                              <m:r>
                                <a:rPr lang="en-US" altLang="zh-CN" sz="2000" b="0" i="1">
                                  <a:latin typeface="Cambria Math"/>
                                </a:rPr>
                                <m:t>2</m:t>
                              </m:r>
                            </m:sup>
                          </m:sSup>
                        </m:num>
                        <m:den>
                          <m:r>
                            <a:rPr lang="en-US" altLang="zh-CN" sz="2000" b="0" i="1">
                              <a:latin typeface="Cambria Math"/>
                            </a:rPr>
                            <m:t>1−</m:t>
                          </m:r>
                          <m:sSup>
                            <m:sSupPr>
                              <m:ctrlPr>
                                <a:rPr lang="zh-CN" altLang="zh-CN" sz="2000" i="1">
                                  <a:latin typeface="Cambria Math" panose="02040503050406030204" pitchFamily="18" charset="0"/>
                                </a:rPr>
                              </m:ctrlPr>
                            </m:sSupPr>
                            <m:e>
                              <m:sSup>
                                <m:sSupPr>
                                  <m:ctrlPr>
                                    <a:rPr lang="zh-CN" altLang="zh-CN" sz="2000" i="1">
                                      <a:latin typeface="Cambria Math" panose="02040503050406030204" pitchFamily="18" charset="0"/>
                                    </a:rPr>
                                  </m:ctrlPr>
                                </m:sSupPr>
                                <m:e>
                                  <m:r>
                                    <a:rPr lang="en-US" altLang="zh-CN" sz="2000" b="0" i="1">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b="0" i="1">
                                              <a:latin typeface="Cambria Math"/>
                                            </a:rPr>
                                            <m:t>𝑠</m:t>
                                          </m:r>
                                        </m:e>
                                        <m:sub>
                                          <m:r>
                                            <a:rPr lang="en-US" altLang="zh-CN" sz="2000" b="0" i="1">
                                              <a:latin typeface="Cambria Math"/>
                                            </a:rPr>
                                            <m:t>11</m:t>
                                          </m:r>
                                        </m:sub>
                                      </m:sSub>
                                    </m:num>
                                    <m:den>
                                      <m:r>
                                        <a:rPr lang="en-US" altLang="zh-CN" sz="2000" b="0" i="1">
                                          <a:latin typeface="Cambria Math"/>
                                        </a:rPr>
                                        <m:t>10</m:t>
                                      </m:r>
                                    </m:den>
                                  </m:f>
                                </m:sup>
                              </m:sSup>
                              <m:r>
                                <a:rPr lang="en-US" altLang="zh-CN" sz="2000" b="0" i="1">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b="0" i="1">
                                          <a:latin typeface="Cambria Math"/>
                                        </a:rPr>
                                        <m:t>𝑠</m:t>
                                      </m:r>
                                    </m:e>
                                    <m:sub>
                                      <m:r>
                                        <a:rPr lang="en-US" altLang="zh-CN" sz="2000" b="0" i="1">
                                          <a:latin typeface="Cambria Math"/>
                                        </a:rPr>
                                        <m:t>21</m:t>
                                      </m:r>
                                    </m:sub>
                                  </m:sSub>
                                </m:num>
                                <m:den>
                                  <m:r>
                                    <a:rPr lang="en-US" altLang="zh-CN" sz="2000" b="0" i="1">
                                      <a:latin typeface="Cambria Math"/>
                                    </a:rPr>
                                    <m:t>10</m:t>
                                  </m:r>
                                </m:den>
                              </m:f>
                            </m:sup>
                          </m:sSup>
                        </m:den>
                      </m:f>
                    </m:oMath>
                  </m:oMathPara>
                </a14:m>
                <a:endParaRPr lang="zh-CN" altLang="zh-CN" sz="2000"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b="0" i="1">
                              <a:latin typeface="Cambria Math"/>
                            </a:rPr>
                            <m:t>𝛽</m:t>
                          </m:r>
                        </m:e>
                        <m:sub>
                          <m:r>
                            <a:rPr lang="en-US" altLang="zh-CN" sz="2000" b="0" i="1">
                              <a:latin typeface="Cambria Math"/>
                            </a:rPr>
                            <m:t>2</m:t>
                          </m:r>
                        </m:sub>
                      </m:sSub>
                      <m:r>
                        <a:rPr lang="en-US" altLang="zh-CN" sz="2000" b="0">
                          <a:latin typeface="Cambria Math"/>
                        </a:rPr>
                        <m:t>=</m:t>
                      </m:r>
                      <m:f>
                        <m:fPr>
                          <m:ctrlPr>
                            <a:rPr lang="zh-CN" altLang="zh-CN" sz="2000" i="1">
                              <a:latin typeface="Cambria Math" panose="02040503050406030204" pitchFamily="18" charset="0"/>
                            </a:rPr>
                          </m:ctrlPr>
                        </m:fPr>
                        <m:num>
                          <m:sSup>
                            <m:sSupPr>
                              <m:ctrlPr>
                                <a:rPr lang="zh-CN" altLang="zh-CN" sz="2000" i="1">
                                  <a:latin typeface="Cambria Math" panose="02040503050406030204" pitchFamily="18" charset="0"/>
                                </a:rPr>
                              </m:ctrlPr>
                            </m:sSupPr>
                            <m:e>
                              <m:r>
                                <a:rPr lang="en-US" altLang="zh-CN" sz="2000" b="0" i="1">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b="0" i="1">
                                          <a:latin typeface="Cambria Math"/>
                                        </a:rPr>
                                        <m:t>𝑠</m:t>
                                      </m:r>
                                    </m:e>
                                    <m:sub>
                                      <m:r>
                                        <a:rPr lang="en-US" altLang="zh-CN" sz="2000" b="0" i="1">
                                          <a:latin typeface="Cambria Math"/>
                                        </a:rPr>
                                        <m:t>21</m:t>
                                      </m:r>
                                    </m:sub>
                                  </m:sSub>
                                </m:num>
                                <m:den>
                                  <m:r>
                                    <a:rPr lang="en-US" altLang="zh-CN" sz="2000" b="0" i="1">
                                      <a:latin typeface="Cambria Math"/>
                                    </a:rPr>
                                    <m:t>10</m:t>
                                  </m:r>
                                </m:den>
                              </m:f>
                            </m:sup>
                          </m:sSup>
                        </m:num>
                        <m:den>
                          <m:r>
                            <a:rPr lang="en-US" altLang="zh-CN" sz="2000" b="0" i="1">
                              <a:latin typeface="Cambria Math"/>
                            </a:rPr>
                            <m:t>1−</m:t>
                          </m:r>
                          <m:sSup>
                            <m:sSupPr>
                              <m:ctrlPr>
                                <a:rPr lang="zh-CN" altLang="zh-CN" sz="2000" i="1">
                                  <a:latin typeface="Cambria Math" panose="02040503050406030204" pitchFamily="18" charset="0"/>
                                </a:rPr>
                              </m:ctrlPr>
                            </m:sSupPr>
                            <m:e>
                              <m:sSup>
                                <m:sSupPr>
                                  <m:ctrlPr>
                                    <a:rPr lang="zh-CN" altLang="zh-CN" sz="2000" i="1">
                                      <a:latin typeface="Cambria Math" panose="02040503050406030204" pitchFamily="18" charset="0"/>
                                    </a:rPr>
                                  </m:ctrlPr>
                                </m:sSupPr>
                                <m:e>
                                  <m:r>
                                    <a:rPr lang="en-US" altLang="zh-CN" sz="2000" b="0" i="1">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b="0" i="1">
                                              <a:latin typeface="Cambria Math"/>
                                            </a:rPr>
                                            <m:t>𝑠</m:t>
                                          </m:r>
                                        </m:e>
                                        <m:sub>
                                          <m:r>
                                            <a:rPr lang="en-US" altLang="zh-CN" sz="2000" b="0" i="1">
                                              <a:latin typeface="Cambria Math"/>
                                            </a:rPr>
                                            <m:t>11</m:t>
                                          </m:r>
                                        </m:sub>
                                      </m:sSub>
                                    </m:num>
                                    <m:den>
                                      <m:r>
                                        <a:rPr lang="en-US" altLang="zh-CN" sz="2000" b="0" i="1">
                                          <a:latin typeface="Cambria Math"/>
                                        </a:rPr>
                                        <m:t>10</m:t>
                                      </m:r>
                                    </m:den>
                                  </m:f>
                                </m:sup>
                              </m:sSup>
                              <m:r>
                                <a:rPr lang="en-US" altLang="zh-CN" sz="2000" b="0" i="1">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b="0" i="1">
                                          <a:latin typeface="Cambria Math"/>
                                        </a:rPr>
                                        <m:t>𝑠</m:t>
                                      </m:r>
                                    </m:e>
                                    <m:sub>
                                      <m:r>
                                        <a:rPr lang="en-US" altLang="zh-CN" sz="2000" b="0" i="1">
                                          <a:latin typeface="Cambria Math"/>
                                        </a:rPr>
                                        <m:t>21</m:t>
                                      </m:r>
                                    </m:sub>
                                  </m:sSub>
                                </m:num>
                                <m:den>
                                  <m:r>
                                    <a:rPr lang="en-US" altLang="zh-CN" sz="2000" b="0" i="1">
                                      <a:latin typeface="Cambria Math"/>
                                    </a:rPr>
                                    <m:t>10</m:t>
                                  </m:r>
                                </m:den>
                              </m:f>
                            </m:sup>
                          </m:sSup>
                        </m:den>
                      </m:f>
                    </m:oMath>
                  </m:oMathPara>
                </a14:m>
                <a:endParaRPr lang="zh-CN" altLang="zh-CN" sz="2000" dirty="0">
                  <a:latin typeface="Times New Roman" pitchFamily="18" charset="0"/>
                  <a:cs typeface="Times New Roman" pitchFamily="18" charset="0"/>
                </a:endParaRPr>
              </a:p>
            </p:txBody>
          </p:sp>
        </mc:Choice>
        <mc:Fallback xmlns="">
          <p:sp>
            <p:nvSpPr>
              <p:cNvPr id="13" name="TextBox 6"/>
              <p:cNvSpPr txBox="1">
                <a:spLocks noRot="1" noChangeAspect="1" noMove="1" noResize="1" noEditPoints="1" noAdjustHandles="1" noChangeArrowheads="1" noChangeShapeType="1" noTextEdit="1"/>
              </p:cNvSpPr>
              <p:nvPr/>
            </p:nvSpPr>
            <p:spPr>
              <a:xfrm>
                <a:off x="2162368" y="3351634"/>
                <a:ext cx="4179726" cy="2120324"/>
              </a:xfrm>
              <a:prstGeom prst="rect">
                <a:avLst/>
              </a:prstGeom>
              <a:blipFill rotWithShape="0">
                <a:blip r:embed="rId5"/>
                <a:stretch>
                  <a:fillRect l="-1314" t="-11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7"/>
              <p:cNvSpPr txBox="1"/>
              <p:nvPr/>
            </p:nvSpPr>
            <p:spPr>
              <a:xfrm>
                <a:off x="6520737" y="3351634"/>
                <a:ext cx="4179726" cy="2120324"/>
              </a:xfrm>
              <a:prstGeom prst="rect">
                <a:avLst/>
              </a:prstGeom>
              <a:noFill/>
            </p:spPr>
            <p:txBody>
              <a:bodyPr wrap="square" rtlCol="0">
                <a:spAutoFit/>
              </a:bodyPr>
              <a:lstStyle/>
              <a:p>
                <a:pPr marL="285750" indent="-285750">
                  <a:buFont typeface="Arial" pitchFamily="34" charset="0"/>
                  <a:buChar char="•"/>
                </a:pPr>
                <a14:m>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a:rPr>
                          <m:t>𝛽</m:t>
                        </m:r>
                      </m:e>
                      <m:sub>
                        <m:r>
                          <a:rPr lang="en-US" altLang="zh-CN" sz="2000" i="1">
                            <a:latin typeface="Cambria Math"/>
                          </a:rPr>
                          <m:t>1</m:t>
                        </m:r>
                      </m:sub>
                    </m:sSub>
                    <m:r>
                      <a:rPr lang="en-US" altLang="zh-CN" sz="2000" b="0" i="1" smtClean="0">
                        <a:latin typeface="Cambria Math"/>
                      </a:rPr>
                      <m:t>&gt;1</m:t>
                    </m:r>
                  </m:oMath>
                </a14:m>
                <a:endParaRPr lang="en-US" altLang="zh-CN" sz="2000" b="0" dirty="0"/>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m:rPr>
                              <m:sty m:val="p"/>
                            </m:rPr>
                            <a:rPr lang="en-US" altLang="zh-CN" sz="2000">
                              <a:latin typeface="Cambria Math"/>
                            </a:rPr>
                            <m:t>β</m:t>
                          </m:r>
                        </m:e>
                        <m:sub>
                          <m:r>
                            <a:rPr lang="en-US" altLang="zh-CN" sz="2000">
                              <a:latin typeface="Cambria Math"/>
                            </a:rPr>
                            <m:t>1</m:t>
                          </m:r>
                        </m:sub>
                      </m:sSub>
                      <m:r>
                        <a:rPr lang="en-US" altLang="zh-CN" sz="2000">
                          <a:latin typeface="Cambria Math"/>
                        </a:rPr>
                        <m:t>=</m:t>
                      </m:r>
                      <m:f>
                        <m:fPr>
                          <m:ctrlPr>
                            <a:rPr lang="zh-CN" altLang="zh-CN" sz="2000" i="1">
                              <a:latin typeface="Cambria Math" panose="02040503050406030204" pitchFamily="18" charset="0"/>
                            </a:rPr>
                          </m:ctrlPr>
                        </m:fPr>
                        <m:num>
                          <m:sSup>
                            <m:sSupPr>
                              <m:ctrlPr>
                                <a:rPr lang="zh-CN" altLang="zh-CN" sz="2000" i="1">
                                  <a:latin typeface="Cambria Math" panose="02040503050406030204" pitchFamily="18" charset="0"/>
                                </a:rPr>
                              </m:ctrlPr>
                            </m:sSupPr>
                            <m:e>
                              <m:sSup>
                                <m:sSupPr>
                                  <m:ctrlPr>
                                    <a:rPr lang="zh-CN" altLang="zh-CN" sz="2000" i="1">
                                      <a:latin typeface="Cambria Math" panose="02040503050406030204" pitchFamily="18" charset="0"/>
                                    </a:rPr>
                                  </m:ctrlPr>
                                </m:sSupPr>
                                <m:e>
                                  <m:r>
                                    <a:rPr lang="en-US" altLang="zh-CN" sz="2000">
                                      <a:latin typeface="Cambria Math"/>
                                    </a:rPr>
                                    <m:t>(1+10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a:latin typeface="Cambria Math"/>
                                            </a:rPr>
                                            <m:t>11</m:t>
                                          </m:r>
                                        </m:sub>
                                      </m:sSub>
                                    </m:num>
                                    <m:den>
                                      <m:r>
                                        <a:rPr lang="en-US" altLang="zh-CN" sz="2000">
                                          <a:latin typeface="Cambria Math"/>
                                        </a:rPr>
                                        <m:t>20</m:t>
                                      </m:r>
                                    </m:den>
                                  </m:f>
                                </m:sup>
                              </m:sSup>
                              <m:r>
                                <a:rPr lang="en-US" altLang="zh-CN" sz="2000">
                                  <a:latin typeface="Cambria Math"/>
                                </a:rPr>
                                <m:t>)</m:t>
                              </m:r>
                            </m:e>
                            <m:sup>
                              <m:r>
                                <a:rPr lang="en-US" altLang="zh-CN" sz="2000">
                                  <a:latin typeface="Cambria Math"/>
                                </a:rPr>
                                <m:t>2</m:t>
                              </m:r>
                            </m:sup>
                          </m:sSup>
                        </m:num>
                        <m:den>
                          <m:r>
                            <a:rPr lang="en-US" altLang="zh-CN" sz="2000">
                              <a:latin typeface="Cambria Math"/>
                            </a:rPr>
                            <m:t>1</m:t>
                          </m:r>
                          <m:r>
                            <a:rPr lang="en-US" altLang="zh-CN" sz="2000" i="1">
                              <a:latin typeface="Cambria Math"/>
                            </a:rPr>
                            <m:t>−</m:t>
                          </m:r>
                          <m:sSup>
                            <m:sSupPr>
                              <m:ctrlPr>
                                <a:rPr lang="zh-CN" altLang="zh-CN" sz="2000" i="1">
                                  <a:latin typeface="Cambria Math" panose="02040503050406030204" pitchFamily="18" charset="0"/>
                                </a:rPr>
                              </m:ctrlPr>
                            </m:sSupPr>
                            <m:e>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a:latin typeface="Cambria Math"/>
                                            </a:rPr>
                                            <m:t>11</m:t>
                                          </m:r>
                                        </m:sub>
                                      </m:sSub>
                                    </m:num>
                                    <m:den>
                                      <m:r>
                                        <a:rPr lang="en-US" altLang="zh-CN" sz="2000">
                                          <a:latin typeface="Cambria Math"/>
                                        </a:rPr>
                                        <m:t>10</m:t>
                                      </m:r>
                                    </m:den>
                                  </m:f>
                                </m:sup>
                              </m:sSup>
                              <m:r>
                                <a:rPr lang="en-US" altLang="zh-CN" sz="2000" i="1">
                                  <a:latin typeface="Cambria Math"/>
                                </a:rPr>
                                <m:t>−</m:t>
                              </m:r>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a:latin typeface="Cambria Math"/>
                                        </a:rPr>
                                        <m:t>21</m:t>
                                      </m:r>
                                    </m:sub>
                                  </m:sSub>
                                </m:num>
                                <m:den>
                                  <m:r>
                                    <a:rPr lang="en-US" altLang="zh-CN" sz="2000">
                                      <a:latin typeface="Cambria Math"/>
                                    </a:rPr>
                                    <m:t>10</m:t>
                                  </m:r>
                                </m:den>
                              </m:f>
                            </m:sup>
                          </m:sSup>
                        </m:den>
                      </m:f>
                    </m:oMath>
                  </m:oMathPara>
                </a14:m>
                <a:endParaRPr lang="zh-CN" altLang="zh-CN" sz="2000"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m:rPr>
                              <m:sty m:val="p"/>
                            </m:rPr>
                            <a:rPr lang="en-US" altLang="zh-CN" sz="2000">
                              <a:latin typeface="Cambria Math"/>
                            </a:rPr>
                            <m:t>β</m:t>
                          </m:r>
                        </m:e>
                        <m:sub>
                          <m:r>
                            <a:rPr lang="en-US" altLang="zh-CN" sz="2000">
                              <a:latin typeface="Cambria Math"/>
                            </a:rPr>
                            <m:t>2</m:t>
                          </m:r>
                        </m:sub>
                      </m:sSub>
                      <m:r>
                        <a:rPr lang="en-US" altLang="zh-CN" sz="2000">
                          <a:latin typeface="Cambria Math"/>
                        </a:rPr>
                        <m:t>=</m:t>
                      </m:r>
                      <m:f>
                        <m:fPr>
                          <m:ctrlPr>
                            <a:rPr lang="zh-CN" altLang="zh-CN" sz="2000" i="1">
                              <a:latin typeface="Cambria Math" panose="02040503050406030204" pitchFamily="18" charset="0"/>
                            </a:rPr>
                          </m:ctrlPr>
                        </m:fPr>
                        <m:num>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a:latin typeface="Cambria Math"/>
                                        </a:rPr>
                                        <m:t>21</m:t>
                                      </m:r>
                                    </m:sub>
                                  </m:sSub>
                                </m:num>
                                <m:den>
                                  <m:r>
                                    <a:rPr lang="en-US" altLang="zh-CN" sz="2000">
                                      <a:latin typeface="Cambria Math"/>
                                    </a:rPr>
                                    <m:t>10</m:t>
                                  </m:r>
                                </m:den>
                              </m:f>
                            </m:sup>
                          </m:sSup>
                        </m:num>
                        <m:den>
                          <m:r>
                            <a:rPr lang="en-US" altLang="zh-CN" sz="2000">
                              <a:latin typeface="Cambria Math"/>
                            </a:rPr>
                            <m:t>1</m:t>
                          </m:r>
                          <m:r>
                            <a:rPr lang="en-US" altLang="zh-CN" sz="2000" i="1">
                              <a:latin typeface="Cambria Math"/>
                            </a:rPr>
                            <m:t>−</m:t>
                          </m:r>
                          <m:sSup>
                            <m:sSupPr>
                              <m:ctrlPr>
                                <a:rPr lang="zh-CN" altLang="zh-CN" sz="2000" i="1">
                                  <a:latin typeface="Cambria Math" panose="02040503050406030204" pitchFamily="18" charset="0"/>
                                </a:rPr>
                              </m:ctrlPr>
                            </m:sSupPr>
                            <m:e>
                              <m:sSup>
                                <m:sSupPr>
                                  <m:ctrlPr>
                                    <a:rPr lang="zh-CN" altLang="zh-CN" sz="2000" i="1">
                                      <a:latin typeface="Cambria Math" panose="02040503050406030204" pitchFamily="18" charset="0"/>
                                    </a:rPr>
                                  </m:ctrlPr>
                                </m:sSupPr>
                                <m:e>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a:latin typeface="Cambria Math"/>
                                            </a:rPr>
                                            <m:t>11</m:t>
                                          </m:r>
                                        </m:sub>
                                      </m:sSub>
                                    </m:num>
                                    <m:den>
                                      <m:r>
                                        <a:rPr lang="en-US" altLang="zh-CN" sz="2000">
                                          <a:latin typeface="Cambria Math"/>
                                        </a:rPr>
                                        <m:t>10</m:t>
                                      </m:r>
                                    </m:den>
                                  </m:f>
                                </m:sup>
                              </m:sSup>
                              <m:r>
                                <a:rPr lang="en-US" altLang="zh-CN" sz="2000" i="1">
                                  <a:latin typeface="Cambria Math"/>
                                </a:rPr>
                                <m:t>−</m:t>
                              </m:r>
                              <m:r>
                                <a:rPr lang="en-US" altLang="zh-CN" sz="2000">
                                  <a:latin typeface="Cambria Math"/>
                                </a:rPr>
                                <m:t>10</m:t>
                              </m:r>
                            </m:e>
                            <m:sup>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a:latin typeface="Cambria Math"/>
                                        </a:rPr>
                                        <m:t>21</m:t>
                                      </m:r>
                                    </m:sub>
                                  </m:sSub>
                                </m:num>
                                <m:den>
                                  <m:r>
                                    <a:rPr lang="en-US" altLang="zh-CN" sz="2000">
                                      <a:latin typeface="Cambria Math"/>
                                    </a:rPr>
                                    <m:t>10</m:t>
                                  </m:r>
                                </m:den>
                              </m:f>
                            </m:sup>
                          </m:sSup>
                        </m:den>
                      </m:f>
                    </m:oMath>
                  </m:oMathPara>
                </a14:m>
                <a:endParaRPr lang="zh-CN" altLang="en-US" sz="2000" dirty="0"/>
              </a:p>
            </p:txBody>
          </p:sp>
        </mc:Choice>
        <mc:Fallback xmlns="">
          <p:sp>
            <p:nvSpPr>
              <p:cNvPr id="14" name="TextBox 7"/>
              <p:cNvSpPr txBox="1">
                <a:spLocks noRot="1" noChangeAspect="1" noMove="1" noResize="1" noEditPoints="1" noAdjustHandles="1" noChangeArrowheads="1" noChangeShapeType="1" noTextEdit="1"/>
              </p:cNvSpPr>
              <p:nvPr/>
            </p:nvSpPr>
            <p:spPr>
              <a:xfrm>
                <a:off x="6520737" y="3351634"/>
                <a:ext cx="4179726" cy="2120324"/>
              </a:xfrm>
              <a:prstGeom prst="rect">
                <a:avLst/>
              </a:prstGeom>
              <a:blipFill rotWithShape="0">
                <a:blip r:embed="rId6"/>
                <a:stretch>
                  <a:fillRect l="-1314" t="-1149"/>
                </a:stretch>
              </a:blipFill>
            </p:spPr>
            <p:txBody>
              <a:bodyPr/>
              <a:lstStyle/>
              <a:p>
                <a:r>
                  <a:rPr lang="zh-CN" altLang="en-US">
                    <a:noFill/>
                  </a:rPr>
                  <a:t> </a:t>
                </a:r>
              </a:p>
            </p:txBody>
          </p:sp>
        </mc:Fallback>
      </mc:AlternateContent>
      <p:sp>
        <p:nvSpPr>
          <p:cNvPr id="15" name="矩形 14"/>
          <p:cNvSpPr/>
          <p:nvPr/>
        </p:nvSpPr>
        <p:spPr>
          <a:xfrm>
            <a:off x="2116603" y="3395583"/>
            <a:ext cx="3888432" cy="20834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460555" y="3395583"/>
            <a:ext cx="3936968" cy="20834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116603" y="5631480"/>
            <a:ext cx="8583860" cy="40011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solidFill>
                  <a:srgbClr val="0000FF"/>
                </a:solidFill>
                <a:latin typeface="Arial" panose="020B0604020202020204" pitchFamily="34" charset="0"/>
                <a:cs typeface="Arial" panose="020B0604020202020204" pitchFamily="34" charset="0"/>
              </a:rPr>
              <a:t>This method was used for one port weak coupling.</a:t>
            </a:r>
            <a:endParaRPr lang="zh-CN" altLang="en-US" sz="2000" dirty="0">
              <a:solidFill>
                <a:srgbClr val="0000FF"/>
              </a:solidFill>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DE49A50C-3B2E-4956-9AD1-AF33F7796B2E}"/>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96969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References</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17</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3" name="文本框 2"/>
          <p:cNvSpPr txBox="1"/>
          <p:nvPr/>
        </p:nvSpPr>
        <p:spPr>
          <a:xfrm>
            <a:off x="341745" y="1293091"/>
            <a:ext cx="11490037" cy="4861395"/>
          </a:xfrm>
          <a:prstGeom prst="rect">
            <a:avLst/>
          </a:prstGeom>
          <a:noFill/>
        </p:spPr>
        <p:txBody>
          <a:bodyPr wrap="square" rtlCol="0">
            <a:spAutoFit/>
          </a:bodyPr>
          <a:lstStyle/>
          <a:p>
            <a:pPr>
              <a:lnSpc>
                <a:spcPct val="120000"/>
              </a:lnSpc>
            </a:pPr>
            <a:r>
              <a:rPr lang="en-US" altLang="zh-CN" sz="2000" dirty="0">
                <a:latin typeface="Times New Roman" panose="02020603050405020304" pitchFamily="18" charset="0"/>
                <a:cs typeface="Times New Roman" panose="02020603050405020304" pitchFamily="18" charset="0"/>
              </a:rPr>
              <a:t>[1] </a:t>
            </a:r>
            <a:r>
              <a:rPr lang="en-US" altLang="zh-CN" sz="2000" dirty="0" err="1">
                <a:latin typeface="Times New Roman" panose="02020603050405020304" pitchFamily="18" charset="0"/>
                <a:cs typeface="Times New Roman" panose="02020603050405020304" pitchFamily="18" charset="0"/>
              </a:rPr>
              <a:t>Haipeng</a:t>
            </a:r>
            <a:r>
              <a:rPr lang="en-US" altLang="zh-CN" sz="2000" dirty="0">
                <a:latin typeface="Times New Roman" panose="02020603050405020304" pitchFamily="18" charset="0"/>
                <a:cs typeface="Times New Roman" panose="02020603050405020304" pitchFamily="18" charset="0"/>
              </a:rPr>
              <a:t> Wang, </a:t>
            </a:r>
            <a:r>
              <a:rPr lang="en-US" altLang="zh-CN" sz="2000" dirty="0" err="1">
                <a:latin typeface="Times New Roman" panose="02020603050405020304" pitchFamily="18" charset="0"/>
                <a:cs typeface="Times New Roman" panose="02020603050405020304" pitchFamily="18" charset="0"/>
              </a:rPr>
              <a:t>Jiquan</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Guo</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Bead-pulling Measurement Principle and Technique Used for the SRF Cavities at </a:t>
            </a:r>
            <a:r>
              <a:rPr lang="en-US" altLang="zh-CN" sz="2000" i="1" dirty="0" err="1">
                <a:latin typeface="Times New Roman" panose="02020603050405020304" pitchFamily="18" charset="0"/>
                <a:cs typeface="Times New Roman" panose="02020603050405020304" pitchFamily="18" charset="0"/>
              </a:rPr>
              <a:t>Jlab</a:t>
            </a:r>
            <a:r>
              <a:rPr lang="en-US" altLang="zh-CN" sz="2000" dirty="0">
                <a:latin typeface="Times New Roman" panose="02020603050405020304" pitchFamily="18" charset="0"/>
                <a:cs typeface="Times New Roman" panose="02020603050405020304" pitchFamily="18" charset="0"/>
              </a:rPr>
              <a:t>. US Particle Accelerator School, SRF Practices and Hands-on Measurements, Thomas Jefferson Lab, Newport News, VA 23606 Jan. 19-23, 2015.</a:t>
            </a:r>
          </a:p>
          <a:p>
            <a:pPr>
              <a:lnSpc>
                <a:spcPct val="120000"/>
              </a:lnSpc>
            </a:pPr>
            <a:r>
              <a:rPr lang="en-US" altLang="zh-CN" sz="2000" dirty="0">
                <a:latin typeface="Times New Roman" panose="02020603050405020304" pitchFamily="18" charset="0"/>
                <a:cs typeface="Times New Roman" panose="02020603050405020304" pitchFamily="18" charset="0"/>
              </a:rPr>
              <a:t>[2] Hahn H, </a:t>
            </a:r>
            <a:r>
              <a:rPr lang="en-US" altLang="zh-CN" sz="2000" dirty="0" err="1">
                <a:latin typeface="Times New Roman" panose="02020603050405020304" pitchFamily="18" charset="0"/>
                <a:cs typeface="Times New Roman" panose="02020603050405020304" pitchFamily="18" charset="0"/>
              </a:rPr>
              <a:t>Calaga</a:t>
            </a:r>
            <a:r>
              <a:rPr lang="en-US" altLang="zh-CN" sz="2000" dirty="0">
                <a:latin typeface="Times New Roman" panose="02020603050405020304" pitchFamily="18" charset="0"/>
                <a:cs typeface="Times New Roman" panose="02020603050405020304" pitchFamily="18" charset="0"/>
              </a:rPr>
              <a:t> R, Jain P, et al. </a:t>
            </a:r>
            <a:r>
              <a:rPr lang="en-US" altLang="zh-CN" sz="2000" i="1" dirty="0">
                <a:latin typeface="Times New Roman" panose="02020603050405020304" pitchFamily="18" charset="0"/>
                <a:cs typeface="Times New Roman" panose="02020603050405020304" pitchFamily="18" charset="0"/>
              </a:rPr>
              <a:t>HOM identification by bead pulling in the Brookhaven ERL cavity</a:t>
            </a:r>
            <a:r>
              <a:rPr lang="en-US" altLang="zh-CN" sz="2000" dirty="0">
                <a:latin typeface="Times New Roman" panose="02020603050405020304" pitchFamily="18" charset="0"/>
                <a:cs typeface="Times New Roman" panose="02020603050405020304" pitchFamily="18" charset="0"/>
              </a:rPr>
              <a:t>. Nuclear Instruments and Methods in Physics Research Section A: Accelerators, Spectrometers, Detectors and Associated Equipment, 2014, 734: 72-78.</a:t>
            </a:r>
          </a:p>
          <a:p>
            <a:pPr>
              <a:lnSpc>
                <a:spcPct val="120000"/>
              </a:lnSpc>
            </a:pPr>
            <a:r>
              <a:rPr lang="en-US" altLang="zh-CN" sz="2000" dirty="0">
                <a:latin typeface="Times New Roman" panose="02020603050405020304" pitchFamily="18" charset="0"/>
                <a:cs typeface="Times New Roman" panose="02020603050405020304" pitchFamily="18" charset="0"/>
              </a:rPr>
              <a:t>[3] Hong-Juan Zheng, </a:t>
            </a:r>
            <a:r>
              <a:rPr lang="en-US" altLang="zh-CN" sz="2000" dirty="0" err="1">
                <a:latin typeface="Times New Roman" panose="02020603050405020304" pitchFamily="18" charset="0"/>
                <a:cs typeface="Times New Roman" panose="02020603050405020304" pitchFamily="18" charset="0"/>
              </a:rPr>
              <a:t>Ji</a:t>
            </a:r>
            <a:r>
              <a:rPr lang="en-US" altLang="zh-CN" sz="2000" dirty="0">
                <a:latin typeface="Times New Roman" panose="02020603050405020304" pitchFamily="18" charset="0"/>
                <a:cs typeface="Times New Roman" panose="02020603050405020304" pitchFamily="18" charset="0"/>
              </a:rPr>
              <a:t>-Yuan </a:t>
            </a:r>
            <a:r>
              <a:rPr lang="en-US" altLang="zh-CN" sz="2000" dirty="0" err="1">
                <a:latin typeface="Times New Roman" panose="02020603050405020304" pitchFamily="18" charset="0"/>
                <a:cs typeface="Times New Roman" panose="02020603050405020304" pitchFamily="18" charset="0"/>
              </a:rPr>
              <a:t>Zhai</a:t>
            </a:r>
            <a:r>
              <a:rPr lang="en-US" altLang="zh-CN" sz="2000" dirty="0">
                <a:latin typeface="Times New Roman" panose="02020603050405020304" pitchFamily="18" charset="0"/>
                <a:cs typeface="Times New Roman" panose="02020603050405020304" pitchFamily="18" charset="0"/>
              </a:rPr>
              <a:t>, Tong-Xian Zhao, et al. </a:t>
            </a:r>
            <a:r>
              <a:rPr lang="en-US" altLang="zh-CN" sz="2000" i="1" dirty="0">
                <a:latin typeface="Times New Roman" panose="02020603050405020304" pitchFamily="18" charset="0"/>
                <a:cs typeface="Times New Roman" panose="02020603050405020304" pitchFamily="18" charset="0"/>
              </a:rPr>
              <a:t>HOMs simulation and measurement results of IHEP02 cavity</a:t>
            </a:r>
            <a:r>
              <a:rPr lang="en-US" altLang="zh-CN" sz="2000" dirty="0">
                <a:latin typeface="Times New Roman" panose="02020603050405020304" pitchFamily="18" charset="0"/>
                <a:cs typeface="Times New Roman" panose="02020603050405020304" pitchFamily="18" charset="0"/>
              </a:rPr>
              <a:t>. Chinese Physics C, 2015, 39(11): 117006.  </a:t>
            </a:r>
          </a:p>
          <a:p>
            <a:pPr>
              <a:lnSpc>
                <a:spcPct val="120000"/>
              </a:lnSpc>
            </a:pPr>
            <a:r>
              <a:rPr lang="en-US" altLang="zh-CN" sz="2000" dirty="0">
                <a:latin typeface="Times New Roman" panose="02020603050405020304" pitchFamily="18" charset="0"/>
                <a:cs typeface="Times New Roman" panose="02020603050405020304" pitchFamily="18" charset="0"/>
              </a:rPr>
              <a:t>[4] H. </a:t>
            </a:r>
            <a:r>
              <a:rPr lang="en-US" altLang="zh-CN" sz="2000" dirty="0" err="1">
                <a:latin typeface="Times New Roman" panose="02020603050405020304" pitchFamily="18" charset="0"/>
                <a:cs typeface="Times New Roman" panose="02020603050405020304" pitchFamily="18" charset="0"/>
              </a:rPr>
              <a:t>Padamsee</a:t>
            </a:r>
            <a:r>
              <a:rPr lang="en-US" altLang="zh-CN" sz="2000" dirty="0">
                <a:latin typeface="Times New Roman" panose="02020603050405020304" pitchFamily="18" charset="0"/>
                <a:cs typeface="Times New Roman" panose="02020603050405020304" pitchFamily="18" charset="0"/>
              </a:rPr>
              <a:t>, J. </a:t>
            </a:r>
            <a:r>
              <a:rPr lang="en-US" altLang="zh-CN" sz="2000" dirty="0" err="1">
                <a:latin typeface="Times New Roman" panose="02020603050405020304" pitchFamily="18" charset="0"/>
                <a:cs typeface="Times New Roman" panose="02020603050405020304" pitchFamily="18" charset="0"/>
              </a:rPr>
              <a:t>Konobloch</a:t>
            </a:r>
            <a:r>
              <a:rPr lang="en-US" altLang="zh-CN" sz="2000" dirty="0">
                <a:latin typeface="Times New Roman" panose="02020603050405020304" pitchFamily="18" charset="0"/>
                <a:cs typeface="Times New Roman" panose="02020603050405020304" pitchFamily="18" charset="0"/>
              </a:rPr>
              <a:t>, T. Hays. </a:t>
            </a:r>
            <a:r>
              <a:rPr lang="en-US" altLang="zh-CN" sz="2000" i="1" dirty="0">
                <a:latin typeface="Times New Roman" panose="02020603050405020304" pitchFamily="18" charset="0"/>
                <a:cs typeface="Times New Roman" panose="02020603050405020304" pitchFamily="18" charset="0"/>
              </a:rPr>
              <a:t>RF Superconductivity for Accelerators</a:t>
            </a:r>
            <a:r>
              <a:rPr lang="en-US" altLang="zh-CN" sz="2000" dirty="0">
                <a:latin typeface="Times New Roman" panose="02020603050405020304" pitchFamily="18" charset="0"/>
                <a:cs typeface="Times New Roman" panose="02020603050405020304" pitchFamily="18" charset="0"/>
              </a:rPr>
              <a:t>, Second edition (Strauss GmbH, </a:t>
            </a:r>
            <a:r>
              <a:rPr lang="en-US" altLang="zh-CN" sz="2000" dirty="0" err="1">
                <a:latin typeface="Times New Roman" panose="02020603050405020304" pitchFamily="18" charset="0"/>
                <a:cs typeface="Times New Roman" panose="02020603050405020304" pitchFamily="18" charset="0"/>
              </a:rPr>
              <a:t>Mörlenbach</a:t>
            </a:r>
            <a:r>
              <a:rPr lang="en-US" altLang="zh-CN" sz="2000" dirty="0">
                <a:latin typeface="Times New Roman" panose="02020603050405020304" pitchFamily="18" charset="0"/>
                <a:cs typeface="Times New Roman" panose="02020603050405020304" pitchFamily="18" charset="0"/>
              </a:rPr>
              <a:t>, Germany: WILEY-VCH </a:t>
            </a:r>
            <a:r>
              <a:rPr lang="en-US" altLang="zh-CN" sz="2000" dirty="0" err="1">
                <a:latin typeface="Times New Roman" panose="02020603050405020304" pitchFamily="18" charset="0"/>
                <a:cs typeface="Times New Roman" panose="02020603050405020304" pitchFamily="18" charset="0"/>
              </a:rPr>
              <a:t>Verlag</a:t>
            </a:r>
            <a:r>
              <a:rPr lang="en-US" altLang="zh-CN" sz="2000" dirty="0">
                <a:latin typeface="Times New Roman" panose="02020603050405020304" pitchFamily="18" charset="0"/>
                <a:cs typeface="Times New Roman" panose="02020603050405020304" pitchFamily="18" charset="0"/>
              </a:rPr>
              <a:t> GmbH &amp; Co. </a:t>
            </a:r>
            <a:r>
              <a:rPr lang="en-US" altLang="zh-CN" sz="2000" dirty="0" err="1">
                <a:latin typeface="Times New Roman" panose="02020603050405020304" pitchFamily="18" charset="0"/>
                <a:cs typeface="Times New Roman" panose="02020603050405020304" pitchFamily="18" charset="0"/>
              </a:rPr>
              <a:t>KGaA</a:t>
            </a:r>
            <a:r>
              <a:rPr lang="en-US" altLang="zh-CN" sz="2000" dirty="0">
                <a:latin typeface="Times New Roman" panose="02020603050405020304" pitchFamily="18" charset="0"/>
                <a:cs typeface="Times New Roman" panose="02020603050405020304" pitchFamily="18" charset="0"/>
              </a:rPr>
              <a:t>, 2008), p.44-48, p.77-80,  p.85-89.</a:t>
            </a:r>
          </a:p>
          <a:p>
            <a:pPr>
              <a:lnSpc>
                <a:spcPct val="120000"/>
              </a:lnSpc>
            </a:pPr>
            <a:r>
              <a:rPr lang="en-US" altLang="zh-CN" sz="2000" dirty="0">
                <a:latin typeface="Times New Roman" panose="02020603050405020304" pitchFamily="18" charset="0"/>
                <a:cs typeface="Times New Roman" panose="02020603050405020304" pitchFamily="18" charset="0"/>
              </a:rPr>
              <a:t>[5] </a:t>
            </a:r>
            <a:r>
              <a:rPr lang="en-US" altLang="zh-CN" sz="2000" i="1" dirty="0">
                <a:latin typeface="Times New Roman" panose="02020603050405020304" pitchFamily="18" charset="0"/>
                <a:cs typeface="Times New Roman" panose="02020603050405020304" pitchFamily="18" charset="0"/>
              </a:rPr>
              <a:t>Material Properties for Engineering Analyses of SRF Cavities</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Fermilab</a:t>
            </a:r>
            <a:r>
              <a:rPr lang="en-US" altLang="zh-CN" sz="2000" dirty="0">
                <a:latin typeface="Times New Roman" panose="02020603050405020304" pitchFamily="18" charset="0"/>
                <a:cs typeface="Times New Roman" panose="02020603050405020304" pitchFamily="18" charset="0"/>
              </a:rPr>
              <a:t> Specification: 5500.000-ES-371110.</a:t>
            </a:r>
          </a:p>
          <a:p>
            <a:pPr>
              <a:lnSpc>
                <a:spcPct val="120000"/>
              </a:lnSpc>
            </a:pPr>
            <a:endParaRPr lang="zh-CN" altLang="en-US" sz="20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2BBB6097-F833-4BBB-A1CC-B33D90D05F81}"/>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2976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18</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542487" y="3116780"/>
            <a:ext cx="11107024" cy="1029256"/>
          </a:xfrm>
          <a:prstGeom prst="rect">
            <a:avLst/>
          </a:prstGeom>
          <a:noFill/>
        </p:spPr>
        <p:txBody>
          <a:bodyPr wrap="square" rtlCol="0">
            <a:spAutoFit/>
          </a:bodyPr>
          <a:lstStyle/>
          <a:p>
            <a:pPr algn="ctr">
              <a:lnSpc>
                <a:spcPct val="110000"/>
              </a:lnSpc>
            </a:pPr>
            <a:r>
              <a:rPr lang="en-US" altLang="zh-CN" sz="60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cs typeface="Arial" panose="020B0604020202020204" pitchFamily="34" charset="0"/>
              </a:rPr>
              <a:t>Thank you for your attention!</a:t>
            </a:r>
          </a:p>
        </p:txBody>
      </p:sp>
      <p:sp>
        <p:nvSpPr>
          <p:cNvPr id="11" name="文本框 10">
            <a:extLst>
              <a:ext uri="{FF2B5EF4-FFF2-40B4-BE49-F238E27FC236}">
                <a16:creationId xmlns:a16="http://schemas.microsoft.com/office/drawing/2014/main" id="{66E1F9FE-52C3-49D4-8F5D-2B91F28FB4D7}"/>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00137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19</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542487" y="3116780"/>
            <a:ext cx="11107024" cy="1029256"/>
          </a:xfrm>
          <a:prstGeom prst="rect">
            <a:avLst/>
          </a:prstGeom>
          <a:noFill/>
        </p:spPr>
        <p:txBody>
          <a:bodyPr wrap="square" rtlCol="0">
            <a:spAutoFit/>
          </a:bodyPr>
          <a:lstStyle/>
          <a:p>
            <a:pPr algn="ctr">
              <a:lnSpc>
                <a:spcPct val="110000"/>
              </a:lnSpc>
            </a:pPr>
            <a:r>
              <a:rPr lang="en-US" altLang="zh-CN" sz="6000" b="1" i="1" dirty="0">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cs typeface="Arial" panose="020B0604020202020204" pitchFamily="34" charset="0"/>
              </a:rPr>
              <a:t>Back slides</a:t>
            </a:r>
          </a:p>
        </p:txBody>
      </p:sp>
      <p:sp>
        <p:nvSpPr>
          <p:cNvPr id="11" name="文本框 10">
            <a:extLst>
              <a:ext uri="{FF2B5EF4-FFF2-40B4-BE49-F238E27FC236}">
                <a16:creationId xmlns:a16="http://schemas.microsoft.com/office/drawing/2014/main" id="{5530C6DD-F800-4E50-B617-0EB963B3E344}"/>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18151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0110DBD-ACA2-41E9-B6F0-ECFD27F4F735}"/>
              </a:ext>
            </a:extLst>
          </p:cNvPr>
          <p:cNvPicPr>
            <a:picLocks noChangeAspect="1"/>
          </p:cNvPicPr>
          <p:nvPr/>
        </p:nvPicPr>
        <p:blipFill>
          <a:blip r:embed="rId3"/>
          <a:stretch>
            <a:fillRect/>
          </a:stretch>
        </p:blipFill>
        <p:spPr>
          <a:xfrm>
            <a:off x="1308015" y="969160"/>
            <a:ext cx="9380169" cy="5293290"/>
          </a:xfrm>
          <a:prstGeom prst="rect">
            <a:avLst/>
          </a:prstGeom>
        </p:spPr>
      </p:pic>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Cavity RF Measurement</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a:t>
            </a:fld>
            <a:endParaRPr lang="zh-CN" altLang="en-US" dirty="0"/>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4" name="圆角矩形 13"/>
          <p:cNvSpPr/>
          <p:nvPr/>
        </p:nvSpPr>
        <p:spPr>
          <a:xfrm>
            <a:off x="1308015" y="3955382"/>
            <a:ext cx="9464949" cy="847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FFF5A39-A221-4D51-AB4C-BAC895DA6742}"/>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94664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Measurement-Impedance Method</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20</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pic>
        <p:nvPicPr>
          <p:cNvPr id="11" name="图片 4"/>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394015" y="1296711"/>
            <a:ext cx="15827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2117790" y="2257504"/>
            <a:ext cx="235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200" dirty="0">
                <a:latin typeface="Times New Roman" pitchFamily="18" charset="0"/>
                <a:cs typeface="Times New Roman" pitchFamily="18" charset="0"/>
              </a:rPr>
              <a:t>Equivalent circuit with normalized parameter(for Q</a:t>
            </a:r>
            <a:r>
              <a:rPr lang="en-US" altLang="zh-CN" sz="1200" baseline="-25000" dirty="0">
                <a:latin typeface="Times New Roman" pitchFamily="18" charset="0"/>
                <a:cs typeface="Times New Roman" pitchFamily="18" charset="0"/>
              </a:rPr>
              <a:t>0</a:t>
            </a:r>
            <a:r>
              <a:rPr lang="en-US" altLang="zh-CN" sz="1200" dirty="0">
                <a:latin typeface="Times New Roman" pitchFamily="18" charset="0"/>
                <a:cs typeface="Times New Roman" pitchFamily="18" charset="0"/>
              </a:rPr>
              <a:t> considerations)</a:t>
            </a:r>
            <a:endParaRPr lang="zh-CN" altLang="en-US" sz="1200" dirty="0">
              <a:latin typeface="Times New Roman" pitchFamily="18" charset="0"/>
              <a:cs typeface="Times New Roman" pitchFamily="18" charset="0"/>
            </a:endParaRPr>
          </a:p>
        </p:txBody>
      </p:sp>
      <p:grpSp>
        <p:nvGrpSpPr>
          <p:cNvPr id="14" name="组合 13"/>
          <p:cNvGrpSpPr/>
          <p:nvPr/>
        </p:nvGrpSpPr>
        <p:grpSpPr>
          <a:xfrm>
            <a:off x="4673665" y="1128436"/>
            <a:ext cx="2495550" cy="1246188"/>
            <a:chOff x="3057302" y="874711"/>
            <a:chExt cx="2495550" cy="1246188"/>
          </a:xfrm>
        </p:grpSpPr>
        <p:pic>
          <p:nvPicPr>
            <p:cNvPr id="15" name="图片 8"/>
            <p:cNvPicPr>
              <a:picLocks noChangeAspect="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3057302" y="1179511"/>
              <a:ext cx="22034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曲线连接符 15"/>
            <p:cNvCxnSpPr/>
            <p:nvPr/>
          </p:nvCxnSpPr>
          <p:spPr>
            <a:xfrm flipV="1">
              <a:off x="4781327" y="1042986"/>
              <a:ext cx="288925" cy="125413"/>
            </a:xfrm>
            <a:prstGeom prst="curvedConnector3">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3"/>
            <p:cNvSpPr txBox="1">
              <a:spLocks noChangeArrowheads="1"/>
            </p:cNvSpPr>
            <p:nvPr/>
          </p:nvSpPr>
          <p:spPr bwMode="auto">
            <a:xfrm>
              <a:off x="4967064" y="874711"/>
              <a:ext cx="58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200" b="1" dirty="0">
                  <a:solidFill>
                    <a:srgbClr val="002060"/>
                  </a:solidFill>
                  <a:latin typeface="Times New Roman" pitchFamily="18" charset="0"/>
                  <a:cs typeface="Times New Roman" pitchFamily="18" charset="0"/>
                </a:rPr>
                <a:t>cavity</a:t>
              </a:r>
              <a:endParaRPr lang="zh-CN" altLang="en-US" sz="1200" b="1" dirty="0">
                <a:solidFill>
                  <a:srgbClr val="002060"/>
                </a:solidFill>
                <a:latin typeface="Times New Roman" pitchFamily="18" charset="0"/>
                <a:cs typeface="Times New Roman" pitchFamily="18" charset="0"/>
              </a:endParaRPr>
            </a:p>
          </p:txBody>
        </p:sp>
      </p:grpSp>
      <p:grpSp>
        <p:nvGrpSpPr>
          <p:cNvPr id="18" name="组合 17"/>
          <p:cNvGrpSpPr/>
          <p:nvPr/>
        </p:nvGrpSpPr>
        <p:grpSpPr>
          <a:xfrm>
            <a:off x="7416865" y="1115736"/>
            <a:ext cx="2089150" cy="1281113"/>
            <a:chOff x="5800502" y="862011"/>
            <a:chExt cx="2089150" cy="1281113"/>
          </a:xfrm>
        </p:grpSpPr>
        <p:pic>
          <p:nvPicPr>
            <p:cNvPr id="19" name="图片 9"/>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5800502" y="1179511"/>
              <a:ext cx="208915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曲线连接符 19"/>
            <p:cNvCxnSpPr/>
            <p:nvPr/>
          </p:nvCxnSpPr>
          <p:spPr>
            <a:xfrm flipV="1">
              <a:off x="7097489" y="1033461"/>
              <a:ext cx="287338" cy="123825"/>
            </a:xfrm>
            <a:prstGeom prst="curvedConnector3">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1" name="TextBox 14"/>
            <p:cNvSpPr txBox="1">
              <a:spLocks noChangeArrowheads="1"/>
            </p:cNvSpPr>
            <p:nvPr/>
          </p:nvSpPr>
          <p:spPr bwMode="auto">
            <a:xfrm>
              <a:off x="7302277" y="862011"/>
              <a:ext cx="58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200" b="1" dirty="0">
                  <a:solidFill>
                    <a:srgbClr val="002060"/>
                  </a:solidFill>
                  <a:latin typeface="Times New Roman" pitchFamily="18" charset="0"/>
                  <a:cs typeface="Times New Roman" pitchFamily="18" charset="0"/>
                </a:rPr>
                <a:t>cavity</a:t>
              </a:r>
              <a:endParaRPr lang="zh-CN" altLang="en-US" sz="1200" b="1">
                <a:solidFill>
                  <a:srgbClr val="002060"/>
                </a:solidFill>
                <a:latin typeface="Times New Roman" pitchFamily="18" charset="0"/>
                <a:cs typeface="Times New Roman" pitchFamily="18" charset="0"/>
              </a:endParaRPr>
            </a:p>
          </p:txBody>
        </p:sp>
      </p:grpSp>
      <p:sp>
        <p:nvSpPr>
          <p:cNvPr id="22" name="TextBox 15"/>
          <p:cNvSpPr txBox="1">
            <a:spLocks noChangeArrowheads="1"/>
          </p:cNvSpPr>
          <p:nvPr/>
        </p:nvSpPr>
        <p:spPr bwMode="auto">
          <a:xfrm>
            <a:off x="4410140" y="2400024"/>
            <a:ext cx="2808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200" dirty="0">
                <a:latin typeface="Times New Roman" pitchFamily="18" charset="0"/>
                <a:cs typeface="Times New Roman" pitchFamily="18" charset="0"/>
              </a:rPr>
              <a:t>Equivalent circuit for Qe considerations</a:t>
            </a:r>
            <a:endParaRPr lang="zh-CN" altLang="en-US" sz="1200" dirty="0"/>
          </a:p>
        </p:txBody>
      </p:sp>
      <p:sp>
        <p:nvSpPr>
          <p:cNvPr id="23" name="矩形 16"/>
          <p:cNvSpPr>
            <a:spLocks noChangeArrowheads="1"/>
          </p:cNvSpPr>
          <p:nvPr/>
        </p:nvSpPr>
        <p:spPr bwMode="auto">
          <a:xfrm>
            <a:off x="7134290" y="2404786"/>
            <a:ext cx="2654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a:latin typeface="Times New Roman" pitchFamily="18" charset="0"/>
                <a:cs typeface="Times New Roman" pitchFamily="18" charset="0"/>
              </a:rPr>
              <a:t>Equivalent circuit for Q</a:t>
            </a:r>
            <a:r>
              <a:rPr lang="en-US" altLang="zh-CN" sz="1200" baseline="-25000" dirty="0">
                <a:latin typeface="Times New Roman" pitchFamily="18" charset="0"/>
                <a:cs typeface="Times New Roman" pitchFamily="18" charset="0"/>
              </a:rPr>
              <a:t>L</a:t>
            </a:r>
            <a:r>
              <a:rPr lang="en-US" altLang="zh-CN" sz="1200" dirty="0">
                <a:latin typeface="Times New Roman" pitchFamily="18" charset="0"/>
                <a:cs typeface="Times New Roman" pitchFamily="18" charset="0"/>
              </a:rPr>
              <a:t> considerations</a:t>
            </a:r>
            <a:endParaRPr lang="zh-CN" altLang="en-US" sz="1200"/>
          </a:p>
        </p:txBody>
      </p:sp>
      <p:sp>
        <p:nvSpPr>
          <p:cNvPr id="25" name="TextBox 22"/>
          <p:cNvSpPr txBox="1">
            <a:spLocks noChangeArrowheads="1"/>
          </p:cNvSpPr>
          <p:nvPr/>
        </p:nvSpPr>
        <p:spPr bwMode="auto">
          <a:xfrm>
            <a:off x="8618161" y="5063126"/>
            <a:ext cx="2059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dirty="0">
                <a:solidFill>
                  <a:srgbClr val="3781F9"/>
                </a:solidFill>
                <a:latin typeface="Arial" panose="020B0604020202020204" pitchFamily="34" charset="0"/>
                <a:cs typeface="Arial" panose="020B0604020202020204" pitchFamily="34" charset="0"/>
              </a:rPr>
              <a:t>These points can be transferred to the smith chart.</a:t>
            </a:r>
            <a:endParaRPr lang="zh-CN" altLang="en-US" dirty="0">
              <a:solidFill>
                <a:srgbClr val="3781F9"/>
              </a:solidFill>
              <a:latin typeface="Arial" panose="020B0604020202020204" pitchFamily="34" charset="0"/>
              <a:cs typeface="Arial" panose="020B0604020202020204" pitchFamily="34" charset="0"/>
            </a:endParaRPr>
          </a:p>
        </p:txBody>
      </p:sp>
      <p:cxnSp>
        <p:nvCxnSpPr>
          <p:cNvPr id="26" name="直接箭头连接符 25"/>
          <p:cNvCxnSpPr/>
          <p:nvPr/>
        </p:nvCxnSpPr>
        <p:spPr>
          <a:xfrm>
            <a:off x="9558135" y="4433843"/>
            <a:ext cx="1" cy="68448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1"/>
              <p:cNvSpPr txBox="1"/>
              <p:nvPr/>
            </p:nvSpPr>
            <p:spPr>
              <a:xfrm>
                <a:off x="1367406" y="2940082"/>
                <a:ext cx="6963794" cy="1944187"/>
              </a:xfrm>
              <a:prstGeom prst="rect">
                <a:avLst/>
              </a:prstGeom>
              <a:noFill/>
              <a:ln>
                <a:solidFill>
                  <a:srgbClr val="FFC000"/>
                </a:solidFill>
              </a:ln>
            </p:spPr>
            <p:txBody>
              <a:bodyPr wrap="square" rtlCol="0">
                <a:spAutoFit/>
              </a:bodyPr>
              <a:lstStyle/>
              <a:p>
                <a:r>
                  <a:rPr lang="en-US" altLang="zh-CN" dirty="0">
                    <a:latin typeface="Arial" panose="020B0604020202020204" pitchFamily="34" charset="0"/>
                    <a:cs typeface="Arial" panose="020B0604020202020204" pitchFamily="34" charset="0"/>
                  </a:rPr>
                  <a:t>Normalized impendence:</a:t>
                </a:r>
                <a14:m>
                  <m:oMath xmlns:m="http://schemas.openxmlformats.org/officeDocument/2006/math">
                    <m:r>
                      <a:rPr lang="en-US" altLang="zh-CN">
                        <a:latin typeface="Cambria Math"/>
                      </a:rPr>
                      <m:t> </m:t>
                    </m:r>
                    <m:acc>
                      <m:accPr>
                        <m:chr m:val="̅"/>
                        <m:ctrlPr>
                          <a:rPr lang="zh-CN" altLang="zh-CN" i="1">
                            <a:latin typeface="Cambria Math" panose="02040503050406030204" pitchFamily="18" charset="0"/>
                          </a:rPr>
                        </m:ctrlPr>
                      </m:accPr>
                      <m:e>
                        <m:r>
                          <a:rPr lang="en-US" altLang="zh-CN" i="1">
                            <a:latin typeface="Cambria Math"/>
                          </a:rPr>
                          <m:t>𝑧</m:t>
                        </m:r>
                      </m:e>
                    </m:acc>
                    <m:r>
                      <a:rPr lang="en-US" altLang="zh-CN" i="1">
                        <a:latin typeface="Cambria Math"/>
                      </a:rPr>
                      <m:t>=</m:t>
                    </m:r>
                    <m:f>
                      <m:fPr>
                        <m:ctrlPr>
                          <a:rPr lang="zh-CN" altLang="zh-CN" i="1">
                            <a:latin typeface="Cambria Math" panose="02040503050406030204" pitchFamily="18" charset="0"/>
                          </a:rPr>
                        </m:ctrlPr>
                      </m:fPr>
                      <m:num>
                        <m:r>
                          <a:rPr lang="en-US" altLang="zh-CN" i="1">
                            <a:latin typeface="Cambria Math"/>
                          </a:rPr>
                          <m:t>1</m:t>
                        </m:r>
                      </m:num>
                      <m:den>
                        <m:f>
                          <m:fPr>
                            <m:ctrlPr>
                              <a:rPr lang="zh-CN" altLang="zh-CN" i="1">
                                <a:latin typeface="Cambria Math" panose="02040503050406030204" pitchFamily="18" charset="0"/>
                              </a:rPr>
                            </m:ctrlPr>
                          </m:fPr>
                          <m:num>
                            <m:r>
                              <a:rPr lang="en-US" altLang="zh-CN" i="1">
                                <a:latin typeface="Cambria Math"/>
                              </a:rPr>
                              <m:t>1</m:t>
                            </m:r>
                          </m:num>
                          <m:den>
                            <m:acc>
                              <m:accPr>
                                <m:chr m:val="̅"/>
                                <m:ctrlPr>
                                  <a:rPr lang="zh-CN" altLang="zh-CN" i="1">
                                    <a:latin typeface="Cambria Math" panose="02040503050406030204" pitchFamily="18" charset="0"/>
                                  </a:rPr>
                                </m:ctrlPr>
                              </m:accPr>
                              <m:e>
                                <m:r>
                                  <a:rPr lang="en-US" altLang="zh-CN" i="1">
                                    <a:latin typeface="Cambria Math"/>
                                  </a:rPr>
                                  <m:t>𝑟</m:t>
                                </m:r>
                              </m:e>
                            </m:acc>
                          </m:den>
                        </m:f>
                        <m:r>
                          <a:rPr lang="en-US" altLang="zh-CN" i="1">
                            <a:latin typeface="Cambria Math"/>
                          </a:rPr>
                          <m:t>+</m:t>
                        </m:r>
                        <m:r>
                          <a:rPr lang="en-US" altLang="zh-CN" i="1">
                            <a:latin typeface="Cambria Math"/>
                          </a:rPr>
                          <m:t>𝑗</m:t>
                        </m:r>
                        <m:d>
                          <m:dPr>
                            <m:ctrlPr>
                              <a:rPr lang="zh-CN" altLang="zh-CN" i="1">
                                <a:latin typeface="Cambria Math" panose="02040503050406030204" pitchFamily="18" charset="0"/>
                              </a:rPr>
                            </m:ctrlPr>
                          </m:dPr>
                          <m:e>
                            <m:r>
                              <a:rPr lang="en-US" altLang="zh-CN" i="1">
                                <a:latin typeface="Cambria Math"/>
                              </a:rPr>
                              <m:t>𝜔</m:t>
                            </m:r>
                            <m:acc>
                              <m:accPr>
                                <m:chr m:val="̅"/>
                                <m:ctrlPr>
                                  <a:rPr lang="zh-CN" altLang="zh-CN" i="1">
                                    <a:latin typeface="Cambria Math" panose="02040503050406030204" pitchFamily="18" charset="0"/>
                                  </a:rPr>
                                </m:ctrlPr>
                              </m:accPr>
                              <m:e>
                                <m:r>
                                  <a:rPr lang="en-US" altLang="zh-CN" i="1">
                                    <a:latin typeface="Cambria Math"/>
                                  </a:rPr>
                                  <m:t>𝐶</m:t>
                                </m:r>
                              </m:e>
                            </m:acc>
                            <m:r>
                              <a:rPr lang="en-US" altLang="zh-CN" i="1">
                                <a:latin typeface="Cambria Math"/>
                              </a:rPr>
                              <m:t>−</m:t>
                            </m:r>
                            <m:f>
                              <m:fPr>
                                <m:ctrlPr>
                                  <a:rPr lang="zh-CN" altLang="zh-CN" i="1">
                                    <a:latin typeface="Cambria Math" panose="02040503050406030204" pitchFamily="18" charset="0"/>
                                  </a:rPr>
                                </m:ctrlPr>
                              </m:fPr>
                              <m:num>
                                <m:r>
                                  <a:rPr lang="en-US" altLang="zh-CN" i="1">
                                    <a:latin typeface="Cambria Math"/>
                                  </a:rPr>
                                  <m:t>1</m:t>
                                </m:r>
                              </m:num>
                              <m:den>
                                <m:r>
                                  <a:rPr lang="en-US" altLang="zh-CN" i="1">
                                    <a:latin typeface="Cambria Math"/>
                                  </a:rPr>
                                  <m:t>𝜔</m:t>
                                </m:r>
                                <m:acc>
                                  <m:accPr>
                                    <m:chr m:val="̅"/>
                                    <m:ctrlPr>
                                      <a:rPr lang="zh-CN" altLang="zh-CN" i="1">
                                        <a:latin typeface="Cambria Math" panose="02040503050406030204" pitchFamily="18" charset="0"/>
                                      </a:rPr>
                                    </m:ctrlPr>
                                  </m:accPr>
                                  <m:e>
                                    <m:r>
                                      <a:rPr lang="en-US" altLang="zh-CN" i="1">
                                        <a:latin typeface="Cambria Math"/>
                                      </a:rPr>
                                      <m:t>𝐿</m:t>
                                    </m:r>
                                  </m:e>
                                </m:acc>
                              </m:den>
                            </m:f>
                          </m:e>
                        </m:d>
                      </m:den>
                    </m:f>
                    <m:r>
                      <a:rPr lang="en-US" altLang="zh-CN" i="1">
                        <a:latin typeface="Cambria Math"/>
                      </a:rPr>
                      <m:t>=</m:t>
                    </m:r>
                    <m:f>
                      <m:fPr>
                        <m:ctrlPr>
                          <a:rPr lang="zh-CN" altLang="zh-CN" i="1">
                            <a:latin typeface="Cambria Math" panose="02040503050406030204" pitchFamily="18" charset="0"/>
                          </a:rPr>
                        </m:ctrlPr>
                      </m:fPr>
                      <m:num>
                        <m:r>
                          <a:rPr lang="en-US" altLang="zh-CN" i="1">
                            <a:latin typeface="Cambria Math"/>
                          </a:rPr>
                          <m:t>1</m:t>
                        </m:r>
                      </m:num>
                      <m:den>
                        <m:acc>
                          <m:accPr>
                            <m:chr m:val="̅"/>
                            <m:ctrlPr>
                              <a:rPr lang="zh-CN" altLang="zh-CN" i="1">
                                <a:latin typeface="Cambria Math" panose="02040503050406030204" pitchFamily="18" charset="0"/>
                              </a:rPr>
                            </m:ctrlPr>
                          </m:accPr>
                          <m:e>
                            <m:r>
                              <a:rPr lang="en-US" altLang="zh-CN" i="1">
                                <a:latin typeface="Cambria Math"/>
                              </a:rPr>
                              <m:t>𝑔</m:t>
                            </m:r>
                          </m:e>
                        </m:acc>
                        <m:r>
                          <a:rPr lang="en-US" altLang="zh-CN" i="1">
                            <a:latin typeface="Cambria Math"/>
                          </a:rPr>
                          <m:t>+</m:t>
                        </m:r>
                        <m:r>
                          <a:rPr lang="en-US" altLang="zh-CN" i="1">
                            <a:latin typeface="Cambria Math"/>
                          </a:rPr>
                          <m:t>𝑗</m:t>
                        </m:r>
                        <m:acc>
                          <m:accPr>
                            <m:chr m:val="̅"/>
                            <m:ctrlPr>
                              <a:rPr lang="zh-CN" altLang="zh-CN" i="1">
                                <a:latin typeface="Cambria Math" panose="02040503050406030204" pitchFamily="18" charset="0"/>
                              </a:rPr>
                            </m:ctrlPr>
                          </m:accPr>
                          <m:e>
                            <m:r>
                              <a:rPr lang="en-US" altLang="zh-CN" i="1">
                                <a:latin typeface="Cambria Math"/>
                              </a:rPr>
                              <m:t>𝑏</m:t>
                            </m:r>
                          </m:e>
                        </m:acc>
                      </m:den>
                    </m:f>
                  </m:oMath>
                </a14:m>
                <a:endParaRPr lang="zh-CN"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unload</a:t>
                </a:r>
                <a14:m>
                  <m:oMath xmlns:m="http://schemas.openxmlformats.org/officeDocument/2006/math">
                    <m:r>
                      <a:rPr lang="en-US" altLang="zh-CN">
                        <a:latin typeface="Cambria Math"/>
                      </a:rPr>
                      <m:t> </m:t>
                    </m:r>
                    <m:sSub>
                      <m:sSubPr>
                        <m:ctrlPr>
                          <a:rPr lang="zh-CN" altLang="zh-CN" i="1">
                            <a:latin typeface="Cambria Math" panose="02040503050406030204" pitchFamily="18" charset="0"/>
                          </a:rPr>
                        </m:ctrlPr>
                      </m:sSubPr>
                      <m:e>
                        <m:r>
                          <a:rPr lang="en-US" altLang="zh-CN" i="1">
                            <a:latin typeface="Cambria Math"/>
                          </a:rPr>
                          <m:t>𝑄</m:t>
                        </m:r>
                      </m:e>
                      <m:sub>
                        <m:r>
                          <a:rPr lang="en-US" altLang="zh-CN" i="1">
                            <a:latin typeface="Cambria Math"/>
                          </a:rPr>
                          <m:t>0</m:t>
                        </m:r>
                      </m:sub>
                    </m:sSub>
                  </m:oMath>
                </a14:m>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𝑄</m:t>
                        </m:r>
                      </m:e>
                      <m:sub>
                        <m:r>
                          <a:rPr lang="en-US" altLang="zh-CN" i="1">
                            <a:latin typeface="Cambria Math"/>
                          </a:rPr>
                          <m:t>0</m:t>
                        </m:r>
                      </m:sub>
                    </m:sSub>
                    <m:r>
                      <a:rPr lang="en-US" altLang="zh-CN" i="1">
                        <a:latin typeface="Cambria Math"/>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a:rPr>
                              <m:t>𝜔</m:t>
                            </m:r>
                          </m:e>
                          <m:sub>
                            <m:r>
                              <a:rPr lang="en-US" altLang="zh-CN" i="1">
                                <a:latin typeface="Cambria Math"/>
                              </a:rPr>
                              <m:t>0</m:t>
                            </m:r>
                          </m:sub>
                        </m:sSub>
                        <m:sSub>
                          <m:sSubPr>
                            <m:ctrlPr>
                              <a:rPr lang="zh-CN" altLang="zh-CN" i="1">
                                <a:latin typeface="Cambria Math" panose="02040503050406030204" pitchFamily="18" charset="0"/>
                              </a:rPr>
                            </m:ctrlPr>
                          </m:sSubPr>
                          <m:e>
                            <m:r>
                              <a:rPr lang="en-US" altLang="zh-CN" i="1">
                                <a:latin typeface="Cambria Math"/>
                              </a:rPr>
                              <m:t>𝑊</m:t>
                            </m:r>
                          </m:e>
                          <m:sub>
                            <m:r>
                              <a:rPr lang="en-US" altLang="zh-CN" i="1">
                                <a:latin typeface="Cambria Math"/>
                              </a:rPr>
                              <m:t>0</m:t>
                            </m:r>
                          </m:sub>
                        </m:sSub>
                      </m:num>
                      <m:den>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𝑐𝑎𝑣𝑖𝑡𝑦</m:t>
                            </m:r>
                          </m:sub>
                        </m:sSub>
                      </m:den>
                    </m:f>
                  </m:oMath>
                </a14:m>
                <a:r>
                  <a:rPr lang="en-US" altLang="zh-CN" dirty="0">
                    <a:latin typeface="Arial" panose="020B0604020202020204" pitchFamily="34" charset="0"/>
                    <a:cs typeface="Arial" panose="020B0604020202020204" pitchFamily="34" charset="0"/>
                  </a:rPr>
                  <a:t>    half power points: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𝑐𝑎𝑣𝑖𝑡𝑦</m:t>
                        </m:r>
                        <m:r>
                          <a:rPr lang="en-US" altLang="zh-CN" i="1">
                            <a:latin typeface="Cambria Math"/>
                          </a:rPr>
                          <m:t>1,2</m:t>
                        </m:r>
                      </m:sub>
                    </m:sSub>
                    <m:r>
                      <a:rPr lang="en-US" altLang="zh-CN" i="1">
                        <a:latin typeface="Cambria Math"/>
                      </a:rPr>
                      <m:t>=1/2</m:t>
                    </m:r>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𝑐𝑎𝑣𝑖𝑡𝑦</m:t>
                        </m:r>
                      </m:sub>
                    </m:sSub>
                  </m:oMath>
                </a14:m>
                <a:endParaRPr lang="zh-CN"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external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𝑄</m:t>
                        </m:r>
                      </m:e>
                      <m:sub>
                        <m:r>
                          <a:rPr lang="en-US" altLang="zh-CN" i="1">
                            <a:latin typeface="Cambria Math"/>
                          </a:rPr>
                          <m:t>𝑒</m:t>
                        </m:r>
                      </m:sub>
                    </m:sSub>
                  </m:oMath>
                </a14:m>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𝑄</m:t>
                        </m:r>
                      </m:e>
                      <m:sub>
                        <m:r>
                          <a:rPr lang="en-US" altLang="zh-CN" i="1">
                            <a:latin typeface="Cambria Math"/>
                          </a:rPr>
                          <m:t>𝑒</m:t>
                        </m:r>
                      </m:sub>
                    </m:sSub>
                    <m:r>
                      <a:rPr lang="en-US" altLang="zh-CN" i="1">
                        <a:latin typeface="Cambria Math"/>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a:rPr>
                              <m:t>𝜔</m:t>
                            </m:r>
                          </m:e>
                          <m:sub>
                            <m:r>
                              <a:rPr lang="en-US" altLang="zh-CN" i="1">
                                <a:latin typeface="Cambria Math"/>
                              </a:rPr>
                              <m:t>0</m:t>
                            </m:r>
                          </m:sub>
                        </m:sSub>
                        <m:sSub>
                          <m:sSubPr>
                            <m:ctrlPr>
                              <a:rPr lang="zh-CN" altLang="zh-CN" i="1">
                                <a:latin typeface="Cambria Math" panose="02040503050406030204" pitchFamily="18" charset="0"/>
                              </a:rPr>
                            </m:ctrlPr>
                          </m:sSubPr>
                          <m:e>
                            <m:r>
                              <a:rPr lang="en-US" altLang="zh-CN" i="1">
                                <a:latin typeface="Cambria Math"/>
                              </a:rPr>
                              <m:t>𝑊</m:t>
                            </m:r>
                          </m:e>
                          <m:sub>
                            <m:r>
                              <a:rPr lang="en-US" altLang="zh-CN" i="1">
                                <a:latin typeface="Cambria Math"/>
                              </a:rPr>
                              <m:t>0</m:t>
                            </m:r>
                          </m:sub>
                        </m:sSub>
                      </m:num>
                      <m:den>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𝑒</m:t>
                            </m:r>
                          </m:sub>
                        </m:sSub>
                      </m:den>
                    </m:f>
                  </m:oMath>
                </a14:m>
                <a:r>
                  <a:rPr lang="en-US" altLang="zh-CN" dirty="0">
                    <a:latin typeface="Arial" panose="020B0604020202020204" pitchFamily="34" charset="0"/>
                    <a:cs typeface="Arial" panose="020B0604020202020204" pitchFamily="34" charset="0"/>
                  </a:rPr>
                  <a:t>   half power points: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𝑒</m:t>
                        </m:r>
                        <m:r>
                          <a:rPr lang="en-US" altLang="zh-CN" i="1">
                            <a:latin typeface="Cambria Math"/>
                          </a:rPr>
                          <m:t>1,2</m:t>
                        </m:r>
                      </m:sub>
                    </m:sSub>
                    <m:r>
                      <a:rPr lang="en-US" altLang="zh-CN" i="1">
                        <a:latin typeface="Cambria Math"/>
                      </a:rPr>
                      <m:t>=1/2</m:t>
                    </m:r>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𝑒</m:t>
                        </m:r>
                      </m:sub>
                    </m:sSub>
                  </m:oMath>
                </a14:m>
                <a:endParaRPr lang="zh-CN"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loaded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𝑄</m:t>
                        </m:r>
                      </m:e>
                      <m:sub>
                        <m:r>
                          <a:rPr lang="en-US" altLang="zh-CN" i="1">
                            <a:latin typeface="Cambria Math"/>
                          </a:rPr>
                          <m:t>𝐿</m:t>
                        </m:r>
                      </m:sub>
                    </m:sSub>
                  </m:oMath>
                </a14:m>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𝑄</m:t>
                        </m:r>
                      </m:e>
                      <m:sub>
                        <m:r>
                          <a:rPr lang="en-US" altLang="zh-CN" i="1">
                            <a:latin typeface="Cambria Math"/>
                          </a:rPr>
                          <m:t>𝐿</m:t>
                        </m:r>
                      </m:sub>
                    </m:sSub>
                    <m:r>
                      <a:rPr lang="en-US" altLang="zh-CN" i="1">
                        <a:latin typeface="Cambria Math"/>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a:rPr>
                              <m:t>𝜔</m:t>
                            </m:r>
                          </m:e>
                          <m:sub>
                            <m:r>
                              <a:rPr lang="en-US" altLang="zh-CN" i="1">
                                <a:latin typeface="Cambria Math"/>
                              </a:rPr>
                              <m:t>0</m:t>
                            </m:r>
                          </m:sub>
                        </m:sSub>
                        <m:sSub>
                          <m:sSubPr>
                            <m:ctrlPr>
                              <a:rPr lang="zh-CN" altLang="zh-CN" i="1">
                                <a:latin typeface="Cambria Math" panose="02040503050406030204" pitchFamily="18" charset="0"/>
                              </a:rPr>
                            </m:ctrlPr>
                          </m:sSubPr>
                          <m:e>
                            <m:r>
                              <a:rPr lang="en-US" altLang="zh-CN" i="1">
                                <a:latin typeface="Cambria Math"/>
                              </a:rPr>
                              <m:t>𝑊</m:t>
                            </m:r>
                          </m:e>
                          <m:sub>
                            <m:r>
                              <a:rPr lang="en-US" altLang="zh-CN" i="1">
                                <a:latin typeface="Cambria Math"/>
                              </a:rPr>
                              <m:t>0</m:t>
                            </m:r>
                          </m:sub>
                        </m:sSub>
                      </m:num>
                      <m:den>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𝑐𝑎𝑣𝑖𝑡𝑦</m:t>
                            </m:r>
                          </m:sub>
                        </m:sSub>
                        <m:r>
                          <a:rPr lang="en-US" altLang="zh-CN" i="1">
                            <a:latin typeface="Cambria Math"/>
                          </a:rPr>
                          <m:t>+</m:t>
                        </m:r>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𝑒</m:t>
                            </m:r>
                          </m:sub>
                        </m:sSub>
                      </m:den>
                    </m:f>
                    <m:r>
                      <a:rPr lang="en-US" altLang="zh-CN" i="1">
                        <a:latin typeface="Cambria Math"/>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a:rPr>
                              <m:t>𝜔</m:t>
                            </m:r>
                          </m:e>
                          <m:sub>
                            <m:r>
                              <a:rPr lang="en-US" altLang="zh-CN" i="1">
                                <a:latin typeface="Cambria Math"/>
                              </a:rPr>
                              <m:t>0</m:t>
                            </m:r>
                          </m:sub>
                        </m:sSub>
                        <m:sSub>
                          <m:sSubPr>
                            <m:ctrlPr>
                              <a:rPr lang="zh-CN" altLang="zh-CN" i="1">
                                <a:latin typeface="Cambria Math" panose="02040503050406030204" pitchFamily="18" charset="0"/>
                              </a:rPr>
                            </m:ctrlPr>
                          </m:sSubPr>
                          <m:e>
                            <m:r>
                              <a:rPr lang="en-US" altLang="zh-CN" i="1">
                                <a:latin typeface="Cambria Math"/>
                              </a:rPr>
                              <m:t>𝑊</m:t>
                            </m:r>
                          </m:e>
                          <m:sub>
                            <m:r>
                              <a:rPr lang="en-US" altLang="zh-CN" i="1">
                                <a:latin typeface="Cambria Math"/>
                              </a:rPr>
                              <m:t>0</m:t>
                            </m:r>
                          </m:sub>
                        </m:sSub>
                      </m:num>
                      <m:den>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𝐿</m:t>
                            </m:r>
                          </m:sub>
                        </m:sSub>
                      </m:den>
                    </m:f>
                  </m:oMath>
                </a14:m>
                <a:r>
                  <a:rPr lang="en-US" altLang="zh-CN" dirty="0">
                    <a:latin typeface="Arial" panose="020B0604020202020204" pitchFamily="34" charset="0"/>
                    <a:cs typeface="Arial" panose="020B0604020202020204" pitchFamily="34" charset="0"/>
                  </a:rPr>
                  <a:t>   half power points: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𝐿</m:t>
                        </m:r>
                        <m:r>
                          <a:rPr lang="en-US" altLang="zh-CN" i="1">
                            <a:latin typeface="Cambria Math"/>
                          </a:rPr>
                          <m:t>1,2</m:t>
                        </m:r>
                      </m:sub>
                    </m:sSub>
                    <m:r>
                      <a:rPr lang="en-US" altLang="zh-CN" i="1">
                        <a:latin typeface="Cambria Math"/>
                      </a:rPr>
                      <m:t>=1/2</m:t>
                    </m:r>
                    <m:sSub>
                      <m:sSubPr>
                        <m:ctrlPr>
                          <a:rPr lang="zh-CN" altLang="zh-CN" i="1">
                            <a:latin typeface="Cambria Math" panose="02040503050406030204" pitchFamily="18" charset="0"/>
                          </a:rPr>
                        </m:ctrlPr>
                      </m:sSubPr>
                      <m:e>
                        <m:r>
                          <a:rPr lang="en-US" altLang="zh-CN" i="1">
                            <a:latin typeface="Cambria Math"/>
                          </a:rPr>
                          <m:t>𝑃</m:t>
                        </m:r>
                      </m:e>
                      <m:sub>
                        <m:r>
                          <a:rPr lang="en-US" altLang="zh-CN" i="1">
                            <a:latin typeface="Cambria Math"/>
                          </a:rPr>
                          <m:t>𝐿</m:t>
                        </m:r>
                      </m:sub>
                    </m:sSub>
                  </m:oMath>
                </a14:m>
                <a:endParaRPr lang="zh-CN" altLang="zh-CN" dirty="0">
                  <a:latin typeface="Arial" panose="020B0604020202020204" pitchFamily="34" charset="0"/>
                  <a:cs typeface="Arial" panose="020B0604020202020204" pitchFamily="34" charset="0"/>
                </a:endParaRPr>
              </a:p>
            </p:txBody>
          </p:sp>
        </mc:Choice>
        <mc:Fallback xmlns="">
          <p:sp>
            <p:nvSpPr>
              <p:cNvPr id="27" name="TextBox 1"/>
              <p:cNvSpPr txBox="1">
                <a:spLocks noRot="1" noChangeAspect="1" noMove="1" noResize="1" noEditPoints="1" noAdjustHandles="1" noChangeArrowheads="1" noChangeShapeType="1" noTextEdit="1"/>
              </p:cNvSpPr>
              <p:nvPr/>
            </p:nvSpPr>
            <p:spPr>
              <a:xfrm>
                <a:off x="1367406" y="2940082"/>
                <a:ext cx="6963794" cy="1944187"/>
              </a:xfrm>
              <a:prstGeom prst="rect">
                <a:avLst/>
              </a:prstGeom>
              <a:blipFill rotWithShape="0">
                <a:blip r:embed="rId7"/>
                <a:stretch>
                  <a:fillRect l="-611"/>
                </a:stretch>
              </a:blipFill>
              <a:ln>
                <a:solidFill>
                  <a:srgbClr val="FFC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
              <p:cNvSpPr txBox="1"/>
              <p:nvPr/>
            </p:nvSpPr>
            <p:spPr>
              <a:xfrm>
                <a:off x="8713852" y="3110505"/>
                <a:ext cx="1877573" cy="1274195"/>
              </a:xfrm>
              <a:prstGeom prst="rect">
                <a:avLst/>
              </a:prstGeom>
              <a:no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𝑏</m:t>
                              </m:r>
                            </m:e>
                          </m:acc>
                        </m:e>
                        <m:sub>
                          <m:r>
                            <a:rPr lang="en-US" altLang="zh-CN" i="1">
                              <a:latin typeface="Cambria Math"/>
                            </a:rPr>
                            <m:t>1,20</m:t>
                          </m:r>
                        </m:sub>
                      </m:sSub>
                      <m:r>
                        <a:rPr lang="en-US" altLang="zh-CN" i="1">
                          <a:latin typeface="Cambria Math"/>
                        </a:rPr>
                        <m:t>=±</m:t>
                      </m:r>
                      <m:acc>
                        <m:accPr>
                          <m:chr m:val="̅"/>
                          <m:ctrlPr>
                            <a:rPr lang="zh-CN" altLang="zh-CN" i="1">
                              <a:latin typeface="Cambria Math" panose="02040503050406030204" pitchFamily="18" charset="0"/>
                            </a:rPr>
                          </m:ctrlPr>
                        </m:accPr>
                        <m:e>
                          <m:r>
                            <a:rPr lang="en-US" altLang="zh-CN" i="1">
                              <a:latin typeface="Cambria Math"/>
                            </a:rPr>
                            <m:t>𝑔</m:t>
                          </m:r>
                        </m:e>
                      </m:acc>
                    </m:oMath>
                  </m:oMathPara>
                </a14:m>
                <a:endParaRPr lang="zh-CN" altLang="zh-CN"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𝑏</m:t>
                              </m:r>
                            </m:e>
                          </m:acc>
                        </m:e>
                        <m:sub>
                          <m:r>
                            <a:rPr lang="en-US" altLang="zh-CN" i="1">
                              <a:latin typeface="Cambria Math"/>
                            </a:rPr>
                            <m:t>1,2</m:t>
                          </m:r>
                          <m:r>
                            <a:rPr lang="en-US" altLang="zh-CN" i="1">
                              <a:latin typeface="Cambria Math"/>
                            </a:rPr>
                            <m:t>𝑒</m:t>
                          </m:r>
                        </m:sub>
                      </m:sSub>
                      <m:r>
                        <a:rPr lang="en-US" altLang="zh-CN" i="1">
                          <a:latin typeface="Cambria Math"/>
                        </a:rPr>
                        <m:t>=±1</m:t>
                      </m:r>
                    </m:oMath>
                  </m:oMathPara>
                </a14:m>
                <a:endParaRPr lang="zh-CN" altLang="zh-CN"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a:rPr>
                                <m:t>𝑏</m:t>
                              </m:r>
                            </m:e>
                          </m:acc>
                        </m:e>
                        <m:sub>
                          <m:r>
                            <a:rPr lang="en-US" altLang="zh-CN" i="1">
                              <a:latin typeface="Cambria Math"/>
                            </a:rPr>
                            <m:t>1,2</m:t>
                          </m:r>
                          <m:r>
                            <a:rPr lang="en-US" altLang="zh-CN" i="1">
                              <a:latin typeface="Cambria Math"/>
                            </a:rPr>
                            <m:t>𝐿</m:t>
                          </m:r>
                        </m:sub>
                      </m:sSub>
                      <m:r>
                        <a:rPr lang="en-US" altLang="zh-CN" i="1">
                          <a:latin typeface="Cambria Math"/>
                        </a:rPr>
                        <m:t>=±(1+</m:t>
                      </m:r>
                      <m:acc>
                        <m:accPr>
                          <m:chr m:val="̅"/>
                          <m:ctrlPr>
                            <a:rPr lang="zh-CN" altLang="zh-CN" i="1">
                              <a:latin typeface="Cambria Math" panose="02040503050406030204" pitchFamily="18" charset="0"/>
                            </a:rPr>
                          </m:ctrlPr>
                        </m:accPr>
                        <m:e>
                          <m:r>
                            <a:rPr lang="en-US" altLang="zh-CN" i="1">
                              <a:latin typeface="Cambria Math"/>
                            </a:rPr>
                            <m:t>𝑔</m:t>
                          </m:r>
                        </m:e>
                      </m:acc>
                      <m:r>
                        <a:rPr lang="en-US" altLang="zh-CN" i="1">
                          <a:latin typeface="Cambria Math"/>
                        </a:rPr>
                        <m:t>)</m:t>
                      </m:r>
                    </m:oMath>
                  </m:oMathPara>
                </a14:m>
                <a:endParaRPr lang="zh-CN"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mc:Choice>
        <mc:Fallback xmlns="">
          <p:sp>
            <p:nvSpPr>
              <p:cNvPr id="28" name="TextBox 2"/>
              <p:cNvSpPr txBox="1">
                <a:spLocks noRot="1" noChangeAspect="1" noMove="1" noResize="1" noEditPoints="1" noAdjustHandles="1" noChangeArrowheads="1" noChangeShapeType="1" noTextEdit="1"/>
              </p:cNvSpPr>
              <p:nvPr/>
            </p:nvSpPr>
            <p:spPr>
              <a:xfrm>
                <a:off x="8713852" y="3110505"/>
                <a:ext cx="1877573" cy="1274195"/>
              </a:xfrm>
              <a:prstGeom prst="rect">
                <a:avLst/>
              </a:prstGeom>
              <a:blipFill rotWithShape="0">
                <a:blip r:embed="rId8"/>
                <a:stretch>
                  <a:fillRect r="-7742"/>
                </a:stretch>
              </a:blipFill>
              <a:ln>
                <a:solidFill>
                  <a:srgbClr val="FFC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3"/>
              <p:cNvSpPr txBox="1"/>
              <p:nvPr/>
            </p:nvSpPr>
            <p:spPr>
              <a:xfrm>
                <a:off x="1145280" y="5185940"/>
                <a:ext cx="7048399" cy="646331"/>
              </a:xfrm>
              <a:prstGeom prst="rect">
                <a:avLst/>
              </a:prstGeom>
              <a:noFill/>
            </p:spPr>
            <p:txBody>
              <a:bodyPr wrap="square" rtlCol="0">
                <a:spAutoFit/>
              </a:bodyPr>
              <a:lstStyle/>
              <a:p>
                <a:r>
                  <a:rPr lang="en-US" altLang="zh-CN" i="1" dirty="0">
                    <a:solidFill>
                      <a:srgbClr val="3781F9"/>
                    </a:solidFill>
                    <a:latin typeface="Arial" panose="020B0604020202020204" pitchFamily="34" charset="0"/>
                    <a:cs typeface="Arial" panose="020B0604020202020204" pitchFamily="34" charset="0"/>
                  </a:rPr>
                  <a:t>For a given measured VSWR at resonance, the VSWR’s that must be achieved at the half-power points for </a:t>
                </a:r>
                <a14:m>
                  <m:oMath xmlns:m="http://schemas.openxmlformats.org/officeDocument/2006/math">
                    <m:sSub>
                      <m:sSubPr>
                        <m:ctrlPr>
                          <a:rPr lang="zh-CN" altLang="zh-CN" i="1">
                            <a:solidFill>
                              <a:srgbClr val="3781F9"/>
                            </a:solidFill>
                            <a:latin typeface="Cambria Math" panose="02040503050406030204" pitchFamily="18" charset="0"/>
                          </a:rPr>
                        </m:ctrlPr>
                      </m:sSubPr>
                      <m:e>
                        <m:r>
                          <a:rPr lang="en-US" altLang="zh-CN" i="1">
                            <a:solidFill>
                              <a:srgbClr val="3781F9"/>
                            </a:solidFill>
                            <a:latin typeface="Cambria Math"/>
                          </a:rPr>
                          <m:t>𝑄</m:t>
                        </m:r>
                      </m:e>
                      <m:sub>
                        <m:r>
                          <a:rPr lang="en-US" altLang="zh-CN" i="1">
                            <a:solidFill>
                              <a:srgbClr val="3781F9"/>
                            </a:solidFill>
                            <a:latin typeface="Cambria Math"/>
                          </a:rPr>
                          <m:t>0</m:t>
                        </m:r>
                      </m:sub>
                    </m:sSub>
                  </m:oMath>
                </a14:m>
                <a:r>
                  <a:rPr lang="en-US" altLang="zh-CN" i="1" dirty="0">
                    <a:solidFill>
                      <a:srgbClr val="3781F9"/>
                    </a:solidFill>
                    <a:latin typeface="Arial" panose="020B0604020202020204" pitchFamily="34" charset="0"/>
                    <a:cs typeface="Arial" panose="020B0604020202020204" pitchFamily="34" charset="0"/>
                  </a:rPr>
                  <a:t> and </a:t>
                </a:r>
                <a14:m>
                  <m:oMath xmlns:m="http://schemas.openxmlformats.org/officeDocument/2006/math">
                    <m:sSub>
                      <m:sSubPr>
                        <m:ctrlPr>
                          <a:rPr lang="zh-CN" altLang="zh-CN" i="1">
                            <a:solidFill>
                              <a:srgbClr val="3781F9"/>
                            </a:solidFill>
                            <a:latin typeface="Cambria Math" panose="02040503050406030204" pitchFamily="18" charset="0"/>
                          </a:rPr>
                        </m:ctrlPr>
                      </m:sSubPr>
                      <m:e>
                        <m:r>
                          <a:rPr lang="en-US" altLang="zh-CN" i="1">
                            <a:solidFill>
                              <a:srgbClr val="3781F9"/>
                            </a:solidFill>
                            <a:latin typeface="Cambria Math"/>
                          </a:rPr>
                          <m:t>𝑄</m:t>
                        </m:r>
                      </m:e>
                      <m:sub>
                        <m:r>
                          <a:rPr lang="en-US" altLang="zh-CN" i="1">
                            <a:solidFill>
                              <a:srgbClr val="3781F9"/>
                            </a:solidFill>
                            <a:latin typeface="Cambria Math"/>
                          </a:rPr>
                          <m:t>𝑒</m:t>
                        </m:r>
                      </m:sub>
                    </m:sSub>
                  </m:oMath>
                </a14:m>
                <a:r>
                  <a:rPr lang="en-US" altLang="zh-CN" i="1" dirty="0">
                    <a:solidFill>
                      <a:srgbClr val="3781F9"/>
                    </a:solidFill>
                    <a:latin typeface="Arial" panose="020B0604020202020204" pitchFamily="34" charset="0"/>
                    <a:cs typeface="Arial" panose="020B0604020202020204" pitchFamily="34" charset="0"/>
                  </a:rPr>
                  <a:t>.</a:t>
                </a:r>
                <a:endParaRPr lang="zh-CN" altLang="zh-CN" i="1" dirty="0">
                  <a:solidFill>
                    <a:srgbClr val="3781F9"/>
                  </a:solidFill>
                  <a:latin typeface="Arial" panose="020B0604020202020204" pitchFamily="34" charset="0"/>
                  <a:cs typeface="Arial" panose="020B0604020202020204" pitchFamily="34" charset="0"/>
                </a:endParaRPr>
              </a:p>
            </p:txBody>
          </p:sp>
        </mc:Choice>
        <mc:Fallback xmlns="">
          <p:sp>
            <p:nvSpPr>
              <p:cNvPr id="29" name="TextBox 3"/>
              <p:cNvSpPr txBox="1">
                <a:spLocks noRot="1" noChangeAspect="1" noMove="1" noResize="1" noEditPoints="1" noAdjustHandles="1" noChangeArrowheads="1" noChangeShapeType="1" noTextEdit="1"/>
              </p:cNvSpPr>
              <p:nvPr/>
            </p:nvSpPr>
            <p:spPr>
              <a:xfrm>
                <a:off x="1145280" y="5185940"/>
                <a:ext cx="7048399" cy="646331"/>
              </a:xfrm>
              <a:prstGeom prst="rect">
                <a:avLst/>
              </a:prstGeom>
              <a:blipFill rotWithShape="0">
                <a:blip r:embed="rId9"/>
                <a:stretch>
                  <a:fillRect l="-779" t="-5660" b="-14151"/>
                </a:stretch>
              </a:blipFill>
            </p:spPr>
            <p:txBody>
              <a:bodyPr/>
              <a:lstStyle/>
              <a:p>
                <a:r>
                  <a:rPr lang="zh-CN" altLang="en-US">
                    <a:noFill/>
                  </a:rPr>
                  <a:t> </a:t>
                </a:r>
              </a:p>
            </p:txBody>
          </p:sp>
        </mc:Fallback>
      </mc:AlternateContent>
      <p:sp>
        <p:nvSpPr>
          <p:cNvPr id="31" name="右箭头 30"/>
          <p:cNvSpPr/>
          <p:nvPr/>
        </p:nvSpPr>
        <p:spPr>
          <a:xfrm>
            <a:off x="8331200" y="3735342"/>
            <a:ext cx="359640" cy="51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DCCBDC79-7111-42EE-B002-CCBC8ABE27F4}"/>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544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Measurement-Impedance Method</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21</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20" name="TextBox 2"/>
          <p:cNvSpPr txBox="1">
            <a:spLocks noChangeArrowheads="1"/>
          </p:cNvSpPr>
          <p:nvPr/>
        </p:nvSpPr>
        <p:spPr bwMode="auto">
          <a:xfrm>
            <a:off x="1630336" y="5153680"/>
            <a:ext cx="4039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600" dirty="0">
                <a:solidFill>
                  <a:srgbClr val="3781F9"/>
                </a:solidFill>
                <a:latin typeface="Arial" panose="020B0604020202020204" pitchFamily="34" charset="0"/>
                <a:cs typeface="Arial" panose="020B0604020202020204" pitchFamily="34" charset="0"/>
              </a:rPr>
              <a:t>Smith chart Q-circle and half power points</a:t>
            </a:r>
            <a:endParaRPr lang="zh-CN" altLang="en-US" sz="1600" dirty="0">
              <a:solidFill>
                <a:srgbClr val="3781F9"/>
              </a:solidFill>
              <a:latin typeface="Arial" panose="020B0604020202020204" pitchFamily="34" charset="0"/>
              <a:cs typeface="Arial" panose="020B0604020202020204" pitchFamily="34" charset="0"/>
            </a:endParaRPr>
          </a:p>
        </p:txBody>
      </p:sp>
      <p:sp>
        <p:nvSpPr>
          <p:cNvPr id="22" name="下箭头 21"/>
          <p:cNvSpPr/>
          <p:nvPr/>
        </p:nvSpPr>
        <p:spPr>
          <a:xfrm>
            <a:off x="7832425" y="2373173"/>
            <a:ext cx="184739" cy="52784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mc:AlternateContent xmlns:mc="http://schemas.openxmlformats.org/markup-compatibility/2006" xmlns:a14="http://schemas.microsoft.com/office/drawing/2010/main">
        <mc:Choice Requires="a14">
          <p:sp>
            <p:nvSpPr>
              <p:cNvPr id="24" name="TextBox 1"/>
              <p:cNvSpPr txBox="1"/>
              <p:nvPr/>
            </p:nvSpPr>
            <p:spPr>
              <a:xfrm>
                <a:off x="6284191" y="1420546"/>
                <a:ext cx="3396503" cy="926536"/>
              </a:xfrm>
              <a:prstGeom prst="rect">
                <a:avLst/>
              </a:prstGeom>
              <a:noFill/>
              <a:ln>
                <a:solidFill>
                  <a:srgbClr val="FFC000"/>
                </a:solidFill>
              </a:ln>
            </p:spPr>
            <p:txBody>
              <a:bodyPr wrap="square" rtlCol="0">
                <a:spAutoFit/>
              </a:bodyPr>
              <a:lstStyle/>
              <a:p>
                <a:r>
                  <a:rPr lang="en-US" altLang="zh-CN" dirty="0">
                    <a:latin typeface="Arial" panose="020B0604020202020204" pitchFamily="34" charset="0"/>
                    <a:cs typeface="Arial" panose="020B0604020202020204" pitchFamily="34" charset="0"/>
                  </a:rPr>
                  <a:t>Reflection coefficient: </a:t>
                </a:r>
                <a14:m>
                  <m:oMath xmlns:m="http://schemas.openxmlformats.org/officeDocument/2006/math">
                    <m:r>
                      <m:rPr>
                        <m:sty m:val="p"/>
                      </m:rPr>
                      <a:rPr lang="en-US" altLang="zh-CN">
                        <a:latin typeface="Cambria Math"/>
                      </a:rPr>
                      <m:t>Γ</m:t>
                    </m:r>
                    <m:r>
                      <a:rPr lang="en-US" altLang="zh-CN">
                        <a:latin typeface="Cambria Math"/>
                      </a:rPr>
                      <m:t>=</m:t>
                    </m:r>
                    <m:f>
                      <m:fPr>
                        <m:ctrlPr>
                          <a:rPr lang="zh-CN" altLang="zh-CN" i="1">
                            <a:latin typeface="Cambria Math" panose="02040503050406030204" pitchFamily="18" charset="0"/>
                          </a:rPr>
                        </m:ctrlPr>
                      </m:fPr>
                      <m:num>
                        <m:acc>
                          <m:accPr>
                            <m:chr m:val="̅"/>
                            <m:ctrlPr>
                              <a:rPr lang="zh-CN" altLang="zh-CN" i="1">
                                <a:latin typeface="Cambria Math" panose="02040503050406030204" pitchFamily="18" charset="0"/>
                              </a:rPr>
                            </m:ctrlPr>
                          </m:accPr>
                          <m:e>
                            <m:r>
                              <a:rPr lang="en-US" altLang="zh-CN" i="1">
                                <a:latin typeface="Cambria Math"/>
                              </a:rPr>
                              <m:t>𝑧</m:t>
                            </m:r>
                          </m:e>
                        </m:acc>
                        <m:r>
                          <a:rPr lang="en-US" altLang="zh-CN" i="1">
                            <a:latin typeface="Cambria Math"/>
                          </a:rPr>
                          <m:t>−</m:t>
                        </m:r>
                        <m:r>
                          <a:rPr lang="en-US" altLang="zh-CN">
                            <a:latin typeface="Cambria Math"/>
                          </a:rPr>
                          <m:t>1</m:t>
                        </m:r>
                      </m:num>
                      <m:den>
                        <m:acc>
                          <m:accPr>
                            <m:chr m:val="̅"/>
                            <m:ctrlPr>
                              <a:rPr lang="zh-CN" altLang="zh-CN" i="1">
                                <a:latin typeface="Cambria Math" panose="02040503050406030204" pitchFamily="18" charset="0"/>
                              </a:rPr>
                            </m:ctrlPr>
                          </m:accPr>
                          <m:e>
                            <m:r>
                              <a:rPr lang="en-US" altLang="zh-CN" i="1">
                                <a:latin typeface="Cambria Math"/>
                              </a:rPr>
                              <m:t>𝑧</m:t>
                            </m:r>
                          </m:e>
                        </m:acc>
                        <m:r>
                          <a:rPr lang="en-US" altLang="zh-CN" i="1">
                            <a:latin typeface="Cambria Math"/>
                          </a:rPr>
                          <m:t>+1</m:t>
                        </m:r>
                      </m:den>
                    </m:f>
                  </m:oMath>
                </a14:m>
                <a:endParaRPr lang="zh-CN"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VSWR: S=</a:t>
                </a:r>
                <a14:m>
                  <m:oMath xmlns:m="http://schemas.openxmlformats.org/officeDocument/2006/math">
                    <m:r>
                      <a:rPr lang="en-US" altLang="zh-CN">
                        <a:latin typeface="Cambria Math"/>
                      </a:rPr>
                      <m:t> </m:t>
                    </m:r>
                    <m:r>
                      <m:rPr>
                        <m:sty m:val="p"/>
                      </m:rPr>
                      <a:rPr lang="en-US" altLang="zh-CN">
                        <a:latin typeface="Cambria Math"/>
                      </a:rPr>
                      <m:t>S</m:t>
                    </m:r>
                    <m:r>
                      <a:rPr lang="en-US" altLang="zh-CN">
                        <a:latin typeface="Cambria Math"/>
                      </a:rPr>
                      <m:t>=</m:t>
                    </m:r>
                    <m:f>
                      <m:fPr>
                        <m:ctrlPr>
                          <a:rPr lang="zh-CN" altLang="zh-CN" i="1">
                            <a:latin typeface="Cambria Math" panose="02040503050406030204" pitchFamily="18" charset="0"/>
                          </a:rPr>
                        </m:ctrlPr>
                      </m:fPr>
                      <m:num>
                        <m:r>
                          <a:rPr lang="en-US" altLang="zh-CN" i="1">
                            <a:latin typeface="Cambria Math"/>
                          </a:rPr>
                          <m:t>1+</m:t>
                        </m:r>
                        <m:d>
                          <m:dPr>
                            <m:begChr m:val="|"/>
                            <m:endChr m:val="|"/>
                            <m:ctrlPr>
                              <a:rPr lang="zh-CN" altLang="zh-CN" i="1">
                                <a:latin typeface="Cambria Math" panose="02040503050406030204" pitchFamily="18" charset="0"/>
                              </a:rPr>
                            </m:ctrlPr>
                          </m:dPr>
                          <m:e>
                            <m:r>
                              <m:rPr>
                                <m:sty m:val="p"/>
                              </m:rPr>
                              <a:rPr lang="en-US" altLang="zh-CN">
                                <a:latin typeface="Cambria Math"/>
                              </a:rPr>
                              <m:t>Γ</m:t>
                            </m:r>
                          </m:e>
                        </m:d>
                      </m:num>
                      <m:den>
                        <m:r>
                          <a:rPr lang="en-US" altLang="zh-CN" i="1">
                            <a:latin typeface="Cambria Math"/>
                          </a:rPr>
                          <m:t>1−</m:t>
                        </m:r>
                        <m:d>
                          <m:dPr>
                            <m:begChr m:val="|"/>
                            <m:endChr m:val="|"/>
                            <m:ctrlPr>
                              <a:rPr lang="zh-CN" altLang="zh-CN" i="1">
                                <a:latin typeface="Cambria Math" panose="02040503050406030204" pitchFamily="18" charset="0"/>
                              </a:rPr>
                            </m:ctrlPr>
                          </m:dPr>
                          <m:e>
                            <m:r>
                              <m:rPr>
                                <m:sty m:val="p"/>
                              </m:rPr>
                              <a:rPr lang="en-US" altLang="zh-CN">
                                <a:latin typeface="Cambria Math"/>
                              </a:rPr>
                              <m:t>Γ</m:t>
                            </m:r>
                          </m:e>
                        </m:d>
                      </m:den>
                    </m:f>
                  </m:oMath>
                </a14:m>
                <a:endParaRPr lang="zh-CN" altLang="zh-CN" dirty="0">
                  <a:latin typeface="Arial" panose="020B0604020202020204" pitchFamily="34" charset="0"/>
                  <a:cs typeface="Arial" panose="020B0604020202020204" pitchFamily="34" charset="0"/>
                </a:endParaRPr>
              </a:p>
            </p:txBody>
          </p:sp>
        </mc:Choice>
        <mc:Fallback xmlns="">
          <p:sp>
            <p:nvSpPr>
              <p:cNvPr id="24" name="TextBox 1"/>
              <p:cNvSpPr txBox="1">
                <a:spLocks noRot="1" noChangeAspect="1" noMove="1" noResize="1" noEditPoints="1" noAdjustHandles="1" noChangeArrowheads="1" noChangeShapeType="1" noTextEdit="1"/>
              </p:cNvSpPr>
              <p:nvPr/>
            </p:nvSpPr>
            <p:spPr>
              <a:xfrm>
                <a:off x="6284191" y="1420546"/>
                <a:ext cx="3396503" cy="926536"/>
              </a:xfrm>
              <a:prstGeom prst="rect">
                <a:avLst/>
              </a:prstGeom>
              <a:blipFill rotWithShape="0">
                <a:blip r:embed="rId4"/>
                <a:stretch>
                  <a:fillRect l="-1431"/>
                </a:stretch>
              </a:blipFill>
              <a:ln>
                <a:solidFill>
                  <a:srgbClr val="FFC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
              <p:cNvSpPr txBox="1"/>
              <p:nvPr/>
            </p:nvSpPr>
            <p:spPr>
              <a:xfrm>
                <a:off x="6139729" y="2901017"/>
                <a:ext cx="4464942" cy="3103670"/>
              </a:xfrm>
              <a:prstGeom prst="rect">
                <a:avLst/>
              </a:prstGeom>
              <a:noFill/>
              <a:ln>
                <a:solidFill>
                  <a:srgbClr val="FFC000"/>
                </a:solidFill>
              </a:ln>
            </p:spPr>
            <p:txBody>
              <a:bodyPr wrap="square" rtlCol="0">
                <a:spAutoFit/>
              </a:bodyPr>
              <a:lstStyle/>
              <a:p>
                <a:r>
                  <a:rPr lang="en-US" altLang="zh-CN" sz="1600" dirty="0">
                    <a:latin typeface="Arial" panose="020B0604020202020204" pitchFamily="34" charset="0"/>
                    <a:cs typeface="Arial" panose="020B0604020202020204" pitchFamily="34" charset="0"/>
                  </a:rPr>
                  <a:t>Resonant VSWR:</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a:rPr>
                          <m:t>S</m:t>
                        </m:r>
                      </m:e>
                      <m:sub>
                        <m:r>
                          <a:rPr lang="en-US" altLang="zh-CN" sz="1600" i="1">
                            <a:latin typeface="Cambria Math"/>
                          </a:rPr>
                          <m:t>0</m:t>
                        </m:r>
                      </m:sub>
                    </m:sSub>
                    <m:r>
                      <a:rPr lang="en-US" altLang="zh-CN" sz="1600">
                        <a:latin typeface="Cambria Math"/>
                      </a:rPr>
                      <m:t>=</m:t>
                    </m:r>
                    <m:acc>
                      <m:accPr>
                        <m:chr m:val="̅"/>
                        <m:ctrlPr>
                          <a:rPr lang="zh-CN" altLang="zh-CN" sz="1600" i="1">
                            <a:latin typeface="Cambria Math" panose="02040503050406030204" pitchFamily="18" charset="0"/>
                          </a:rPr>
                        </m:ctrlPr>
                      </m:accPr>
                      <m:e>
                        <m:r>
                          <m:rPr>
                            <m:sty m:val="p"/>
                          </m:rPr>
                          <a:rPr lang="en-US" altLang="zh-CN" sz="1600">
                            <a:latin typeface="Cambria Math"/>
                          </a:rPr>
                          <m:t>r</m:t>
                        </m:r>
                      </m:e>
                    </m:acc>
                    <m:r>
                      <a:rPr lang="en-US" altLang="zh-CN" sz="1600">
                        <a:latin typeface="Cambria Math"/>
                      </a:rPr>
                      <m:t>  </m:t>
                    </m:r>
                    <m:d>
                      <m:dPr>
                        <m:ctrlPr>
                          <a:rPr lang="zh-CN" altLang="zh-CN" sz="1600" i="1">
                            <a:latin typeface="Cambria Math" panose="02040503050406030204" pitchFamily="18" charset="0"/>
                          </a:rPr>
                        </m:ctrlPr>
                      </m:dPr>
                      <m:e>
                        <m:r>
                          <m:rPr>
                            <m:sty m:val="p"/>
                          </m:rPr>
                          <a:rPr lang="en-US" altLang="zh-CN" sz="1600">
                            <a:latin typeface="Cambria Math"/>
                          </a:rPr>
                          <m:t>r</m:t>
                        </m:r>
                        <m:r>
                          <a:rPr lang="en-US" altLang="zh-CN" sz="1600">
                            <a:latin typeface="Cambria Math"/>
                          </a:rPr>
                          <m:t>&gt;1</m:t>
                        </m:r>
                      </m:e>
                    </m:d>
                  </m:oMath>
                </a14:m>
                <a:r>
                  <a:rPr lang="en-US" altLang="zh-CN" sz="1600" dirty="0">
                    <a:latin typeface="Arial" panose="020B0604020202020204" pitchFamily="34" charset="0"/>
                    <a:cs typeface="Arial" panose="020B0604020202020204" pitchFamily="34" charset="0"/>
                  </a:rPr>
                  <a:t>(</a:t>
                </a:r>
                <a14:m>
                  <m:oMath xmlns:m="http://schemas.openxmlformats.org/officeDocument/2006/math">
                    <m:r>
                      <a:rPr lang="en-US" altLang="zh-CN" sz="1600" i="1">
                        <a:latin typeface="Cambria Math"/>
                      </a:rPr>
                      <m:t>𝛽</m:t>
                    </m:r>
                    <m:r>
                      <a:rPr lang="en-US" altLang="zh-CN" sz="1600" i="1">
                        <a:latin typeface="Cambria Math"/>
                      </a:rPr>
                      <m:t>=</m:t>
                    </m:r>
                    <m:acc>
                      <m:accPr>
                        <m:chr m:val="̅"/>
                        <m:ctrlPr>
                          <a:rPr lang="zh-CN" altLang="zh-CN" sz="1600" i="1">
                            <a:latin typeface="Cambria Math" panose="02040503050406030204" pitchFamily="18" charset="0"/>
                          </a:rPr>
                        </m:ctrlPr>
                      </m:accPr>
                      <m:e>
                        <m:r>
                          <m:rPr>
                            <m:sty m:val="p"/>
                          </m:rPr>
                          <a:rPr lang="en-US" altLang="zh-CN" sz="1600">
                            <a:latin typeface="Cambria Math"/>
                          </a:rPr>
                          <m:t>r</m:t>
                        </m:r>
                      </m:e>
                    </m:acc>
                    <m:r>
                      <a:rPr lang="en-US" altLang="zh-CN" sz="1600" i="1">
                        <a:latin typeface="Cambria Math"/>
                      </a:rPr>
                      <m:t>  </m:t>
                    </m:r>
                    <m:r>
                      <m:rPr>
                        <m:sty m:val="p"/>
                      </m:rPr>
                      <a:rPr lang="en-US" altLang="zh-CN" sz="1600">
                        <a:latin typeface="Cambria Math"/>
                      </a:rPr>
                      <m:t>coupling</m:t>
                    </m:r>
                    <m:r>
                      <a:rPr lang="en-US" altLang="zh-CN" sz="1600">
                        <a:latin typeface="Cambria Math"/>
                      </a:rPr>
                      <m:t> </m:t>
                    </m:r>
                    <m:r>
                      <m:rPr>
                        <m:sty m:val="p"/>
                      </m:rPr>
                      <a:rPr lang="en-US" altLang="zh-CN" sz="1600">
                        <a:latin typeface="Cambria Math"/>
                      </a:rPr>
                      <m:t>coefficient</m:t>
                    </m:r>
                  </m:oMath>
                </a14:m>
                <a:r>
                  <a:rPr lang="en-US" altLang="zh-CN" sz="1600" dirty="0">
                    <a:latin typeface="Arial" panose="020B0604020202020204" pitchFamily="34" charset="0"/>
                    <a:cs typeface="Arial" panose="020B0604020202020204" pitchFamily="34" charset="0"/>
                  </a:rPr>
                  <a:t>)</a:t>
                </a:r>
                <a:endParaRPr lang="zh-CN" altLang="zh-CN" sz="1600"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               </a:t>
                </a:r>
                <a14:m>
                  <m:oMath xmlns:m="http://schemas.openxmlformats.org/officeDocument/2006/math">
                    <m:sSub>
                      <m:sSubPr>
                        <m:ctrlPr>
                          <a:rPr lang="zh-CN" altLang="zh-CN" sz="1600" i="1">
                            <a:latin typeface="Cambria Math" panose="02040503050406030204" pitchFamily="18" charset="0"/>
                          </a:rPr>
                        </m:ctrlPr>
                      </m:sSubPr>
                      <m:e>
                        <m:r>
                          <a:rPr lang="en-US" altLang="zh-CN" sz="1600" b="0" i="0" smtClean="0">
                            <a:latin typeface="Cambria Math"/>
                          </a:rPr>
                          <m:t>                     </m:t>
                        </m:r>
                        <m:r>
                          <m:rPr>
                            <m:sty m:val="p"/>
                          </m:rPr>
                          <a:rPr lang="en-US" altLang="zh-CN" sz="1600">
                            <a:latin typeface="Cambria Math"/>
                          </a:rPr>
                          <m:t>S</m:t>
                        </m:r>
                      </m:e>
                      <m:sub>
                        <m:r>
                          <a:rPr lang="en-US" altLang="zh-CN" sz="1600" i="1">
                            <a:latin typeface="Cambria Math"/>
                          </a:rPr>
                          <m:t>0</m:t>
                        </m:r>
                      </m:sub>
                    </m:sSub>
                    <m:r>
                      <a:rPr lang="en-US" altLang="zh-CN" sz="1600">
                        <a:latin typeface="Cambria Math"/>
                      </a:rPr>
                      <m:t>=</m:t>
                    </m:r>
                    <m:f>
                      <m:fPr>
                        <m:ctrlPr>
                          <a:rPr lang="zh-CN" altLang="zh-CN" sz="1600" i="1">
                            <a:latin typeface="Cambria Math" panose="02040503050406030204" pitchFamily="18" charset="0"/>
                          </a:rPr>
                        </m:ctrlPr>
                      </m:fPr>
                      <m:num>
                        <m:r>
                          <a:rPr lang="en-US" altLang="zh-CN" sz="1600" i="1">
                            <a:latin typeface="Cambria Math"/>
                          </a:rPr>
                          <m:t>1</m:t>
                        </m:r>
                      </m:num>
                      <m:den>
                        <m:acc>
                          <m:accPr>
                            <m:chr m:val="̅"/>
                            <m:ctrlPr>
                              <a:rPr lang="zh-CN" altLang="zh-CN" sz="1600" i="1">
                                <a:latin typeface="Cambria Math" panose="02040503050406030204" pitchFamily="18" charset="0"/>
                              </a:rPr>
                            </m:ctrlPr>
                          </m:accPr>
                          <m:e>
                            <m:r>
                              <m:rPr>
                                <m:sty m:val="p"/>
                              </m:rPr>
                              <a:rPr lang="en-US" altLang="zh-CN" sz="1600">
                                <a:latin typeface="Cambria Math"/>
                              </a:rPr>
                              <m:t>r</m:t>
                            </m:r>
                          </m:e>
                        </m:acc>
                      </m:den>
                    </m:f>
                    <m:r>
                      <a:rPr lang="en-US" altLang="zh-CN" sz="1600">
                        <a:latin typeface="Cambria Math"/>
                      </a:rPr>
                      <m:t>  </m:t>
                    </m:r>
                    <m:d>
                      <m:dPr>
                        <m:ctrlPr>
                          <a:rPr lang="zh-CN" altLang="zh-CN" sz="1600" i="1">
                            <a:latin typeface="Cambria Math" panose="02040503050406030204" pitchFamily="18" charset="0"/>
                          </a:rPr>
                        </m:ctrlPr>
                      </m:dPr>
                      <m:e>
                        <m:r>
                          <m:rPr>
                            <m:sty m:val="p"/>
                          </m:rPr>
                          <a:rPr lang="en-US" altLang="zh-CN" sz="1600">
                            <a:latin typeface="Cambria Math"/>
                          </a:rPr>
                          <m:t>r</m:t>
                        </m:r>
                        <m:r>
                          <a:rPr lang="en-US" altLang="zh-CN" sz="1600">
                            <a:latin typeface="Cambria Math"/>
                          </a:rPr>
                          <m:t>&lt;1</m:t>
                        </m:r>
                      </m:e>
                    </m:d>
                  </m:oMath>
                </a14:m>
                <a:endParaRPr lang="zh-CN" altLang="zh-CN" sz="1600"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Arbitrarily VSWR:</a:t>
                </a:r>
                <a14:m>
                  <m:oMath xmlns:m="http://schemas.openxmlformats.org/officeDocument/2006/math">
                    <m:r>
                      <a:rPr lang="en-US" altLang="zh-CN" sz="1600">
                        <a:latin typeface="Cambria Math"/>
                      </a:rPr>
                      <m:t> </m:t>
                    </m:r>
                    <m:sSub>
                      <m:sSubPr>
                        <m:ctrlPr>
                          <a:rPr lang="zh-CN" altLang="zh-CN" sz="1600" i="1">
                            <a:latin typeface="Cambria Math" panose="02040503050406030204" pitchFamily="18" charset="0"/>
                          </a:rPr>
                        </m:ctrlPr>
                      </m:sSubPr>
                      <m:e>
                        <m:r>
                          <m:rPr>
                            <m:sty m:val="p"/>
                          </m:rPr>
                          <a:rPr lang="en-US" altLang="zh-CN" sz="1600">
                            <a:latin typeface="Cambria Math"/>
                          </a:rPr>
                          <m:t>S</m:t>
                        </m:r>
                      </m:e>
                      <m:sub>
                        <m:r>
                          <a:rPr lang="en-US" altLang="zh-CN" sz="1600" i="1">
                            <a:latin typeface="Cambria Math"/>
                          </a:rPr>
                          <m:t>𝑥</m:t>
                        </m:r>
                      </m:sub>
                    </m:sSub>
                    <m:r>
                      <a:rPr lang="en-US" altLang="zh-CN" sz="1600">
                        <a:latin typeface="Cambria Math"/>
                      </a:rPr>
                      <m:t>=</m:t>
                    </m:r>
                    <m:f>
                      <m:fPr>
                        <m:ctrlPr>
                          <a:rPr lang="zh-CN" altLang="zh-CN" sz="1600" i="1">
                            <a:latin typeface="Cambria Math" panose="02040503050406030204" pitchFamily="18" charset="0"/>
                          </a:rPr>
                        </m:ctrlPr>
                      </m:fPr>
                      <m:num>
                        <m:r>
                          <a:rPr lang="en-US" altLang="zh-CN" sz="1600" i="1">
                            <a:latin typeface="Cambria Math"/>
                          </a:rPr>
                          <m:t>1+</m:t>
                        </m:r>
                        <m:d>
                          <m:dPr>
                            <m:begChr m:val="|"/>
                            <m:endChr m:val="|"/>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acc>
                                  <m:accPr>
                                    <m:chr m:val="̅"/>
                                    <m:ctrlPr>
                                      <a:rPr lang="zh-CN" altLang="zh-CN" sz="1600" i="1">
                                        <a:latin typeface="Cambria Math" panose="02040503050406030204" pitchFamily="18" charset="0"/>
                                      </a:rPr>
                                    </m:ctrlPr>
                                  </m:accPr>
                                  <m:e>
                                    <m:r>
                                      <a:rPr lang="en-US" altLang="zh-CN" sz="1600" i="1">
                                        <a:latin typeface="Cambria Math"/>
                                      </a:rPr>
                                      <m:t>𝑧</m:t>
                                    </m:r>
                                  </m:e>
                                </m:acc>
                                <m:r>
                                  <a:rPr lang="en-US" altLang="zh-CN" sz="1600" i="1">
                                    <a:latin typeface="Cambria Math"/>
                                  </a:rPr>
                                  <m:t>−</m:t>
                                </m:r>
                                <m:r>
                                  <a:rPr lang="en-US" altLang="zh-CN" sz="1600">
                                    <a:latin typeface="Cambria Math"/>
                                  </a:rPr>
                                  <m:t>1</m:t>
                                </m:r>
                              </m:num>
                              <m:den>
                                <m:acc>
                                  <m:accPr>
                                    <m:chr m:val="̅"/>
                                    <m:ctrlPr>
                                      <a:rPr lang="zh-CN" altLang="zh-CN" sz="1600" i="1">
                                        <a:latin typeface="Cambria Math" panose="02040503050406030204" pitchFamily="18" charset="0"/>
                                      </a:rPr>
                                    </m:ctrlPr>
                                  </m:accPr>
                                  <m:e>
                                    <m:r>
                                      <a:rPr lang="en-US" altLang="zh-CN" sz="1600" i="1">
                                        <a:latin typeface="Cambria Math"/>
                                      </a:rPr>
                                      <m:t>𝑧</m:t>
                                    </m:r>
                                  </m:e>
                                </m:acc>
                                <m:r>
                                  <a:rPr lang="en-US" altLang="zh-CN" sz="1600" i="1">
                                    <a:latin typeface="Cambria Math"/>
                                  </a:rPr>
                                  <m:t>+1</m:t>
                                </m:r>
                              </m:den>
                            </m:f>
                          </m:e>
                        </m:d>
                      </m:num>
                      <m:den>
                        <m:r>
                          <a:rPr lang="en-US" altLang="zh-CN" sz="1600" i="1">
                            <a:latin typeface="Cambria Math"/>
                          </a:rPr>
                          <m:t>1−</m:t>
                        </m:r>
                        <m:d>
                          <m:dPr>
                            <m:begChr m:val="|"/>
                            <m:endChr m:val="|"/>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acc>
                                  <m:accPr>
                                    <m:chr m:val="̅"/>
                                    <m:ctrlPr>
                                      <a:rPr lang="zh-CN" altLang="zh-CN" sz="1600" i="1">
                                        <a:latin typeface="Cambria Math" panose="02040503050406030204" pitchFamily="18" charset="0"/>
                                      </a:rPr>
                                    </m:ctrlPr>
                                  </m:accPr>
                                  <m:e>
                                    <m:r>
                                      <a:rPr lang="en-US" altLang="zh-CN" sz="1600" i="1">
                                        <a:latin typeface="Cambria Math"/>
                                      </a:rPr>
                                      <m:t>𝑧</m:t>
                                    </m:r>
                                  </m:e>
                                </m:acc>
                                <m:r>
                                  <a:rPr lang="en-US" altLang="zh-CN" sz="1600" i="1">
                                    <a:latin typeface="Cambria Math"/>
                                  </a:rPr>
                                  <m:t>−</m:t>
                                </m:r>
                                <m:r>
                                  <a:rPr lang="en-US" altLang="zh-CN" sz="1600">
                                    <a:latin typeface="Cambria Math"/>
                                  </a:rPr>
                                  <m:t>1</m:t>
                                </m:r>
                              </m:num>
                              <m:den>
                                <m:acc>
                                  <m:accPr>
                                    <m:chr m:val="̅"/>
                                    <m:ctrlPr>
                                      <a:rPr lang="zh-CN" altLang="zh-CN" sz="1600" i="1">
                                        <a:latin typeface="Cambria Math" panose="02040503050406030204" pitchFamily="18" charset="0"/>
                                      </a:rPr>
                                    </m:ctrlPr>
                                  </m:accPr>
                                  <m:e>
                                    <m:r>
                                      <a:rPr lang="en-US" altLang="zh-CN" sz="1600" i="1">
                                        <a:latin typeface="Cambria Math"/>
                                      </a:rPr>
                                      <m:t>𝑧</m:t>
                                    </m:r>
                                  </m:e>
                                </m:acc>
                                <m:r>
                                  <a:rPr lang="en-US" altLang="zh-CN" sz="1600" i="1">
                                    <a:latin typeface="Cambria Math"/>
                                  </a:rPr>
                                  <m:t>+1</m:t>
                                </m:r>
                              </m:den>
                            </m:f>
                          </m:e>
                        </m:d>
                      </m:den>
                    </m:f>
                  </m:oMath>
                </a14:m>
                <a:endParaRPr lang="zh-CN" altLang="zh-CN" sz="1600"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VSWR at </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a:rPr>
                          <m:t>𝑄</m:t>
                        </m:r>
                      </m:e>
                      <m:sub>
                        <m:r>
                          <a:rPr lang="en-US" altLang="zh-CN" sz="1600" i="1">
                            <a:latin typeface="Cambria Math"/>
                          </a:rPr>
                          <m:t>0</m:t>
                        </m:r>
                      </m:sub>
                    </m:sSub>
                  </m:oMath>
                </a14:m>
                <a:r>
                  <a:rPr lang="en-US" altLang="zh-CN" sz="1600" dirty="0">
                    <a:latin typeface="Arial" panose="020B0604020202020204" pitchFamily="34" charset="0"/>
                    <a:cs typeface="Arial" panose="020B0604020202020204" pitchFamily="34" charset="0"/>
                  </a:rPr>
                  <a:t> half-power points:</a:t>
                </a:r>
                <a:endParaRPr lang="zh-CN" altLang="zh-CN" sz="1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sSub>
                            <m:sSubPr>
                              <m:ctrlPr>
                                <a:rPr lang="zh-CN" altLang="zh-CN" sz="1600" i="1">
                                  <a:latin typeface="Cambria Math" panose="02040503050406030204" pitchFamily="18" charset="0"/>
                                </a:rPr>
                              </m:ctrlPr>
                            </m:sSubPr>
                            <m:e>
                              <m:r>
                                <a:rPr lang="en-US" altLang="zh-CN" sz="1600" i="1">
                                  <a:latin typeface="Cambria Math"/>
                                </a:rPr>
                                <m:t>(</m:t>
                              </m:r>
                              <m:r>
                                <a:rPr lang="en-US" altLang="zh-CN" sz="1600" i="1">
                                  <a:latin typeface="Cambria Math"/>
                                </a:rPr>
                                <m:t>𝑆</m:t>
                              </m:r>
                            </m:e>
                            <m:sub>
                              <m:r>
                                <a:rPr lang="en-US" altLang="zh-CN" sz="1600" i="1">
                                  <a:latin typeface="Cambria Math"/>
                                </a:rPr>
                                <m:t>1/2</m:t>
                              </m:r>
                            </m:sub>
                          </m:sSub>
                          <m:r>
                            <a:rPr lang="en-US" altLang="zh-CN" sz="1600" i="1">
                              <a:latin typeface="Cambria Math"/>
                            </a:rPr>
                            <m:t>)</m:t>
                          </m:r>
                        </m:e>
                        <m:sub>
                          <m:r>
                            <a:rPr lang="en-US" altLang="zh-CN" sz="1600" i="1">
                              <a:latin typeface="Cambria Math"/>
                            </a:rPr>
                            <m:t>0</m:t>
                          </m:r>
                        </m:sub>
                      </m:sSub>
                      <m:r>
                        <a:rPr lang="en-US" altLang="zh-CN" sz="1600" i="1">
                          <a:latin typeface="Cambria Math"/>
                        </a:rPr>
                        <m:t>=</m:t>
                      </m:r>
                      <m:f>
                        <m:fPr>
                          <m:ctrlPr>
                            <a:rPr lang="zh-CN" altLang="zh-CN" sz="1600" i="1">
                              <a:latin typeface="Cambria Math" panose="02040503050406030204" pitchFamily="18" charset="0"/>
                            </a:rPr>
                          </m:ctrlPr>
                        </m:fPr>
                        <m:num>
                          <m:r>
                            <a:rPr lang="en-US" altLang="zh-CN" sz="1600" i="1">
                              <a:latin typeface="Cambria Math"/>
                            </a:rPr>
                            <m:t>2+</m:t>
                          </m:r>
                          <m:sSup>
                            <m:sSupPr>
                              <m:ctrlPr>
                                <a:rPr lang="zh-CN" altLang="zh-CN" sz="1600" i="1">
                                  <a:latin typeface="Cambria Math" panose="02040503050406030204" pitchFamily="18" charset="0"/>
                                </a:rPr>
                              </m:ctrlPr>
                            </m:sSupPr>
                            <m:e>
                              <m:r>
                                <a:rPr lang="en-US" altLang="zh-CN" sz="1600" i="1">
                                  <a:latin typeface="Cambria Math"/>
                                </a:rPr>
                                <m:t>𝛽</m:t>
                              </m:r>
                            </m:e>
                            <m:sup>
                              <m:r>
                                <a:rPr lang="en-US" altLang="zh-CN" sz="1600" i="1">
                                  <a:latin typeface="Cambria Math"/>
                                </a:rPr>
                                <m:t>2</m:t>
                              </m:r>
                            </m:sup>
                          </m:sSup>
                          <m:r>
                            <a:rPr lang="en-US" altLang="zh-CN" sz="1600" i="1">
                              <a:latin typeface="Cambria Math"/>
                            </a:rPr>
                            <m:t>+</m:t>
                          </m:r>
                          <m:rad>
                            <m:radPr>
                              <m:degHide m:val="on"/>
                              <m:ctrlPr>
                                <a:rPr lang="zh-CN" altLang="zh-CN" sz="1600" i="1">
                                  <a:latin typeface="Cambria Math" panose="02040503050406030204" pitchFamily="18" charset="0"/>
                                </a:rPr>
                              </m:ctrlPr>
                            </m:radPr>
                            <m:deg/>
                            <m:e>
                              <m:r>
                                <a:rPr lang="en-US" altLang="zh-CN" sz="1600" i="1">
                                  <a:latin typeface="Cambria Math"/>
                                </a:rPr>
                                <m:t>4+</m:t>
                              </m:r>
                              <m:sSup>
                                <m:sSupPr>
                                  <m:ctrlPr>
                                    <a:rPr lang="zh-CN" altLang="zh-CN" sz="1600" i="1">
                                      <a:latin typeface="Cambria Math" panose="02040503050406030204" pitchFamily="18" charset="0"/>
                                    </a:rPr>
                                  </m:ctrlPr>
                                </m:sSupPr>
                                <m:e>
                                  <m:r>
                                    <a:rPr lang="en-US" altLang="zh-CN" sz="1600" i="1">
                                      <a:latin typeface="Cambria Math"/>
                                    </a:rPr>
                                    <m:t>𝛽</m:t>
                                  </m:r>
                                </m:e>
                                <m:sup>
                                  <m:r>
                                    <a:rPr lang="en-US" altLang="zh-CN" sz="1600" i="1">
                                      <a:latin typeface="Cambria Math"/>
                                    </a:rPr>
                                    <m:t>2</m:t>
                                  </m:r>
                                </m:sup>
                              </m:sSup>
                            </m:e>
                          </m:rad>
                        </m:num>
                        <m:den>
                          <m:r>
                            <a:rPr lang="en-US" altLang="zh-CN" sz="1600" i="1">
                              <a:latin typeface="Cambria Math"/>
                            </a:rPr>
                            <m:t>2</m:t>
                          </m:r>
                          <m:r>
                            <a:rPr lang="en-US" altLang="zh-CN" sz="1600" i="1">
                              <a:latin typeface="Cambria Math"/>
                            </a:rPr>
                            <m:t>𝛽</m:t>
                          </m:r>
                        </m:den>
                      </m:f>
                      <m:r>
                        <a:rPr lang="en-US" altLang="zh-CN" sz="1600">
                          <a:latin typeface="Cambria Math"/>
                        </a:rPr>
                        <m:t>      (</m:t>
                      </m:r>
                      <m:sSub>
                        <m:sSubPr>
                          <m:ctrlPr>
                            <a:rPr lang="zh-CN" altLang="zh-CN" sz="1600" i="1">
                              <a:latin typeface="Cambria Math" panose="02040503050406030204" pitchFamily="18" charset="0"/>
                            </a:rPr>
                          </m:ctrlPr>
                        </m:sSubPr>
                        <m:e>
                          <m:sSub>
                            <m:sSubPr>
                              <m:ctrlPr>
                                <a:rPr lang="zh-CN" altLang="zh-CN" sz="1600" i="1">
                                  <a:latin typeface="Cambria Math" panose="02040503050406030204" pitchFamily="18" charset="0"/>
                                </a:rPr>
                              </m:ctrlPr>
                            </m:sSubPr>
                            <m:e>
                              <m:r>
                                <a:rPr lang="en-US" altLang="zh-CN" sz="1600" i="1">
                                  <a:latin typeface="Cambria Math"/>
                                </a:rPr>
                                <m:t>(</m:t>
                              </m:r>
                              <m:r>
                                <a:rPr lang="en-US" altLang="zh-CN" sz="1600" i="1">
                                  <a:latin typeface="Cambria Math"/>
                                </a:rPr>
                                <m:t>𝑆</m:t>
                              </m:r>
                            </m:e>
                            <m:sub>
                              <m:f>
                                <m:fPr>
                                  <m:ctrlPr>
                                    <a:rPr lang="zh-CN" altLang="zh-CN" sz="1600" i="1">
                                      <a:latin typeface="Cambria Math" panose="02040503050406030204" pitchFamily="18" charset="0"/>
                                    </a:rPr>
                                  </m:ctrlPr>
                                </m:fPr>
                                <m:num>
                                  <m:r>
                                    <a:rPr lang="en-US" altLang="zh-CN" sz="1600" i="1">
                                      <a:latin typeface="Cambria Math"/>
                                    </a:rPr>
                                    <m:t>1</m:t>
                                  </m:r>
                                </m:num>
                                <m:den>
                                  <m:r>
                                    <a:rPr lang="en-US" altLang="zh-CN" sz="1600" i="1">
                                      <a:latin typeface="Cambria Math"/>
                                    </a:rPr>
                                    <m:t>2</m:t>
                                  </m:r>
                                </m:den>
                              </m:f>
                            </m:sub>
                          </m:sSub>
                          <m:r>
                            <a:rPr lang="en-US" altLang="zh-CN" sz="1600" i="1">
                              <a:latin typeface="Cambria Math"/>
                            </a:rPr>
                            <m:t>)</m:t>
                          </m:r>
                        </m:e>
                        <m:sub>
                          <m:r>
                            <a:rPr lang="en-US" altLang="zh-CN" sz="1600" i="1">
                              <a:latin typeface="Cambria Math"/>
                            </a:rPr>
                            <m:t>0</m:t>
                          </m:r>
                        </m:sub>
                      </m:sSub>
                      <m:r>
                        <a:rPr lang="en-US" altLang="zh-CN" sz="1600" i="1">
                          <a:latin typeface="Cambria Math"/>
                        </a:rPr>
                        <m:t>&lt;</m:t>
                      </m:r>
                      <m:sSub>
                        <m:sSubPr>
                          <m:ctrlPr>
                            <a:rPr lang="zh-CN" altLang="zh-CN" sz="1600" i="1">
                              <a:latin typeface="Cambria Math" panose="02040503050406030204" pitchFamily="18" charset="0"/>
                            </a:rPr>
                          </m:ctrlPr>
                        </m:sSubPr>
                        <m:e>
                          <m:r>
                            <m:rPr>
                              <m:sty m:val="p"/>
                            </m:rPr>
                            <a:rPr lang="en-US" altLang="zh-CN" sz="1600">
                              <a:latin typeface="Cambria Math"/>
                            </a:rPr>
                            <m:t>S</m:t>
                          </m:r>
                        </m:e>
                        <m:sub>
                          <m:r>
                            <a:rPr lang="en-US" altLang="zh-CN" sz="1600" i="1">
                              <a:latin typeface="Cambria Math"/>
                            </a:rPr>
                            <m:t>0</m:t>
                          </m:r>
                        </m:sub>
                      </m:sSub>
                      <m:r>
                        <a:rPr lang="en-US" altLang="zh-CN" sz="1600" i="1">
                          <a:latin typeface="Cambria Math"/>
                        </a:rPr>
                        <m:t>)</m:t>
                      </m:r>
                    </m:oMath>
                  </m:oMathPara>
                </a14:m>
                <a:endParaRPr lang="zh-CN" altLang="zh-CN" sz="1600"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VSWR at </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a:rPr>
                          <m:t>𝑄</m:t>
                        </m:r>
                      </m:e>
                      <m:sub>
                        <m:r>
                          <a:rPr lang="en-US" altLang="zh-CN" sz="1600" i="1">
                            <a:latin typeface="Cambria Math"/>
                          </a:rPr>
                          <m:t>𝑒</m:t>
                        </m:r>
                      </m:sub>
                    </m:sSub>
                  </m:oMath>
                </a14:m>
                <a:r>
                  <a:rPr lang="en-US" altLang="zh-CN" sz="1600" dirty="0">
                    <a:latin typeface="Arial" panose="020B0604020202020204" pitchFamily="34" charset="0"/>
                    <a:cs typeface="Arial" panose="020B0604020202020204" pitchFamily="34" charset="0"/>
                  </a:rPr>
                  <a:t> half-power points:</a:t>
                </a:r>
                <a:endParaRPr lang="zh-CN" altLang="zh-CN" sz="1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sSub>
                            <m:sSubPr>
                              <m:ctrlPr>
                                <a:rPr lang="zh-CN" altLang="zh-CN" sz="1600" i="1">
                                  <a:latin typeface="Cambria Math" panose="02040503050406030204" pitchFamily="18" charset="0"/>
                                </a:rPr>
                              </m:ctrlPr>
                            </m:sSubPr>
                            <m:e>
                              <m:r>
                                <a:rPr lang="en-US" altLang="zh-CN" sz="1600" i="1">
                                  <a:latin typeface="Cambria Math"/>
                                </a:rPr>
                                <m:t>(</m:t>
                              </m:r>
                              <m:r>
                                <a:rPr lang="en-US" altLang="zh-CN" sz="1600" i="1">
                                  <a:latin typeface="Cambria Math"/>
                                </a:rPr>
                                <m:t>𝑆</m:t>
                              </m:r>
                            </m:e>
                            <m:sub>
                              <m:r>
                                <a:rPr lang="en-US" altLang="zh-CN" sz="1600" i="1">
                                  <a:latin typeface="Cambria Math"/>
                                </a:rPr>
                                <m:t>1/2</m:t>
                              </m:r>
                            </m:sub>
                          </m:sSub>
                          <m:r>
                            <a:rPr lang="en-US" altLang="zh-CN" sz="1600" i="1">
                              <a:latin typeface="Cambria Math"/>
                            </a:rPr>
                            <m:t>)</m:t>
                          </m:r>
                        </m:e>
                        <m:sub>
                          <m:r>
                            <a:rPr lang="en-US" altLang="zh-CN" sz="1600" i="1">
                              <a:latin typeface="Cambria Math"/>
                            </a:rPr>
                            <m:t>𝑒</m:t>
                          </m:r>
                        </m:sub>
                      </m:sSub>
                      <m:r>
                        <a:rPr lang="en-US" altLang="zh-CN" sz="1600" i="1">
                          <a:latin typeface="Cambria Math"/>
                        </a:rPr>
                        <m:t>=</m:t>
                      </m:r>
                      <m:f>
                        <m:fPr>
                          <m:ctrlPr>
                            <a:rPr lang="zh-CN" altLang="zh-CN" sz="1600" i="1">
                              <a:latin typeface="Cambria Math" panose="02040503050406030204" pitchFamily="18" charset="0"/>
                            </a:rPr>
                          </m:ctrlPr>
                        </m:fPr>
                        <m:num>
                          <m:r>
                            <a:rPr lang="en-US" altLang="zh-CN" sz="1600" i="1">
                              <a:latin typeface="Cambria Math"/>
                            </a:rPr>
                            <m:t>1+</m:t>
                          </m:r>
                          <m:sSup>
                            <m:sSupPr>
                              <m:ctrlPr>
                                <a:rPr lang="zh-CN" altLang="zh-CN" sz="1600" i="1">
                                  <a:latin typeface="Cambria Math" panose="02040503050406030204" pitchFamily="18" charset="0"/>
                                </a:rPr>
                              </m:ctrlPr>
                            </m:sSupPr>
                            <m:e>
                              <m:r>
                                <a:rPr lang="en-US" altLang="zh-CN" sz="1600" i="1">
                                  <a:latin typeface="Cambria Math"/>
                                </a:rPr>
                                <m:t>2</m:t>
                              </m:r>
                              <m:r>
                                <a:rPr lang="en-US" altLang="zh-CN" sz="1600" i="1">
                                  <a:latin typeface="Cambria Math"/>
                                </a:rPr>
                                <m:t>𝛽</m:t>
                              </m:r>
                            </m:e>
                            <m:sup>
                              <m:r>
                                <a:rPr lang="en-US" altLang="zh-CN" sz="1600" i="1">
                                  <a:latin typeface="Cambria Math"/>
                                </a:rPr>
                                <m:t>2</m:t>
                              </m:r>
                            </m:sup>
                          </m:sSup>
                          <m:r>
                            <a:rPr lang="en-US" altLang="zh-CN" sz="1600" i="1">
                              <a:latin typeface="Cambria Math"/>
                            </a:rPr>
                            <m:t>+2</m:t>
                          </m:r>
                          <m:rad>
                            <m:radPr>
                              <m:degHide m:val="on"/>
                              <m:ctrlPr>
                                <a:rPr lang="zh-CN" altLang="zh-CN" sz="1600" i="1">
                                  <a:latin typeface="Cambria Math" panose="02040503050406030204" pitchFamily="18" charset="0"/>
                                </a:rPr>
                              </m:ctrlPr>
                            </m:radPr>
                            <m:deg/>
                            <m:e>
                              <m:r>
                                <a:rPr lang="en-US" altLang="zh-CN" sz="1600" i="1">
                                  <a:latin typeface="Cambria Math"/>
                                </a:rPr>
                                <m:t>1+4</m:t>
                              </m:r>
                              <m:sSup>
                                <m:sSupPr>
                                  <m:ctrlPr>
                                    <a:rPr lang="zh-CN" altLang="zh-CN" sz="1600" i="1">
                                      <a:latin typeface="Cambria Math" panose="02040503050406030204" pitchFamily="18" charset="0"/>
                                    </a:rPr>
                                  </m:ctrlPr>
                                </m:sSupPr>
                                <m:e>
                                  <m:r>
                                    <a:rPr lang="en-US" altLang="zh-CN" sz="1600" i="1">
                                      <a:latin typeface="Cambria Math"/>
                                    </a:rPr>
                                    <m:t>𝛽</m:t>
                                  </m:r>
                                </m:e>
                                <m:sup>
                                  <m:r>
                                    <a:rPr lang="en-US" altLang="zh-CN" sz="1600" i="1">
                                      <a:latin typeface="Cambria Math"/>
                                    </a:rPr>
                                    <m:t>2</m:t>
                                  </m:r>
                                </m:sup>
                              </m:sSup>
                            </m:e>
                          </m:rad>
                        </m:num>
                        <m:den>
                          <m:r>
                            <a:rPr lang="en-US" altLang="zh-CN" sz="1600" i="1">
                              <a:latin typeface="Cambria Math"/>
                            </a:rPr>
                            <m:t>4</m:t>
                          </m:r>
                        </m:den>
                      </m:f>
                      <m:r>
                        <a:rPr lang="en-US" altLang="zh-CN" sz="1600">
                          <a:latin typeface="Cambria Math"/>
                        </a:rPr>
                        <m:t> </m:t>
                      </m:r>
                    </m:oMath>
                  </m:oMathPara>
                </a14:m>
                <a:endParaRPr lang="zh-CN" altLang="en-US" sz="1600" dirty="0">
                  <a:latin typeface="Arial" panose="020B0604020202020204" pitchFamily="34" charset="0"/>
                  <a:cs typeface="Arial" panose="020B0604020202020204" pitchFamily="34" charset="0"/>
                </a:endParaRPr>
              </a:p>
            </p:txBody>
          </p:sp>
        </mc:Choice>
        <mc:Fallback xmlns="">
          <p:sp>
            <p:nvSpPr>
              <p:cNvPr id="25" name="TextBox 2"/>
              <p:cNvSpPr txBox="1">
                <a:spLocks noRot="1" noChangeAspect="1" noMove="1" noResize="1" noEditPoints="1" noAdjustHandles="1" noChangeArrowheads="1" noChangeShapeType="1" noTextEdit="1"/>
              </p:cNvSpPr>
              <p:nvPr/>
            </p:nvSpPr>
            <p:spPr>
              <a:xfrm>
                <a:off x="6139729" y="2901017"/>
                <a:ext cx="4464942" cy="3103670"/>
              </a:xfrm>
              <a:prstGeom prst="rect">
                <a:avLst/>
              </a:prstGeom>
              <a:blipFill rotWithShape="0">
                <a:blip r:embed="rId5"/>
                <a:stretch>
                  <a:fillRect l="-544" t="-391"/>
                </a:stretch>
              </a:blipFill>
              <a:ln>
                <a:solidFill>
                  <a:srgbClr val="FFC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11"/>
              <p:cNvSpPr txBox="1"/>
              <p:nvPr/>
            </p:nvSpPr>
            <p:spPr>
              <a:xfrm>
                <a:off x="1846235" y="5648542"/>
                <a:ext cx="3876873" cy="5145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zh-CN" sz="1600" i="1">
                              <a:latin typeface="Cambria Math" panose="02040503050406030204" pitchFamily="18" charset="0"/>
                            </a:rPr>
                          </m:ctrlPr>
                        </m:accPr>
                        <m:e>
                          <m:r>
                            <m:rPr>
                              <m:sty m:val="p"/>
                            </m:rPr>
                            <a:rPr lang="en-US" altLang="zh-CN" sz="1600">
                              <a:latin typeface="Cambria Math"/>
                            </a:rPr>
                            <m:t>z</m:t>
                          </m:r>
                        </m:e>
                      </m:acc>
                      <m:r>
                        <a:rPr lang="en-US" altLang="zh-CN" sz="1600" i="1">
                          <a:latin typeface="Cambria Math"/>
                        </a:rPr>
                        <m:t>→</m:t>
                      </m:r>
                      <m:r>
                        <m:rPr>
                          <m:sty m:val="p"/>
                        </m:rPr>
                        <a:rPr lang="en-US" altLang="zh-CN" sz="1600">
                          <a:latin typeface="Cambria Math"/>
                        </a:rPr>
                        <m:t>Γ</m:t>
                      </m:r>
                      <m:r>
                        <a:rPr lang="en-US" altLang="zh-CN" sz="1600">
                          <a:latin typeface="Cambria Math"/>
                        </a:rPr>
                        <m:t>→</m:t>
                      </m:r>
                      <m:sSub>
                        <m:sSubPr>
                          <m:ctrlPr>
                            <a:rPr lang="zh-CN" altLang="zh-CN" sz="1600" i="1">
                              <a:latin typeface="Cambria Math" panose="02040503050406030204" pitchFamily="18" charset="0"/>
                            </a:rPr>
                          </m:ctrlPr>
                        </m:sSubPr>
                        <m:e>
                          <m:r>
                            <a:rPr lang="en-US" altLang="zh-CN" sz="1600" i="1">
                              <a:latin typeface="Cambria Math"/>
                            </a:rPr>
                            <m:t>𝑆</m:t>
                          </m:r>
                        </m:e>
                        <m:sub>
                          <m:r>
                            <a:rPr lang="en-US" altLang="zh-CN" sz="1600" i="1">
                              <a:latin typeface="Cambria Math"/>
                            </a:rPr>
                            <m:t>1/2</m:t>
                          </m:r>
                        </m:sub>
                      </m:sSub>
                      <m:sSub>
                        <m:sSubPr>
                          <m:ctrlPr>
                            <a:rPr lang="zh-CN" altLang="zh-CN" sz="1600" i="1">
                              <a:latin typeface="Cambria Math" panose="02040503050406030204" pitchFamily="18" charset="0"/>
                            </a:rPr>
                          </m:ctrlPr>
                        </m:sSubPr>
                        <m:e>
                          <m:r>
                            <a:rPr lang="en-US" altLang="zh-CN" sz="1600" i="1">
                              <a:latin typeface="Cambria Math"/>
                            </a:rPr>
                            <m:t>→</m:t>
                          </m:r>
                          <m:r>
                            <a:rPr lang="en-US" altLang="zh-CN" sz="1600" i="1">
                              <a:latin typeface="Cambria Math"/>
                            </a:rPr>
                            <m:t>𝑓</m:t>
                          </m:r>
                        </m:e>
                        <m:sub>
                          <m:r>
                            <a:rPr lang="en-US" altLang="zh-CN" sz="1600" i="1">
                              <a:latin typeface="Cambria Math"/>
                            </a:rPr>
                            <m:t>1/2</m:t>
                          </m:r>
                        </m:sub>
                      </m:sSub>
                      <m:r>
                        <a:rPr lang="en-US" altLang="zh-CN" sz="1600" i="1">
                          <a:latin typeface="Cambria Math"/>
                        </a:rPr>
                        <m:t>→</m:t>
                      </m:r>
                      <m:r>
                        <a:rPr lang="en-US" altLang="zh-CN" sz="1600" i="1">
                          <a:latin typeface="Cambria Math"/>
                        </a:rPr>
                        <m:t>𝑄</m:t>
                      </m:r>
                      <m:r>
                        <a:rPr lang="en-US" altLang="zh-CN" sz="1600" i="1">
                          <a:latin typeface="Cambria Math"/>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m:rPr>
                                  <m:sty m:val="p"/>
                                </m:rPr>
                                <a:rPr lang="en-US" altLang="zh-CN" sz="1600">
                                  <a:latin typeface="Cambria Math"/>
                                </a:rPr>
                                <m:t>ω</m:t>
                              </m:r>
                            </m:e>
                            <m:sub>
                              <m:r>
                                <a:rPr lang="en-US" altLang="zh-CN" sz="1600" i="1">
                                  <a:latin typeface="Cambria Math"/>
                                </a:rPr>
                                <m:t>0</m:t>
                              </m:r>
                            </m:sub>
                          </m:sSub>
                        </m:num>
                        <m:den>
                          <m:r>
                            <a:rPr lang="en-US" altLang="zh-CN" sz="1600" i="1">
                              <a:latin typeface="Cambria Math"/>
                            </a:rPr>
                            <m:t>∆</m:t>
                          </m:r>
                          <m:r>
                            <a:rPr lang="en-US" altLang="zh-CN" sz="1600" i="1">
                              <a:latin typeface="Cambria Math"/>
                            </a:rPr>
                            <m:t>𝜔</m:t>
                          </m:r>
                        </m:den>
                      </m:f>
                    </m:oMath>
                  </m:oMathPara>
                </a14:m>
                <a:endParaRPr lang="zh-CN" altLang="zh-CN" sz="1600" dirty="0">
                  <a:latin typeface="Arial" panose="020B0604020202020204" pitchFamily="34" charset="0"/>
                  <a:cs typeface="Arial" panose="020B0604020202020204" pitchFamily="34" charset="0"/>
                </a:endParaRPr>
              </a:p>
            </p:txBody>
          </p:sp>
        </mc:Choice>
        <mc:Fallback xmlns="">
          <p:sp>
            <p:nvSpPr>
              <p:cNvPr id="26" name="TextBox 11"/>
              <p:cNvSpPr txBox="1">
                <a:spLocks noRot="1" noChangeAspect="1" noMove="1" noResize="1" noEditPoints="1" noAdjustHandles="1" noChangeArrowheads="1" noChangeShapeType="1" noTextEdit="1"/>
              </p:cNvSpPr>
              <p:nvPr/>
            </p:nvSpPr>
            <p:spPr>
              <a:xfrm>
                <a:off x="1846235" y="5648542"/>
                <a:ext cx="3876873" cy="514500"/>
              </a:xfrm>
              <a:prstGeom prst="rect">
                <a:avLst/>
              </a:prstGeom>
              <a:blipFill rotWithShape="0">
                <a:blip r:embed="rId6"/>
                <a:stretch>
                  <a:fillRect b="-3571"/>
                </a:stretch>
              </a:blipFill>
            </p:spPr>
            <p:txBody>
              <a:bodyPr/>
              <a:lstStyle/>
              <a:p>
                <a:r>
                  <a:rPr lang="zh-CN" altLang="en-US">
                    <a:noFill/>
                  </a:rPr>
                  <a:t> </a:t>
                </a:r>
              </a:p>
            </p:txBody>
          </p:sp>
        </mc:Fallback>
      </mc:AlternateContent>
      <p:pic>
        <p:nvPicPr>
          <p:cNvPr id="27" name="图片 26"/>
          <p:cNvPicPr>
            <a:picLocks noChangeAspect="1"/>
          </p:cNvPicPr>
          <p:nvPr/>
        </p:nvPicPr>
        <p:blipFill>
          <a:blip r:embed="rId7"/>
          <a:stretch>
            <a:fillRect/>
          </a:stretch>
        </p:blipFill>
        <p:spPr>
          <a:xfrm>
            <a:off x="1682700" y="1227516"/>
            <a:ext cx="3987130" cy="3926164"/>
          </a:xfrm>
          <a:prstGeom prst="rect">
            <a:avLst/>
          </a:prstGeom>
        </p:spPr>
      </p:pic>
      <p:sp>
        <p:nvSpPr>
          <p:cNvPr id="15" name="文本框 14">
            <a:extLst>
              <a:ext uri="{FF2B5EF4-FFF2-40B4-BE49-F238E27FC236}">
                <a16:creationId xmlns:a16="http://schemas.microsoft.com/office/drawing/2014/main" id="{3346B92B-AEA5-44EA-B048-E2AE6E8D2840}"/>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31465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RF Measurement-Impedance Method</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22</a:t>
            </a:fld>
            <a:endParaRPr lang="zh-CN" altLang="en-US"/>
          </a:p>
        </p:txBody>
      </p:sp>
      <p:sp>
        <p:nvSpPr>
          <p:cNvPr id="8" name="文本框 7"/>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11" name="TextBox 1"/>
              <p:cNvSpPr txBox="1"/>
              <p:nvPr/>
            </p:nvSpPr>
            <p:spPr>
              <a:xfrm>
                <a:off x="1929117" y="959011"/>
                <a:ext cx="6480720" cy="5499904"/>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 </a:t>
                </a:r>
              </a:p>
              <a:p>
                <a:r>
                  <a:rPr lang="en-US" altLang="zh-CN" sz="2000" dirty="0">
                    <a:latin typeface="Arial" panose="020B0604020202020204" pitchFamily="34" charset="0"/>
                    <a:cs typeface="Arial" panose="020B0604020202020204" pitchFamily="34" charset="0"/>
                  </a:rPr>
                  <a:t>From above,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r>
                      <a:rPr lang="en-US" altLang="zh-CN" sz="2000" i="1">
                        <a:latin typeface="Cambria Math"/>
                      </a:rPr>
                      <m:t> </m:t>
                    </m:r>
                  </m:oMath>
                </a14:m>
                <a:r>
                  <a:rPr lang="en-US" altLang="zh-CN" sz="2000" dirty="0">
                    <a:latin typeface="Arial" panose="020B0604020202020204" pitchFamily="34" charset="0"/>
                    <a:cs typeface="Arial" panose="020B0604020202020204" pitchFamily="34" charset="0"/>
                  </a:rPr>
                  <a:t>can be achieved by  </a:t>
                </a:r>
                <a14:m>
                  <m:oMath xmlns:m="http://schemas.openxmlformats.org/officeDocument/2006/math">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a:latin typeface="Cambria Math"/>
                      </a:rPr>
                      <m:t>=</m:t>
                    </m:r>
                    <m:f>
                      <m:fPr>
                        <m:ctrlPr>
                          <a:rPr lang="zh-CN" altLang="zh-CN" sz="2000" i="1">
                            <a:latin typeface="Cambria Math" panose="02040503050406030204" pitchFamily="18" charset="0"/>
                          </a:rPr>
                        </m:ctrlPr>
                      </m:fPr>
                      <m:num>
                        <m:r>
                          <a:rPr lang="en-US" altLang="zh-CN" sz="2000" i="1">
                            <a:latin typeface="Cambria Math"/>
                          </a:rPr>
                          <m:t>1+</m:t>
                        </m:r>
                        <m:d>
                          <m:dPr>
                            <m:begChr m:val="|"/>
                            <m:endChr m:val="|"/>
                            <m:ctrlPr>
                              <a:rPr lang="zh-CN" altLang="zh-CN" sz="2000" i="1">
                                <a:latin typeface="Cambria Math" panose="02040503050406030204" pitchFamily="18" charset="0"/>
                              </a:rPr>
                            </m:ctrlPr>
                          </m:dPr>
                          <m:e>
                            <m:r>
                              <m:rPr>
                                <m:sty m:val="p"/>
                              </m:rPr>
                              <a:rPr lang="en-US" altLang="zh-CN" sz="2000">
                                <a:latin typeface="Cambria Math"/>
                              </a:rPr>
                              <m:t>Γ</m:t>
                            </m:r>
                          </m:e>
                        </m:d>
                      </m:num>
                      <m:den>
                        <m:r>
                          <a:rPr lang="en-US" altLang="zh-CN" sz="2000" i="1">
                            <a:latin typeface="Cambria Math"/>
                          </a:rPr>
                          <m:t>1−</m:t>
                        </m:r>
                        <m:d>
                          <m:dPr>
                            <m:begChr m:val="|"/>
                            <m:endChr m:val="|"/>
                            <m:ctrlPr>
                              <a:rPr lang="zh-CN" altLang="zh-CN" sz="2000" i="1">
                                <a:latin typeface="Cambria Math" panose="02040503050406030204" pitchFamily="18" charset="0"/>
                              </a:rPr>
                            </m:ctrlPr>
                          </m:dPr>
                          <m:e>
                            <m:r>
                              <m:rPr>
                                <m:sty m:val="p"/>
                              </m:rPr>
                              <a:rPr lang="en-US" altLang="zh-CN" sz="2000">
                                <a:latin typeface="Cambria Math"/>
                              </a:rPr>
                              <m:t>Γ</m:t>
                            </m:r>
                          </m:e>
                        </m:d>
                      </m:den>
                    </m:f>
                  </m:oMath>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𝜔</m:t>
                              </m:r>
                            </m:e>
                            <m:sub>
                              <m:r>
                                <a:rPr lang="en-US" altLang="zh-CN" sz="2000" i="1">
                                  <a:latin typeface="Cambria Math"/>
                                </a:rPr>
                                <m:t>0</m:t>
                              </m:r>
                            </m:sub>
                          </m:sSub>
                        </m:num>
                        <m:den>
                          <m:r>
                            <a:rPr lang="en-US" altLang="zh-CN" sz="2000">
                              <a:latin typeface="Cambria Math"/>
                            </a:rPr>
                            <m:t>∆</m:t>
                          </m:r>
                          <m:r>
                            <m:rPr>
                              <m:sty m:val="p"/>
                            </m:rPr>
                            <a:rPr lang="en-US" altLang="zh-CN" sz="2000">
                              <a:latin typeface="Cambria Math"/>
                            </a:rPr>
                            <m:t>ω</m:t>
                          </m:r>
                        </m:den>
                      </m:f>
                      <m:rad>
                        <m:radPr>
                          <m:degHide m:val="on"/>
                          <m:ctrlPr>
                            <a:rPr lang="zh-CN" altLang="zh-CN" sz="2000" i="1">
                              <a:latin typeface="Cambria Math" panose="02040503050406030204" pitchFamily="18" charset="0"/>
                            </a:rPr>
                          </m:ctrlPr>
                        </m:radPr>
                        <m:deg/>
                        <m:e>
                          <m:f>
                            <m:fPr>
                              <m:ctrlPr>
                                <a:rPr lang="zh-CN" altLang="zh-CN" sz="2000" i="1">
                                  <a:latin typeface="Cambria Math" panose="02040503050406030204" pitchFamily="18" charset="0"/>
                                </a:rPr>
                              </m:ctrlPr>
                            </m:fPr>
                            <m:num>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i="1">
                                  <a:latin typeface="Cambria Math"/>
                                </a:rPr>
                                <m:t>−1)</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den>
                          </m:f>
                        </m:e>
                      </m:rad>
                      <m:r>
                        <a:rPr lang="en-US" altLang="zh-CN" sz="2000" i="1">
                          <a:latin typeface="Cambria Math"/>
                        </a:rPr>
                        <m:t>       (</m:t>
                      </m:r>
                      <m:r>
                        <a:rPr lang="en-US" altLang="zh-CN" sz="2000" i="1">
                          <a:latin typeface="Cambria Math"/>
                        </a:rPr>
                        <m:t>𝛽</m:t>
                      </m:r>
                      <m:r>
                        <a:rPr lang="en-US" altLang="zh-CN" sz="2000" i="1">
                          <a:latin typeface="Cambria Math"/>
                        </a:rPr>
                        <m:t>&gt;1 </m:t>
                      </m:r>
                      <m:r>
                        <m:rPr>
                          <m:sty m:val="p"/>
                        </m:rPr>
                        <a:rPr lang="en-US" altLang="zh-CN" sz="2000">
                          <a:latin typeface="Cambria Math"/>
                        </a:rPr>
                        <m:t>over</m:t>
                      </m:r>
                      <m:r>
                        <a:rPr lang="en-US" altLang="zh-CN" sz="2000">
                          <a:latin typeface="Cambria Math"/>
                        </a:rPr>
                        <m:t> </m:t>
                      </m:r>
                      <m:r>
                        <m:rPr>
                          <m:sty m:val="p"/>
                        </m:rPr>
                        <a:rPr lang="en-US" altLang="zh-CN" sz="2000">
                          <a:latin typeface="Cambria Math"/>
                        </a:rPr>
                        <m:t>coupling</m:t>
                      </m:r>
                      <m:r>
                        <a:rPr lang="en-US" altLang="zh-CN" sz="2000">
                          <a:latin typeface="Cambria Math"/>
                        </a:rPr>
                        <m:t> </m:t>
                      </m:r>
                      <m:r>
                        <a:rPr lang="en-US" altLang="zh-CN" sz="2000" i="1">
                          <a:latin typeface="Cambria Math"/>
                        </a:rPr>
                        <m:t>)</m:t>
                      </m:r>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𝜔</m:t>
                              </m:r>
                            </m:e>
                            <m:sub>
                              <m:r>
                                <a:rPr lang="en-US" altLang="zh-CN" sz="2000" i="1">
                                  <a:latin typeface="Cambria Math"/>
                                </a:rPr>
                                <m:t>0</m:t>
                              </m:r>
                            </m:sub>
                          </m:sSub>
                        </m:num>
                        <m:den>
                          <m:r>
                            <a:rPr lang="en-US" altLang="zh-CN" sz="2000">
                              <a:latin typeface="Cambria Math"/>
                            </a:rPr>
                            <m:t>∆</m:t>
                          </m:r>
                          <m:r>
                            <m:rPr>
                              <m:sty m:val="p"/>
                            </m:rPr>
                            <a:rPr lang="en-US" altLang="zh-CN" sz="2000">
                              <a:latin typeface="Cambria Math"/>
                            </a:rPr>
                            <m:t>ω</m:t>
                          </m:r>
                        </m:den>
                      </m:f>
                      <m:rad>
                        <m:radPr>
                          <m:degHide m:val="on"/>
                          <m:ctrlPr>
                            <a:rPr lang="zh-CN" altLang="zh-CN" sz="2000" i="1">
                              <a:latin typeface="Cambria Math" panose="02040503050406030204" pitchFamily="18" charset="0"/>
                            </a:rPr>
                          </m:ctrlPr>
                        </m:radPr>
                        <m:deg/>
                        <m:e>
                          <m:f>
                            <m:fPr>
                              <m:ctrlPr>
                                <a:rPr lang="zh-CN" altLang="zh-CN" sz="2000" i="1">
                                  <a:latin typeface="Cambria Math" panose="02040503050406030204" pitchFamily="18" charset="0"/>
                                </a:rPr>
                              </m:ctrlPr>
                            </m:fPr>
                            <m:num>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den>
                              </m:f>
                              <m:r>
                                <a:rPr lang="en-US" altLang="zh-CN" sz="2000" i="1">
                                  <a:latin typeface="Cambria Math"/>
                                </a:rPr>
                                <m:t>−</m:t>
                              </m:r>
                              <m:r>
                                <a:rPr lang="en-US" altLang="zh-CN" sz="2000">
                                  <a:latin typeface="Cambria Math"/>
                                </a:rPr>
                                <m:t>1</m:t>
                              </m:r>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r>
                                <a:rPr lang="en-US" altLang="zh-CN" sz="2000" i="1">
                                  <a:latin typeface="Cambria Math"/>
                                </a:rPr>
                                <m:t>−</m:t>
                              </m:r>
                              <m:f>
                                <m:fPr>
                                  <m:ctrlPr>
                                    <a:rPr lang="zh-CN" altLang="zh-CN" sz="2000" i="1">
                                      <a:latin typeface="Cambria Math" panose="02040503050406030204" pitchFamily="18" charset="0"/>
                                    </a:rPr>
                                  </m:ctrlPr>
                                </m:fPr>
                                <m:num>
                                  <m:r>
                                    <a:rPr lang="en-US" altLang="zh-CN" sz="2000" i="1">
                                      <a:latin typeface="Cambria Math"/>
                                    </a:rPr>
                                    <m:t>1</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den>
                              </m:f>
                              <m:r>
                                <a:rPr lang="en-US" altLang="zh-CN" sz="2000" i="1">
                                  <a:latin typeface="Cambria Math"/>
                                </a:rPr>
                                <m:t>)</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𝑥</m:t>
                                  </m:r>
                                </m:sub>
                              </m:sSub>
                            </m:den>
                          </m:f>
                        </m:e>
                      </m:rad>
                      <m:r>
                        <a:rPr lang="en-US" altLang="zh-CN" sz="2000" i="1">
                          <a:latin typeface="Cambria Math"/>
                        </a:rPr>
                        <m:t>       (</m:t>
                      </m:r>
                      <m:r>
                        <a:rPr lang="en-US" altLang="zh-CN" sz="2000" i="1" smtClean="0">
                          <a:latin typeface="Cambria Math"/>
                        </a:rPr>
                        <m:t>𝛽</m:t>
                      </m:r>
                      <m:r>
                        <a:rPr lang="en-US" altLang="zh-CN" sz="2000" i="1">
                          <a:latin typeface="Cambria Math"/>
                        </a:rPr>
                        <m:t>&lt;1 </m:t>
                      </m:r>
                      <m:r>
                        <m:rPr>
                          <m:sty m:val="p"/>
                        </m:rPr>
                        <a:rPr lang="en-US" altLang="zh-CN" sz="2000">
                          <a:latin typeface="Cambria Math"/>
                        </a:rPr>
                        <m:t>under</m:t>
                      </m:r>
                      <m:r>
                        <a:rPr lang="en-US" altLang="zh-CN" sz="2000">
                          <a:latin typeface="Cambria Math"/>
                        </a:rPr>
                        <m:t> </m:t>
                      </m:r>
                      <m:r>
                        <m:rPr>
                          <m:sty m:val="p"/>
                        </m:rPr>
                        <a:rPr lang="en-US" altLang="zh-CN" sz="2000">
                          <a:latin typeface="Cambria Math"/>
                        </a:rPr>
                        <m:t>coupling</m:t>
                      </m:r>
                      <m:r>
                        <a:rPr lang="en-US" altLang="zh-CN" sz="2000">
                          <a:latin typeface="Cambria Math"/>
                        </a:rPr>
                        <m:t> </m:t>
                      </m:r>
                      <m:r>
                        <a:rPr lang="en-US" altLang="zh-CN" sz="2000" i="1">
                          <a:latin typeface="Cambria Math"/>
                        </a:rPr>
                        <m:t>)</m:t>
                      </m:r>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altLang="zh-CN" sz="2000" i="1">
                          <a:latin typeface="Cambria Math"/>
                        </a:rPr>
                        <m:t>𝛽</m:t>
                      </m:r>
                      <m:r>
                        <a:rPr lang="en-US" altLang="zh-CN" sz="2000" i="1">
                          <a:latin typeface="Cambria Math"/>
                        </a:rPr>
                        <m:t>=</m:t>
                      </m:r>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r>
                        <a:rPr lang="en-US" altLang="zh-CN" sz="2000">
                          <a:latin typeface="Cambria Math"/>
                        </a:rPr>
                        <m:t> </m:t>
                      </m:r>
                      <m:d>
                        <m:dPr>
                          <m:ctrlPr>
                            <a:rPr lang="zh-CN" altLang="zh-CN" sz="2000" i="1">
                              <a:latin typeface="Cambria Math" panose="02040503050406030204" pitchFamily="18" charset="0"/>
                            </a:rPr>
                          </m:ctrlPr>
                        </m:dPr>
                        <m:e>
                          <m:r>
                            <m:rPr>
                              <m:sty m:val="p"/>
                            </m:rPr>
                            <a:rPr lang="en-US" altLang="zh-CN" sz="2000">
                              <a:latin typeface="Cambria Math"/>
                            </a:rPr>
                            <m:t>over</m:t>
                          </m:r>
                          <m:r>
                            <a:rPr lang="en-US" altLang="zh-CN" sz="2000">
                              <a:latin typeface="Cambria Math"/>
                            </a:rPr>
                            <m:t> </m:t>
                          </m:r>
                          <m:r>
                            <m:rPr>
                              <m:sty m:val="p"/>
                            </m:rPr>
                            <a:rPr lang="en-US" altLang="zh-CN" sz="2000">
                              <a:latin typeface="Cambria Math"/>
                            </a:rPr>
                            <m:t>coupling</m:t>
                          </m:r>
                        </m:e>
                      </m:d>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altLang="zh-CN" sz="2000" i="1">
                          <a:latin typeface="Cambria Math"/>
                        </a:rPr>
                        <m:t>𝛽</m:t>
                      </m:r>
                      <m:r>
                        <a:rPr lang="en-US" altLang="zh-CN" sz="2000">
                          <a:latin typeface="Cambria Math"/>
                        </a:rPr>
                        <m:t>=</m:t>
                      </m:r>
                      <m:f>
                        <m:fPr>
                          <m:ctrlPr>
                            <a:rPr lang="zh-CN" altLang="zh-CN" sz="2000" i="1">
                              <a:latin typeface="Cambria Math" panose="02040503050406030204" pitchFamily="18" charset="0"/>
                            </a:rPr>
                          </m:ctrlPr>
                        </m:fPr>
                        <m:num>
                          <m:r>
                            <a:rPr lang="en-US" altLang="zh-CN" sz="2000" i="1">
                              <a:latin typeface="Cambria Math"/>
                            </a:rPr>
                            <m:t>1</m:t>
                          </m:r>
                        </m:num>
                        <m:den>
                          <m:sSub>
                            <m:sSubPr>
                              <m:ctrlPr>
                                <a:rPr lang="zh-CN" altLang="zh-CN" sz="2000" i="1">
                                  <a:latin typeface="Cambria Math" panose="02040503050406030204" pitchFamily="18" charset="0"/>
                                </a:rPr>
                              </m:ctrlPr>
                            </m:sSubPr>
                            <m:e>
                              <m:r>
                                <m:rPr>
                                  <m:sty m:val="p"/>
                                </m:rPr>
                                <a:rPr lang="en-US" altLang="zh-CN" sz="2000">
                                  <a:latin typeface="Cambria Math"/>
                                </a:rPr>
                                <m:t>S</m:t>
                              </m:r>
                            </m:e>
                            <m:sub>
                              <m:r>
                                <a:rPr lang="en-US" altLang="zh-CN" sz="2000" i="1">
                                  <a:latin typeface="Cambria Math"/>
                                </a:rPr>
                                <m:t>0</m:t>
                              </m:r>
                            </m:sub>
                          </m:sSub>
                        </m:den>
                      </m:f>
                      <m:r>
                        <a:rPr lang="en-US" altLang="zh-CN" sz="2000">
                          <a:latin typeface="Cambria Math"/>
                        </a:rPr>
                        <m:t>  </m:t>
                      </m:r>
                      <m:d>
                        <m:dPr>
                          <m:ctrlPr>
                            <a:rPr lang="zh-CN" altLang="zh-CN" sz="2000" i="1">
                              <a:latin typeface="Cambria Math" panose="02040503050406030204" pitchFamily="18" charset="0"/>
                            </a:rPr>
                          </m:ctrlPr>
                        </m:dPr>
                        <m:e>
                          <m:r>
                            <m:rPr>
                              <m:sty m:val="p"/>
                            </m:rPr>
                            <a:rPr lang="en-US" altLang="zh-CN" sz="2000">
                              <a:latin typeface="Cambria Math"/>
                            </a:rPr>
                            <m:t>under</m:t>
                          </m:r>
                          <m:r>
                            <a:rPr lang="en-US" altLang="zh-CN" sz="2000">
                              <a:latin typeface="Cambria Math"/>
                            </a:rPr>
                            <m:t> </m:t>
                          </m:r>
                          <m:r>
                            <m:rPr>
                              <m:sty m:val="p"/>
                            </m:rPr>
                            <a:rPr lang="en-US" altLang="zh-CN" sz="2000">
                              <a:latin typeface="Cambria Math"/>
                            </a:rPr>
                            <m:t>coupling</m:t>
                          </m:r>
                        </m:e>
                      </m:d>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num>
                        <m:den>
                          <m:r>
                            <a:rPr lang="en-US" altLang="zh-CN" sz="2000" i="1">
                              <a:latin typeface="Cambria Math"/>
                            </a:rPr>
                            <m:t>𝛽</m:t>
                          </m:r>
                        </m:den>
                      </m:f>
                      <m:r>
                        <a:rPr lang="en-US" altLang="zh-CN" sz="2000" i="1">
                          <a:latin typeface="Cambria Math"/>
                        </a:rPr>
                        <m:t>=</m:t>
                      </m:r>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𝑒</m:t>
                          </m:r>
                        </m:sub>
                      </m:sSub>
                    </m:oMath>
                  </m:oMathPara>
                </a14:m>
                <a:endParaRPr lang="zh-CN" altLang="zh-CN"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𝐿</m:t>
                          </m:r>
                        </m:sub>
                      </m:sSub>
                      <m:r>
                        <a:rPr lang="en-US" altLang="zh-CN" sz="2000" i="1">
                          <a:latin typeface="Cambria Math"/>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a:rPr>
                                <m:t>𝑄</m:t>
                              </m:r>
                            </m:e>
                            <m:sub>
                              <m:r>
                                <a:rPr lang="en-US" altLang="zh-CN" sz="2000" i="1">
                                  <a:latin typeface="Cambria Math"/>
                                </a:rPr>
                                <m:t>0</m:t>
                              </m:r>
                            </m:sub>
                          </m:sSub>
                        </m:num>
                        <m:den>
                          <m:r>
                            <a:rPr lang="en-US" altLang="zh-CN" sz="2000">
                              <a:latin typeface="Cambria Math"/>
                            </a:rPr>
                            <m:t>1+</m:t>
                          </m:r>
                          <m:r>
                            <a:rPr lang="en-US" altLang="zh-CN" sz="2000" i="1">
                              <a:latin typeface="Cambria Math"/>
                            </a:rPr>
                            <m:t>𝛽</m:t>
                          </m:r>
                        </m:den>
                      </m:f>
                    </m:oMath>
                  </m:oMathPara>
                </a14:m>
                <a:endParaRPr lang="zh-CN" altLang="zh-CN" sz="2000" dirty="0">
                  <a:latin typeface="Arial" panose="020B0604020202020204" pitchFamily="34" charset="0"/>
                  <a:cs typeface="Arial" panose="020B0604020202020204" pitchFamily="34" charset="0"/>
                </a:endParaRPr>
              </a:p>
              <a:p>
                <a:endParaRPr lang="zh-CN" altLang="en-US" sz="2000" dirty="0">
                  <a:latin typeface="Arial" panose="020B0604020202020204" pitchFamily="34" charset="0"/>
                  <a:cs typeface="Arial" panose="020B0604020202020204" pitchFamily="34" charset="0"/>
                </a:endParaRPr>
              </a:p>
            </p:txBody>
          </p:sp>
        </mc:Choice>
        <mc:Fallback xmlns="">
          <p:sp>
            <p:nvSpPr>
              <p:cNvPr id="11" name="TextBox 1"/>
              <p:cNvSpPr txBox="1">
                <a:spLocks noRot="1" noChangeAspect="1" noMove="1" noResize="1" noEditPoints="1" noAdjustHandles="1" noChangeArrowheads="1" noChangeShapeType="1" noTextEdit="1"/>
              </p:cNvSpPr>
              <p:nvPr/>
            </p:nvSpPr>
            <p:spPr>
              <a:xfrm>
                <a:off x="1929117" y="959011"/>
                <a:ext cx="6480720" cy="5499904"/>
              </a:xfrm>
              <a:prstGeom prst="rect">
                <a:avLst/>
              </a:prstGeom>
              <a:blipFill rotWithShape="0">
                <a:blip r:embed="rId4"/>
                <a:stretch>
                  <a:fillRect l="-940"/>
                </a:stretch>
              </a:blipFill>
            </p:spPr>
            <p:txBody>
              <a:bodyPr/>
              <a:lstStyle/>
              <a:p>
                <a:r>
                  <a:rPr lang="zh-CN" altLang="en-US">
                    <a:noFill/>
                  </a:rPr>
                  <a:t> </a:t>
                </a:r>
              </a:p>
            </p:txBody>
          </p:sp>
        </mc:Fallback>
      </mc:AlternateContent>
      <p:pic>
        <p:nvPicPr>
          <p:cNvPr id="13" name="图片 12"/>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8656045" y="1427166"/>
            <a:ext cx="2120333" cy="1611027"/>
          </a:xfrm>
          <a:prstGeom prst="rect">
            <a:avLst/>
          </a:prstGeom>
        </p:spPr>
      </p:pic>
      <p:pic>
        <p:nvPicPr>
          <p:cNvPr id="14" name="图片 13"/>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8656045" y="3805663"/>
            <a:ext cx="2245516" cy="1656184"/>
          </a:xfrm>
          <a:prstGeom prst="rect">
            <a:avLst/>
          </a:prstGeom>
        </p:spPr>
      </p:pic>
      <p:sp>
        <p:nvSpPr>
          <p:cNvPr id="15" name="TextBox 7"/>
          <p:cNvSpPr txBox="1"/>
          <p:nvPr/>
        </p:nvSpPr>
        <p:spPr>
          <a:xfrm>
            <a:off x="8473969" y="3144433"/>
            <a:ext cx="2526764" cy="338554"/>
          </a:xfrm>
          <a:prstGeom prst="rect">
            <a:avLst/>
          </a:prstGeom>
          <a:noFill/>
        </p:spPr>
        <p:txBody>
          <a:bodyPr wrap="square" rtlCol="0">
            <a:spAutoFit/>
          </a:bodyPr>
          <a:lstStyle/>
          <a:p>
            <a:r>
              <a:rPr lang="en-US" altLang="zh-CN" sz="1600" dirty="0">
                <a:solidFill>
                  <a:srgbClr val="3781F9"/>
                </a:solidFill>
                <a:latin typeface="Arial" panose="020B0604020202020204" pitchFamily="34" charset="0"/>
                <a:cs typeface="Arial" panose="020B0604020202020204" pitchFamily="34" charset="0"/>
              </a:rPr>
              <a:t>Asymmetric VSWR curve</a:t>
            </a:r>
            <a:endParaRPr lang="zh-CN" altLang="en-US" sz="1600" dirty="0">
              <a:solidFill>
                <a:srgbClr val="3781F9"/>
              </a:solidFill>
              <a:latin typeface="Arial" panose="020B0604020202020204" pitchFamily="34" charset="0"/>
              <a:cs typeface="Arial" panose="020B0604020202020204" pitchFamily="34" charset="0"/>
            </a:endParaRPr>
          </a:p>
        </p:txBody>
      </p:sp>
      <p:sp>
        <p:nvSpPr>
          <p:cNvPr id="16" name="矩形 15"/>
          <p:cNvSpPr/>
          <p:nvPr/>
        </p:nvSpPr>
        <p:spPr>
          <a:xfrm>
            <a:off x="8400114" y="1165230"/>
            <a:ext cx="2600619" cy="237656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9"/>
          <p:cNvSpPr txBox="1"/>
          <p:nvPr/>
        </p:nvSpPr>
        <p:spPr>
          <a:xfrm>
            <a:off x="8658319" y="5435463"/>
            <a:ext cx="2253269" cy="584775"/>
          </a:xfrm>
          <a:prstGeom prst="rect">
            <a:avLst/>
          </a:prstGeom>
          <a:noFill/>
        </p:spPr>
        <p:txBody>
          <a:bodyPr wrap="square" rtlCol="0">
            <a:spAutoFit/>
          </a:bodyPr>
          <a:lstStyle/>
          <a:p>
            <a:r>
              <a:rPr lang="en-US" altLang="zh-CN" sz="1600" dirty="0">
                <a:solidFill>
                  <a:srgbClr val="3781F9"/>
                </a:solidFill>
                <a:latin typeface="Arial" panose="020B0604020202020204" pitchFamily="34" charset="0"/>
                <a:cs typeface="Arial" panose="020B0604020202020204" pitchFamily="34" charset="0"/>
              </a:rPr>
              <a:t>VSWR curve near the resonant frequency</a:t>
            </a:r>
            <a:endParaRPr lang="zh-CN" altLang="en-US" sz="1600" dirty="0">
              <a:solidFill>
                <a:srgbClr val="3781F9"/>
              </a:solidFill>
              <a:latin typeface="Arial" panose="020B0604020202020204" pitchFamily="34" charset="0"/>
              <a:cs typeface="Arial" panose="020B0604020202020204" pitchFamily="34" charset="0"/>
            </a:endParaRPr>
          </a:p>
        </p:txBody>
      </p:sp>
      <p:sp>
        <p:nvSpPr>
          <p:cNvPr id="18" name="矩形 17"/>
          <p:cNvSpPr/>
          <p:nvPr/>
        </p:nvSpPr>
        <p:spPr>
          <a:xfrm>
            <a:off x="8400114" y="3553635"/>
            <a:ext cx="2600619" cy="259228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1591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Autofit/>
          </a:bodyPr>
          <a:lstStyle/>
          <a:p>
            <a:pPr algn="ctr"/>
            <a:r>
              <a:rPr lang="en-US" altLang="zh-CN" sz="4000" b="1" dirty="0">
                <a:solidFill>
                  <a:srgbClr val="C00000"/>
                </a:solidFill>
                <a:latin typeface="Arial" panose="020B0604020202020204" pitchFamily="34" charset="0"/>
              </a:rPr>
              <a:t>Surface Resistance-NC Cavity</a:t>
            </a:r>
            <a:endParaRPr lang="zh-CN" altLang="en-US" sz="4000"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23</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272168" y="2023438"/>
            <a:ext cx="3621397" cy="461665"/>
          </a:xfrm>
          <a:prstGeom prst="rect">
            <a:avLst/>
          </a:prstGeom>
          <a:noFill/>
        </p:spPr>
        <p:txBody>
          <a:bodyPr wrap="square" rtlCol="0">
            <a:spAutoFit/>
          </a:bodyPr>
          <a:lstStyle/>
          <a:p>
            <a:r>
              <a:rPr lang="en-US" altLang="zh-CN" sz="2400" dirty="0">
                <a:solidFill>
                  <a:srgbClr val="3781F9"/>
                </a:solidFill>
                <a:latin typeface="Arial" panose="020B0604020202020204" pitchFamily="34" charset="0"/>
              </a:rPr>
              <a:t>Conductivity </a:t>
            </a:r>
            <a:endParaRPr lang="zh-CN" altLang="en-US" sz="2400" dirty="0">
              <a:solidFill>
                <a:srgbClr val="3781F9"/>
              </a:solidFill>
              <a:latin typeface="Arial" panose="020B0604020202020204" pitchFamily="34"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4169874543"/>
              </p:ext>
            </p:extLst>
          </p:nvPr>
        </p:nvGraphicFramePr>
        <p:xfrm>
          <a:off x="3893565" y="1846685"/>
          <a:ext cx="877888" cy="850900"/>
        </p:xfrm>
        <a:graphic>
          <a:graphicData uri="http://schemas.openxmlformats.org/presentationml/2006/ole">
            <mc:AlternateContent xmlns:mc="http://schemas.openxmlformats.org/markup-compatibility/2006">
              <mc:Choice xmlns:v="urn:schemas-microsoft-com:vml" Requires="v">
                <p:oleObj spid="_x0000_s4908" name="公式" r:id="rId5" imgW="431640" imgH="419040" progId="Equation.3">
                  <p:embed/>
                </p:oleObj>
              </mc:Choice>
              <mc:Fallback>
                <p:oleObj name="公式" r:id="rId5" imgW="431640" imgH="419040" progId="Equation.3">
                  <p:embed/>
                  <p:pic>
                    <p:nvPicPr>
                      <p:cNvPr id="0" name=""/>
                      <p:cNvPicPr/>
                      <p:nvPr/>
                    </p:nvPicPr>
                    <p:blipFill>
                      <a:blip r:embed="rId6"/>
                      <a:stretch>
                        <a:fillRect/>
                      </a:stretch>
                    </p:blipFill>
                    <p:spPr>
                      <a:xfrm>
                        <a:off x="3893565" y="1846685"/>
                        <a:ext cx="877888" cy="850900"/>
                      </a:xfrm>
                      <a:prstGeom prst="rect">
                        <a:avLst/>
                      </a:prstGeom>
                    </p:spPr>
                  </p:pic>
                </p:oleObj>
              </mc:Fallback>
            </mc:AlternateContent>
          </a:graphicData>
        </a:graphic>
      </p:graphicFrame>
      <p:sp>
        <p:nvSpPr>
          <p:cNvPr id="13" name="文本框 12"/>
          <p:cNvSpPr txBox="1"/>
          <p:nvPr/>
        </p:nvSpPr>
        <p:spPr>
          <a:xfrm>
            <a:off x="272168" y="3729497"/>
            <a:ext cx="3353426" cy="461665"/>
          </a:xfrm>
          <a:prstGeom prst="rect">
            <a:avLst/>
          </a:prstGeom>
          <a:noFill/>
        </p:spPr>
        <p:txBody>
          <a:bodyPr wrap="square" rtlCol="0">
            <a:spAutoFit/>
          </a:bodyPr>
          <a:lstStyle/>
          <a:p>
            <a:r>
              <a:rPr lang="en-US" altLang="zh-CN" sz="2400" dirty="0">
                <a:solidFill>
                  <a:srgbClr val="3781F9"/>
                </a:solidFill>
                <a:latin typeface="Arial" panose="020B0604020202020204" pitchFamily="34" charset="0"/>
              </a:rPr>
              <a:t>RF surface resistance</a:t>
            </a:r>
            <a:endParaRPr lang="zh-CN" altLang="en-US" sz="2400" dirty="0">
              <a:solidFill>
                <a:srgbClr val="3781F9"/>
              </a:solidFill>
              <a:latin typeface="Arial" panose="020B0604020202020204" pitchFamily="34"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730106932"/>
              </p:ext>
            </p:extLst>
          </p:nvPr>
        </p:nvGraphicFramePr>
        <p:xfrm>
          <a:off x="3668029" y="3617871"/>
          <a:ext cx="2049280" cy="874974"/>
        </p:xfrm>
        <a:graphic>
          <a:graphicData uri="http://schemas.openxmlformats.org/presentationml/2006/ole">
            <mc:AlternateContent xmlns:mc="http://schemas.openxmlformats.org/markup-compatibility/2006">
              <mc:Choice xmlns:v="urn:schemas-microsoft-com:vml" Requires="v">
                <p:oleObj spid="_x0000_s4909" name="公式" r:id="rId7" imgW="1041120" imgH="444240" progId="Equation.3">
                  <p:embed/>
                </p:oleObj>
              </mc:Choice>
              <mc:Fallback>
                <p:oleObj name="公式" r:id="rId7" imgW="1041120" imgH="444240" progId="Equation.3">
                  <p:embed/>
                  <p:pic>
                    <p:nvPicPr>
                      <p:cNvPr id="0" name=""/>
                      <p:cNvPicPr/>
                      <p:nvPr/>
                    </p:nvPicPr>
                    <p:blipFill>
                      <a:blip r:embed="rId8"/>
                      <a:stretch>
                        <a:fillRect/>
                      </a:stretch>
                    </p:blipFill>
                    <p:spPr>
                      <a:xfrm>
                        <a:off x="3668029" y="3617871"/>
                        <a:ext cx="2049280" cy="874974"/>
                      </a:xfrm>
                      <a:prstGeom prst="rect">
                        <a:avLst/>
                      </a:prstGeom>
                      <a:ln>
                        <a:solidFill>
                          <a:srgbClr val="FFC000"/>
                        </a:solidFill>
                      </a:ln>
                    </p:spPr>
                  </p:pic>
                </p:oleObj>
              </mc:Fallback>
            </mc:AlternateContent>
          </a:graphicData>
        </a:graphic>
      </p:graphicFrame>
      <p:sp>
        <p:nvSpPr>
          <p:cNvPr id="34" name="文本框 33"/>
          <p:cNvSpPr txBox="1"/>
          <p:nvPr/>
        </p:nvSpPr>
        <p:spPr>
          <a:xfrm>
            <a:off x="272168" y="2857078"/>
            <a:ext cx="3353426" cy="461665"/>
          </a:xfrm>
          <a:prstGeom prst="rect">
            <a:avLst/>
          </a:prstGeom>
          <a:noFill/>
        </p:spPr>
        <p:txBody>
          <a:bodyPr wrap="square" rtlCol="0">
            <a:spAutoFit/>
          </a:bodyPr>
          <a:lstStyle/>
          <a:p>
            <a:r>
              <a:rPr lang="en-US" altLang="zh-CN" sz="2400" dirty="0">
                <a:solidFill>
                  <a:srgbClr val="3781F9"/>
                </a:solidFill>
                <a:latin typeface="Arial" panose="020B0604020202020204" pitchFamily="34" charset="0"/>
              </a:rPr>
              <a:t>Skin depth</a:t>
            </a:r>
            <a:endParaRPr lang="zh-CN" altLang="en-US" sz="2400" dirty="0">
              <a:solidFill>
                <a:srgbClr val="3781F9"/>
              </a:solidFill>
              <a:latin typeface="Arial" panose="020B0604020202020204" pitchFamily="34" charset="0"/>
            </a:endParaRPr>
          </a:p>
        </p:txBody>
      </p:sp>
      <p:graphicFrame>
        <p:nvGraphicFramePr>
          <p:cNvPr id="35" name="对象 34"/>
          <p:cNvGraphicFramePr>
            <a:graphicFrameLocks noChangeAspect="1"/>
          </p:cNvGraphicFramePr>
          <p:nvPr>
            <p:extLst>
              <p:ext uri="{D42A27DB-BD31-4B8C-83A1-F6EECF244321}">
                <p14:modId xmlns:p14="http://schemas.microsoft.com/office/powerpoint/2010/main" val="1139256179"/>
              </p:ext>
            </p:extLst>
          </p:nvPr>
        </p:nvGraphicFramePr>
        <p:xfrm>
          <a:off x="3788097" y="2660607"/>
          <a:ext cx="1371011" cy="890862"/>
        </p:xfrm>
        <a:graphic>
          <a:graphicData uri="http://schemas.openxmlformats.org/presentationml/2006/ole">
            <mc:AlternateContent xmlns:mc="http://schemas.openxmlformats.org/markup-compatibility/2006">
              <mc:Choice xmlns:v="urn:schemas-microsoft-com:vml" Requires="v">
                <p:oleObj spid="_x0000_s4910" name="公式" r:id="rId9" imgW="723600" imgH="469800" progId="Equation.3">
                  <p:embed/>
                </p:oleObj>
              </mc:Choice>
              <mc:Fallback>
                <p:oleObj name="公式" r:id="rId9" imgW="723600" imgH="469800" progId="Equation.3">
                  <p:embed/>
                  <p:pic>
                    <p:nvPicPr>
                      <p:cNvPr id="0" name=""/>
                      <p:cNvPicPr/>
                      <p:nvPr/>
                    </p:nvPicPr>
                    <p:blipFill>
                      <a:blip r:embed="rId10"/>
                      <a:stretch>
                        <a:fillRect/>
                      </a:stretch>
                    </p:blipFill>
                    <p:spPr>
                      <a:xfrm>
                        <a:off x="3788097" y="2660607"/>
                        <a:ext cx="1371011" cy="890862"/>
                      </a:xfrm>
                      <a:prstGeom prst="rect">
                        <a:avLst/>
                      </a:prstGeom>
                    </p:spPr>
                  </p:pic>
                </p:oleObj>
              </mc:Fallback>
            </mc:AlternateContent>
          </a:graphicData>
        </a:graphic>
      </p:graphicFrame>
      <p:sp>
        <p:nvSpPr>
          <p:cNvPr id="4" name="矩形 3"/>
          <p:cNvSpPr/>
          <p:nvPr/>
        </p:nvSpPr>
        <p:spPr>
          <a:xfrm>
            <a:off x="272168" y="1259761"/>
            <a:ext cx="5860777" cy="476047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175380" y="1259762"/>
            <a:ext cx="5860777" cy="47604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272168" y="1265139"/>
            <a:ext cx="5740709"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Classic expression:</a:t>
            </a:r>
            <a:endParaRPr lang="zh-CN"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文本框 37"/>
          <p:cNvSpPr txBox="1"/>
          <p:nvPr/>
        </p:nvSpPr>
        <p:spPr>
          <a:xfrm>
            <a:off x="1524000" y="4801972"/>
            <a:ext cx="346363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zh-CN" sz="2400" dirty="0">
                <a:latin typeface="Arial" panose="020B0604020202020204" pitchFamily="34" charset="0"/>
                <a:cs typeface="Arial" panose="020B0604020202020204" pitchFamily="34" charset="0"/>
              </a:rPr>
              <a:t>For normal conductor</a:t>
            </a:r>
            <a:endParaRPr lang="zh-CN" altLang="en-US" sz="2400" dirty="0">
              <a:latin typeface="Arial" panose="020B0604020202020204" pitchFamily="34" charset="0"/>
              <a:cs typeface="Arial" panose="020B0604020202020204" pitchFamily="34" charset="0"/>
            </a:endParaRPr>
          </a:p>
        </p:txBody>
      </p:sp>
      <p:sp>
        <p:nvSpPr>
          <p:cNvPr id="39" name="文本框 38"/>
          <p:cNvSpPr txBox="1"/>
          <p:nvPr/>
        </p:nvSpPr>
        <p:spPr>
          <a:xfrm>
            <a:off x="6195045" y="1259762"/>
            <a:ext cx="5740709" cy="523220"/>
          </a:xfrm>
          <a:prstGeom prst="rect">
            <a:avLst/>
          </a:prstGeom>
          <a:noFill/>
        </p:spPr>
        <p:txBody>
          <a:bodyPr wrap="square" rtlCol="0">
            <a:spAutoFit/>
          </a:bodyPr>
          <a:lstStyle/>
          <a:p>
            <a:r>
              <a:rPr lang="en-US" altLang="zh-CN"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Anomalous skin effect:</a:t>
            </a:r>
            <a:endParaRPr lang="zh-CN"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0" name="文本框 39"/>
          <p:cNvSpPr txBox="1"/>
          <p:nvPr/>
        </p:nvSpPr>
        <p:spPr>
          <a:xfrm>
            <a:off x="6235582" y="1774058"/>
            <a:ext cx="5700172" cy="4462760"/>
          </a:xfrm>
          <a:prstGeom prst="rect">
            <a:avLst/>
          </a:prstGeom>
          <a:noFill/>
        </p:spPr>
        <p:txBody>
          <a:bodyPr wrap="square" rtlCol="0">
            <a:spAutoFit/>
          </a:bodyPr>
          <a:lstStyle/>
          <a:p>
            <a:r>
              <a:rPr lang="en-US" altLang="zh-CN" dirty="0">
                <a:solidFill>
                  <a:srgbClr val="3781F9"/>
                </a:solidFill>
                <a:latin typeface="Arial" panose="020B0604020202020204" pitchFamily="34" charset="0"/>
              </a:rPr>
              <a:t>Dimensionless parameter:</a:t>
            </a:r>
          </a:p>
          <a:p>
            <a:pPr>
              <a:spcBef>
                <a:spcPts val="1200"/>
              </a:spcBef>
            </a:pPr>
            <a:r>
              <a:rPr lang="en-US" altLang="zh-CN" dirty="0">
                <a:solidFill>
                  <a:srgbClr val="3781F9"/>
                </a:solidFill>
                <a:latin typeface="Arial" panose="020B0604020202020204" pitchFamily="34" charset="0"/>
              </a:rPr>
              <a:t>The classical expression for surface resistance applies when </a:t>
            </a:r>
            <a:r>
              <a:rPr lang="el-GR" altLang="zh-CN" i="1" dirty="0">
                <a:solidFill>
                  <a:srgbClr val="3781F9"/>
                </a:solidFill>
                <a:latin typeface="Arial" panose="020B0604020202020204" pitchFamily="34" charset="0"/>
                <a:ea typeface="宋体" panose="02010600030101010101" pitchFamily="2" charset="-122"/>
              </a:rPr>
              <a:t>α</a:t>
            </a:r>
            <a:r>
              <a:rPr lang="en-US" altLang="zh-CN" baseline="-25000" dirty="0">
                <a:solidFill>
                  <a:srgbClr val="3781F9"/>
                </a:solidFill>
                <a:latin typeface="Arial" panose="020B0604020202020204" pitchFamily="34" charset="0"/>
              </a:rPr>
              <a:t>s</a:t>
            </a:r>
            <a:r>
              <a:rPr lang="en-US" altLang="zh-CN" dirty="0">
                <a:solidFill>
                  <a:srgbClr val="3781F9"/>
                </a:solidFill>
                <a:latin typeface="Arial" panose="020B0604020202020204" pitchFamily="34" charset="0"/>
              </a:rPr>
              <a:t>≦0.016. When </a:t>
            </a:r>
            <a:r>
              <a:rPr lang="el-GR" altLang="zh-CN" i="1" dirty="0">
                <a:solidFill>
                  <a:srgbClr val="3781F9"/>
                </a:solidFill>
                <a:latin typeface="Arial" panose="020B0604020202020204" pitchFamily="34" charset="0"/>
              </a:rPr>
              <a:t>α</a:t>
            </a:r>
            <a:r>
              <a:rPr lang="en-US" altLang="zh-CN" baseline="-25000" dirty="0">
                <a:solidFill>
                  <a:srgbClr val="3781F9"/>
                </a:solidFill>
                <a:latin typeface="Arial" panose="020B0604020202020204" pitchFamily="34" charset="0"/>
              </a:rPr>
              <a:t>s </a:t>
            </a:r>
            <a:r>
              <a:rPr lang="en-US" altLang="zh-CN" dirty="0">
                <a:solidFill>
                  <a:srgbClr val="3781F9"/>
                </a:solidFill>
                <a:latin typeface="Arial" panose="020B0604020202020204" pitchFamily="34" charset="0"/>
              </a:rPr>
              <a:t>→ ∞</a:t>
            </a:r>
          </a:p>
          <a:p>
            <a:endParaRPr lang="en-US" altLang="zh-CN" dirty="0">
              <a:solidFill>
                <a:srgbClr val="3781F9"/>
              </a:solidFill>
              <a:latin typeface="Arial" panose="020B0604020202020204" pitchFamily="34" charset="0"/>
            </a:endParaRPr>
          </a:p>
          <a:p>
            <a:pPr>
              <a:spcBef>
                <a:spcPts val="1800"/>
              </a:spcBef>
            </a:pPr>
            <a:r>
              <a:rPr lang="el-GR" altLang="zh-CN" i="1" dirty="0">
                <a:solidFill>
                  <a:srgbClr val="3781F9"/>
                </a:solidFill>
                <a:latin typeface="Arial" panose="020B0604020202020204" pitchFamily="34" charset="0"/>
                <a:ea typeface="宋体" panose="02010600030101010101" pitchFamily="2" charset="-122"/>
              </a:rPr>
              <a:t>ρ</a:t>
            </a:r>
            <a:r>
              <a:rPr lang="en-US" altLang="zh-CN" i="1" dirty="0">
                <a:solidFill>
                  <a:srgbClr val="3781F9"/>
                </a:solidFill>
                <a:latin typeface="Arial" panose="020B0604020202020204" pitchFamily="34" charset="0"/>
                <a:ea typeface="宋体" panose="02010600030101010101" pitchFamily="2" charset="-122"/>
              </a:rPr>
              <a:t>l </a:t>
            </a:r>
            <a:r>
              <a:rPr lang="en-US" altLang="zh-CN" dirty="0">
                <a:solidFill>
                  <a:srgbClr val="3781F9"/>
                </a:solidFill>
                <a:latin typeface="Arial" panose="020B0604020202020204" pitchFamily="34" charset="0"/>
                <a:ea typeface="宋体" panose="02010600030101010101" pitchFamily="2" charset="-122"/>
              </a:rPr>
              <a:t>product is a material constant, independent of temperature, as </a:t>
            </a:r>
            <a:r>
              <a:rPr lang="el-GR" altLang="zh-CN" i="1" dirty="0">
                <a:solidFill>
                  <a:srgbClr val="3781F9"/>
                </a:solidFill>
                <a:latin typeface="Arial" panose="020B0604020202020204" pitchFamily="34" charset="0"/>
              </a:rPr>
              <a:t>α</a:t>
            </a:r>
            <a:r>
              <a:rPr lang="en-US" altLang="zh-CN" baseline="-25000" dirty="0">
                <a:solidFill>
                  <a:srgbClr val="3781F9"/>
                </a:solidFill>
                <a:latin typeface="Arial" panose="020B0604020202020204" pitchFamily="34" charset="0"/>
              </a:rPr>
              <a:t>s</a:t>
            </a:r>
            <a:r>
              <a:rPr lang="en-US" altLang="zh-CN" dirty="0">
                <a:solidFill>
                  <a:srgbClr val="3781F9"/>
                </a:solidFill>
                <a:latin typeface="Arial" panose="020B0604020202020204" pitchFamily="34" charset="0"/>
              </a:rPr>
              <a:t> ≥ 3, the normal state surface resistance is</a:t>
            </a:r>
          </a:p>
          <a:p>
            <a:pPr>
              <a:spcBef>
                <a:spcPts val="1200"/>
              </a:spcBef>
            </a:pPr>
            <a:r>
              <a:rPr lang="en-US" altLang="zh-CN" i="1" dirty="0">
                <a:solidFill>
                  <a:srgbClr val="3781F9"/>
                </a:solidFill>
                <a:latin typeface="Arial" panose="020B0604020202020204" pitchFamily="34" charset="0"/>
              </a:rPr>
              <a:t>R</a:t>
            </a:r>
            <a:r>
              <a:rPr lang="en-US" altLang="zh-CN" dirty="0">
                <a:solidFill>
                  <a:srgbClr val="3781F9"/>
                </a:solidFill>
                <a:latin typeface="Arial" panose="020B0604020202020204" pitchFamily="34" charset="0"/>
              </a:rPr>
              <a:t>(∞) is the surface resistance in the extreme anomalous limit. The anomalous limit is applicable to a very good conductor, such as copper at microwave frequency and at low temperatures.</a:t>
            </a:r>
          </a:p>
          <a:p>
            <a:pPr>
              <a:spcBef>
                <a:spcPts val="600"/>
              </a:spcBef>
            </a:pPr>
            <a:r>
              <a:rPr lang="en-US" altLang="zh-CN" dirty="0">
                <a:solidFill>
                  <a:srgbClr val="7030A0"/>
                </a:solidFill>
                <a:latin typeface="Arial" panose="020B0604020202020204" pitchFamily="34" charset="0"/>
              </a:rPr>
              <a:t>For copper: </a:t>
            </a:r>
            <a:r>
              <a:rPr lang="el-GR" altLang="zh-CN" i="1" dirty="0">
                <a:solidFill>
                  <a:srgbClr val="7030A0"/>
                </a:solidFill>
                <a:latin typeface="Arial" panose="020B0604020202020204" pitchFamily="34" charset="0"/>
              </a:rPr>
              <a:t>ρ</a:t>
            </a:r>
            <a:r>
              <a:rPr lang="en-US" altLang="zh-CN" i="1" dirty="0">
                <a:solidFill>
                  <a:srgbClr val="7030A0"/>
                </a:solidFill>
                <a:latin typeface="Arial" panose="020B0604020202020204" pitchFamily="34" charset="0"/>
              </a:rPr>
              <a:t>l</a:t>
            </a:r>
            <a:r>
              <a:rPr lang="en-US" altLang="zh-CN" dirty="0">
                <a:solidFill>
                  <a:srgbClr val="7030A0"/>
                </a:solidFill>
                <a:latin typeface="Arial" panose="020B0604020202020204" pitchFamily="34" charset="0"/>
              </a:rPr>
              <a:t>=6.8×10</a:t>
            </a:r>
            <a:r>
              <a:rPr lang="en-US" altLang="zh-CN" baseline="30000" dirty="0">
                <a:solidFill>
                  <a:srgbClr val="7030A0"/>
                </a:solidFill>
                <a:latin typeface="Arial" panose="020B0604020202020204" pitchFamily="34" charset="0"/>
              </a:rPr>
              <a:t>-16</a:t>
            </a:r>
            <a:r>
              <a:rPr lang="el-GR" altLang="zh-CN" dirty="0">
                <a:solidFill>
                  <a:srgbClr val="7030A0"/>
                </a:solidFill>
                <a:latin typeface="Arial" panose="020B0604020202020204" pitchFamily="34" charset="0"/>
                <a:ea typeface="宋体" panose="02010600030101010101" pitchFamily="2" charset="-122"/>
              </a:rPr>
              <a:t>Ω</a:t>
            </a:r>
            <a:r>
              <a:rPr lang="en-US" altLang="zh-CN" dirty="0">
                <a:solidFill>
                  <a:srgbClr val="7030A0"/>
                </a:solidFill>
                <a:latin typeface="Arial" panose="020B0604020202020204" pitchFamily="34" charset="0"/>
                <a:ea typeface="宋体" panose="02010600030101010101" pitchFamily="2" charset="-122"/>
              </a:rPr>
              <a:t>m</a:t>
            </a:r>
            <a:r>
              <a:rPr lang="en-US" altLang="zh-CN" baseline="30000" dirty="0">
                <a:solidFill>
                  <a:srgbClr val="7030A0"/>
                </a:solidFill>
                <a:latin typeface="Arial" panose="020B0604020202020204" pitchFamily="34" charset="0"/>
                <a:ea typeface="宋体" panose="02010600030101010101" pitchFamily="2" charset="-122"/>
              </a:rPr>
              <a:t>2</a:t>
            </a:r>
            <a:endParaRPr lang="en-US" altLang="zh-CN" baseline="30000" dirty="0">
              <a:solidFill>
                <a:srgbClr val="7030A0"/>
              </a:solidFill>
              <a:latin typeface="Arial" panose="020B0604020202020204" pitchFamily="34" charset="0"/>
            </a:endParaRPr>
          </a:p>
          <a:p>
            <a:r>
              <a:rPr lang="en-US" altLang="zh-CN" dirty="0">
                <a:solidFill>
                  <a:srgbClr val="7030A0"/>
                </a:solidFill>
                <a:latin typeface="Arial" panose="020B0604020202020204" pitchFamily="34" charset="0"/>
              </a:rPr>
              <a:t>For </a:t>
            </a:r>
            <a:r>
              <a:rPr lang="en-US" altLang="zh-CN" dirty="0" err="1">
                <a:solidFill>
                  <a:srgbClr val="7030A0"/>
                </a:solidFill>
                <a:latin typeface="Arial" panose="020B0604020202020204" pitchFamily="34" charset="0"/>
              </a:rPr>
              <a:t>Nb</a:t>
            </a:r>
            <a:r>
              <a:rPr lang="en-US" altLang="zh-CN" dirty="0">
                <a:solidFill>
                  <a:srgbClr val="7030A0"/>
                </a:solidFill>
                <a:latin typeface="Arial" panose="020B0604020202020204" pitchFamily="34" charset="0"/>
              </a:rPr>
              <a:t>: </a:t>
            </a:r>
            <a:r>
              <a:rPr lang="el-GR" altLang="zh-CN" i="1" dirty="0">
                <a:solidFill>
                  <a:srgbClr val="7030A0"/>
                </a:solidFill>
                <a:latin typeface="Arial" panose="020B0604020202020204" pitchFamily="34" charset="0"/>
              </a:rPr>
              <a:t>ρ</a:t>
            </a:r>
            <a:r>
              <a:rPr lang="en-US" altLang="zh-CN" i="1" dirty="0">
                <a:solidFill>
                  <a:srgbClr val="7030A0"/>
                </a:solidFill>
                <a:latin typeface="Arial" panose="020B0604020202020204" pitchFamily="34" charset="0"/>
              </a:rPr>
              <a:t>l</a:t>
            </a:r>
            <a:r>
              <a:rPr lang="en-US" altLang="zh-CN" dirty="0">
                <a:solidFill>
                  <a:srgbClr val="7030A0"/>
                </a:solidFill>
                <a:latin typeface="Arial" panose="020B0604020202020204" pitchFamily="34" charset="0"/>
              </a:rPr>
              <a:t>=6.0×10</a:t>
            </a:r>
            <a:r>
              <a:rPr lang="en-US" altLang="zh-CN" baseline="30000" dirty="0">
                <a:solidFill>
                  <a:srgbClr val="7030A0"/>
                </a:solidFill>
                <a:latin typeface="Arial" panose="020B0604020202020204" pitchFamily="34" charset="0"/>
              </a:rPr>
              <a:t>-16</a:t>
            </a:r>
            <a:r>
              <a:rPr lang="el-GR" altLang="zh-CN" dirty="0">
                <a:solidFill>
                  <a:srgbClr val="7030A0"/>
                </a:solidFill>
                <a:latin typeface="Arial" panose="020B0604020202020204" pitchFamily="34" charset="0"/>
              </a:rPr>
              <a:t>Ω</a:t>
            </a:r>
            <a:r>
              <a:rPr lang="en-US" altLang="zh-CN" dirty="0">
                <a:solidFill>
                  <a:srgbClr val="7030A0"/>
                </a:solidFill>
                <a:latin typeface="Arial" panose="020B0604020202020204" pitchFamily="34" charset="0"/>
              </a:rPr>
              <a:t>m</a:t>
            </a:r>
            <a:r>
              <a:rPr lang="en-US" altLang="zh-CN" baseline="30000" dirty="0">
                <a:solidFill>
                  <a:srgbClr val="7030A0"/>
                </a:solidFill>
                <a:latin typeface="Arial" panose="020B0604020202020204" pitchFamily="34" charset="0"/>
              </a:rPr>
              <a:t>2</a:t>
            </a:r>
          </a:p>
        </p:txBody>
      </p:sp>
      <p:graphicFrame>
        <p:nvGraphicFramePr>
          <p:cNvPr id="41" name="对象 40"/>
          <p:cNvGraphicFramePr>
            <a:graphicFrameLocks noChangeAspect="1"/>
          </p:cNvGraphicFramePr>
          <p:nvPr>
            <p:extLst>
              <p:ext uri="{D42A27DB-BD31-4B8C-83A1-F6EECF244321}">
                <p14:modId xmlns:p14="http://schemas.microsoft.com/office/powerpoint/2010/main" val="3961465862"/>
              </p:ext>
            </p:extLst>
          </p:nvPr>
        </p:nvGraphicFramePr>
        <p:xfrm>
          <a:off x="9132889" y="1723550"/>
          <a:ext cx="1366240" cy="523449"/>
        </p:xfrm>
        <a:graphic>
          <a:graphicData uri="http://schemas.openxmlformats.org/presentationml/2006/ole">
            <mc:AlternateContent xmlns:mc="http://schemas.openxmlformats.org/markup-compatibility/2006">
              <mc:Choice xmlns:v="urn:schemas-microsoft-com:vml" Requires="v">
                <p:oleObj spid="_x0000_s4911" name="公式" r:id="rId11" imgW="1091880" imgH="419040" progId="Equation.3">
                  <p:embed/>
                </p:oleObj>
              </mc:Choice>
              <mc:Fallback>
                <p:oleObj name="公式" r:id="rId11" imgW="1091880" imgH="419040" progId="Equation.3">
                  <p:embed/>
                  <p:pic>
                    <p:nvPicPr>
                      <p:cNvPr id="0" name=""/>
                      <p:cNvPicPr/>
                      <p:nvPr/>
                    </p:nvPicPr>
                    <p:blipFill>
                      <a:blip r:embed="rId12"/>
                      <a:stretch>
                        <a:fillRect/>
                      </a:stretch>
                    </p:blipFill>
                    <p:spPr>
                      <a:xfrm>
                        <a:off x="9132889" y="1723550"/>
                        <a:ext cx="1366240" cy="523449"/>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2259377686"/>
              </p:ext>
            </p:extLst>
          </p:nvPr>
        </p:nvGraphicFramePr>
        <p:xfrm>
          <a:off x="6500214" y="2795969"/>
          <a:ext cx="5130368" cy="524195"/>
        </p:xfrm>
        <a:graphic>
          <a:graphicData uri="http://schemas.openxmlformats.org/presentationml/2006/ole">
            <mc:AlternateContent xmlns:mc="http://schemas.openxmlformats.org/markup-compatibility/2006">
              <mc:Choice xmlns:v="urn:schemas-microsoft-com:vml" Requires="v">
                <p:oleObj spid="_x0000_s4912" name="公式" r:id="rId13" imgW="3848040" imgH="393480" progId="Equation.3">
                  <p:embed/>
                </p:oleObj>
              </mc:Choice>
              <mc:Fallback>
                <p:oleObj name="公式" r:id="rId13" imgW="3848040" imgH="393480" progId="Equation.3">
                  <p:embed/>
                  <p:pic>
                    <p:nvPicPr>
                      <p:cNvPr id="0" name=""/>
                      <p:cNvPicPr/>
                      <p:nvPr/>
                    </p:nvPicPr>
                    <p:blipFill>
                      <a:blip r:embed="rId14"/>
                      <a:stretch>
                        <a:fillRect/>
                      </a:stretch>
                    </p:blipFill>
                    <p:spPr>
                      <a:xfrm>
                        <a:off x="6500214" y="2795969"/>
                        <a:ext cx="5130368" cy="524195"/>
                      </a:xfrm>
                      <a:prstGeom prst="rect">
                        <a:avLst/>
                      </a:prstGeom>
                      <a:ln>
                        <a:solidFill>
                          <a:srgbClr val="FFC000"/>
                        </a:solidFill>
                      </a:ln>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1329056186"/>
              </p:ext>
            </p:extLst>
          </p:nvPr>
        </p:nvGraphicFramePr>
        <p:xfrm>
          <a:off x="7753329" y="3894663"/>
          <a:ext cx="2624137" cy="338137"/>
        </p:xfrm>
        <a:graphic>
          <a:graphicData uri="http://schemas.openxmlformats.org/presentationml/2006/ole">
            <mc:AlternateContent xmlns:mc="http://schemas.openxmlformats.org/markup-compatibility/2006">
              <mc:Choice xmlns:v="urn:schemas-microsoft-com:vml" Requires="v">
                <p:oleObj spid="_x0000_s4913" name="公式" r:id="rId15" imgW="1968480" imgH="253800" progId="Equation.3">
                  <p:embed/>
                </p:oleObj>
              </mc:Choice>
              <mc:Fallback>
                <p:oleObj name="公式" r:id="rId15" imgW="1968480" imgH="253800" progId="Equation.3">
                  <p:embed/>
                  <p:pic>
                    <p:nvPicPr>
                      <p:cNvPr id="0" name=""/>
                      <p:cNvPicPr/>
                      <p:nvPr/>
                    </p:nvPicPr>
                    <p:blipFill>
                      <a:blip r:embed="rId16"/>
                      <a:stretch>
                        <a:fillRect/>
                      </a:stretch>
                    </p:blipFill>
                    <p:spPr>
                      <a:xfrm>
                        <a:off x="7753329" y="3894663"/>
                        <a:ext cx="2624137" cy="338137"/>
                      </a:xfrm>
                      <a:prstGeom prst="rect">
                        <a:avLst/>
                      </a:prstGeom>
                      <a:ln>
                        <a:solidFill>
                          <a:srgbClr val="FFC000"/>
                        </a:solidFill>
                      </a:ln>
                    </p:spPr>
                  </p:pic>
                </p:oleObj>
              </mc:Fallback>
            </mc:AlternateContent>
          </a:graphicData>
        </a:graphic>
      </p:graphicFrame>
      <p:sp>
        <p:nvSpPr>
          <p:cNvPr id="24" name="文本框 23">
            <a:extLst>
              <a:ext uri="{FF2B5EF4-FFF2-40B4-BE49-F238E27FC236}">
                <a16:creationId xmlns:a16="http://schemas.microsoft.com/office/drawing/2014/main" id="{89021A3D-2CF3-4B6B-B8BE-2B36B74D0957}"/>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426629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Autofit/>
          </a:bodyPr>
          <a:lstStyle/>
          <a:p>
            <a:pPr algn="ctr"/>
            <a:r>
              <a:rPr lang="en-US" altLang="zh-CN" sz="4000" b="1" dirty="0">
                <a:solidFill>
                  <a:srgbClr val="C00000"/>
                </a:solidFill>
                <a:latin typeface="Arial" panose="020B0604020202020204" pitchFamily="34" charset="0"/>
              </a:rPr>
              <a:t>Surface Resistance-SC Cavity</a:t>
            </a:r>
            <a:endParaRPr lang="zh-CN" altLang="en-US" sz="4000"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24</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24" name="文本框 23"/>
          <p:cNvSpPr txBox="1"/>
          <p:nvPr/>
        </p:nvSpPr>
        <p:spPr>
          <a:xfrm>
            <a:off x="2203699" y="1506589"/>
            <a:ext cx="3888298" cy="523220"/>
          </a:xfrm>
          <a:prstGeom prst="rect">
            <a:avLst/>
          </a:prstGeom>
          <a:noFill/>
        </p:spPr>
        <p:txBody>
          <a:bodyPr wrap="square" rtlCol="0">
            <a:spAutoFit/>
          </a:bodyPr>
          <a:lstStyle/>
          <a:p>
            <a:r>
              <a:rPr lang="en-US" altLang="zh-CN" sz="2800" dirty="0">
                <a:solidFill>
                  <a:srgbClr val="0000FF"/>
                </a:solidFill>
                <a:latin typeface="Arial" panose="020B0604020202020204" pitchFamily="34" charset="0"/>
              </a:rPr>
              <a:t>Surface resistance:</a:t>
            </a:r>
            <a:endParaRPr lang="zh-CN" altLang="en-US" sz="2800" dirty="0">
              <a:solidFill>
                <a:srgbClr val="0000FF"/>
              </a:solidFill>
              <a:latin typeface="Arial" panose="020B0604020202020204" pitchFamily="34" charset="0"/>
            </a:endParaRPr>
          </a:p>
        </p:txBody>
      </p:sp>
      <p:graphicFrame>
        <p:nvGraphicFramePr>
          <p:cNvPr id="25" name="对象 24"/>
          <p:cNvGraphicFramePr>
            <a:graphicFrameLocks noChangeAspect="1"/>
          </p:cNvGraphicFramePr>
          <p:nvPr>
            <p:extLst/>
          </p:nvPr>
        </p:nvGraphicFramePr>
        <p:xfrm>
          <a:off x="5701353" y="1556824"/>
          <a:ext cx="2247900" cy="490537"/>
        </p:xfrm>
        <a:graphic>
          <a:graphicData uri="http://schemas.openxmlformats.org/presentationml/2006/ole">
            <mc:AlternateContent xmlns:mc="http://schemas.openxmlformats.org/markup-compatibility/2006">
              <mc:Choice xmlns:v="urn:schemas-microsoft-com:vml" Requires="v">
                <p:oleObj spid="_x0000_s7174" name="公式" r:id="rId5" imgW="1104840" imgH="241200" progId="Equation.3">
                  <p:embed/>
                </p:oleObj>
              </mc:Choice>
              <mc:Fallback>
                <p:oleObj name="公式" r:id="rId5" imgW="1104840" imgH="241200" progId="Equation.3">
                  <p:embed/>
                  <p:pic>
                    <p:nvPicPr>
                      <p:cNvPr id="25" name="对象 24"/>
                      <p:cNvPicPr/>
                      <p:nvPr/>
                    </p:nvPicPr>
                    <p:blipFill>
                      <a:blip r:embed="rId6"/>
                      <a:stretch>
                        <a:fillRect/>
                      </a:stretch>
                    </p:blipFill>
                    <p:spPr>
                      <a:xfrm>
                        <a:off x="5701353" y="1556824"/>
                        <a:ext cx="2247900" cy="490537"/>
                      </a:xfrm>
                      <a:prstGeom prst="rect">
                        <a:avLst/>
                      </a:prstGeom>
                    </p:spPr>
                  </p:pic>
                </p:oleObj>
              </mc:Fallback>
            </mc:AlternateContent>
          </a:graphicData>
        </a:graphic>
      </p:graphicFrame>
      <p:sp>
        <p:nvSpPr>
          <p:cNvPr id="26" name="文本框 25"/>
          <p:cNvSpPr txBox="1"/>
          <p:nvPr/>
        </p:nvSpPr>
        <p:spPr>
          <a:xfrm>
            <a:off x="4074727" y="3410688"/>
            <a:ext cx="4441200" cy="2400657"/>
          </a:xfrm>
          <a:prstGeom prst="rect">
            <a:avLst/>
          </a:prstGeom>
          <a:noFill/>
        </p:spPr>
        <p:txBody>
          <a:bodyPr wrap="square" rtlCol="0">
            <a:spAutoFit/>
          </a:bodyPr>
          <a:lstStyle/>
          <a:p>
            <a:pPr>
              <a:lnSpc>
                <a:spcPct val="150000"/>
              </a:lnSpc>
            </a:pPr>
            <a:r>
              <a:rPr lang="en-US" altLang="zh-CN" sz="2000" i="1" dirty="0">
                <a:solidFill>
                  <a:srgbClr val="3781F9"/>
                </a:solidFill>
                <a:latin typeface="Arial" panose="020B0604020202020204" pitchFamily="34" charset="0"/>
              </a:rPr>
              <a:t>R</a:t>
            </a:r>
            <a:r>
              <a:rPr lang="en-US" altLang="zh-CN" sz="2000" baseline="-25000" dirty="0">
                <a:solidFill>
                  <a:srgbClr val="3781F9"/>
                </a:solidFill>
                <a:latin typeface="Arial" panose="020B0604020202020204" pitchFamily="34" charset="0"/>
              </a:rPr>
              <a:t>BCS</a:t>
            </a:r>
            <a:r>
              <a:rPr lang="en-US" altLang="zh-CN" sz="2000" dirty="0">
                <a:solidFill>
                  <a:srgbClr val="3781F9"/>
                </a:solidFill>
                <a:latin typeface="Arial" panose="020B0604020202020204" pitchFamily="34" charset="0"/>
              </a:rPr>
              <a:t>: BCS resistance</a:t>
            </a:r>
          </a:p>
          <a:p>
            <a:pPr>
              <a:lnSpc>
                <a:spcPct val="150000"/>
              </a:lnSpc>
            </a:pPr>
            <a:r>
              <a:rPr lang="en-US" altLang="zh-CN" sz="2000" i="1" dirty="0" err="1">
                <a:solidFill>
                  <a:srgbClr val="3781F9"/>
                </a:solidFill>
                <a:latin typeface="Arial" panose="020B0604020202020204" pitchFamily="34" charset="0"/>
              </a:rPr>
              <a:t>R</a:t>
            </a:r>
            <a:r>
              <a:rPr lang="en-US" altLang="zh-CN" sz="2000" baseline="-25000" dirty="0" err="1">
                <a:solidFill>
                  <a:srgbClr val="3781F9"/>
                </a:solidFill>
                <a:latin typeface="Arial" panose="020B0604020202020204" pitchFamily="34" charset="0"/>
              </a:rPr>
              <a:t>res</a:t>
            </a:r>
            <a:r>
              <a:rPr lang="en-US" altLang="zh-CN" sz="2000" dirty="0">
                <a:solidFill>
                  <a:srgbClr val="3781F9"/>
                </a:solidFill>
                <a:latin typeface="Arial" panose="020B0604020202020204" pitchFamily="34" charset="0"/>
              </a:rPr>
              <a:t>: residual surface resistance</a:t>
            </a:r>
          </a:p>
          <a:p>
            <a:pPr>
              <a:lnSpc>
                <a:spcPct val="150000"/>
              </a:lnSpc>
            </a:pPr>
            <a:r>
              <a:rPr lang="en-US" altLang="zh-CN" sz="2000" i="1" dirty="0" err="1">
                <a:solidFill>
                  <a:srgbClr val="FF0000"/>
                </a:solidFill>
                <a:latin typeface="Arial" panose="020B0604020202020204" pitchFamily="34" charset="0"/>
              </a:rPr>
              <a:t>R</a:t>
            </a:r>
            <a:r>
              <a:rPr lang="en-US" altLang="zh-CN" sz="2000" baseline="-25000" dirty="0" err="1">
                <a:solidFill>
                  <a:srgbClr val="FF0000"/>
                </a:solidFill>
                <a:latin typeface="Arial" panose="020B0604020202020204" pitchFamily="34" charset="0"/>
              </a:rPr>
              <a:t>res</a:t>
            </a:r>
            <a:r>
              <a:rPr lang="en-US" altLang="zh-CN" sz="2000" dirty="0">
                <a:solidFill>
                  <a:srgbClr val="FF0000"/>
                </a:solidFill>
                <a:latin typeface="Arial" panose="020B0604020202020204" pitchFamily="34" charset="0"/>
              </a:rPr>
              <a:t>= 5n</a:t>
            </a:r>
            <a:r>
              <a:rPr lang="el-GR" altLang="zh-CN" sz="2000" dirty="0">
                <a:solidFill>
                  <a:srgbClr val="FF0000"/>
                </a:solidFill>
                <a:latin typeface="Arial" panose="020B0604020202020204" pitchFamily="34" charset="0"/>
                <a:ea typeface="宋体" panose="02010600030101010101" pitchFamily="2" charset="-122"/>
              </a:rPr>
              <a:t>Ω</a:t>
            </a:r>
            <a:r>
              <a:rPr lang="en-US" altLang="zh-CN" sz="2000" dirty="0">
                <a:solidFill>
                  <a:srgbClr val="FF0000"/>
                </a:solidFill>
                <a:latin typeface="Arial" panose="020B0604020202020204" pitchFamily="34" charset="0"/>
                <a:ea typeface="宋体" panose="02010600030101010101" pitchFamily="2" charset="-122"/>
              </a:rPr>
              <a:t> </a:t>
            </a:r>
            <a:r>
              <a:rPr lang="en-US" altLang="zh-CN" sz="2000" dirty="0">
                <a:solidFill>
                  <a:srgbClr val="3781F9"/>
                </a:solidFill>
                <a:latin typeface="Arial" panose="020B0604020202020204" pitchFamily="34" charset="0"/>
                <a:ea typeface="宋体" panose="02010600030101010101" pitchFamily="2" charset="-122"/>
              </a:rPr>
              <a:t>for 650 MHz 2-cell cavity</a:t>
            </a:r>
            <a:endParaRPr lang="en-US" altLang="zh-CN" sz="2000" i="1" dirty="0">
              <a:solidFill>
                <a:srgbClr val="3781F9"/>
              </a:solidFill>
              <a:latin typeface="Arial" panose="020B0604020202020204" pitchFamily="34" charset="0"/>
            </a:endParaRPr>
          </a:p>
          <a:p>
            <a:pPr>
              <a:lnSpc>
                <a:spcPct val="150000"/>
              </a:lnSpc>
            </a:pPr>
            <a:r>
              <a:rPr lang="en-US" altLang="zh-CN" sz="2000" i="1" dirty="0">
                <a:solidFill>
                  <a:srgbClr val="3781F9"/>
                </a:solidFill>
                <a:latin typeface="Arial" panose="020B0604020202020204" pitchFamily="34" charset="0"/>
              </a:rPr>
              <a:t>f</a:t>
            </a:r>
            <a:r>
              <a:rPr lang="en-US" altLang="zh-CN" sz="2000" dirty="0">
                <a:solidFill>
                  <a:srgbClr val="3781F9"/>
                </a:solidFill>
                <a:latin typeface="Arial" panose="020B0604020202020204" pitchFamily="34" charset="0"/>
              </a:rPr>
              <a:t> is the </a:t>
            </a:r>
            <a:r>
              <a:rPr lang="en-US" altLang="zh-CN" sz="2000" dirty="0" err="1">
                <a:solidFill>
                  <a:srgbClr val="3781F9"/>
                </a:solidFill>
                <a:latin typeface="Arial" panose="020B0604020202020204" pitchFamily="34" charset="0"/>
              </a:rPr>
              <a:t>rf</a:t>
            </a:r>
            <a:r>
              <a:rPr lang="en-US" altLang="zh-CN" sz="2000" dirty="0">
                <a:solidFill>
                  <a:srgbClr val="3781F9"/>
                </a:solidFill>
                <a:latin typeface="Arial" panose="020B0604020202020204" pitchFamily="34" charset="0"/>
              </a:rPr>
              <a:t> frequency in GHz</a:t>
            </a:r>
          </a:p>
          <a:p>
            <a:pPr>
              <a:lnSpc>
                <a:spcPct val="150000"/>
              </a:lnSpc>
            </a:pPr>
            <a:r>
              <a:rPr lang="en-US" altLang="zh-CN" sz="2000" i="1" dirty="0" err="1">
                <a:solidFill>
                  <a:srgbClr val="3781F9"/>
                </a:solidFill>
                <a:latin typeface="Arial" panose="020B0604020202020204" pitchFamily="34" charset="0"/>
              </a:rPr>
              <a:t>T</a:t>
            </a:r>
            <a:r>
              <a:rPr lang="en-US" altLang="zh-CN" sz="2000" baseline="-25000" dirty="0" err="1">
                <a:solidFill>
                  <a:srgbClr val="3781F9"/>
                </a:solidFill>
                <a:latin typeface="Arial" panose="020B0604020202020204" pitchFamily="34" charset="0"/>
              </a:rPr>
              <a:t>c</a:t>
            </a:r>
            <a:r>
              <a:rPr lang="en-US" altLang="zh-CN" sz="2000" dirty="0">
                <a:solidFill>
                  <a:srgbClr val="3781F9"/>
                </a:solidFill>
                <a:latin typeface="Arial" panose="020B0604020202020204" pitchFamily="34" charset="0"/>
              </a:rPr>
              <a:t> for </a:t>
            </a:r>
            <a:r>
              <a:rPr lang="en-US" altLang="zh-CN" sz="2000" dirty="0" err="1">
                <a:solidFill>
                  <a:srgbClr val="3781F9"/>
                </a:solidFill>
                <a:latin typeface="Arial" panose="020B0604020202020204" pitchFamily="34" charset="0"/>
              </a:rPr>
              <a:t>Nb</a:t>
            </a:r>
            <a:r>
              <a:rPr lang="en-US" altLang="zh-CN" sz="2000" dirty="0">
                <a:solidFill>
                  <a:srgbClr val="3781F9"/>
                </a:solidFill>
                <a:latin typeface="Arial" panose="020B0604020202020204" pitchFamily="34" charset="0"/>
              </a:rPr>
              <a:t> is 9.2 K</a:t>
            </a:r>
          </a:p>
        </p:txBody>
      </p:sp>
      <p:sp>
        <p:nvSpPr>
          <p:cNvPr id="27" name="文本框 26"/>
          <p:cNvSpPr txBox="1"/>
          <p:nvPr/>
        </p:nvSpPr>
        <p:spPr>
          <a:xfrm>
            <a:off x="2203699" y="2521850"/>
            <a:ext cx="2119682" cy="523220"/>
          </a:xfrm>
          <a:prstGeom prst="rect">
            <a:avLst/>
          </a:prstGeom>
          <a:noFill/>
        </p:spPr>
        <p:txBody>
          <a:bodyPr wrap="square" rtlCol="0">
            <a:spAutoFit/>
          </a:bodyPr>
          <a:lstStyle/>
          <a:p>
            <a:r>
              <a:rPr lang="en-US" altLang="zh-CN" sz="2800" dirty="0">
                <a:solidFill>
                  <a:srgbClr val="0000FF"/>
                </a:solidFill>
                <a:latin typeface="Arial" panose="020B0604020202020204" pitchFamily="34" charset="0"/>
              </a:rPr>
              <a:t>For </a:t>
            </a:r>
            <a:r>
              <a:rPr lang="en-US" altLang="zh-CN" sz="2800" i="1" dirty="0">
                <a:solidFill>
                  <a:srgbClr val="0000FF"/>
                </a:solidFill>
                <a:latin typeface="Arial" panose="020B0604020202020204" pitchFamily="34" charset="0"/>
              </a:rPr>
              <a:t>T</a:t>
            </a:r>
            <a:r>
              <a:rPr lang="en-US" altLang="zh-CN" sz="2800" dirty="0">
                <a:solidFill>
                  <a:srgbClr val="0000FF"/>
                </a:solidFill>
                <a:latin typeface="Arial" panose="020B0604020202020204" pitchFamily="34" charset="0"/>
              </a:rPr>
              <a:t>&lt;</a:t>
            </a:r>
            <a:r>
              <a:rPr lang="en-US" altLang="zh-CN" sz="2800" i="1" dirty="0" err="1">
                <a:solidFill>
                  <a:srgbClr val="0000FF"/>
                </a:solidFill>
                <a:latin typeface="Arial" panose="020B0604020202020204" pitchFamily="34" charset="0"/>
              </a:rPr>
              <a:t>T</a:t>
            </a:r>
            <a:r>
              <a:rPr lang="en-US" altLang="zh-CN" sz="2800" baseline="-25000" dirty="0" err="1">
                <a:solidFill>
                  <a:srgbClr val="0000FF"/>
                </a:solidFill>
                <a:latin typeface="Arial" panose="020B0604020202020204" pitchFamily="34" charset="0"/>
              </a:rPr>
              <a:t>c</a:t>
            </a:r>
            <a:r>
              <a:rPr lang="en-US" altLang="zh-CN" sz="2800" dirty="0">
                <a:solidFill>
                  <a:srgbClr val="0000FF"/>
                </a:solidFill>
                <a:latin typeface="Arial" panose="020B0604020202020204" pitchFamily="34" charset="0"/>
              </a:rPr>
              <a:t>/2,</a:t>
            </a:r>
            <a:endParaRPr lang="zh-CN" altLang="en-US" sz="2800" dirty="0">
              <a:solidFill>
                <a:srgbClr val="0000FF"/>
              </a:solidFill>
              <a:latin typeface="Arial" panose="020B0604020202020204" pitchFamily="34" charset="0"/>
            </a:endParaRPr>
          </a:p>
        </p:txBody>
      </p:sp>
      <p:graphicFrame>
        <p:nvGraphicFramePr>
          <p:cNvPr id="28" name="对象 27"/>
          <p:cNvGraphicFramePr>
            <a:graphicFrameLocks noChangeAspect="1"/>
          </p:cNvGraphicFramePr>
          <p:nvPr>
            <p:extLst/>
          </p:nvPr>
        </p:nvGraphicFramePr>
        <p:xfrm>
          <a:off x="4350393" y="2352632"/>
          <a:ext cx="5064125" cy="800100"/>
        </p:xfrm>
        <a:graphic>
          <a:graphicData uri="http://schemas.openxmlformats.org/presentationml/2006/ole">
            <mc:AlternateContent xmlns:mc="http://schemas.openxmlformats.org/markup-compatibility/2006">
              <mc:Choice xmlns:v="urn:schemas-microsoft-com:vml" Requires="v">
                <p:oleObj spid="_x0000_s7175" name="公式" r:id="rId7" imgW="2489040" imgH="393480" progId="Equation.3">
                  <p:embed/>
                </p:oleObj>
              </mc:Choice>
              <mc:Fallback>
                <p:oleObj name="公式" r:id="rId7" imgW="2489040" imgH="393480" progId="Equation.3">
                  <p:embed/>
                  <p:pic>
                    <p:nvPicPr>
                      <p:cNvPr id="28" name="对象 27"/>
                      <p:cNvPicPr/>
                      <p:nvPr/>
                    </p:nvPicPr>
                    <p:blipFill>
                      <a:blip r:embed="rId8"/>
                      <a:stretch>
                        <a:fillRect/>
                      </a:stretch>
                    </p:blipFill>
                    <p:spPr>
                      <a:xfrm>
                        <a:off x="4350393" y="2352632"/>
                        <a:ext cx="5064125" cy="800100"/>
                      </a:xfrm>
                      <a:prstGeom prst="rect">
                        <a:avLst/>
                      </a:prstGeom>
                      <a:ln>
                        <a:solidFill>
                          <a:srgbClr val="FFC000"/>
                        </a:solidFill>
                      </a:ln>
                    </p:spPr>
                  </p:pic>
                </p:oleObj>
              </mc:Fallback>
            </mc:AlternateContent>
          </a:graphicData>
        </a:graphic>
      </p:graphicFrame>
      <p:sp>
        <p:nvSpPr>
          <p:cNvPr id="14" name="文本框 13">
            <a:extLst>
              <a:ext uri="{FF2B5EF4-FFF2-40B4-BE49-F238E27FC236}">
                <a16:creationId xmlns:a16="http://schemas.microsoft.com/office/drawing/2014/main" id="{79B2EDD8-047E-4EF8-BAED-E24989ACB982}"/>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787013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Autofit/>
          </a:bodyPr>
          <a:lstStyle/>
          <a:p>
            <a:pPr algn="ctr"/>
            <a:r>
              <a:rPr lang="en-US" altLang="zh-CN" sz="4000" b="1" dirty="0">
                <a:solidFill>
                  <a:srgbClr val="C00000"/>
                </a:solidFill>
                <a:latin typeface="Arial" panose="020B0604020202020204" pitchFamily="34" charset="0"/>
              </a:rPr>
              <a:t>Electrical Conductivity for Cu and </a:t>
            </a:r>
            <a:r>
              <a:rPr lang="en-US" altLang="zh-CN" sz="4000" b="1" dirty="0" err="1">
                <a:solidFill>
                  <a:srgbClr val="C00000"/>
                </a:solidFill>
                <a:latin typeface="Arial" panose="020B0604020202020204" pitchFamily="34" charset="0"/>
              </a:rPr>
              <a:t>Nb</a:t>
            </a:r>
            <a:endParaRPr lang="zh-CN" altLang="en-US" sz="4000"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25</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pic>
        <p:nvPicPr>
          <p:cNvPr id="11" name="图片 10"/>
          <p:cNvPicPr>
            <a:picLocks noChangeAspect="1"/>
          </p:cNvPicPr>
          <p:nvPr/>
        </p:nvPicPr>
        <p:blipFill>
          <a:blip r:embed="rId4"/>
          <a:stretch>
            <a:fillRect/>
          </a:stretch>
        </p:blipFill>
        <p:spPr>
          <a:xfrm>
            <a:off x="858388" y="1312198"/>
            <a:ext cx="5061528" cy="3459845"/>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837" y="1266739"/>
            <a:ext cx="4888049" cy="3505304"/>
          </a:xfrm>
          <a:prstGeom prst="rect">
            <a:avLst/>
          </a:prstGeom>
        </p:spPr>
      </p:pic>
      <p:sp>
        <p:nvSpPr>
          <p:cNvPr id="13" name="文本框 12"/>
          <p:cNvSpPr txBox="1"/>
          <p:nvPr/>
        </p:nvSpPr>
        <p:spPr>
          <a:xfrm>
            <a:off x="6920347" y="1349863"/>
            <a:ext cx="4018018"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Electrical conductivity for </a:t>
            </a:r>
            <a:r>
              <a:rPr lang="en-US" altLang="zh-CN" sz="1600" dirty="0" err="1">
                <a:latin typeface="Arial" panose="020B0604020202020204" pitchFamily="34" charset="0"/>
                <a:cs typeface="Arial" panose="020B0604020202020204" pitchFamily="34" charset="0"/>
              </a:rPr>
              <a:t>Nb</a:t>
            </a:r>
            <a:r>
              <a:rPr lang="en-US" altLang="zh-CN" sz="1600" dirty="0">
                <a:latin typeface="Arial" panose="020B0604020202020204" pitchFamily="34" charset="0"/>
                <a:cs typeface="Arial" panose="020B0604020202020204" pitchFamily="34" charset="0"/>
              </a:rPr>
              <a:t> (RRR=300)</a:t>
            </a:r>
            <a:endParaRPr lang="zh-CN" altLang="en-US" sz="1600" dirty="0">
              <a:latin typeface="Arial" panose="020B0604020202020204" pitchFamily="34" charset="0"/>
              <a:cs typeface="Arial" panose="020B0604020202020204" pitchFamily="34" charset="0"/>
            </a:endParaRPr>
          </a:p>
        </p:txBody>
      </p:sp>
      <p:graphicFrame>
        <p:nvGraphicFramePr>
          <p:cNvPr id="14" name="表格 13"/>
          <p:cNvGraphicFramePr>
            <a:graphicFrameLocks noGrp="1"/>
          </p:cNvGraphicFramePr>
          <p:nvPr>
            <p:extLst/>
          </p:nvPr>
        </p:nvGraphicFramePr>
        <p:xfrm>
          <a:off x="2397943" y="4879290"/>
          <a:ext cx="7396111" cy="1190426"/>
        </p:xfrm>
        <a:graphic>
          <a:graphicData uri="http://schemas.openxmlformats.org/drawingml/2006/table">
            <a:tbl>
              <a:tblPr firstRow="1" bandRow="1">
                <a:tableStyleId>{5C22544A-7EE6-4342-B048-85BDC9FD1C3A}</a:tableStyleId>
              </a:tblPr>
              <a:tblGrid>
                <a:gridCol w="1651364">
                  <a:extLst>
                    <a:ext uri="{9D8B030D-6E8A-4147-A177-3AD203B41FA5}">
                      <a16:colId xmlns:a16="http://schemas.microsoft.com/office/drawing/2014/main" val="20000"/>
                    </a:ext>
                  </a:extLst>
                </a:gridCol>
                <a:gridCol w="1169916">
                  <a:extLst>
                    <a:ext uri="{9D8B030D-6E8A-4147-A177-3AD203B41FA5}">
                      <a16:colId xmlns:a16="http://schemas.microsoft.com/office/drawing/2014/main" val="20001"/>
                    </a:ext>
                  </a:extLst>
                </a:gridCol>
                <a:gridCol w="1156505">
                  <a:extLst>
                    <a:ext uri="{9D8B030D-6E8A-4147-A177-3AD203B41FA5}">
                      <a16:colId xmlns:a16="http://schemas.microsoft.com/office/drawing/2014/main" val="20002"/>
                    </a:ext>
                  </a:extLst>
                </a:gridCol>
                <a:gridCol w="1207669">
                  <a:extLst>
                    <a:ext uri="{9D8B030D-6E8A-4147-A177-3AD203B41FA5}">
                      <a16:colId xmlns:a16="http://schemas.microsoft.com/office/drawing/2014/main" val="20003"/>
                    </a:ext>
                  </a:extLst>
                </a:gridCol>
                <a:gridCol w="1156505">
                  <a:extLst>
                    <a:ext uri="{9D8B030D-6E8A-4147-A177-3AD203B41FA5}">
                      <a16:colId xmlns:a16="http://schemas.microsoft.com/office/drawing/2014/main" val="20004"/>
                    </a:ext>
                  </a:extLst>
                </a:gridCol>
                <a:gridCol w="1054152">
                  <a:extLst>
                    <a:ext uri="{9D8B030D-6E8A-4147-A177-3AD203B41FA5}">
                      <a16:colId xmlns:a16="http://schemas.microsoft.com/office/drawing/2014/main" val="20005"/>
                    </a:ext>
                  </a:extLst>
                </a:gridCol>
              </a:tblGrid>
              <a:tr h="414684">
                <a:tc>
                  <a:txBody>
                    <a:bodyPr/>
                    <a:lstStyle/>
                    <a:p>
                      <a:r>
                        <a:rPr lang="en-US" altLang="zh-CN" dirty="0"/>
                        <a:t>Temperature(K)</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80</a:t>
                      </a:r>
                      <a:endParaRPr lang="zh-CN" altLang="en-US" dirty="0"/>
                    </a:p>
                  </a:txBody>
                  <a:tcPr/>
                </a:tc>
                <a:tc>
                  <a:txBody>
                    <a:bodyPr/>
                    <a:lstStyle/>
                    <a:p>
                      <a:pPr algn="ctr"/>
                      <a:r>
                        <a:rPr lang="en-US" altLang="zh-CN" dirty="0"/>
                        <a:t>300</a:t>
                      </a:r>
                      <a:endParaRPr lang="zh-CN" altLang="en-US" dirty="0"/>
                    </a:p>
                  </a:txBody>
                  <a:tcPr/>
                </a:tc>
                <a:extLst>
                  <a:ext uri="{0D108BD9-81ED-4DB2-BD59-A6C34878D82A}">
                    <a16:rowId xmlns:a16="http://schemas.microsoft.com/office/drawing/2014/main" val="10000"/>
                  </a:ext>
                </a:extLst>
              </a:tr>
              <a:tr h="387871">
                <a:tc>
                  <a:txBody>
                    <a:bodyPr/>
                    <a:lstStyle/>
                    <a:p>
                      <a:r>
                        <a:rPr lang="el-GR" altLang="zh-CN" dirty="0"/>
                        <a:t>σ</a:t>
                      </a:r>
                      <a:r>
                        <a:rPr lang="en-US" altLang="zh-CN" dirty="0"/>
                        <a:t>-Cu (S/m)</a:t>
                      </a:r>
                      <a:endParaRPr lang="zh-CN" altLang="en-US" dirty="0"/>
                    </a:p>
                  </a:txBody>
                  <a:tcPr/>
                </a:tc>
                <a:tc>
                  <a:txBody>
                    <a:bodyPr/>
                    <a:lstStyle/>
                    <a:p>
                      <a:pPr algn="ctr"/>
                      <a:r>
                        <a:rPr lang="en-US" altLang="zh-CN" dirty="0"/>
                        <a:t>3.16E9</a:t>
                      </a:r>
                      <a:endParaRPr lang="zh-CN" altLang="en-US" dirty="0"/>
                    </a:p>
                  </a:txBody>
                  <a:tcPr/>
                </a:tc>
                <a:tc>
                  <a:txBody>
                    <a:bodyPr/>
                    <a:lstStyle/>
                    <a:p>
                      <a:pPr algn="ctr"/>
                      <a:r>
                        <a:rPr lang="en-US" altLang="zh-CN" dirty="0"/>
                        <a:t>3.16E9</a:t>
                      </a:r>
                      <a:endParaRPr lang="zh-CN" altLang="en-US" dirty="0"/>
                    </a:p>
                  </a:txBody>
                  <a:tcPr/>
                </a:tc>
                <a:tc>
                  <a:txBody>
                    <a:bodyPr/>
                    <a:lstStyle/>
                    <a:p>
                      <a:pPr algn="ctr"/>
                      <a:r>
                        <a:rPr lang="en-US" altLang="zh-CN" dirty="0"/>
                        <a:t>3.12E9</a:t>
                      </a:r>
                      <a:endParaRPr lang="zh-CN" altLang="en-US" dirty="0"/>
                    </a:p>
                  </a:txBody>
                  <a:tcPr/>
                </a:tc>
                <a:tc>
                  <a:txBody>
                    <a:bodyPr/>
                    <a:lstStyle/>
                    <a:p>
                      <a:pPr algn="ctr"/>
                      <a:r>
                        <a:rPr lang="en-US" altLang="zh-CN" dirty="0"/>
                        <a:t>2.55E8</a:t>
                      </a:r>
                      <a:endParaRPr lang="zh-CN" altLang="en-US" dirty="0"/>
                    </a:p>
                  </a:txBody>
                  <a:tcPr/>
                </a:tc>
                <a:tc>
                  <a:txBody>
                    <a:bodyPr/>
                    <a:lstStyle/>
                    <a:p>
                      <a:pPr algn="ctr"/>
                      <a:r>
                        <a:rPr lang="en-US" altLang="zh-CN" dirty="0"/>
                        <a:t>5.35E7</a:t>
                      </a:r>
                      <a:endParaRPr lang="zh-CN" altLang="en-US" dirty="0"/>
                    </a:p>
                  </a:txBody>
                  <a:tcPr/>
                </a:tc>
                <a:extLst>
                  <a:ext uri="{0D108BD9-81ED-4DB2-BD59-A6C34878D82A}">
                    <a16:rowId xmlns:a16="http://schemas.microsoft.com/office/drawing/2014/main" val="10001"/>
                  </a:ext>
                </a:extLst>
              </a:tr>
              <a:tr h="38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zh-CN" dirty="0"/>
                        <a:t>σ</a:t>
                      </a:r>
                      <a:r>
                        <a:rPr lang="en-US" altLang="zh-CN" dirty="0"/>
                        <a:t>-</a:t>
                      </a:r>
                      <a:r>
                        <a:rPr lang="en-US" altLang="zh-CN" dirty="0" err="1"/>
                        <a:t>Nb</a:t>
                      </a:r>
                      <a:r>
                        <a:rPr lang="en-US" altLang="zh-CN" baseline="0" dirty="0"/>
                        <a:t> </a:t>
                      </a:r>
                      <a:r>
                        <a:rPr lang="en-US" altLang="zh-CN" dirty="0"/>
                        <a:t>(S/m)</a:t>
                      </a:r>
                      <a:endParaRPr lang="zh-CN" altLang="en-US" dirty="0"/>
                    </a:p>
                  </a:txBody>
                  <a:tcPr/>
                </a:tc>
                <a:tc>
                  <a:txBody>
                    <a:bodyPr/>
                    <a:lstStyle/>
                    <a:p>
                      <a:pPr algn="ctr"/>
                      <a:r>
                        <a:rPr lang="en-US" altLang="zh-CN" dirty="0"/>
                        <a:t>/</a:t>
                      </a:r>
                      <a:endParaRPr lang="zh-CN" altLang="en-US" dirty="0"/>
                    </a:p>
                  </a:txBody>
                  <a:tcPr/>
                </a:tc>
                <a:tc>
                  <a:txBody>
                    <a:bodyPr/>
                    <a:lstStyle/>
                    <a:p>
                      <a:pPr algn="ctr"/>
                      <a:r>
                        <a:rPr lang="en-US" altLang="zh-CN" dirty="0"/>
                        <a:t>/</a:t>
                      </a:r>
                      <a:endParaRPr lang="zh-CN" altLang="en-US" dirty="0"/>
                    </a:p>
                  </a:txBody>
                  <a:tcPr/>
                </a:tc>
                <a:tc>
                  <a:txBody>
                    <a:bodyPr/>
                    <a:lstStyle/>
                    <a:p>
                      <a:pPr algn="ctr"/>
                      <a:r>
                        <a:rPr lang="en-US" altLang="zh-CN" dirty="0"/>
                        <a:t>1.30E9</a:t>
                      </a:r>
                      <a:endParaRPr lang="zh-CN" altLang="en-US" dirty="0"/>
                    </a:p>
                  </a:txBody>
                  <a:tcPr/>
                </a:tc>
                <a:tc>
                  <a:txBody>
                    <a:bodyPr/>
                    <a:lstStyle/>
                    <a:p>
                      <a:pPr algn="ctr"/>
                      <a:r>
                        <a:rPr lang="en-US" altLang="zh-CN" dirty="0"/>
                        <a:t>2.00E8</a:t>
                      </a:r>
                      <a:endParaRPr lang="zh-CN" altLang="en-US" dirty="0"/>
                    </a:p>
                  </a:txBody>
                  <a:tcPr/>
                </a:tc>
                <a:tc>
                  <a:txBody>
                    <a:bodyPr/>
                    <a:lstStyle/>
                    <a:p>
                      <a:pPr algn="ctr"/>
                      <a:r>
                        <a:rPr lang="en-US" altLang="zh-CN" dirty="0"/>
                        <a:t>7.50E6</a:t>
                      </a:r>
                      <a:endParaRPr lang="zh-CN" altLang="en-US" dirty="0"/>
                    </a:p>
                  </a:txBody>
                  <a:tcPr/>
                </a:tc>
                <a:extLst>
                  <a:ext uri="{0D108BD9-81ED-4DB2-BD59-A6C34878D82A}">
                    <a16:rowId xmlns:a16="http://schemas.microsoft.com/office/drawing/2014/main" val="10002"/>
                  </a:ext>
                </a:extLst>
              </a:tr>
            </a:tbl>
          </a:graphicData>
        </a:graphic>
      </p:graphicFrame>
      <p:sp>
        <p:nvSpPr>
          <p:cNvPr id="15" name="文本框 14">
            <a:extLst>
              <a:ext uri="{FF2B5EF4-FFF2-40B4-BE49-F238E27FC236}">
                <a16:creationId xmlns:a16="http://schemas.microsoft.com/office/drawing/2014/main" id="{5BDE5463-9CCF-4994-9488-01CD8BF789CF}"/>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91207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a:bodyPr>
          <a:lstStyle/>
          <a:p>
            <a:pPr algn="ctr"/>
            <a:r>
              <a:rPr lang="en-US" altLang="zh-CN" sz="3600" b="1" dirty="0">
                <a:solidFill>
                  <a:srgbClr val="C00000"/>
                </a:solidFill>
                <a:latin typeface="Arial" panose="020B0604020202020204" pitchFamily="34" charset="0"/>
              </a:rPr>
              <a:t>Cavity Quality</a:t>
            </a:r>
            <a:endParaRPr lang="zh-CN" altLang="en-US" sz="3600"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26</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2562788" y="1404011"/>
            <a:ext cx="3392536" cy="461665"/>
          </a:xfrm>
          <a:prstGeom prst="rect">
            <a:avLst/>
          </a:prstGeom>
          <a:noFill/>
        </p:spPr>
        <p:txBody>
          <a:bodyPr wrap="square" rtlCol="0">
            <a:spAutoFit/>
          </a:bodyPr>
          <a:lstStyle/>
          <a:p>
            <a:r>
              <a:rPr lang="en-US" altLang="zh-CN" sz="2400" dirty="0">
                <a:solidFill>
                  <a:srgbClr val="0000FF"/>
                </a:solidFill>
                <a:latin typeface="Arial" panose="020B0604020202020204" pitchFamily="34" charset="0"/>
              </a:rPr>
              <a:t>Quality factor</a:t>
            </a:r>
          </a:p>
        </p:txBody>
      </p:sp>
      <p:graphicFrame>
        <p:nvGraphicFramePr>
          <p:cNvPr id="11" name="对象 10"/>
          <p:cNvGraphicFramePr>
            <a:graphicFrameLocks noChangeAspect="1"/>
          </p:cNvGraphicFramePr>
          <p:nvPr>
            <p:extLst/>
          </p:nvPr>
        </p:nvGraphicFramePr>
        <p:xfrm>
          <a:off x="6695604" y="3021254"/>
          <a:ext cx="788868" cy="637784"/>
        </p:xfrm>
        <a:graphic>
          <a:graphicData uri="http://schemas.openxmlformats.org/presentationml/2006/ole">
            <mc:AlternateContent xmlns:mc="http://schemas.openxmlformats.org/markup-compatibility/2006">
              <mc:Choice xmlns:v="urn:schemas-microsoft-com:vml" Requires="v">
                <p:oleObj spid="_x0000_s8204" name="公式" r:id="rId5" imgW="533160" imgH="431640" progId="Equation.3">
                  <p:embed/>
                </p:oleObj>
              </mc:Choice>
              <mc:Fallback>
                <p:oleObj name="公式" r:id="rId5" imgW="533160" imgH="431640" progId="Equation.3">
                  <p:embed/>
                  <p:pic>
                    <p:nvPicPr>
                      <p:cNvPr id="11" name="对象 10"/>
                      <p:cNvPicPr/>
                      <p:nvPr/>
                    </p:nvPicPr>
                    <p:blipFill>
                      <a:blip r:embed="rId6"/>
                      <a:stretch>
                        <a:fillRect/>
                      </a:stretch>
                    </p:blipFill>
                    <p:spPr>
                      <a:xfrm>
                        <a:off x="6695604" y="3021254"/>
                        <a:ext cx="788868" cy="637784"/>
                      </a:xfrm>
                      <a:prstGeom prst="rect">
                        <a:avLst/>
                      </a:prstGeom>
                      <a:ln>
                        <a:solidFill>
                          <a:srgbClr val="FFC000"/>
                        </a:solidFill>
                      </a:ln>
                    </p:spPr>
                  </p:pic>
                </p:oleObj>
              </mc:Fallback>
            </mc:AlternateContent>
          </a:graphicData>
        </a:graphic>
      </p:graphicFrame>
      <p:sp>
        <p:nvSpPr>
          <p:cNvPr id="3" name="矩形 2"/>
          <p:cNvSpPr/>
          <p:nvPr/>
        </p:nvSpPr>
        <p:spPr>
          <a:xfrm>
            <a:off x="3625412" y="5106581"/>
            <a:ext cx="4985188" cy="1015663"/>
          </a:xfrm>
          <a:prstGeom prst="rect">
            <a:avLst/>
          </a:prstGeom>
        </p:spPr>
        <p:txBody>
          <a:bodyPr wrap="square">
            <a:spAutoFit/>
          </a:bodyPr>
          <a:lstStyle/>
          <a:p>
            <a:r>
              <a:rPr lang="en-US" altLang="zh-CN" sz="2000" i="1" dirty="0">
                <a:solidFill>
                  <a:srgbClr val="3781F9"/>
                </a:solidFill>
                <a:latin typeface="Arial" panose="020B0604020202020204" pitchFamily="34" charset="0"/>
              </a:rPr>
              <a:t>G</a:t>
            </a:r>
            <a:r>
              <a:rPr lang="en-US" altLang="zh-CN" sz="2000" dirty="0">
                <a:solidFill>
                  <a:srgbClr val="3781F9"/>
                </a:solidFill>
                <a:latin typeface="Arial" panose="020B0604020202020204" pitchFamily="34" charset="0"/>
              </a:rPr>
              <a:t> is independent of the cavity size. </a:t>
            </a:r>
          </a:p>
          <a:p>
            <a:r>
              <a:rPr lang="en-US" altLang="zh-CN" sz="2000" i="1" u="sng" dirty="0">
                <a:solidFill>
                  <a:srgbClr val="3781F9"/>
                </a:solidFill>
                <a:latin typeface="Arial" panose="020B0604020202020204" pitchFamily="34" charset="0"/>
              </a:rPr>
              <a:t>G</a:t>
            </a:r>
            <a:r>
              <a:rPr lang="en-US" altLang="zh-CN" sz="2000" u="sng" dirty="0">
                <a:solidFill>
                  <a:srgbClr val="3781F9"/>
                </a:solidFill>
                <a:latin typeface="Arial" panose="020B0604020202020204" pitchFamily="34" charset="0"/>
              </a:rPr>
              <a:t>=284</a:t>
            </a:r>
            <a:r>
              <a:rPr lang="el-GR" altLang="zh-CN" sz="2000" u="sng" dirty="0">
                <a:solidFill>
                  <a:srgbClr val="3781F9"/>
                </a:solidFill>
                <a:latin typeface="Arial" panose="020B0604020202020204" pitchFamily="34" charset="0"/>
                <a:ea typeface="宋体" panose="02010600030101010101" pitchFamily="2" charset="-122"/>
              </a:rPr>
              <a:t>Ω</a:t>
            </a:r>
            <a:r>
              <a:rPr lang="en-US" altLang="zh-CN" sz="2000" u="sng" dirty="0">
                <a:solidFill>
                  <a:srgbClr val="3781F9"/>
                </a:solidFill>
                <a:latin typeface="Arial" panose="020B0604020202020204" pitchFamily="34" charset="0"/>
                <a:ea typeface="宋体" panose="02010600030101010101" pitchFamily="2" charset="-122"/>
              </a:rPr>
              <a:t> for 650 MHz 2-cell cavity.</a:t>
            </a:r>
          </a:p>
          <a:p>
            <a:r>
              <a:rPr lang="en-US" altLang="zh-CN" sz="2000" i="1" u="sng" dirty="0">
                <a:solidFill>
                  <a:srgbClr val="3781F9"/>
                </a:solidFill>
                <a:latin typeface="Arial" panose="020B0604020202020204" pitchFamily="34" charset="0"/>
              </a:rPr>
              <a:t>R/Q</a:t>
            </a:r>
            <a:r>
              <a:rPr lang="en-US" altLang="zh-CN" sz="2000" u="sng" dirty="0">
                <a:solidFill>
                  <a:srgbClr val="3781F9"/>
                </a:solidFill>
                <a:latin typeface="Arial" panose="020B0604020202020204" pitchFamily="34" charset="0"/>
              </a:rPr>
              <a:t>=213</a:t>
            </a:r>
            <a:r>
              <a:rPr lang="el-GR" altLang="zh-CN" sz="2000" u="sng" dirty="0">
                <a:solidFill>
                  <a:srgbClr val="3781F9"/>
                </a:solidFill>
                <a:latin typeface="Arial" panose="020B0604020202020204" pitchFamily="34" charset="0"/>
              </a:rPr>
              <a:t>Ω</a:t>
            </a:r>
            <a:r>
              <a:rPr lang="en-US" altLang="zh-CN" sz="2000" u="sng" dirty="0">
                <a:solidFill>
                  <a:srgbClr val="3781F9"/>
                </a:solidFill>
                <a:latin typeface="Arial" panose="020B0604020202020204" pitchFamily="34" charset="0"/>
              </a:rPr>
              <a:t> for 650 MHz 2-cell cavity.</a:t>
            </a:r>
          </a:p>
        </p:txBody>
      </p:sp>
      <p:graphicFrame>
        <p:nvGraphicFramePr>
          <p:cNvPr id="13" name="对象 12"/>
          <p:cNvGraphicFramePr>
            <a:graphicFrameLocks noChangeAspect="1"/>
          </p:cNvGraphicFramePr>
          <p:nvPr>
            <p:extLst/>
          </p:nvPr>
        </p:nvGraphicFramePr>
        <p:xfrm>
          <a:off x="6114280" y="1254164"/>
          <a:ext cx="1708920" cy="817833"/>
        </p:xfrm>
        <a:graphic>
          <a:graphicData uri="http://schemas.openxmlformats.org/presentationml/2006/ole">
            <mc:AlternateContent xmlns:mc="http://schemas.openxmlformats.org/markup-compatibility/2006">
              <mc:Choice xmlns:v="urn:schemas-microsoft-com:vml" Requires="v">
                <p:oleObj spid="_x0000_s8205" name="公式" r:id="rId7" imgW="1218960" imgH="583920" progId="Equation.3">
                  <p:embed/>
                </p:oleObj>
              </mc:Choice>
              <mc:Fallback>
                <p:oleObj name="公式" r:id="rId7" imgW="1218960" imgH="583920" progId="Equation.3">
                  <p:embed/>
                  <p:pic>
                    <p:nvPicPr>
                      <p:cNvPr id="13" name="对象 12"/>
                      <p:cNvPicPr/>
                      <p:nvPr/>
                    </p:nvPicPr>
                    <p:blipFill>
                      <a:blip r:embed="rId8"/>
                      <a:stretch>
                        <a:fillRect/>
                      </a:stretch>
                    </p:blipFill>
                    <p:spPr>
                      <a:xfrm>
                        <a:off x="6114280" y="1254164"/>
                        <a:ext cx="1708920" cy="817833"/>
                      </a:xfrm>
                      <a:prstGeom prst="rect">
                        <a:avLst/>
                      </a:prstGeom>
                    </p:spPr>
                  </p:pic>
                </p:oleObj>
              </mc:Fallback>
            </mc:AlternateContent>
          </a:graphicData>
        </a:graphic>
      </p:graphicFrame>
      <p:sp>
        <p:nvSpPr>
          <p:cNvPr id="14" name="文本框 13"/>
          <p:cNvSpPr txBox="1"/>
          <p:nvPr/>
        </p:nvSpPr>
        <p:spPr>
          <a:xfrm>
            <a:off x="2562788" y="2142607"/>
            <a:ext cx="3319251" cy="461665"/>
          </a:xfrm>
          <a:prstGeom prst="rect">
            <a:avLst/>
          </a:prstGeom>
          <a:noFill/>
        </p:spPr>
        <p:txBody>
          <a:bodyPr wrap="square" rtlCol="0">
            <a:spAutoFit/>
          </a:bodyPr>
          <a:lstStyle/>
          <a:p>
            <a:r>
              <a:rPr lang="en-US" altLang="zh-CN" sz="2400" dirty="0">
                <a:solidFill>
                  <a:srgbClr val="0000FF"/>
                </a:solidFill>
                <a:latin typeface="Arial" panose="020B0604020202020204" pitchFamily="34" charset="0"/>
              </a:rPr>
              <a:t>Geometry constant</a:t>
            </a:r>
          </a:p>
        </p:txBody>
      </p:sp>
      <p:graphicFrame>
        <p:nvGraphicFramePr>
          <p:cNvPr id="15" name="对象 14"/>
          <p:cNvGraphicFramePr>
            <a:graphicFrameLocks noChangeAspect="1"/>
          </p:cNvGraphicFramePr>
          <p:nvPr>
            <p:extLst/>
          </p:nvPr>
        </p:nvGraphicFramePr>
        <p:xfrm>
          <a:off x="6114280" y="2106299"/>
          <a:ext cx="1561647" cy="779782"/>
        </p:xfrm>
        <a:graphic>
          <a:graphicData uri="http://schemas.openxmlformats.org/presentationml/2006/ole">
            <mc:AlternateContent xmlns:mc="http://schemas.openxmlformats.org/markup-compatibility/2006">
              <mc:Choice xmlns:v="urn:schemas-microsoft-com:vml" Requires="v">
                <p:oleObj spid="_x0000_s8206" name="公式" r:id="rId9" imgW="1168200" imgH="583920" progId="Equation.3">
                  <p:embed/>
                </p:oleObj>
              </mc:Choice>
              <mc:Fallback>
                <p:oleObj name="公式" r:id="rId9" imgW="1168200" imgH="583920" progId="Equation.3">
                  <p:embed/>
                  <p:pic>
                    <p:nvPicPr>
                      <p:cNvPr id="15" name="对象 14"/>
                      <p:cNvPicPr/>
                      <p:nvPr/>
                    </p:nvPicPr>
                    <p:blipFill>
                      <a:blip r:embed="rId10"/>
                      <a:stretch>
                        <a:fillRect/>
                      </a:stretch>
                    </p:blipFill>
                    <p:spPr>
                      <a:xfrm>
                        <a:off x="6114280" y="2106299"/>
                        <a:ext cx="1561647" cy="779782"/>
                      </a:xfrm>
                      <a:prstGeom prst="rect">
                        <a:avLst/>
                      </a:prstGeom>
                    </p:spPr>
                  </p:pic>
                </p:oleObj>
              </mc:Fallback>
            </mc:AlternateContent>
          </a:graphicData>
        </a:graphic>
      </p:graphicFrame>
      <p:graphicFrame>
        <p:nvGraphicFramePr>
          <p:cNvPr id="17" name="对象 16"/>
          <p:cNvGraphicFramePr>
            <a:graphicFrameLocks noChangeAspect="1"/>
          </p:cNvGraphicFramePr>
          <p:nvPr>
            <p:extLst/>
          </p:nvPr>
        </p:nvGraphicFramePr>
        <p:xfrm>
          <a:off x="6695604" y="3713756"/>
          <a:ext cx="900203" cy="660804"/>
        </p:xfrm>
        <a:graphic>
          <a:graphicData uri="http://schemas.openxmlformats.org/presentationml/2006/ole">
            <mc:AlternateContent xmlns:mc="http://schemas.openxmlformats.org/markup-compatibility/2006">
              <mc:Choice xmlns:v="urn:schemas-microsoft-com:vml" Requires="v">
                <p:oleObj spid="_x0000_s8207" name="公式" r:id="rId11" imgW="622080" imgH="457200" progId="Equation.3">
                  <p:embed/>
                </p:oleObj>
              </mc:Choice>
              <mc:Fallback>
                <p:oleObj name="公式" r:id="rId11" imgW="622080" imgH="457200" progId="Equation.3">
                  <p:embed/>
                  <p:pic>
                    <p:nvPicPr>
                      <p:cNvPr id="17" name="对象 16"/>
                      <p:cNvPicPr/>
                      <p:nvPr/>
                    </p:nvPicPr>
                    <p:blipFill>
                      <a:blip r:embed="rId12"/>
                      <a:stretch>
                        <a:fillRect/>
                      </a:stretch>
                    </p:blipFill>
                    <p:spPr>
                      <a:xfrm>
                        <a:off x="6695604" y="3713756"/>
                        <a:ext cx="900203" cy="660804"/>
                      </a:xfrm>
                      <a:prstGeom prst="rect">
                        <a:avLst/>
                      </a:prstGeom>
                      <a:ln>
                        <a:noFill/>
                      </a:ln>
                    </p:spPr>
                  </p:pic>
                </p:oleObj>
              </mc:Fallback>
            </mc:AlternateContent>
          </a:graphicData>
        </a:graphic>
      </p:graphicFrame>
      <p:graphicFrame>
        <p:nvGraphicFramePr>
          <p:cNvPr id="18" name="对象 17"/>
          <p:cNvGraphicFramePr>
            <a:graphicFrameLocks noChangeAspect="1"/>
          </p:cNvGraphicFramePr>
          <p:nvPr>
            <p:extLst/>
          </p:nvPr>
        </p:nvGraphicFramePr>
        <p:xfrm>
          <a:off x="5717394" y="4361877"/>
          <a:ext cx="2761072" cy="622631"/>
        </p:xfrm>
        <a:graphic>
          <a:graphicData uri="http://schemas.openxmlformats.org/presentationml/2006/ole">
            <mc:AlternateContent xmlns:mc="http://schemas.openxmlformats.org/markup-compatibility/2006">
              <mc:Choice xmlns:v="urn:schemas-microsoft-com:vml" Requires="v">
                <p:oleObj spid="_x0000_s8208" name="公式" r:id="rId13" imgW="1688760" imgH="380880" progId="Equation.3">
                  <p:embed/>
                </p:oleObj>
              </mc:Choice>
              <mc:Fallback>
                <p:oleObj name="公式" r:id="rId13" imgW="1688760" imgH="380880" progId="Equation.3">
                  <p:embed/>
                  <p:pic>
                    <p:nvPicPr>
                      <p:cNvPr id="18" name="对象 17"/>
                      <p:cNvPicPr/>
                      <p:nvPr/>
                    </p:nvPicPr>
                    <p:blipFill>
                      <a:blip r:embed="rId14"/>
                      <a:stretch>
                        <a:fillRect/>
                      </a:stretch>
                    </p:blipFill>
                    <p:spPr>
                      <a:xfrm>
                        <a:off x="5717394" y="4361877"/>
                        <a:ext cx="2761072" cy="622631"/>
                      </a:xfrm>
                      <a:prstGeom prst="rect">
                        <a:avLst/>
                      </a:prstGeom>
                      <a:ln>
                        <a:noFill/>
                      </a:ln>
                    </p:spPr>
                  </p:pic>
                </p:oleObj>
              </mc:Fallback>
            </mc:AlternateContent>
          </a:graphicData>
        </a:graphic>
      </p:graphicFrame>
      <p:sp>
        <p:nvSpPr>
          <p:cNvPr id="19" name="文本框 18">
            <a:extLst>
              <a:ext uri="{FF2B5EF4-FFF2-40B4-BE49-F238E27FC236}">
                <a16:creationId xmlns:a16="http://schemas.microsoft.com/office/drawing/2014/main" id="{24176562-1704-4D60-8BD8-93D967C1931B}"/>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94536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Cavity RF Measurement</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3</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528506" y="1300294"/>
            <a:ext cx="11107024" cy="4416594"/>
          </a:xfrm>
          <a:prstGeom prst="rect">
            <a:avLst/>
          </a:prstGeom>
          <a:noFill/>
        </p:spPr>
        <p:txBody>
          <a:bodyPr wrap="square" rtlCol="0">
            <a:spAutoFit/>
          </a:bodyPr>
          <a:lstStyle/>
          <a:p>
            <a:pPr marL="457200" indent="-457200">
              <a:spcBef>
                <a:spcPts val="600"/>
              </a:spcBef>
              <a:buFont typeface="Wingdings" panose="05000000000000000000" pitchFamily="2" charset="2"/>
              <a:buChar char="Ø"/>
            </a:pPr>
            <a:r>
              <a:rPr lang="en-US" altLang="zh-CN" sz="3000" b="1" dirty="0">
                <a:solidFill>
                  <a:srgbClr val="0000FF"/>
                </a:solidFill>
                <a:latin typeface="Arial" panose="020B0604020202020204" pitchFamily="34" charset="0"/>
              </a:rPr>
              <a:t>Site (building &amp; lab)</a:t>
            </a:r>
          </a:p>
          <a:p>
            <a:pPr marL="900000" indent="-457200">
              <a:spcBef>
                <a:spcPts val="600"/>
              </a:spcBef>
              <a:buFont typeface="宋体" panose="02010600030101010101" pitchFamily="2" charset="-122"/>
              <a:buChar char="－"/>
            </a:pPr>
            <a:r>
              <a:rPr lang="en-US" altLang="zh-CN" sz="2800" b="1" u="sng" dirty="0">
                <a:latin typeface="Arial" panose="020B0604020202020204" pitchFamily="34" charset="0"/>
              </a:rPr>
              <a:t>PAPS #2A, VT control room</a:t>
            </a:r>
          </a:p>
          <a:p>
            <a:pPr marL="457200" indent="-457200">
              <a:spcBef>
                <a:spcPts val="600"/>
              </a:spcBef>
              <a:buFont typeface="Wingdings" panose="05000000000000000000" pitchFamily="2" charset="2"/>
              <a:buChar char="Ø"/>
            </a:pPr>
            <a:r>
              <a:rPr lang="en-US" altLang="zh-CN" sz="3000" b="1" dirty="0">
                <a:solidFill>
                  <a:srgbClr val="0000FF"/>
                </a:solidFill>
                <a:latin typeface="Arial" panose="020B0604020202020204" pitchFamily="34" charset="0"/>
              </a:rPr>
              <a:t>Prerequisites and reading requirements</a:t>
            </a:r>
          </a:p>
          <a:p>
            <a:pPr marL="900000" indent="-457200">
              <a:spcBef>
                <a:spcPts val="600"/>
              </a:spcBef>
              <a:buFont typeface="宋体" panose="02010600030101010101" pitchFamily="2" charset="-122"/>
              <a:buChar char="－"/>
            </a:pPr>
            <a:r>
              <a:rPr lang="en-US" altLang="zh-CN" sz="2800" dirty="0">
                <a:latin typeface="Arial" panose="020B0604020202020204" pitchFamily="34" charset="0"/>
              </a:rPr>
              <a:t>Microwave Engineering</a:t>
            </a:r>
          </a:p>
          <a:p>
            <a:pPr marL="457200" indent="-457200">
              <a:spcBef>
                <a:spcPts val="600"/>
              </a:spcBef>
              <a:buFont typeface="Wingdings" panose="05000000000000000000" pitchFamily="2" charset="2"/>
              <a:buChar char="Ø"/>
            </a:pPr>
            <a:r>
              <a:rPr lang="en-US" altLang="zh-CN" sz="3000" b="1" dirty="0">
                <a:solidFill>
                  <a:srgbClr val="0000FF"/>
                </a:solidFill>
                <a:latin typeface="Arial" panose="020B0604020202020204" pitchFamily="34" charset="0"/>
              </a:rPr>
              <a:t>Objective</a:t>
            </a:r>
          </a:p>
          <a:p>
            <a:pPr marL="900000" indent="-457200">
              <a:spcBef>
                <a:spcPts val="600"/>
              </a:spcBef>
              <a:buFont typeface="宋体" panose="02010600030101010101" pitchFamily="2" charset="-122"/>
              <a:buChar char="－"/>
            </a:pPr>
            <a:r>
              <a:rPr lang="en-US" altLang="zh-CN" sz="2800" dirty="0">
                <a:latin typeface="Arial" panose="020B0604020202020204" pitchFamily="34" charset="0"/>
              </a:rPr>
              <a:t>Basic operation of vector network analyzer, field profile measurement of the accelerating mode with perturbation method, </a:t>
            </a:r>
            <a:r>
              <a:rPr lang="en-US" altLang="zh-CN" sz="2800" i="1" dirty="0">
                <a:latin typeface="Arial" panose="020B0604020202020204" pitchFamily="34" charset="0"/>
              </a:rPr>
              <a:t>Q</a:t>
            </a:r>
            <a:r>
              <a:rPr lang="en-US" altLang="zh-CN" sz="2800" baseline="-25000" dirty="0">
                <a:latin typeface="Arial" panose="020B0604020202020204" pitchFamily="34" charset="0"/>
              </a:rPr>
              <a:t>0</a:t>
            </a:r>
            <a:r>
              <a:rPr lang="en-US" altLang="zh-CN" sz="2800" dirty="0">
                <a:latin typeface="Arial" panose="020B0604020202020204" pitchFamily="34" charset="0"/>
              </a:rPr>
              <a:t> calculation, simulation and measurement, external </a:t>
            </a:r>
            <a:r>
              <a:rPr lang="en-US" altLang="zh-CN" sz="2800" i="1" dirty="0">
                <a:latin typeface="Arial" panose="020B0604020202020204" pitchFamily="34" charset="0"/>
              </a:rPr>
              <a:t>Q </a:t>
            </a:r>
            <a:r>
              <a:rPr lang="en-US" altLang="zh-CN" sz="2800" dirty="0">
                <a:latin typeface="Arial" panose="020B0604020202020204" pitchFamily="34" charset="0"/>
              </a:rPr>
              <a:t>simulation and measurement</a:t>
            </a:r>
            <a:endParaRPr lang="zh-CN" altLang="en-US" sz="2800" dirty="0">
              <a:latin typeface="Arial" panose="020B0604020202020204" pitchFamily="34" charset="0"/>
            </a:endParaRPr>
          </a:p>
        </p:txBody>
      </p:sp>
      <p:sp>
        <p:nvSpPr>
          <p:cNvPr id="11" name="文本框 10">
            <a:extLst>
              <a:ext uri="{FF2B5EF4-FFF2-40B4-BE49-F238E27FC236}">
                <a16:creationId xmlns:a16="http://schemas.microsoft.com/office/drawing/2014/main" id="{D07AE65B-D776-491D-997A-0CA4B85EDE1D}"/>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39699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Training Contents</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4</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528506" y="1300294"/>
            <a:ext cx="11107024" cy="4431983"/>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altLang="zh-CN" sz="2400" dirty="0">
                <a:latin typeface="Arial" panose="020B0604020202020204" pitchFamily="34" charset="0"/>
              </a:rPr>
              <a:t>Background introduction (30 min)</a:t>
            </a:r>
          </a:p>
          <a:p>
            <a:pPr marL="457200" indent="-457200">
              <a:spcBef>
                <a:spcPts val="600"/>
              </a:spcBef>
              <a:spcAft>
                <a:spcPts val="600"/>
              </a:spcAft>
              <a:buFont typeface="+mj-lt"/>
              <a:buAutoNum type="arabicPeriod"/>
            </a:pPr>
            <a:r>
              <a:rPr lang="en-US" altLang="zh-CN" sz="2400" dirty="0">
                <a:latin typeface="Arial" panose="020B0604020202020204" pitchFamily="34" charset="0"/>
              </a:rPr>
              <a:t>Vector Network Analyzer usage, calibration and error analysis (30 min)</a:t>
            </a:r>
          </a:p>
          <a:p>
            <a:pPr marL="457200" indent="-457200">
              <a:spcBef>
                <a:spcPts val="600"/>
              </a:spcBef>
              <a:spcAft>
                <a:spcPts val="600"/>
              </a:spcAft>
              <a:buFont typeface="+mj-lt"/>
              <a:buAutoNum type="arabicPeriod"/>
            </a:pPr>
            <a:r>
              <a:rPr lang="en-US" altLang="zh-CN" sz="2400" dirty="0">
                <a:latin typeface="Arial" panose="020B0604020202020204" pitchFamily="34" charset="0"/>
              </a:rPr>
              <a:t>Bead pull measurement of the on-axis electric field profiles of TM010 </a:t>
            </a:r>
            <a:r>
              <a:rPr lang="en-US" altLang="zh-CN" sz="2400" dirty="0" err="1">
                <a:latin typeface="Arial" panose="020B0604020202020204" pitchFamily="34" charset="0"/>
              </a:rPr>
              <a:t>passband</a:t>
            </a:r>
            <a:r>
              <a:rPr lang="en-US" altLang="zh-CN" sz="2400" dirty="0">
                <a:latin typeface="Arial" panose="020B0604020202020204" pitchFamily="34" charset="0"/>
              </a:rPr>
              <a:t> modes (50 min)</a:t>
            </a:r>
          </a:p>
          <a:p>
            <a:pPr marL="900000" indent="-457200">
              <a:spcBef>
                <a:spcPts val="600"/>
              </a:spcBef>
              <a:spcAft>
                <a:spcPts val="600"/>
              </a:spcAft>
              <a:buFont typeface="Arial" panose="020B0604020202020204" pitchFamily="34" charset="0"/>
              <a:buChar char="•"/>
            </a:pPr>
            <a:r>
              <a:rPr lang="en-US" altLang="zh-CN" sz="2200" dirty="0">
                <a:solidFill>
                  <a:srgbClr val="3366FF"/>
                </a:solidFill>
                <a:latin typeface="Arial" panose="020B0604020202020204" pitchFamily="34" charset="0"/>
              </a:rPr>
              <a:t>Question#1: Calculate the max frequency change and phase change of TM010 pi mode due to the metallic needle perturbation on axis. </a:t>
            </a:r>
          </a:p>
          <a:p>
            <a:pPr marL="457200" indent="-457200">
              <a:spcBef>
                <a:spcPts val="600"/>
              </a:spcBef>
              <a:spcAft>
                <a:spcPts val="600"/>
              </a:spcAft>
              <a:buFont typeface="+mj-lt"/>
              <a:buAutoNum type="arabicPeriod" startAt="4"/>
            </a:pPr>
            <a:r>
              <a:rPr lang="en-US" altLang="zh-CN" sz="2400" dirty="0">
                <a:latin typeface="Arial" panose="020B0604020202020204" pitchFamily="34" charset="0"/>
              </a:rPr>
              <a:t>HOM coupler </a:t>
            </a:r>
            <a:r>
              <a:rPr lang="en-US" altLang="zh-CN" sz="2400" i="1" dirty="0" err="1">
                <a:latin typeface="Arial" panose="020B0604020202020204" pitchFamily="34" charset="0"/>
              </a:rPr>
              <a:t>Q</a:t>
            </a:r>
            <a:r>
              <a:rPr lang="en-US" altLang="zh-CN" sz="2400" baseline="-25000" dirty="0" err="1">
                <a:latin typeface="Arial" panose="020B0604020202020204" pitchFamily="34" charset="0"/>
              </a:rPr>
              <a:t>ext</a:t>
            </a:r>
            <a:r>
              <a:rPr lang="en-US" altLang="zh-CN" sz="2400" dirty="0">
                <a:latin typeface="Arial" panose="020B0604020202020204" pitchFamily="34" charset="0"/>
              </a:rPr>
              <a:t> measurement of TM110 modes at room temperature (50 min)</a:t>
            </a:r>
          </a:p>
          <a:p>
            <a:pPr marL="900000" indent="-457200">
              <a:spcBef>
                <a:spcPts val="600"/>
              </a:spcBef>
              <a:spcAft>
                <a:spcPts val="600"/>
              </a:spcAft>
              <a:buFont typeface="Arial" panose="020B0604020202020204" pitchFamily="34" charset="0"/>
              <a:buChar char="•"/>
            </a:pPr>
            <a:r>
              <a:rPr lang="en-US" altLang="zh-CN" sz="2200" dirty="0">
                <a:solidFill>
                  <a:srgbClr val="3781F9"/>
                </a:solidFill>
                <a:latin typeface="Arial" panose="020B0604020202020204" pitchFamily="34" charset="0"/>
              </a:rPr>
              <a:t>Question#2: How to measure </a:t>
            </a:r>
            <a:r>
              <a:rPr lang="en-US" altLang="zh-CN" sz="2000" i="1" dirty="0" err="1">
                <a:solidFill>
                  <a:srgbClr val="3781F9"/>
                </a:solidFill>
                <a:latin typeface="Arial" panose="020B0604020202020204" pitchFamily="34" charset="0"/>
              </a:rPr>
              <a:t>Q</a:t>
            </a:r>
            <a:r>
              <a:rPr lang="en-US" altLang="zh-CN" sz="2000" baseline="-25000" dirty="0" err="1">
                <a:solidFill>
                  <a:srgbClr val="3781F9"/>
                </a:solidFill>
                <a:latin typeface="Arial" panose="020B0604020202020204" pitchFamily="34" charset="0"/>
              </a:rPr>
              <a:t>ext</a:t>
            </a:r>
            <a:r>
              <a:rPr lang="en-US" altLang="zh-CN" sz="2200" dirty="0">
                <a:solidFill>
                  <a:srgbClr val="3781F9"/>
                </a:solidFill>
                <a:latin typeface="Arial" panose="020B0604020202020204" pitchFamily="34" charset="0"/>
              </a:rPr>
              <a:t> of the input coupler and HOM coupler at 2 K? Can we measure </a:t>
            </a:r>
            <a:r>
              <a:rPr lang="en-US" altLang="zh-CN" sz="2000" i="1" dirty="0">
                <a:solidFill>
                  <a:srgbClr val="3781F9"/>
                </a:solidFill>
                <a:latin typeface="Arial" panose="020B0604020202020204" pitchFamily="34" charset="0"/>
              </a:rPr>
              <a:t>Q</a:t>
            </a:r>
            <a:r>
              <a:rPr lang="en-US" altLang="zh-CN" sz="2000" baseline="-25000" dirty="0">
                <a:solidFill>
                  <a:srgbClr val="3781F9"/>
                </a:solidFill>
                <a:latin typeface="Arial" panose="020B0604020202020204" pitchFamily="34" charset="0"/>
              </a:rPr>
              <a:t>0</a:t>
            </a:r>
            <a:r>
              <a:rPr lang="en-US" altLang="zh-CN" sz="2200" dirty="0">
                <a:solidFill>
                  <a:srgbClr val="3781F9"/>
                </a:solidFill>
                <a:latin typeface="Arial" panose="020B0604020202020204" pitchFamily="34" charset="0"/>
              </a:rPr>
              <a:t> at 2 K only with RF method? </a:t>
            </a:r>
          </a:p>
        </p:txBody>
      </p:sp>
      <p:sp>
        <p:nvSpPr>
          <p:cNvPr id="11" name="文本框 10">
            <a:extLst>
              <a:ext uri="{FF2B5EF4-FFF2-40B4-BE49-F238E27FC236}">
                <a16:creationId xmlns:a16="http://schemas.microsoft.com/office/drawing/2014/main" id="{1FAD1ADA-D090-4C19-9D89-7929E3F756A9}"/>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128598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Bead-pulling Method</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5</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528506" y="1300294"/>
            <a:ext cx="11107024" cy="4705134"/>
          </a:xfrm>
          <a:prstGeom prst="rect">
            <a:avLst/>
          </a:prstGeom>
          <a:noFill/>
        </p:spPr>
        <p:txBody>
          <a:bodyPr wrap="square" rtlCol="0">
            <a:spAutoFit/>
          </a:bodyPr>
          <a:lstStyle/>
          <a:p>
            <a:pPr marL="457200" indent="-457200">
              <a:lnSpc>
                <a:spcPct val="120000"/>
              </a:lnSpc>
              <a:buFont typeface="Wingdings" panose="05000000000000000000" pitchFamily="2" charset="2"/>
              <a:buChar char="Ø"/>
            </a:pPr>
            <a:r>
              <a:rPr lang="en-US" altLang="zh-CN" sz="2800" dirty="0">
                <a:solidFill>
                  <a:srgbClr val="0000FF"/>
                </a:solidFill>
                <a:latin typeface="Arial" panose="020B0604020202020204" pitchFamily="34" charset="0"/>
              </a:rPr>
              <a:t>Preparation</a:t>
            </a:r>
          </a:p>
          <a:p>
            <a:pPr marL="900000" indent="-457200">
              <a:lnSpc>
                <a:spcPct val="120000"/>
              </a:lnSpc>
              <a:buFont typeface="Arial" panose="020B0604020202020204" pitchFamily="34" charset="0"/>
              <a:buChar char="•"/>
            </a:pPr>
            <a:r>
              <a:rPr lang="en-US" altLang="zh-CN" sz="2400" dirty="0">
                <a:latin typeface="Arial" panose="020B0604020202020204" pitchFamily="34" charset="0"/>
              </a:rPr>
              <a:t>Using a non-conducting wire (like a fishing line) to pull a bead (made of dielectric/metallic or ferromagnetic material) through a RF cavity to measure the electromagnetic fields distribution on resonance inside</a:t>
            </a:r>
          </a:p>
          <a:p>
            <a:pPr marL="457200" indent="-457200">
              <a:lnSpc>
                <a:spcPct val="120000"/>
              </a:lnSpc>
              <a:buFont typeface="Wingdings" panose="05000000000000000000" pitchFamily="2" charset="2"/>
              <a:buChar char="Ø"/>
            </a:pPr>
            <a:r>
              <a:rPr lang="en-US" altLang="zh-CN" sz="2800" dirty="0">
                <a:solidFill>
                  <a:srgbClr val="0000FF"/>
                </a:solidFill>
                <a:latin typeface="Arial" panose="020B0604020202020204" pitchFamily="34" charset="0"/>
              </a:rPr>
              <a:t>Principle of bead-pull</a:t>
            </a:r>
          </a:p>
          <a:p>
            <a:pPr marL="900000" indent="-457200">
              <a:lnSpc>
                <a:spcPct val="120000"/>
              </a:lnSpc>
              <a:buFont typeface="Arial" panose="020B0604020202020204" pitchFamily="34" charset="0"/>
              <a:buChar char="•"/>
            </a:pPr>
            <a:r>
              <a:rPr lang="en-US" altLang="zh-CN" sz="2400" dirty="0">
                <a:latin typeface="Arial" panose="020B0604020202020204" pitchFamily="34" charset="0"/>
              </a:rPr>
              <a:t>Perturbation theory</a:t>
            </a:r>
          </a:p>
          <a:p>
            <a:pPr marL="900000" indent="-457200">
              <a:lnSpc>
                <a:spcPct val="120000"/>
              </a:lnSpc>
              <a:buFont typeface="Arial" panose="020B0604020202020204" pitchFamily="34" charset="0"/>
              <a:buChar char="•"/>
            </a:pPr>
            <a:r>
              <a:rPr lang="en-US" altLang="zh-CN" sz="2400" dirty="0">
                <a:latin typeface="Arial" panose="020B0604020202020204" pitchFamily="34" charset="0"/>
              </a:rPr>
              <a:t>Form factors of metallic and dielectric ellipsoids</a:t>
            </a:r>
          </a:p>
          <a:p>
            <a:pPr marL="457200" indent="-457200">
              <a:lnSpc>
                <a:spcPct val="120000"/>
              </a:lnSpc>
              <a:buFont typeface="Wingdings" panose="05000000000000000000" pitchFamily="2" charset="2"/>
              <a:buChar char="Ø"/>
            </a:pPr>
            <a:r>
              <a:rPr lang="en-US" altLang="zh-CN" sz="2800" dirty="0">
                <a:solidFill>
                  <a:srgbClr val="0000FF"/>
                </a:solidFill>
                <a:latin typeface="Arial" panose="020B0604020202020204" pitchFamily="34" charset="0"/>
              </a:rPr>
              <a:t>Measurement techniques</a:t>
            </a:r>
          </a:p>
          <a:p>
            <a:pPr marL="900000" indent="-457200">
              <a:lnSpc>
                <a:spcPct val="120000"/>
              </a:lnSpc>
              <a:buFont typeface="Arial" panose="020B0604020202020204" pitchFamily="34" charset="0"/>
              <a:buChar char="•"/>
            </a:pPr>
            <a:r>
              <a:rPr lang="en-US" altLang="zh-CN" sz="2400" dirty="0">
                <a:latin typeface="Arial" panose="020B0604020202020204" pitchFamily="34" charset="0"/>
              </a:rPr>
              <a:t>Methods and tricks</a:t>
            </a:r>
          </a:p>
          <a:p>
            <a:pPr marL="900000" indent="-457200">
              <a:lnSpc>
                <a:spcPct val="120000"/>
              </a:lnSpc>
              <a:buFont typeface="Arial" panose="020B0604020202020204" pitchFamily="34" charset="0"/>
              <a:buChar char="•"/>
            </a:pPr>
            <a:r>
              <a:rPr lang="en-US" altLang="zh-CN" sz="2400" dirty="0">
                <a:latin typeface="Arial" panose="020B0604020202020204" pitchFamily="34" charset="0"/>
              </a:rPr>
              <a:t>Bead-pull setup, bead selection, S parameters by VNA</a:t>
            </a:r>
            <a:endParaRPr lang="zh-CN" altLang="en-US" sz="2400" dirty="0">
              <a:latin typeface="Arial" panose="020B0604020202020204" pitchFamily="34" charset="0"/>
            </a:endParaRPr>
          </a:p>
        </p:txBody>
      </p:sp>
      <p:sp>
        <p:nvSpPr>
          <p:cNvPr id="11" name="文本框 10">
            <a:extLst>
              <a:ext uri="{FF2B5EF4-FFF2-40B4-BE49-F238E27FC236}">
                <a16:creationId xmlns:a16="http://schemas.microsoft.com/office/drawing/2014/main" id="{0CAE4380-7343-4533-A3CB-2F581D008797}"/>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00977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Principle of Bead-pull</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6</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478171" y="1300294"/>
            <a:ext cx="11482919" cy="4705904"/>
          </a:xfrm>
          <a:prstGeom prst="rect">
            <a:avLst/>
          </a:prstGeom>
          <a:noFill/>
        </p:spPr>
        <p:txBody>
          <a:bodyPr wrap="square" rtlCol="0">
            <a:spAutoFit/>
          </a:bodyPr>
          <a:lstStyle/>
          <a:p>
            <a:pPr marL="457200" indent="-457200">
              <a:lnSpc>
                <a:spcPct val="110000"/>
              </a:lnSpc>
              <a:buFont typeface="Wingdings" panose="05000000000000000000" pitchFamily="2" charset="2"/>
              <a:buChar char="Ø"/>
            </a:pPr>
            <a:r>
              <a:rPr lang="en-US" altLang="zh-CN" sz="2800" dirty="0">
                <a:latin typeface="Arial" panose="020B0604020202020204" pitchFamily="34" charset="0"/>
              </a:rPr>
              <a:t>Cavity performance like resonance frequency </a:t>
            </a:r>
            <a:r>
              <a:rPr lang="en-US" altLang="zh-CN" sz="2800" i="1" dirty="0">
                <a:latin typeface="Arial" panose="020B0604020202020204" pitchFamily="34" charset="0"/>
              </a:rPr>
              <a:t>f</a:t>
            </a:r>
            <a:r>
              <a:rPr lang="en-US" altLang="zh-CN" sz="2800" dirty="0">
                <a:latin typeface="Arial" panose="020B0604020202020204" pitchFamily="34" charset="0"/>
              </a:rPr>
              <a:t> or quality factor </a:t>
            </a:r>
            <a:r>
              <a:rPr lang="en-US" altLang="zh-CN" sz="2800" i="1" dirty="0">
                <a:latin typeface="Arial" panose="020B0604020202020204" pitchFamily="34" charset="0"/>
              </a:rPr>
              <a:t>Q</a:t>
            </a:r>
            <a:r>
              <a:rPr lang="en-US" altLang="zh-CN" sz="2800" dirty="0">
                <a:latin typeface="Arial" panose="020B0604020202020204" pitchFamily="34" charset="0"/>
              </a:rPr>
              <a:t> can be changed by introducing a small perturbation to the resonance EM fields.</a:t>
            </a:r>
          </a:p>
          <a:p>
            <a:pPr marL="457200" indent="-457200">
              <a:lnSpc>
                <a:spcPct val="110000"/>
              </a:lnSpc>
              <a:buFont typeface="Wingdings" panose="05000000000000000000" pitchFamily="2" charset="2"/>
              <a:buChar char="Ø"/>
            </a:pPr>
            <a:r>
              <a:rPr lang="en-US" altLang="zh-CN" sz="2800" dirty="0">
                <a:latin typeface="Arial" panose="020B0604020202020204" pitchFamily="34" charset="0"/>
              </a:rPr>
              <a:t>Bead-pull measurement involves two types of perturbations:</a:t>
            </a:r>
          </a:p>
          <a:p>
            <a:pPr marL="900000" indent="-457200">
              <a:lnSpc>
                <a:spcPct val="110000"/>
              </a:lnSpc>
              <a:buFont typeface="Arial" panose="020B0604020202020204" pitchFamily="34" charset="0"/>
              <a:buChar char="•"/>
            </a:pPr>
            <a:r>
              <a:rPr lang="en-US" altLang="zh-CN" sz="2400" dirty="0">
                <a:solidFill>
                  <a:srgbClr val="3366FF"/>
                </a:solidFill>
                <a:latin typeface="Arial" panose="020B0604020202020204" pitchFamily="34" charset="0"/>
              </a:rPr>
              <a:t>Small </a:t>
            </a:r>
            <a:r>
              <a:rPr lang="en-US" altLang="zh-CN" sz="2400" u="sng" dirty="0">
                <a:solidFill>
                  <a:srgbClr val="3366FF"/>
                </a:solidFill>
                <a:latin typeface="Arial" panose="020B0604020202020204" pitchFamily="34" charset="0"/>
              </a:rPr>
              <a:t>material perturbation</a:t>
            </a:r>
            <a:r>
              <a:rPr lang="en-US" altLang="zh-CN" sz="2400" dirty="0">
                <a:solidFill>
                  <a:srgbClr val="3366FF"/>
                </a:solidFill>
                <a:latin typeface="Arial" panose="020B0604020202020204" pitchFamily="34" charset="0"/>
              </a:rPr>
              <a:t>, like a small </a:t>
            </a:r>
            <a:r>
              <a:rPr lang="en-US" altLang="zh-CN" sz="2400" u="sng" dirty="0">
                <a:solidFill>
                  <a:srgbClr val="3366FF"/>
                </a:solidFill>
                <a:latin typeface="Arial" panose="020B0604020202020204" pitchFamily="34" charset="0"/>
              </a:rPr>
              <a:t>dielectric bead </a:t>
            </a:r>
            <a:r>
              <a:rPr lang="en-US" altLang="zh-CN" sz="2400" dirty="0">
                <a:solidFill>
                  <a:srgbClr val="3366FF"/>
                </a:solidFill>
                <a:latin typeface="Arial" panose="020B0604020202020204" pitchFamily="34" charset="0"/>
              </a:rPr>
              <a:t>enters a large volume of cavity.</a:t>
            </a:r>
          </a:p>
          <a:p>
            <a:pPr marL="900000" indent="-457200">
              <a:lnSpc>
                <a:spcPct val="110000"/>
              </a:lnSpc>
              <a:buFont typeface="Arial" panose="020B0604020202020204" pitchFamily="34" charset="0"/>
              <a:buChar char="•"/>
            </a:pPr>
            <a:r>
              <a:rPr lang="en-US" altLang="zh-CN" sz="2400" dirty="0">
                <a:solidFill>
                  <a:srgbClr val="3366FF"/>
                </a:solidFill>
                <a:latin typeface="Arial" panose="020B0604020202020204" pitchFamily="34" charset="0"/>
              </a:rPr>
              <a:t>Small </a:t>
            </a:r>
            <a:r>
              <a:rPr lang="en-US" altLang="zh-CN" sz="2400" u="sng" dirty="0">
                <a:solidFill>
                  <a:srgbClr val="3366FF"/>
                </a:solidFill>
                <a:latin typeface="Arial" panose="020B0604020202020204" pitchFamily="34" charset="0"/>
              </a:rPr>
              <a:t>cavity volume change</a:t>
            </a:r>
            <a:r>
              <a:rPr lang="en-US" altLang="zh-CN" sz="2400" dirty="0">
                <a:solidFill>
                  <a:srgbClr val="3366FF"/>
                </a:solidFill>
                <a:latin typeface="Arial" panose="020B0604020202020204" pitchFamily="34" charset="0"/>
              </a:rPr>
              <a:t>, like a small </a:t>
            </a:r>
            <a:r>
              <a:rPr lang="en-US" altLang="zh-CN" sz="2400" u="sng" dirty="0">
                <a:solidFill>
                  <a:srgbClr val="3366FF"/>
                </a:solidFill>
                <a:latin typeface="Arial" panose="020B0604020202020204" pitchFamily="34" charset="0"/>
              </a:rPr>
              <a:t>metallic bead </a:t>
            </a:r>
            <a:r>
              <a:rPr lang="en-US" altLang="zh-CN" sz="2400" dirty="0">
                <a:solidFill>
                  <a:srgbClr val="3366FF"/>
                </a:solidFill>
                <a:latin typeface="Arial" panose="020B0604020202020204" pitchFamily="34" charset="0"/>
              </a:rPr>
              <a:t>enters a large volume of cavity.</a:t>
            </a:r>
          </a:p>
          <a:p>
            <a:pPr>
              <a:lnSpc>
                <a:spcPct val="110000"/>
              </a:lnSpc>
              <a:spcBef>
                <a:spcPts val="600"/>
              </a:spcBef>
            </a:pPr>
            <a:r>
              <a:rPr lang="en-US" altLang="zh-CN" sz="2000" i="1" dirty="0">
                <a:solidFill>
                  <a:srgbClr val="7030A0"/>
                </a:solidFill>
                <a:latin typeface="Arial" panose="020B0604020202020204" pitchFamily="34" charset="0"/>
              </a:rPr>
              <a:t>Dielectric bead or metallic bead</a:t>
            </a:r>
            <a:r>
              <a:rPr lang="zh-CN" altLang="en-US" sz="2000" i="1" dirty="0">
                <a:solidFill>
                  <a:srgbClr val="7030A0"/>
                </a:solidFill>
                <a:latin typeface="Arial" panose="020B0604020202020204" pitchFamily="34" charset="0"/>
              </a:rPr>
              <a:t>→ </a:t>
            </a:r>
            <a:r>
              <a:rPr lang="en-US" altLang="zh-CN" sz="2000" i="1" dirty="0">
                <a:solidFill>
                  <a:srgbClr val="7030A0"/>
                </a:solidFill>
                <a:latin typeface="Arial" panose="020B0604020202020204" pitchFamily="34" charset="0"/>
              </a:rPr>
              <a:t>perturbation of EM field</a:t>
            </a:r>
            <a:r>
              <a:rPr lang="zh-CN" altLang="en-US" sz="2000" i="1" dirty="0">
                <a:solidFill>
                  <a:srgbClr val="7030A0"/>
                </a:solidFill>
                <a:latin typeface="Arial" panose="020B0604020202020204" pitchFamily="34" charset="0"/>
              </a:rPr>
              <a:t> → </a:t>
            </a:r>
            <a:r>
              <a:rPr lang="en-US" altLang="zh-CN" sz="2000" i="1" dirty="0">
                <a:solidFill>
                  <a:srgbClr val="7030A0"/>
                </a:solidFill>
                <a:latin typeface="Arial" panose="020B0604020202020204" pitchFamily="34" charset="0"/>
              </a:rPr>
              <a:t>frequency and phase changed of EM field</a:t>
            </a:r>
            <a:r>
              <a:rPr lang="zh-CN" altLang="en-US" sz="2000" i="1" dirty="0">
                <a:solidFill>
                  <a:srgbClr val="7030A0"/>
                </a:solidFill>
                <a:latin typeface="Arial" panose="020B0604020202020204" pitchFamily="34" charset="0"/>
              </a:rPr>
              <a:t>→ </a:t>
            </a:r>
            <a:r>
              <a:rPr lang="en-US" altLang="zh-CN" sz="2000" i="1" dirty="0">
                <a:solidFill>
                  <a:srgbClr val="7030A0"/>
                </a:solidFill>
                <a:latin typeface="Arial" panose="020B0604020202020204" pitchFamily="34" charset="0"/>
              </a:rPr>
              <a:t>pulling a metal or dielectric bead in an axial direction</a:t>
            </a:r>
            <a:r>
              <a:rPr lang="zh-CN" altLang="en-US" sz="2000" i="1" dirty="0">
                <a:solidFill>
                  <a:srgbClr val="7030A0"/>
                </a:solidFill>
                <a:latin typeface="Arial" panose="020B0604020202020204" pitchFamily="34" charset="0"/>
              </a:rPr>
              <a:t> →</a:t>
            </a:r>
            <a:r>
              <a:rPr lang="en-US" altLang="zh-CN" sz="2000" i="1" dirty="0">
                <a:solidFill>
                  <a:srgbClr val="7030A0"/>
                </a:solidFill>
                <a:latin typeface="Arial" panose="020B0604020202020204" pitchFamily="34" charset="0"/>
              </a:rPr>
              <a:t> record the frequency shift or phase shift caused by the ball at the corresponding position</a:t>
            </a:r>
            <a:r>
              <a:rPr lang="zh-CN" altLang="en-US" sz="2000" i="1" dirty="0">
                <a:solidFill>
                  <a:srgbClr val="7030A0"/>
                </a:solidFill>
                <a:latin typeface="Arial" panose="020B0604020202020204" pitchFamily="34" charset="0"/>
              </a:rPr>
              <a:t> →</a:t>
            </a:r>
            <a:r>
              <a:rPr lang="en-US" altLang="zh-CN" sz="2000" i="1" dirty="0">
                <a:solidFill>
                  <a:srgbClr val="7030A0"/>
                </a:solidFill>
                <a:latin typeface="Arial" panose="020B0604020202020204" pitchFamily="34" charset="0"/>
              </a:rPr>
              <a:t> get the relative field at that position</a:t>
            </a:r>
            <a:endParaRPr lang="zh-CN" altLang="en-US" sz="2000" i="1" dirty="0">
              <a:solidFill>
                <a:srgbClr val="7030A0"/>
              </a:solidFill>
              <a:latin typeface="Arial" panose="020B0604020202020204" pitchFamily="34" charset="0"/>
            </a:endParaRPr>
          </a:p>
        </p:txBody>
      </p:sp>
      <p:sp>
        <p:nvSpPr>
          <p:cNvPr id="11" name="文本框 10">
            <a:extLst>
              <a:ext uri="{FF2B5EF4-FFF2-40B4-BE49-F238E27FC236}">
                <a16:creationId xmlns:a16="http://schemas.microsoft.com/office/drawing/2014/main" id="{78978656-D2C1-4697-8457-5D6F13F35839}"/>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06819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Frequency Shift (1)</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7</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528506" y="1300294"/>
            <a:ext cx="11107024" cy="2677656"/>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a:latin typeface="Arial" panose="020B0604020202020204" pitchFamily="34" charset="0"/>
              </a:rPr>
              <a:t>Frequency change due to a metallic bead:</a:t>
            </a:r>
          </a:p>
          <a:p>
            <a:endParaRPr lang="en-US" altLang="zh-CN" sz="2800" dirty="0">
              <a:latin typeface="Arial" panose="020B0604020202020204" pitchFamily="34" charset="0"/>
            </a:endParaRPr>
          </a:p>
          <a:p>
            <a:endParaRPr lang="en-US" altLang="zh-CN" sz="2800" dirty="0">
              <a:latin typeface="Arial" panose="020B0604020202020204" pitchFamily="34" charset="0"/>
            </a:endParaRPr>
          </a:p>
          <a:p>
            <a:endParaRPr lang="en-US" altLang="zh-CN" sz="2800" dirty="0">
              <a:latin typeface="Arial" panose="020B0604020202020204" pitchFamily="34" charset="0"/>
            </a:endParaRPr>
          </a:p>
          <a:p>
            <a:pPr marL="457200" indent="-457200">
              <a:buFont typeface="Wingdings" panose="05000000000000000000" pitchFamily="2" charset="2"/>
              <a:buChar char="Ø"/>
            </a:pPr>
            <a:r>
              <a:rPr lang="en-US" altLang="zh-CN" sz="2800" dirty="0">
                <a:latin typeface="Arial" panose="020B0604020202020204" pitchFamily="34" charset="0"/>
              </a:rPr>
              <a:t>Frequency change due to a dielectric bead:</a:t>
            </a:r>
          </a:p>
          <a:p>
            <a:endParaRPr lang="zh-CN" altLang="en-US" sz="2800" dirty="0">
              <a:latin typeface="Arial" panose="020B0604020202020204" pitchFamily="34"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13910452"/>
              </p:ext>
            </p:extLst>
          </p:nvPr>
        </p:nvGraphicFramePr>
        <p:xfrm>
          <a:off x="3708400" y="1884363"/>
          <a:ext cx="3351213" cy="1038225"/>
        </p:xfrm>
        <a:graphic>
          <a:graphicData uri="http://schemas.openxmlformats.org/presentationml/2006/ole">
            <mc:AlternateContent xmlns:mc="http://schemas.openxmlformats.org/markup-compatibility/2006">
              <mc:Choice xmlns:v="urn:schemas-microsoft-com:vml" Requires="v">
                <p:oleObj spid="_x0000_s1979" name="公式" r:id="rId5" imgW="1434960" imgH="444240" progId="Equation.3">
                  <p:embed/>
                </p:oleObj>
              </mc:Choice>
              <mc:Fallback>
                <p:oleObj name="公式" r:id="rId5" imgW="1434960" imgH="444240" progId="Equation.3">
                  <p:embed/>
                  <p:pic>
                    <p:nvPicPr>
                      <p:cNvPr id="0" name=""/>
                      <p:cNvPicPr/>
                      <p:nvPr/>
                    </p:nvPicPr>
                    <p:blipFill>
                      <a:blip r:embed="rId6"/>
                      <a:stretch>
                        <a:fillRect/>
                      </a:stretch>
                    </p:blipFill>
                    <p:spPr>
                      <a:xfrm>
                        <a:off x="3708400" y="1884363"/>
                        <a:ext cx="3351213" cy="1038225"/>
                      </a:xfrm>
                      <a:prstGeom prst="rect">
                        <a:avLst/>
                      </a:prstGeom>
                      <a:ln>
                        <a:solidFill>
                          <a:srgbClr val="FFC000"/>
                        </a:solid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295103421"/>
              </p:ext>
            </p:extLst>
          </p:nvPr>
        </p:nvGraphicFramePr>
        <p:xfrm>
          <a:off x="2833200" y="3493886"/>
          <a:ext cx="5488764" cy="1024534"/>
        </p:xfrm>
        <a:graphic>
          <a:graphicData uri="http://schemas.openxmlformats.org/presentationml/2006/ole">
            <mc:AlternateContent xmlns:mc="http://schemas.openxmlformats.org/markup-compatibility/2006">
              <mc:Choice xmlns:v="urn:schemas-microsoft-com:vml" Requires="v">
                <p:oleObj spid="_x0000_s1980" name="公式" r:id="rId7" imgW="2450880" imgH="457200" progId="Equation.3">
                  <p:embed/>
                </p:oleObj>
              </mc:Choice>
              <mc:Fallback>
                <p:oleObj name="公式" r:id="rId7" imgW="2450880" imgH="457200" progId="Equation.3">
                  <p:embed/>
                  <p:pic>
                    <p:nvPicPr>
                      <p:cNvPr id="0" name=""/>
                      <p:cNvPicPr/>
                      <p:nvPr/>
                    </p:nvPicPr>
                    <p:blipFill>
                      <a:blip r:embed="rId8"/>
                      <a:stretch>
                        <a:fillRect/>
                      </a:stretch>
                    </p:blipFill>
                    <p:spPr>
                      <a:xfrm>
                        <a:off x="2833200" y="3493886"/>
                        <a:ext cx="5488764" cy="1024534"/>
                      </a:xfrm>
                      <a:prstGeom prst="rect">
                        <a:avLst/>
                      </a:prstGeom>
                      <a:ln>
                        <a:solidFill>
                          <a:srgbClr val="FFC000"/>
                        </a:solidFill>
                      </a:ln>
                    </p:spPr>
                  </p:pic>
                </p:oleObj>
              </mc:Fallback>
            </mc:AlternateContent>
          </a:graphicData>
        </a:graphic>
      </p:graphicFrame>
      <p:sp>
        <p:nvSpPr>
          <p:cNvPr id="13" name="文本框 12"/>
          <p:cNvSpPr txBox="1"/>
          <p:nvPr/>
        </p:nvSpPr>
        <p:spPr>
          <a:xfrm>
            <a:off x="528506" y="4646548"/>
            <a:ext cx="11107024" cy="1569660"/>
          </a:xfrm>
          <a:prstGeom prst="rect">
            <a:avLst/>
          </a:prstGeom>
          <a:noFill/>
        </p:spPr>
        <p:txBody>
          <a:bodyPr wrap="square" rtlCol="0">
            <a:spAutoFit/>
          </a:bodyPr>
          <a:lstStyle/>
          <a:p>
            <a:r>
              <a:rPr lang="en-US" altLang="zh-CN" sz="2400" i="1" dirty="0">
                <a:solidFill>
                  <a:srgbClr val="3781F9"/>
                </a:solidFill>
                <a:latin typeface="Arial" panose="020B0604020202020204" pitchFamily="34" charset="0"/>
              </a:rPr>
              <a:t>where </a:t>
            </a:r>
            <a:r>
              <a:rPr lang="en-US" altLang="zh-CN" sz="2400" i="1" dirty="0">
                <a:latin typeface="Arial" panose="020B0604020202020204" pitchFamily="34" charset="0"/>
              </a:rPr>
              <a:t>U</a:t>
            </a:r>
            <a:r>
              <a:rPr lang="en-US" altLang="zh-CN" sz="2400" i="1" dirty="0">
                <a:solidFill>
                  <a:srgbClr val="3781F9"/>
                </a:solidFill>
                <a:latin typeface="Arial" panose="020B0604020202020204" pitchFamily="34" charset="0"/>
              </a:rPr>
              <a:t> is the stored energy in the cavity, </a:t>
            </a:r>
            <a:r>
              <a:rPr lang="en-US" altLang="zh-CN" sz="2400" i="1" dirty="0">
                <a:latin typeface="Arial" panose="020B0604020202020204" pitchFamily="34" charset="0"/>
              </a:rPr>
              <a:t>a</a:t>
            </a:r>
            <a:r>
              <a:rPr lang="en-US" altLang="zh-CN" sz="2400" i="1" dirty="0">
                <a:solidFill>
                  <a:srgbClr val="3781F9"/>
                </a:solidFill>
                <a:latin typeface="Arial" panose="020B0604020202020204" pitchFamily="34" charset="0"/>
              </a:rPr>
              <a:t> is the radius of the bead,     is the relative dielectric constant of the bead material,     is the relative magnetic constant of the bead material,     is the vacuum dielectric constant,     is the vacuum magnetic constant.</a:t>
            </a:r>
          </a:p>
        </p:txBody>
      </p:sp>
      <p:graphicFrame>
        <p:nvGraphicFramePr>
          <p:cNvPr id="4" name="对象 3"/>
          <p:cNvGraphicFramePr>
            <a:graphicFrameLocks noChangeAspect="1"/>
          </p:cNvGraphicFramePr>
          <p:nvPr>
            <p:extLst>
              <p:ext uri="{D42A27DB-BD31-4B8C-83A1-F6EECF244321}">
                <p14:modId xmlns:p14="http://schemas.microsoft.com/office/powerpoint/2010/main" val="4041172843"/>
              </p:ext>
            </p:extLst>
          </p:nvPr>
        </p:nvGraphicFramePr>
        <p:xfrm>
          <a:off x="9992845" y="4612047"/>
          <a:ext cx="374151" cy="489275"/>
        </p:xfrm>
        <a:graphic>
          <a:graphicData uri="http://schemas.openxmlformats.org/presentationml/2006/ole">
            <mc:AlternateContent xmlns:mc="http://schemas.openxmlformats.org/markup-compatibility/2006">
              <mc:Choice xmlns:v="urn:schemas-microsoft-com:vml" Requires="v">
                <p:oleObj spid="_x0000_s1981" name="公式" r:id="rId9" imgW="164880" imgH="215640" progId="Equation.3">
                  <p:embed/>
                </p:oleObj>
              </mc:Choice>
              <mc:Fallback>
                <p:oleObj name="公式" r:id="rId9" imgW="164880" imgH="215640" progId="Equation.3">
                  <p:embed/>
                  <p:pic>
                    <p:nvPicPr>
                      <p:cNvPr id="0" name=""/>
                      <p:cNvPicPr/>
                      <p:nvPr/>
                    </p:nvPicPr>
                    <p:blipFill>
                      <a:blip r:embed="rId10"/>
                      <a:stretch>
                        <a:fillRect/>
                      </a:stretch>
                    </p:blipFill>
                    <p:spPr>
                      <a:xfrm>
                        <a:off x="9992845" y="4612047"/>
                        <a:ext cx="374151" cy="4892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807999097"/>
              </p:ext>
            </p:extLst>
          </p:nvPr>
        </p:nvGraphicFramePr>
        <p:xfrm>
          <a:off x="6996772" y="4962911"/>
          <a:ext cx="427966" cy="503488"/>
        </p:xfrm>
        <a:graphic>
          <a:graphicData uri="http://schemas.openxmlformats.org/presentationml/2006/ole">
            <mc:AlternateContent xmlns:mc="http://schemas.openxmlformats.org/markup-compatibility/2006">
              <mc:Choice xmlns:v="urn:schemas-microsoft-com:vml" Requires="v">
                <p:oleObj spid="_x0000_s1982" name="公式" r:id="rId11" imgW="190440" imgH="215640" progId="Equation.3">
                  <p:embed/>
                </p:oleObj>
              </mc:Choice>
              <mc:Fallback>
                <p:oleObj name="公式" r:id="rId11" imgW="190440" imgH="215640" progId="Equation.3">
                  <p:embed/>
                  <p:pic>
                    <p:nvPicPr>
                      <p:cNvPr id="0" name=""/>
                      <p:cNvPicPr/>
                      <p:nvPr/>
                    </p:nvPicPr>
                    <p:blipFill>
                      <a:blip r:embed="rId12"/>
                      <a:stretch>
                        <a:fillRect/>
                      </a:stretch>
                    </p:blipFill>
                    <p:spPr>
                      <a:xfrm>
                        <a:off x="6996772" y="4962911"/>
                        <a:ext cx="427966" cy="50348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089625976"/>
              </p:ext>
            </p:extLst>
          </p:nvPr>
        </p:nvGraphicFramePr>
        <p:xfrm>
          <a:off x="4700588" y="5338763"/>
          <a:ext cx="373062" cy="517525"/>
        </p:xfrm>
        <a:graphic>
          <a:graphicData uri="http://schemas.openxmlformats.org/presentationml/2006/ole">
            <mc:AlternateContent xmlns:mc="http://schemas.openxmlformats.org/markup-compatibility/2006">
              <mc:Choice xmlns:v="urn:schemas-microsoft-com:vml" Requires="v">
                <p:oleObj spid="_x0000_s1983" name="公式" r:id="rId13" imgW="164880" imgH="228600" progId="Equation.3">
                  <p:embed/>
                </p:oleObj>
              </mc:Choice>
              <mc:Fallback>
                <p:oleObj name="公式" r:id="rId13" imgW="164880" imgH="228600" progId="Equation.3">
                  <p:embed/>
                  <p:pic>
                    <p:nvPicPr>
                      <p:cNvPr id="0" name=""/>
                      <p:cNvPicPr/>
                      <p:nvPr/>
                    </p:nvPicPr>
                    <p:blipFill>
                      <a:blip r:embed="rId14"/>
                      <a:stretch>
                        <a:fillRect/>
                      </a:stretch>
                    </p:blipFill>
                    <p:spPr>
                      <a:xfrm>
                        <a:off x="4700588" y="5338763"/>
                        <a:ext cx="373062" cy="51752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236511867"/>
              </p:ext>
            </p:extLst>
          </p:nvPr>
        </p:nvGraphicFramePr>
        <p:xfrm>
          <a:off x="9553575" y="5303838"/>
          <a:ext cx="428625" cy="533400"/>
        </p:xfrm>
        <a:graphic>
          <a:graphicData uri="http://schemas.openxmlformats.org/presentationml/2006/ole">
            <mc:AlternateContent xmlns:mc="http://schemas.openxmlformats.org/markup-compatibility/2006">
              <mc:Choice xmlns:v="urn:schemas-microsoft-com:vml" Requires="v">
                <p:oleObj spid="_x0000_s1984" name="公式" r:id="rId15" imgW="190440" imgH="228600" progId="Equation.3">
                  <p:embed/>
                </p:oleObj>
              </mc:Choice>
              <mc:Fallback>
                <p:oleObj name="公式" r:id="rId15" imgW="190440" imgH="228600" progId="Equation.3">
                  <p:embed/>
                  <p:pic>
                    <p:nvPicPr>
                      <p:cNvPr id="0" name=""/>
                      <p:cNvPicPr/>
                      <p:nvPr/>
                    </p:nvPicPr>
                    <p:blipFill>
                      <a:blip r:embed="rId16"/>
                      <a:stretch>
                        <a:fillRect/>
                      </a:stretch>
                    </p:blipFill>
                    <p:spPr>
                      <a:xfrm>
                        <a:off x="9553575" y="5303838"/>
                        <a:ext cx="428625" cy="533400"/>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FFBCBFE0-A18A-4762-8DE8-182CB9CC6188}"/>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3098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Frequency Shift (2)</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8</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sp>
        <p:nvSpPr>
          <p:cNvPr id="12" name="文本框 11"/>
          <p:cNvSpPr txBox="1"/>
          <p:nvPr/>
        </p:nvSpPr>
        <p:spPr>
          <a:xfrm>
            <a:off x="297951" y="1300294"/>
            <a:ext cx="11671442" cy="492443"/>
          </a:xfrm>
          <a:prstGeom prst="rect">
            <a:avLst/>
          </a:prstGeom>
          <a:noFill/>
        </p:spPr>
        <p:txBody>
          <a:bodyPr wrap="square" rtlCol="0">
            <a:spAutoFit/>
          </a:bodyPr>
          <a:lstStyle/>
          <a:p>
            <a:r>
              <a:rPr lang="en-US" altLang="zh-CN" sz="2600" dirty="0">
                <a:latin typeface="Arial" panose="020B0604020202020204" pitchFamily="34" charset="0"/>
              </a:rPr>
              <a:t>Pulling a bead to measure the cavity </a:t>
            </a:r>
            <a:r>
              <a:rPr lang="en-US" altLang="zh-CN" sz="2600" dirty="0" err="1">
                <a:latin typeface="Arial" panose="020B0604020202020204" pitchFamily="34" charset="0"/>
              </a:rPr>
              <a:t>Δ</a:t>
            </a:r>
            <a:r>
              <a:rPr lang="en-US" altLang="zh-CN" sz="2600" i="1" dirty="0" err="1">
                <a:latin typeface="Arial" panose="020B0604020202020204" pitchFamily="34" charset="0"/>
              </a:rPr>
              <a:t>f</a:t>
            </a:r>
            <a:r>
              <a:rPr lang="en-US" altLang="zh-CN" sz="2600" dirty="0">
                <a:latin typeface="Arial" panose="020B0604020202020204" pitchFamily="34" charset="0"/>
              </a:rPr>
              <a:t>(z)/</a:t>
            </a:r>
            <a:r>
              <a:rPr lang="en-US" altLang="zh-CN" sz="2600" i="1" dirty="0">
                <a:latin typeface="Arial" panose="020B0604020202020204" pitchFamily="34" charset="0"/>
              </a:rPr>
              <a:t>f</a:t>
            </a:r>
            <a:r>
              <a:rPr lang="en-US" altLang="zh-CN" sz="2600" dirty="0">
                <a:latin typeface="Arial" panose="020B0604020202020204" pitchFamily="34" charset="0"/>
              </a:rPr>
              <a:t> can measure the </a:t>
            </a:r>
            <a:r>
              <a:rPr lang="en-US" altLang="zh-CN" sz="2600" dirty="0" err="1">
                <a:latin typeface="Arial" panose="020B0604020202020204" pitchFamily="34" charset="0"/>
              </a:rPr>
              <a:t>sqrt</a:t>
            </a:r>
            <a:r>
              <a:rPr lang="en-US" altLang="zh-CN" sz="2600" dirty="0">
                <a:latin typeface="Arial" panose="020B0604020202020204" pitchFamily="34" charset="0"/>
              </a:rPr>
              <a:t>[</a:t>
            </a:r>
            <a:r>
              <a:rPr lang="en-US" altLang="zh-CN" sz="2600" i="1" dirty="0" err="1">
                <a:latin typeface="Arial" panose="020B0604020202020204" pitchFamily="34" charset="0"/>
              </a:rPr>
              <a:t>E</a:t>
            </a:r>
            <a:r>
              <a:rPr lang="en-US" altLang="zh-CN" sz="2600" baseline="-25000" dirty="0" err="1">
                <a:latin typeface="Arial" panose="020B0604020202020204" pitchFamily="34" charset="0"/>
              </a:rPr>
              <a:t>z</a:t>
            </a:r>
            <a:r>
              <a:rPr lang="en-US" altLang="zh-CN" sz="2600" dirty="0">
                <a:latin typeface="Arial" panose="020B0604020202020204" pitchFamily="34" charset="0"/>
              </a:rPr>
              <a:t>(</a:t>
            </a:r>
            <a:r>
              <a:rPr lang="en-US" altLang="zh-CN" sz="2600" i="1" dirty="0">
                <a:latin typeface="Arial" panose="020B0604020202020204" pitchFamily="34" charset="0"/>
              </a:rPr>
              <a:t>r</a:t>
            </a:r>
            <a:r>
              <a:rPr lang="en-US" altLang="zh-CN" sz="2600" dirty="0">
                <a:latin typeface="Arial" panose="020B0604020202020204" pitchFamily="34" charset="0"/>
              </a:rPr>
              <a:t>=0,z)]/</a:t>
            </a:r>
            <a:r>
              <a:rPr lang="en-US" altLang="zh-CN" sz="2600" i="1" dirty="0">
                <a:latin typeface="Arial" panose="020B0604020202020204" pitchFamily="34" charset="0"/>
              </a:rPr>
              <a:t>U</a:t>
            </a:r>
            <a:r>
              <a:rPr lang="en-US" altLang="zh-CN" sz="2600" dirty="0">
                <a:latin typeface="Arial" panose="020B0604020202020204" pitchFamily="34" charset="0"/>
              </a:rPr>
              <a:t>:</a:t>
            </a:r>
            <a:endParaRPr lang="zh-CN" altLang="en-US" sz="2600" dirty="0">
              <a:latin typeface="Arial" panose="020B0604020202020204" pitchFamily="34"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787056546"/>
              </p:ext>
            </p:extLst>
          </p:nvPr>
        </p:nvGraphicFramePr>
        <p:xfrm>
          <a:off x="3320237" y="1841480"/>
          <a:ext cx="5551523" cy="878275"/>
        </p:xfrm>
        <a:graphic>
          <a:graphicData uri="http://schemas.openxmlformats.org/presentationml/2006/ole">
            <mc:AlternateContent xmlns:mc="http://schemas.openxmlformats.org/markup-compatibility/2006">
              <mc:Choice xmlns:v="urn:schemas-microsoft-com:vml" Requires="v">
                <p:oleObj spid="_x0000_s2335" name="公式" r:id="rId5" imgW="2730240" imgH="431640" progId="Equation.3">
                  <p:embed/>
                </p:oleObj>
              </mc:Choice>
              <mc:Fallback>
                <p:oleObj name="公式" r:id="rId5" imgW="2730240" imgH="431640" progId="Equation.3">
                  <p:embed/>
                  <p:pic>
                    <p:nvPicPr>
                      <p:cNvPr id="0" name=""/>
                      <p:cNvPicPr/>
                      <p:nvPr/>
                    </p:nvPicPr>
                    <p:blipFill>
                      <a:blip r:embed="rId6"/>
                      <a:stretch>
                        <a:fillRect/>
                      </a:stretch>
                    </p:blipFill>
                    <p:spPr>
                      <a:xfrm>
                        <a:off x="3320237" y="1841480"/>
                        <a:ext cx="5551523" cy="878275"/>
                      </a:xfrm>
                      <a:prstGeom prst="rect">
                        <a:avLst/>
                      </a:prstGeom>
                    </p:spPr>
                  </p:pic>
                </p:oleObj>
              </mc:Fallback>
            </mc:AlternateContent>
          </a:graphicData>
        </a:graphic>
      </p:graphicFrame>
      <p:sp>
        <p:nvSpPr>
          <p:cNvPr id="13" name="文本框 12"/>
          <p:cNvSpPr txBox="1"/>
          <p:nvPr/>
        </p:nvSpPr>
        <p:spPr>
          <a:xfrm>
            <a:off x="297951" y="2665303"/>
            <a:ext cx="11671442" cy="892552"/>
          </a:xfrm>
          <a:prstGeom prst="rect">
            <a:avLst/>
          </a:prstGeom>
          <a:noFill/>
        </p:spPr>
        <p:txBody>
          <a:bodyPr wrap="square" rtlCol="0">
            <a:spAutoFit/>
          </a:bodyPr>
          <a:lstStyle/>
          <a:p>
            <a:r>
              <a:rPr lang="en-US" altLang="zh-CN" sz="2600" dirty="0">
                <a:latin typeface="Arial" panose="020B0604020202020204" pitchFamily="34" charset="0"/>
              </a:rPr>
              <a:t>For example, using a Teflon sphere bead or syringe needle, </a:t>
            </a:r>
            <a:r>
              <a:rPr lang="en-US" altLang="zh-CN" sz="2600" i="1" dirty="0">
                <a:latin typeface="Arial" panose="020B0604020202020204" pitchFamily="34" charset="0"/>
              </a:rPr>
              <a:t>H</a:t>
            </a:r>
            <a:r>
              <a:rPr lang="en-US" altLang="zh-CN" sz="2600" baseline="-25000" dirty="0">
                <a:latin typeface="Arial" panose="020B0604020202020204" pitchFamily="34" charset="0"/>
              </a:rPr>
              <a:t>z</a:t>
            </a:r>
            <a:r>
              <a:rPr lang="en-US" altLang="zh-CN" sz="2600" dirty="0">
                <a:latin typeface="Arial" panose="020B0604020202020204" pitchFamily="34" charset="0"/>
              </a:rPr>
              <a:t>(</a:t>
            </a:r>
            <a:r>
              <a:rPr lang="en-US" altLang="zh-CN" sz="2600" i="1" dirty="0">
                <a:latin typeface="Arial" panose="020B0604020202020204" pitchFamily="34" charset="0"/>
              </a:rPr>
              <a:t>r</a:t>
            </a:r>
            <a:r>
              <a:rPr lang="en-US" altLang="zh-CN" sz="2600" dirty="0">
                <a:latin typeface="Arial" panose="020B0604020202020204" pitchFamily="34" charset="0"/>
              </a:rPr>
              <a:t>=0,z)</a:t>
            </a:r>
            <a:r>
              <a:rPr lang="zh-CN" altLang="en-US" sz="2600" dirty="0">
                <a:latin typeface="Arial" panose="020B0604020202020204" pitchFamily="34" charset="0"/>
              </a:rPr>
              <a:t>≈</a:t>
            </a:r>
            <a:r>
              <a:rPr lang="en-US" altLang="zh-CN" sz="2600" dirty="0">
                <a:latin typeface="Arial" panose="020B0604020202020204" pitchFamily="34" charset="0"/>
              </a:rPr>
              <a:t>0 in this case. </a:t>
            </a:r>
            <a:endParaRPr lang="zh-CN" altLang="en-US" sz="2600" dirty="0">
              <a:latin typeface="Arial" panose="020B0604020202020204" pitchFamily="34"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1260023682"/>
              </p:ext>
            </p:extLst>
          </p:nvPr>
        </p:nvGraphicFramePr>
        <p:xfrm>
          <a:off x="4789343" y="3154907"/>
          <a:ext cx="2454275" cy="981075"/>
        </p:xfrm>
        <a:graphic>
          <a:graphicData uri="http://schemas.openxmlformats.org/presentationml/2006/ole">
            <mc:AlternateContent xmlns:mc="http://schemas.openxmlformats.org/markup-compatibility/2006">
              <mc:Choice xmlns:v="urn:schemas-microsoft-com:vml" Requires="v">
                <p:oleObj spid="_x0000_s2336" name="公式" r:id="rId7" imgW="1206360" imgH="482400" progId="Equation.3">
                  <p:embed/>
                </p:oleObj>
              </mc:Choice>
              <mc:Fallback>
                <p:oleObj name="公式" r:id="rId7" imgW="1206360" imgH="482400" progId="Equation.3">
                  <p:embed/>
                  <p:pic>
                    <p:nvPicPr>
                      <p:cNvPr id="0" name=""/>
                      <p:cNvPicPr/>
                      <p:nvPr/>
                    </p:nvPicPr>
                    <p:blipFill>
                      <a:blip r:embed="rId8"/>
                      <a:stretch>
                        <a:fillRect/>
                      </a:stretch>
                    </p:blipFill>
                    <p:spPr>
                      <a:xfrm>
                        <a:off x="4789343" y="3154907"/>
                        <a:ext cx="2454275" cy="981075"/>
                      </a:xfrm>
                      <a:prstGeom prst="rect">
                        <a:avLst/>
                      </a:prstGeom>
                    </p:spPr>
                  </p:pic>
                </p:oleObj>
              </mc:Fallback>
            </mc:AlternateContent>
          </a:graphicData>
        </a:graphic>
      </p:graphicFrame>
      <p:sp>
        <p:nvSpPr>
          <p:cNvPr id="15" name="文本框 14"/>
          <p:cNvSpPr txBox="1"/>
          <p:nvPr/>
        </p:nvSpPr>
        <p:spPr>
          <a:xfrm>
            <a:off x="328541" y="4081363"/>
            <a:ext cx="11671442" cy="1717393"/>
          </a:xfrm>
          <a:prstGeom prst="rect">
            <a:avLst/>
          </a:prstGeom>
          <a:noFill/>
        </p:spPr>
        <p:txBody>
          <a:bodyPr wrap="square" rtlCol="0">
            <a:spAutoFit/>
          </a:bodyPr>
          <a:lstStyle/>
          <a:p>
            <a:pPr>
              <a:lnSpc>
                <a:spcPct val="110000"/>
              </a:lnSpc>
            </a:pPr>
            <a:r>
              <a:rPr lang="en-US" altLang="zh-CN" sz="2400" i="1" dirty="0">
                <a:solidFill>
                  <a:srgbClr val="3781F9"/>
                </a:solidFill>
                <a:latin typeface="Arial" panose="020B0604020202020204" pitchFamily="34" charset="0"/>
              </a:rPr>
              <a:t>Here, </a:t>
            </a:r>
            <a:r>
              <a:rPr lang="en-US" altLang="zh-CN" sz="2400" i="1" dirty="0" err="1">
                <a:solidFill>
                  <a:srgbClr val="3781F9"/>
                </a:solidFill>
                <a:latin typeface="Arial" panose="020B0604020202020204" pitchFamily="34" charset="0"/>
              </a:rPr>
              <a:t>F</a:t>
            </a:r>
            <a:r>
              <a:rPr lang="en-US" altLang="zh-CN" sz="2400" i="1" baseline="-25000" dirty="0" err="1">
                <a:solidFill>
                  <a:srgbClr val="3781F9"/>
                </a:solidFill>
                <a:latin typeface="Arial" panose="020B0604020202020204" pitchFamily="34" charset="0"/>
              </a:rPr>
              <a:t>bead</a:t>
            </a:r>
            <a:r>
              <a:rPr lang="en-US" altLang="zh-CN" sz="2400" i="1" dirty="0">
                <a:solidFill>
                  <a:srgbClr val="3781F9"/>
                </a:solidFill>
                <a:latin typeface="Arial" panose="020B0604020202020204" pitchFamily="34" charset="0"/>
              </a:rPr>
              <a:t> or its alternative factor with multiplication to other constants is called bead form factor which is only defined by the bead geometry and material. So the bead-pull measurement can measure the normalized EM field distribution along the pulling direction which is not cavity frequency and drive power dependent parameter.</a:t>
            </a:r>
            <a:endParaRPr lang="zh-CN" altLang="en-US" sz="2400" i="1" dirty="0">
              <a:solidFill>
                <a:srgbClr val="3781F9"/>
              </a:solidFill>
              <a:latin typeface="Arial" panose="020B0604020202020204" pitchFamily="34" charset="0"/>
            </a:endParaRPr>
          </a:p>
        </p:txBody>
      </p:sp>
      <p:sp>
        <p:nvSpPr>
          <p:cNvPr id="16" name="文本框 15">
            <a:extLst>
              <a:ext uri="{FF2B5EF4-FFF2-40B4-BE49-F238E27FC236}">
                <a16:creationId xmlns:a16="http://schemas.microsoft.com/office/drawing/2014/main" id="{6150199E-EDB5-4F98-9021-16E29364D3DC}"/>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57983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406" y="365125"/>
            <a:ext cx="9986394" cy="599609"/>
          </a:xfrm>
        </p:spPr>
        <p:txBody>
          <a:bodyPr>
            <a:normAutofit fontScale="90000"/>
          </a:bodyPr>
          <a:lstStyle/>
          <a:p>
            <a:pPr algn="ctr"/>
            <a:r>
              <a:rPr lang="en-US" altLang="zh-CN" b="1" dirty="0">
                <a:solidFill>
                  <a:srgbClr val="C00000"/>
                </a:solidFill>
                <a:latin typeface="Arial" panose="020B0604020202020204" pitchFamily="34" charset="0"/>
              </a:rPr>
              <a:t>Frequency Shift (3)</a:t>
            </a:r>
            <a:endParaRPr lang="zh-CN" altLang="en-US" b="1" dirty="0">
              <a:solidFill>
                <a:srgbClr val="C00000"/>
              </a:solidFill>
              <a:latin typeface="Arial" panose="020B0604020202020204" pitchFamily="34" charset="0"/>
            </a:endParaRPr>
          </a:p>
        </p:txBody>
      </p:sp>
      <p:pic>
        <p:nvPicPr>
          <p:cNvPr id="10" name="内容占位符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446" y="245947"/>
            <a:ext cx="1074144" cy="713064"/>
          </a:xfrm>
        </p:spPr>
      </p:pic>
      <p:cxnSp>
        <p:nvCxnSpPr>
          <p:cNvPr id="5" name="直接连接符 4"/>
          <p:cNvCxnSpPr/>
          <p:nvPr/>
        </p:nvCxnSpPr>
        <p:spPr>
          <a:xfrm flipV="1">
            <a:off x="0" y="1115736"/>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0" y="6176963"/>
            <a:ext cx="12192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12"/>
          </p:nvPr>
        </p:nvSpPr>
        <p:spPr/>
        <p:txBody>
          <a:bodyPr/>
          <a:lstStyle/>
          <a:p>
            <a:fld id="{D5A72B31-0928-4967-9D3E-CC3B7F87A416}" type="slidenum">
              <a:rPr lang="zh-CN" altLang="en-US" smtClean="0"/>
              <a:t>9</a:t>
            </a:fld>
            <a:endParaRPr lang="zh-CN" altLang="en-US"/>
          </a:p>
        </p:txBody>
      </p:sp>
      <p:sp>
        <p:nvSpPr>
          <p:cNvPr id="9" name="文本框 8"/>
          <p:cNvSpPr txBox="1"/>
          <p:nvPr/>
        </p:nvSpPr>
        <p:spPr>
          <a:xfrm>
            <a:off x="4430785" y="6352143"/>
            <a:ext cx="3330429" cy="369332"/>
          </a:xfrm>
          <a:prstGeom prst="rect">
            <a:avLst/>
          </a:prstGeom>
          <a:noFill/>
        </p:spPr>
        <p:txBody>
          <a:bodyPr wrap="square" rtlCol="0">
            <a:spAutoFit/>
          </a:bodyPr>
          <a:lstStyle/>
          <a:p>
            <a:pPr algn="ctr"/>
            <a:r>
              <a:rPr lang="en-US" altLang="zh-CN" dirty="0">
                <a:solidFill>
                  <a:schemeClr val="tx1">
                    <a:lumMod val="50000"/>
                    <a:lumOff val="50000"/>
                  </a:schemeClr>
                </a:solidFill>
              </a:rPr>
              <a:t>ASSCA2025, IHEP</a:t>
            </a:r>
            <a:endParaRPr lang="zh-CN" altLang="en-US" dirty="0">
              <a:solidFill>
                <a:schemeClr val="tx1">
                  <a:lumMod val="50000"/>
                  <a:lumOff val="50000"/>
                </a:schemeClr>
              </a:solidFill>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472217082"/>
              </p:ext>
            </p:extLst>
          </p:nvPr>
        </p:nvGraphicFramePr>
        <p:xfrm>
          <a:off x="3874292" y="2176203"/>
          <a:ext cx="4443413" cy="928688"/>
        </p:xfrm>
        <a:graphic>
          <a:graphicData uri="http://schemas.openxmlformats.org/presentationml/2006/ole">
            <mc:AlternateContent xmlns:mc="http://schemas.openxmlformats.org/markup-compatibility/2006">
              <mc:Choice xmlns:v="urn:schemas-microsoft-com:vml" Requires="v">
                <p:oleObj spid="_x0000_s3360" name="公式" r:id="rId5" imgW="2184120" imgH="457200" progId="Equation.3">
                  <p:embed/>
                </p:oleObj>
              </mc:Choice>
              <mc:Fallback>
                <p:oleObj name="公式" r:id="rId5" imgW="2184120" imgH="457200" progId="Equation.3">
                  <p:embed/>
                  <p:pic>
                    <p:nvPicPr>
                      <p:cNvPr id="0" name=""/>
                      <p:cNvPicPr/>
                      <p:nvPr/>
                    </p:nvPicPr>
                    <p:blipFill>
                      <a:blip r:embed="rId6"/>
                      <a:stretch>
                        <a:fillRect/>
                      </a:stretch>
                    </p:blipFill>
                    <p:spPr>
                      <a:xfrm>
                        <a:off x="3874292" y="2176203"/>
                        <a:ext cx="4443413" cy="928688"/>
                      </a:xfrm>
                      <a:prstGeom prst="rect">
                        <a:avLst/>
                      </a:prstGeom>
                    </p:spPr>
                  </p:pic>
                </p:oleObj>
              </mc:Fallback>
            </mc:AlternateContent>
          </a:graphicData>
        </a:graphic>
      </p:graphicFrame>
      <p:sp>
        <p:nvSpPr>
          <p:cNvPr id="13" name="文本框 12"/>
          <p:cNvSpPr txBox="1"/>
          <p:nvPr/>
        </p:nvSpPr>
        <p:spPr>
          <a:xfrm>
            <a:off x="277092" y="1266739"/>
            <a:ext cx="11825865" cy="892552"/>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600" dirty="0">
                <a:latin typeface="Arial" panose="020B0604020202020204" pitchFamily="34" charset="0"/>
              </a:rPr>
              <a:t>The perturbation frequency shift </a:t>
            </a:r>
            <a:r>
              <a:rPr lang="el-GR" altLang="zh-CN" sz="2600" dirty="0">
                <a:latin typeface="Arial" panose="020B0604020202020204" pitchFamily="34" charset="0"/>
              </a:rPr>
              <a:t>Δ</a:t>
            </a:r>
            <a:r>
              <a:rPr lang="en-US" altLang="zh-CN" sz="2600" i="1" dirty="0">
                <a:latin typeface="Arial" panose="020B0604020202020204" pitchFamily="34" charset="0"/>
              </a:rPr>
              <a:t>f</a:t>
            </a:r>
            <a:r>
              <a:rPr lang="en-US" altLang="zh-CN" sz="2600" dirty="0">
                <a:latin typeface="Arial" panose="020B0604020202020204" pitchFamily="34" charset="0"/>
              </a:rPr>
              <a:t> in any cavity resonance is found via the change in a </a:t>
            </a:r>
            <a:r>
              <a:rPr lang="en-US" altLang="zh-CN" sz="2600" i="1" dirty="0">
                <a:latin typeface="Arial" panose="020B0604020202020204" pitchFamily="34" charset="0"/>
              </a:rPr>
              <a:t>S</a:t>
            </a:r>
            <a:r>
              <a:rPr lang="en-US" altLang="zh-CN" sz="2600" dirty="0">
                <a:latin typeface="Arial" panose="020B0604020202020204" pitchFamily="34" charset="0"/>
              </a:rPr>
              <a:t>21 measurement according to the relation: </a:t>
            </a:r>
            <a:endParaRPr lang="zh-CN" altLang="en-US" sz="2600" dirty="0">
              <a:latin typeface="Arial" panose="020B0604020202020204" pitchFamily="34" charset="0"/>
            </a:endParaRPr>
          </a:p>
        </p:txBody>
      </p:sp>
      <p:sp>
        <p:nvSpPr>
          <p:cNvPr id="16" name="文本框 15"/>
          <p:cNvSpPr txBox="1"/>
          <p:nvPr/>
        </p:nvSpPr>
        <p:spPr>
          <a:xfrm>
            <a:off x="277092" y="3237304"/>
            <a:ext cx="11887200" cy="1692771"/>
          </a:xfrm>
          <a:prstGeom prst="rect">
            <a:avLst/>
          </a:prstGeom>
          <a:noFill/>
        </p:spPr>
        <p:txBody>
          <a:bodyPr wrap="square" rtlCol="0">
            <a:spAutoFit/>
          </a:bodyPr>
          <a:lstStyle/>
          <a:p>
            <a:r>
              <a:rPr lang="en-US" altLang="zh-CN" sz="2600" dirty="0">
                <a:latin typeface="Arial" panose="020B0604020202020204" pitchFamily="34" charset="0"/>
              </a:rPr>
              <a:t>Where </a:t>
            </a:r>
            <a:r>
              <a:rPr lang="en-US" altLang="zh-CN" sz="2600" i="1" dirty="0">
                <a:latin typeface="Arial" panose="020B0604020202020204" pitchFamily="34" charset="0"/>
              </a:rPr>
              <a:t>Q</a:t>
            </a:r>
            <a:r>
              <a:rPr lang="en-US" altLang="zh-CN" sz="2600" baseline="-25000" dirty="0">
                <a:latin typeface="Arial" panose="020B0604020202020204" pitchFamily="34" charset="0"/>
              </a:rPr>
              <a:t>L</a:t>
            </a:r>
            <a:r>
              <a:rPr lang="en-US" altLang="zh-CN" sz="2600" baseline="30000" dirty="0">
                <a:latin typeface="Arial" panose="020B0604020202020204" pitchFamily="34" charset="0"/>
              </a:rPr>
              <a:t>-1</a:t>
            </a:r>
            <a:r>
              <a:rPr lang="en-US" altLang="zh-CN" sz="2600" dirty="0">
                <a:latin typeface="Arial" panose="020B0604020202020204" pitchFamily="34" charset="0"/>
              </a:rPr>
              <a:t>= </a:t>
            </a:r>
            <a:r>
              <a:rPr lang="en-US" altLang="zh-CN" sz="2600" i="1" dirty="0">
                <a:latin typeface="Arial" panose="020B0604020202020204" pitchFamily="34" charset="0"/>
              </a:rPr>
              <a:t>Q</a:t>
            </a:r>
            <a:r>
              <a:rPr lang="en-US" altLang="zh-CN" sz="2600" baseline="-25000" dirty="0">
                <a:latin typeface="Arial" panose="020B0604020202020204" pitchFamily="34" charset="0"/>
              </a:rPr>
              <a:t>0</a:t>
            </a:r>
            <a:r>
              <a:rPr lang="en-US" altLang="zh-CN" sz="2600" baseline="30000" dirty="0">
                <a:latin typeface="Arial" panose="020B0604020202020204" pitchFamily="34" charset="0"/>
              </a:rPr>
              <a:t>-1</a:t>
            </a:r>
            <a:r>
              <a:rPr lang="en-US" altLang="zh-CN" sz="2600" dirty="0">
                <a:latin typeface="Arial" panose="020B0604020202020204" pitchFamily="34" charset="0"/>
              </a:rPr>
              <a:t>+ </a:t>
            </a:r>
            <a:r>
              <a:rPr lang="en-US" altLang="zh-CN" sz="2600" i="1" dirty="0">
                <a:latin typeface="Arial" panose="020B0604020202020204" pitchFamily="34" charset="0"/>
              </a:rPr>
              <a:t>Q</a:t>
            </a:r>
            <a:r>
              <a:rPr lang="en-US" altLang="zh-CN" sz="2600" baseline="-25000" dirty="0">
                <a:latin typeface="Arial" panose="020B0604020202020204" pitchFamily="34" charset="0"/>
              </a:rPr>
              <a:t>in</a:t>
            </a:r>
            <a:r>
              <a:rPr lang="en-US" altLang="zh-CN" sz="2600" baseline="30000" dirty="0">
                <a:latin typeface="Arial" panose="020B0604020202020204" pitchFamily="34" charset="0"/>
              </a:rPr>
              <a:t>-1</a:t>
            </a:r>
            <a:r>
              <a:rPr lang="en-US" altLang="zh-CN" sz="2600" dirty="0">
                <a:latin typeface="Arial" panose="020B0604020202020204" pitchFamily="34" charset="0"/>
              </a:rPr>
              <a:t>+ </a:t>
            </a:r>
            <a:r>
              <a:rPr lang="en-US" altLang="zh-CN" sz="2600" i="1" dirty="0">
                <a:latin typeface="Arial" panose="020B0604020202020204" pitchFamily="34" charset="0"/>
              </a:rPr>
              <a:t>Q</a:t>
            </a:r>
            <a:r>
              <a:rPr lang="en-US" altLang="zh-CN" sz="2600" baseline="-25000" dirty="0">
                <a:latin typeface="Arial" panose="020B0604020202020204" pitchFamily="34" charset="0"/>
              </a:rPr>
              <a:t>out</a:t>
            </a:r>
            <a:r>
              <a:rPr lang="en-US" altLang="zh-CN" sz="2600" baseline="30000" dirty="0">
                <a:latin typeface="Arial" panose="020B0604020202020204" pitchFamily="34" charset="0"/>
              </a:rPr>
              <a:t>-1</a:t>
            </a:r>
            <a:r>
              <a:rPr lang="en-US" altLang="zh-CN" sz="2600" dirty="0">
                <a:latin typeface="Arial" panose="020B0604020202020204" pitchFamily="34" charset="0"/>
              </a:rPr>
              <a:t> and </a:t>
            </a:r>
            <a:r>
              <a:rPr lang="en-US" altLang="zh-CN" sz="2600" i="1" dirty="0">
                <a:latin typeface="Arial" panose="020B0604020202020204" pitchFamily="34" charset="0"/>
              </a:rPr>
              <a:t>X</a:t>
            </a:r>
            <a:r>
              <a:rPr lang="en-US" altLang="zh-CN" sz="2600" dirty="0">
                <a:latin typeface="Arial" panose="020B0604020202020204" pitchFamily="34" charset="0"/>
              </a:rPr>
              <a:t>= </a:t>
            </a:r>
            <a:r>
              <a:rPr lang="en-US" altLang="zh-CN" sz="2600" i="1" dirty="0">
                <a:latin typeface="Arial" panose="020B0604020202020204" pitchFamily="34" charset="0"/>
              </a:rPr>
              <a:t>f</a:t>
            </a:r>
            <a:r>
              <a:rPr lang="en-US" altLang="zh-CN" sz="2600" dirty="0">
                <a:latin typeface="Arial" panose="020B0604020202020204" pitchFamily="34" charset="0"/>
              </a:rPr>
              <a:t>/</a:t>
            </a:r>
            <a:r>
              <a:rPr lang="en-US" altLang="zh-CN" sz="2600" i="1" dirty="0">
                <a:latin typeface="Arial" panose="020B0604020202020204" pitchFamily="34" charset="0"/>
              </a:rPr>
              <a:t>f</a:t>
            </a:r>
            <a:r>
              <a:rPr lang="en-US" altLang="zh-CN" sz="2600" baseline="-25000" dirty="0">
                <a:latin typeface="Arial" panose="020B0604020202020204" pitchFamily="34" charset="0"/>
              </a:rPr>
              <a:t>0</a:t>
            </a:r>
            <a:r>
              <a:rPr lang="en-US" altLang="zh-CN" sz="2600" dirty="0">
                <a:latin typeface="Arial" panose="020B0604020202020204" pitchFamily="34" charset="0"/>
              </a:rPr>
              <a:t>-</a:t>
            </a:r>
            <a:r>
              <a:rPr lang="en-US" altLang="zh-CN" sz="2600" i="1" dirty="0">
                <a:latin typeface="Arial" panose="020B0604020202020204" pitchFamily="34" charset="0"/>
              </a:rPr>
              <a:t>f</a:t>
            </a:r>
            <a:r>
              <a:rPr lang="en-US" altLang="zh-CN" sz="2600" baseline="-25000" dirty="0">
                <a:latin typeface="Arial" panose="020B0604020202020204" pitchFamily="34" charset="0"/>
              </a:rPr>
              <a:t>0</a:t>
            </a:r>
            <a:r>
              <a:rPr lang="en-US" altLang="zh-CN" sz="2600" dirty="0">
                <a:latin typeface="Arial" panose="020B0604020202020204" pitchFamily="34" charset="0"/>
              </a:rPr>
              <a:t>/</a:t>
            </a:r>
            <a:r>
              <a:rPr lang="en-US" altLang="zh-CN" sz="2600" i="1" dirty="0">
                <a:latin typeface="Arial" panose="020B0604020202020204" pitchFamily="34" charset="0"/>
              </a:rPr>
              <a:t>f</a:t>
            </a:r>
            <a:r>
              <a:rPr lang="en-US" altLang="zh-CN" sz="2600" dirty="0">
                <a:latin typeface="Arial" panose="020B0604020202020204" pitchFamily="34" charset="0"/>
              </a:rPr>
              <a:t> </a:t>
            </a:r>
            <a:r>
              <a:rPr lang="zh-CN" altLang="en-US" sz="2600" dirty="0">
                <a:latin typeface="Arial" panose="020B0604020202020204" pitchFamily="34" charset="0"/>
              </a:rPr>
              <a:t>≈ </a:t>
            </a:r>
            <a:r>
              <a:rPr lang="en-US" altLang="zh-CN" sz="2600" dirty="0">
                <a:latin typeface="Arial" panose="020B0604020202020204" pitchFamily="34" charset="0"/>
              </a:rPr>
              <a:t>2</a:t>
            </a:r>
            <a:r>
              <a:rPr lang="el-GR" altLang="zh-CN" sz="2600" dirty="0">
                <a:latin typeface="Arial" panose="020B0604020202020204" pitchFamily="34" charset="0"/>
              </a:rPr>
              <a:t>Δ</a:t>
            </a:r>
            <a:r>
              <a:rPr lang="en-US" altLang="zh-CN" sz="2600" i="1" dirty="0">
                <a:latin typeface="Arial" panose="020B0604020202020204" pitchFamily="34" charset="0"/>
              </a:rPr>
              <a:t>f</a:t>
            </a:r>
            <a:r>
              <a:rPr lang="en-US" altLang="zh-CN" sz="2600" dirty="0">
                <a:latin typeface="Arial" panose="020B0604020202020204" pitchFamily="34" charset="0"/>
              </a:rPr>
              <a:t>/</a:t>
            </a:r>
            <a:r>
              <a:rPr lang="en-US" altLang="zh-CN" sz="2600" i="1" dirty="0">
                <a:latin typeface="Arial" panose="020B0604020202020204" pitchFamily="34" charset="0"/>
              </a:rPr>
              <a:t>f</a:t>
            </a:r>
            <a:r>
              <a:rPr lang="en-US" altLang="zh-CN" sz="2600" baseline="-25000" dirty="0">
                <a:latin typeface="Arial" panose="020B0604020202020204" pitchFamily="34" charset="0"/>
              </a:rPr>
              <a:t>0</a:t>
            </a:r>
            <a:r>
              <a:rPr lang="en-US" altLang="zh-CN" sz="2600" dirty="0">
                <a:latin typeface="Arial" panose="020B0604020202020204" pitchFamily="34" charset="0"/>
              </a:rPr>
              <a:t>. The </a:t>
            </a:r>
            <a:r>
              <a:rPr lang="en-US" altLang="zh-CN" sz="2600" i="1" dirty="0">
                <a:latin typeface="Arial" panose="020B0604020202020204" pitchFamily="34" charset="0"/>
              </a:rPr>
              <a:t>Q</a:t>
            </a:r>
            <a:r>
              <a:rPr lang="en-US" altLang="zh-CN" sz="2600" baseline="-25000" dirty="0">
                <a:latin typeface="Arial" panose="020B0604020202020204" pitchFamily="34" charset="0"/>
              </a:rPr>
              <a:t>in</a:t>
            </a:r>
            <a:r>
              <a:rPr lang="en-US" altLang="zh-CN" sz="2600" dirty="0">
                <a:latin typeface="Arial" panose="020B0604020202020204" pitchFamily="34" charset="0"/>
              </a:rPr>
              <a:t> and </a:t>
            </a:r>
            <a:r>
              <a:rPr lang="en-US" altLang="zh-CN" sz="2600" i="1" dirty="0" err="1">
                <a:latin typeface="Arial" panose="020B0604020202020204" pitchFamily="34" charset="0"/>
              </a:rPr>
              <a:t>Q</a:t>
            </a:r>
            <a:r>
              <a:rPr lang="en-US" altLang="zh-CN" sz="2600" baseline="-25000" dirty="0" err="1">
                <a:latin typeface="Arial" panose="020B0604020202020204" pitchFamily="34" charset="0"/>
              </a:rPr>
              <a:t>out</a:t>
            </a:r>
            <a:r>
              <a:rPr lang="en-US" altLang="zh-CN" sz="2600" dirty="0">
                <a:latin typeface="Arial" panose="020B0604020202020204" pitchFamily="34" charset="0"/>
              </a:rPr>
              <a:t> represent the external </a:t>
            </a:r>
            <a:r>
              <a:rPr lang="en-US" altLang="zh-CN" sz="2600" i="1" dirty="0">
                <a:latin typeface="Arial" panose="020B0604020202020204" pitchFamily="34" charset="0"/>
              </a:rPr>
              <a:t>Q</a:t>
            </a:r>
            <a:r>
              <a:rPr lang="en-US" altLang="zh-CN" sz="2600" dirty="0">
                <a:latin typeface="Arial" panose="020B0604020202020204" pitchFamily="34" charset="0"/>
              </a:rPr>
              <a:t> values of input and output probes respectively. From above, we can get the relation between frequency shift with phase shift </a:t>
            </a:r>
            <a:r>
              <a:rPr lang="el-GR" altLang="zh-CN" sz="2600" i="1" dirty="0">
                <a:latin typeface="Arial" panose="020B0604020202020204" pitchFamily="34" charset="0"/>
              </a:rPr>
              <a:t>Φ</a:t>
            </a:r>
            <a:r>
              <a:rPr lang="el-GR" altLang="zh-CN" sz="2600" dirty="0">
                <a:latin typeface="Arial" panose="020B0604020202020204" pitchFamily="34" charset="0"/>
              </a:rPr>
              <a:t> </a:t>
            </a:r>
            <a:r>
              <a:rPr lang="en-US" altLang="zh-CN" sz="2600" dirty="0">
                <a:latin typeface="Arial" panose="020B0604020202020204" pitchFamily="34" charset="0"/>
              </a:rPr>
              <a:t>of </a:t>
            </a:r>
            <a:r>
              <a:rPr lang="en-US" altLang="zh-CN" sz="2600" i="1" dirty="0">
                <a:latin typeface="Arial" panose="020B0604020202020204" pitchFamily="34" charset="0"/>
              </a:rPr>
              <a:t>S</a:t>
            </a:r>
            <a:r>
              <a:rPr lang="en-US" altLang="zh-CN" sz="2600" dirty="0">
                <a:latin typeface="Arial" panose="020B0604020202020204" pitchFamily="34" charset="0"/>
              </a:rPr>
              <a:t>21:   </a:t>
            </a:r>
            <a:endParaRPr lang="zh-CN" altLang="en-US" sz="2600" dirty="0">
              <a:latin typeface="Arial" panose="020B0604020202020204" pitchFamily="34"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2531754834"/>
              </p:ext>
            </p:extLst>
          </p:nvPr>
        </p:nvGraphicFramePr>
        <p:xfrm>
          <a:off x="5333998" y="4607949"/>
          <a:ext cx="1524000" cy="876300"/>
        </p:xfrm>
        <a:graphic>
          <a:graphicData uri="http://schemas.openxmlformats.org/presentationml/2006/ole">
            <mc:AlternateContent xmlns:mc="http://schemas.openxmlformats.org/markup-compatibility/2006">
              <mc:Choice xmlns:v="urn:schemas-microsoft-com:vml" Requires="v">
                <p:oleObj spid="_x0000_s3361" name="公式" r:id="rId7" imgW="749160" imgH="431640" progId="Equation.3">
                  <p:embed/>
                </p:oleObj>
              </mc:Choice>
              <mc:Fallback>
                <p:oleObj name="公式" r:id="rId7" imgW="749160" imgH="431640" progId="Equation.3">
                  <p:embed/>
                  <p:pic>
                    <p:nvPicPr>
                      <p:cNvPr id="0" name=""/>
                      <p:cNvPicPr/>
                      <p:nvPr/>
                    </p:nvPicPr>
                    <p:blipFill>
                      <a:blip r:embed="rId8"/>
                      <a:stretch>
                        <a:fillRect/>
                      </a:stretch>
                    </p:blipFill>
                    <p:spPr>
                      <a:xfrm>
                        <a:off x="5333998" y="4607949"/>
                        <a:ext cx="1524000" cy="876300"/>
                      </a:xfrm>
                      <a:prstGeom prst="rect">
                        <a:avLst/>
                      </a:prstGeom>
                      <a:ln>
                        <a:solidFill>
                          <a:srgbClr val="FFC000"/>
                        </a:solidFill>
                      </a:ln>
                    </p:spPr>
                  </p:pic>
                </p:oleObj>
              </mc:Fallback>
            </mc:AlternateContent>
          </a:graphicData>
        </a:graphic>
      </p:graphicFrame>
      <p:sp>
        <p:nvSpPr>
          <p:cNvPr id="14" name="文本框 13">
            <a:extLst>
              <a:ext uri="{FF2B5EF4-FFF2-40B4-BE49-F238E27FC236}">
                <a16:creationId xmlns:a16="http://schemas.microsoft.com/office/drawing/2014/main" id="{67E30A7C-7728-42A6-A083-17443DEDA0A1}"/>
              </a:ext>
            </a:extLst>
          </p:cNvPr>
          <p:cNvSpPr txBox="1"/>
          <p:nvPr/>
        </p:nvSpPr>
        <p:spPr>
          <a:xfrm>
            <a:off x="58723" y="6333689"/>
            <a:ext cx="3330429" cy="369332"/>
          </a:xfrm>
          <a:prstGeom prst="rect">
            <a:avLst/>
          </a:prstGeom>
          <a:noFill/>
        </p:spPr>
        <p:txBody>
          <a:bodyPr wrap="square" rtlCol="0">
            <a:spAutoFit/>
          </a:bodyPr>
          <a:lstStyle/>
          <a:p>
            <a:r>
              <a:rPr lang="en-US" altLang="zh-CN" dirty="0">
                <a:solidFill>
                  <a:schemeClr val="tx1">
                    <a:lumMod val="50000"/>
                    <a:lumOff val="50000"/>
                  </a:schemeClr>
                </a:solidFill>
              </a:rPr>
              <a:t>H.J. Zheng , J.Y. </a:t>
            </a:r>
            <a:r>
              <a:rPr lang="en-US" altLang="zh-CN" dirty="0" err="1">
                <a:solidFill>
                  <a:schemeClr val="tx1">
                    <a:lumMod val="50000"/>
                    <a:lumOff val="50000"/>
                  </a:schemeClr>
                </a:solidFill>
              </a:rPr>
              <a:t>Zhai</a:t>
            </a:r>
            <a:r>
              <a:rPr lang="en-US" altLang="zh-CN" dirty="0">
                <a:solidFill>
                  <a:schemeClr val="tx1">
                    <a:lumMod val="50000"/>
                    <a:lumOff val="50000"/>
                  </a:schemeClr>
                </a:solidFill>
              </a:rPr>
              <a:t> (IHEP, China)</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6649120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12979</TotalTime>
  <Words>2345</Words>
  <Application>Microsoft Office PowerPoint</Application>
  <PresentationFormat>宽屏</PresentationFormat>
  <Paragraphs>325</Paragraphs>
  <Slides>26</Slides>
  <Notes>26</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5" baseType="lpstr">
      <vt:lpstr>宋体</vt:lpstr>
      <vt:lpstr>Arial</vt:lpstr>
      <vt:lpstr>Calibri</vt:lpstr>
      <vt:lpstr>Calibri Light</vt:lpstr>
      <vt:lpstr>Cambria Math</vt:lpstr>
      <vt:lpstr>Times New Roman</vt:lpstr>
      <vt:lpstr>Wingdings</vt:lpstr>
      <vt:lpstr>Office 主题</vt:lpstr>
      <vt:lpstr>公式</vt:lpstr>
      <vt:lpstr>Hands-on training: Cavity RF measurement</vt:lpstr>
      <vt:lpstr>Cavity RF Measurement</vt:lpstr>
      <vt:lpstr>Cavity RF Measurement</vt:lpstr>
      <vt:lpstr>Training Contents</vt:lpstr>
      <vt:lpstr>Bead-pulling Method</vt:lpstr>
      <vt:lpstr>Principle of Bead-pull</vt:lpstr>
      <vt:lpstr>Frequency Shift (1)</vt:lpstr>
      <vt:lpstr>Frequency Shift (2)</vt:lpstr>
      <vt:lpstr>Frequency Shift (3)</vt:lpstr>
      <vt:lpstr>Bead-Pull Measurement System</vt:lpstr>
      <vt:lpstr>Experimental Set-up of RF Measurement</vt:lpstr>
      <vt:lpstr>RF Measurement of 2-cell Cavity</vt:lpstr>
      <vt:lpstr>RF Measurement of 2-cell Cavity</vt:lpstr>
      <vt:lpstr>RF Measurement-Impedance Method</vt:lpstr>
      <vt:lpstr>RF measurement-Reflection Method </vt:lpstr>
      <vt:lpstr>RF measurement-Transmission Method</vt:lpstr>
      <vt:lpstr>References</vt:lpstr>
      <vt:lpstr>PowerPoint 演示文稿</vt:lpstr>
      <vt:lpstr>PowerPoint 演示文稿</vt:lpstr>
      <vt:lpstr>RF Measurement-Impedance Method</vt:lpstr>
      <vt:lpstr>RF Measurement-Impedance Method</vt:lpstr>
      <vt:lpstr>RF Measurement-Impedance Method</vt:lpstr>
      <vt:lpstr>Surface Resistance-NC Cavity</vt:lpstr>
      <vt:lpstr>Surface Resistance-SC Cavity</vt:lpstr>
      <vt:lpstr>Electrical Conductivity for Cu and Nb</vt:lpstr>
      <vt:lpstr>Cavity Quality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用户</cp:lastModifiedBy>
  <cp:revision>178</cp:revision>
  <dcterms:created xsi:type="dcterms:W3CDTF">2018-11-28T06:59:09Z</dcterms:created>
  <dcterms:modified xsi:type="dcterms:W3CDTF">2025-03-16T14:35:51Z</dcterms:modified>
</cp:coreProperties>
</file>