
<file path=[Content_Types].xml><?xml version="1.0" encoding="utf-8"?>
<Types xmlns="http://schemas.openxmlformats.org/package/2006/content-types">
  <Default Extension="xml" ContentType="application/xml"/>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64" r:id="rId5"/>
    <p:sldId id="258" r:id="rId6"/>
    <p:sldId id="257" r:id="rId7"/>
    <p:sldId id="260" r:id="rId8"/>
    <p:sldId id="265" r:id="rId9"/>
    <p:sldId id="278" r:id="rId10"/>
    <p:sldId id="259" r:id="rId11"/>
    <p:sldId id="266" r:id="rId12"/>
    <p:sldId id="284" r:id="rId13"/>
    <p:sldId id="276" r:id="rId14"/>
    <p:sldId id="282" r:id="rId15"/>
    <p:sldId id="286" r:id="rId16"/>
    <p:sldId id="261" r:id="rId17"/>
    <p:sldId id="262" r:id="rId18"/>
    <p:sldId id="263" r:id="rId19"/>
    <p:sldId id="288" r:id="rId20"/>
    <p:sldId id="277" r:id="rId21"/>
    <p:sldId id="289" r:id="rId22"/>
    <p:sldId id="290" r:id="rId23"/>
    <p:sldId id="291" r:id="rId24"/>
    <p:sldId id="279" r:id="rId25"/>
    <p:sldId id="292"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AAE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8B1032C-EA38-4F05-BA0D-38AFFFC7BED3}" styleName="浅色样式 3 - 强调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147" y="7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2" Type="http://schemas.openxmlformats.org/officeDocument/2006/relationships/customXml" Target="../customXml/item3.xml"/><Relationship Id="rId31" Type="http://schemas.openxmlformats.org/officeDocument/2006/relationships/customXml" Target="../customXml/item2.xml"/><Relationship Id="rId30" Type="http://schemas.openxmlformats.org/officeDocument/2006/relationships/customXml" Target="../customXml/item1.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339F41-A907-4020-8EF9-391C95DF9D7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F1D720-7C57-4A11-9D3C-D58DA2676E8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F1D720-7C57-4A11-9D3C-D58DA2676E8F}"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低温</a:t>
            </a:r>
            <a:r>
              <a:rPr lang="en-US" altLang="zh-CN" dirty="0"/>
              <a:t>-</a:t>
            </a:r>
            <a:r>
              <a:rPr lang="zh-CN" altLang="en-US" dirty="0"/>
              <a:t>测量</a:t>
            </a:r>
            <a:r>
              <a:rPr lang="en-US" altLang="zh-CN" dirty="0"/>
              <a:t>-</a:t>
            </a:r>
            <a:r>
              <a:rPr lang="zh-CN" altLang="en-US" dirty="0"/>
              <a:t>注意点</a:t>
            </a:r>
            <a:endParaRPr lang="zh-CN" altLang="en-US" dirty="0"/>
          </a:p>
        </p:txBody>
      </p:sp>
      <p:sp>
        <p:nvSpPr>
          <p:cNvPr id="4" name="灯片编号占位符 3"/>
          <p:cNvSpPr>
            <a:spLocks noGrp="1"/>
          </p:cNvSpPr>
          <p:nvPr>
            <p:ph type="sldNum" sz="quarter" idx="10"/>
          </p:nvPr>
        </p:nvSpPr>
        <p:spPr/>
        <p:txBody>
          <a:bodyPr/>
          <a:lstStyle/>
          <a:p>
            <a:fld id="{08F1D720-7C57-4A11-9D3C-D58DA2676E8F}"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传感器引线长度参考</a:t>
            </a:r>
            <a:endParaRPr lang="zh-CN" altLang="en-US" dirty="0"/>
          </a:p>
        </p:txBody>
      </p:sp>
      <p:sp>
        <p:nvSpPr>
          <p:cNvPr id="4" name="灯片编号占位符 3"/>
          <p:cNvSpPr>
            <a:spLocks noGrp="1"/>
          </p:cNvSpPr>
          <p:nvPr>
            <p:ph type="sldNum" sz="quarter" idx="10"/>
          </p:nvPr>
        </p:nvSpPr>
        <p:spPr/>
        <p:txBody>
          <a:bodyPr/>
          <a:lstStyle/>
          <a:p>
            <a:fld id="{08F1D720-7C57-4A11-9D3C-D58DA2676E8F}"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传感器接法</a:t>
            </a:r>
            <a:endParaRPr lang="zh-CN" altLang="en-US" dirty="0"/>
          </a:p>
        </p:txBody>
      </p:sp>
      <p:sp>
        <p:nvSpPr>
          <p:cNvPr id="4" name="灯片编号占位符 3"/>
          <p:cNvSpPr>
            <a:spLocks noGrp="1"/>
          </p:cNvSpPr>
          <p:nvPr>
            <p:ph type="sldNum" sz="quarter" idx="10"/>
          </p:nvPr>
        </p:nvSpPr>
        <p:spPr/>
        <p:txBody>
          <a:bodyPr/>
          <a:lstStyle/>
          <a:p>
            <a:fld id="{08F1D720-7C57-4A11-9D3C-D58DA2676E8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366BE71C-AD57-4D1D-9A92-A152E38D4AB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607A7C6-314F-4792-A1F2-CCC8B69ED59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366BE71C-AD57-4D1D-9A92-A152E38D4AB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607A7C6-314F-4792-A1F2-CCC8B69ED599}"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366BE71C-AD57-4D1D-9A92-A152E38D4AB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607A7C6-314F-4792-A1F2-CCC8B69ED59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366BE71C-AD57-4D1D-9A92-A152E38D4AB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607A7C6-314F-4792-A1F2-CCC8B69ED59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366BE71C-AD57-4D1D-9A92-A152E38D4AB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607A7C6-314F-4792-A1F2-CCC8B69ED59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366BE71C-AD57-4D1D-9A92-A152E38D4AB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607A7C6-314F-4792-A1F2-CCC8B69ED59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366BE71C-AD57-4D1D-9A92-A152E38D4ABB}"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607A7C6-314F-4792-A1F2-CCC8B69ED59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366BE71C-AD57-4D1D-9A92-A152E38D4ABB}"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607A7C6-314F-4792-A1F2-CCC8B69ED59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66BE71C-AD57-4D1D-9A92-A152E38D4ABB}"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607A7C6-314F-4792-A1F2-CCC8B69ED59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366BE71C-AD57-4D1D-9A92-A152E38D4AB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607A7C6-314F-4792-A1F2-CCC8B69ED59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366BE71C-AD57-4D1D-9A92-A152E38D4AB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607A7C6-314F-4792-A1F2-CCC8B69ED59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alphaModFix amt="32000"/>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6BE71C-AD57-4D1D-9A92-A152E38D4ABB}"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07A7C6-314F-4792-A1F2-CCC8B69ED59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4.png"/><Relationship Id="rId1"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6.png"/><Relationship Id="rId1"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8.png"/><Relationship Id="rId1" Type="http://schemas.openxmlformats.org/officeDocument/2006/relationships/image" Target="../media/image17.png"/></Relationships>
</file>

<file path=ppt/slides/_rels/slide15.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8.png"/><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9.png"/><Relationship Id="rId1" Type="http://schemas.openxmlformats.org/officeDocument/2006/relationships/image" Target="../media/image2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2.xml"/><Relationship Id="rId2" Type="http://schemas.openxmlformats.org/officeDocument/2006/relationships/image" Target="../media/image30.wmf"/><Relationship Id="rId1"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5" Type="http://schemas.openxmlformats.org/officeDocument/2006/relationships/vmlDrawing" Target="../drawings/vmlDrawing2.vml"/><Relationship Id="rId4" Type="http://schemas.openxmlformats.org/officeDocument/2006/relationships/slideLayout" Target="../slideLayouts/slideLayout2.xml"/><Relationship Id="rId3" Type="http://schemas.openxmlformats.org/officeDocument/2006/relationships/image" Target="../media/image32.wmf"/><Relationship Id="rId2" Type="http://schemas.openxmlformats.org/officeDocument/2006/relationships/oleObject" Target="../embeddings/oleObject2.bin"/><Relationship Id="rId1" Type="http://schemas.openxmlformats.org/officeDocument/2006/relationships/image" Target="../media/image31.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3.pn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 y="4702629"/>
            <a:ext cx="9083040" cy="1381294"/>
          </a:xfrm>
          <a:prstGeom prst="rect">
            <a:avLst/>
          </a:prstGeom>
          <a:solidFill>
            <a:srgbClr val="8AAED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7" name="标题 1"/>
          <p:cNvSpPr txBox="1"/>
          <p:nvPr/>
        </p:nvSpPr>
        <p:spPr>
          <a:xfrm>
            <a:off x="0" y="3319111"/>
            <a:ext cx="10016836"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4400" b="1" dirty="0">
                <a:solidFill>
                  <a:srgbClr val="002060"/>
                </a:solidFill>
              </a:rPr>
              <a:t> Hands-on training (Cryogenics)</a:t>
            </a:r>
            <a:endParaRPr lang="en-US" altLang="zh-CN" sz="4400" b="1" dirty="0">
              <a:solidFill>
                <a:srgbClr val="002060"/>
              </a:solidFill>
            </a:endParaRPr>
          </a:p>
          <a:p>
            <a:pPr algn="l"/>
            <a:r>
              <a:rPr lang="en-US" altLang="zh-CN" sz="2000" b="1" dirty="0">
                <a:solidFill>
                  <a:srgbClr val="002060"/>
                </a:solidFill>
              </a:rPr>
              <a:t>  Temperature Measurement and Calibration </a:t>
            </a:r>
            <a:endParaRPr lang="zh-CN" altLang="en-US" sz="2000" b="1" dirty="0">
              <a:solidFill>
                <a:srgbClr val="002060"/>
              </a:solidFill>
            </a:endParaRPr>
          </a:p>
        </p:txBody>
      </p:sp>
      <p:sp>
        <p:nvSpPr>
          <p:cNvPr id="8" name="页脚占位符 3"/>
          <p:cNvSpPr>
            <a:spLocks noGrp="1"/>
          </p:cNvSpPr>
          <p:nvPr>
            <p:ph type="ftr" sz="quarter" idx="11"/>
          </p:nvPr>
        </p:nvSpPr>
        <p:spPr>
          <a:xfrm>
            <a:off x="0" y="5696609"/>
            <a:ext cx="4114800" cy="365125"/>
          </a:xfrm>
        </p:spPr>
        <p:txBody>
          <a:bodyPr/>
          <a:lstStyle/>
          <a:p>
            <a:pPr algn="l"/>
            <a:r>
              <a:rPr lang="en-US" altLang="zh-CN" sz="1400" b="1" dirty="0">
                <a:solidFill>
                  <a:schemeClr val="tx1"/>
                </a:solidFill>
              </a:rPr>
              <a:t>   </a:t>
            </a:r>
            <a:r>
              <a:rPr lang="en-US" altLang="zh-CN" sz="1400" b="1" dirty="0" err="1">
                <a:solidFill>
                  <a:schemeClr val="tx1"/>
                </a:solidFill>
              </a:rPr>
              <a:t>Tongxian</a:t>
            </a:r>
            <a:r>
              <a:rPr lang="en-US" altLang="zh-CN" sz="1400" b="1" dirty="0">
                <a:solidFill>
                  <a:schemeClr val="tx1"/>
                </a:solidFill>
              </a:rPr>
              <a:t> ZHAO / IHEP Cryogenic Group</a:t>
            </a:r>
            <a:endParaRPr lang="en-US" altLang="zh-CN" sz="1400" b="1" dirty="0">
              <a:solidFill>
                <a:schemeClr val="tx1"/>
              </a:solidFill>
            </a:endParaRPr>
          </a:p>
        </p:txBody>
      </p:sp>
      <p:sp>
        <p:nvSpPr>
          <p:cNvPr id="2" name="矩形 1"/>
          <p:cNvSpPr/>
          <p:nvPr/>
        </p:nvSpPr>
        <p:spPr>
          <a:xfrm>
            <a:off x="287655" y="266700"/>
            <a:ext cx="8260715" cy="645160"/>
          </a:xfrm>
          <a:prstGeom prst="rect">
            <a:avLst/>
          </a:prstGeom>
        </p:spPr>
        <p:txBody>
          <a:bodyPr wrap="square">
            <a:spAutoFit/>
          </a:bodyPr>
          <a:lstStyle/>
          <a:p>
            <a:r>
              <a:rPr lang="en-US" altLang="zh-CN" dirty="0">
                <a:solidFill>
                  <a:srgbClr val="7030A0"/>
                </a:solidFill>
              </a:rPr>
              <a:t>Sixth Asian School on Superconductivity and Cryogenics for Accelerators (ASSCA2025)</a:t>
            </a:r>
            <a:endParaRPr lang="en-US" altLang="zh-CN" dirty="0">
              <a:solidFill>
                <a:srgbClr val="7030A0"/>
              </a:solidFill>
            </a:endParaRPr>
          </a:p>
          <a:p>
            <a:endParaRPr lang="zh-CN" altLang="en-US" dirty="0">
              <a:solidFill>
                <a:srgbClr val="7030A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Calibrate a Low-Temperature Thermometer</a:t>
            </a:r>
            <a:endParaRPr lang="en-US" altLang="zh-CN"/>
          </a:p>
        </p:txBody>
      </p:sp>
      <p:sp>
        <p:nvSpPr>
          <p:cNvPr id="3" name="内容占位符 2"/>
          <p:cNvSpPr>
            <a:spLocks noGrp="1"/>
          </p:cNvSpPr>
          <p:nvPr>
            <p:ph idx="1"/>
          </p:nvPr>
        </p:nvSpPr>
        <p:spPr/>
        <p:txBody>
          <a:bodyPr/>
          <a:p>
            <a:r>
              <a:rPr lang="en-US" altLang="zh-CN">
                <a:sym typeface="+mn-ea"/>
              </a:rPr>
              <a:t>Why?</a:t>
            </a:r>
            <a:endParaRPr lang="en-US" altLang="zh-CN">
              <a:sym typeface="+mn-ea"/>
            </a:endParaRPr>
          </a:p>
          <a:p>
            <a:r>
              <a:rPr lang="en-US" altLang="zh-CN"/>
              <a:t>How to?</a:t>
            </a:r>
            <a:endParaRPr lang="en-US" altLang="zh-CN"/>
          </a:p>
          <a:p>
            <a:endParaRPr lang="en-US" altLang="zh-CN"/>
          </a:p>
          <a:p>
            <a:r>
              <a:rPr lang="en-US" altLang="zh-CN">
                <a:sym typeface="+mn-ea"/>
              </a:rPr>
              <a:t>Calibrating a low-temperature thermometer requires ensuring measurement accuracy and reliability</a:t>
            </a:r>
            <a:endParaRPr lang="en-US" altLang="zh-CN"/>
          </a:p>
          <a:p>
            <a:endParaRPr lang="en-US" altLang="zh-CN"/>
          </a:p>
          <a:p>
            <a:endParaRPr lang="en-US" altLang="zh-CN"/>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5" name="内容占位符 4"/>
          <p:cNvPicPr>
            <a:picLocks noChangeAspect="1"/>
          </p:cNvPicPr>
          <p:nvPr>
            <p:ph idx="1"/>
          </p:nvPr>
        </p:nvPicPr>
        <p:blipFill>
          <a:blip r:embed="rId1"/>
          <a:stretch>
            <a:fillRect/>
          </a:stretch>
        </p:blipFill>
        <p:spPr>
          <a:xfrm>
            <a:off x="0" y="2305685"/>
            <a:ext cx="7510145" cy="3372485"/>
          </a:xfrm>
          <a:prstGeom prst="rect">
            <a:avLst/>
          </a:prstGeom>
        </p:spPr>
      </p:pic>
      <p:pic>
        <p:nvPicPr>
          <p:cNvPr id="6" name="内容占位符 3"/>
          <p:cNvPicPr>
            <a:picLocks noGrp="1" noChangeAspect="1"/>
          </p:cNvPicPr>
          <p:nvPr/>
        </p:nvPicPr>
        <p:blipFill>
          <a:blip r:embed="rId2"/>
          <a:stretch>
            <a:fillRect/>
          </a:stretch>
        </p:blipFill>
        <p:spPr>
          <a:xfrm>
            <a:off x="7553325" y="2367280"/>
            <a:ext cx="4587875" cy="323723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图片 3"/>
          <p:cNvPicPr>
            <a:picLocks noChangeAspect="1"/>
          </p:cNvPicPr>
          <p:nvPr/>
        </p:nvPicPr>
        <p:blipFill>
          <a:blip r:embed="rId1"/>
          <a:stretch>
            <a:fillRect/>
          </a:stretch>
        </p:blipFill>
        <p:spPr>
          <a:xfrm>
            <a:off x="1549400" y="620395"/>
            <a:ext cx="8753475" cy="3416300"/>
          </a:xfrm>
          <a:prstGeom prst="rect">
            <a:avLst/>
          </a:prstGeom>
        </p:spPr>
      </p:pic>
      <p:pic>
        <p:nvPicPr>
          <p:cNvPr id="5" name="图片 4"/>
          <p:cNvPicPr>
            <a:picLocks noChangeAspect="1"/>
          </p:cNvPicPr>
          <p:nvPr/>
        </p:nvPicPr>
        <p:blipFill>
          <a:blip r:embed="rId2"/>
          <a:stretch>
            <a:fillRect/>
          </a:stretch>
        </p:blipFill>
        <p:spPr>
          <a:xfrm>
            <a:off x="1549400" y="4209415"/>
            <a:ext cx="8700135" cy="196913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Calibrate a Low-Temperature Thermometer</a:t>
            </a:r>
            <a:endParaRPr lang="en-US" altLang="zh-CN"/>
          </a:p>
        </p:txBody>
      </p:sp>
      <p:sp>
        <p:nvSpPr>
          <p:cNvPr id="3" name="内容占位符 2"/>
          <p:cNvSpPr>
            <a:spLocks noGrp="1"/>
          </p:cNvSpPr>
          <p:nvPr>
            <p:ph idx="1"/>
          </p:nvPr>
        </p:nvSpPr>
        <p:spPr/>
        <p:txBody>
          <a:bodyPr>
            <a:normAutofit fontScale="70000"/>
          </a:bodyPr>
          <a:p>
            <a:r>
              <a:rPr lang="en-US" altLang="zh-CN">
                <a:sym typeface="+mn-ea"/>
              </a:rPr>
              <a:t>Why?</a:t>
            </a:r>
            <a:endParaRPr lang="en-US" altLang="zh-CN">
              <a:sym typeface="+mn-ea"/>
            </a:endParaRPr>
          </a:p>
          <a:p>
            <a:r>
              <a:rPr lang="en-US" altLang="zh-CN"/>
              <a:t>How to?</a:t>
            </a:r>
            <a:endParaRPr lang="en-US" altLang="zh-CN"/>
          </a:p>
          <a:p>
            <a:endParaRPr lang="en-US" altLang="zh-CN"/>
          </a:p>
          <a:p>
            <a:r>
              <a:rPr lang="en-US" altLang="zh-CN"/>
              <a:t>Fixed-Point Calibration (High Accuracy)</a:t>
            </a:r>
            <a:endParaRPr lang="en-US" altLang="zh-CN"/>
          </a:p>
          <a:p>
            <a:r>
              <a:rPr lang="en-US" altLang="zh-CN"/>
              <a:t>Comparison Method(Common Practice)</a:t>
            </a:r>
            <a:endParaRPr lang="en-US" altLang="zh-CN"/>
          </a:p>
          <a:p>
            <a:endParaRPr lang="en-US" altLang="zh-CN"/>
          </a:p>
          <a:p>
            <a:r>
              <a:rPr lang="en-US" altLang="zh-CN"/>
              <a:t>- Perform initial calibration before first use.  </a:t>
            </a:r>
            <a:endParaRPr lang="en-US" altLang="zh-CN"/>
          </a:p>
          <a:p>
            <a:r>
              <a:rPr lang="en-US" altLang="zh-CN"/>
              <a:t>- Recalibrate every 6–12 months or more frequently under harsh conditions (e.g., thermal cycling).  </a:t>
            </a:r>
            <a:endParaRPr lang="en-US" altLang="zh-CN"/>
          </a:p>
          <a:p>
            <a:r>
              <a:rPr lang="en-US" altLang="zh-CN"/>
              <a:t>For ultra-high-precision applications (e.g., research or metrology), consider calibration by accredited laboratories or national metrology institutes.</a:t>
            </a:r>
            <a:endParaRPr lang="en-US" altLang="zh-CN"/>
          </a:p>
          <a:p>
            <a:endParaRPr lang="en-US" altLang="zh-CN"/>
          </a:p>
          <a:p>
            <a:endParaRPr lang="en-US" altLang="zh-CN"/>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 </a:t>
            </a:r>
            <a:endParaRPr lang="zh-CN" altLang="en-US" dirty="0"/>
          </a:p>
        </p:txBody>
      </p:sp>
      <p:sp>
        <p:nvSpPr>
          <p:cNvPr id="57" name="矩形 56"/>
          <p:cNvSpPr/>
          <p:nvPr/>
        </p:nvSpPr>
        <p:spPr>
          <a:xfrm>
            <a:off x="9564363" y="4705549"/>
            <a:ext cx="2561150" cy="369332"/>
          </a:xfrm>
          <a:prstGeom prst="rect">
            <a:avLst/>
          </a:prstGeom>
        </p:spPr>
        <p:txBody>
          <a:bodyPr wrap="none">
            <a:spAutoFit/>
          </a:bodyPr>
          <a:lstStyle/>
          <a:p>
            <a:r>
              <a:rPr lang="zh-CN" altLang="en-US" dirty="0"/>
              <a:t>High pressure intake pipe</a:t>
            </a:r>
            <a:endParaRPr lang="zh-CN" altLang="en-US" dirty="0"/>
          </a:p>
        </p:txBody>
      </p:sp>
      <p:sp>
        <p:nvSpPr>
          <p:cNvPr id="58" name="矩形 57"/>
          <p:cNvSpPr/>
          <p:nvPr/>
        </p:nvSpPr>
        <p:spPr>
          <a:xfrm>
            <a:off x="9564363" y="5082259"/>
            <a:ext cx="2539541" cy="369332"/>
          </a:xfrm>
          <a:prstGeom prst="rect">
            <a:avLst/>
          </a:prstGeom>
        </p:spPr>
        <p:txBody>
          <a:bodyPr wrap="none">
            <a:spAutoFit/>
          </a:bodyPr>
          <a:lstStyle/>
          <a:p>
            <a:r>
              <a:rPr lang="zh-CN" altLang="en-US" dirty="0"/>
              <a:t>Low pressure return pipe</a:t>
            </a:r>
            <a:endParaRPr lang="zh-CN" altLang="en-US" dirty="0"/>
          </a:p>
        </p:txBody>
      </p:sp>
      <p:sp>
        <p:nvSpPr>
          <p:cNvPr id="59" name="矩形 58"/>
          <p:cNvSpPr/>
          <p:nvPr/>
        </p:nvSpPr>
        <p:spPr>
          <a:xfrm>
            <a:off x="9564363" y="5458969"/>
            <a:ext cx="1117614" cy="369332"/>
          </a:xfrm>
          <a:prstGeom prst="rect">
            <a:avLst/>
          </a:prstGeom>
        </p:spPr>
        <p:txBody>
          <a:bodyPr wrap="none">
            <a:spAutoFit/>
          </a:bodyPr>
          <a:lstStyle/>
          <a:p>
            <a:r>
              <a:rPr lang="zh-CN" altLang="en-US"/>
              <a:t>signal line</a:t>
            </a:r>
            <a:endParaRPr lang="zh-CN" altLang="en-US" dirty="0"/>
          </a:p>
        </p:txBody>
      </p:sp>
      <p:sp>
        <p:nvSpPr>
          <p:cNvPr id="61" name="矩形 60"/>
          <p:cNvSpPr/>
          <p:nvPr/>
        </p:nvSpPr>
        <p:spPr>
          <a:xfrm>
            <a:off x="5605635" y="4047824"/>
            <a:ext cx="1162882" cy="738664"/>
          </a:xfrm>
          <a:prstGeom prst="rect">
            <a:avLst/>
          </a:prstGeom>
        </p:spPr>
        <p:txBody>
          <a:bodyPr wrap="none">
            <a:spAutoFit/>
          </a:bodyPr>
          <a:lstStyle/>
          <a:p>
            <a:r>
              <a:rPr lang="zh-CN" altLang="en-US" sz="1400" dirty="0"/>
              <a:t>Temperature </a:t>
            </a:r>
            <a:endParaRPr lang="en-US" altLang="zh-CN" sz="1400" dirty="0"/>
          </a:p>
          <a:p>
            <a:r>
              <a:rPr lang="zh-CN" altLang="en-US" sz="1400" dirty="0"/>
              <a:t>acquisition </a:t>
            </a:r>
            <a:endParaRPr lang="en-US" altLang="zh-CN" sz="1400" dirty="0"/>
          </a:p>
          <a:p>
            <a:r>
              <a:rPr lang="zh-CN" altLang="en-US" sz="1400" dirty="0"/>
              <a:t>instrument</a:t>
            </a:r>
            <a:endParaRPr lang="zh-CN" altLang="en-US" sz="1400" dirty="0"/>
          </a:p>
        </p:txBody>
      </p:sp>
      <p:grpSp>
        <p:nvGrpSpPr>
          <p:cNvPr id="71" name="组合 70"/>
          <p:cNvGrpSpPr/>
          <p:nvPr/>
        </p:nvGrpSpPr>
        <p:grpSpPr>
          <a:xfrm>
            <a:off x="6798023" y="2319078"/>
            <a:ext cx="3711227" cy="3601730"/>
            <a:chOff x="7642573" y="2319078"/>
            <a:chExt cx="3711227" cy="3601730"/>
          </a:xfrm>
        </p:grpSpPr>
        <p:pic>
          <p:nvPicPr>
            <p:cNvPr id="6" name="图片 5"/>
            <p:cNvPicPr>
              <a:picLocks noChangeAspect="1"/>
            </p:cNvPicPr>
            <p:nvPr/>
          </p:nvPicPr>
          <p:blipFill>
            <a:blip r:embed="rId1"/>
            <a:stretch>
              <a:fillRect/>
            </a:stretch>
          </p:blipFill>
          <p:spPr>
            <a:xfrm>
              <a:off x="7642573" y="2319078"/>
              <a:ext cx="1993618" cy="3601730"/>
            </a:xfrm>
            <a:prstGeom prst="rect">
              <a:avLst/>
            </a:prstGeom>
          </p:spPr>
        </p:pic>
        <p:pic>
          <p:nvPicPr>
            <p:cNvPr id="7" name="图片 6"/>
            <p:cNvPicPr>
              <a:picLocks noChangeAspect="1"/>
            </p:cNvPicPr>
            <p:nvPr/>
          </p:nvPicPr>
          <p:blipFill rotWithShape="1">
            <a:blip r:embed="rId2"/>
            <a:srcRect l="25862" t="5444" r="20546" b="3241"/>
            <a:stretch>
              <a:fillRect/>
            </a:stretch>
          </p:blipFill>
          <p:spPr>
            <a:xfrm>
              <a:off x="9795933" y="2319078"/>
              <a:ext cx="1557867" cy="1557868"/>
            </a:xfrm>
            <a:prstGeom prst="rect">
              <a:avLst/>
            </a:prstGeom>
          </p:spPr>
        </p:pic>
        <p:cxnSp>
          <p:nvCxnSpPr>
            <p:cNvPr id="63" name="直接箭头连接符 62"/>
            <p:cNvCxnSpPr>
              <a:endCxn id="7" idx="1"/>
            </p:cNvCxnSpPr>
            <p:nvPr/>
          </p:nvCxnSpPr>
          <p:spPr>
            <a:xfrm>
              <a:off x="8874034" y="2849444"/>
              <a:ext cx="921899" cy="248568"/>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0" name="组合 69"/>
          <p:cNvGrpSpPr/>
          <p:nvPr/>
        </p:nvGrpSpPr>
        <p:grpSpPr>
          <a:xfrm>
            <a:off x="668162" y="1980412"/>
            <a:ext cx="5952073" cy="4317085"/>
            <a:chOff x="1512712" y="1980412"/>
            <a:chExt cx="5952073" cy="4317085"/>
          </a:xfrm>
        </p:grpSpPr>
        <p:grpSp>
          <p:nvGrpSpPr>
            <p:cNvPr id="12" name="组合 11"/>
            <p:cNvGrpSpPr/>
            <p:nvPr/>
          </p:nvGrpSpPr>
          <p:grpSpPr>
            <a:xfrm>
              <a:off x="3733688" y="2330367"/>
              <a:ext cx="1919111" cy="3590440"/>
              <a:chOff x="5215467" y="2330368"/>
              <a:chExt cx="1919111" cy="3590440"/>
            </a:xfrm>
          </p:grpSpPr>
          <p:sp>
            <p:nvSpPr>
              <p:cNvPr id="8" name="矩形 7"/>
              <p:cNvSpPr/>
              <p:nvPr/>
            </p:nvSpPr>
            <p:spPr>
              <a:xfrm>
                <a:off x="5215467" y="4786489"/>
                <a:ext cx="1919111" cy="113431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5633156" y="4436534"/>
                <a:ext cx="1422399" cy="349956"/>
              </a:xfrm>
              <a:prstGeom prst="rect">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5909733" y="2330368"/>
                <a:ext cx="869244" cy="2106166"/>
              </a:xfrm>
              <a:prstGeom prst="rect">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矩形 10"/>
            <p:cNvSpPr/>
            <p:nvPr/>
          </p:nvSpPr>
          <p:spPr>
            <a:xfrm>
              <a:off x="1512712" y="4825786"/>
              <a:ext cx="1377244" cy="1095022"/>
            </a:xfrm>
            <a:prstGeom prst="rect">
              <a:avLst/>
            </a:prstGeom>
            <a:no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6270975" y="4786488"/>
              <a:ext cx="756356" cy="113431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5834942" y="2733302"/>
              <a:ext cx="1628421" cy="77893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肘形连接符 17"/>
            <p:cNvCxnSpPr/>
            <p:nvPr/>
          </p:nvCxnSpPr>
          <p:spPr>
            <a:xfrm flipV="1">
              <a:off x="2887021" y="5304809"/>
              <a:ext cx="843732" cy="186267"/>
            </a:xfrm>
            <a:prstGeom prst="bentConnector3">
              <a:avLst>
                <a:gd name="adj1" fmla="val 50000"/>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肘形连接符 19"/>
            <p:cNvCxnSpPr/>
            <p:nvPr/>
          </p:nvCxnSpPr>
          <p:spPr>
            <a:xfrm flipV="1">
              <a:off x="2887021" y="5578996"/>
              <a:ext cx="846667" cy="160759"/>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肘形连接符 34"/>
            <p:cNvCxnSpPr/>
            <p:nvPr/>
          </p:nvCxnSpPr>
          <p:spPr>
            <a:xfrm>
              <a:off x="5573776" y="4690534"/>
              <a:ext cx="697199" cy="592667"/>
            </a:xfrm>
            <a:prstGeom prst="bentConnector3">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9" name="肘形连接符 38"/>
            <p:cNvCxnSpPr>
              <a:endCxn id="9" idx="1"/>
            </p:cNvCxnSpPr>
            <p:nvPr/>
          </p:nvCxnSpPr>
          <p:spPr>
            <a:xfrm flipV="1">
              <a:off x="2887021" y="4611511"/>
              <a:ext cx="1264356" cy="513645"/>
            </a:xfrm>
            <a:prstGeom prst="bentConnector3">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3" name="肘形连接符 42"/>
            <p:cNvCxnSpPr/>
            <p:nvPr/>
          </p:nvCxnSpPr>
          <p:spPr>
            <a:xfrm flipV="1">
              <a:off x="5562376" y="3515754"/>
              <a:ext cx="697199" cy="1008964"/>
            </a:xfrm>
            <a:prstGeom prst="bentConnector2">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6" name="肘形连接符 45"/>
            <p:cNvCxnSpPr/>
            <p:nvPr/>
          </p:nvCxnSpPr>
          <p:spPr>
            <a:xfrm flipV="1">
              <a:off x="5573776" y="4052928"/>
              <a:ext cx="950977" cy="547296"/>
            </a:xfrm>
            <a:prstGeom prst="bentConnector3">
              <a:avLst>
                <a:gd name="adj1" fmla="val 80864"/>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sp>
          <p:nvSpPr>
            <p:cNvPr id="53" name="矩形 52"/>
            <p:cNvSpPr/>
            <p:nvPr/>
          </p:nvSpPr>
          <p:spPr>
            <a:xfrm>
              <a:off x="6534234" y="3732127"/>
              <a:ext cx="833679" cy="374400"/>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圆角矩形 53"/>
            <p:cNvSpPr/>
            <p:nvPr/>
          </p:nvSpPr>
          <p:spPr>
            <a:xfrm>
              <a:off x="6619875" y="3800475"/>
              <a:ext cx="407456" cy="127000"/>
            </a:xfrm>
            <a:prstGeom prst="round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a:off x="1594130" y="5912302"/>
              <a:ext cx="1310167" cy="369332"/>
            </a:xfrm>
            <a:prstGeom prst="rect">
              <a:avLst/>
            </a:prstGeom>
          </p:spPr>
          <p:txBody>
            <a:bodyPr wrap="none">
              <a:spAutoFit/>
            </a:bodyPr>
            <a:lstStyle/>
            <a:p>
              <a:r>
                <a:rPr lang="zh-CN" altLang="en-US" dirty="0"/>
                <a:t>Compressor</a:t>
              </a:r>
              <a:endParaRPr lang="zh-CN" altLang="en-US" dirty="0"/>
            </a:p>
          </p:txBody>
        </p:sp>
        <p:sp>
          <p:nvSpPr>
            <p:cNvPr id="56" name="矩形 55"/>
            <p:cNvSpPr/>
            <p:nvPr/>
          </p:nvSpPr>
          <p:spPr>
            <a:xfrm>
              <a:off x="3864362" y="5924496"/>
              <a:ext cx="1657762" cy="369332"/>
            </a:xfrm>
            <a:prstGeom prst="rect">
              <a:avLst/>
            </a:prstGeom>
          </p:spPr>
          <p:txBody>
            <a:bodyPr wrap="none">
              <a:spAutoFit/>
            </a:bodyPr>
            <a:lstStyle/>
            <a:p>
              <a:r>
                <a:rPr lang="zh-CN" altLang="en-US" dirty="0"/>
                <a:t>GM refrigerator</a:t>
              </a:r>
              <a:endParaRPr lang="zh-CN" altLang="en-US" dirty="0"/>
            </a:p>
          </p:txBody>
        </p:sp>
        <p:sp>
          <p:nvSpPr>
            <p:cNvPr id="60" name="矩形 59"/>
            <p:cNvSpPr/>
            <p:nvPr/>
          </p:nvSpPr>
          <p:spPr>
            <a:xfrm>
              <a:off x="5888227" y="2699986"/>
              <a:ext cx="1426031" cy="1107996"/>
            </a:xfrm>
            <a:prstGeom prst="rect">
              <a:avLst/>
            </a:prstGeom>
          </p:spPr>
          <p:txBody>
            <a:bodyPr wrap="none">
              <a:spAutoFit/>
            </a:bodyPr>
            <a:lstStyle/>
            <a:p>
              <a:r>
                <a:rPr lang="en-US" altLang="zh-CN" sz="1600" dirty="0"/>
                <a:t>C</a:t>
              </a:r>
              <a:r>
                <a:rPr lang="zh-CN" altLang="en-US" sz="1600" dirty="0"/>
                <a:t>ontrol system</a:t>
              </a:r>
              <a:endParaRPr lang="en-US" altLang="zh-CN" sz="1600" dirty="0"/>
            </a:p>
            <a:p>
              <a:r>
                <a:rPr lang="en-US" altLang="zh-CN" sz="1600" dirty="0"/>
                <a:t>Computer</a:t>
              </a:r>
              <a:endParaRPr lang="en-US" altLang="zh-CN" sz="1600" dirty="0"/>
            </a:p>
            <a:p>
              <a:r>
                <a:rPr lang="en-US" altLang="zh-CN" sz="1600" dirty="0"/>
                <a:t>Lakeshore 336</a:t>
              </a:r>
              <a:endParaRPr lang="en-US" altLang="zh-CN" sz="1600" dirty="0"/>
            </a:p>
            <a:p>
              <a:endParaRPr lang="zh-CN" altLang="en-US" sz="1600" dirty="0"/>
            </a:p>
          </p:txBody>
        </p:sp>
        <p:sp>
          <p:nvSpPr>
            <p:cNvPr id="64" name="矩形 63"/>
            <p:cNvSpPr/>
            <p:nvPr/>
          </p:nvSpPr>
          <p:spPr>
            <a:xfrm>
              <a:off x="5922375" y="5928165"/>
              <a:ext cx="1542410" cy="369332"/>
            </a:xfrm>
            <a:prstGeom prst="rect">
              <a:avLst/>
            </a:prstGeom>
          </p:spPr>
          <p:txBody>
            <a:bodyPr wrap="none">
              <a:spAutoFit/>
            </a:bodyPr>
            <a:lstStyle/>
            <a:p>
              <a:r>
                <a:rPr lang="zh-CN" altLang="en-US" dirty="0"/>
                <a:t>Vacuum pump</a:t>
              </a:r>
              <a:endParaRPr lang="zh-CN" altLang="en-US" dirty="0"/>
            </a:p>
          </p:txBody>
        </p:sp>
        <p:sp>
          <p:nvSpPr>
            <p:cNvPr id="65" name="矩形 64"/>
            <p:cNvSpPr/>
            <p:nvPr/>
          </p:nvSpPr>
          <p:spPr>
            <a:xfrm>
              <a:off x="4347851" y="1980412"/>
              <a:ext cx="933845" cy="369332"/>
            </a:xfrm>
            <a:prstGeom prst="rect">
              <a:avLst/>
            </a:prstGeom>
          </p:spPr>
          <p:txBody>
            <a:bodyPr wrap="none">
              <a:spAutoFit/>
            </a:bodyPr>
            <a:lstStyle/>
            <a:p>
              <a:r>
                <a:rPr lang="zh-CN" altLang="en-US" dirty="0"/>
                <a:t>cryostat</a:t>
              </a:r>
              <a:endParaRPr lang="zh-CN" altLang="en-US" dirty="0"/>
            </a:p>
          </p:txBody>
        </p:sp>
      </p:grpSp>
      <p:cxnSp>
        <p:nvCxnSpPr>
          <p:cNvPr id="67" name="直接连接符 66"/>
          <p:cNvCxnSpPr>
            <a:endCxn id="57" idx="1"/>
          </p:cNvCxnSpPr>
          <p:nvPr/>
        </p:nvCxnSpPr>
        <p:spPr>
          <a:xfrm>
            <a:off x="8934196" y="4890215"/>
            <a:ext cx="63016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a:off x="8934195" y="5692869"/>
            <a:ext cx="630167"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a:off x="8934194" y="5288369"/>
            <a:ext cx="63016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矩形 71"/>
          <p:cNvSpPr/>
          <p:nvPr/>
        </p:nvSpPr>
        <p:spPr>
          <a:xfrm>
            <a:off x="6946612" y="5902867"/>
            <a:ext cx="3038332" cy="646331"/>
          </a:xfrm>
          <a:prstGeom prst="rect">
            <a:avLst/>
          </a:prstGeom>
        </p:spPr>
        <p:txBody>
          <a:bodyPr wrap="none">
            <a:spAutoFit/>
          </a:bodyPr>
          <a:lstStyle/>
          <a:p>
            <a:r>
              <a:rPr lang="zh-CN" altLang="en-US" dirty="0"/>
              <a:t>The number of thermometers </a:t>
            </a:r>
            <a:endParaRPr lang="en-US" altLang="zh-CN" dirty="0"/>
          </a:p>
          <a:p>
            <a:r>
              <a:rPr lang="zh-CN" altLang="en-US" dirty="0"/>
              <a:t>can be installed </a:t>
            </a:r>
            <a:r>
              <a:rPr lang="en-US" altLang="zh-CN" dirty="0"/>
              <a:t>: 16+</a:t>
            </a:r>
            <a:endParaRPr lang="zh-CN" altLang="en-US" dirty="0"/>
          </a:p>
        </p:txBody>
      </p:sp>
      <p:sp>
        <p:nvSpPr>
          <p:cNvPr id="36" name="标题 1"/>
          <p:cNvSpPr txBox="1"/>
          <p:nvPr/>
        </p:nvSpPr>
        <p:spPr>
          <a:xfrm>
            <a:off x="990600" y="517525"/>
            <a:ext cx="10515600" cy="1325563"/>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dirty="0"/>
              <a:t>Introduction of test stand : </a:t>
            </a:r>
            <a:r>
              <a:rPr lang="en-US" altLang="zh-CN">
                <a:sym typeface="+mn-ea"/>
              </a:rPr>
              <a:t>Comparison Method</a:t>
            </a:r>
            <a:endParaRPr lang="zh-CN" altLang="en-US" dirty="0"/>
          </a:p>
        </p:txBody>
      </p:sp>
      <p:sp>
        <p:nvSpPr>
          <p:cNvPr id="3" name="文本框 2"/>
          <p:cNvSpPr txBox="1"/>
          <p:nvPr/>
        </p:nvSpPr>
        <p:spPr>
          <a:xfrm>
            <a:off x="427355" y="2254250"/>
            <a:ext cx="6096000" cy="2861310"/>
          </a:xfrm>
          <a:prstGeom prst="rect">
            <a:avLst/>
          </a:prstGeom>
          <a:noFill/>
        </p:spPr>
        <p:txBody>
          <a:bodyPr wrap="square" rtlCol="0" anchor="t">
            <a:spAutoFit/>
          </a:bodyPr>
          <a:p>
            <a:r>
              <a:rPr lang="en-US" altLang="zh-CN">
                <a:sym typeface="+mn-ea"/>
              </a:rPr>
              <a:t>Parameters of The </a:t>
            </a:r>
            <a:r>
              <a:rPr lang="en-US" altLang="zh-CN">
                <a:sym typeface="+mn-ea"/>
              </a:rPr>
              <a:t>Platform</a:t>
            </a:r>
            <a:endParaRPr lang="en-US" altLang="zh-CN"/>
          </a:p>
          <a:p>
            <a:pPr indent="0">
              <a:buFont typeface="Arial" panose="020B0604020202020204" pitchFamily="34" charset="0"/>
              <a:buNone/>
            </a:pPr>
            <a:r>
              <a:rPr lang="en-US" altLang="zh-CN">
                <a:sym typeface="+mn-ea"/>
              </a:rPr>
              <a:t>• </a:t>
            </a:r>
            <a:r>
              <a:rPr lang="en-US" altLang="zh-CN">
                <a:sym typeface="+mn-ea"/>
              </a:rPr>
              <a:t>No  liquid nitrogen</a:t>
            </a:r>
            <a:endParaRPr lang="en-US" altLang="zh-CN">
              <a:sym typeface="+mn-ea"/>
            </a:endParaRPr>
          </a:p>
          <a:p>
            <a:pPr indent="0">
              <a:buFont typeface="Arial" panose="020B0604020202020204" pitchFamily="34" charset="0"/>
              <a:buNone/>
            </a:pPr>
            <a:r>
              <a:rPr lang="en-US" altLang="zh-CN">
                <a:sym typeface="+mn-ea"/>
              </a:rPr>
              <a:t>• </a:t>
            </a:r>
            <a:r>
              <a:rPr lang="en-US" altLang="zh-CN">
                <a:sym typeface="+mn-ea"/>
              </a:rPr>
              <a:t>No helium refrigeration</a:t>
            </a:r>
            <a:endParaRPr lang="en-US" altLang="zh-CN">
              <a:sym typeface="+mn-ea"/>
            </a:endParaRPr>
          </a:p>
          <a:p>
            <a:pPr indent="0">
              <a:buFont typeface="Arial" panose="020B0604020202020204" pitchFamily="34" charset="0"/>
              <a:buNone/>
            </a:pPr>
            <a:r>
              <a:rPr lang="en-US" altLang="zh-CN">
                <a:sym typeface="+mn-ea"/>
              </a:rPr>
              <a:t>•</a:t>
            </a:r>
            <a:r>
              <a:rPr lang="en-US" altLang="zh-CN">
                <a:sym typeface="+mn-ea"/>
              </a:rPr>
              <a:t> </a:t>
            </a:r>
            <a:r>
              <a:rPr lang="en-US" altLang="zh-CN"/>
              <a:t>GM </a:t>
            </a:r>
            <a:r>
              <a:rPr lang="en-US" altLang="zh-CN">
                <a:sym typeface="+mn-ea"/>
              </a:rPr>
              <a:t>refrigerator</a:t>
            </a:r>
            <a:endParaRPr lang="en-US" altLang="zh-CN"/>
          </a:p>
          <a:p>
            <a:r>
              <a:rPr lang="en-US" altLang="zh-CN">
                <a:sym typeface="+mn-ea"/>
              </a:rPr>
              <a:t>• Cooling time: ~120 min</a:t>
            </a:r>
            <a:endParaRPr lang="en-US" altLang="zh-CN"/>
          </a:p>
          <a:p>
            <a:r>
              <a:rPr lang="en-US" altLang="zh-CN">
                <a:sym typeface="+mn-ea"/>
              </a:rPr>
              <a:t>• Temperature stability: </a:t>
            </a:r>
            <a:r>
              <a:rPr lang="en-US" altLang="en-US">
                <a:sym typeface="+mn-ea"/>
              </a:rPr>
              <a:t>±</a:t>
            </a:r>
            <a:r>
              <a:rPr lang="en-US" altLang="zh-CN">
                <a:sym typeface="+mn-ea"/>
              </a:rPr>
              <a:t> 5 mK</a:t>
            </a:r>
            <a:endParaRPr lang="en-US" altLang="zh-CN"/>
          </a:p>
          <a:p>
            <a:r>
              <a:rPr lang="en-US" altLang="zh-CN">
                <a:sym typeface="+mn-ea"/>
              </a:rPr>
              <a:t>• Vacuum degree:~ 10-5 Pa</a:t>
            </a:r>
            <a:endParaRPr lang="en-US" altLang="zh-CN">
              <a:sym typeface="+mn-ea"/>
            </a:endParaRPr>
          </a:p>
          <a:p>
            <a:endParaRPr lang="en-US" altLang="zh-CN">
              <a:sym typeface="+mn-ea"/>
            </a:endParaRPr>
          </a:p>
          <a:p>
            <a:r>
              <a:rPr lang="en-US" altLang="zh-CN">
                <a:sym typeface="+mn-ea"/>
              </a:rPr>
              <a:t>2.7K~300K/ 2.7K~70K</a:t>
            </a:r>
            <a:endParaRPr lang="en-US" altLang="zh-CN"/>
          </a:p>
          <a:p>
            <a:endParaRPr lang="en-US" altLang="zh-CN">
              <a:sym typeface="+mn-e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The test stand</a:t>
            </a:r>
            <a:endParaRPr lang="zh-CN" altLang="en-US" dirty="0"/>
          </a:p>
        </p:txBody>
      </p:sp>
      <p:pic>
        <p:nvPicPr>
          <p:cNvPr id="4" name="内容占位符 5"/>
          <p:cNvPicPr>
            <a:picLocks noChangeAspect="1"/>
          </p:cNvPicPr>
          <p:nvPr/>
        </p:nvPicPr>
        <p:blipFill>
          <a:blip r:embed="rId1"/>
          <a:stretch>
            <a:fillRect/>
          </a:stretch>
        </p:blipFill>
        <p:spPr>
          <a:xfrm>
            <a:off x="4474651" y="1690688"/>
            <a:ext cx="3888432" cy="2673041"/>
          </a:xfrm>
          <a:prstGeom prst="rect">
            <a:avLst/>
          </a:prstGeom>
        </p:spPr>
      </p:pic>
      <p:pic>
        <p:nvPicPr>
          <p:cNvPr id="5" name="图片 4"/>
          <p:cNvPicPr>
            <a:picLocks noChangeAspect="1"/>
          </p:cNvPicPr>
          <p:nvPr/>
        </p:nvPicPr>
        <p:blipFill>
          <a:blip r:embed="rId2"/>
          <a:stretch>
            <a:fillRect/>
          </a:stretch>
        </p:blipFill>
        <p:spPr>
          <a:xfrm>
            <a:off x="8506979" y="1699192"/>
            <a:ext cx="2060164" cy="2664537"/>
          </a:xfrm>
          <a:prstGeom prst="rect">
            <a:avLst/>
          </a:prstGeom>
        </p:spPr>
      </p:pic>
      <p:pic>
        <p:nvPicPr>
          <p:cNvPr id="6" name="图片 5"/>
          <p:cNvPicPr>
            <a:picLocks noChangeAspect="1"/>
          </p:cNvPicPr>
          <p:nvPr/>
        </p:nvPicPr>
        <p:blipFill>
          <a:blip r:embed="rId3"/>
          <a:stretch>
            <a:fillRect/>
          </a:stretch>
        </p:blipFill>
        <p:spPr>
          <a:xfrm>
            <a:off x="1666399" y="1690688"/>
            <a:ext cx="2736304" cy="4785670"/>
          </a:xfrm>
          <a:prstGeom prst="rect">
            <a:avLst/>
          </a:prstGeom>
        </p:spPr>
      </p:pic>
      <p:pic>
        <p:nvPicPr>
          <p:cNvPr id="7" name="图片 6"/>
          <p:cNvPicPr>
            <a:picLocks noChangeAspect="1"/>
          </p:cNvPicPr>
          <p:nvPr/>
        </p:nvPicPr>
        <p:blipFill>
          <a:blip r:embed="rId4"/>
          <a:stretch>
            <a:fillRect/>
          </a:stretch>
        </p:blipFill>
        <p:spPr>
          <a:xfrm>
            <a:off x="4488032" y="4426993"/>
            <a:ext cx="1877058" cy="2049366"/>
          </a:xfrm>
          <a:prstGeom prst="rect">
            <a:avLst/>
          </a:prstGeom>
        </p:spPr>
      </p:pic>
      <p:pic>
        <p:nvPicPr>
          <p:cNvPr id="8" name="图片 7"/>
          <p:cNvPicPr>
            <a:picLocks noChangeAspect="1"/>
          </p:cNvPicPr>
          <p:nvPr/>
        </p:nvPicPr>
        <p:blipFill>
          <a:blip r:embed="rId5"/>
          <a:stretch>
            <a:fillRect/>
          </a:stretch>
        </p:blipFill>
        <p:spPr>
          <a:xfrm>
            <a:off x="6450419" y="4426992"/>
            <a:ext cx="2604801" cy="2049365"/>
          </a:xfrm>
          <a:prstGeom prst="rect">
            <a:avLst/>
          </a:prstGeom>
        </p:spPr>
      </p:pic>
      <p:pic>
        <p:nvPicPr>
          <p:cNvPr id="9" name="图片 8"/>
          <p:cNvPicPr>
            <a:picLocks noChangeAspect="1"/>
          </p:cNvPicPr>
          <p:nvPr/>
        </p:nvPicPr>
        <p:blipFill>
          <a:blip r:embed="rId6"/>
          <a:stretch>
            <a:fillRect/>
          </a:stretch>
        </p:blipFill>
        <p:spPr>
          <a:xfrm>
            <a:off x="9140549" y="4426992"/>
            <a:ext cx="1426594" cy="204936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The Interface of test stand</a:t>
            </a:r>
            <a:endParaRPr lang="zh-CN" altLang="en-US" dirty="0"/>
          </a:p>
        </p:txBody>
      </p:sp>
      <p:pic>
        <p:nvPicPr>
          <p:cNvPr id="4" name="图片 3"/>
          <p:cNvPicPr>
            <a:picLocks noChangeAspect="1"/>
          </p:cNvPicPr>
          <p:nvPr/>
        </p:nvPicPr>
        <p:blipFill>
          <a:blip r:embed="rId1"/>
          <a:stretch>
            <a:fillRect/>
          </a:stretch>
        </p:blipFill>
        <p:spPr>
          <a:xfrm>
            <a:off x="5616197" y="4210118"/>
            <a:ext cx="4685640" cy="2255074"/>
          </a:xfrm>
          <a:prstGeom prst="rect">
            <a:avLst/>
          </a:prstGeom>
        </p:spPr>
      </p:pic>
      <p:sp>
        <p:nvSpPr>
          <p:cNvPr id="5" name="矩形 4"/>
          <p:cNvSpPr/>
          <p:nvPr/>
        </p:nvSpPr>
        <p:spPr>
          <a:xfrm>
            <a:off x="5909246" y="5974844"/>
            <a:ext cx="4385881" cy="369332"/>
          </a:xfrm>
          <a:prstGeom prst="rect">
            <a:avLst/>
          </a:prstGeom>
        </p:spPr>
        <p:txBody>
          <a:bodyPr wrap="none">
            <a:spAutoFit/>
          </a:bodyPr>
          <a:lstStyle/>
          <a:p>
            <a:r>
              <a:rPr lang="en-US" altLang="zh-CN" dirty="0"/>
              <a:t>the accuracy of measurement 3.9993-4.0008</a:t>
            </a:r>
            <a:endParaRPr lang="zh-CN" altLang="en-US" dirty="0"/>
          </a:p>
        </p:txBody>
      </p:sp>
      <p:pic>
        <p:nvPicPr>
          <p:cNvPr id="6" name="图片 5"/>
          <p:cNvPicPr>
            <a:picLocks noChangeAspect="1"/>
          </p:cNvPicPr>
          <p:nvPr/>
        </p:nvPicPr>
        <p:blipFill>
          <a:blip r:embed="rId2"/>
          <a:stretch>
            <a:fillRect/>
          </a:stretch>
        </p:blipFill>
        <p:spPr>
          <a:xfrm>
            <a:off x="1557805" y="1825626"/>
            <a:ext cx="4351441" cy="2250579"/>
          </a:xfrm>
          <a:prstGeom prst="rect">
            <a:avLst/>
          </a:prstGeom>
        </p:spPr>
      </p:pic>
      <p:cxnSp>
        <p:nvCxnSpPr>
          <p:cNvPr id="7" name="直接连接符 6"/>
          <p:cNvCxnSpPr/>
          <p:nvPr/>
        </p:nvCxnSpPr>
        <p:spPr>
          <a:xfrm>
            <a:off x="2277885" y="1969642"/>
            <a:ext cx="0" cy="2016224"/>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a:off x="3733525" y="3697834"/>
            <a:ext cx="1424680"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9" name="直接箭头连接符 8"/>
          <p:cNvCxnSpPr/>
          <p:nvPr/>
        </p:nvCxnSpPr>
        <p:spPr>
          <a:xfrm flipH="1">
            <a:off x="2277885" y="3697834"/>
            <a:ext cx="1455640"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0" name="矩形 9"/>
          <p:cNvSpPr/>
          <p:nvPr/>
        </p:nvSpPr>
        <p:spPr>
          <a:xfrm>
            <a:off x="2280940" y="3319464"/>
            <a:ext cx="2210092" cy="369332"/>
          </a:xfrm>
          <a:prstGeom prst="rect">
            <a:avLst/>
          </a:prstGeom>
        </p:spPr>
        <p:txBody>
          <a:bodyPr wrap="none">
            <a:spAutoFit/>
          </a:bodyPr>
          <a:lstStyle/>
          <a:p>
            <a:r>
              <a:rPr lang="en-US" altLang="zh-CN" dirty="0"/>
              <a:t>300K-&gt;2.72K</a:t>
            </a:r>
            <a:r>
              <a:rPr lang="zh-CN" altLang="en-US" dirty="0"/>
              <a:t> </a:t>
            </a:r>
            <a:r>
              <a:rPr lang="en-US" altLang="zh-CN" dirty="0"/>
              <a:t>: </a:t>
            </a:r>
            <a:r>
              <a:rPr lang="en-US" altLang="zh-CN" dirty="0">
                <a:solidFill>
                  <a:srgbClr val="7030A0"/>
                </a:solidFill>
              </a:rPr>
              <a:t>2Hours</a:t>
            </a:r>
            <a:endParaRPr lang="zh-CN" altLang="en-US" dirty="0">
              <a:solidFill>
                <a:srgbClr val="7030A0"/>
              </a:solidFill>
            </a:endParaRPr>
          </a:p>
        </p:txBody>
      </p:sp>
      <p:pic>
        <p:nvPicPr>
          <p:cNvPr id="11" name="图片 10"/>
          <p:cNvPicPr>
            <a:picLocks noChangeAspect="1"/>
          </p:cNvPicPr>
          <p:nvPr/>
        </p:nvPicPr>
        <p:blipFill>
          <a:blip r:embed="rId3"/>
          <a:stretch>
            <a:fillRect/>
          </a:stretch>
        </p:blipFill>
        <p:spPr>
          <a:xfrm>
            <a:off x="5937959" y="1825625"/>
            <a:ext cx="4401868" cy="2250579"/>
          </a:xfrm>
          <a:prstGeom prst="rect">
            <a:avLst/>
          </a:prstGeom>
        </p:spPr>
      </p:pic>
      <p:sp>
        <p:nvSpPr>
          <p:cNvPr id="12" name="矩形 11"/>
          <p:cNvSpPr/>
          <p:nvPr/>
        </p:nvSpPr>
        <p:spPr>
          <a:xfrm>
            <a:off x="7102421" y="2462802"/>
            <a:ext cx="2433358" cy="369332"/>
          </a:xfrm>
          <a:prstGeom prst="rect">
            <a:avLst/>
          </a:prstGeom>
        </p:spPr>
        <p:txBody>
          <a:bodyPr wrap="none">
            <a:spAutoFit/>
          </a:bodyPr>
          <a:lstStyle/>
          <a:p>
            <a:r>
              <a:rPr lang="en-US" altLang="zh-CN" dirty="0"/>
              <a:t>rewarming speed 22K/h</a:t>
            </a:r>
            <a:endParaRPr lang="zh-CN" altLang="en-US" dirty="0"/>
          </a:p>
        </p:txBody>
      </p:sp>
      <p:pic>
        <p:nvPicPr>
          <p:cNvPr id="13" name="图片 12"/>
          <p:cNvPicPr>
            <a:picLocks noChangeAspect="1"/>
          </p:cNvPicPr>
          <p:nvPr/>
        </p:nvPicPr>
        <p:blipFill>
          <a:blip r:embed="rId4"/>
          <a:stretch>
            <a:fillRect/>
          </a:stretch>
        </p:blipFill>
        <p:spPr>
          <a:xfrm>
            <a:off x="1534797" y="4211932"/>
            <a:ext cx="3917979" cy="2299456"/>
          </a:xfrm>
          <a:prstGeom prst="rect">
            <a:avLst/>
          </a:prstGeom>
        </p:spPr>
      </p:pic>
      <p:sp>
        <p:nvSpPr>
          <p:cNvPr id="14" name="矩形 13"/>
          <p:cNvSpPr/>
          <p:nvPr/>
        </p:nvSpPr>
        <p:spPr>
          <a:xfrm>
            <a:off x="8961983" y="6234389"/>
            <a:ext cx="1339854" cy="276999"/>
          </a:xfrm>
          <a:prstGeom prst="rect">
            <a:avLst/>
          </a:prstGeom>
        </p:spPr>
        <p:txBody>
          <a:bodyPr wrap="none">
            <a:spAutoFit/>
          </a:bodyPr>
          <a:lstStyle/>
          <a:p>
            <a:r>
              <a:rPr lang="en-US" altLang="zh-CN" sz="1200" dirty="0"/>
              <a:t>Lakeshore CU 5mk</a:t>
            </a:r>
            <a:endParaRPr lang="zh-CN" altLang="en-US" sz="1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dirty="0">
                <a:sym typeface="+mn-ea"/>
              </a:rPr>
              <a:t>Test stand </a:t>
            </a:r>
            <a:r>
              <a:rPr lang="en-US" altLang="zh-CN" dirty="0">
                <a:sym typeface="+mn-ea"/>
              </a:rPr>
              <a:t>II</a:t>
            </a:r>
            <a:endParaRPr lang="en-US" altLang="zh-CN" dirty="0">
              <a:sym typeface="+mn-ea"/>
            </a:endParaRPr>
          </a:p>
        </p:txBody>
      </p:sp>
      <p:pic>
        <p:nvPicPr>
          <p:cNvPr id="4" name="内容占位符 3"/>
          <p:cNvPicPr>
            <a:picLocks noChangeAspect="1"/>
          </p:cNvPicPr>
          <p:nvPr>
            <p:ph idx="1"/>
          </p:nvPr>
        </p:nvPicPr>
        <p:blipFill>
          <a:blip r:embed="rId1"/>
          <a:stretch>
            <a:fillRect/>
          </a:stretch>
        </p:blipFill>
        <p:spPr>
          <a:xfrm>
            <a:off x="972185" y="1792605"/>
            <a:ext cx="3832860" cy="2110740"/>
          </a:xfrm>
          <a:prstGeom prst="rect">
            <a:avLst/>
          </a:prstGeom>
        </p:spPr>
      </p:pic>
      <p:sp>
        <p:nvSpPr>
          <p:cNvPr id="5" name="文本框 4"/>
          <p:cNvSpPr txBox="1"/>
          <p:nvPr/>
        </p:nvSpPr>
        <p:spPr>
          <a:xfrm>
            <a:off x="5126355" y="2184400"/>
            <a:ext cx="6096000" cy="2861310"/>
          </a:xfrm>
          <a:prstGeom prst="rect">
            <a:avLst/>
          </a:prstGeom>
          <a:noFill/>
        </p:spPr>
        <p:txBody>
          <a:bodyPr wrap="square" rtlCol="0" anchor="t">
            <a:spAutoFit/>
          </a:bodyPr>
          <a:p>
            <a:r>
              <a:rPr lang="en-US" altLang="zh-CN"/>
              <a:t>Parameters of </a:t>
            </a:r>
            <a:r>
              <a:rPr lang="en-US" altLang="zh-CN"/>
              <a:t>The low-temperature platform</a:t>
            </a:r>
            <a:endParaRPr lang="en-US" altLang="zh-CN"/>
          </a:p>
          <a:p>
            <a:pPr indent="0">
              <a:buFont typeface="Arial" panose="020B0604020202020204" pitchFamily="34" charset="0"/>
              <a:buNone/>
            </a:pPr>
            <a:r>
              <a:rPr lang="en-US" altLang="zh-CN">
                <a:sym typeface="+mn-ea"/>
              </a:rPr>
              <a:t>• </a:t>
            </a:r>
            <a:r>
              <a:rPr lang="en-US" altLang="zh-CN"/>
              <a:t>No  liquid nitrogen&amp;helium refrigeration</a:t>
            </a:r>
            <a:endParaRPr lang="en-US" altLang="zh-CN"/>
          </a:p>
          <a:p>
            <a:pPr indent="0">
              <a:buFont typeface="Arial" panose="020B0604020202020204" pitchFamily="34" charset="0"/>
              <a:buNone/>
            </a:pPr>
            <a:r>
              <a:rPr lang="en-US" altLang="zh-CN">
                <a:sym typeface="+mn-ea"/>
              </a:rPr>
              <a:t>• </a:t>
            </a:r>
            <a:r>
              <a:rPr lang="en-US" altLang="zh-CN"/>
              <a:t>Stirling refrigerator</a:t>
            </a:r>
            <a:endParaRPr lang="en-US" altLang="zh-CN"/>
          </a:p>
          <a:p>
            <a:r>
              <a:rPr lang="en-US" altLang="zh-CN"/>
              <a:t>• Cooling time: ≤ 120 min</a:t>
            </a:r>
            <a:endParaRPr lang="en-US" altLang="zh-CN"/>
          </a:p>
          <a:p>
            <a:r>
              <a:rPr lang="en-US" altLang="zh-CN"/>
              <a:t>• Temperature stability: </a:t>
            </a:r>
            <a:r>
              <a:rPr lang="en-US" altLang="en-US"/>
              <a:t>±</a:t>
            </a:r>
            <a:r>
              <a:rPr lang="en-US" altLang="zh-CN"/>
              <a:t> 5 mK</a:t>
            </a:r>
            <a:endParaRPr lang="en-US" altLang="zh-CN"/>
          </a:p>
          <a:p>
            <a:r>
              <a:rPr lang="en-US" altLang="zh-CN"/>
              <a:t>• Cooling power: 2 W @ 80 K/10 W @ 200 K/20 W @ 300 K</a:t>
            </a:r>
            <a:endParaRPr lang="en-US" altLang="zh-CN"/>
          </a:p>
          <a:p>
            <a:r>
              <a:rPr lang="en-US" altLang="zh-CN"/>
              <a:t>• Vacuum degree:~ 10-5 Pa</a:t>
            </a:r>
            <a:endParaRPr lang="en-US" altLang="zh-CN"/>
          </a:p>
          <a:p>
            <a:r>
              <a:rPr lang="en-US" altLang="zh-CN"/>
              <a:t>• Rated power: 100 W</a:t>
            </a:r>
            <a:endParaRPr lang="en-US" altLang="zh-CN"/>
          </a:p>
          <a:p>
            <a:endParaRPr lang="zh-CN" altLang="en-US"/>
          </a:p>
          <a:p>
            <a:r>
              <a:rPr lang="en-US" altLang="zh-CN"/>
              <a:t>74K~300</a:t>
            </a:r>
            <a:r>
              <a:rPr lang="en-US" altLang="zh-CN"/>
              <a:t>K</a:t>
            </a:r>
            <a:endParaRPr lang="en-US" altLang="zh-CN"/>
          </a:p>
        </p:txBody>
      </p:sp>
      <p:pic>
        <p:nvPicPr>
          <p:cNvPr id="6" name="图片 5"/>
          <p:cNvPicPr>
            <a:picLocks noChangeAspect="1"/>
          </p:cNvPicPr>
          <p:nvPr/>
        </p:nvPicPr>
        <p:blipFill>
          <a:blip r:embed="rId2"/>
          <a:stretch>
            <a:fillRect/>
          </a:stretch>
        </p:blipFill>
        <p:spPr>
          <a:xfrm>
            <a:off x="972185" y="4004945"/>
            <a:ext cx="3237230" cy="2680970"/>
          </a:xfrm>
          <a:prstGeom prst="rect">
            <a:avLst/>
          </a:prstGeom>
        </p:spPr>
      </p:pic>
      <p:sp>
        <p:nvSpPr>
          <p:cNvPr id="7" name="文本框 6"/>
          <p:cNvSpPr txBox="1"/>
          <p:nvPr/>
        </p:nvSpPr>
        <p:spPr>
          <a:xfrm>
            <a:off x="4589780" y="5835015"/>
            <a:ext cx="7168515" cy="1198880"/>
          </a:xfrm>
          <a:prstGeom prst="rect">
            <a:avLst/>
          </a:prstGeom>
          <a:noFill/>
        </p:spPr>
        <p:txBody>
          <a:bodyPr wrap="square" rtlCol="0" anchor="t">
            <a:spAutoFit/>
          </a:bodyPr>
          <a:p>
            <a:r>
              <a:rPr lang="en-US" altLang="zh-CN"/>
              <a:t>Comprehensive performance evaluation system for wide temperature range thermoelectric materials and devices</a:t>
            </a:r>
            <a:endParaRPr lang="en-US" altLang="zh-CN"/>
          </a:p>
          <a:p>
            <a:r>
              <a:rPr lang="zh-CN" altLang="en-US"/>
              <a:t>宽温区热电材料</a:t>
            </a:r>
            <a:r>
              <a:rPr lang="en-US" altLang="zh-CN"/>
              <a:t>&amp;</a:t>
            </a:r>
            <a:r>
              <a:rPr lang="zh-CN" altLang="en-US"/>
              <a:t>器件综合性能评价系统</a:t>
            </a:r>
            <a:endParaRPr lang="zh-CN" altLang="en-US"/>
          </a:p>
          <a:p>
            <a:endParaRPr lang="zh-CN"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Hand-on training</a:t>
            </a:r>
            <a:endParaRPr lang="en-US" altLang="zh-CN"/>
          </a:p>
        </p:txBody>
      </p:sp>
      <p:sp>
        <p:nvSpPr>
          <p:cNvPr id="3" name="内容占位符 2"/>
          <p:cNvSpPr>
            <a:spLocks noGrp="1"/>
          </p:cNvSpPr>
          <p:nvPr>
            <p:ph idx="1"/>
          </p:nvPr>
        </p:nvSpPr>
        <p:spPr/>
        <p:txBody>
          <a:bodyPr>
            <a:normAutofit lnSpcReduction="10000"/>
          </a:bodyPr>
          <a:p>
            <a:r>
              <a:rPr lang="en-US" altLang="zh-CN"/>
              <a:t>1: Everyone will receive a thermometer. (Cernox/Carbon/PT/CLTS)</a:t>
            </a:r>
            <a:endParaRPr lang="en-US" altLang="zh-CN"/>
          </a:p>
          <a:p>
            <a:r>
              <a:rPr lang="en-US" altLang="zh-CN"/>
              <a:t>2: Each thermometer has four leads, and their resistances are measured to obtain a reasonable resistance value for the thermometer itself.</a:t>
            </a:r>
            <a:endParaRPr lang="en-US" altLang="zh-CN"/>
          </a:p>
          <a:p>
            <a:r>
              <a:rPr lang="en-US" altLang="zh-CN"/>
              <a:t>3: Measure the resistance value of the thermometer in the ice-water mixture.</a:t>
            </a:r>
            <a:endParaRPr lang="en-US" altLang="zh-CN"/>
          </a:p>
          <a:p>
            <a:r>
              <a:rPr lang="en-US" altLang="zh-CN"/>
              <a:t>4: Measure the resistance value of the thermometer in liquid nitrogen.</a:t>
            </a:r>
            <a:endParaRPr lang="en-US" altLang="zh-CN"/>
          </a:p>
          <a:p>
            <a:r>
              <a:rPr lang="en-US" altLang="zh-CN"/>
              <a:t>5: Record the above data and enter it into the computer.</a:t>
            </a:r>
            <a:endParaRPr lang="en-US" altLang="zh-CN"/>
          </a:p>
          <a:p>
            <a:r>
              <a:rPr lang="en-US" altLang="zh-CN"/>
              <a:t>6: Analyze the resistance or temperature values read by the computer under liquid nitrogen.</a:t>
            </a:r>
            <a:endParaRPr lang="en-US" altLang="zh-CN"/>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graphicFrame>
        <p:nvGraphicFramePr>
          <p:cNvPr id="6" name="内容占位符 5"/>
          <p:cNvGraphicFramePr>
            <a:graphicFrameLocks noChangeAspect="1"/>
          </p:cNvGraphicFramePr>
          <p:nvPr>
            <p:ph idx="1"/>
          </p:nvPr>
        </p:nvGraphicFramePr>
        <p:xfrm>
          <a:off x="838200" y="3886200"/>
          <a:ext cx="9853930" cy="2122805"/>
        </p:xfrm>
        <a:graphic>
          <a:graphicData uri="http://schemas.openxmlformats.org/presentationml/2006/ole">
            <mc:AlternateContent xmlns:mc="http://schemas.openxmlformats.org/markup-compatibility/2006">
              <mc:Choice xmlns:v="urn:schemas-microsoft-com:vml" Requires="v">
                <p:oleObj spid="_x0000_s7" name="" r:id="rId1" imgW="6225540" imgH="1341120" progId="Paint.Picture">
                  <p:embed/>
                </p:oleObj>
              </mc:Choice>
              <mc:Fallback>
                <p:oleObj name="" r:id="rId1" imgW="6225540" imgH="1341120" progId="Paint.Picture">
                  <p:embed/>
                  <p:pic>
                    <p:nvPicPr>
                      <p:cNvPr id="0" name="图片 6"/>
                      <p:cNvPicPr/>
                      <p:nvPr/>
                    </p:nvPicPr>
                    <p:blipFill>
                      <a:blip r:embed="rId2"/>
                      <a:stretch>
                        <a:fillRect/>
                      </a:stretch>
                    </p:blipFill>
                    <p:spPr>
                      <a:xfrm>
                        <a:off x="838200" y="3886200"/>
                        <a:ext cx="9853930" cy="2122805"/>
                      </a:xfrm>
                      <a:prstGeom prst="rect">
                        <a:avLst/>
                      </a:prstGeom>
                    </p:spPr>
                  </p:pic>
                </p:oleObj>
              </mc:Fallback>
            </mc:AlternateContent>
          </a:graphicData>
        </a:graphic>
      </p:graphicFrame>
      <p:sp>
        <p:nvSpPr>
          <p:cNvPr id="8" name="文本框 7"/>
          <p:cNvSpPr txBox="1"/>
          <p:nvPr/>
        </p:nvSpPr>
        <p:spPr>
          <a:xfrm>
            <a:off x="8507730" y="1911985"/>
            <a:ext cx="3928745" cy="1753235"/>
          </a:xfrm>
          <a:prstGeom prst="rect">
            <a:avLst/>
          </a:prstGeom>
          <a:noFill/>
        </p:spPr>
        <p:txBody>
          <a:bodyPr wrap="square" rtlCol="0">
            <a:spAutoFit/>
          </a:bodyPr>
          <a:p>
            <a:r>
              <a:rPr lang="en-US" altLang="zh-CN"/>
              <a:t>R1</a:t>
            </a:r>
            <a:r>
              <a:rPr lang="zh-CN" altLang="en-US"/>
              <a:t>：</a:t>
            </a:r>
            <a:r>
              <a:rPr lang="en-US" altLang="zh-CN"/>
              <a:t>U+ U-</a:t>
            </a:r>
            <a:endParaRPr lang="en-US" altLang="zh-CN"/>
          </a:p>
          <a:p>
            <a:r>
              <a:rPr lang="en-US" altLang="zh-CN"/>
              <a:t>R2</a:t>
            </a:r>
            <a:r>
              <a:rPr lang="zh-CN" altLang="en-US"/>
              <a:t>：</a:t>
            </a:r>
            <a:r>
              <a:rPr lang="en-US" altLang="zh-CN"/>
              <a:t>U+ I-</a:t>
            </a:r>
            <a:endParaRPr lang="en-US" altLang="zh-CN"/>
          </a:p>
          <a:p>
            <a:r>
              <a:rPr lang="en-US" altLang="zh-CN"/>
              <a:t>R3</a:t>
            </a:r>
            <a:r>
              <a:rPr lang="zh-CN" altLang="en-US"/>
              <a:t>：</a:t>
            </a:r>
            <a:r>
              <a:rPr lang="en-US" altLang="zh-CN"/>
              <a:t>U+ I+</a:t>
            </a:r>
            <a:endParaRPr lang="en-US" altLang="zh-CN"/>
          </a:p>
          <a:p>
            <a:r>
              <a:rPr lang="en-US" altLang="zh-CN"/>
              <a:t>R4</a:t>
            </a:r>
            <a:r>
              <a:rPr lang="zh-CN" altLang="en-US"/>
              <a:t>：</a:t>
            </a:r>
            <a:r>
              <a:rPr lang="en-US" altLang="zh-CN"/>
              <a:t>U- I-</a:t>
            </a:r>
            <a:endParaRPr lang="en-US" altLang="zh-CN"/>
          </a:p>
          <a:p>
            <a:r>
              <a:rPr lang="en-US" altLang="zh-CN"/>
              <a:t>R5</a:t>
            </a:r>
            <a:r>
              <a:rPr lang="zh-CN" altLang="en-US"/>
              <a:t>：</a:t>
            </a:r>
            <a:r>
              <a:rPr lang="en-US" altLang="zh-CN"/>
              <a:t>U- I+</a:t>
            </a:r>
            <a:endParaRPr lang="en-US" altLang="zh-CN"/>
          </a:p>
          <a:p>
            <a:r>
              <a:rPr lang="en-US" altLang="zh-CN"/>
              <a:t>R6</a:t>
            </a:r>
            <a:r>
              <a:rPr lang="zh-CN" altLang="en-US"/>
              <a:t>：</a:t>
            </a:r>
            <a:r>
              <a:rPr lang="en-US" altLang="zh-CN"/>
              <a:t>I+ I-</a:t>
            </a:r>
            <a:endParaRPr lang="en-US" altLang="zh-CN"/>
          </a:p>
        </p:txBody>
      </p:sp>
      <p:sp>
        <p:nvSpPr>
          <p:cNvPr id="9" name="文本框 8"/>
          <p:cNvSpPr txBox="1"/>
          <p:nvPr/>
        </p:nvSpPr>
        <p:spPr>
          <a:xfrm>
            <a:off x="838200" y="1911985"/>
            <a:ext cx="7597140" cy="1383665"/>
          </a:xfrm>
          <a:prstGeom prst="rect">
            <a:avLst/>
          </a:prstGeom>
          <a:noFill/>
        </p:spPr>
        <p:txBody>
          <a:bodyPr wrap="square" rtlCol="0" anchor="t">
            <a:spAutoFit/>
          </a:bodyPr>
          <a:p>
            <a:r>
              <a:rPr lang="en-US" altLang="zh-CN" sz="2800">
                <a:sym typeface="+mn-ea"/>
              </a:rPr>
              <a:t>2: Each thermometer has four leads, and their resistances are measured to obtain a “reasonable” resistance value for the thermometer itself.</a:t>
            </a:r>
            <a:endParaRPr lang="en-US" altLang="zh-CN" sz="2800">
              <a:sym typeface="+mn-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The cryogenic temperature range</a:t>
            </a:r>
            <a:endParaRPr lang="zh-CN" altLang="en-US" dirty="0"/>
          </a:p>
        </p:txBody>
      </p:sp>
      <p:sp>
        <p:nvSpPr>
          <p:cNvPr id="3" name="内容占位符 2"/>
          <p:cNvSpPr>
            <a:spLocks noGrp="1"/>
          </p:cNvSpPr>
          <p:nvPr>
            <p:ph idx="1"/>
          </p:nvPr>
        </p:nvSpPr>
        <p:spPr>
          <a:xfrm>
            <a:off x="838200" y="1825625"/>
            <a:ext cx="7153687" cy="4351338"/>
          </a:xfrm>
        </p:spPr>
        <p:txBody>
          <a:bodyPr/>
          <a:lstStyle/>
          <a:p>
            <a:pPr marL="0" indent="0">
              <a:buNone/>
            </a:pPr>
            <a:r>
              <a:rPr lang="en-US" altLang="zh-CN" dirty="0"/>
              <a:t>The cryogenic temperature range has been defined as from −150 °C (−238 °F) to absolute zero (−273 °C or −460 °F), the temperature at which molecular motion comes as close as theoretically possible to ceasing completely. Cryogenic temperatures are usually described in the absolute or Kelvin scale, in which absolute zero is written as 0 K, without a degree sign. Conversion from the Celsius to the Kelvin scale can be done by adding 273 to the Celsius scale.</a:t>
            </a:r>
            <a:endParaRPr lang="zh-CN" altLang="en-US" dirty="0"/>
          </a:p>
        </p:txBody>
      </p:sp>
      <p:pic>
        <p:nvPicPr>
          <p:cNvPr id="1028" name="Picture 4" descr="cryogenic region"/>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991887" y="1866527"/>
            <a:ext cx="2748512" cy="4269533"/>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10421957" y="1883884"/>
            <a:ext cx="341523" cy="414234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905050" y="1387362"/>
            <a:ext cx="10011652" cy="369332"/>
          </a:xfrm>
          <a:prstGeom prst="rect">
            <a:avLst/>
          </a:prstGeom>
        </p:spPr>
        <p:txBody>
          <a:bodyPr wrap="square">
            <a:spAutoFit/>
          </a:bodyPr>
          <a:lstStyle/>
          <a:p>
            <a:r>
              <a:rPr lang="en-US" altLang="zh-CN" dirty="0">
                <a:solidFill>
                  <a:srgbClr val="222222"/>
                </a:solidFill>
                <a:latin typeface="Arial" panose="020B0604020202020204" pitchFamily="34" charset="0"/>
              </a:rPr>
              <a:t>In physics, </a:t>
            </a:r>
            <a:r>
              <a:rPr lang="en-US" altLang="zh-CN" b="1" dirty="0">
                <a:solidFill>
                  <a:srgbClr val="222222"/>
                </a:solidFill>
                <a:latin typeface="Arial" panose="020B0604020202020204" pitchFamily="34" charset="0"/>
              </a:rPr>
              <a:t>cryogenics</a:t>
            </a:r>
            <a:r>
              <a:rPr lang="en-US" altLang="zh-CN" dirty="0">
                <a:solidFill>
                  <a:srgbClr val="222222"/>
                </a:solidFill>
                <a:latin typeface="Arial" panose="020B0604020202020204" pitchFamily="34" charset="0"/>
              </a:rPr>
              <a:t> is the production and </a:t>
            </a:r>
            <a:r>
              <a:rPr lang="en-US" altLang="zh-CN" dirty="0" err="1">
                <a:solidFill>
                  <a:srgbClr val="222222"/>
                </a:solidFill>
                <a:latin typeface="Arial" panose="020B0604020202020204" pitchFamily="34" charset="0"/>
              </a:rPr>
              <a:t>behaviour</a:t>
            </a:r>
            <a:r>
              <a:rPr lang="en-US" altLang="zh-CN" dirty="0">
                <a:solidFill>
                  <a:srgbClr val="222222"/>
                </a:solidFill>
                <a:latin typeface="Arial" panose="020B0604020202020204" pitchFamily="34" charset="0"/>
              </a:rPr>
              <a:t> of materials at very low temperatures.</a:t>
            </a:r>
            <a:endParaRPr lang="zh-CN"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r>
              <a:rPr lang="en-US" altLang="zh-CN">
                <a:sym typeface="+mn-ea"/>
              </a:rPr>
              <a:t>3: Measure the resistance value of the thermometer in the ice-water mixture.</a:t>
            </a:r>
            <a:endParaRPr lang="en-US" altLang="zh-CN"/>
          </a:p>
          <a:p>
            <a:r>
              <a:rPr lang="en-US" altLang="zh-CN">
                <a:sym typeface="+mn-ea"/>
              </a:rPr>
              <a:t>4: Measure the resistance value of the thermometer in liquid nitrogen.</a:t>
            </a:r>
            <a:endParaRPr lang="zh-CN" altLang="en-US"/>
          </a:p>
        </p:txBody>
      </p:sp>
      <p:pic>
        <p:nvPicPr>
          <p:cNvPr id="5" name="图片 4"/>
          <p:cNvPicPr>
            <a:picLocks noChangeAspect="1"/>
          </p:cNvPicPr>
          <p:nvPr/>
        </p:nvPicPr>
        <p:blipFill>
          <a:blip r:embed="rId1"/>
          <a:stretch>
            <a:fillRect/>
          </a:stretch>
        </p:blipFill>
        <p:spPr>
          <a:xfrm>
            <a:off x="6257290" y="3785235"/>
            <a:ext cx="4203700" cy="2389505"/>
          </a:xfrm>
          <a:prstGeom prst="rect">
            <a:avLst/>
          </a:prstGeom>
        </p:spPr>
      </p:pic>
      <p:graphicFrame>
        <p:nvGraphicFramePr>
          <p:cNvPr id="6" name="对象 5"/>
          <p:cNvGraphicFramePr/>
          <p:nvPr/>
        </p:nvGraphicFramePr>
        <p:xfrm>
          <a:off x="2419350" y="3787775"/>
          <a:ext cx="3165475" cy="2386965"/>
        </p:xfrm>
        <a:graphic>
          <a:graphicData uri="http://schemas.openxmlformats.org/presentationml/2006/ole">
            <mc:AlternateContent xmlns:mc="http://schemas.openxmlformats.org/markup-compatibility/2006">
              <mc:Choice xmlns:v="urn:schemas-microsoft-com:vml" Requires="v">
                <p:oleObj spid="_x0000_s7" name="" r:id="rId2" imgW="6812280" imgH="6156960" progId="Paint.Picture">
                  <p:embed/>
                </p:oleObj>
              </mc:Choice>
              <mc:Fallback>
                <p:oleObj name="" r:id="rId2" imgW="6812280" imgH="6156960" progId="Paint.Picture">
                  <p:embed/>
                  <p:pic>
                    <p:nvPicPr>
                      <p:cNvPr id="0" name="图片 6"/>
                      <p:cNvPicPr/>
                      <p:nvPr/>
                    </p:nvPicPr>
                    <p:blipFill>
                      <a:blip r:embed="rId3"/>
                      <a:stretch>
                        <a:fillRect/>
                      </a:stretch>
                    </p:blipFill>
                    <p:spPr>
                      <a:xfrm>
                        <a:off x="2419350" y="3787775"/>
                        <a:ext cx="3165475" cy="2386965"/>
                      </a:xfrm>
                      <a:prstGeom prst="rect">
                        <a:avLst/>
                      </a:prstGeom>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r>
              <a:rPr lang="en-US" altLang="zh-CN">
                <a:sym typeface="+mn-ea"/>
              </a:rPr>
              <a:t>5: Record the above data and learn how to enter it into the computer.</a:t>
            </a:r>
            <a:endParaRPr lang="en-US" altLang="zh-CN"/>
          </a:p>
          <a:p>
            <a:r>
              <a:rPr lang="en-US" altLang="zh-CN">
                <a:sym typeface="+mn-ea"/>
              </a:rPr>
              <a:t>6: Analyze the resistance or temperature values read by the computer under liquid nitrogen.</a:t>
            </a:r>
            <a:endParaRPr lang="en-US" altLang="zh-CN"/>
          </a:p>
          <a:p>
            <a:endParaRPr lang="zh-CN" altLang="en-US"/>
          </a:p>
        </p:txBody>
      </p:sp>
      <p:pic>
        <p:nvPicPr>
          <p:cNvPr id="5" name="内容占位符 4"/>
          <p:cNvPicPr>
            <a:picLocks noGrp="1" noChangeAspect="1"/>
          </p:cNvPicPr>
          <p:nvPr/>
        </p:nvPicPr>
        <p:blipFill>
          <a:blip r:embed="rId1"/>
          <a:stretch>
            <a:fillRect/>
          </a:stretch>
        </p:blipFill>
        <p:spPr>
          <a:xfrm>
            <a:off x="1814195" y="3768090"/>
            <a:ext cx="8564245" cy="257365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Cernox</a:t>
            </a:r>
            <a:endParaRPr lang="zh-CN" altLang="en-US" dirty="0"/>
          </a:p>
        </p:txBody>
      </p:sp>
      <p:pic>
        <p:nvPicPr>
          <p:cNvPr id="5" name="内容占位符 4"/>
          <p:cNvPicPr>
            <a:picLocks noGrp="1" noChangeAspect="1"/>
          </p:cNvPicPr>
          <p:nvPr>
            <p:ph idx="1"/>
          </p:nvPr>
        </p:nvPicPr>
        <p:blipFill>
          <a:blip r:embed="rId1"/>
          <a:stretch>
            <a:fillRect/>
          </a:stretch>
        </p:blipFill>
        <p:spPr>
          <a:xfrm>
            <a:off x="406842" y="1608238"/>
            <a:ext cx="3596952" cy="3513124"/>
          </a:xfrm>
        </p:spPr>
      </p:pic>
      <p:pic>
        <p:nvPicPr>
          <p:cNvPr id="7" name="图片 6"/>
          <p:cNvPicPr>
            <a:picLocks noChangeAspect="1"/>
          </p:cNvPicPr>
          <p:nvPr/>
        </p:nvPicPr>
        <p:blipFill>
          <a:blip r:embed="rId2"/>
          <a:stretch>
            <a:fillRect/>
          </a:stretch>
        </p:blipFill>
        <p:spPr>
          <a:xfrm>
            <a:off x="4126529" y="1608238"/>
            <a:ext cx="3436918" cy="3977985"/>
          </a:xfrm>
          <a:prstGeom prst="rect">
            <a:avLst/>
          </a:prstGeom>
        </p:spPr>
      </p:pic>
      <p:pic>
        <p:nvPicPr>
          <p:cNvPr id="9" name="图片 8"/>
          <p:cNvPicPr>
            <a:picLocks noChangeAspect="1"/>
          </p:cNvPicPr>
          <p:nvPr/>
        </p:nvPicPr>
        <p:blipFill>
          <a:blip r:embed="rId3"/>
          <a:stretch>
            <a:fillRect/>
          </a:stretch>
        </p:blipFill>
        <p:spPr>
          <a:xfrm>
            <a:off x="7713492" y="1601615"/>
            <a:ext cx="3490262" cy="3109229"/>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p:cNvPicPr>
            <a:picLocks noChangeAspect="1"/>
          </p:cNvPicPr>
          <p:nvPr>
            <p:ph idx="1"/>
          </p:nvPr>
        </p:nvPicPr>
        <p:blipFill>
          <a:blip r:embed="rId1"/>
          <a:stretch>
            <a:fillRect/>
          </a:stretch>
        </p:blipFill>
        <p:spPr>
          <a:xfrm>
            <a:off x="1392555" y="1691005"/>
            <a:ext cx="9240520" cy="496125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Basic Theory of Temperature Measurement</a:t>
            </a:r>
            <a:endParaRPr lang="zh-CN" altLang="en-US" dirty="0"/>
          </a:p>
        </p:txBody>
      </p:sp>
      <p:sp>
        <p:nvSpPr>
          <p:cNvPr id="3" name="内容占位符 2"/>
          <p:cNvSpPr>
            <a:spLocks noGrp="1"/>
          </p:cNvSpPr>
          <p:nvPr>
            <p:ph idx="1"/>
          </p:nvPr>
        </p:nvSpPr>
        <p:spPr/>
        <p:txBody>
          <a:bodyPr/>
          <a:lstStyle/>
          <a:p>
            <a:r>
              <a:rPr lang="en-US" altLang="zh-CN" dirty="0"/>
              <a:t>Thermal conductivity </a:t>
            </a:r>
            <a:endParaRPr lang="en-US" altLang="zh-CN" dirty="0"/>
          </a:p>
          <a:p>
            <a:r>
              <a:rPr lang="en-US" altLang="zh-CN" dirty="0"/>
              <a:t>Thermal conductivity integral </a:t>
            </a:r>
            <a:endParaRPr lang="en-US" altLang="zh-CN" dirty="0"/>
          </a:p>
          <a:p>
            <a:r>
              <a:rPr lang="en-US" altLang="zh-CN" dirty="0"/>
              <a:t>Thermodynamic properties for various cryogenic liquids</a:t>
            </a:r>
            <a:endParaRPr lang="en-US" altLang="zh-CN" dirty="0"/>
          </a:p>
          <a:p>
            <a:r>
              <a:rPr lang="en-US" altLang="zh-CN" dirty="0"/>
              <a:t>Thermal contraction of selected materials between 293 K and 4 K</a:t>
            </a:r>
            <a:endParaRPr lang="en-US" altLang="zh-CN" dirty="0"/>
          </a:p>
          <a:p>
            <a:r>
              <a:rPr lang="en-US" altLang="zh-CN" dirty="0"/>
              <a:t>Resistivity of alloys</a:t>
            </a:r>
            <a:endParaRPr lang="en-US" altLang="zh-CN" dirty="0"/>
          </a:p>
          <a:p>
            <a:r>
              <a:rPr lang="en-US" altLang="zh-CN" dirty="0"/>
              <a:t>Saturated vapor pressure of helium</a:t>
            </a:r>
            <a:endParaRPr lang="zh-CN"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Cryogenic heat flow </a:t>
            </a:r>
            <a:endParaRPr lang="zh-CN" altLang="en-US" dirty="0"/>
          </a:p>
        </p:txBody>
      </p:sp>
      <p:sp>
        <p:nvSpPr>
          <p:cNvPr id="3" name="内容占位符 2"/>
          <p:cNvSpPr>
            <a:spLocks noGrp="1"/>
          </p:cNvSpPr>
          <p:nvPr>
            <p:ph idx="1"/>
          </p:nvPr>
        </p:nvSpPr>
        <p:spPr>
          <a:xfrm>
            <a:off x="838200" y="1837817"/>
            <a:ext cx="10515600" cy="4351338"/>
          </a:xfrm>
        </p:spPr>
        <p:txBody>
          <a:bodyPr/>
          <a:lstStyle/>
          <a:p>
            <a:pPr marL="0" indent="0">
              <a:buNone/>
            </a:pPr>
            <a:endParaRPr lang="en-US" altLang="zh-CN" dirty="0"/>
          </a:p>
          <a:p>
            <a:pPr marL="0" indent="0">
              <a:buNone/>
            </a:pPr>
            <a:endParaRPr lang="en-US" altLang="zh-CN" dirty="0"/>
          </a:p>
          <a:p>
            <a:pPr marL="0" indent="0">
              <a:buNone/>
            </a:pPr>
            <a:endParaRPr lang="en-US" altLang="zh-CN" dirty="0"/>
          </a:p>
          <a:p>
            <a:pPr marL="0" indent="0">
              <a:buNone/>
            </a:pPr>
            <a:endParaRPr lang="en-US" altLang="zh-CN" dirty="0"/>
          </a:p>
          <a:p>
            <a:pPr marL="0" indent="0">
              <a:buNone/>
            </a:pPr>
            <a:r>
              <a:rPr lang="en-US" altLang="zh-CN" dirty="0"/>
              <a:t>K   </a:t>
            </a:r>
            <a:r>
              <a:rPr lang="zh-CN" altLang="en-US" dirty="0"/>
              <a:t>：</a:t>
            </a:r>
            <a:r>
              <a:rPr lang="en-US" altLang="zh-CN" dirty="0"/>
              <a:t>the thermal conductivity</a:t>
            </a:r>
            <a:endParaRPr lang="en-US" altLang="zh-CN" dirty="0"/>
          </a:p>
          <a:p>
            <a:pPr marL="0" indent="0">
              <a:buNone/>
            </a:pPr>
            <a:r>
              <a:rPr lang="en-US" altLang="zh-CN" dirty="0"/>
              <a:t>A   </a:t>
            </a:r>
            <a:r>
              <a:rPr lang="zh-CN" altLang="en-US" dirty="0"/>
              <a:t>：</a:t>
            </a:r>
            <a:r>
              <a:rPr lang="en-US" altLang="zh-CN" dirty="0"/>
              <a:t>the cross-sectional area</a:t>
            </a:r>
            <a:endParaRPr lang="en-US" altLang="zh-CN" dirty="0"/>
          </a:p>
          <a:p>
            <a:pPr marL="0" indent="0">
              <a:buNone/>
            </a:pPr>
            <a:r>
              <a:rPr lang="en-US" altLang="zh-CN" dirty="0"/>
              <a:t>∆T </a:t>
            </a:r>
            <a:r>
              <a:rPr lang="zh-CN" altLang="en-US" dirty="0"/>
              <a:t>：</a:t>
            </a:r>
            <a:r>
              <a:rPr lang="en-US" altLang="zh-CN" dirty="0"/>
              <a:t>the temperature difference</a:t>
            </a:r>
            <a:endParaRPr lang="en-US" altLang="zh-CN" dirty="0"/>
          </a:p>
          <a:p>
            <a:pPr marL="0" indent="0">
              <a:buNone/>
            </a:pPr>
            <a:r>
              <a:rPr lang="en-US" altLang="zh-CN" dirty="0"/>
              <a:t>L    </a:t>
            </a:r>
            <a:r>
              <a:rPr lang="zh-CN" altLang="en-US" dirty="0"/>
              <a:t>：</a:t>
            </a:r>
            <a:r>
              <a:rPr lang="en-US" altLang="zh-CN" dirty="0"/>
              <a:t>the length of the heat conduction path</a:t>
            </a:r>
            <a:endParaRPr lang="zh-CN" altLang="en-US" dirty="0"/>
          </a:p>
        </p:txBody>
      </p:sp>
      <p:pic>
        <p:nvPicPr>
          <p:cNvPr id="4" name="图片 3"/>
          <p:cNvPicPr>
            <a:picLocks noChangeAspect="1"/>
          </p:cNvPicPr>
          <p:nvPr/>
        </p:nvPicPr>
        <p:blipFill>
          <a:blip r:embed="rId1"/>
          <a:stretch>
            <a:fillRect/>
          </a:stretch>
        </p:blipFill>
        <p:spPr>
          <a:xfrm>
            <a:off x="1861968" y="2105985"/>
            <a:ext cx="2921576" cy="1109472"/>
          </a:xfrm>
          <a:prstGeom prst="rect">
            <a:avLst/>
          </a:prstGeom>
        </p:spPr>
      </p:pic>
      <p:pic>
        <p:nvPicPr>
          <p:cNvPr id="5" name="图片 4"/>
          <p:cNvPicPr>
            <a:picLocks noChangeAspect="1"/>
          </p:cNvPicPr>
          <p:nvPr/>
        </p:nvPicPr>
        <p:blipFill>
          <a:blip r:embed="rId2"/>
          <a:stretch>
            <a:fillRect/>
          </a:stretch>
        </p:blipFill>
        <p:spPr>
          <a:xfrm>
            <a:off x="7448318" y="574446"/>
            <a:ext cx="4600575" cy="59055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Heat sinking length for wire sizes</a:t>
            </a:r>
            <a:endParaRPr lang="zh-CN" altLang="en-US" dirty="0"/>
          </a:p>
        </p:txBody>
      </p:sp>
      <p:pic>
        <p:nvPicPr>
          <p:cNvPr id="4" name="内容占位符 3"/>
          <p:cNvPicPr>
            <a:picLocks noGrp="1" noChangeAspect="1"/>
          </p:cNvPicPr>
          <p:nvPr>
            <p:ph idx="1"/>
          </p:nvPr>
        </p:nvPicPr>
        <p:blipFill>
          <a:blip r:embed="rId1"/>
          <a:stretch>
            <a:fillRect/>
          </a:stretch>
        </p:blipFill>
        <p:spPr>
          <a:xfrm>
            <a:off x="2141982" y="2100183"/>
            <a:ext cx="7200900" cy="3105150"/>
          </a:xfrm>
          <a:prstGeom prst="rect">
            <a:avLst/>
          </a:prstGeom>
        </p:spPr>
      </p:pic>
      <p:sp>
        <p:nvSpPr>
          <p:cNvPr id="5" name="矩形 4"/>
          <p:cNvSpPr/>
          <p:nvPr/>
        </p:nvSpPr>
        <p:spPr>
          <a:xfrm>
            <a:off x="2141982" y="5205333"/>
            <a:ext cx="7200900" cy="1200329"/>
          </a:xfrm>
          <a:prstGeom prst="rect">
            <a:avLst/>
          </a:prstGeom>
        </p:spPr>
        <p:txBody>
          <a:bodyPr wrap="square">
            <a:spAutoFit/>
          </a:bodyPr>
          <a:lstStyle/>
          <a:p>
            <a:r>
              <a:rPr lang="en-US" altLang="zh-CN" dirty="0"/>
              <a:t>—Wire heat-sinking length required to thermally anchor to a heat sink at temperature T to bring the temperature of the wire to within 1 </a:t>
            </a:r>
            <a:r>
              <a:rPr lang="en-US" altLang="zh-CN" dirty="0" err="1"/>
              <a:t>mK</a:t>
            </a:r>
            <a:r>
              <a:rPr lang="en-US" altLang="zh-CN" dirty="0"/>
              <a:t> of </a:t>
            </a:r>
            <a:r>
              <a:rPr lang="en-US" altLang="zh-CN" dirty="0" err="1"/>
              <a:t>T</a:t>
            </a:r>
            <a:r>
              <a:rPr lang="en-US" altLang="zh-CN" sz="1100" dirty="0" err="1"/>
              <a:t>lower</a:t>
            </a:r>
            <a:r>
              <a:rPr lang="en-US" altLang="zh-CN" dirty="0"/>
              <a:t> </a:t>
            </a:r>
            <a:endParaRPr lang="en-US" altLang="zh-CN" dirty="0"/>
          </a:p>
          <a:p>
            <a:r>
              <a:rPr lang="en-US" altLang="zh-CN" dirty="0"/>
              <a:t>— Values are calculated assuming wires are in a vacuum environment, and the specified thermal conductivity.</a:t>
            </a:r>
            <a:endParaRPr lang="zh-CN" altLang="en-US" dirty="0"/>
          </a:p>
        </p:txBody>
      </p:sp>
      <p:graphicFrame>
        <p:nvGraphicFramePr>
          <p:cNvPr id="6" name="表格 5"/>
          <p:cNvGraphicFramePr>
            <a:graphicFrameLocks noGrp="1"/>
          </p:cNvGraphicFramePr>
          <p:nvPr/>
        </p:nvGraphicFramePr>
        <p:xfrm>
          <a:off x="9342882" y="5229622"/>
          <a:ext cx="1994342" cy="1428750"/>
        </p:xfrm>
        <a:graphic>
          <a:graphicData uri="http://schemas.openxmlformats.org/drawingml/2006/table">
            <a:tbl>
              <a:tblPr>
                <a:tableStyleId>{9D7B26C5-4107-4FEC-AEDC-1716B250A1EF}</a:tableStyleId>
              </a:tblPr>
              <a:tblGrid>
                <a:gridCol w="997171"/>
                <a:gridCol w="997171"/>
              </a:tblGrid>
              <a:tr h="238125">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900" dirty="0">
                          <a:effectLst/>
                        </a:rPr>
                        <a:t>Thermal conductivity </a:t>
                      </a:r>
                      <a:r>
                        <a:rPr lang="en-US" altLang="zh-CN" sz="900" dirty="0">
                          <a:effectLst/>
                        </a:rPr>
                        <a:t>W/(m • k)</a:t>
                      </a:r>
                      <a:endParaRPr lang="en-US" altLang="zh-CN" sz="900" b="0" dirty="0">
                        <a:effectLst/>
                        <a:latin typeface="+mn-ea"/>
                        <a:ea typeface="+mn-ea"/>
                      </a:endParaRPr>
                    </a:p>
                  </a:txBody>
                  <a:tcPr marL="19050" marR="19050" marT="19050" marB="19050" anchor="ctr"/>
                </a:tc>
                <a:tc hMerge="1">
                  <a:tcPr/>
                </a:tc>
              </a:tr>
              <a:tr h="238125">
                <a:tc>
                  <a:txBody>
                    <a:bodyPr/>
                    <a:lstStyle/>
                    <a:p>
                      <a:pPr algn="ctr"/>
                      <a:r>
                        <a:rPr lang="en-US" sz="900" dirty="0">
                          <a:effectLst/>
                        </a:rPr>
                        <a:t>1 K</a:t>
                      </a:r>
                      <a:endParaRPr lang="en-US" sz="900" b="0" dirty="0">
                        <a:effectLst/>
                        <a:latin typeface="+mn-ea"/>
                        <a:ea typeface="+mn-ea"/>
                      </a:endParaRPr>
                    </a:p>
                  </a:txBody>
                  <a:tcPr marL="19050" marR="19050" marT="19050" marB="19050" anchor="ctr"/>
                </a:tc>
                <a:tc>
                  <a:txBody>
                    <a:bodyPr/>
                    <a:lstStyle/>
                    <a:p>
                      <a:pPr algn="ctr"/>
                      <a:r>
                        <a:rPr lang="en-US" sz="900" dirty="0">
                          <a:effectLst/>
                        </a:rPr>
                        <a:t>0.034</a:t>
                      </a:r>
                      <a:endParaRPr lang="en-US" sz="900" b="0" dirty="0">
                        <a:effectLst/>
                        <a:latin typeface="+mn-ea"/>
                        <a:ea typeface="+mn-ea"/>
                      </a:endParaRPr>
                    </a:p>
                  </a:txBody>
                  <a:tcPr marL="19050" marR="19050" marT="19050" marB="19050" anchor="ctr"/>
                </a:tc>
              </a:tr>
              <a:tr h="238125">
                <a:tc>
                  <a:txBody>
                    <a:bodyPr/>
                    <a:lstStyle/>
                    <a:p>
                      <a:pPr algn="ctr"/>
                      <a:r>
                        <a:rPr lang="en-US" sz="900" dirty="0">
                          <a:effectLst/>
                        </a:rPr>
                        <a:t>4.2 K</a:t>
                      </a:r>
                      <a:endParaRPr lang="en-US" sz="900" b="0" dirty="0">
                        <a:effectLst/>
                        <a:latin typeface="+mn-ea"/>
                        <a:ea typeface="+mn-ea"/>
                      </a:endParaRPr>
                    </a:p>
                  </a:txBody>
                  <a:tcPr marL="19050" marR="19050" marT="19050" marB="19050" anchor="ctr"/>
                </a:tc>
                <a:tc>
                  <a:txBody>
                    <a:bodyPr/>
                    <a:lstStyle/>
                    <a:p>
                      <a:pPr algn="ctr"/>
                      <a:r>
                        <a:rPr lang="en-US" sz="900" dirty="0">
                          <a:effectLst/>
                        </a:rPr>
                        <a:t>0.062</a:t>
                      </a:r>
                      <a:endParaRPr lang="en-US" sz="900" b="0" dirty="0">
                        <a:effectLst/>
                        <a:latin typeface="+mn-ea"/>
                        <a:ea typeface="+mn-ea"/>
                      </a:endParaRPr>
                    </a:p>
                  </a:txBody>
                  <a:tcPr marL="19050" marR="19050" marT="19050" marB="19050" anchor="ctr"/>
                </a:tc>
              </a:tr>
              <a:tr h="238125">
                <a:tc>
                  <a:txBody>
                    <a:bodyPr/>
                    <a:lstStyle/>
                    <a:p>
                      <a:pPr algn="ctr"/>
                      <a:r>
                        <a:rPr lang="en-US" sz="900" dirty="0">
                          <a:effectLst/>
                        </a:rPr>
                        <a:t>77 K</a:t>
                      </a:r>
                      <a:endParaRPr lang="en-US" sz="900" b="0" dirty="0">
                        <a:effectLst/>
                        <a:latin typeface="+mn-ea"/>
                        <a:ea typeface="+mn-ea"/>
                      </a:endParaRPr>
                    </a:p>
                  </a:txBody>
                  <a:tcPr marL="19050" marR="19050" marT="19050" marB="19050" anchor="ctr"/>
                </a:tc>
                <a:tc>
                  <a:txBody>
                    <a:bodyPr/>
                    <a:lstStyle/>
                    <a:p>
                      <a:pPr algn="ctr"/>
                      <a:r>
                        <a:rPr lang="en-US" sz="900" dirty="0">
                          <a:effectLst/>
                        </a:rPr>
                        <a:t>0.22</a:t>
                      </a:r>
                      <a:endParaRPr lang="en-US" sz="900" b="0" dirty="0">
                        <a:effectLst/>
                        <a:latin typeface="+mn-ea"/>
                        <a:ea typeface="+mn-ea"/>
                      </a:endParaRPr>
                    </a:p>
                  </a:txBody>
                  <a:tcPr marL="19050" marR="19050" marT="19050" marB="19050" anchor="ctr"/>
                </a:tc>
              </a:tr>
              <a:tr h="238125">
                <a:tc>
                  <a:txBody>
                    <a:bodyPr/>
                    <a:lstStyle/>
                    <a:p>
                      <a:pPr algn="ctr"/>
                      <a:r>
                        <a:rPr lang="en-US" sz="900" dirty="0">
                          <a:effectLst/>
                        </a:rPr>
                        <a:t>100 K</a:t>
                      </a:r>
                      <a:endParaRPr lang="en-US" sz="900" b="0" dirty="0">
                        <a:effectLst/>
                        <a:latin typeface="+mn-ea"/>
                        <a:ea typeface="+mn-ea"/>
                      </a:endParaRPr>
                    </a:p>
                  </a:txBody>
                  <a:tcPr marL="19050" marR="19050" marT="19050" marB="19050" anchor="ctr"/>
                </a:tc>
                <a:tc>
                  <a:txBody>
                    <a:bodyPr/>
                    <a:lstStyle/>
                    <a:p>
                      <a:pPr algn="ctr"/>
                      <a:r>
                        <a:rPr lang="en-US" sz="900" dirty="0">
                          <a:effectLst/>
                        </a:rPr>
                        <a:t>0.24</a:t>
                      </a:r>
                      <a:endParaRPr lang="en-US" sz="900" b="0" dirty="0">
                        <a:effectLst/>
                        <a:latin typeface="+mn-ea"/>
                        <a:ea typeface="+mn-ea"/>
                      </a:endParaRPr>
                    </a:p>
                  </a:txBody>
                  <a:tcPr marL="19050" marR="19050" marT="19050" marB="19050" anchor="ctr"/>
                </a:tc>
              </a:tr>
              <a:tr h="238125">
                <a:tc>
                  <a:txBody>
                    <a:bodyPr/>
                    <a:lstStyle/>
                    <a:p>
                      <a:pPr algn="ctr"/>
                      <a:r>
                        <a:rPr lang="en-US" sz="900" dirty="0">
                          <a:effectLst/>
                        </a:rPr>
                        <a:t>300 K</a:t>
                      </a:r>
                      <a:endParaRPr lang="en-US" sz="900" b="0" dirty="0">
                        <a:effectLst/>
                        <a:latin typeface="+mn-ea"/>
                        <a:ea typeface="+mn-ea"/>
                      </a:endParaRPr>
                    </a:p>
                  </a:txBody>
                  <a:tcPr marL="19050" marR="19050" marT="19050" marB="19050" anchor="ctr"/>
                </a:tc>
                <a:tc>
                  <a:txBody>
                    <a:bodyPr/>
                    <a:lstStyle/>
                    <a:p>
                      <a:pPr algn="ctr"/>
                      <a:r>
                        <a:rPr lang="en-US" sz="900" dirty="0">
                          <a:effectLst/>
                        </a:rPr>
                        <a:t>0.44</a:t>
                      </a:r>
                      <a:endParaRPr lang="en-US" sz="900" b="0" dirty="0">
                        <a:effectLst/>
                        <a:latin typeface="+mn-ea"/>
                        <a:ea typeface="+mn-ea"/>
                      </a:endParaRPr>
                    </a:p>
                  </a:txBody>
                  <a:tcPr marL="19050" marR="19050" marT="19050" marB="19050" anchor="ct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Sensor selection</a:t>
            </a:r>
            <a:endParaRPr lang="zh-CN" altLang="en-US" dirty="0"/>
          </a:p>
        </p:txBody>
      </p:sp>
      <p:pic>
        <p:nvPicPr>
          <p:cNvPr id="4" name="内容占位符 3"/>
          <p:cNvPicPr>
            <a:picLocks noGrp="1" noChangeAspect="1"/>
          </p:cNvPicPr>
          <p:nvPr>
            <p:ph idx="1"/>
          </p:nvPr>
        </p:nvPicPr>
        <p:blipFill>
          <a:blip r:embed="rId1"/>
          <a:stretch>
            <a:fillRect/>
          </a:stretch>
        </p:blipFill>
        <p:spPr>
          <a:xfrm>
            <a:off x="2114550" y="1901031"/>
            <a:ext cx="7962900" cy="420052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GB" altLang="zh-CN" dirty="0">
                <a:solidFill>
                  <a:schemeClr val="accent5">
                    <a:lumMod val="75000"/>
                  </a:schemeClr>
                </a:solidFill>
                <a:sym typeface="+mn-ea"/>
              </a:rPr>
              <a:t>Temperatures sensors</a:t>
            </a:r>
            <a:endParaRPr lang="zh-CN" altLang="en-US"/>
          </a:p>
        </p:txBody>
      </p:sp>
      <p:sp>
        <p:nvSpPr>
          <p:cNvPr id="3" name="内容占位符 2"/>
          <p:cNvSpPr>
            <a:spLocks noGrp="1"/>
          </p:cNvSpPr>
          <p:nvPr>
            <p:ph idx="1"/>
          </p:nvPr>
        </p:nvSpPr>
        <p:spPr/>
        <p:txBody>
          <a:bodyPr/>
          <a:p>
            <a:endParaRPr lang="zh-CN" altLang="en-US"/>
          </a:p>
        </p:txBody>
      </p:sp>
      <p:graphicFrame>
        <p:nvGraphicFramePr>
          <p:cNvPr id="4" name="表格 3"/>
          <p:cNvGraphicFramePr/>
          <p:nvPr/>
        </p:nvGraphicFramePr>
        <p:xfrm>
          <a:off x="1981025" y="2495625"/>
          <a:ext cx="8229950" cy="1866751"/>
        </p:xfrm>
        <a:graphic>
          <a:graphicData uri="http://schemas.openxmlformats.org/drawingml/2006/table">
            <a:tbl>
              <a:tblPr firstRow="1" bandRow="1">
                <a:tableStyleId>{E8B1032C-EA38-4F05-BA0D-38AFFFC7BED3}</a:tableStyleId>
              </a:tblPr>
              <a:tblGrid>
                <a:gridCol w="1645990"/>
                <a:gridCol w="1645990"/>
                <a:gridCol w="1645990"/>
                <a:gridCol w="1645990"/>
                <a:gridCol w="1645990"/>
              </a:tblGrid>
              <a:tr h="383391">
                <a:tc>
                  <a:txBody>
                    <a:bodyPr/>
                    <a:lstStyle/>
                    <a:p>
                      <a:pPr algn="ctr"/>
                      <a:r>
                        <a:rPr lang="en-GB" dirty="0"/>
                        <a:t>Type of</a:t>
                      </a:r>
                      <a:r>
                        <a:rPr lang="en-GB" baseline="0" dirty="0"/>
                        <a:t> sensor</a:t>
                      </a:r>
                      <a:endParaRPr lang="fr-FR" dirty="0"/>
                    </a:p>
                  </a:txBody>
                  <a:tcPr marL="99543" marR="99543" anchor="ctr"/>
                </a:tc>
                <a:tc>
                  <a:txBody>
                    <a:bodyPr/>
                    <a:lstStyle/>
                    <a:p>
                      <a:pPr algn="ctr"/>
                      <a:r>
                        <a:rPr lang="en-GB" dirty="0"/>
                        <a:t>precision</a:t>
                      </a:r>
                      <a:endParaRPr lang="fr-FR" dirty="0"/>
                    </a:p>
                  </a:txBody>
                  <a:tcPr marL="99543" marR="99543"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GB" dirty="0"/>
                        <a:t>T range [K]</a:t>
                      </a:r>
                      <a:endParaRPr lang="fr-FR" dirty="0"/>
                    </a:p>
                  </a:txBody>
                  <a:tcPr marL="99543" marR="99543" anchor="ctr"/>
                </a:tc>
                <a:tc>
                  <a:txBody>
                    <a:bodyPr/>
                    <a:lstStyle/>
                    <a:p>
                      <a:pPr algn="ctr"/>
                      <a:r>
                        <a:rPr lang="en-GB" dirty="0"/>
                        <a:t>Price </a:t>
                      </a:r>
                      <a:endParaRPr lang="fr-FR" dirty="0"/>
                    </a:p>
                  </a:txBody>
                  <a:tcPr marL="99543" marR="99543" anchor="ctr"/>
                </a:tc>
                <a:tc>
                  <a:txBody>
                    <a:bodyPr/>
                    <a:lstStyle/>
                    <a:p>
                      <a:pPr algn="ctr"/>
                      <a:r>
                        <a:rPr lang="en-GB" dirty="0"/>
                        <a:t>Delay </a:t>
                      </a:r>
                      <a:endParaRPr lang="fr-FR" dirty="0"/>
                    </a:p>
                  </a:txBody>
                  <a:tcPr marL="99543" marR="99543" anchor="ctr"/>
                </a:tc>
              </a:tr>
              <a:tr h="370840">
                <a:tc>
                  <a:txBody>
                    <a:bodyPr/>
                    <a:lstStyle/>
                    <a:p>
                      <a:pPr algn="ctr"/>
                      <a:r>
                        <a:rPr lang="en-GB" dirty="0"/>
                        <a:t>Pt100</a:t>
                      </a:r>
                      <a:endParaRPr lang="fr-FR" dirty="0"/>
                    </a:p>
                  </a:txBody>
                  <a:tcPr marL="99543" marR="99543" anchor="ctr"/>
                </a:tc>
                <a:tc>
                  <a:txBody>
                    <a:bodyPr/>
                    <a:lstStyle/>
                    <a:p>
                      <a:pPr algn="ctr"/>
                      <a:r>
                        <a:rPr lang="en-GB" dirty="0"/>
                        <a:t>+ (+/- 0.5K)</a:t>
                      </a:r>
                      <a:endParaRPr lang="fr-FR" dirty="0"/>
                    </a:p>
                  </a:txBody>
                  <a:tcPr marL="99543" marR="99543" anchor="ctr"/>
                </a:tc>
                <a:tc>
                  <a:txBody>
                    <a:bodyPr/>
                    <a:lstStyle/>
                    <a:p>
                      <a:pPr algn="ctr"/>
                      <a:r>
                        <a:rPr lang="fr-FR" dirty="0"/>
                        <a:t>50-350</a:t>
                      </a:r>
                      <a:endParaRPr lang="fr-FR" dirty="0"/>
                    </a:p>
                  </a:txBody>
                  <a:tcPr marL="99543" marR="99543" anchor="ctr"/>
                </a:tc>
                <a:tc>
                  <a:txBody>
                    <a:bodyPr/>
                    <a:lstStyle/>
                    <a:p>
                      <a:pPr algn="ctr"/>
                      <a:r>
                        <a:rPr lang="en-GB" dirty="0"/>
                        <a:t>+</a:t>
                      </a:r>
                      <a:endParaRPr lang="fr-FR" dirty="0"/>
                    </a:p>
                  </a:txBody>
                  <a:tcPr marL="99543" marR="99543" anchor="ctr"/>
                </a:tc>
                <a:tc>
                  <a:txBody>
                    <a:bodyPr/>
                    <a:lstStyle/>
                    <a:p>
                      <a:pPr algn="ctr"/>
                      <a:r>
                        <a:rPr lang="en-GB" dirty="0"/>
                        <a:t>++</a:t>
                      </a:r>
                      <a:endParaRPr lang="fr-FR" dirty="0"/>
                    </a:p>
                  </a:txBody>
                  <a:tcPr marL="99543" marR="99543" anchor="ctr"/>
                </a:tc>
              </a:tr>
              <a:tr h="370840">
                <a:tc>
                  <a:txBody>
                    <a:bodyPr/>
                    <a:lstStyle/>
                    <a:p>
                      <a:pPr algn="ctr"/>
                      <a:r>
                        <a:rPr lang="fr-FR" dirty="0"/>
                        <a:t>CLTS</a:t>
                      </a:r>
                      <a:endParaRPr lang="fr-FR" dirty="0"/>
                    </a:p>
                  </a:txBody>
                  <a:tcPr marL="99543" marR="99543" anchor="ctr"/>
                </a:tc>
                <a:tc>
                  <a:txBody>
                    <a:bodyPr/>
                    <a:lstStyle/>
                    <a:p>
                      <a:pPr algn="ctr"/>
                      <a:r>
                        <a:rPr lang="fr-FR" dirty="0"/>
                        <a:t>+? </a:t>
                      </a:r>
                      <a:r>
                        <a:rPr lang="en-GB" dirty="0"/>
                        <a:t>(+/- 2K)</a:t>
                      </a:r>
                      <a:endParaRPr lang="fr-FR" dirty="0"/>
                    </a:p>
                  </a:txBody>
                  <a:tcPr marL="99543" marR="99543"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fr-FR" dirty="0"/>
                        <a:t>4-350</a:t>
                      </a:r>
                      <a:endParaRPr lang="fr-FR" dirty="0"/>
                    </a:p>
                  </a:txBody>
                  <a:tcPr marL="99543" marR="99543"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GB" dirty="0"/>
                        <a:t>+</a:t>
                      </a:r>
                      <a:endParaRPr lang="fr-FR" dirty="0"/>
                    </a:p>
                  </a:txBody>
                  <a:tcPr marL="99543" marR="99543" anchor="ctr"/>
                </a:tc>
                <a:tc>
                  <a:txBody>
                    <a:bodyPr/>
                    <a:lstStyle/>
                    <a:p>
                      <a:pPr algn="ctr"/>
                      <a:r>
                        <a:rPr lang="fr-FR" dirty="0"/>
                        <a:t>?</a:t>
                      </a:r>
                      <a:endParaRPr lang="fr-FR" dirty="0"/>
                    </a:p>
                  </a:txBody>
                  <a:tcPr marL="99543" marR="99543" anchor="ctr"/>
                </a:tc>
              </a:tr>
              <a:tr h="370840">
                <a:tc>
                  <a:txBody>
                    <a:bodyPr/>
                    <a:lstStyle/>
                    <a:p>
                      <a:pPr algn="ctr"/>
                      <a:r>
                        <a:rPr lang="en-GB" dirty="0" err="1"/>
                        <a:t>Cerno</a:t>
                      </a:r>
                      <a:r>
                        <a:rPr lang="en-US" altLang="zh-CN" dirty="0"/>
                        <a:t>x</a:t>
                      </a:r>
                      <a:r>
                        <a:rPr lang="en-GB" dirty="0"/>
                        <a:t> (industrial)</a:t>
                      </a:r>
                      <a:endParaRPr lang="fr-FR" dirty="0"/>
                    </a:p>
                  </a:txBody>
                  <a:tcPr marL="99543" marR="99543" anchor="ctr"/>
                </a:tc>
                <a:tc>
                  <a:txBody>
                    <a:bodyPr/>
                    <a:lstStyle/>
                    <a:p>
                      <a:pPr algn="ctr"/>
                      <a:r>
                        <a:rPr lang="en-GB" dirty="0"/>
                        <a:t>+? (+/- 1K)</a:t>
                      </a:r>
                      <a:endParaRPr lang="fr-FR" dirty="0"/>
                    </a:p>
                  </a:txBody>
                  <a:tcPr marL="99543" marR="99543" anchor="ctr"/>
                </a:tc>
                <a:tc>
                  <a:txBody>
                    <a:bodyPr/>
                    <a:lstStyle/>
                    <a:p>
                      <a:pPr algn="ctr"/>
                      <a:r>
                        <a:rPr lang="fr-FR" dirty="0"/>
                        <a:t>4-350</a:t>
                      </a:r>
                      <a:endParaRPr lang="fr-FR" dirty="0"/>
                    </a:p>
                  </a:txBody>
                  <a:tcPr marL="99543" marR="99543" anchor="ctr"/>
                </a:tc>
                <a:tc>
                  <a:txBody>
                    <a:bodyPr/>
                    <a:lstStyle/>
                    <a:p>
                      <a:pPr algn="ctr"/>
                      <a:r>
                        <a:rPr lang="en-GB" dirty="0"/>
                        <a:t>++</a:t>
                      </a:r>
                      <a:endParaRPr lang="fr-FR" dirty="0"/>
                    </a:p>
                  </a:txBody>
                  <a:tcPr marL="99543" marR="99543" anchor="ctr"/>
                </a:tc>
                <a:tc>
                  <a:txBody>
                    <a:bodyPr/>
                    <a:lstStyle/>
                    <a:p>
                      <a:pPr algn="ctr"/>
                      <a:r>
                        <a:rPr lang="en-GB" dirty="0"/>
                        <a:t>+++</a:t>
                      </a:r>
                      <a:endParaRPr lang="fr-FR" dirty="0"/>
                    </a:p>
                  </a:txBody>
                  <a:tcPr marL="99543" marR="99543" anchor="ctr"/>
                </a:tc>
              </a:tr>
              <a:tr h="370840">
                <a:tc>
                  <a:txBody>
                    <a:bodyPr/>
                    <a:lstStyle/>
                    <a:p>
                      <a:pPr algn="ctr"/>
                      <a:r>
                        <a:rPr lang="en-GB" dirty="0" err="1"/>
                        <a:t>Cernox</a:t>
                      </a:r>
                      <a:r>
                        <a:rPr lang="en-GB" dirty="0"/>
                        <a:t> (individually calibrated)</a:t>
                      </a:r>
                      <a:endParaRPr lang="fr-FR" dirty="0"/>
                    </a:p>
                  </a:txBody>
                  <a:tcPr marL="99543" marR="99543" anchor="ctr"/>
                </a:tc>
                <a:tc>
                  <a:txBody>
                    <a:bodyPr/>
                    <a:lstStyle/>
                    <a:p>
                      <a:pPr algn="ctr"/>
                      <a:r>
                        <a:rPr lang="en-GB" dirty="0"/>
                        <a:t>++ (+/- 0.5%)</a:t>
                      </a:r>
                      <a:endParaRPr lang="fr-FR" dirty="0"/>
                    </a:p>
                  </a:txBody>
                  <a:tcPr marL="99543" marR="99543"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fr-FR" dirty="0"/>
                        <a:t>1.5-350</a:t>
                      </a:r>
                      <a:endParaRPr lang="fr-FR" dirty="0"/>
                    </a:p>
                  </a:txBody>
                  <a:tcPr marL="99543" marR="99543" anchor="ctr"/>
                </a:tc>
                <a:tc>
                  <a:txBody>
                    <a:bodyPr/>
                    <a:lstStyle/>
                    <a:p>
                      <a:pPr algn="ctr"/>
                      <a:r>
                        <a:rPr lang="en-GB" dirty="0"/>
                        <a:t>+++</a:t>
                      </a:r>
                      <a:endParaRPr lang="fr-FR" dirty="0"/>
                    </a:p>
                  </a:txBody>
                  <a:tcPr marL="99543" marR="99543" anchor="ctr"/>
                </a:tc>
                <a:tc>
                  <a:txBody>
                    <a:bodyPr/>
                    <a:lstStyle/>
                    <a:p>
                      <a:pPr algn="ctr"/>
                      <a:r>
                        <a:rPr lang="en-GB" dirty="0"/>
                        <a:t>+</a:t>
                      </a:r>
                      <a:endParaRPr lang="fr-FR" dirty="0"/>
                    </a:p>
                  </a:txBody>
                  <a:tcPr marL="99543" marR="99543" anchor="ct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Sensor wiring</a:t>
            </a:r>
            <a:endParaRPr lang="zh-CN" altLang="en-US" dirty="0"/>
          </a:p>
        </p:txBody>
      </p:sp>
      <p:pic>
        <p:nvPicPr>
          <p:cNvPr id="4" name="内容占位符 3"/>
          <p:cNvPicPr>
            <a:picLocks noGrp="1" noChangeAspect="1"/>
          </p:cNvPicPr>
          <p:nvPr>
            <p:ph idx="1"/>
          </p:nvPr>
        </p:nvPicPr>
        <p:blipFill>
          <a:blip r:embed="rId1"/>
          <a:stretch>
            <a:fillRect/>
          </a:stretch>
        </p:blipFill>
        <p:spPr>
          <a:xfrm>
            <a:off x="2930085" y="4386350"/>
            <a:ext cx="5945691" cy="1403001"/>
          </a:xfrm>
          <a:prstGeom prst="rect">
            <a:avLst/>
          </a:prstGeom>
        </p:spPr>
      </p:pic>
      <p:sp>
        <p:nvSpPr>
          <p:cNvPr id="5" name="矩形 4"/>
          <p:cNvSpPr/>
          <p:nvPr/>
        </p:nvSpPr>
        <p:spPr>
          <a:xfrm>
            <a:off x="6287824" y="5620512"/>
            <a:ext cx="5175904" cy="369332"/>
          </a:xfrm>
          <a:prstGeom prst="rect">
            <a:avLst/>
          </a:prstGeom>
        </p:spPr>
        <p:txBody>
          <a:bodyPr wrap="none">
            <a:spAutoFit/>
          </a:bodyPr>
          <a:lstStyle/>
          <a:p>
            <a:r>
              <a:rPr lang="en-US" altLang="zh-CN" dirty="0"/>
              <a:t>To avoid uncertainties associated with lead resistance</a:t>
            </a:r>
            <a:endParaRPr lang="zh-CN" altLang="en-US" dirty="0"/>
          </a:p>
        </p:txBody>
      </p:sp>
      <p:sp>
        <p:nvSpPr>
          <p:cNvPr id="3" name="矩形 2"/>
          <p:cNvSpPr/>
          <p:nvPr/>
        </p:nvSpPr>
        <p:spPr>
          <a:xfrm>
            <a:off x="2930085" y="1801027"/>
            <a:ext cx="6096000" cy="2585323"/>
          </a:xfrm>
          <a:prstGeom prst="rect">
            <a:avLst/>
          </a:prstGeom>
        </p:spPr>
        <p:txBody>
          <a:bodyPr>
            <a:spAutoFit/>
          </a:bodyPr>
          <a:lstStyle/>
          <a:p>
            <a:r>
              <a:rPr lang="zh-CN" altLang="en-US" dirty="0"/>
              <a:t>4-wire: For </a:t>
            </a:r>
            <a:r>
              <a:rPr lang="zh-CN" altLang="en-US" dirty="0">
                <a:solidFill>
                  <a:srgbClr val="FF0000"/>
                </a:solidFill>
              </a:rPr>
              <a:t>accurate sensor measurements</a:t>
            </a:r>
            <a:r>
              <a:rPr lang="zh-CN" altLang="en-US" dirty="0"/>
              <a:t>, 4-lead connections are by far the superior option when adding a lead extension to both diodes and resistive temperature sensors. </a:t>
            </a:r>
            <a:endParaRPr lang="zh-CN" altLang="en-US" dirty="0"/>
          </a:p>
          <a:p>
            <a:endParaRPr lang="zh-CN" altLang="en-US" dirty="0"/>
          </a:p>
          <a:p>
            <a:r>
              <a:rPr lang="zh-CN" altLang="en-US" dirty="0"/>
              <a:t>2-wire: This option is useful if </a:t>
            </a:r>
            <a:r>
              <a:rPr lang="zh-CN" altLang="en-US" dirty="0">
                <a:solidFill>
                  <a:srgbClr val="FF0000"/>
                </a:solidFill>
              </a:rPr>
              <a:t>the number of electrical connections inside</a:t>
            </a:r>
            <a:r>
              <a:rPr lang="zh-CN" altLang="en-US" dirty="0"/>
              <a:t> a system must be kept to a </a:t>
            </a:r>
            <a:r>
              <a:rPr lang="zh-CN" altLang="en-US" dirty="0">
                <a:solidFill>
                  <a:srgbClr val="FF0000"/>
                </a:solidFill>
              </a:rPr>
              <a:t>minimum</a:t>
            </a:r>
            <a:r>
              <a:rPr lang="zh-CN" altLang="en-US" dirty="0"/>
              <a:t>. However, 2-lead connections add measureable resistance to sensor measurements. This additional resistance will cause a significant (but repeatable) shift on all sensors except diodes.</a:t>
            </a:r>
            <a:endParaRPr lang="zh-CN" altLang="en-US" dirty="0"/>
          </a:p>
        </p:txBody>
      </p:sp>
      <p:sp>
        <p:nvSpPr>
          <p:cNvPr id="6" name="圆角矩形 5"/>
          <p:cNvSpPr/>
          <p:nvPr/>
        </p:nvSpPr>
        <p:spPr>
          <a:xfrm>
            <a:off x="2930085" y="1801027"/>
            <a:ext cx="6096000" cy="103796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Procedure for Mounting The Sensor</a:t>
            </a:r>
            <a:endParaRPr lang="zh-CN" altLang="en-US" dirty="0"/>
          </a:p>
        </p:txBody>
      </p:sp>
      <p:sp>
        <p:nvSpPr>
          <p:cNvPr id="3" name="内容占位符 2"/>
          <p:cNvSpPr>
            <a:spLocks noGrp="1"/>
          </p:cNvSpPr>
          <p:nvPr>
            <p:ph idx="1"/>
          </p:nvPr>
        </p:nvSpPr>
        <p:spPr>
          <a:xfrm>
            <a:off x="838200" y="1602608"/>
            <a:ext cx="10515600" cy="4351338"/>
          </a:xfrm>
        </p:spPr>
        <p:txBody>
          <a:bodyPr>
            <a:normAutofit lnSpcReduction="10000"/>
          </a:bodyPr>
          <a:lstStyle/>
          <a:p>
            <a:r>
              <a:rPr lang="en-US" altLang="zh-CN" dirty="0"/>
              <a:t>Confirm the Serial number</a:t>
            </a:r>
            <a:endParaRPr lang="en-US" altLang="zh-CN" dirty="0"/>
          </a:p>
          <a:p>
            <a:r>
              <a:rPr lang="en-US" altLang="zh-CN" dirty="0"/>
              <a:t>Assemble location</a:t>
            </a:r>
            <a:endParaRPr lang="en-US" altLang="zh-CN" dirty="0"/>
          </a:p>
          <a:p>
            <a:r>
              <a:rPr lang="en-US" altLang="zh-CN" dirty="0"/>
              <a:t>Verify the room temperature resistance</a:t>
            </a:r>
            <a:endParaRPr lang="en-US" altLang="zh-CN" dirty="0"/>
          </a:p>
          <a:p>
            <a:r>
              <a:rPr lang="en-US" altLang="zh-CN" dirty="0"/>
              <a:t>Sand the sensor mount area/sensor PCB/Interface PCB</a:t>
            </a:r>
            <a:endParaRPr lang="en-US" altLang="zh-CN" dirty="0"/>
          </a:p>
          <a:p>
            <a:r>
              <a:rPr lang="en-US" altLang="zh-CN" dirty="0"/>
              <a:t>Clean the area</a:t>
            </a:r>
            <a:endParaRPr lang="en-US" altLang="zh-CN" dirty="0"/>
          </a:p>
          <a:p>
            <a:r>
              <a:rPr lang="en-US" altLang="zh-CN" dirty="0" err="1"/>
              <a:t>Stycast</a:t>
            </a:r>
            <a:r>
              <a:rPr lang="en-US" altLang="zh-CN" dirty="0"/>
              <a:t> epoxy/Grease</a:t>
            </a:r>
            <a:endParaRPr lang="en-US" altLang="zh-CN" dirty="0"/>
          </a:p>
          <a:p>
            <a:r>
              <a:rPr lang="en-US" altLang="zh-CN" dirty="0"/>
              <a:t>Fixed</a:t>
            </a:r>
            <a:endParaRPr lang="en-US" altLang="zh-CN" dirty="0"/>
          </a:p>
          <a:p>
            <a:r>
              <a:rPr lang="en-US" altLang="zh-CN" dirty="0"/>
              <a:t>attach the wires to the surface</a:t>
            </a:r>
            <a:endParaRPr lang="en-US" altLang="zh-CN" dirty="0"/>
          </a:p>
          <a:p>
            <a:r>
              <a:rPr lang="en-US" altLang="zh-CN" dirty="0"/>
              <a:t>Record the temperature of the room</a:t>
            </a:r>
            <a:endParaRPr lang="en-US" altLang="zh-CN" dirty="0"/>
          </a:p>
        </p:txBody>
      </p:sp>
      <p:pic>
        <p:nvPicPr>
          <p:cNvPr id="1027" name="Picture 3" descr="Picture 055"/>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510066" y="4034691"/>
            <a:ext cx="2246187"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5"/>
          <p:cNvPicPr>
            <a:picLocks noChangeAspect="1"/>
          </p:cNvPicPr>
          <p:nvPr/>
        </p:nvPicPr>
        <p:blipFill>
          <a:blip r:embed="rId2"/>
          <a:stretch>
            <a:fillRect/>
          </a:stretch>
        </p:blipFill>
        <p:spPr>
          <a:xfrm>
            <a:off x="8181488" y="4034691"/>
            <a:ext cx="1620553" cy="1685925"/>
          </a:xfrm>
          <a:prstGeom prst="rect">
            <a:avLst/>
          </a:prstGeom>
        </p:spPr>
      </p:pic>
      <p:pic>
        <p:nvPicPr>
          <p:cNvPr id="7" name="图片 6"/>
          <p:cNvPicPr>
            <a:picLocks noChangeAspect="1"/>
          </p:cNvPicPr>
          <p:nvPr/>
        </p:nvPicPr>
        <p:blipFill>
          <a:blip r:embed="rId3"/>
          <a:stretch>
            <a:fillRect/>
          </a:stretch>
        </p:blipFill>
        <p:spPr>
          <a:xfrm>
            <a:off x="9802041" y="4034691"/>
            <a:ext cx="1927657" cy="1685925"/>
          </a:xfrm>
          <a:prstGeom prst="rect">
            <a:avLst/>
          </a:prstGeom>
        </p:spPr>
      </p:pic>
      <p:pic>
        <p:nvPicPr>
          <p:cNvPr id="8" name="图片 7"/>
          <p:cNvPicPr>
            <a:picLocks noChangeAspect="1"/>
          </p:cNvPicPr>
          <p:nvPr/>
        </p:nvPicPr>
        <p:blipFill>
          <a:blip r:embed="rId4"/>
          <a:stretch>
            <a:fillRect/>
          </a:stretch>
        </p:blipFill>
        <p:spPr>
          <a:xfrm>
            <a:off x="10014857" y="2305519"/>
            <a:ext cx="1714841" cy="1672604"/>
          </a:xfrm>
          <a:prstGeom prst="rect">
            <a:avLst/>
          </a:prstGeom>
        </p:spPr>
      </p:pic>
      <p:pic>
        <p:nvPicPr>
          <p:cNvPr id="9" name="图片 8"/>
          <p:cNvPicPr>
            <a:picLocks noChangeAspect="1"/>
          </p:cNvPicPr>
          <p:nvPr/>
        </p:nvPicPr>
        <p:blipFill>
          <a:blip r:embed="rId5"/>
          <a:stretch>
            <a:fillRect/>
          </a:stretch>
        </p:blipFill>
        <p:spPr>
          <a:xfrm>
            <a:off x="5414623" y="5731309"/>
            <a:ext cx="6315075" cy="1065599"/>
          </a:xfrm>
          <a:prstGeom prst="rect">
            <a:avLst/>
          </a:prstGeom>
        </p:spPr>
      </p:pic>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26D5668-1971-40BB-BC7C-94C9B101AAB7}">
  <ds:schemaRefs/>
</ds:datastoreItem>
</file>

<file path=customXml/itemProps2.xml><?xml version="1.0" encoding="utf-8"?>
<ds:datastoreItem xmlns:ds="http://schemas.openxmlformats.org/officeDocument/2006/customXml" ds:itemID="{3370F4A1-FC59-4361-989F-6C79533DA565}">
  <ds:schemaRefs/>
</ds:datastoreItem>
</file>

<file path=customXml/itemProps3.xml><?xml version="1.0" encoding="utf-8"?>
<ds:datastoreItem xmlns:ds="http://schemas.openxmlformats.org/officeDocument/2006/customXml" ds:itemID="{FE57094B-4684-420B-AFE0-4E41CA2AF714}">
  <ds:schemaRefs/>
</ds:datastoreItem>
</file>

<file path=docProps/app.xml><?xml version="1.0" encoding="utf-8"?>
<Properties xmlns="http://schemas.openxmlformats.org/officeDocument/2006/extended-properties" xmlns:vt="http://schemas.openxmlformats.org/officeDocument/2006/docPropsVTypes">
  <TotalTime>0</TotalTime>
  <Words>5195</Words>
  <Application>WPS 演示</Application>
  <PresentationFormat>宽屏</PresentationFormat>
  <Paragraphs>256</Paragraphs>
  <Slides>23</Slides>
  <Notes>4</Notes>
  <HiddenSlides>0</HiddenSlides>
  <MMClips>0</MMClips>
  <ScaleCrop>false</ScaleCrop>
  <HeadingPairs>
    <vt:vector size="8" baseType="variant">
      <vt:variant>
        <vt:lpstr>已用的字体</vt:lpstr>
      </vt:variant>
      <vt:variant>
        <vt:i4>7</vt:i4>
      </vt:variant>
      <vt:variant>
        <vt:lpstr>主题</vt:lpstr>
      </vt:variant>
      <vt:variant>
        <vt:i4>1</vt:i4>
      </vt:variant>
      <vt:variant>
        <vt:lpstr>嵌入 OLE 服务器</vt:lpstr>
      </vt:variant>
      <vt:variant>
        <vt:i4>2</vt:i4>
      </vt:variant>
      <vt:variant>
        <vt:lpstr>幻灯片标题</vt:lpstr>
      </vt:variant>
      <vt:variant>
        <vt:i4>23</vt:i4>
      </vt:variant>
    </vt:vector>
  </HeadingPairs>
  <TitlesOfParts>
    <vt:vector size="33" baseType="lpstr">
      <vt:lpstr>Arial</vt:lpstr>
      <vt:lpstr>宋体</vt:lpstr>
      <vt:lpstr>Wingdings</vt:lpstr>
      <vt:lpstr>Calibri</vt:lpstr>
      <vt:lpstr>Calibri Light</vt:lpstr>
      <vt:lpstr>微软雅黑</vt:lpstr>
      <vt:lpstr>Arial Unicode MS</vt:lpstr>
      <vt:lpstr>Office 主题</vt:lpstr>
      <vt:lpstr>Paint.Picture</vt:lpstr>
      <vt:lpstr>Paint.Picture</vt:lpstr>
      <vt:lpstr>PowerPoint 演示文稿</vt:lpstr>
      <vt:lpstr>The cryogenic temperature range</vt:lpstr>
      <vt:lpstr>Basic Theory of Temperature Measurement</vt:lpstr>
      <vt:lpstr>Cryogenic heat flow </vt:lpstr>
      <vt:lpstr>Heat sinking length for wire sizes</vt:lpstr>
      <vt:lpstr>Sensor selection</vt:lpstr>
      <vt:lpstr>Temperatures sensors</vt:lpstr>
      <vt:lpstr>Sensor wiring</vt:lpstr>
      <vt:lpstr>Procedure for Mounting The Sensor</vt:lpstr>
      <vt:lpstr>Calibrate a Low-Temperature Thermometer</vt:lpstr>
      <vt:lpstr>PowerPoint 演示文稿</vt:lpstr>
      <vt:lpstr>PowerPoint 演示文稿</vt:lpstr>
      <vt:lpstr>Calibrate a Low-Temperature Thermometer</vt:lpstr>
      <vt:lpstr> </vt:lpstr>
      <vt:lpstr>The test stand</vt:lpstr>
      <vt:lpstr>The Interface of test stand</vt:lpstr>
      <vt:lpstr>PowerPoint 演示文稿</vt:lpstr>
      <vt:lpstr>PowerPoint 演示文稿</vt:lpstr>
      <vt:lpstr>PowerPoint 演示文稿</vt:lpstr>
      <vt:lpstr>PowerPoint 演示文稿</vt:lpstr>
      <vt:lpstr>PowerPoint 演示文稿</vt:lpstr>
      <vt:lpstr>Cernox</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unknown</dc:creator>
  <cp:lastModifiedBy>txzhao</cp:lastModifiedBy>
  <cp:revision>76</cp:revision>
  <dcterms:created xsi:type="dcterms:W3CDTF">2018-10-31T01:38:00Z</dcterms:created>
  <dcterms:modified xsi:type="dcterms:W3CDTF">2025-03-22T13:32:54Z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1C003E84C9C84699905ACDCB4D632EAD_13</vt:lpwstr>
  </property>
  <property fmtid="{D5CDD505-2E9C-101B-9397-08002B2CF9AE}" pid="3" name="KSOProductBuildVer">
    <vt:lpwstr>2052-12.1.0.20305</vt:lpwstr>
  </property>
</Properties>
</file>