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7"/>
  </p:notesMasterIdLst>
  <p:sldIdLst>
    <p:sldId id="256" r:id="rId3"/>
    <p:sldId id="257" r:id="rId4"/>
    <p:sldId id="258" r:id="rId5"/>
    <p:sldId id="259" r:id="rId6"/>
    <p:sldId id="267" r:id="rId7"/>
    <p:sldId id="260" r:id="rId8"/>
    <p:sldId id="261" r:id="rId9"/>
    <p:sldId id="271" r:id="rId10"/>
    <p:sldId id="268" r:id="rId11"/>
    <p:sldId id="262" r:id="rId12"/>
    <p:sldId id="273" r:id="rId13"/>
    <p:sldId id="263" r:id="rId14"/>
    <p:sldId id="264"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B2D"/>
    <a:srgbClr val="17D9D2"/>
    <a:srgbClr val="FFFFCC"/>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5" d="100"/>
          <a:sy n="85" d="100"/>
        </p:scale>
        <p:origin x="451" y="58"/>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0621049-D6AD-4479-97A5-F2740A56083A}" type="doc">
      <dgm:prSet loTypeId="urn:microsoft.com/office/officeart/2005/8/layout/hProcess9#1" loCatId="process" qsTypeId="urn:microsoft.com/office/officeart/2005/8/quickstyle/simple1#1" qsCatId="simple" csTypeId="urn:microsoft.com/office/officeart/2005/8/colors/accent1_2#1" csCatId="accent1" phldr="1"/>
      <dgm:spPr/>
    </dgm:pt>
    <dgm:pt modelId="{82C8E424-D911-46F7-B962-8142DE673F24}">
      <dgm:prSet phldrT="[文本]" phldr="0" custT="0"/>
      <dgm:spPr/>
      <dgm:t>
        <a:bodyPr vert="horz" wrap="square"/>
        <a:lstStyle/>
        <a:p>
          <a:pPr>
            <a:lnSpc>
              <a:spcPct val="100000"/>
            </a:lnSpc>
            <a:spcBef>
              <a:spcPct val="0"/>
            </a:spcBef>
            <a:spcAft>
              <a:spcPct val="35000"/>
            </a:spcAft>
          </a:pPr>
          <a:r>
            <a:rPr lang="en-US" altLang="zh-CN" dirty="0"/>
            <a:t>Conventional electromagnet</a:t>
          </a:r>
        </a:p>
      </dgm:t>
    </dgm:pt>
    <dgm:pt modelId="{B4E1BF26-FD79-49CA-889C-D573B2D557CA}" type="parTrans" cxnId="{30AA151D-AFC3-45B4-8D2C-7545D254F8BF}">
      <dgm:prSet/>
      <dgm:spPr/>
      <dgm:t>
        <a:bodyPr/>
        <a:lstStyle/>
        <a:p>
          <a:endParaRPr lang="zh-CN" altLang="en-US"/>
        </a:p>
      </dgm:t>
    </dgm:pt>
    <dgm:pt modelId="{38E34798-9241-4EA8-AED4-46E1BF53D9AE}" type="sibTrans" cxnId="{30AA151D-AFC3-45B4-8D2C-7545D254F8BF}">
      <dgm:prSet/>
      <dgm:spPr/>
      <dgm:t>
        <a:bodyPr/>
        <a:lstStyle/>
        <a:p>
          <a:endParaRPr lang="zh-CN" altLang="en-US"/>
        </a:p>
      </dgm:t>
    </dgm:pt>
    <dgm:pt modelId="{A2B75500-4B92-4340-8C56-32B276CBAD2C}">
      <dgm:prSet phldrT="[文本]" phldr="0" custT="0"/>
      <dgm:spPr/>
      <dgm:t>
        <a:bodyPr vert="horz" wrap="square"/>
        <a:lstStyle/>
        <a:p>
          <a:pPr>
            <a:lnSpc>
              <a:spcPct val="100000"/>
            </a:lnSpc>
            <a:spcBef>
              <a:spcPct val="0"/>
            </a:spcBef>
            <a:spcAft>
              <a:spcPct val="35000"/>
            </a:spcAft>
          </a:pPr>
          <a:r>
            <a:rPr lang="en-US" altLang="zh-CN" dirty="0"/>
            <a:t> superconducting magnet (LTS)</a:t>
          </a:r>
        </a:p>
      </dgm:t>
    </dgm:pt>
    <dgm:pt modelId="{0ED44DAB-4F08-4DF5-A6F1-71A035DFF38E}" type="parTrans" cxnId="{574D67E6-A190-4ADD-A923-48267075F145}">
      <dgm:prSet/>
      <dgm:spPr/>
      <dgm:t>
        <a:bodyPr/>
        <a:lstStyle/>
        <a:p>
          <a:endParaRPr lang="zh-CN" altLang="en-US"/>
        </a:p>
      </dgm:t>
    </dgm:pt>
    <dgm:pt modelId="{377229B5-2FBE-484F-A3EE-9327A99B2601}" type="sibTrans" cxnId="{574D67E6-A190-4ADD-A923-48267075F145}">
      <dgm:prSet/>
      <dgm:spPr/>
      <dgm:t>
        <a:bodyPr/>
        <a:lstStyle/>
        <a:p>
          <a:endParaRPr lang="zh-CN" altLang="en-US"/>
        </a:p>
      </dgm:t>
    </dgm:pt>
    <dgm:pt modelId="{E212DE0E-71FD-4FBA-BEF0-291C06829610}">
      <dgm:prSet phldrT="[文本]" phldr="0" custT="0"/>
      <dgm:spPr/>
      <dgm:t>
        <a:bodyPr vert="horz" wrap="square"/>
        <a:lstStyle/>
        <a:p>
          <a:pPr>
            <a:lnSpc>
              <a:spcPct val="100000"/>
            </a:lnSpc>
            <a:spcBef>
              <a:spcPct val="0"/>
            </a:spcBef>
            <a:spcAft>
              <a:spcPct val="35000"/>
            </a:spcAft>
          </a:pPr>
          <a:r>
            <a:rPr lang="en-US" altLang="zh-CN" dirty="0">
              <a:sym typeface="+mn-ea"/>
            </a:rPr>
            <a:t> superconducting magnet (HTS)</a:t>
          </a:r>
          <a:endParaRPr lang="zh-CN" altLang="en-US" dirty="0"/>
        </a:p>
      </dgm:t>
    </dgm:pt>
    <dgm:pt modelId="{1C6957F2-2EFF-43C6-97C5-5E1BA5D0B613}" type="parTrans" cxnId="{6EA34853-FF2A-420E-86B0-E3BA1C1AC0FE}">
      <dgm:prSet/>
      <dgm:spPr/>
      <dgm:t>
        <a:bodyPr/>
        <a:lstStyle/>
        <a:p>
          <a:endParaRPr lang="zh-CN" altLang="en-US"/>
        </a:p>
      </dgm:t>
    </dgm:pt>
    <dgm:pt modelId="{F88683A3-9208-4EB9-B216-6EDDF1C7808E}" type="sibTrans" cxnId="{6EA34853-FF2A-420E-86B0-E3BA1C1AC0FE}">
      <dgm:prSet/>
      <dgm:spPr/>
      <dgm:t>
        <a:bodyPr/>
        <a:lstStyle/>
        <a:p>
          <a:endParaRPr lang="zh-CN" altLang="en-US"/>
        </a:p>
      </dgm:t>
    </dgm:pt>
    <dgm:pt modelId="{2C7B723A-3421-4728-9D0A-8CFE6D8BF36D}" type="pres">
      <dgm:prSet presAssocID="{60621049-D6AD-4479-97A5-F2740A56083A}" presName="CompostProcess" presStyleCnt="0">
        <dgm:presLayoutVars>
          <dgm:dir/>
          <dgm:resizeHandles val="exact"/>
        </dgm:presLayoutVars>
      </dgm:prSet>
      <dgm:spPr/>
    </dgm:pt>
    <dgm:pt modelId="{88C8A387-3D54-400E-84F1-435B054BA653}" type="pres">
      <dgm:prSet presAssocID="{60621049-D6AD-4479-97A5-F2740A56083A}" presName="arrow" presStyleLbl="bgShp" presStyleIdx="0" presStyleCnt="1" custLinFactNeighborX="0" custLinFactNeighborY="33330"/>
      <dgm:spPr/>
    </dgm:pt>
    <dgm:pt modelId="{E82761C5-2859-4FE5-BD29-F3B30FCD2A92}" type="pres">
      <dgm:prSet presAssocID="{60621049-D6AD-4479-97A5-F2740A56083A}" presName="linearProcess" presStyleCnt="0"/>
      <dgm:spPr/>
    </dgm:pt>
    <dgm:pt modelId="{8066DFDB-F466-4DCA-9B6F-A4352A645026}" type="pres">
      <dgm:prSet presAssocID="{82C8E424-D911-46F7-B962-8142DE673F24}" presName="textNode" presStyleLbl="node1" presStyleIdx="0" presStyleCnt="3" custLinFactX="-12212" custLinFactNeighborX="-100000" custLinFactNeighborY="1616">
        <dgm:presLayoutVars>
          <dgm:bulletEnabled val="1"/>
        </dgm:presLayoutVars>
      </dgm:prSet>
      <dgm:spPr/>
    </dgm:pt>
    <dgm:pt modelId="{1909F6D5-2CC9-43A1-8913-A45F4441C059}" type="pres">
      <dgm:prSet presAssocID="{38E34798-9241-4EA8-AED4-46E1BF53D9AE}" presName="sibTrans" presStyleCnt="0"/>
      <dgm:spPr/>
    </dgm:pt>
    <dgm:pt modelId="{E595A5FF-035D-4131-8697-BB96F3D14659}" type="pres">
      <dgm:prSet presAssocID="{A2B75500-4B92-4340-8C56-32B276CBAD2C}" presName="textNode" presStyleLbl="node1" presStyleIdx="1" presStyleCnt="3">
        <dgm:presLayoutVars>
          <dgm:bulletEnabled val="1"/>
        </dgm:presLayoutVars>
      </dgm:prSet>
      <dgm:spPr/>
    </dgm:pt>
    <dgm:pt modelId="{A24E09B0-903E-473A-A327-F0EEAA4985DD}" type="pres">
      <dgm:prSet presAssocID="{377229B5-2FBE-484F-A3EE-9327A99B2601}" presName="sibTrans" presStyleCnt="0"/>
      <dgm:spPr/>
    </dgm:pt>
    <dgm:pt modelId="{4D12D4AB-D022-4AAD-9F35-C1CB8E64028E}" type="pres">
      <dgm:prSet presAssocID="{E212DE0E-71FD-4FBA-BEF0-291C06829610}" presName="textNode" presStyleLbl="node1" presStyleIdx="2" presStyleCnt="3" custLinFactX="22895" custLinFactNeighborX="100000" custLinFactNeighborY="9">
        <dgm:presLayoutVars>
          <dgm:bulletEnabled val="1"/>
        </dgm:presLayoutVars>
      </dgm:prSet>
      <dgm:spPr/>
    </dgm:pt>
  </dgm:ptLst>
  <dgm:cxnLst>
    <dgm:cxn modelId="{A98A5403-A6FE-4CDF-847F-E19D53B0E816}" type="presOf" srcId="{A2B75500-4B92-4340-8C56-32B276CBAD2C}" destId="{E595A5FF-035D-4131-8697-BB96F3D14659}" srcOrd="0" destOrd="0" presId="urn:microsoft.com/office/officeart/2005/8/layout/hProcess9#1"/>
    <dgm:cxn modelId="{30AA151D-AFC3-45B4-8D2C-7545D254F8BF}" srcId="{60621049-D6AD-4479-97A5-F2740A56083A}" destId="{82C8E424-D911-46F7-B962-8142DE673F24}" srcOrd="0" destOrd="0" parTransId="{B4E1BF26-FD79-49CA-889C-D573B2D557CA}" sibTransId="{38E34798-9241-4EA8-AED4-46E1BF53D9AE}"/>
    <dgm:cxn modelId="{7D401D36-A42C-4083-844A-5F7FEEA17B2E}" type="presOf" srcId="{60621049-D6AD-4479-97A5-F2740A56083A}" destId="{2C7B723A-3421-4728-9D0A-8CFE6D8BF36D}" srcOrd="0" destOrd="0" presId="urn:microsoft.com/office/officeart/2005/8/layout/hProcess9#1"/>
    <dgm:cxn modelId="{D601583F-D9C3-4BDE-BB2D-240F6990D266}" type="presOf" srcId="{E212DE0E-71FD-4FBA-BEF0-291C06829610}" destId="{4D12D4AB-D022-4AAD-9F35-C1CB8E64028E}" srcOrd="0" destOrd="0" presId="urn:microsoft.com/office/officeart/2005/8/layout/hProcess9#1"/>
    <dgm:cxn modelId="{6EA34853-FF2A-420E-86B0-E3BA1C1AC0FE}" srcId="{60621049-D6AD-4479-97A5-F2740A56083A}" destId="{E212DE0E-71FD-4FBA-BEF0-291C06829610}" srcOrd="2" destOrd="0" parTransId="{1C6957F2-2EFF-43C6-97C5-5E1BA5D0B613}" sibTransId="{F88683A3-9208-4EB9-B216-6EDDF1C7808E}"/>
    <dgm:cxn modelId="{574D67E6-A190-4ADD-A923-48267075F145}" srcId="{60621049-D6AD-4479-97A5-F2740A56083A}" destId="{A2B75500-4B92-4340-8C56-32B276CBAD2C}" srcOrd="1" destOrd="0" parTransId="{0ED44DAB-4F08-4DF5-A6F1-71A035DFF38E}" sibTransId="{377229B5-2FBE-484F-A3EE-9327A99B2601}"/>
    <dgm:cxn modelId="{381F8BFD-5BEE-43D6-BE4C-472431966485}" type="presOf" srcId="{82C8E424-D911-46F7-B962-8142DE673F24}" destId="{8066DFDB-F466-4DCA-9B6F-A4352A645026}" srcOrd="0" destOrd="0" presId="urn:microsoft.com/office/officeart/2005/8/layout/hProcess9#1"/>
    <dgm:cxn modelId="{183BC96A-1CC0-432A-B2ED-A36D71DE8AA8}" type="presParOf" srcId="{2C7B723A-3421-4728-9D0A-8CFE6D8BF36D}" destId="{88C8A387-3D54-400E-84F1-435B054BA653}" srcOrd="0" destOrd="0" presId="urn:microsoft.com/office/officeart/2005/8/layout/hProcess9#1"/>
    <dgm:cxn modelId="{69F09DFB-8E8A-49A8-8555-E80604518570}" type="presParOf" srcId="{2C7B723A-3421-4728-9D0A-8CFE6D8BF36D}" destId="{E82761C5-2859-4FE5-BD29-F3B30FCD2A92}" srcOrd="1" destOrd="0" presId="urn:microsoft.com/office/officeart/2005/8/layout/hProcess9#1"/>
    <dgm:cxn modelId="{522E1770-720B-45D0-9210-0F7B1F2B6C30}" type="presParOf" srcId="{E82761C5-2859-4FE5-BD29-F3B30FCD2A92}" destId="{8066DFDB-F466-4DCA-9B6F-A4352A645026}" srcOrd="0" destOrd="0" presId="urn:microsoft.com/office/officeart/2005/8/layout/hProcess9#1"/>
    <dgm:cxn modelId="{9AD92029-7A7C-4047-8625-1F40B34CB741}" type="presParOf" srcId="{E82761C5-2859-4FE5-BD29-F3B30FCD2A92}" destId="{1909F6D5-2CC9-43A1-8913-A45F4441C059}" srcOrd="1" destOrd="0" presId="urn:microsoft.com/office/officeart/2005/8/layout/hProcess9#1"/>
    <dgm:cxn modelId="{CDB5B08A-DD50-4CAD-BDFF-0A53D64290FD}" type="presParOf" srcId="{E82761C5-2859-4FE5-BD29-F3B30FCD2A92}" destId="{E595A5FF-035D-4131-8697-BB96F3D14659}" srcOrd="2" destOrd="0" presId="urn:microsoft.com/office/officeart/2005/8/layout/hProcess9#1"/>
    <dgm:cxn modelId="{52B24B25-6F47-4FAA-A679-C21857AE1AC3}" type="presParOf" srcId="{E82761C5-2859-4FE5-BD29-F3B30FCD2A92}" destId="{A24E09B0-903E-473A-A327-F0EEAA4985DD}" srcOrd="3" destOrd="0" presId="urn:microsoft.com/office/officeart/2005/8/layout/hProcess9#1"/>
    <dgm:cxn modelId="{89311221-B4C8-41E1-AA51-2DB1BD3A2DBC}" type="presParOf" srcId="{E82761C5-2859-4FE5-BD29-F3B30FCD2A92}" destId="{4D12D4AB-D022-4AAD-9F35-C1CB8E64028E}" srcOrd="4"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8A387-3D54-400E-84F1-435B054BA653}">
      <dsp:nvSpPr>
        <dsp:cNvPr id="0" name=""/>
        <dsp:cNvSpPr/>
      </dsp:nvSpPr>
      <dsp:spPr>
        <a:xfrm>
          <a:off x="472011" y="0"/>
          <a:ext cx="5349462" cy="27321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6DFDB-F466-4DCA-9B6F-A4352A645026}">
      <dsp:nvSpPr>
        <dsp:cNvPr id="0" name=""/>
        <dsp:cNvSpPr/>
      </dsp:nvSpPr>
      <dsp:spPr bwMode="white">
        <a:xfrm>
          <a:off x="0" y="837318"/>
          <a:ext cx="2025715" cy="1092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altLang="zh-CN" sz="1900" kern="1200" dirty="0"/>
            <a:t>Conventional electromagnet</a:t>
          </a:r>
        </a:p>
      </dsp:txBody>
      <dsp:txXfrm>
        <a:off x="53350" y="890668"/>
        <a:ext cx="1919015" cy="986177"/>
      </dsp:txXfrm>
    </dsp:sp>
    <dsp:sp modelId="{E595A5FF-035D-4131-8697-BB96F3D14659}">
      <dsp:nvSpPr>
        <dsp:cNvPr id="0" name=""/>
        <dsp:cNvSpPr/>
      </dsp:nvSpPr>
      <dsp:spPr bwMode="white">
        <a:xfrm>
          <a:off x="2133884" y="819657"/>
          <a:ext cx="2025715" cy="1092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altLang="zh-CN" sz="1900" kern="1200" dirty="0"/>
            <a:t> superconducting magnet (LTS)</a:t>
          </a:r>
        </a:p>
      </dsp:txBody>
      <dsp:txXfrm>
        <a:off x="2187234" y="873007"/>
        <a:ext cx="1919015" cy="986177"/>
      </dsp:txXfrm>
    </dsp:sp>
    <dsp:sp modelId="{4D12D4AB-D022-4AAD-9F35-C1CB8E64028E}">
      <dsp:nvSpPr>
        <dsp:cNvPr id="0" name=""/>
        <dsp:cNvSpPr/>
      </dsp:nvSpPr>
      <dsp:spPr bwMode="white">
        <a:xfrm>
          <a:off x="4267769" y="819756"/>
          <a:ext cx="2025715" cy="1092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altLang="zh-CN" sz="1900" kern="1200" dirty="0">
              <a:sym typeface="+mn-ea"/>
            </a:rPr>
            <a:t> superconducting magnet (HTS)</a:t>
          </a:r>
          <a:endParaRPr lang="zh-CN" altLang="en-US" sz="1900" kern="1200" dirty="0"/>
        </a:p>
      </dsp:txBody>
      <dsp:txXfrm>
        <a:off x="4321119" y="873106"/>
        <a:ext cx="1919015" cy="9861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72CEA-0CA0-6D46-7843-CD0BE15CCA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3006D6-6291-71EE-596D-09D2BCF530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FCF9573-CD4E-1CE9-E8E6-ED742AADB9F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6DFBE37-ED32-A52D-829B-B38EBC95F0A0}"/>
              </a:ext>
            </a:extLst>
          </p:cNvPr>
          <p:cNvSpPr>
            <a:spLocks noGrp="1"/>
          </p:cNvSpPr>
          <p:nvPr>
            <p:ph type="sldNum" sz="quarter" idx="10"/>
          </p:nvPr>
        </p:nvSpPr>
        <p:spPr/>
        <p:txBody>
          <a:bodyPr/>
          <a:lstStyle/>
          <a:p>
            <a:fld id="{79B01CFE-D905-40C7-82D8-114116E54F0C}" type="slidenum">
              <a:rPr lang="zh-CN" altLang="en-US" smtClean="0"/>
              <a:t>11</a:t>
            </a:fld>
            <a:endParaRPr lang="zh-CN" altLang="en-US"/>
          </a:p>
        </p:txBody>
      </p:sp>
    </p:spTree>
    <p:extLst>
      <p:ext uri="{BB962C8B-B14F-4D97-AF65-F5344CB8AC3E}">
        <p14:creationId xmlns:p14="http://schemas.microsoft.com/office/powerpoint/2010/main" val="14155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63C8-BFE0-0674-5BCB-362133E59A3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DF896AB-F117-D5BF-6C36-42B435A053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018CD7B-53FE-B69F-9549-AD9C58B202E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9C0E90A-D2BC-5782-64E5-217CFDEE8D74}"/>
              </a:ext>
            </a:extLst>
          </p:cNvPr>
          <p:cNvSpPr>
            <a:spLocks noGrp="1"/>
          </p:cNvSpPr>
          <p:nvPr>
            <p:ph type="sldNum" sz="quarter" idx="10"/>
          </p:nvPr>
        </p:nvSpPr>
        <p:spPr/>
        <p:txBody>
          <a:bodyPr/>
          <a:lstStyle/>
          <a:p>
            <a:fld id="{79B01CFE-D905-40C7-82D8-114116E54F0C}" type="slidenum">
              <a:rPr lang="zh-CN" altLang="en-US" smtClean="0"/>
              <a:t>14</a:t>
            </a:fld>
            <a:endParaRPr lang="zh-CN" altLang="en-US"/>
          </a:p>
        </p:txBody>
      </p:sp>
    </p:spTree>
    <p:extLst>
      <p:ext uri="{BB962C8B-B14F-4D97-AF65-F5344CB8AC3E}">
        <p14:creationId xmlns:p14="http://schemas.microsoft.com/office/powerpoint/2010/main" val="167281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0" y="360362"/>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2025/3/23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77334" y="2160589"/>
            <a:ext cx="4184035" cy="388077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5089970" y="2160589"/>
            <a:ext cx="4184034" cy="388077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75745" y="2737245"/>
            <a:ext cx="4185623" cy="330411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5088384" y="2737245"/>
            <a:ext cx="4185617" cy="330411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4760461" y="514924"/>
            <a:ext cx="4513541" cy="552643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hasCustomPrompt="1"/>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77335" y="609600"/>
            <a:ext cx="7060150" cy="525145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45127"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45127" y="2507550"/>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7550"/>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2025/3/23</a:t>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9AE70B2-8BF9-45C0-BB95-33D1B9D3A85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0FBDFE-C587-4B4C-A407-44438C67B59E}" type="datetimeFigureOut">
              <a:rPr lang="zh-CN" altLang="en-US" smtClean="0"/>
              <a:t>2025/3/23</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AE70B2-8BF9-45C0-BB95-33D1B9D3A85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jpeg"/><Relationship Id="rId4"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1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tags" Target="../tags/tag20.xml"/><Relationship Id="rId5" Type="http://schemas.openxmlformats.org/officeDocument/2006/relationships/image" Target="../media/image1.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0" y="1634067"/>
            <a:ext cx="10481734" cy="2035769"/>
          </a:xfrm>
        </p:spPr>
        <p:txBody>
          <a:bodyPr>
            <a:normAutofit fontScale="90000"/>
          </a:bodyPr>
          <a:lstStyle/>
          <a:p>
            <a:r>
              <a:rPr lang="en-US" altLang="zh-CN" dirty="0"/>
              <a:t>Hands-on Training: </a:t>
            </a:r>
            <a:br>
              <a:rPr lang="en-US" altLang="zh-CN" dirty="0"/>
            </a:br>
            <a:r>
              <a:rPr lang="en-US" altLang="zh-CN" dirty="0"/>
              <a:t>Fabrication and Testing of HTS Coils</a:t>
            </a:r>
          </a:p>
        </p:txBody>
      </p:sp>
      <p:sp>
        <p:nvSpPr>
          <p:cNvPr id="3" name="副标题 2"/>
          <p:cNvSpPr>
            <a:spLocks noGrp="1"/>
          </p:cNvSpPr>
          <p:nvPr>
            <p:ph type="subTitle" idx="1"/>
            <p:custDataLst>
              <p:tags r:id="rId3"/>
            </p:custDataLst>
          </p:nvPr>
        </p:nvSpPr>
        <p:spPr>
          <a:xfrm>
            <a:off x="-1308312" y="4242330"/>
            <a:ext cx="9144000" cy="1655762"/>
          </a:xfrm>
        </p:spPr>
        <p:txBody>
          <a:bodyPr>
            <a:normAutofit/>
          </a:bodyPr>
          <a:lstStyle/>
          <a:p>
            <a:r>
              <a:rPr lang="en-US" altLang="zh-CN" dirty="0"/>
              <a:t>Superconducting Magnet Group, </a:t>
            </a:r>
          </a:p>
          <a:p>
            <a:r>
              <a:rPr lang="en-US" altLang="zh-CN" dirty="0"/>
              <a:t>Institute of High Energy Physics</a:t>
            </a:r>
          </a:p>
          <a:p>
            <a:endParaRPr lang="en-US" altLang="zh-CN" dirty="0"/>
          </a:p>
          <a:p>
            <a:r>
              <a:rPr lang="en-US" altLang="zh-CN" dirty="0"/>
              <a:t>2025.3</a:t>
            </a: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59346"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0406" y="700088"/>
            <a:ext cx="8596668" cy="1320800"/>
          </a:xfrm>
        </p:spPr>
        <p:txBody>
          <a:bodyPr/>
          <a:lstStyle/>
          <a:p>
            <a:r>
              <a:rPr lang="en-US" altLang="zh-CN" dirty="0"/>
              <a:t>Insulation Methods for HTS coils</a:t>
            </a:r>
          </a:p>
        </p:txBody>
      </p:sp>
      <p:sp>
        <p:nvSpPr>
          <p:cNvPr id="5" name="圆角矩形 4"/>
          <p:cNvSpPr/>
          <p:nvPr/>
        </p:nvSpPr>
        <p:spPr>
          <a:xfrm>
            <a:off x="8455660" y="4994910"/>
            <a:ext cx="1438275" cy="8388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Kapton insulated </a:t>
            </a:r>
          </a:p>
        </p:txBody>
      </p:sp>
      <p:sp>
        <p:nvSpPr>
          <p:cNvPr id="6" name="圆角矩形 5"/>
          <p:cNvSpPr/>
          <p:nvPr/>
        </p:nvSpPr>
        <p:spPr>
          <a:xfrm>
            <a:off x="980440" y="5116195"/>
            <a:ext cx="1438275" cy="8388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Non</a:t>
            </a:r>
          </a:p>
          <a:p>
            <a:pPr algn="ctr"/>
            <a:r>
              <a:rPr lang="en-US" altLang="zh-CN"/>
              <a:t>insulated </a:t>
            </a:r>
          </a:p>
        </p:txBody>
      </p:sp>
      <p:sp>
        <p:nvSpPr>
          <p:cNvPr id="7" name="圆角矩形 6"/>
          <p:cNvSpPr/>
          <p:nvPr/>
        </p:nvSpPr>
        <p:spPr>
          <a:xfrm>
            <a:off x="5158740" y="5116195"/>
            <a:ext cx="1438275" cy="8388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Stainless steel  insulated </a:t>
            </a:r>
          </a:p>
        </p:txBody>
      </p:sp>
      <p:sp>
        <p:nvSpPr>
          <p:cNvPr id="9" name="圆角矩形标注 8"/>
          <p:cNvSpPr/>
          <p:nvPr/>
        </p:nvSpPr>
        <p:spPr>
          <a:xfrm>
            <a:off x="8134985" y="1632585"/>
            <a:ext cx="3759835" cy="2823845"/>
          </a:xfrm>
          <a:prstGeom prst="wedgeRoundRectCallout">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a:solidFill>
                  <a:schemeClr val="tx1"/>
                </a:solidFill>
              </a:rPr>
              <a:t>Reduce the risk of short - circuits.</a:t>
            </a:r>
          </a:p>
          <a:p>
            <a:pPr algn="l"/>
            <a:r>
              <a:rPr lang="en-US" altLang="zh-CN">
                <a:solidFill>
                  <a:schemeClr val="tx1"/>
                </a:solidFill>
              </a:rPr>
              <a:t>Accurate magnetic field design.</a:t>
            </a:r>
          </a:p>
          <a:p>
            <a:pPr algn="l"/>
            <a:r>
              <a:rPr lang="en-US" altLang="zh-CN">
                <a:solidFill>
                  <a:schemeClr val="tx1"/>
                </a:solidFill>
              </a:rPr>
              <a:t>During a quench, the current and heat are not easily dissipated, which may cause local damage.</a:t>
            </a:r>
          </a:p>
        </p:txBody>
      </p:sp>
      <p:sp>
        <p:nvSpPr>
          <p:cNvPr id="10" name="圆角矩形标注 9"/>
          <p:cNvSpPr/>
          <p:nvPr/>
        </p:nvSpPr>
        <p:spPr>
          <a:xfrm>
            <a:off x="291465" y="1690370"/>
            <a:ext cx="3881755" cy="3024505"/>
          </a:xfrm>
          <a:prstGeom prst="wedgeRoundRectCallout">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altLang="zh-CN">
                <a:solidFill>
                  <a:schemeClr val="tx1"/>
                </a:solidFill>
              </a:rPr>
              <a:t>The current and heat can easily flow along the radial direction of the coil, which is helpful for the energy propagation during a quench.</a:t>
            </a:r>
          </a:p>
          <a:p>
            <a:pPr algn="l"/>
            <a:r>
              <a:rPr lang="en-US" altLang="zh-CN">
                <a:solidFill>
                  <a:schemeClr val="tx1"/>
                </a:solidFill>
              </a:rPr>
              <a:t>Inter - turn current leads to a delay or inaccuracy in the magnetic field.</a:t>
            </a:r>
          </a:p>
          <a:p>
            <a:pPr algn="l"/>
            <a:endParaRPr lang="en-US" altLang="zh-CN">
              <a:solidFill>
                <a:schemeClr val="tx1"/>
              </a:solidFill>
            </a:endParaRPr>
          </a:p>
        </p:txBody>
      </p:sp>
      <p:sp>
        <p:nvSpPr>
          <p:cNvPr id="11" name="椭圆形标注 10"/>
          <p:cNvSpPr/>
          <p:nvPr/>
        </p:nvSpPr>
        <p:spPr>
          <a:xfrm>
            <a:off x="4912995" y="3082925"/>
            <a:ext cx="1929765" cy="1373505"/>
          </a:xfrm>
          <a:prstGeom prst="wedgeEllipseCallout">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A choice that lies in between the two.</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97"/>
            <a:ext cx="1159346"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DC11-BFD3-6025-F4BB-C223847650D3}"/>
            </a:ext>
          </a:extLst>
        </p:cNvPr>
        <p:cNvGrpSpPr/>
        <p:nvPr/>
      </p:nvGrpSpPr>
      <p:grpSpPr>
        <a:xfrm>
          <a:off x="0" y="0"/>
          <a:ext cx="0" cy="0"/>
          <a:chOff x="0" y="0"/>
          <a:chExt cx="0" cy="0"/>
        </a:xfrm>
      </p:grpSpPr>
      <p:cxnSp>
        <p:nvCxnSpPr>
          <p:cNvPr id="22" name="直接连接符 21">
            <a:extLst>
              <a:ext uri="{FF2B5EF4-FFF2-40B4-BE49-F238E27FC236}">
                <a16:creationId xmlns:a16="http://schemas.microsoft.com/office/drawing/2014/main" id="{64DA039C-B9C5-918C-25C6-B045E9B9DE3C}"/>
              </a:ext>
            </a:extLst>
          </p:cNvPr>
          <p:cNvCxnSpPr/>
          <p:nvPr/>
        </p:nvCxnSpPr>
        <p:spPr>
          <a:xfrm>
            <a:off x="2443163" y="904875"/>
            <a:ext cx="66770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图片 6">
            <a:extLst>
              <a:ext uri="{FF2B5EF4-FFF2-40B4-BE49-F238E27FC236}">
                <a16:creationId xmlns:a16="http://schemas.microsoft.com/office/drawing/2014/main" id="{87A6353B-B3D0-EC21-ED3D-F45203A9FE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01613"/>
            <a:ext cx="1190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1">
            <a:extLst>
              <a:ext uri="{FF2B5EF4-FFF2-40B4-BE49-F238E27FC236}">
                <a16:creationId xmlns:a16="http://schemas.microsoft.com/office/drawing/2014/main" id="{7C8FC5C3-3D28-C0DE-A1B8-3A890684E7F0}"/>
              </a:ext>
            </a:extLst>
          </p:cNvPr>
          <p:cNvSpPr txBox="1">
            <a:spLocks noChangeArrowheads="1"/>
          </p:cNvSpPr>
          <p:nvPr/>
        </p:nvSpPr>
        <p:spPr bwMode="auto">
          <a:xfrm>
            <a:off x="2755006" y="300587"/>
            <a:ext cx="6200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3600" b="1" dirty="0">
                <a:solidFill>
                  <a:srgbClr val="0070C0"/>
                </a:solidFill>
              </a:rPr>
              <a:t>Issues of</a:t>
            </a:r>
            <a:r>
              <a:rPr lang="zh-CN" altLang="en-US" sz="3600" b="1" dirty="0">
                <a:solidFill>
                  <a:srgbClr val="0070C0"/>
                </a:solidFill>
              </a:rPr>
              <a:t> </a:t>
            </a:r>
            <a:r>
              <a:rPr lang="en-US" altLang="zh-CN" sz="3600" b="1" dirty="0">
                <a:solidFill>
                  <a:srgbClr val="0070C0"/>
                </a:solidFill>
              </a:rPr>
              <a:t>NI/MI</a:t>
            </a:r>
            <a:r>
              <a:rPr lang="zh-CN" altLang="en-US" sz="3600" b="1" dirty="0">
                <a:solidFill>
                  <a:srgbClr val="0070C0"/>
                </a:solidFill>
              </a:rPr>
              <a:t> </a:t>
            </a:r>
            <a:r>
              <a:rPr lang="en-US" altLang="zh-CN" sz="3600" b="1" dirty="0">
                <a:solidFill>
                  <a:srgbClr val="0070C0"/>
                </a:solidFill>
              </a:rPr>
              <a:t>HTS coil</a:t>
            </a:r>
            <a:r>
              <a:rPr lang="zh-CN" altLang="en-US" sz="3600" b="1" dirty="0">
                <a:solidFill>
                  <a:srgbClr val="0070C0"/>
                </a:solidFill>
              </a:rPr>
              <a:t> </a:t>
            </a:r>
          </a:p>
        </p:txBody>
      </p:sp>
      <p:sp>
        <p:nvSpPr>
          <p:cNvPr id="7" name="文本框 6">
            <a:extLst>
              <a:ext uri="{FF2B5EF4-FFF2-40B4-BE49-F238E27FC236}">
                <a16:creationId xmlns:a16="http://schemas.microsoft.com/office/drawing/2014/main" id="{520869EC-D6D9-86FC-8E80-F79A006BFBF8}"/>
              </a:ext>
            </a:extLst>
          </p:cNvPr>
          <p:cNvSpPr txBox="1"/>
          <p:nvPr/>
        </p:nvSpPr>
        <p:spPr>
          <a:xfrm>
            <a:off x="336550" y="440690"/>
            <a:ext cx="1059180" cy="368300"/>
          </a:xfrm>
          <a:prstGeom prst="rect">
            <a:avLst/>
          </a:prstGeom>
          <a:noFill/>
        </p:spPr>
        <p:txBody>
          <a:bodyPr wrap="square" rtlCol="0">
            <a:spAutoFit/>
          </a:bodyPr>
          <a:lstStyle/>
          <a:p>
            <a:r>
              <a:rPr lang="en-US" altLang="zh-CN"/>
              <a:t>BACKUP</a:t>
            </a:r>
          </a:p>
        </p:txBody>
      </p:sp>
      <p:pic>
        <p:nvPicPr>
          <p:cNvPr id="9" name="图片 8">
            <a:extLst>
              <a:ext uri="{FF2B5EF4-FFF2-40B4-BE49-F238E27FC236}">
                <a16:creationId xmlns:a16="http://schemas.microsoft.com/office/drawing/2014/main" id="{C4FFB1D5-00DF-165F-EE80-BEB647A8D603}"/>
              </a:ext>
            </a:extLst>
          </p:cNvPr>
          <p:cNvPicPr>
            <a:picLocks noChangeAspect="1"/>
          </p:cNvPicPr>
          <p:nvPr/>
        </p:nvPicPr>
        <p:blipFill>
          <a:blip r:embed="rId4"/>
          <a:stretch>
            <a:fillRect/>
          </a:stretch>
        </p:blipFill>
        <p:spPr>
          <a:xfrm>
            <a:off x="5855214" y="1758376"/>
            <a:ext cx="4762781" cy="2767470"/>
          </a:xfrm>
          <a:prstGeom prst="rect">
            <a:avLst/>
          </a:prstGeom>
        </p:spPr>
      </p:pic>
      <p:grpSp>
        <p:nvGrpSpPr>
          <p:cNvPr id="14" name="组合 13">
            <a:extLst>
              <a:ext uri="{FF2B5EF4-FFF2-40B4-BE49-F238E27FC236}">
                <a16:creationId xmlns:a16="http://schemas.microsoft.com/office/drawing/2014/main" id="{A45816A3-B476-AD97-5265-822BC2EC0179}"/>
              </a:ext>
            </a:extLst>
          </p:cNvPr>
          <p:cNvGrpSpPr/>
          <p:nvPr/>
        </p:nvGrpSpPr>
        <p:grpSpPr>
          <a:xfrm>
            <a:off x="1150582" y="1934486"/>
            <a:ext cx="3995159" cy="2661844"/>
            <a:chOff x="5565439" y="2074844"/>
            <a:chExt cx="3883361" cy="2556826"/>
          </a:xfrm>
        </p:grpSpPr>
        <p:pic>
          <p:nvPicPr>
            <p:cNvPr id="12" name="图片 11">
              <a:extLst>
                <a:ext uri="{FF2B5EF4-FFF2-40B4-BE49-F238E27FC236}">
                  <a16:creationId xmlns:a16="http://schemas.microsoft.com/office/drawing/2014/main" id="{F8F6E692-0F3E-201B-CCEC-971C07C0FE83}"/>
                </a:ext>
              </a:extLst>
            </p:cNvPr>
            <p:cNvPicPr>
              <a:picLocks noChangeAspect="1"/>
            </p:cNvPicPr>
            <p:nvPr/>
          </p:nvPicPr>
          <p:blipFill>
            <a:blip r:embed="rId5" cstate="print">
              <a:extLst>
                <a:ext uri="{28A0092B-C50C-407E-A947-70E740481C1C}">
                  <a14:useLocalDpi xmlns:a14="http://schemas.microsoft.com/office/drawing/2010/main" val="0"/>
                </a:ext>
              </a:extLst>
            </a:blip>
            <a:srcRect l="1" r="37383" b="72447"/>
            <a:stretch/>
          </p:blipFill>
          <p:spPr>
            <a:xfrm>
              <a:off x="5565439" y="2074844"/>
              <a:ext cx="3883361" cy="762516"/>
            </a:xfrm>
            <a:prstGeom prst="rect">
              <a:avLst/>
            </a:prstGeom>
          </p:spPr>
        </p:pic>
        <p:pic>
          <p:nvPicPr>
            <p:cNvPr id="13" name="图片 12">
              <a:extLst>
                <a:ext uri="{FF2B5EF4-FFF2-40B4-BE49-F238E27FC236}">
                  <a16:creationId xmlns:a16="http://schemas.microsoft.com/office/drawing/2014/main" id="{71C407E4-29F0-0E08-BCBD-6AD319F3C658}"/>
                </a:ext>
              </a:extLst>
            </p:cNvPr>
            <p:cNvPicPr>
              <a:picLocks noChangeAspect="1"/>
            </p:cNvPicPr>
            <p:nvPr/>
          </p:nvPicPr>
          <p:blipFill>
            <a:blip r:embed="rId5" cstate="print">
              <a:extLst>
                <a:ext uri="{28A0092B-C50C-407E-A947-70E740481C1C}">
                  <a14:useLocalDpi xmlns:a14="http://schemas.microsoft.com/office/drawing/2010/main" val="0"/>
                </a:ext>
              </a:extLst>
            </a:blip>
            <a:srcRect l="1" t="34192" r="37383"/>
            <a:stretch/>
          </p:blipFill>
          <p:spPr>
            <a:xfrm>
              <a:off x="5565439" y="2810464"/>
              <a:ext cx="3883361" cy="1821206"/>
            </a:xfrm>
            <a:prstGeom prst="rect">
              <a:avLst/>
            </a:prstGeom>
          </p:spPr>
        </p:pic>
      </p:grpSp>
      <p:sp>
        <p:nvSpPr>
          <p:cNvPr id="18" name="文本框 17">
            <a:extLst>
              <a:ext uri="{FF2B5EF4-FFF2-40B4-BE49-F238E27FC236}">
                <a16:creationId xmlns:a16="http://schemas.microsoft.com/office/drawing/2014/main" id="{BB65EEF2-D526-09D2-2210-ADF84D81F18F}"/>
              </a:ext>
            </a:extLst>
          </p:cNvPr>
          <p:cNvSpPr txBox="1"/>
          <p:nvPr/>
        </p:nvSpPr>
        <p:spPr>
          <a:xfrm>
            <a:off x="1395730" y="4923514"/>
            <a:ext cx="9428629" cy="646331"/>
          </a:xfrm>
          <a:prstGeom prst="rect">
            <a:avLst/>
          </a:prstGeom>
          <a:noFill/>
        </p:spPr>
        <p:txBody>
          <a:bodyPr wrap="square">
            <a:spAutoFit/>
          </a:bodyPr>
          <a:lstStyle/>
          <a:p>
            <a:pPr marL="285750" indent="-285750">
              <a:buClr>
                <a:schemeClr val="accent1"/>
              </a:buClr>
              <a:buFont typeface="Wingdings" panose="05000000000000000000" pitchFamily="2" charset="2"/>
              <a:buChar char="u"/>
            </a:pPr>
            <a:r>
              <a:rPr lang="zh-CN" altLang="en-US" dirty="0"/>
              <a:t>When the radial current path with small resistance is connected, the current flows into the turns under the influence of inductance of the coil when </a:t>
            </a:r>
            <a:r>
              <a:rPr lang="en-US" altLang="zh-CN" dirty="0"/>
              <a:t>ramp-up</a:t>
            </a:r>
            <a:r>
              <a:rPr lang="zh-CN" altLang="en-US" dirty="0"/>
              <a:t>.</a:t>
            </a:r>
          </a:p>
        </p:txBody>
      </p:sp>
    </p:spTree>
    <p:extLst>
      <p:ext uri="{BB962C8B-B14F-4D97-AF65-F5344CB8AC3E}">
        <p14:creationId xmlns:p14="http://schemas.microsoft.com/office/powerpoint/2010/main" val="2674228340"/>
      </p:ext>
    </p:extLst>
  </p:cSld>
  <p:clrMapOvr>
    <a:masterClrMapping/>
  </p:clrMapOvr>
  <mc:AlternateContent xmlns:mc="http://schemas.openxmlformats.org/markup-compatibility/2006" xmlns:p14="http://schemas.microsoft.com/office/powerpoint/2010/main">
    <mc:Choice Requires="p14">
      <p:transition spd="slow" p14:dur="2000" advTm="281"/>
    </mc:Choice>
    <mc:Fallback xmlns="">
      <p:transition spd="slow" advTm="28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47065"/>
            <a:ext cx="10515600" cy="602615"/>
          </a:xfrm>
        </p:spPr>
        <p:txBody>
          <a:bodyPr>
            <a:normAutofit fontScale="90000"/>
          </a:bodyPr>
          <a:lstStyle/>
          <a:p>
            <a:r>
              <a:rPr lang="en-US" altLang="zh-CN"/>
              <a:t>Introduction of the Experiment</a:t>
            </a:r>
          </a:p>
        </p:txBody>
      </p:sp>
      <p:graphicFrame>
        <p:nvGraphicFramePr>
          <p:cNvPr id="5" name="表格 4"/>
          <p:cNvGraphicFramePr>
            <a:graphicFrameLocks noGrp="1"/>
          </p:cNvGraphicFramePr>
          <p:nvPr>
            <p:extLst>
              <p:ext uri="{D42A27DB-BD31-4B8C-83A1-F6EECF244321}">
                <p14:modId xmlns:p14="http://schemas.microsoft.com/office/powerpoint/2010/main" val="1538172650"/>
              </p:ext>
            </p:extLst>
          </p:nvPr>
        </p:nvGraphicFramePr>
        <p:xfrm>
          <a:off x="6704773" y="2116597"/>
          <a:ext cx="5304335" cy="3550920"/>
        </p:xfrm>
        <a:graphic>
          <a:graphicData uri="http://schemas.openxmlformats.org/drawingml/2006/table">
            <a:tbl>
              <a:tblPr firstRow="1" bandRow="1">
                <a:tableStyleId>{5C22544A-7EE6-4342-B048-85BDC9FD1C3A}</a:tableStyleId>
              </a:tblPr>
              <a:tblGrid>
                <a:gridCol w="1689735">
                  <a:extLst>
                    <a:ext uri="{9D8B030D-6E8A-4147-A177-3AD203B41FA5}">
                      <a16:colId xmlns:a16="http://schemas.microsoft.com/office/drawing/2014/main" val="20000"/>
                    </a:ext>
                  </a:extLst>
                </a:gridCol>
                <a:gridCol w="880026">
                  <a:extLst>
                    <a:ext uri="{9D8B030D-6E8A-4147-A177-3AD203B41FA5}">
                      <a16:colId xmlns:a16="http://schemas.microsoft.com/office/drawing/2014/main" val="20001"/>
                    </a:ext>
                  </a:extLst>
                </a:gridCol>
                <a:gridCol w="836762">
                  <a:extLst>
                    <a:ext uri="{9D8B030D-6E8A-4147-A177-3AD203B41FA5}">
                      <a16:colId xmlns:a16="http://schemas.microsoft.com/office/drawing/2014/main" val="20002"/>
                    </a:ext>
                  </a:extLst>
                </a:gridCol>
                <a:gridCol w="905774">
                  <a:extLst>
                    <a:ext uri="{9D8B030D-6E8A-4147-A177-3AD203B41FA5}">
                      <a16:colId xmlns:a16="http://schemas.microsoft.com/office/drawing/2014/main" val="20003"/>
                    </a:ext>
                  </a:extLst>
                </a:gridCol>
                <a:gridCol w="992038">
                  <a:extLst>
                    <a:ext uri="{9D8B030D-6E8A-4147-A177-3AD203B41FA5}">
                      <a16:colId xmlns:a16="http://schemas.microsoft.com/office/drawing/2014/main" val="20004"/>
                    </a:ext>
                  </a:extLst>
                </a:gridCol>
              </a:tblGrid>
              <a:tr h="370840">
                <a:tc>
                  <a:txBody>
                    <a:bodyPr/>
                    <a:lstStyle/>
                    <a:p>
                      <a:pPr algn="ctr"/>
                      <a:endParaRPr lang="zh-CN" altLang="en-US" sz="1600" dirty="0"/>
                    </a:p>
                  </a:txBody>
                  <a:tcPr anchor="ctr"/>
                </a:tc>
                <a:tc>
                  <a:txBody>
                    <a:bodyPr/>
                    <a:lstStyle/>
                    <a:p>
                      <a:pPr algn="ctr"/>
                      <a:endParaRPr lang="zh-CN" altLang="en-US" sz="1600" dirty="0"/>
                    </a:p>
                  </a:txBody>
                  <a:tcPr anchor="ctr"/>
                </a:tc>
                <a:tc>
                  <a:txBody>
                    <a:bodyPr/>
                    <a:lstStyle/>
                    <a:p>
                      <a:pPr algn="ctr"/>
                      <a:r>
                        <a:rPr lang="en-US" altLang="zh-CN" sz="1600" dirty="0"/>
                        <a:t>coil1</a:t>
                      </a:r>
                      <a:endParaRPr lang="zh-CN" altLang="en-US" sz="1600" dirty="0"/>
                    </a:p>
                  </a:txBody>
                  <a:tcPr anchor="ctr"/>
                </a:tc>
                <a:tc>
                  <a:txBody>
                    <a:bodyPr/>
                    <a:lstStyle/>
                    <a:p>
                      <a:pPr algn="ctr"/>
                      <a:r>
                        <a:rPr lang="en-US" altLang="zh-CN" sz="1600" dirty="0"/>
                        <a:t>coil2</a:t>
                      </a:r>
                      <a:endParaRPr lang="zh-CN" altLang="en-US" sz="1600" dirty="0"/>
                    </a:p>
                  </a:txBody>
                  <a:tcPr anchor="ctr"/>
                </a:tc>
                <a:tc>
                  <a:txBody>
                    <a:bodyPr/>
                    <a:lstStyle/>
                    <a:p>
                      <a:pPr algn="ctr"/>
                      <a:r>
                        <a:rPr lang="en-US" altLang="zh-CN" sz="1600" dirty="0"/>
                        <a:t>coil3</a:t>
                      </a:r>
                    </a:p>
                  </a:txBody>
                  <a:tcPr anchor="ctr"/>
                </a:tc>
                <a:extLst>
                  <a:ext uri="{0D108BD9-81ED-4DB2-BD59-A6C34878D82A}">
                    <a16:rowId xmlns:a16="http://schemas.microsoft.com/office/drawing/2014/main" val="10000"/>
                  </a:ext>
                </a:extLst>
              </a:tr>
              <a:tr h="370840">
                <a:tc>
                  <a:txBody>
                    <a:bodyPr/>
                    <a:lstStyle/>
                    <a:p>
                      <a:pPr algn="ctr">
                        <a:spcAft>
                          <a:spcPts val="0"/>
                        </a:spcAft>
                      </a:pPr>
                      <a:r>
                        <a:rPr lang="en-US" altLang="zh-CN" sz="1600" b="1" kern="1200" dirty="0">
                          <a:solidFill>
                            <a:schemeClr val="tx1"/>
                          </a:solidFill>
                          <a:latin typeface="+mn-lt"/>
                          <a:ea typeface="+mn-ea"/>
                          <a:cs typeface="+mn-cs"/>
                        </a:rPr>
                        <a:t>Insulation</a:t>
                      </a:r>
                    </a:p>
                  </a:txBody>
                  <a:tcPr marL="68580" marR="68580" marT="0" marB="0" anchor="ctr"/>
                </a:tc>
                <a:tc>
                  <a:txBody>
                    <a:bodyPr/>
                    <a:lstStyle/>
                    <a:p>
                      <a:pPr algn="ctr">
                        <a:spcAft>
                          <a:spcPts val="0"/>
                        </a:spcAft>
                      </a:pPr>
                      <a:r>
                        <a:rPr lang="en-US" sz="1600" b="1" kern="1200" dirty="0">
                          <a:solidFill>
                            <a:schemeClr val="tx1"/>
                          </a:solidFill>
                          <a:latin typeface="+mn-lt"/>
                          <a:ea typeface="+mn-ea"/>
                          <a:cs typeface="+mn-cs"/>
                        </a:rPr>
                        <a:t> </a:t>
                      </a:r>
                      <a:endParaRPr lang="zh-CN" sz="1600" b="1"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altLang="zh-CN" sz="1600" b="1" kern="1200">
                          <a:solidFill>
                            <a:schemeClr val="tx1"/>
                          </a:solidFill>
                          <a:latin typeface="+mn-lt"/>
                          <a:ea typeface="+mn-ea"/>
                          <a:cs typeface="+mn-cs"/>
                        </a:rPr>
                        <a:t>non </a:t>
                      </a:r>
                    </a:p>
                  </a:txBody>
                  <a:tcPr marL="68580" marR="68580" marT="0" marB="0" anchor="ctr"/>
                </a:tc>
                <a:tc>
                  <a:txBody>
                    <a:bodyPr/>
                    <a:lstStyle/>
                    <a:p>
                      <a:pPr algn="ctr">
                        <a:spcAft>
                          <a:spcPts val="0"/>
                        </a:spcAft>
                      </a:pPr>
                      <a:r>
                        <a:rPr lang="en-US" sz="1600" b="1" kern="1200">
                          <a:solidFill>
                            <a:schemeClr val="tx1"/>
                          </a:solidFill>
                          <a:latin typeface="+mn-lt"/>
                          <a:ea typeface="+mn-ea"/>
                          <a:cs typeface="+mn-cs"/>
                        </a:rPr>
                        <a:t>Kapton</a:t>
                      </a:r>
                      <a:endParaRPr lang="zh-CN" sz="1600" b="1" kern="1200">
                        <a:solidFill>
                          <a:schemeClr val="tx1"/>
                        </a:solidFill>
                        <a:latin typeface="+mn-lt"/>
                        <a:ea typeface="+mn-ea"/>
                        <a:cs typeface="+mn-cs"/>
                      </a:endParaRPr>
                    </a:p>
                  </a:txBody>
                  <a:tcPr marL="68580" marR="68580" marT="0" marB="0" anchor="ctr"/>
                </a:tc>
                <a:tc>
                  <a:txBody>
                    <a:bodyPr/>
                    <a:lstStyle/>
                    <a:p>
                      <a:pPr algn="ctr">
                        <a:spcAft>
                          <a:spcPts val="0"/>
                        </a:spcAft>
                      </a:pPr>
                      <a:r>
                        <a:rPr lang="en-US" altLang="zh-CN" sz="1600" b="1" kern="1200">
                          <a:solidFill>
                            <a:schemeClr val="tx1"/>
                          </a:solidFill>
                          <a:latin typeface="+mn-lt"/>
                          <a:ea typeface="+mn-ea"/>
                          <a:cs typeface="+mn-cs"/>
                        </a:rPr>
                        <a:t>stain steel</a:t>
                      </a:r>
                    </a:p>
                  </a:txBody>
                  <a:tcPr marL="68580" marR="68580" marT="0" marB="0" anchor="ctr"/>
                </a:tc>
                <a:extLst>
                  <a:ext uri="{0D108BD9-81ED-4DB2-BD59-A6C34878D82A}">
                    <a16:rowId xmlns:a16="http://schemas.microsoft.com/office/drawing/2014/main" val="10001"/>
                  </a:ext>
                </a:extLst>
              </a:tr>
              <a:tr h="370840">
                <a:tc>
                  <a:txBody>
                    <a:bodyPr/>
                    <a:lstStyle/>
                    <a:p>
                      <a:pPr algn="ctr">
                        <a:spcAft>
                          <a:spcPts val="0"/>
                        </a:spcAft>
                      </a:pPr>
                      <a:r>
                        <a:rPr lang="en-US" altLang="zh-CN" sz="1600" b="1" kern="1200" dirty="0">
                          <a:solidFill>
                            <a:schemeClr val="tx1"/>
                          </a:solidFill>
                          <a:latin typeface="+mn-lt"/>
                          <a:ea typeface="+mn-ea"/>
                          <a:cs typeface="+mn-cs"/>
                        </a:rPr>
                        <a:t>Turns</a:t>
                      </a:r>
                    </a:p>
                  </a:txBody>
                  <a:tcPr marL="68580" marR="68580" marT="0" marB="0" anchor="ctr"/>
                </a:tc>
                <a:tc>
                  <a:txBody>
                    <a:bodyPr/>
                    <a:lstStyle/>
                    <a:p>
                      <a:pPr algn="ctr">
                        <a:spcAft>
                          <a:spcPts val="0"/>
                        </a:spcAft>
                      </a:pPr>
                      <a:r>
                        <a:rPr lang="en-US" sz="1600" b="1" kern="1200" dirty="0">
                          <a:solidFill>
                            <a:schemeClr val="tx1"/>
                          </a:solidFill>
                          <a:latin typeface="+mn-lt"/>
                          <a:ea typeface="+mn-ea"/>
                          <a:cs typeface="+mn-cs"/>
                        </a:rPr>
                        <a:t> </a:t>
                      </a:r>
                      <a:endParaRPr lang="zh-CN" sz="1600" b="1" kern="1200" dirty="0">
                        <a:solidFill>
                          <a:schemeClr val="tx1"/>
                        </a:solidFill>
                        <a:latin typeface="+mn-lt"/>
                        <a:ea typeface="+mn-ea"/>
                        <a:cs typeface="+mn-cs"/>
                      </a:endParaRPr>
                    </a:p>
                  </a:txBody>
                  <a:tcPr marL="68580" marR="68580" marT="0" marB="0" anchor="ctr"/>
                </a:tc>
                <a:tc gridSpan="3">
                  <a:txBody>
                    <a:bodyPr/>
                    <a:lstStyle/>
                    <a:p>
                      <a:pPr algn="ctr">
                        <a:spcAft>
                          <a:spcPts val="0"/>
                        </a:spcAft>
                      </a:pPr>
                      <a:r>
                        <a:rPr lang="en-US" sz="1600" b="1" kern="1200" dirty="0">
                          <a:solidFill>
                            <a:schemeClr val="tx1"/>
                          </a:solidFill>
                          <a:latin typeface="+mn-lt"/>
                          <a:ea typeface="+mn-ea"/>
                          <a:cs typeface="+mn-cs"/>
                        </a:rPr>
                        <a:t>60</a:t>
                      </a:r>
                      <a:endParaRPr lang="zh-CN" sz="1600" b="1" kern="1200" dirty="0">
                        <a:solidFill>
                          <a:schemeClr val="tx1"/>
                        </a:solidFill>
                        <a:latin typeface="+mn-lt"/>
                        <a:ea typeface="+mn-ea"/>
                        <a:cs typeface="+mn-cs"/>
                      </a:endParaRPr>
                    </a:p>
                  </a:txBody>
                  <a:tcPr marL="68580" marR="6858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370840">
                <a:tc>
                  <a:txBody>
                    <a:bodyPr/>
                    <a:lstStyle/>
                    <a:p>
                      <a:pPr algn="ctr">
                        <a:spcAft>
                          <a:spcPts val="0"/>
                        </a:spcAft>
                      </a:pPr>
                      <a:r>
                        <a:rPr lang="en-US" altLang="zh-CN" sz="1600" b="1" kern="1200" dirty="0">
                          <a:solidFill>
                            <a:schemeClr val="tx1"/>
                          </a:solidFill>
                          <a:latin typeface="+mn-lt"/>
                          <a:ea typeface="+mn-ea"/>
                          <a:cs typeface="+mn-cs"/>
                        </a:rPr>
                        <a:t>Straight section length of the coil</a:t>
                      </a:r>
                    </a:p>
                  </a:txBody>
                  <a:tcPr marL="68580" marR="68580" marT="0" marB="0" anchor="ctr"/>
                </a:tc>
                <a:tc>
                  <a:txBody>
                    <a:bodyPr/>
                    <a:lstStyle/>
                    <a:p>
                      <a:pPr algn="ctr">
                        <a:spcAft>
                          <a:spcPts val="0"/>
                        </a:spcAft>
                      </a:pPr>
                      <a:r>
                        <a:rPr lang="zh-CN" sz="1600" b="1" kern="1200" dirty="0">
                          <a:solidFill>
                            <a:schemeClr val="tx1"/>
                          </a:solidFill>
                          <a:latin typeface="+mn-lt"/>
                          <a:ea typeface="+mn-ea"/>
                          <a:cs typeface="+mn-cs"/>
                        </a:rPr>
                        <a:t>（</a:t>
                      </a:r>
                      <a:r>
                        <a:rPr lang="en-US" sz="1600" b="1" kern="1200" dirty="0">
                          <a:solidFill>
                            <a:schemeClr val="tx1"/>
                          </a:solidFill>
                          <a:latin typeface="+mn-lt"/>
                          <a:ea typeface="+mn-ea"/>
                          <a:cs typeface="+mn-cs"/>
                        </a:rPr>
                        <a:t>mm</a:t>
                      </a:r>
                      <a:r>
                        <a:rPr lang="zh-CN" sz="1600" b="1" kern="1200" dirty="0">
                          <a:solidFill>
                            <a:schemeClr val="tx1"/>
                          </a:solidFill>
                          <a:latin typeface="+mn-lt"/>
                          <a:ea typeface="+mn-ea"/>
                          <a:cs typeface="+mn-cs"/>
                        </a:rPr>
                        <a:t>）</a:t>
                      </a:r>
                    </a:p>
                  </a:txBody>
                  <a:tcPr marL="68580" marR="68580" marT="0" marB="0" anchor="ctr"/>
                </a:tc>
                <a:tc gridSpan="3">
                  <a:txBody>
                    <a:bodyPr/>
                    <a:lstStyle/>
                    <a:p>
                      <a:pPr algn="ctr">
                        <a:spcAft>
                          <a:spcPts val="0"/>
                        </a:spcAft>
                      </a:pPr>
                      <a:r>
                        <a:rPr lang="en-US" sz="1600" b="1" kern="1200" dirty="0">
                          <a:solidFill>
                            <a:schemeClr val="tx1"/>
                          </a:solidFill>
                          <a:latin typeface="+mn-lt"/>
                          <a:ea typeface="+mn-ea"/>
                          <a:cs typeface="+mn-cs"/>
                        </a:rPr>
                        <a:t>80</a:t>
                      </a:r>
                      <a:endParaRPr lang="zh-CN" sz="1600" b="1" kern="1200" dirty="0">
                        <a:solidFill>
                          <a:schemeClr val="tx1"/>
                        </a:solidFill>
                        <a:latin typeface="+mn-lt"/>
                        <a:ea typeface="+mn-ea"/>
                        <a:cs typeface="+mn-cs"/>
                      </a:endParaRPr>
                    </a:p>
                  </a:txBody>
                  <a:tcPr marL="68580" marR="6858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370840">
                <a:tc>
                  <a:txBody>
                    <a:bodyPr/>
                    <a:lstStyle/>
                    <a:p>
                      <a:pPr algn="ctr">
                        <a:spcAft>
                          <a:spcPts val="0"/>
                        </a:spcAft>
                      </a:pPr>
                      <a:r>
                        <a:rPr lang="en-US" altLang="zh-CN" sz="1600" b="1" kern="1200" dirty="0">
                          <a:solidFill>
                            <a:schemeClr val="tx1"/>
                          </a:solidFill>
                          <a:latin typeface="+mn-lt"/>
                          <a:ea typeface="+mn-ea"/>
                          <a:cs typeface="+mn-cs"/>
                        </a:rPr>
                        <a:t>Inner diameter of the arc section</a:t>
                      </a:r>
                    </a:p>
                  </a:txBody>
                  <a:tcPr marL="68580" marR="68580" marT="0" marB="0" anchor="ctr"/>
                </a:tc>
                <a:tc>
                  <a:txBody>
                    <a:bodyPr/>
                    <a:lstStyle/>
                    <a:p>
                      <a:pPr algn="ctr">
                        <a:spcAft>
                          <a:spcPts val="0"/>
                        </a:spcAft>
                      </a:pPr>
                      <a:r>
                        <a:rPr lang="zh-CN" sz="1600" b="1" kern="1200">
                          <a:solidFill>
                            <a:schemeClr val="tx1"/>
                          </a:solidFill>
                          <a:latin typeface="+mn-lt"/>
                          <a:ea typeface="+mn-ea"/>
                          <a:cs typeface="+mn-cs"/>
                        </a:rPr>
                        <a:t>（</a:t>
                      </a:r>
                      <a:r>
                        <a:rPr lang="en-US" sz="1600" b="1" kern="1200">
                          <a:solidFill>
                            <a:schemeClr val="tx1"/>
                          </a:solidFill>
                          <a:latin typeface="+mn-lt"/>
                          <a:ea typeface="+mn-ea"/>
                          <a:cs typeface="+mn-cs"/>
                        </a:rPr>
                        <a:t>mm</a:t>
                      </a:r>
                      <a:r>
                        <a:rPr lang="zh-CN" sz="1600" b="1" kern="1200">
                          <a:solidFill>
                            <a:schemeClr val="tx1"/>
                          </a:solidFill>
                          <a:latin typeface="+mn-lt"/>
                          <a:ea typeface="+mn-ea"/>
                          <a:cs typeface="+mn-cs"/>
                        </a:rPr>
                        <a:t>）</a:t>
                      </a:r>
                    </a:p>
                  </a:txBody>
                  <a:tcPr marL="68580" marR="68580" marT="0" marB="0" anchor="ctr"/>
                </a:tc>
                <a:tc gridSpan="3">
                  <a:txBody>
                    <a:bodyPr/>
                    <a:lstStyle/>
                    <a:p>
                      <a:pPr algn="ctr">
                        <a:spcAft>
                          <a:spcPts val="0"/>
                        </a:spcAft>
                      </a:pPr>
                      <a:r>
                        <a:rPr lang="en-US" sz="1600" b="1" kern="1200" dirty="0">
                          <a:solidFill>
                            <a:schemeClr val="tx1"/>
                          </a:solidFill>
                          <a:latin typeface="+mn-lt"/>
                          <a:ea typeface="+mn-ea"/>
                          <a:cs typeface="+mn-cs"/>
                        </a:rPr>
                        <a:t>60</a:t>
                      </a:r>
                      <a:endParaRPr lang="zh-CN" sz="1600" b="1" kern="1200" dirty="0">
                        <a:solidFill>
                          <a:schemeClr val="tx1"/>
                        </a:solidFill>
                        <a:latin typeface="+mn-lt"/>
                        <a:ea typeface="+mn-ea"/>
                        <a:cs typeface="+mn-cs"/>
                      </a:endParaRPr>
                    </a:p>
                  </a:txBody>
                  <a:tcPr marL="68580" marR="6858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370840">
                <a:tc>
                  <a:txBody>
                    <a:bodyPr/>
                    <a:lstStyle/>
                    <a:p>
                      <a:pPr algn="ctr">
                        <a:spcAft>
                          <a:spcPts val="0"/>
                        </a:spcAft>
                      </a:pPr>
                      <a:r>
                        <a:rPr lang="en-US" altLang="zh-CN" sz="1600" b="1" kern="1200" dirty="0">
                          <a:solidFill>
                            <a:schemeClr val="tx1"/>
                          </a:solidFill>
                          <a:latin typeface="+mn-lt"/>
                          <a:ea typeface="+mn-ea"/>
                          <a:cs typeface="+mn-cs"/>
                        </a:rPr>
                        <a:t>Inductance</a:t>
                      </a:r>
                    </a:p>
                  </a:txBody>
                  <a:tcPr marL="68580" marR="68580" marT="0" marB="0" anchor="ctr"/>
                </a:tc>
                <a:tc>
                  <a:txBody>
                    <a:bodyPr/>
                    <a:lstStyle/>
                    <a:p>
                      <a:pPr algn="ctr">
                        <a:spcAft>
                          <a:spcPts val="0"/>
                        </a:spcAft>
                      </a:pPr>
                      <a:r>
                        <a:rPr lang="zh-CN" sz="1600" b="1" kern="1200">
                          <a:solidFill>
                            <a:schemeClr val="tx1"/>
                          </a:solidFill>
                          <a:latin typeface="+mn-lt"/>
                          <a:ea typeface="+mn-ea"/>
                          <a:cs typeface="+mn-cs"/>
                        </a:rPr>
                        <a:t>（</a:t>
                      </a:r>
                      <a:r>
                        <a:rPr lang="en-US" sz="1600" b="1" kern="1200">
                          <a:solidFill>
                            <a:schemeClr val="tx1"/>
                          </a:solidFill>
                          <a:latin typeface="+mn-lt"/>
                          <a:ea typeface="+mn-ea"/>
                          <a:cs typeface="+mn-cs"/>
                        </a:rPr>
                        <a:t>μH</a:t>
                      </a:r>
                      <a:r>
                        <a:rPr lang="zh-CN" sz="1600" b="1" kern="1200">
                          <a:solidFill>
                            <a:schemeClr val="tx1"/>
                          </a:solidFill>
                          <a:latin typeface="+mn-lt"/>
                          <a:ea typeface="+mn-ea"/>
                          <a:cs typeface="+mn-cs"/>
                        </a:rPr>
                        <a:t>）</a:t>
                      </a:r>
                    </a:p>
                  </a:txBody>
                  <a:tcPr marL="68580" marR="68580" marT="0" marB="0" anchor="ctr"/>
                </a:tc>
                <a:tc>
                  <a:txBody>
                    <a:bodyPr/>
                    <a:lstStyle/>
                    <a:p>
                      <a:pPr algn="ctr">
                        <a:spcAft>
                          <a:spcPts val="0"/>
                        </a:spcAft>
                      </a:pPr>
                      <a:r>
                        <a:rPr lang="en-US" sz="1600" b="1" kern="1200">
                          <a:solidFill>
                            <a:schemeClr val="tx1"/>
                          </a:solidFill>
                          <a:latin typeface="+mn-lt"/>
                          <a:ea typeface="+mn-ea"/>
                          <a:cs typeface="+mn-cs"/>
                        </a:rPr>
                        <a:t>67.3</a:t>
                      </a:r>
                      <a:endParaRPr lang="zh-CN" sz="1600" b="1" kern="1200">
                        <a:solidFill>
                          <a:schemeClr val="tx1"/>
                        </a:solidFill>
                        <a:latin typeface="+mn-lt"/>
                        <a:ea typeface="+mn-ea"/>
                        <a:cs typeface="+mn-cs"/>
                      </a:endParaRPr>
                    </a:p>
                  </a:txBody>
                  <a:tcPr marL="68580" marR="68580" marT="0" marB="0" anchor="ctr"/>
                </a:tc>
                <a:tc>
                  <a:txBody>
                    <a:bodyPr/>
                    <a:lstStyle/>
                    <a:p>
                      <a:pPr algn="ctr">
                        <a:spcAft>
                          <a:spcPts val="0"/>
                        </a:spcAft>
                      </a:pPr>
                      <a:r>
                        <a:rPr lang="en-US" sz="1600" b="1" kern="1200" dirty="0">
                          <a:solidFill>
                            <a:schemeClr val="tx1"/>
                          </a:solidFill>
                          <a:latin typeface="+mn-lt"/>
                          <a:ea typeface="+mn-ea"/>
                          <a:cs typeface="+mn-cs"/>
                        </a:rPr>
                        <a:t>70.1</a:t>
                      </a:r>
                      <a:endParaRPr lang="zh-CN" sz="1600" b="1"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b="1" kern="1200">
                          <a:solidFill>
                            <a:schemeClr val="tx1"/>
                          </a:solidFill>
                          <a:latin typeface="+mn-lt"/>
                          <a:ea typeface="+mn-ea"/>
                          <a:cs typeface="+mn-cs"/>
                        </a:rPr>
                        <a:t>69.7</a:t>
                      </a:r>
                      <a:endParaRPr lang="zh-CN" sz="1600" b="1" kern="120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5"/>
                  </a:ext>
                </a:extLst>
              </a:tr>
              <a:tr h="370840">
                <a:tc>
                  <a:txBody>
                    <a:bodyPr/>
                    <a:lstStyle/>
                    <a:p>
                      <a:pPr algn="ctr">
                        <a:spcAft>
                          <a:spcPts val="0"/>
                        </a:spcAft>
                      </a:pPr>
                      <a:r>
                        <a:rPr lang="en-US" altLang="zh-CN" sz="1600" b="1" kern="1200" dirty="0">
                          <a:solidFill>
                            <a:schemeClr val="tx1"/>
                          </a:solidFill>
                          <a:latin typeface="+mn-lt"/>
                          <a:ea typeface="+mn-ea"/>
                          <a:cs typeface="+mn-cs"/>
                        </a:rPr>
                        <a:t>central  field per unit current</a:t>
                      </a:r>
                    </a:p>
                  </a:txBody>
                  <a:tcPr marL="68580" marR="68580" marT="0" marB="0" anchor="ctr"/>
                </a:tc>
                <a:tc>
                  <a:txBody>
                    <a:bodyPr/>
                    <a:lstStyle/>
                    <a:p>
                      <a:pPr algn="ctr">
                        <a:spcAft>
                          <a:spcPts val="0"/>
                        </a:spcAft>
                      </a:pPr>
                      <a:r>
                        <a:rPr lang="zh-CN" sz="1600" b="1" kern="1200">
                          <a:solidFill>
                            <a:schemeClr val="tx1"/>
                          </a:solidFill>
                          <a:latin typeface="+mn-lt"/>
                          <a:ea typeface="+mn-ea"/>
                          <a:cs typeface="+mn-cs"/>
                        </a:rPr>
                        <a:t>（</a:t>
                      </a:r>
                      <a:r>
                        <a:rPr lang="en-US" sz="1600" b="1" kern="1200">
                          <a:solidFill>
                            <a:schemeClr val="tx1"/>
                          </a:solidFill>
                          <a:latin typeface="+mn-lt"/>
                          <a:ea typeface="+mn-ea"/>
                          <a:cs typeface="+mn-cs"/>
                        </a:rPr>
                        <a:t>mT/A</a:t>
                      </a:r>
                      <a:r>
                        <a:rPr lang="zh-CN" sz="1600" b="1" kern="1200">
                          <a:solidFill>
                            <a:schemeClr val="tx1"/>
                          </a:solidFill>
                          <a:latin typeface="+mn-lt"/>
                          <a:ea typeface="+mn-ea"/>
                          <a:cs typeface="+mn-cs"/>
                        </a:rPr>
                        <a:t>）</a:t>
                      </a:r>
                    </a:p>
                  </a:txBody>
                  <a:tcPr marL="68580" marR="68580" marT="0" marB="0" anchor="ctr"/>
                </a:tc>
                <a:tc>
                  <a:txBody>
                    <a:bodyPr/>
                    <a:lstStyle/>
                    <a:p>
                      <a:pPr algn="ctr">
                        <a:spcAft>
                          <a:spcPts val="0"/>
                        </a:spcAft>
                      </a:pPr>
                      <a:r>
                        <a:rPr lang="en-US" sz="1600" b="1" kern="1200">
                          <a:solidFill>
                            <a:schemeClr val="tx1"/>
                          </a:solidFill>
                          <a:latin typeface="+mn-lt"/>
                          <a:ea typeface="+mn-ea"/>
                          <a:cs typeface="+mn-cs"/>
                        </a:rPr>
                        <a:t>0.764</a:t>
                      </a:r>
                      <a:endParaRPr lang="zh-CN" sz="1600" b="1" kern="1200">
                        <a:solidFill>
                          <a:schemeClr val="tx1"/>
                        </a:solidFill>
                        <a:latin typeface="+mn-lt"/>
                        <a:ea typeface="+mn-ea"/>
                        <a:cs typeface="+mn-cs"/>
                      </a:endParaRPr>
                    </a:p>
                  </a:txBody>
                  <a:tcPr marL="68580" marR="68580" marT="0" marB="0" anchor="ctr"/>
                </a:tc>
                <a:tc>
                  <a:txBody>
                    <a:bodyPr/>
                    <a:lstStyle/>
                    <a:p>
                      <a:pPr algn="ctr">
                        <a:spcAft>
                          <a:spcPts val="0"/>
                        </a:spcAft>
                      </a:pPr>
                      <a:r>
                        <a:rPr lang="en-US" sz="1600" b="1" kern="1200" dirty="0">
                          <a:solidFill>
                            <a:schemeClr val="tx1"/>
                          </a:solidFill>
                          <a:latin typeface="+mn-lt"/>
                          <a:ea typeface="+mn-ea"/>
                          <a:cs typeface="+mn-cs"/>
                        </a:rPr>
                        <a:t>0.734</a:t>
                      </a:r>
                      <a:endParaRPr lang="zh-CN" sz="1600" b="1" kern="1200" dirty="0">
                        <a:solidFill>
                          <a:schemeClr val="tx1"/>
                        </a:solidFill>
                        <a:latin typeface="+mn-lt"/>
                        <a:ea typeface="+mn-ea"/>
                        <a:cs typeface="+mn-cs"/>
                      </a:endParaRPr>
                    </a:p>
                  </a:txBody>
                  <a:tcPr marL="68580" marR="68580" marT="0" marB="0" anchor="ctr"/>
                </a:tc>
                <a:tc>
                  <a:txBody>
                    <a:bodyPr/>
                    <a:lstStyle/>
                    <a:p>
                      <a:pPr algn="ctr">
                        <a:spcAft>
                          <a:spcPts val="0"/>
                        </a:spcAft>
                      </a:pPr>
                      <a:r>
                        <a:rPr lang="en-US" sz="1600" b="1" kern="1200" dirty="0">
                          <a:solidFill>
                            <a:schemeClr val="tx1"/>
                          </a:solidFill>
                          <a:latin typeface="+mn-lt"/>
                          <a:ea typeface="+mn-ea"/>
                          <a:cs typeface="+mn-cs"/>
                        </a:rPr>
                        <a:t>0.739</a:t>
                      </a:r>
                      <a:endParaRPr lang="zh-CN" sz="1600" b="1"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6"/>
                  </a:ext>
                </a:extLst>
              </a:tr>
            </a:tbl>
          </a:graphicData>
        </a:graphic>
      </p:graphicFrame>
      <p:graphicFrame>
        <p:nvGraphicFramePr>
          <p:cNvPr id="8" name="对象 7"/>
          <p:cNvGraphicFramePr/>
          <p:nvPr/>
        </p:nvGraphicFramePr>
        <p:xfrm>
          <a:off x="519430" y="1249680"/>
          <a:ext cx="5997575" cy="3015615"/>
        </p:xfrm>
        <a:graphic>
          <a:graphicData uri="http://schemas.openxmlformats.org/presentationml/2006/ole">
            <mc:AlternateContent xmlns:mc="http://schemas.openxmlformats.org/markup-compatibility/2006">
              <mc:Choice xmlns:v="urn:schemas-microsoft-com:vml" Requires="v">
                <p:oleObj r:id="rId2" imgW="7172325" imgH="3562350" progId="Paint.Picture">
                  <p:embed/>
                </p:oleObj>
              </mc:Choice>
              <mc:Fallback>
                <p:oleObj r:id="rId2" imgW="7172325" imgH="3562350" progId="Paint.Picture">
                  <p:embed/>
                  <p:pic>
                    <p:nvPicPr>
                      <p:cNvPr id="0" name="图片 8"/>
                      <p:cNvPicPr/>
                      <p:nvPr/>
                    </p:nvPicPr>
                    <p:blipFill>
                      <a:blip r:embed="rId3"/>
                      <a:stretch>
                        <a:fillRect/>
                      </a:stretch>
                    </p:blipFill>
                    <p:spPr>
                      <a:xfrm>
                        <a:off x="519430" y="1249680"/>
                        <a:ext cx="5997575" cy="3015615"/>
                      </a:xfrm>
                      <a:prstGeom prst="rect">
                        <a:avLst/>
                      </a:prstGeom>
                    </p:spPr>
                  </p:pic>
                </p:oleObj>
              </mc:Fallback>
            </mc:AlternateContent>
          </a:graphicData>
        </a:graphic>
      </p:graphicFrame>
      <p:sp>
        <p:nvSpPr>
          <p:cNvPr id="11" name="文本框 10"/>
          <p:cNvSpPr txBox="1"/>
          <p:nvPr/>
        </p:nvSpPr>
        <p:spPr>
          <a:xfrm>
            <a:off x="676803" y="4378138"/>
            <a:ext cx="5634350" cy="2082165"/>
          </a:xfrm>
          <a:prstGeom prst="rect">
            <a:avLst/>
          </a:prstGeom>
          <a:noFill/>
        </p:spPr>
        <p:txBody>
          <a:bodyPr wrap="square" rtlCol="0">
            <a:noAutofit/>
          </a:bodyPr>
          <a:lstStyle/>
          <a:p>
            <a:r>
              <a:rPr lang="en-US" altLang="zh-CN" b="1" dirty="0"/>
              <a:t>Objective</a:t>
            </a:r>
            <a:r>
              <a:rPr lang="en-US" altLang="zh-CN" dirty="0"/>
              <a:t>: To detect whether the coil has achieved the designed performance, such as critical current, magnetic field strength, etc.</a:t>
            </a:r>
          </a:p>
          <a:p>
            <a:r>
              <a:rPr lang="en-US" altLang="zh-CN" b="1" dirty="0"/>
              <a:t>Testing equipment</a:t>
            </a:r>
            <a:r>
              <a:rPr lang="zh-CN" altLang="en-US" b="1" dirty="0"/>
              <a:t>：</a:t>
            </a:r>
            <a:r>
              <a:rPr lang="en-US" altLang="zh-CN" dirty="0"/>
              <a:t>as show in the figure.</a:t>
            </a:r>
          </a:p>
          <a:p>
            <a:r>
              <a:rPr lang="en-US" altLang="zh-CN" b="1" dirty="0"/>
              <a:t>Testing method</a:t>
            </a:r>
            <a:r>
              <a:rPr lang="en-US" altLang="zh-CN" dirty="0"/>
              <a:t>: Immersion cooling in liquid Nitrogen.</a:t>
            </a:r>
          </a:p>
          <a:p>
            <a:r>
              <a:rPr lang="en-US" altLang="zh-CN" b="1" dirty="0"/>
              <a:t>Attention: </a:t>
            </a:r>
            <a:r>
              <a:rPr lang="en-US" altLang="zh-CN" dirty="0"/>
              <a:t>Liquid nitrogen is a cryogenic liquid. When operating, wear  gloves to prevent frostbite.</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1" y="0"/>
            <a:ext cx="1190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4334" y="820738"/>
            <a:ext cx="8596668" cy="1320800"/>
          </a:xfrm>
        </p:spPr>
        <p:txBody>
          <a:bodyPr/>
          <a:lstStyle/>
          <a:p>
            <a:r>
              <a:rPr lang="en-US" altLang="zh-CN" dirty="0"/>
              <a:t> Results </a:t>
            </a:r>
            <a:r>
              <a:rPr lang="en-US" altLang="zh-CN" dirty="0">
                <a:sym typeface="+mn-ea"/>
              </a:rPr>
              <a:t>Analysis</a:t>
            </a:r>
          </a:p>
        </p:txBody>
      </p:sp>
      <p:sp>
        <p:nvSpPr>
          <p:cNvPr id="3" name="内容占位符 2"/>
          <p:cNvSpPr>
            <a:spLocks noGrp="1"/>
          </p:cNvSpPr>
          <p:nvPr>
            <p:ph idx="1"/>
          </p:nvPr>
        </p:nvSpPr>
        <p:spPr/>
        <p:txBody>
          <a:bodyPr/>
          <a:lstStyle/>
          <a:p>
            <a:r>
              <a:rPr lang="en-US" altLang="zh-CN" dirty="0"/>
              <a:t>The critical current of the coil@ self-field,77K.</a:t>
            </a:r>
          </a:p>
          <a:p>
            <a:r>
              <a:rPr lang="en-US" altLang="zh-CN" dirty="0"/>
              <a:t>The influence of three coil winding methods on magnetic field delay.</a:t>
            </a:r>
          </a:p>
          <a:p>
            <a:pPr marL="0" indent="0">
              <a:buNone/>
            </a:pPr>
            <a:endParaRPr lang="en-US" altLang="zh-CN" dirty="0"/>
          </a:p>
          <a:p>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1" y="0"/>
            <a:ext cx="1190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3595-AFBC-3B45-EC9B-CF6EFE4D9597}"/>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B66EBE2A-3CDA-FFAD-9501-860414F436EA}"/>
              </a:ext>
            </a:extLst>
          </p:cNvPr>
          <p:cNvSpPr txBox="1"/>
          <p:nvPr/>
        </p:nvSpPr>
        <p:spPr>
          <a:xfrm>
            <a:off x="9035763" y="2230757"/>
            <a:ext cx="1988045" cy="369332"/>
          </a:xfrm>
          <a:prstGeom prst="rect">
            <a:avLst/>
          </a:prstGeom>
          <a:noFill/>
        </p:spPr>
        <p:txBody>
          <a:bodyPr wrap="none" rtlCol="0">
            <a:spAutoFit/>
          </a:bodyPr>
          <a:lstStyle/>
          <a:p>
            <a:r>
              <a:rPr lang="en-US" altLang="zh-CN" dirty="0"/>
              <a:t>Kapton </a:t>
            </a:r>
            <a:r>
              <a:rPr lang="en-US" altLang="zh-CN" dirty="0" err="1"/>
              <a:t>insulotion</a:t>
            </a:r>
            <a:endParaRPr lang="zh-CN" altLang="en-US" dirty="0"/>
          </a:p>
        </p:txBody>
      </p:sp>
      <p:sp>
        <p:nvSpPr>
          <p:cNvPr id="15" name="文本框 14">
            <a:extLst>
              <a:ext uri="{FF2B5EF4-FFF2-40B4-BE49-F238E27FC236}">
                <a16:creationId xmlns:a16="http://schemas.microsoft.com/office/drawing/2014/main" id="{EEC4F12E-53C9-BAF6-ADD0-FCC46D4A2AB0}"/>
              </a:ext>
            </a:extLst>
          </p:cNvPr>
          <p:cNvSpPr txBox="1"/>
          <p:nvPr/>
        </p:nvSpPr>
        <p:spPr>
          <a:xfrm>
            <a:off x="5851009" y="2296608"/>
            <a:ext cx="412292" cy="369332"/>
          </a:xfrm>
          <a:prstGeom prst="rect">
            <a:avLst/>
          </a:prstGeom>
          <a:noFill/>
        </p:spPr>
        <p:txBody>
          <a:bodyPr wrap="none" rtlCol="0">
            <a:spAutoFit/>
          </a:bodyPr>
          <a:lstStyle/>
          <a:p>
            <a:r>
              <a:rPr lang="en-US" altLang="zh-CN" dirty="0"/>
              <a:t>MI</a:t>
            </a:r>
            <a:endParaRPr lang="zh-CN" altLang="en-US" dirty="0"/>
          </a:p>
        </p:txBody>
      </p:sp>
      <p:sp>
        <p:nvSpPr>
          <p:cNvPr id="20" name="文本框 19">
            <a:extLst>
              <a:ext uri="{FF2B5EF4-FFF2-40B4-BE49-F238E27FC236}">
                <a16:creationId xmlns:a16="http://schemas.microsoft.com/office/drawing/2014/main" id="{E6A088A6-77ED-2688-F425-A98665C9E702}"/>
              </a:ext>
            </a:extLst>
          </p:cNvPr>
          <p:cNvSpPr txBox="1"/>
          <p:nvPr/>
        </p:nvSpPr>
        <p:spPr>
          <a:xfrm>
            <a:off x="1751581" y="2300769"/>
            <a:ext cx="396262" cy="369332"/>
          </a:xfrm>
          <a:prstGeom prst="rect">
            <a:avLst/>
          </a:prstGeom>
          <a:noFill/>
        </p:spPr>
        <p:txBody>
          <a:bodyPr wrap="none" rtlCol="0">
            <a:spAutoFit/>
          </a:bodyPr>
          <a:lstStyle/>
          <a:p>
            <a:r>
              <a:rPr lang="en-US" altLang="zh-CN" dirty="0"/>
              <a:t>NI</a:t>
            </a:r>
            <a:endParaRPr lang="zh-CN" altLang="en-US" dirty="0"/>
          </a:p>
        </p:txBody>
      </p:sp>
      <p:sp>
        <p:nvSpPr>
          <p:cNvPr id="3" name="文本框 2">
            <a:extLst>
              <a:ext uri="{FF2B5EF4-FFF2-40B4-BE49-F238E27FC236}">
                <a16:creationId xmlns:a16="http://schemas.microsoft.com/office/drawing/2014/main" id="{9EBAA86E-68EC-28AB-DC0F-41D6E111CBE3}"/>
              </a:ext>
            </a:extLst>
          </p:cNvPr>
          <p:cNvSpPr txBox="1"/>
          <p:nvPr/>
        </p:nvSpPr>
        <p:spPr>
          <a:xfrm>
            <a:off x="1554320" y="5646983"/>
            <a:ext cx="9417963" cy="400110"/>
          </a:xfrm>
          <a:prstGeom prst="rect">
            <a:avLst/>
          </a:prstGeom>
          <a:noFill/>
        </p:spPr>
        <p:txBody>
          <a:bodyPr wrap="none" rtlCol="0">
            <a:spAutoFit/>
          </a:bodyPr>
          <a:lstStyle/>
          <a:p>
            <a:r>
              <a:rPr lang="zh-CN" altLang="en-US" sz="2000" dirty="0"/>
              <a:t>注：横坐标为时间，</a:t>
            </a:r>
            <a:r>
              <a:rPr lang="zh-CN" altLang="en-US" sz="2000" dirty="0">
                <a:solidFill>
                  <a:srgbClr val="FF0000"/>
                </a:solidFill>
              </a:rPr>
              <a:t>红色曲线代表电流</a:t>
            </a:r>
            <a:r>
              <a:rPr lang="zh-CN" altLang="en-US" sz="2000" dirty="0"/>
              <a:t>，</a:t>
            </a:r>
            <a:r>
              <a:rPr lang="zh-CN" altLang="en-US" sz="2000" dirty="0">
                <a:solidFill>
                  <a:srgbClr val="00B050"/>
                </a:solidFill>
              </a:rPr>
              <a:t>绿色曲线代表磁场</a:t>
            </a:r>
            <a:r>
              <a:rPr lang="zh-CN" altLang="en-US" sz="2000" dirty="0"/>
              <a:t>，</a:t>
            </a:r>
            <a:r>
              <a:rPr lang="zh-CN" altLang="en-US" sz="2000" dirty="0">
                <a:solidFill>
                  <a:srgbClr val="0070C0"/>
                </a:solidFill>
              </a:rPr>
              <a:t>蓝色曲线代表电压</a:t>
            </a:r>
            <a:r>
              <a:rPr lang="zh-CN" altLang="en-US" sz="2000" dirty="0"/>
              <a:t>。</a:t>
            </a:r>
          </a:p>
        </p:txBody>
      </p:sp>
      <p:cxnSp>
        <p:nvCxnSpPr>
          <p:cNvPr id="22" name="直接连接符 21">
            <a:extLst>
              <a:ext uri="{FF2B5EF4-FFF2-40B4-BE49-F238E27FC236}">
                <a16:creationId xmlns:a16="http://schemas.microsoft.com/office/drawing/2014/main" id="{9FF82EF8-C107-BA35-57BD-0D314E03489D}"/>
              </a:ext>
            </a:extLst>
          </p:cNvPr>
          <p:cNvCxnSpPr/>
          <p:nvPr/>
        </p:nvCxnSpPr>
        <p:spPr>
          <a:xfrm>
            <a:off x="2443163" y="904875"/>
            <a:ext cx="66770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图片 6">
            <a:extLst>
              <a:ext uri="{FF2B5EF4-FFF2-40B4-BE49-F238E27FC236}">
                <a16:creationId xmlns:a16="http://schemas.microsoft.com/office/drawing/2014/main" id="{4B633158-CC15-A2F5-6860-1C8707470C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01613"/>
            <a:ext cx="1190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1">
            <a:extLst>
              <a:ext uri="{FF2B5EF4-FFF2-40B4-BE49-F238E27FC236}">
                <a16:creationId xmlns:a16="http://schemas.microsoft.com/office/drawing/2014/main" id="{9D4E98AE-AA15-5CEF-B8D5-5A9898C9B97C}"/>
              </a:ext>
            </a:extLst>
          </p:cNvPr>
          <p:cNvSpPr txBox="1">
            <a:spLocks noChangeArrowheads="1"/>
          </p:cNvSpPr>
          <p:nvPr/>
        </p:nvSpPr>
        <p:spPr bwMode="auto">
          <a:xfrm>
            <a:off x="3038475" y="254000"/>
            <a:ext cx="6200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3600" b="1" dirty="0">
                <a:solidFill>
                  <a:srgbClr val="0070C0"/>
                </a:solidFill>
              </a:rPr>
              <a:t>不同绝缘线圈的延时效应</a:t>
            </a:r>
          </a:p>
        </p:txBody>
      </p:sp>
      <p:sp>
        <p:nvSpPr>
          <p:cNvPr id="4" name="文本框 3">
            <a:extLst>
              <a:ext uri="{FF2B5EF4-FFF2-40B4-BE49-F238E27FC236}">
                <a16:creationId xmlns:a16="http://schemas.microsoft.com/office/drawing/2014/main" id="{D0D33313-A7A0-5652-713E-C3CFD9780430}"/>
              </a:ext>
            </a:extLst>
          </p:cNvPr>
          <p:cNvSpPr txBox="1"/>
          <p:nvPr/>
        </p:nvSpPr>
        <p:spPr>
          <a:xfrm>
            <a:off x="2243794" y="1537814"/>
            <a:ext cx="7984594" cy="675640"/>
          </a:xfrm>
          <a:prstGeom prst="rect">
            <a:avLst/>
          </a:prstGeom>
          <a:noFill/>
        </p:spPr>
        <p:txBody>
          <a:bodyPr wrap="square" rtlCol="0">
            <a:spAutoFit/>
          </a:bodyPr>
          <a:lstStyle/>
          <a:p>
            <a:r>
              <a:rPr lang="en-US" altLang="zh-CN" sz="2000" dirty="0"/>
              <a:t>0.5A/s</a:t>
            </a:r>
            <a:r>
              <a:rPr lang="zh-CN" altLang="en-US" sz="2000" dirty="0"/>
              <a:t>升流速度进行实验，对延时效应进行研究。</a:t>
            </a:r>
            <a:endParaRPr lang="en-US" altLang="zh-CN" sz="2000" dirty="0"/>
          </a:p>
          <a:p>
            <a:endParaRPr lang="zh-CN" altLang="en-US" dirty="0"/>
          </a:p>
        </p:txBody>
      </p:sp>
      <p:sp>
        <p:nvSpPr>
          <p:cNvPr id="5" name="文本框 4">
            <a:extLst>
              <a:ext uri="{FF2B5EF4-FFF2-40B4-BE49-F238E27FC236}">
                <a16:creationId xmlns:a16="http://schemas.microsoft.com/office/drawing/2014/main" id="{AFED7A28-3DB5-F121-DEE7-D152D9CB9646}"/>
              </a:ext>
            </a:extLst>
          </p:cNvPr>
          <p:cNvSpPr txBox="1"/>
          <p:nvPr/>
        </p:nvSpPr>
        <p:spPr>
          <a:xfrm>
            <a:off x="3871075" y="6218788"/>
            <a:ext cx="4650632" cy="400110"/>
          </a:xfrm>
          <a:prstGeom prst="rect">
            <a:avLst/>
          </a:prstGeom>
          <a:noFill/>
        </p:spPr>
        <p:txBody>
          <a:bodyPr wrap="none" rtlCol="0">
            <a:spAutoFit/>
          </a:bodyPr>
          <a:lstStyle/>
          <a:p>
            <a:r>
              <a:rPr lang="zh-CN" altLang="en-US" sz="2000" dirty="0"/>
              <a:t>无绝缘延时</a:t>
            </a:r>
            <a:r>
              <a:rPr lang="en-US" altLang="zh-CN" sz="2000" dirty="0"/>
              <a:t>6 min</a:t>
            </a:r>
            <a:r>
              <a:rPr lang="zh-CN" altLang="en-US" sz="2000" dirty="0"/>
              <a:t>，不锈钢绝缘延时</a:t>
            </a:r>
            <a:r>
              <a:rPr lang="en-US" altLang="zh-CN" sz="2000" dirty="0"/>
              <a:t>2 s</a:t>
            </a:r>
            <a:r>
              <a:rPr lang="zh-CN" altLang="en-US" sz="2000" dirty="0"/>
              <a:t>。</a:t>
            </a:r>
          </a:p>
        </p:txBody>
      </p:sp>
      <p:pic>
        <p:nvPicPr>
          <p:cNvPr id="17" name="图片 16" descr="C:\Users\liuxuyang\Desktop\19年文章\FIGURE\NI.png">
            <a:extLst>
              <a:ext uri="{FF2B5EF4-FFF2-40B4-BE49-F238E27FC236}">
                <a16:creationId xmlns:a16="http://schemas.microsoft.com/office/drawing/2014/main" id="{C7758A93-73CE-DCFC-8F62-60D9B050CC9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61" y="2755947"/>
            <a:ext cx="3672653" cy="2719341"/>
          </a:xfrm>
          <a:prstGeom prst="rect">
            <a:avLst/>
          </a:prstGeom>
          <a:noFill/>
          <a:ln>
            <a:noFill/>
          </a:ln>
        </p:spPr>
      </p:pic>
      <p:pic>
        <p:nvPicPr>
          <p:cNvPr id="21" name="图片 20" descr="C:\Users\liuxuyang\Desktop\19年文章\FIGURE\MI.png">
            <a:extLst>
              <a:ext uri="{FF2B5EF4-FFF2-40B4-BE49-F238E27FC236}">
                <a16:creationId xmlns:a16="http://schemas.microsoft.com/office/drawing/2014/main" id="{925AEEFB-AF52-4C23-73BE-383869A2346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718" y="2698786"/>
            <a:ext cx="3880461" cy="2796034"/>
          </a:xfrm>
          <a:prstGeom prst="rect">
            <a:avLst/>
          </a:prstGeom>
          <a:noFill/>
          <a:ln>
            <a:noFill/>
          </a:ln>
        </p:spPr>
      </p:pic>
      <p:pic>
        <p:nvPicPr>
          <p:cNvPr id="24" name="图片 23" descr="C:\Users\liuxuyang\Desktop\19年文章\FIGURE\KI.png">
            <a:extLst>
              <a:ext uri="{FF2B5EF4-FFF2-40B4-BE49-F238E27FC236}">
                <a16:creationId xmlns:a16="http://schemas.microsoft.com/office/drawing/2014/main" id="{BFF3E228-E9EC-762F-44C7-B229A07894C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9487" y="2685936"/>
            <a:ext cx="3861651" cy="2895355"/>
          </a:xfrm>
          <a:prstGeom prst="rect">
            <a:avLst/>
          </a:prstGeom>
          <a:noFill/>
          <a:ln>
            <a:noFill/>
          </a:ln>
        </p:spPr>
      </p:pic>
      <p:sp>
        <p:nvSpPr>
          <p:cNvPr id="6" name="灯片编号占位符 5">
            <a:extLst>
              <a:ext uri="{FF2B5EF4-FFF2-40B4-BE49-F238E27FC236}">
                <a16:creationId xmlns:a16="http://schemas.microsoft.com/office/drawing/2014/main" id="{CA402ECE-B4CE-4710-0DC4-9AFB105019E3}"/>
              </a:ext>
            </a:extLst>
          </p:cNvPr>
          <p:cNvSpPr>
            <a:spLocks noGrp="1"/>
          </p:cNvSpPr>
          <p:nvPr>
            <p:ph type="sldNum" sz="quarter" idx="12"/>
          </p:nvPr>
        </p:nvSpPr>
        <p:spPr/>
        <p:txBody>
          <a:bodyPr/>
          <a:lstStyle/>
          <a:p>
            <a:fld id="{B8DB0CC6-2A30-41B9-AA0E-216D521E4EE0}" type="slidenum">
              <a:rPr lang="zh-CN" altLang="en-US" smtClean="0"/>
              <a:t>14</a:t>
            </a:fld>
            <a:endParaRPr lang="zh-CN" altLang="en-US" dirty="0"/>
          </a:p>
        </p:txBody>
      </p:sp>
      <p:sp>
        <p:nvSpPr>
          <p:cNvPr id="7" name="文本框 6">
            <a:extLst>
              <a:ext uri="{FF2B5EF4-FFF2-40B4-BE49-F238E27FC236}">
                <a16:creationId xmlns:a16="http://schemas.microsoft.com/office/drawing/2014/main" id="{1569C05C-1F07-5B5C-7712-F9EE7C1E2B4E}"/>
              </a:ext>
            </a:extLst>
          </p:cNvPr>
          <p:cNvSpPr txBox="1"/>
          <p:nvPr/>
        </p:nvSpPr>
        <p:spPr>
          <a:xfrm>
            <a:off x="336550" y="440690"/>
            <a:ext cx="1059180" cy="368300"/>
          </a:xfrm>
          <a:prstGeom prst="rect">
            <a:avLst/>
          </a:prstGeom>
          <a:noFill/>
        </p:spPr>
        <p:txBody>
          <a:bodyPr wrap="square" rtlCol="0">
            <a:spAutoFit/>
          </a:bodyPr>
          <a:lstStyle/>
          <a:p>
            <a:r>
              <a:rPr lang="en-US" altLang="zh-CN"/>
              <a:t>BACKUP</a:t>
            </a:r>
          </a:p>
        </p:txBody>
      </p:sp>
    </p:spTree>
    <p:extLst>
      <p:ext uri="{BB962C8B-B14F-4D97-AF65-F5344CB8AC3E}">
        <p14:creationId xmlns:p14="http://schemas.microsoft.com/office/powerpoint/2010/main" val="1895665732"/>
      </p:ext>
    </p:extLst>
  </p:cSld>
  <p:clrMapOvr>
    <a:masterClrMapping/>
  </p:clrMapOvr>
  <mc:AlternateContent xmlns:mc="http://schemas.openxmlformats.org/markup-compatibility/2006" xmlns:p14="http://schemas.microsoft.com/office/powerpoint/2010/main">
    <mc:Choice Requires="p14">
      <p:transition spd="slow" p14:dur="2000" advTm="281"/>
    </mc:Choice>
    <mc:Fallback xmlns="">
      <p:transition spd="slow" advTm="2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870478"/>
            <a:ext cx="8596668" cy="1320800"/>
          </a:xfrm>
        </p:spPr>
        <p:txBody>
          <a:bodyPr/>
          <a:lstStyle/>
          <a:p>
            <a:r>
              <a:rPr lang="en-US" altLang="zh-CN" dirty="0"/>
              <a:t>Outline</a:t>
            </a:r>
          </a:p>
        </p:txBody>
      </p:sp>
      <p:sp>
        <p:nvSpPr>
          <p:cNvPr id="3" name="内容占位符 2"/>
          <p:cNvSpPr>
            <a:spLocks noGrp="1"/>
          </p:cNvSpPr>
          <p:nvPr>
            <p:ph idx="1"/>
          </p:nvPr>
        </p:nvSpPr>
        <p:spPr/>
        <p:txBody>
          <a:bodyPr/>
          <a:lstStyle/>
          <a:p>
            <a:pPr>
              <a:buFont typeface="Wingdings" panose="05000000000000000000" charset="0"/>
              <a:buChar char="u"/>
            </a:pPr>
            <a:r>
              <a:rPr lang="en-US" altLang="zh-CN"/>
              <a:t>What is a superconductor?</a:t>
            </a:r>
          </a:p>
          <a:p>
            <a:pPr>
              <a:buFont typeface="Wingdings" panose="05000000000000000000" charset="0"/>
              <a:buChar char="u"/>
            </a:pPr>
            <a:r>
              <a:rPr lang="en-US" altLang="zh-CN"/>
              <a:t>Why choose superconductor?</a:t>
            </a:r>
          </a:p>
          <a:p>
            <a:pPr algn="l">
              <a:buFont typeface="Wingdings" panose="05000000000000000000" charset="0"/>
              <a:buChar char="u"/>
            </a:pPr>
            <a:r>
              <a:rPr lang="en-US" altLang="zh-CN">
                <a:sym typeface="+mn-ea"/>
              </a:rPr>
              <a:t>Comparison between HTS and LTS</a:t>
            </a:r>
            <a:endParaRPr lang="en-US" altLang="zh-CN"/>
          </a:p>
          <a:p>
            <a:pPr algn="l">
              <a:buFont typeface="Wingdings" panose="05000000000000000000" charset="0"/>
              <a:buChar char="u"/>
            </a:pPr>
            <a:r>
              <a:rPr lang="en-US" altLang="zh-CN"/>
              <a:t>​</a:t>
            </a:r>
            <a:r>
              <a:rPr lang="en-US" altLang="zh-CN">
                <a:sym typeface="+mn-ea"/>
              </a:rPr>
              <a:t>ReBCO superconductor</a:t>
            </a:r>
            <a:endParaRPr lang="en-US" altLang="zh-CN"/>
          </a:p>
          <a:p>
            <a:pPr algn="l">
              <a:buFont typeface="Wingdings" panose="05000000000000000000" charset="0"/>
              <a:buChar char="u"/>
            </a:pPr>
            <a:r>
              <a:rPr lang="en-US" altLang="zh-CN">
                <a:sym typeface="+mn-ea"/>
              </a:rPr>
              <a:t>Coil design and winding</a:t>
            </a:r>
          </a:p>
          <a:p>
            <a:pPr algn="l">
              <a:buFont typeface="Wingdings" panose="05000000000000000000" charset="0"/>
              <a:buChar char="u"/>
            </a:pPr>
            <a:r>
              <a:rPr lang="en-US" altLang="zh-CN">
                <a:sym typeface="+mn-ea"/>
              </a:rPr>
              <a:t>Introduction of the Experiment</a:t>
            </a:r>
            <a:endParaRPr lang="en-US" altLang="zh-CN"/>
          </a:p>
          <a:p>
            <a:pPr marL="0" indent="0">
              <a:buNone/>
            </a:pP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791"/>
            <a:ext cx="1159346"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is a superconductor?</a:t>
            </a:r>
          </a:p>
        </p:txBody>
      </p:sp>
      <p:sp>
        <p:nvSpPr>
          <p:cNvPr id="3" name="内容占位符 2"/>
          <p:cNvSpPr>
            <a:spLocks noGrp="1"/>
          </p:cNvSpPr>
          <p:nvPr>
            <p:ph idx="1"/>
          </p:nvPr>
        </p:nvSpPr>
        <p:spPr>
          <a:xfrm>
            <a:off x="521970" y="1490345"/>
            <a:ext cx="7611745" cy="4759325"/>
          </a:xfrm>
        </p:spPr>
        <p:txBody>
          <a:bodyPr>
            <a:normAutofit fontScale="90000"/>
          </a:bodyPr>
          <a:lstStyle/>
          <a:p>
            <a:pPr>
              <a:buFont typeface="Wingdings" panose="05000000000000000000" charset="0"/>
              <a:buChar char="ü"/>
            </a:pPr>
            <a:r>
              <a:rPr lang="en-US" altLang="zh-CN" b="1"/>
              <a:t>Superconductors</a:t>
            </a:r>
            <a:r>
              <a:rPr lang="en-US" altLang="zh-CN"/>
              <a:t> refer to certain materials that, at a specific temperature (i.e., the critical temperature), their </a:t>
            </a:r>
            <a:r>
              <a:rPr lang="en-US" altLang="zh-CN" b="1"/>
              <a:t>resistance</a:t>
            </a:r>
            <a:r>
              <a:rPr lang="en-US" altLang="zh-CN"/>
              <a:t> suddenly drops to </a:t>
            </a:r>
            <a:r>
              <a:rPr lang="en-US" altLang="zh-CN" b="1"/>
              <a:t>zero</a:t>
            </a:r>
            <a:r>
              <a:rPr lang="en-US" altLang="zh-CN"/>
              <a:t> and they simultaneously exhibit the property of </a:t>
            </a:r>
            <a:r>
              <a:rPr lang="en-US" altLang="zh-CN" b="1"/>
              <a:t>perfect diamagnetism</a:t>
            </a:r>
            <a:r>
              <a:rPr lang="en-US" altLang="zh-CN"/>
              <a:t>. </a:t>
            </a:r>
          </a:p>
          <a:p>
            <a:pPr>
              <a:buFont typeface="Wingdings" panose="05000000000000000000" charset="0"/>
              <a:buChar char="ü"/>
            </a:pPr>
            <a:r>
              <a:rPr lang="en-US" altLang="zh-CN" b="1">
                <a:sym typeface="+mn-ea"/>
              </a:rPr>
              <a:t>zero resistance</a:t>
            </a:r>
            <a:r>
              <a:rPr lang="en-US" altLang="zh-CN">
                <a:sym typeface="+mn-ea"/>
              </a:rPr>
              <a:t>: </a:t>
            </a:r>
            <a:r>
              <a:rPr lang="en-US" altLang="zh-CN"/>
              <a:t>when an electric current flows through a superconductor, there is no energy loss, that is, there is no thermal effect. </a:t>
            </a:r>
          </a:p>
          <a:p>
            <a:pPr>
              <a:buFont typeface="Wingdings" panose="05000000000000000000" charset="0"/>
              <a:buChar char="ü"/>
            </a:pPr>
            <a:r>
              <a:rPr lang="en-US" altLang="zh-CN"/>
              <a:t> </a:t>
            </a:r>
            <a:r>
              <a:rPr lang="en-US" altLang="zh-CN" b="1"/>
              <a:t>Perfect diamagnetism</a:t>
            </a:r>
            <a:r>
              <a:rPr lang="en-US" altLang="zh-CN"/>
              <a:t> is manifested as the superconductor being able to repel an external magnetic field, making the magnetic induction intensity inside it zero. This phenomenon is called the </a:t>
            </a:r>
            <a:r>
              <a:rPr lang="en-US" altLang="zh-CN" b="1"/>
              <a:t>Meissner effect</a:t>
            </a:r>
            <a:r>
              <a:rPr lang="en-US" altLang="zh-CN"/>
              <a:t>.</a:t>
            </a:r>
          </a:p>
          <a:p>
            <a:pPr>
              <a:buFont typeface="Wingdings" panose="05000000000000000000" charset="0"/>
              <a:buChar char="ü"/>
            </a:pPr>
            <a:r>
              <a:rPr lang="en-US" altLang="zh-CN">
                <a:sym typeface="+mn-ea"/>
              </a:rPr>
              <a:t>According to the differences in transition temperature, </a:t>
            </a:r>
            <a:r>
              <a:rPr lang="en-US" altLang="zh-CN"/>
              <a:t>Superconductors are divided into Low temperature superconductor(LTS) &amp; </a:t>
            </a:r>
            <a:r>
              <a:rPr lang="en-US" altLang="zh-CN">
                <a:sym typeface="+mn-ea"/>
              </a:rPr>
              <a:t>High temperature superconductor(</a:t>
            </a:r>
            <a:r>
              <a:rPr lang="en-US" altLang="zh-CN"/>
              <a:t>HTS).​</a:t>
            </a:r>
          </a:p>
          <a:p>
            <a:pPr marL="0" indent="0">
              <a:buNone/>
            </a:pPr>
            <a:r>
              <a:rPr lang="en-US" altLang="zh-CN"/>
              <a:t>     </a:t>
            </a:r>
            <a:r>
              <a:rPr lang="en-US" altLang="zh-CN" b="1"/>
              <a:t>LTS</a:t>
            </a:r>
            <a:r>
              <a:rPr lang="zh-CN" altLang="en-US"/>
              <a:t>：</a:t>
            </a:r>
            <a:r>
              <a:rPr lang="en-US" altLang="zh-CN"/>
              <a:t>For example, mercury (Hg), lead (Pb), niobium-titanium(NbTi), etc. The </a:t>
            </a:r>
            <a:r>
              <a:rPr lang="en-US" altLang="zh-CN" b="1"/>
              <a:t>transition temperature is generally below 20K </a:t>
            </a:r>
            <a:r>
              <a:rPr lang="en-US" altLang="zh-CN"/>
              <a:t>and liquid helium is required for cooling.​</a:t>
            </a:r>
          </a:p>
          <a:p>
            <a:pPr marL="0" indent="0">
              <a:buNone/>
            </a:pPr>
            <a:r>
              <a:rPr lang="en-US" altLang="zh-CN"/>
              <a:t>    </a:t>
            </a:r>
            <a:r>
              <a:rPr lang="en-US" altLang="zh-CN" b="1"/>
              <a:t>HTS</a:t>
            </a:r>
            <a:r>
              <a:rPr lang="zh-CN" altLang="en-US"/>
              <a:t>：</a:t>
            </a:r>
            <a:r>
              <a:rPr lang="en-US" altLang="zh-CN"/>
              <a:t>Represented by YBCO and others, the</a:t>
            </a:r>
            <a:r>
              <a:rPr lang="en-US" altLang="zh-CN" b="1"/>
              <a:t> transition temperature is higher than 77K</a:t>
            </a:r>
            <a:r>
              <a:rPr lang="en-US" altLang="zh-CN"/>
              <a:t>, and liquid nitrogen can be used for cooling, with a relatively low cost.</a:t>
            </a:r>
          </a:p>
        </p:txBody>
      </p:sp>
      <p:pic>
        <p:nvPicPr>
          <p:cNvPr id="4" name="图片 3"/>
          <p:cNvPicPr/>
          <p:nvPr/>
        </p:nvPicPr>
        <p:blipFill>
          <a:blip r:embed="rId3"/>
          <a:stretch>
            <a:fillRect/>
          </a:stretch>
        </p:blipFill>
        <p:spPr>
          <a:xfrm>
            <a:off x="8486140" y="4146550"/>
            <a:ext cx="3540760" cy="1455420"/>
          </a:xfrm>
          <a:prstGeom prst="rect">
            <a:avLst/>
          </a:prstGeom>
        </p:spPr>
      </p:pic>
      <p:pic>
        <p:nvPicPr>
          <p:cNvPr id="5" name="图片 4"/>
          <p:cNvPicPr/>
          <p:nvPr/>
        </p:nvPicPr>
        <p:blipFill>
          <a:blip r:embed="rId4"/>
          <a:stretch>
            <a:fillRect/>
          </a:stretch>
        </p:blipFill>
        <p:spPr>
          <a:xfrm>
            <a:off x="8018586" y="747346"/>
            <a:ext cx="3412050" cy="328490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61" y="0"/>
            <a:ext cx="1159346"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10"/>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9715" y="879475"/>
            <a:ext cx="7293610" cy="5356225"/>
          </a:xfrm>
          <a:prstGeom prst="rect">
            <a:avLst/>
          </a:prstGeom>
        </p:spPr>
      </p:pic>
      <p:sp>
        <p:nvSpPr>
          <p:cNvPr id="4" name="灯片编号占位符 3"/>
          <p:cNvSpPr>
            <a:spLocks noGrp="1"/>
          </p:cNvSpPr>
          <p:nvPr>
            <p:ph type="sldNum" sz="quarter" idx="12"/>
          </p:nvPr>
        </p:nvSpPr>
        <p:spPr/>
        <p:txBody>
          <a:bodyPr/>
          <a:lstStyle/>
          <a:p>
            <a:fld id="{B8DB0CC6-2A30-41B9-AA0E-216D521E4EE0}" type="slidenum">
              <a:rPr lang="zh-CN" altLang="en-US" smtClean="0"/>
              <a:t>4</a:t>
            </a:fld>
            <a:endParaRPr lang="zh-CN" altLang="en-US"/>
          </a:p>
        </p:txBody>
      </p:sp>
      <p:grpSp>
        <p:nvGrpSpPr>
          <p:cNvPr id="5" name="组合 1"/>
          <p:cNvGrpSpPr/>
          <p:nvPr/>
        </p:nvGrpSpPr>
        <p:grpSpPr bwMode="auto">
          <a:xfrm>
            <a:off x="296333" y="77788"/>
            <a:ext cx="8706986" cy="830481"/>
            <a:chOff x="332105" y="103188"/>
            <a:chExt cx="8941897" cy="830481"/>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05" y="103188"/>
              <a:ext cx="1190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644900" y="287338"/>
              <a:ext cx="562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3600" dirty="0">
                  <a:solidFill>
                    <a:schemeClr val="accent1"/>
                  </a:solidFill>
                  <a:latin typeface="+mj-lt"/>
                  <a:ea typeface="+mj-ea"/>
                  <a:cs typeface="+mj-cs"/>
                </a:rPr>
                <a:t>Superconductors for use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687706" y="1152043"/>
          <a:ext cx="6293485" cy="2732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灯片编号占位符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fld id="{0C054EC9-3794-4A09-A7F3-665D0F4EF235}" type="slidenum">
              <a:rPr lang="zh-CN" altLang="en-US" sz="1200" smtClean="0">
                <a:solidFill>
                  <a:srgbClr val="898989"/>
                </a:solidFill>
              </a:rPr>
              <a:t>5</a:t>
            </a:fld>
            <a:endParaRPr lang="zh-CN" altLang="en-US" sz="1200" dirty="0">
              <a:solidFill>
                <a:srgbClr val="898989"/>
              </a:solidFill>
            </a:endParaRPr>
          </a:p>
        </p:txBody>
      </p:sp>
      <p:pic>
        <p:nvPicPr>
          <p:cNvPr id="9222" name="图片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393" y="82398"/>
            <a:ext cx="1190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11"/>
          <p:cNvSpPr txBox="1">
            <a:spLocks noChangeArrowheads="1"/>
          </p:cNvSpPr>
          <p:nvPr/>
        </p:nvSpPr>
        <p:spPr bwMode="auto">
          <a:xfrm>
            <a:off x="2860675" y="233210"/>
            <a:ext cx="6240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3600" dirty="0">
                <a:solidFill>
                  <a:schemeClr val="accent1"/>
                </a:solidFill>
                <a:latin typeface="+mj-lt"/>
                <a:ea typeface="+mj-ea"/>
                <a:cs typeface="+mj-cs"/>
                <a:sym typeface="+mn-ea"/>
              </a:rPr>
              <a:t>Why choose superconductors?</a:t>
            </a:r>
            <a:endParaRPr lang="zh-CN" altLang="en-US" sz="3600" dirty="0">
              <a:solidFill>
                <a:schemeClr val="accent1"/>
              </a:solidFill>
              <a:latin typeface="+mj-lt"/>
              <a:ea typeface="+mj-ea"/>
              <a:cs typeface="+mj-cs"/>
            </a:endParaRPr>
          </a:p>
        </p:txBody>
      </p:sp>
      <p:sp>
        <p:nvSpPr>
          <p:cNvPr id="6" name="文本框 5"/>
          <p:cNvSpPr txBox="1"/>
          <p:nvPr/>
        </p:nvSpPr>
        <p:spPr>
          <a:xfrm>
            <a:off x="3326524" y="1452627"/>
            <a:ext cx="727710" cy="398780"/>
          </a:xfrm>
          <a:prstGeom prst="rect">
            <a:avLst/>
          </a:prstGeom>
          <a:noFill/>
        </p:spPr>
        <p:txBody>
          <a:bodyPr wrap="none" rtlCol="0">
            <a:spAutoFit/>
          </a:bodyPr>
          <a:lstStyle/>
          <a:p>
            <a:r>
              <a:rPr lang="en-US" altLang="zh-CN" sz="2000" dirty="0"/>
              <a:t>1911</a:t>
            </a:r>
            <a:endParaRPr lang="zh-CN" altLang="en-US" sz="2000" dirty="0"/>
          </a:p>
        </p:txBody>
      </p:sp>
      <p:sp>
        <p:nvSpPr>
          <p:cNvPr id="16" name="文本框 15"/>
          <p:cNvSpPr txBox="1"/>
          <p:nvPr/>
        </p:nvSpPr>
        <p:spPr>
          <a:xfrm>
            <a:off x="5776912" y="1435093"/>
            <a:ext cx="746760" cy="398780"/>
          </a:xfrm>
          <a:prstGeom prst="rect">
            <a:avLst/>
          </a:prstGeom>
          <a:noFill/>
        </p:spPr>
        <p:txBody>
          <a:bodyPr wrap="none" rtlCol="0">
            <a:spAutoFit/>
          </a:bodyPr>
          <a:lstStyle/>
          <a:p>
            <a:r>
              <a:rPr lang="en-US" altLang="zh-CN" sz="2000" dirty="0"/>
              <a:t>1986</a:t>
            </a:r>
            <a:endParaRPr lang="zh-CN" altLang="en-US" sz="2000" dirty="0"/>
          </a:p>
        </p:txBody>
      </p:sp>
      <p:sp>
        <p:nvSpPr>
          <p:cNvPr id="2" name="矩形 1"/>
          <p:cNvSpPr/>
          <p:nvPr/>
        </p:nvSpPr>
        <p:spPr>
          <a:xfrm>
            <a:off x="4597646" y="3467469"/>
            <a:ext cx="2596661" cy="369332"/>
          </a:xfrm>
          <a:prstGeom prst="rect">
            <a:avLst/>
          </a:prstGeom>
          <a:solidFill>
            <a:srgbClr val="00B050"/>
          </a:solidFill>
        </p:spPr>
        <p:txBody>
          <a:bodyPr wrap="square">
            <a:spAutoFit/>
          </a:bodyPr>
          <a:lstStyle/>
          <a:p>
            <a:r>
              <a:rPr lang="en-US" altLang="zh-CN" dirty="0"/>
              <a:t>Higher magnetic field</a:t>
            </a:r>
          </a:p>
        </p:txBody>
      </p:sp>
      <p:sp>
        <p:nvSpPr>
          <p:cNvPr id="13" name="矩形 12"/>
          <p:cNvSpPr/>
          <p:nvPr/>
        </p:nvSpPr>
        <p:spPr>
          <a:xfrm>
            <a:off x="4597644" y="4067487"/>
            <a:ext cx="2596663" cy="369332"/>
          </a:xfrm>
          <a:prstGeom prst="rect">
            <a:avLst/>
          </a:prstGeom>
          <a:solidFill>
            <a:srgbClr val="00B050"/>
          </a:solidFill>
        </p:spPr>
        <p:txBody>
          <a:bodyPr wrap="square">
            <a:spAutoFit/>
          </a:bodyPr>
          <a:lstStyle/>
          <a:p>
            <a:r>
              <a:rPr lang="en-US" altLang="zh-CN" dirty="0"/>
              <a:t>Lower energy loss </a:t>
            </a:r>
          </a:p>
        </p:txBody>
      </p:sp>
      <p:sp>
        <p:nvSpPr>
          <p:cNvPr id="14" name="矩形 13"/>
          <p:cNvSpPr/>
          <p:nvPr/>
        </p:nvSpPr>
        <p:spPr>
          <a:xfrm>
            <a:off x="4597647" y="4568684"/>
            <a:ext cx="3010288" cy="369332"/>
          </a:xfrm>
          <a:prstGeom prst="rect">
            <a:avLst/>
          </a:prstGeom>
          <a:solidFill>
            <a:srgbClr val="00B050"/>
          </a:solidFill>
        </p:spPr>
        <p:txBody>
          <a:bodyPr wrap="square">
            <a:spAutoFit/>
          </a:bodyPr>
          <a:lstStyle/>
          <a:p>
            <a:r>
              <a:rPr lang="en-US" altLang="zh-CN" dirty="0"/>
              <a:t>Smaller volume and weight</a:t>
            </a:r>
          </a:p>
        </p:txBody>
      </p:sp>
      <p:sp>
        <p:nvSpPr>
          <p:cNvPr id="15" name="矩形 14"/>
          <p:cNvSpPr/>
          <p:nvPr/>
        </p:nvSpPr>
        <p:spPr>
          <a:xfrm>
            <a:off x="4597645" y="5109759"/>
            <a:ext cx="3405553" cy="369332"/>
          </a:xfrm>
          <a:prstGeom prst="rect">
            <a:avLst/>
          </a:prstGeom>
          <a:solidFill>
            <a:srgbClr val="00B05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More stable magnetic field</a:t>
            </a:r>
          </a:p>
        </p:txBody>
      </p:sp>
      <p:sp>
        <p:nvSpPr>
          <p:cNvPr id="18" name="矩形 17"/>
          <p:cNvSpPr/>
          <p:nvPr/>
        </p:nvSpPr>
        <p:spPr>
          <a:xfrm>
            <a:off x="4597644" y="5669591"/>
            <a:ext cx="3405553" cy="369332"/>
          </a:xfrm>
          <a:prstGeom prst="rect">
            <a:avLst/>
          </a:prstGeom>
          <a:solidFill>
            <a:srgbClr val="00B05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No need for an iron core</a:t>
            </a:r>
          </a:p>
        </p:txBody>
      </p:sp>
      <p:sp>
        <p:nvSpPr>
          <p:cNvPr id="3" name="矩形 2"/>
          <p:cNvSpPr/>
          <p:nvPr/>
        </p:nvSpPr>
        <p:spPr>
          <a:xfrm>
            <a:off x="3993246" y="6151855"/>
            <a:ext cx="5323894" cy="369332"/>
          </a:xfrm>
          <a:prstGeom prst="rect">
            <a:avLst/>
          </a:prstGeom>
          <a:solidFill>
            <a:srgbClr val="FFC000"/>
          </a:solidFill>
        </p:spPr>
        <p:txBody>
          <a:bodyPr wrap="none">
            <a:spAutoFit/>
          </a:bodyPr>
          <a:lstStyle/>
          <a:p>
            <a:pPr algn="ctr"/>
            <a:r>
              <a:rPr lang="en-US" altLang="zh-CN" dirty="0"/>
              <a:t>Requires a low temperature operating environment </a:t>
            </a:r>
          </a:p>
        </p:txBody>
      </p:sp>
      <p:sp>
        <p:nvSpPr>
          <p:cNvPr id="9" name="左弧形箭头 8"/>
          <p:cNvSpPr/>
          <p:nvPr/>
        </p:nvSpPr>
        <p:spPr>
          <a:xfrm rot="21120000" flipH="1">
            <a:off x="7577455" y="1837055"/>
            <a:ext cx="1872615" cy="30213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87999"/>
    </mc:Choice>
    <mc:Fallback xmlns="">
      <p:transition spd="slow" advTm="879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7000" y="609600"/>
            <a:ext cx="7877002" cy="1320800"/>
          </a:xfrm>
        </p:spPr>
        <p:txBody>
          <a:bodyPr/>
          <a:lstStyle/>
          <a:p>
            <a:r>
              <a:rPr lang="en-US" altLang="zh-CN" dirty="0"/>
              <a:t>Comparison between </a:t>
            </a:r>
            <a:r>
              <a:rPr lang="en-US" altLang="zh-CN" dirty="0">
                <a:sym typeface="+mn-ea"/>
              </a:rPr>
              <a:t>HTS and LTS</a:t>
            </a:r>
            <a:endParaRPr lang="en-US" altLang="zh-CN" dirty="0"/>
          </a:p>
        </p:txBody>
      </p:sp>
      <p:graphicFrame>
        <p:nvGraphicFramePr>
          <p:cNvPr id="5" name="表格 4"/>
          <p:cNvGraphicFramePr>
            <a:graphicFrameLocks noGrp="1"/>
          </p:cNvGraphicFramePr>
          <p:nvPr/>
        </p:nvGraphicFramePr>
        <p:xfrm>
          <a:off x="331208" y="1394778"/>
          <a:ext cx="11389134" cy="5284470"/>
        </p:xfrm>
        <a:graphic>
          <a:graphicData uri="http://schemas.openxmlformats.org/drawingml/2006/table">
            <a:tbl>
              <a:tblPr firstRow="1" bandRow="1">
                <a:tableStyleId>{5C22544A-7EE6-4342-B048-85BDC9FD1C3A}</a:tableStyleId>
              </a:tblPr>
              <a:tblGrid>
                <a:gridCol w="1985645">
                  <a:extLst>
                    <a:ext uri="{9D8B030D-6E8A-4147-A177-3AD203B41FA5}">
                      <a16:colId xmlns:a16="http://schemas.microsoft.com/office/drawing/2014/main" val="20000"/>
                    </a:ext>
                  </a:extLst>
                </a:gridCol>
                <a:gridCol w="3817620">
                  <a:extLst>
                    <a:ext uri="{9D8B030D-6E8A-4147-A177-3AD203B41FA5}">
                      <a16:colId xmlns:a16="http://schemas.microsoft.com/office/drawing/2014/main" val="20001"/>
                    </a:ext>
                  </a:extLst>
                </a:gridCol>
                <a:gridCol w="5585869">
                  <a:extLst>
                    <a:ext uri="{9D8B030D-6E8A-4147-A177-3AD203B41FA5}">
                      <a16:colId xmlns:a16="http://schemas.microsoft.com/office/drawing/2014/main" val="20002"/>
                    </a:ext>
                  </a:extLst>
                </a:gridCol>
              </a:tblGrid>
              <a:tr h="370840">
                <a:tc>
                  <a:txBody>
                    <a:bodyPr/>
                    <a:lstStyle/>
                    <a:p>
                      <a:pPr algn="ctr"/>
                      <a:endParaRPr lang="zh-CN" altLang="en-US" sz="2000" dirty="0"/>
                    </a:p>
                  </a:txBody>
                  <a:tcPr anchor="ctr"/>
                </a:tc>
                <a:tc>
                  <a:txBody>
                    <a:bodyPr/>
                    <a:lstStyle/>
                    <a:p>
                      <a:pPr lvl="0">
                        <a:lnSpc>
                          <a:spcPct val="100000"/>
                        </a:lnSpc>
                        <a:spcBef>
                          <a:spcPct val="0"/>
                        </a:spcBef>
                        <a:spcAft>
                          <a:spcPct val="35000"/>
                        </a:spcAft>
                        <a:buNone/>
                      </a:pPr>
                      <a:r>
                        <a:rPr lang="en-US" altLang="zh-CN" sz="2000" dirty="0">
                          <a:sym typeface="+mn-ea"/>
                        </a:rPr>
                        <a:t> superconducting magnet (LTS)</a:t>
                      </a:r>
                      <a:endParaRPr lang="zh-CN" altLang="en-US" sz="2000" dirty="0"/>
                    </a:p>
                  </a:txBody>
                  <a:tcPr anchor="ctr"/>
                </a:tc>
                <a:tc>
                  <a:txBody>
                    <a:bodyPr/>
                    <a:lstStyle/>
                    <a:p>
                      <a:pPr lvl="0">
                        <a:lnSpc>
                          <a:spcPct val="100000"/>
                        </a:lnSpc>
                        <a:spcBef>
                          <a:spcPct val="0"/>
                        </a:spcBef>
                        <a:spcAft>
                          <a:spcPct val="35000"/>
                        </a:spcAft>
                        <a:buNone/>
                      </a:pPr>
                      <a:r>
                        <a:rPr lang="en-US" altLang="zh-CN" sz="2000" dirty="0">
                          <a:sym typeface="+mn-ea"/>
                        </a:rPr>
                        <a:t> superconducting magnet (HTS)</a:t>
                      </a:r>
                      <a:endParaRPr lang="zh-CN" altLang="en-US" sz="2000" dirty="0"/>
                    </a:p>
                  </a:txBody>
                  <a:tcPr anchor="ctr"/>
                </a:tc>
                <a:extLst>
                  <a:ext uri="{0D108BD9-81ED-4DB2-BD59-A6C34878D82A}">
                    <a16:rowId xmlns:a16="http://schemas.microsoft.com/office/drawing/2014/main" val="10000"/>
                  </a:ext>
                </a:extLst>
              </a:tr>
              <a:tr h="974725">
                <a:tc>
                  <a:txBody>
                    <a:bodyPr/>
                    <a:lstStyle/>
                    <a:p>
                      <a:pPr algn="ctr"/>
                      <a:r>
                        <a:rPr lang="en-US" altLang="zh-CN" sz="2000" dirty="0"/>
                        <a:t>PROS</a:t>
                      </a:r>
                      <a:endParaRPr lang="zh-CN" altLang="en-US" sz="2000" dirty="0"/>
                    </a:p>
                  </a:txBody>
                  <a:tcPr anchor="ctr"/>
                </a:tc>
                <a:tc>
                  <a:txBody>
                    <a:bodyPr/>
                    <a:lstStyle/>
                    <a:p>
                      <a:pPr algn="l"/>
                      <a:r>
                        <a:rPr lang="en-US" altLang="zh-CN" sz="2000" dirty="0"/>
                        <a:t>Lower cost</a:t>
                      </a:r>
                      <a:r>
                        <a:rPr lang="zh-CN" altLang="en-US" sz="2000" baseline="0" dirty="0"/>
                        <a:t> </a:t>
                      </a:r>
                      <a:r>
                        <a:rPr lang="en-US" altLang="zh-CN" sz="2000" baseline="0" dirty="0"/>
                        <a:t>of conductor</a:t>
                      </a:r>
                      <a:endParaRPr lang="en-US" altLang="zh-CN" sz="2000" dirty="0"/>
                    </a:p>
                    <a:p>
                      <a:pPr algn="l"/>
                      <a:r>
                        <a:rPr lang="en-US" altLang="zh-CN" sz="2000" dirty="0"/>
                        <a:t>Mature manufacturing process</a:t>
                      </a:r>
                    </a:p>
                    <a:p>
                      <a:pPr algn="l"/>
                      <a:r>
                        <a:rPr lang="en-US" altLang="zh-CN" sz="2000" dirty="0">
                          <a:sym typeface="+mn-ea"/>
                        </a:rPr>
                        <a:t>More stable magnetic field</a:t>
                      </a:r>
                      <a:endParaRPr lang="en-US" altLang="zh-CN" sz="2000" dirty="0"/>
                    </a:p>
                    <a:p>
                      <a:pPr algn="l"/>
                      <a:r>
                        <a:rPr lang="en-US" altLang="zh-CN" sz="2000" dirty="0"/>
                        <a:t>Used for high-precision instruments</a:t>
                      </a:r>
                      <a:r>
                        <a:rPr lang="zh-CN" altLang="en-US" sz="2000" dirty="0"/>
                        <a:t>，</a:t>
                      </a:r>
                      <a:r>
                        <a:rPr lang="en-US" altLang="zh-CN" sz="2000" dirty="0"/>
                        <a:t>such as MRI.</a:t>
                      </a:r>
                    </a:p>
                  </a:txBody>
                  <a:tcPr anchor="ctr"/>
                </a:tc>
                <a:tc>
                  <a:txBody>
                    <a:bodyPr/>
                    <a:lstStyle/>
                    <a:p>
                      <a:pPr algn="l"/>
                      <a:r>
                        <a:rPr lang="en-US" altLang="zh-CN" sz="2000" dirty="0"/>
                        <a:t>Higher critical temperature, </a:t>
                      </a:r>
                    </a:p>
                    <a:p>
                      <a:pPr algn="l"/>
                      <a:r>
                        <a:rPr lang="en-US" altLang="zh-CN" sz="2000" dirty="0"/>
                        <a:t>Higher critical magnetic field, </a:t>
                      </a:r>
                    </a:p>
                    <a:p>
                      <a:pPr algn="l"/>
                      <a:r>
                        <a:rPr lang="en-US" altLang="zh-CN" sz="2000" dirty="0"/>
                        <a:t>Higher current-carrying density, </a:t>
                      </a:r>
                    </a:p>
                    <a:p>
                      <a:pPr algn="l"/>
                      <a:r>
                        <a:rPr lang="en-US" altLang="zh-CN" sz="2000" dirty="0"/>
                        <a:t> Lower requirements for the low-temperature environment.</a:t>
                      </a:r>
                    </a:p>
                    <a:p>
                      <a:pPr algn="l"/>
                      <a:r>
                        <a:rPr lang="en-US" altLang="zh-CN" sz="2000" dirty="0"/>
                        <a:t>Great potential in the field of power transmission and high-field magnets.</a:t>
                      </a:r>
                    </a:p>
                  </a:txBody>
                  <a:tcPr anchor="ctr"/>
                </a:tc>
                <a:extLst>
                  <a:ext uri="{0D108BD9-81ED-4DB2-BD59-A6C34878D82A}">
                    <a16:rowId xmlns:a16="http://schemas.microsoft.com/office/drawing/2014/main" val="10001"/>
                  </a:ext>
                </a:extLst>
              </a:tr>
              <a:tr h="1352550">
                <a:tc>
                  <a:txBody>
                    <a:bodyPr/>
                    <a:lstStyle/>
                    <a:p>
                      <a:pPr algn="ctr"/>
                      <a:r>
                        <a:rPr lang="en-US" altLang="zh-CN" sz="2000" dirty="0"/>
                        <a:t>CONS</a:t>
                      </a:r>
                      <a:endParaRPr lang="zh-CN" altLang="en-US" sz="2000" dirty="0"/>
                    </a:p>
                  </a:txBody>
                  <a:tcPr anchor="ctr"/>
                </a:tc>
                <a:tc>
                  <a:txBody>
                    <a:bodyPr/>
                    <a:lstStyle/>
                    <a:p>
                      <a:pPr algn="ctr"/>
                      <a:r>
                        <a:rPr lang="en-US" altLang="zh-CN" sz="2000" dirty="0"/>
                        <a:t> Requires a 4.2K operating environment </a:t>
                      </a:r>
                    </a:p>
                  </a:txBody>
                  <a:tcPr anchor="ctr"/>
                </a:tc>
                <a:tc>
                  <a:txBody>
                    <a:bodyPr/>
                    <a:lstStyle/>
                    <a:p>
                      <a:pPr algn="l"/>
                      <a:r>
                        <a:rPr lang="en-US" altLang="zh-CN" sz="2000" dirty="0"/>
                        <a:t>The stability of the superconductors, the manufacturing process, and quench protection still need further development.</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t>Higher cost</a:t>
                      </a:r>
                      <a:r>
                        <a:rPr lang="zh-CN" altLang="en-US" sz="2000" baseline="0" dirty="0"/>
                        <a:t> </a:t>
                      </a:r>
                      <a:r>
                        <a:rPr lang="en-US" altLang="zh-CN" sz="2000" baseline="0" dirty="0"/>
                        <a:t>of conductor</a:t>
                      </a:r>
                      <a:endParaRPr lang="en-US" altLang="zh-CN" sz="2000" dirty="0"/>
                    </a:p>
                  </a:txBody>
                  <a:tcPr anchor="ctr"/>
                </a:tc>
                <a:extLst>
                  <a:ext uri="{0D108BD9-81ED-4DB2-BD59-A6C34878D82A}">
                    <a16:rowId xmlns:a16="http://schemas.microsoft.com/office/drawing/2014/main" val="10002"/>
                  </a:ext>
                </a:extLst>
              </a:tr>
              <a:tr h="1045210">
                <a:tc>
                  <a:txBody>
                    <a:bodyPr/>
                    <a:lstStyle/>
                    <a:p>
                      <a:pPr algn="ctr">
                        <a:buNone/>
                      </a:pPr>
                      <a:r>
                        <a:rPr lang="en-US" altLang="zh-CN" sz="2000" dirty="0"/>
                        <a:t>Superconductor</a:t>
                      </a:r>
                    </a:p>
                  </a:txBody>
                  <a:tcPr anchor="ctr"/>
                </a:tc>
                <a:tc>
                  <a:txBody>
                    <a:bodyPr/>
                    <a:lstStyle/>
                    <a:p>
                      <a:pPr algn="ctr">
                        <a:buNone/>
                      </a:pPr>
                      <a:r>
                        <a:rPr lang="en-US" altLang="zh-CN" sz="2000" dirty="0"/>
                        <a:t>NbTi</a:t>
                      </a:r>
                    </a:p>
                    <a:p>
                      <a:pPr algn="ctr">
                        <a:buNone/>
                      </a:pPr>
                      <a:r>
                        <a:rPr lang="en-US" altLang="zh-CN" sz="2000" dirty="0"/>
                        <a:t>Nb</a:t>
                      </a:r>
                      <a:r>
                        <a:rPr lang="en-US" altLang="zh-CN" sz="2000" baseline="-25000" dirty="0"/>
                        <a:t>3</a:t>
                      </a:r>
                      <a:r>
                        <a:rPr lang="en-US" altLang="zh-CN" sz="2000" dirty="0"/>
                        <a:t>Sn</a:t>
                      </a:r>
                    </a:p>
                  </a:txBody>
                  <a:tcPr anchor="ctr"/>
                </a:tc>
                <a:tc>
                  <a:txBody>
                    <a:bodyPr/>
                    <a:lstStyle/>
                    <a:p>
                      <a:pPr algn="ctr">
                        <a:buNone/>
                      </a:pPr>
                      <a:r>
                        <a:rPr lang="en-US" altLang="zh-CN" sz="2000" dirty="0"/>
                        <a:t>Bi2223</a:t>
                      </a:r>
                    </a:p>
                    <a:p>
                      <a:pPr algn="ctr">
                        <a:buNone/>
                      </a:pPr>
                      <a:r>
                        <a:rPr lang="en-US" altLang="zh-CN" sz="2000" dirty="0"/>
                        <a:t>Bi2212</a:t>
                      </a:r>
                    </a:p>
                    <a:p>
                      <a:pPr algn="ctr">
                        <a:buNone/>
                      </a:pPr>
                      <a:r>
                        <a:rPr lang="en-US" altLang="zh-CN" sz="2000" dirty="0"/>
                        <a:t>ReBCO</a:t>
                      </a:r>
                    </a:p>
                    <a:p>
                      <a:pPr algn="ctr">
                        <a:buNone/>
                      </a:pPr>
                      <a:r>
                        <a:rPr lang="en-US" altLang="zh-CN" sz="2000" dirty="0"/>
                        <a:t>MgB</a:t>
                      </a:r>
                      <a:r>
                        <a:rPr lang="en-US" altLang="zh-CN" sz="2000" baseline="-25000" dirty="0"/>
                        <a:t>2</a:t>
                      </a:r>
                    </a:p>
                  </a:txBody>
                  <a:tcPr anchor="ctr"/>
                </a:tc>
                <a:extLst>
                  <a:ext uri="{0D108BD9-81ED-4DB2-BD59-A6C34878D82A}">
                    <a16:rowId xmlns:a16="http://schemas.microsoft.com/office/drawing/2014/main" val="10003"/>
                  </a:ext>
                </a:extLst>
              </a:tr>
            </a:tbl>
          </a:graphicData>
        </a:graphic>
      </p:graphicFrame>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61" y="77788"/>
            <a:ext cx="1159346"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3132" y="365125"/>
            <a:ext cx="9990667" cy="911860"/>
          </a:xfrm>
        </p:spPr>
        <p:txBody>
          <a:bodyPr>
            <a:normAutofit/>
          </a:bodyPr>
          <a:lstStyle/>
          <a:p>
            <a:r>
              <a:rPr lang="en-US" altLang="zh-CN" dirty="0" err="1">
                <a:sym typeface="+mn-ea"/>
              </a:rPr>
              <a:t>ReBCO</a:t>
            </a:r>
            <a:r>
              <a:rPr lang="en-US" altLang="zh-CN" dirty="0">
                <a:sym typeface="+mn-ea"/>
              </a:rPr>
              <a:t> superconductor </a:t>
            </a:r>
          </a:p>
        </p:txBody>
      </p:sp>
      <p:sp>
        <p:nvSpPr>
          <p:cNvPr id="3" name="内容占位符 2"/>
          <p:cNvSpPr>
            <a:spLocks noGrp="1"/>
          </p:cNvSpPr>
          <p:nvPr>
            <p:ph idx="1"/>
          </p:nvPr>
        </p:nvSpPr>
        <p:spPr>
          <a:xfrm>
            <a:off x="525780" y="3622040"/>
            <a:ext cx="10828655" cy="2555240"/>
          </a:xfrm>
        </p:spPr>
        <p:txBody>
          <a:bodyPr>
            <a:normAutofit fontScale="90000"/>
          </a:bodyPr>
          <a:lstStyle/>
          <a:p>
            <a:r>
              <a:rPr lang="en-US" altLang="zh-CN"/>
              <a:t>Current-carrying performance of the YBCO tape</a:t>
            </a:r>
            <a:r>
              <a:rPr lang="zh-CN" altLang="en-US"/>
              <a:t>：</a:t>
            </a:r>
            <a:r>
              <a:rPr lang="en-US" altLang="zh-CN"/>
              <a:t> above 600A/cm ( @ 77K, self-field).</a:t>
            </a:r>
          </a:p>
          <a:p>
            <a:r>
              <a:rPr lang="en-US" altLang="zh-CN"/>
              <a:t> tensile stress  (@ 77K) </a:t>
            </a:r>
            <a:r>
              <a:rPr lang="zh-CN" altLang="en-US"/>
              <a:t>：</a:t>
            </a:r>
            <a:r>
              <a:rPr lang="en-US" altLang="zh-CN"/>
              <a:t> above 600MPa.​</a:t>
            </a:r>
          </a:p>
          <a:p>
            <a:r>
              <a:rPr lang="en-US" altLang="zh-CN"/>
              <a:t> Minimum bending radius: 10mm</a:t>
            </a:r>
          </a:p>
          <a:p>
            <a:r>
              <a:rPr lang="en-US" altLang="zh-CN"/>
              <a:t>With a thickness of only about 100 μm</a:t>
            </a:r>
            <a:r>
              <a:rPr lang="zh-CN" altLang="en-US"/>
              <a:t>，</a:t>
            </a:r>
            <a:r>
              <a:rPr lang="en-US" altLang="zh-CN"/>
              <a:t>tapes are prone to bending and tensile damage, and their Ic decays with increasing strain.</a:t>
            </a:r>
          </a:p>
          <a:p>
            <a:r>
              <a:rPr lang="en-US" altLang="zh-CN"/>
              <a:t>Not like LTS, ReBCO tape is primarily composed of some ceramic materials with poor thermal conductivity, when one point returns to the normal state, local resistance occurs, generating significant heat instantaneously and causing damage.</a:t>
            </a:r>
          </a:p>
          <a:p>
            <a:endParaRPr lang="en-US" altLang="zh-CN"/>
          </a:p>
          <a:p>
            <a:endParaRPr lang="en-US" altLang="zh-CN"/>
          </a:p>
          <a:p>
            <a:pPr marL="0" indent="0">
              <a:buNone/>
            </a:pPr>
            <a:endParaRPr lang="zh-CN" altLang="en-US"/>
          </a:p>
        </p:txBody>
      </p:sp>
      <p:pic>
        <p:nvPicPr>
          <p:cNvPr id="4" name="图片 3"/>
          <p:cNvPicPr/>
          <p:nvPr/>
        </p:nvPicPr>
        <p:blipFill>
          <a:blip r:embed="rId2"/>
          <a:stretch>
            <a:fillRect/>
          </a:stretch>
        </p:blipFill>
        <p:spPr>
          <a:xfrm>
            <a:off x="1015365" y="1477645"/>
            <a:ext cx="8778875" cy="2144395"/>
          </a:xfrm>
          <a:prstGeom prst="rect">
            <a:avLst/>
          </a:prstGeom>
        </p:spPr>
      </p:pic>
      <p:pic>
        <p:nvPicPr>
          <p:cNvPr id="6" name="图片 2"/>
          <p:cNvPicPr>
            <a:picLocks noChangeAspect="1"/>
          </p:cNvPicPr>
          <p:nvPr/>
        </p:nvPicPr>
        <p:blipFill>
          <a:blip r:embed="rId3"/>
          <a:srcRect l="9826" r="9644" b="-228"/>
          <a:stretch>
            <a:fillRect/>
          </a:stretch>
        </p:blipFill>
        <p:spPr>
          <a:xfrm>
            <a:off x="8863330" y="527685"/>
            <a:ext cx="1878330" cy="1579245"/>
          </a:xfrm>
          <a:prstGeom prst="rect">
            <a:avLst/>
          </a:prstGeom>
          <a:noFill/>
          <a:ln>
            <a:noFill/>
          </a:ln>
        </p:spPr>
      </p:pic>
      <p:grpSp>
        <p:nvGrpSpPr>
          <p:cNvPr id="9" name="组合 9"/>
          <p:cNvGrpSpPr/>
          <p:nvPr/>
        </p:nvGrpSpPr>
        <p:grpSpPr>
          <a:xfrm>
            <a:off x="10316845" y="939165"/>
            <a:ext cx="1779905" cy="831850"/>
            <a:chOff x="10345" y="3013"/>
            <a:chExt cx="2803" cy="1310"/>
          </a:xfrm>
        </p:grpSpPr>
        <p:cxnSp>
          <p:nvCxnSpPr>
            <p:cNvPr id="7" name="直接箭头连接符 5"/>
            <p:cNvCxnSpPr/>
            <p:nvPr/>
          </p:nvCxnSpPr>
          <p:spPr>
            <a:xfrm flipV="1">
              <a:off x="10427" y="4145"/>
              <a:ext cx="972" cy="36"/>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6"/>
            <p:cNvCxnSpPr/>
            <p:nvPr/>
          </p:nvCxnSpPr>
          <p:spPr>
            <a:xfrm flipV="1">
              <a:off x="10345" y="3226"/>
              <a:ext cx="790" cy="23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0" name="文本框 7"/>
            <p:cNvSpPr txBox="1"/>
            <p:nvPr/>
          </p:nvSpPr>
          <p:spPr>
            <a:xfrm>
              <a:off x="11222" y="3013"/>
              <a:ext cx="1849" cy="417"/>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NbTi filament</a:t>
              </a:r>
            </a:p>
          </p:txBody>
        </p:sp>
        <p:sp>
          <p:nvSpPr>
            <p:cNvPr id="11" name="文本框 8"/>
            <p:cNvSpPr txBox="1"/>
            <p:nvPr/>
          </p:nvSpPr>
          <p:spPr>
            <a:xfrm>
              <a:off x="11299" y="3906"/>
              <a:ext cx="1849" cy="417"/>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Pure Copper</a:t>
              </a:r>
            </a:p>
          </p:txBody>
        </p:sp>
      </p:grpSp>
      <p:sp>
        <p:nvSpPr>
          <p:cNvPr id="12" name="文本框 11"/>
          <p:cNvSpPr txBox="1"/>
          <p:nvPr/>
        </p:nvSpPr>
        <p:spPr>
          <a:xfrm>
            <a:off x="10316845" y="2107565"/>
            <a:ext cx="825500" cy="398780"/>
          </a:xfrm>
          <a:prstGeom prst="rect">
            <a:avLst/>
          </a:prstGeom>
          <a:noFill/>
        </p:spPr>
        <p:txBody>
          <a:bodyPr wrap="square" rtlCol="0" anchor="t">
            <a:spAutoFit/>
          </a:bodyPr>
          <a:lstStyle/>
          <a:p>
            <a:pPr algn="ctr">
              <a:buNone/>
            </a:pPr>
            <a:r>
              <a:rPr lang="en-US" altLang="zh-CN" sz="2000" dirty="0">
                <a:highlight>
                  <a:srgbClr val="00FFFF"/>
                </a:highlight>
                <a:sym typeface="+mn-ea"/>
              </a:rPr>
              <a:t>NbTi</a:t>
            </a:r>
          </a:p>
        </p:txBody>
      </p:sp>
      <p:sp>
        <p:nvSpPr>
          <p:cNvPr id="13" name="文本框 12"/>
          <p:cNvSpPr txBox="1"/>
          <p:nvPr/>
        </p:nvSpPr>
        <p:spPr>
          <a:xfrm>
            <a:off x="4309745" y="3229610"/>
            <a:ext cx="1011555" cy="398780"/>
          </a:xfrm>
          <a:prstGeom prst="rect">
            <a:avLst/>
          </a:prstGeom>
          <a:solidFill>
            <a:srgbClr val="17D9D2"/>
          </a:solidFill>
          <a:ln>
            <a:solidFill>
              <a:srgbClr val="00B0F0"/>
            </a:solidFill>
          </a:ln>
        </p:spPr>
        <p:txBody>
          <a:bodyPr wrap="square" rtlCol="0" anchor="t">
            <a:spAutoFit/>
          </a:bodyPr>
          <a:lstStyle/>
          <a:p>
            <a:r>
              <a:rPr lang="en-US" altLang="zh-CN" sz="2000" dirty="0">
                <a:sym typeface="+mn-ea"/>
              </a:rPr>
              <a:t>ReBCO</a:t>
            </a: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7630"/>
            <a:ext cx="1159346"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61BF6-A6C5-F07C-CADE-5BE5B8C71D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927199-BA51-EE98-69C2-89FC8EA70E26}"/>
              </a:ext>
            </a:extLst>
          </p:cNvPr>
          <p:cNvSpPr>
            <a:spLocks noGrp="1"/>
          </p:cNvSpPr>
          <p:nvPr>
            <p:ph type="title"/>
          </p:nvPr>
        </p:nvSpPr>
        <p:spPr>
          <a:xfrm>
            <a:off x="1363132" y="365125"/>
            <a:ext cx="9990667" cy="911860"/>
          </a:xfrm>
        </p:spPr>
        <p:txBody>
          <a:bodyPr>
            <a:normAutofit/>
          </a:bodyPr>
          <a:lstStyle/>
          <a:p>
            <a:r>
              <a:rPr lang="en-US" altLang="zh-CN" dirty="0">
                <a:sym typeface="+mn-ea"/>
              </a:rPr>
              <a:t>Type of coils: different shape</a:t>
            </a:r>
          </a:p>
        </p:txBody>
      </p:sp>
      <p:sp>
        <p:nvSpPr>
          <p:cNvPr id="13" name="文本框 12">
            <a:extLst>
              <a:ext uri="{FF2B5EF4-FFF2-40B4-BE49-F238E27FC236}">
                <a16:creationId xmlns:a16="http://schemas.microsoft.com/office/drawing/2014/main" id="{DB51261A-2F3B-E748-C236-2EB4B54CB0E8}"/>
              </a:ext>
            </a:extLst>
          </p:cNvPr>
          <p:cNvSpPr txBox="1"/>
          <p:nvPr/>
        </p:nvSpPr>
        <p:spPr>
          <a:xfrm>
            <a:off x="2480945" y="3188604"/>
            <a:ext cx="1158726" cy="400110"/>
          </a:xfrm>
          <a:prstGeom prst="rect">
            <a:avLst/>
          </a:prstGeom>
          <a:solidFill>
            <a:srgbClr val="17D9D2"/>
          </a:solidFill>
          <a:ln>
            <a:solidFill>
              <a:srgbClr val="00B0F0"/>
            </a:solidFill>
          </a:ln>
        </p:spPr>
        <p:txBody>
          <a:bodyPr wrap="square" rtlCol="0" anchor="t">
            <a:spAutoFit/>
          </a:bodyPr>
          <a:lstStyle/>
          <a:p>
            <a:r>
              <a:rPr lang="en-US" altLang="zh-CN" sz="2000" dirty="0">
                <a:sym typeface="+mn-ea"/>
              </a:rPr>
              <a:t>Solenoid</a:t>
            </a:r>
          </a:p>
        </p:txBody>
      </p:sp>
      <p:pic>
        <p:nvPicPr>
          <p:cNvPr id="14" name="图片 13">
            <a:extLst>
              <a:ext uri="{FF2B5EF4-FFF2-40B4-BE49-F238E27FC236}">
                <a16:creationId xmlns:a16="http://schemas.microsoft.com/office/drawing/2014/main" id="{F87F0CF7-0647-F46C-C50A-0FC9767564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7630"/>
            <a:ext cx="1159346"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DCA34EEE-7151-B123-3E18-26668ADC6C68}"/>
              </a:ext>
            </a:extLst>
          </p:cNvPr>
          <p:cNvSpPr txBox="1"/>
          <p:nvPr/>
        </p:nvSpPr>
        <p:spPr>
          <a:xfrm>
            <a:off x="4446705" y="5966012"/>
            <a:ext cx="1875902" cy="400110"/>
          </a:xfrm>
          <a:prstGeom prst="rect">
            <a:avLst/>
          </a:prstGeom>
          <a:solidFill>
            <a:srgbClr val="17D9D2"/>
          </a:solidFill>
          <a:ln>
            <a:solidFill>
              <a:srgbClr val="00B0F0"/>
            </a:solidFill>
          </a:ln>
        </p:spPr>
        <p:txBody>
          <a:bodyPr wrap="square" rtlCol="0" anchor="t">
            <a:spAutoFit/>
          </a:bodyPr>
          <a:lstStyle/>
          <a:p>
            <a:r>
              <a:rPr lang="en-US" altLang="zh-CN" sz="2000" dirty="0"/>
              <a:t>dipole magnet</a:t>
            </a:r>
            <a:endParaRPr lang="en-US" altLang="zh-CN" sz="2000" dirty="0">
              <a:sym typeface="+mn-ea"/>
            </a:endParaRPr>
          </a:p>
        </p:txBody>
      </p:sp>
      <p:sp>
        <p:nvSpPr>
          <p:cNvPr id="19" name="文本框 18">
            <a:extLst>
              <a:ext uri="{FF2B5EF4-FFF2-40B4-BE49-F238E27FC236}">
                <a16:creationId xmlns:a16="http://schemas.microsoft.com/office/drawing/2014/main" id="{C302E2EC-33FD-B9E4-DFF4-F5D3012FE79C}"/>
              </a:ext>
            </a:extLst>
          </p:cNvPr>
          <p:cNvSpPr txBox="1"/>
          <p:nvPr/>
        </p:nvSpPr>
        <p:spPr>
          <a:xfrm>
            <a:off x="6297909" y="3184122"/>
            <a:ext cx="1158726" cy="400110"/>
          </a:xfrm>
          <a:prstGeom prst="rect">
            <a:avLst/>
          </a:prstGeom>
          <a:solidFill>
            <a:srgbClr val="17D9D2"/>
          </a:solidFill>
          <a:ln>
            <a:solidFill>
              <a:srgbClr val="00B0F0"/>
            </a:solidFill>
          </a:ln>
        </p:spPr>
        <p:txBody>
          <a:bodyPr wrap="square" rtlCol="0" anchor="t">
            <a:spAutoFit/>
          </a:bodyPr>
          <a:lstStyle/>
          <a:p>
            <a:r>
              <a:rPr lang="zh-CN" altLang="en-US" sz="2000" dirty="0"/>
              <a:t>Pancake</a:t>
            </a:r>
          </a:p>
        </p:txBody>
      </p:sp>
      <p:pic>
        <p:nvPicPr>
          <p:cNvPr id="21" name="图片 20">
            <a:extLst>
              <a:ext uri="{FF2B5EF4-FFF2-40B4-BE49-F238E27FC236}">
                <a16:creationId xmlns:a16="http://schemas.microsoft.com/office/drawing/2014/main" id="{16DBAD29-EC14-6E71-F8E3-219896332169}"/>
              </a:ext>
            </a:extLst>
          </p:cNvPr>
          <p:cNvPicPr>
            <a:picLocks noChangeAspect="1"/>
          </p:cNvPicPr>
          <p:nvPr/>
        </p:nvPicPr>
        <p:blipFill>
          <a:blip r:embed="rId3"/>
          <a:stretch>
            <a:fillRect/>
          </a:stretch>
        </p:blipFill>
        <p:spPr>
          <a:xfrm>
            <a:off x="1984283" y="3880766"/>
            <a:ext cx="2507036" cy="2004340"/>
          </a:xfrm>
          <a:prstGeom prst="rect">
            <a:avLst/>
          </a:prstGeom>
        </p:spPr>
      </p:pic>
      <p:pic>
        <p:nvPicPr>
          <p:cNvPr id="23" name="图片 22">
            <a:extLst>
              <a:ext uri="{FF2B5EF4-FFF2-40B4-BE49-F238E27FC236}">
                <a16:creationId xmlns:a16="http://schemas.microsoft.com/office/drawing/2014/main" id="{E1F3C372-F9D3-A8F3-91CF-4A75F7812EA0}"/>
              </a:ext>
            </a:extLst>
          </p:cNvPr>
          <p:cNvPicPr>
            <a:picLocks noChangeAspect="1"/>
          </p:cNvPicPr>
          <p:nvPr/>
        </p:nvPicPr>
        <p:blipFill>
          <a:blip r:embed="rId4"/>
          <a:stretch>
            <a:fillRect/>
          </a:stretch>
        </p:blipFill>
        <p:spPr>
          <a:xfrm>
            <a:off x="5070022" y="4223908"/>
            <a:ext cx="4056050" cy="1301541"/>
          </a:xfrm>
          <a:prstGeom prst="rect">
            <a:avLst/>
          </a:prstGeom>
        </p:spPr>
      </p:pic>
      <p:grpSp>
        <p:nvGrpSpPr>
          <p:cNvPr id="27" name="组合 26">
            <a:extLst>
              <a:ext uri="{FF2B5EF4-FFF2-40B4-BE49-F238E27FC236}">
                <a16:creationId xmlns:a16="http://schemas.microsoft.com/office/drawing/2014/main" id="{8BF710DC-8471-B01C-73EF-AAE450D6E8CB}"/>
              </a:ext>
            </a:extLst>
          </p:cNvPr>
          <p:cNvGrpSpPr/>
          <p:nvPr/>
        </p:nvGrpSpPr>
        <p:grpSpPr>
          <a:xfrm>
            <a:off x="1984283" y="1317307"/>
            <a:ext cx="2196810" cy="1579245"/>
            <a:chOff x="1984283" y="1317307"/>
            <a:chExt cx="2196810" cy="1579245"/>
          </a:xfrm>
        </p:grpSpPr>
        <p:pic>
          <p:nvPicPr>
            <p:cNvPr id="25" name="图片 24">
              <a:extLst>
                <a:ext uri="{FF2B5EF4-FFF2-40B4-BE49-F238E27FC236}">
                  <a16:creationId xmlns:a16="http://schemas.microsoft.com/office/drawing/2014/main" id="{2C6ACED3-B608-7AA0-AD7A-9BB7C1B99E0E}"/>
                </a:ext>
              </a:extLst>
            </p:cNvPr>
            <p:cNvPicPr>
              <a:picLocks noChangeAspect="1"/>
            </p:cNvPicPr>
            <p:nvPr/>
          </p:nvPicPr>
          <p:blipFill>
            <a:blip r:embed="rId5"/>
            <a:stretch>
              <a:fillRect/>
            </a:stretch>
          </p:blipFill>
          <p:spPr>
            <a:xfrm>
              <a:off x="1984283" y="1317307"/>
              <a:ext cx="2196810" cy="1579245"/>
            </a:xfrm>
            <a:prstGeom prst="rect">
              <a:avLst/>
            </a:prstGeom>
          </p:spPr>
        </p:pic>
        <p:sp>
          <p:nvSpPr>
            <p:cNvPr id="26" name="矩形 25">
              <a:extLst>
                <a:ext uri="{FF2B5EF4-FFF2-40B4-BE49-F238E27FC236}">
                  <a16:creationId xmlns:a16="http://schemas.microsoft.com/office/drawing/2014/main" id="{182E7D53-DB82-A5BF-8318-BDDA2D64AA56}"/>
                </a:ext>
              </a:extLst>
            </p:cNvPr>
            <p:cNvSpPr/>
            <p:nvPr/>
          </p:nvSpPr>
          <p:spPr>
            <a:xfrm>
              <a:off x="3824897" y="2731404"/>
              <a:ext cx="356196" cy="1651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a:extLst>
              <a:ext uri="{FF2B5EF4-FFF2-40B4-BE49-F238E27FC236}">
                <a16:creationId xmlns:a16="http://schemas.microsoft.com/office/drawing/2014/main" id="{C716657E-99F4-7CDE-D1E6-3EC049902F2E}"/>
              </a:ext>
            </a:extLst>
          </p:cNvPr>
          <p:cNvPicPr>
            <a:picLocks noChangeAspect="1"/>
          </p:cNvPicPr>
          <p:nvPr/>
        </p:nvPicPr>
        <p:blipFill>
          <a:blip r:embed="rId6" cstate="print">
            <a:extLst>
              <a:ext uri="{28A0092B-C50C-407E-A947-70E740481C1C}">
                <a14:useLocalDpi xmlns:a14="http://schemas.microsoft.com/office/drawing/2010/main" val="0"/>
              </a:ext>
            </a:extLst>
          </a:blip>
          <a:srcRect t="24176" b="15686"/>
          <a:stretch/>
        </p:blipFill>
        <p:spPr>
          <a:xfrm>
            <a:off x="5814099" y="1381398"/>
            <a:ext cx="2196810" cy="1762271"/>
          </a:xfrm>
          <a:prstGeom prst="rect">
            <a:avLst/>
          </a:prstGeom>
        </p:spPr>
      </p:pic>
      <p:sp>
        <p:nvSpPr>
          <p:cNvPr id="32" name="文本框 31">
            <a:extLst>
              <a:ext uri="{FF2B5EF4-FFF2-40B4-BE49-F238E27FC236}">
                <a16:creationId xmlns:a16="http://schemas.microsoft.com/office/drawing/2014/main" id="{03B1E3BF-2B49-08CA-D67E-6C7FAD8CAD94}"/>
              </a:ext>
            </a:extLst>
          </p:cNvPr>
          <p:cNvSpPr txBox="1"/>
          <p:nvPr/>
        </p:nvSpPr>
        <p:spPr>
          <a:xfrm>
            <a:off x="6117706" y="4052650"/>
            <a:ext cx="1707519" cy="261610"/>
          </a:xfrm>
          <a:prstGeom prst="rect">
            <a:avLst/>
          </a:prstGeom>
          <a:noFill/>
        </p:spPr>
        <p:txBody>
          <a:bodyPr wrap="none" rtlCol="0">
            <a:spAutoFit/>
          </a:bodyPr>
          <a:lstStyle/>
          <a:p>
            <a:r>
              <a:rPr lang="en-US" altLang="zh-CN" sz="1100" dirty="0">
                <a:solidFill>
                  <a:srgbClr val="F61B2D"/>
                </a:solidFill>
                <a:latin typeface="+mj-lt"/>
                <a:cs typeface="Times New Roman" panose="02020603050405020304" pitchFamily="18" charset="0"/>
              </a:rPr>
              <a:t>Canted Cos-Theta (CCT)</a:t>
            </a:r>
            <a:endParaRPr lang="zh-CN" altLang="en-US" sz="1100" dirty="0">
              <a:solidFill>
                <a:srgbClr val="F61B2D"/>
              </a:solidFill>
              <a:latin typeface="+mj-lt"/>
              <a:cs typeface="Times New Roman" panose="02020603050405020304" pitchFamily="18" charset="0"/>
            </a:endParaRPr>
          </a:p>
        </p:txBody>
      </p:sp>
    </p:spTree>
    <p:extLst>
      <p:ext uri="{BB962C8B-B14F-4D97-AF65-F5344CB8AC3E}">
        <p14:creationId xmlns:p14="http://schemas.microsoft.com/office/powerpoint/2010/main" val="313094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3875" y="1489650"/>
            <a:ext cx="7948613" cy="5092305"/>
          </a:xfrm>
          <a:prstGeom prst="rect">
            <a:avLst/>
          </a:prstGeom>
        </p:spPr>
      </p:pic>
      <p:sp>
        <p:nvSpPr>
          <p:cNvPr id="2" name="灯片编号占位符 1"/>
          <p:cNvSpPr>
            <a:spLocks noGrp="1"/>
          </p:cNvSpPr>
          <p:nvPr>
            <p:ph type="sldNum" sz="quarter" idx="12"/>
          </p:nvPr>
        </p:nvSpPr>
        <p:spPr/>
        <p:txBody>
          <a:bodyPr/>
          <a:lstStyle/>
          <a:p>
            <a:fld id="{B8DB0CC6-2A30-41B9-AA0E-216D521E4EE0}" type="slidenum">
              <a:rPr lang="zh-CN" altLang="en-US" smtClean="0"/>
              <a:t>9</a:t>
            </a:fld>
            <a:endParaRPr lang="zh-CN" altLang="en-US"/>
          </a:p>
        </p:txBody>
      </p:sp>
      <p:grpSp>
        <p:nvGrpSpPr>
          <p:cNvPr id="5" name="组合 1"/>
          <p:cNvGrpSpPr/>
          <p:nvPr/>
        </p:nvGrpSpPr>
        <p:grpSpPr bwMode="auto">
          <a:xfrm>
            <a:off x="81491" y="0"/>
            <a:ext cx="9470497" cy="801687"/>
            <a:chOff x="2116" y="116539"/>
            <a:chExt cx="9470497" cy="801687"/>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 y="116539"/>
              <a:ext cx="1190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038475" y="333375"/>
              <a:ext cx="643413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a:spcBef>
                  <a:spcPct val="0"/>
                </a:spcBef>
                <a:buNone/>
              </a:pPr>
              <a:r>
                <a:rPr lang="en-US" altLang="zh-CN" b="1" dirty="0">
                  <a:solidFill>
                    <a:schemeClr val="accent1">
                      <a:lumMod val="75000"/>
                    </a:schemeClr>
                  </a:solidFill>
                </a:rPr>
                <a:t>Coil design and winding </a:t>
              </a:r>
            </a:p>
          </p:txBody>
        </p:sp>
      </p:gr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2452" y="2581617"/>
            <a:ext cx="3095554" cy="232166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积分</Template>
  <TotalTime>44</TotalTime>
  <Words>861</Words>
  <Application>Microsoft Office PowerPoint</Application>
  <PresentationFormat>宽屏</PresentationFormat>
  <Paragraphs>136</Paragraphs>
  <Slides>14</Slides>
  <Notes>3</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14</vt:i4>
      </vt:variant>
    </vt:vector>
  </HeadingPairs>
  <TitlesOfParts>
    <vt:vector size="24" baseType="lpstr">
      <vt:lpstr>Arial</vt:lpstr>
      <vt:lpstr>Calibri</vt:lpstr>
      <vt:lpstr>Calibri Light</vt:lpstr>
      <vt:lpstr>Trebuchet MS</vt:lpstr>
      <vt:lpstr>Wingdings</vt:lpstr>
      <vt:lpstr>Wingdings 2</vt:lpstr>
      <vt:lpstr>Wingdings 3</vt:lpstr>
      <vt:lpstr>HDOfficeLightV0</vt:lpstr>
      <vt:lpstr>平面</vt:lpstr>
      <vt:lpstr>Paintbrush Picture</vt:lpstr>
      <vt:lpstr>Hands-on Training:  Fabrication and Testing of HTS Coils</vt:lpstr>
      <vt:lpstr>Outline</vt:lpstr>
      <vt:lpstr>What is a superconductor?</vt:lpstr>
      <vt:lpstr>PowerPoint 演示文稿</vt:lpstr>
      <vt:lpstr>PowerPoint 演示文稿</vt:lpstr>
      <vt:lpstr>Comparison between HTS and LTS</vt:lpstr>
      <vt:lpstr>ReBCO superconductor </vt:lpstr>
      <vt:lpstr>Type of coils: different shape</vt:lpstr>
      <vt:lpstr>PowerPoint 演示文稿</vt:lpstr>
      <vt:lpstr>Insulation Methods for HTS coils</vt:lpstr>
      <vt:lpstr>PowerPoint 演示文稿</vt:lpstr>
      <vt:lpstr>Introduction of the Experiment</vt:lpstr>
      <vt:lpstr> Results Analysis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menglin wang</cp:lastModifiedBy>
  <cp:revision>167</cp:revision>
  <dcterms:created xsi:type="dcterms:W3CDTF">2019-06-19T02:08:00Z</dcterms:created>
  <dcterms:modified xsi:type="dcterms:W3CDTF">2025-03-23T11:49:08Z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9B510AFD93254EFE8D0AA13140545FF9_11</vt:lpwstr>
  </property>
</Properties>
</file>