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305" r:id="rId2"/>
    <p:sldId id="2343" r:id="rId3"/>
    <p:sldId id="2340" r:id="rId4"/>
    <p:sldId id="2344" r:id="rId5"/>
    <p:sldId id="2345" r:id="rId6"/>
    <p:sldId id="2346" r:id="rId7"/>
    <p:sldId id="2327" r:id="rId8"/>
    <p:sldId id="2341" r:id="rId9"/>
    <p:sldId id="2342" r:id="rId10"/>
    <p:sldId id="2337" r:id="rId1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  <p:cmAuthor id="2" name="沙鹏" initials="沙鹏" lastIdx="1" clrIdx="1">
    <p:extLst>
      <p:ext uri="{19B8F6BF-5375-455C-9EA6-DF929625EA0E}">
        <p15:presenceInfo xmlns:p15="http://schemas.microsoft.com/office/powerpoint/2012/main" userId="沙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505FF"/>
    <a:srgbClr val="4D8357"/>
    <a:srgbClr val="0D314A"/>
    <a:srgbClr val="F3B664"/>
    <a:srgbClr val="373743"/>
    <a:srgbClr val="292627"/>
    <a:srgbClr val="E73213"/>
    <a:srgbClr val="4E71B1"/>
    <a:srgbClr val="3C4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50" autoAdjust="0"/>
    <p:restoredTop sz="96385" autoAdjust="0"/>
  </p:normalViewPr>
  <p:slideViewPr>
    <p:cSldViewPr>
      <p:cViewPr varScale="1">
        <p:scale>
          <a:sx n="74" d="100"/>
          <a:sy n="74" d="100"/>
        </p:scale>
        <p:origin x="80" y="5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639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816B3-77BC-E7C9-1B68-996CD6501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209E4AA-342C-8140-1E20-AC4370B63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D60AC50-DF72-B47B-0336-16CCF3635D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047BDA-A148-87F2-CFFB-EDCB78F835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76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43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FD793-C034-7DF4-EA99-14E751520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7A1A4F3-A2C4-2B81-4269-0EC3E2657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E25FC14-EBA2-2D2A-0606-420BE6686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12FF90-3020-C1DA-E9DB-5DD625CC5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612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105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193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915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34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2pPr>
            <a:lvl3pPr>
              <a:defRPr baseline="0">
                <a:cs typeface="Arial" panose="020B0604020202020204" pitchFamily="34" charset="0"/>
              </a:defRPr>
            </a:lvl3pPr>
            <a:lvl4pPr>
              <a:defRPr baseline="0">
                <a:cs typeface="Arial" panose="020B0604020202020204" pitchFamily="34" charset="0"/>
              </a:defRPr>
            </a:lvl4pPr>
            <a:lvl5pPr>
              <a:defRPr baseline="0"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AB315D-5845-4E10-96EE-900B6420E4E9}" type="datetime1">
              <a:rPr lang="zh-CN" altLang="en-US" smtClean="0"/>
              <a:pPr/>
              <a:t>2025/3/26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25470"/>
          </a:xfrm>
        </p:spPr>
        <p:txBody>
          <a:bodyPr>
            <a:normAutofit/>
          </a:bodyPr>
          <a:lstStyle>
            <a:lvl1pPr algn="ctr">
              <a:defRPr sz="3200" b="1" baseline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6.xml"/><Relationship Id="rId7" Type="http://schemas.openxmlformats.org/officeDocument/2006/relationships/image" Target="../media/image23.png"/><Relationship Id="rId12" Type="http://schemas.openxmlformats.org/officeDocument/2006/relationships/image" Target="../media/image16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11" Type="http://schemas.openxmlformats.org/officeDocument/2006/relationships/image" Target="../media/image150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</a:rPr>
              <a:pPr/>
              <a:t>1</a:t>
            </a:fld>
            <a:endParaRPr lang="zh-CN" altLang="en-US" sz="2000" b="1">
              <a:solidFill>
                <a:srgbClr val="0000FF"/>
              </a:solidFill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47327" y="1744940"/>
            <a:ext cx="12093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000" b="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>
              <a:defRPr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 dirty="0">
                <a:solidFill>
                  <a:srgbClr val="C00000"/>
                </a:solidFill>
              </a:rPr>
              <a:t>Cavity Test at Cryogenic Temperature</a:t>
            </a:r>
            <a:endParaRPr lang="zh-CN" altLang="en-US" sz="4800" b="1" dirty="0">
              <a:solidFill>
                <a:srgbClr val="C00000"/>
              </a:solidFill>
            </a:endParaRPr>
          </a:p>
        </p:txBody>
      </p:sp>
      <p:sp>
        <p:nvSpPr>
          <p:cNvPr id="14" name="文本框 7">
            <a:extLst>
              <a:ext uri="{FF2B5EF4-FFF2-40B4-BE49-F238E27FC236}">
                <a16:creationId xmlns:a16="http://schemas.microsoft.com/office/drawing/2014/main" id="{C7914278-1C29-43E1-A5B2-22C064467257}"/>
              </a:ext>
            </a:extLst>
          </p:cNvPr>
          <p:cNvSpPr txBox="1"/>
          <p:nvPr/>
        </p:nvSpPr>
        <p:spPr>
          <a:xfrm>
            <a:off x="0" y="4561964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Chao Dong, Peng Sha</a:t>
            </a:r>
          </a:p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March 23-30, 2025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37D1BF8C-D9DD-4EC0-A0CB-F5F6507E1ECD}"/>
              </a:ext>
            </a:extLst>
          </p:cNvPr>
          <p:cNvSpPr txBox="1"/>
          <p:nvPr/>
        </p:nvSpPr>
        <p:spPr>
          <a:xfrm>
            <a:off x="635" y="6237312"/>
            <a:ext cx="12191365" cy="5899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Sixth Asian School on Superconductivity &amp; Cryogenics for Accelerators</a:t>
            </a:r>
          </a:p>
        </p:txBody>
      </p:sp>
      <p:pic>
        <p:nvPicPr>
          <p:cNvPr id="11" name="Picture 2" descr="关于印发《高能所“标识”“标准字”的使用规定》的通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0"/>
            <a:ext cx="5303912" cy="10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8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512" y="3140968"/>
            <a:ext cx="12192000" cy="725470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6000" dirty="0">
                <a:ea typeface="黑体" panose="02010609060101010101" pitchFamily="49" charset="-122"/>
              </a:rPr>
              <a:t>Thanks for your attention!</a:t>
            </a:r>
            <a:endParaRPr lang="en-US" altLang="zh-CN" sz="6000" dirty="0">
              <a:solidFill>
                <a:srgbClr val="C00000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10</a:t>
            </a:fld>
            <a:endParaRPr lang="zh-CN" altLang="en-US" sz="2000" b="1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926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E8951-58AA-1514-5CD4-82E976C92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3001CBC-FF3E-EC8C-727B-4E18CA4A8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SRF </a:t>
            </a:r>
            <a:r>
              <a:rPr lang="en-US" altLang="zh-CN" sz="3600" dirty="0">
                <a:ea typeface="黑体" panose="02010609060101010101" pitchFamily="49" charset="-122"/>
              </a:rPr>
              <a:t>M</a:t>
            </a:r>
            <a:r>
              <a:rPr lang="en-US" altLang="zh-CN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odule by Conduction-cooling </a:t>
            </a:r>
            <a:r>
              <a:rPr lang="en-US" altLang="zh-CN" sz="3600" dirty="0">
                <a:ea typeface="黑体" panose="02010609060101010101" pitchFamily="49" charset="-122"/>
              </a:rPr>
              <a:t> </a:t>
            </a:r>
            <a:endParaRPr lang="en-US" altLang="zh-CN" sz="3600" dirty="0">
              <a:solidFill>
                <a:srgbClr val="C00000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4CB3E45-57D5-320E-87BB-A5D0021E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2546" y="6276302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2</a:t>
            </a:fld>
            <a:endParaRPr lang="zh-CN" altLang="en-US" sz="20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0CF6AA85-927A-C6BA-B294-2514E6B21BC5}"/>
              </a:ext>
            </a:extLst>
          </p:cNvPr>
          <p:cNvSpPr txBox="1">
            <a:spLocks/>
          </p:cNvSpPr>
          <p:nvPr/>
        </p:nvSpPr>
        <p:spPr>
          <a:xfrm>
            <a:off x="152891" y="1065382"/>
            <a:ext cx="11703749" cy="454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9138" indent="-349250" algn="l" defTabSz="719138" rtl="0" eaLnBrk="1" latinLnBrk="0" hangingPunct="1">
              <a:lnSpc>
                <a:spcPct val="120000"/>
              </a:lnSpc>
              <a:spcBef>
                <a:spcPts val="375"/>
              </a:spcBef>
              <a:buFont typeface="微软雅黑" panose="020B0503020204020204" pitchFamily="34" charset="-122"/>
              <a:buChar char="‐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en-US" altLang="zh-CN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1917E53-C53E-FDB2-1F9A-3A3E2B3FC587}"/>
              </a:ext>
            </a:extLst>
          </p:cNvPr>
          <p:cNvSpPr txBox="1"/>
          <p:nvPr/>
        </p:nvSpPr>
        <p:spPr>
          <a:xfrm>
            <a:off x="839416" y="980728"/>
            <a:ext cx="10945216" cy="1141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400" b="0" i="0" dirty="0">
                <a:solidFill>
                  <a:srgbClr val="0033CC"/>
                </a:solidFill>
                <a:effectLst/>
                <a:latin typeface="v-sans"/>
              </a:rPr>
              <a:t>The RF superconducting module cooled by small cryocoolers and heat conduction has gradually become a research hotspot internationally in recent years.</a:t>
            </a:r>
            <a:endParaRPr lang="zh-CN" altLang="en-US" sz="2400" dirty="0">
              <a:solidFill>
                <a:srgbClr val="0033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B4D2772B-EF49-79AC-BE5C-03EA54DCD48B}"/>
              </a:ext>
            </a:extLst>
          </p:cNvPr>
          <p:cNvGrpSpPr/>
          <p:nvPr/>
        </p:nvGrpSpPr>
        <p:grpSpPr>
          <a:xfrm>
            <a:off x="3345474" y="2060848"/>
            <a:ext cx="8295142" cy="4460632"/>
            <a:chOff x="636911" y="707294"/>
            <a:chExt cx="10918178" cy="5808843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5655F49-E7A3-B53A-D1AD-D250BAE64A68}"/>
                </a:ext>
              </a:extLst>
            </p:cNvPr>
            <p:cNvSpPr/>
            <p:nvPr/>
          </p:nvSpPr>
          <p:spPr>
            <a:xfrm>
              <a:off x="636911" y="733244"/>
              <a:ext cx="1099981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rgbClr val="7030A0"/>
                  </a:solidFill>
                  <a:latin typeface="Berlin Sans FB Demi" panose="020E0802020502020306" pitchFamily="34" charset="0"/>
                  <a:ea typeface="微软雅黑" panose="020B0503020204020204" pitchFamily="34" charset="-122"/>
                </a:rPr>
                <a:t>FNAL</a:t>
              </a:r>
              <a:endParaRPr lang="zh-CN" altLang="en-US" sz="2400" b="1" i="1" dirty="0">
                <a:latin typeface="Berlin Sans FB Demi" panose="020E0802020502020306" pitchFamily="34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8F63FDD-0300-FEBC-3EF9-B31F33C37A19}"/>
                </a:ext>
              </a:extLst>
            </p:cNvPr>
            <p:cNvSpPr/>
            <p:nvPr/>
          </p:nvSpPr>
          <p:spPr>
            <a:xfrm>
              <a:off x="4630977" y="707294"/>
              <a:ext cx="1069524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rgbClr val="FF0000"/>
                  </a:solidFill>
                  <a:latin typeface="Berlin Sans FB Demi" panose="020E0802020502020306" pitchFamily="34" charset="0"/>
                  <a:ea typeface="微软雅黑" panose="020B0503020204020204" pitchFamily="34" charset="-122"/>
                </a:rPr>
                <a:t>JLAB</a:t>
              </a:r>
              <a:r>
                <a:rPr lang="en-US" altLang="zh-CN" sz="2800" b="1" i="1" dirty="0">
                  <a:solidFill>
                    <a:srgbClr val="7030A0"/>
                  </a:solidFill>
                  <a:latin typeface="Berlin Sans FB Demi" panose="020E0802020502020306" pitchFamily="34" charset="0"/>
                  <a:ea typeface="微软雅黑" panose="020B0503020204020204" pitchFamily="34" charset="-122"/>
                </a:rPr>
                <a:t> </a:t>
              </a:r>
              <a:endParaRPr lang="zh-CN" altLang="en-US" sz="2800" b="1" i="1" dirty="0">
                <a:solidFill>
                  <a:srgbClr val="7030A0"/>
                </a:solidFill>
                <a:latin typeface="Berlin Sans FB Demi" panose="020E0802020502020306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2C45667-1D33-A534-5859-F0A3CEA959F3}"/>
                </a:ext>
              </a:extLst>
            </p:cNvPr>
            <p:cNvSpPr/>
            <p:nvPr/>
          </p:nvSpPr>
          <p:spPr>
            <a:xfrm>
              <a:off x="8262816" y="729272"/>
              <a:ext cx="1095173" cy="523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rgbClr val="00B0F0"/>
                  </a:solidFill>
                  <a:latin typeface="Berlin Sans FB Demi" panose="020E0802020502020306" pitchFamily="34" charset="0"/>
                  <a:ea typeface="微软雅黑" panose="020B0503020204020204" pitchFamily="34" charset="-122"/>
                </a:rPr>
                <a:t>LANL</a:t>
              </a:r>
              <a:endParaRPr lang="zh-CN" altLang="en-US" sz="2800" b="1" i="1" dirty="0">
                <a:solidFill>
                  <a:srgbClr val="00B0F0"/>
                </a:solidFill>
                <a:latin typeface="Berlin Sans FB Demi" panose="020E0802020502020306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17F12A0-F3B5-E0A0-F6A8-CB72BAC00C6F}"/>
                </a:ext>
              </a:extLst>
            </p:cNvPr>
            <p:cNvGrpSpPr/>
            <p:nvPr/>
          </p:nvGrpSpPr>
          <p:grpSpPr>
            <a:xfrm>
              <a:off x="636911" y="1288389"/>
              <a:ext cx="10918178" cy="5227748"/>
              <a:chOff x="636911" y="1288389"/>
              <a:chExt cx="10918178" cy="5227748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74630032-D327-6733-1CEF-A25FE645AEF5}"/>
                  </a:ext>
                </a:extLst>
              </p:cNvPr>
              <p:cNvGrpSpPr/>
              <p:nvPr/>
            </p:nvGrpSpPr>
            <p:grpSpPr>
              <a:xfrm>
                <a:off x="636911" y="1404137"/>
                <a:ext cx="10918178" cy="5112000"/>
                <a:chOff x="473645" y="1404137"/>
                <a:chExt cx="10918178" cy="5112000"/>
              </a:xfrm>
            </p:grpSpPr>
            <p:pic>
              <p:nvPicPr>
                <p:cNvPr id="20" name="图片 19">
                  <a:extLst>
                    <a:ext uri="{FF2B5EF4-FFF2-40B4-BE49-F238E27FC236}">
                      <a16:creationId xmlns:a16="http://schemas.microsoft.com/office/drawing/2014/main" id="{4C05B2C3-588E-1B19-E709-3EFAD93094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3645" y="1404137"/>
                  <a:ext cx="3820226" cy="5112000"/>
                </a:xfrm>
                <a:prstGeom prst="rect">
                  <a:avLst/>
                </a:prstGeom>
                <a:ln w="28575">
                  <a:solidFill>
                    <a:srgbClr val="7030A0"/>
                  </a:solidFill>
                </a:ln>
              </p:spPr>
            </p:pic>
            <p:pic>
              <p:nvPicPr>
                <p:cNvPr id="21" name="图片 20">
                  <a:extLst>
                    <a:ext uri="{FF2B5EF4-FFF2-40B4-BE49-F238E27FC236}">
                      <a16:creationId xmlns:a16="http://schemas.microsoft.com/office/drawing/2014/main" id="{D57E5F05-A477-7EEE-AB4B-230E0BF580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28567" y="1404137"/>
                  <a:ext cx="3434316" cy="5112000"/>
                </a:xfrm>
                <a:prstGeom prst="rect">
                  <a:avLst/>
                </a:prstGeom>
                <a:ln w="28575">
                  <a:solidFill>
                    <a:srgbClr val="FF0000"/>
                  </a:solidFill>
                </a:ln>
              </p:spPr>
            </p:pic>
            <p:pic>
              <p:nvPicPr>
                <p:cNvPr id="22" name="图片 21">
                  <a:extLst>
                    <a:ext uri="{FF2B5EF4-FFF2-40B4-BE49-F238E27FC236}">
                      <a16:creationId xmlns:a16="http://schemas.microsoft.com/office/drawing/2014/main" id="{CE95EF38-DEC8-C6DD-8909-21E4D02F4A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97579" y="1404137"/>
                  <a:ext cx="3194244" cy="5112000"/>
                </a:xfrm>
                <a:prstGeom prst="rect">
                  <a:avLst/>
                </a:prstGeom>
                <a:ln w="28575">
                  <a:solidFill>
                    <a:srgbClr val="00B0F0"/>
                  </a:solidFill>
                </a:ln>
              </p:spPr>
            </p:pic>
          </p:grp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FCE900F8-A48A-165A-4D81-6D060A237834}"/>
                  </a:ext>
                </a:extLst>
              </p:cNvPr>
              <p:cNvSpPr/>
              <p:nvPr/>
            </p:nvSpPr>
            <p:spPr>
              <a:xfrm>
                <a:off x="4630977" y="1288389"/>
                <a:ext cx="11256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altLang="zh-CN" sz="14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crycoolers</a:t>
                </a:r>
                <a:r>
                  <a:rPr lang="en-US" altLang="zh-CN" sz="14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1400" i="1" dirty="0"/>
              </a:p>
            </p:txBody>
          </p:sp>
        </p:grp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5340366A-060D-FC69-A839-861CEEF835EC}"/>
              </a:ext>
            </a:extLst>
          </p:cNvPr>
          <p:cNvSpPr txBox="1"/>
          <p:nvPr/>
        </p:nvSpPr>
        <p:spPr>
          <a:xfrm>
            <a:off x="-24680" y="2253109"/>
            <a:ext cx="325511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>
                <a:solidFill>
                  <a:srgbClr val="404040"/>
                </a:solidFill>
                <a:latin typeface="DeepSeek-CJK-patch"/>
              </a:rPr>
              <a:t>A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dvancements in superconducting cavity performance—particularly the significant improvement in intrinsic quality factor (</a:t>
            </a:r>
            <a:r>
              <a:rPr lang="en-US" altLang="zh-CN" b="0" dirty="0">
                <a:solidFill>
                  <a:srgbClr val="404040"/>
                </a:solidFill>
                <a:effectLst/>
                <a:latin typeface="KaTeX_Main"/>
              </a:rPr>
              <a:t>Q</a:t>
            </a:r>
            <a:r>
              <a:rPr lang="en-US" altLang="zh-CN" b="0" baseline="-25000" dirty="0">
                <a:solidFill>
                  <a:srgbClr val="404040"/>
                </a:solidFill>
                <a:effectLst/>
                <a:latin typeface="KaTeX_Main"/>
              </a:rPr>
              <a:t>0</a:t>
            </a:r>
            <a:r>
              <a:rPr lang="en-US" altLang="zh-CN" b="0" dirty="0">
                <a:solidFill>
                  <a:srgbClr val="404040"/>
                </a:solidFill>
                <a:effectLst/>
                <a:latin typeface="KaTeX_Main"/>
              </a:rPr>
              <a:t>​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)—have reduced dynamic heat loads to the range of a few watts.</a:t>
            </a:r>
          </a:p>
          <a:p>
            <a:pPr marL="342900" indent="-342900">
              <a:buAutoNum type="arabicPeriod"/>
            </a:pP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Concurrently, compact cryocooler technology has matured, with single-stage units now capable of providing cooling capacities up to </a:t>
            </a: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35 W @ 50 K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 and </a:t>
            </a:r>
            <a:r>
              <a:rPr lang="en-US" altLang="zh-CN" b="1" i="0" dirty="0">
                <a:solidFill>
                  <a:srgbClr val="404040"/>
                </a:solidFill>
                <a:effectLst/>
                <a:latin typeface="DeepSeek-CJK-patch"/>
              </a:rPr>
              <a:t>2 W @ 4.2 K</a:t>
            </a:r>
            <a:r>
              <a:rPr lang="en-US" altLang="zh-CN" b="0" i="0" dirty="0">
                <a:solidFill>
                  <a:srgbClr val="404040"/>
                </a:solidFill>
                <a:effectLst/>
                <a:latin typeface="DeepSeek-CJK-patch"/>
              </a:rPr>
              <a:t>.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923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sz="3600" dirty="0">
                <a:ea typeface="黑体" panose="02010609060101010101" pitchFamily="49" charset="-122"/>
              </a:rPr>
              <a:t>Different Vertical Test Methods</a:t>
            </a:r>
            <a:endParaRPr lang="en-US" altLang="zh-CN" sz="3600" dirty="0">
              <a:solidFill>
                <a:srgbClr val="C00000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012546" y="6276302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3</a:t>
            </a:fld>
            <a:endParaRPr lang="zh-CN" altLang="en-US" sz="20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C442609E-4146-45F0-B9B1-6325C25883E2}"/>
              </a:ext>
            </a:extLst>
          </p:cNvPr>
          <p:cNvSpPr txBox="1">
            <a:spLocks/>
          </p:cNvSpPr>
          <p:nvPr/>
        </p:nvSpPr>
        <p:spPr>
          <a:xfrm>
            <a:off x="152891" y="1065382"/>
            <a:ext cx="11703749" cy="454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9138" indent="-349250" algn="l" defTabSz="719138" rtl="0" eaLnBrk="1" latinLnBrk="0" hangingPunct="1">
              <a:lnSpc>
                <a:spcPct val="120000"/>
              </a:lnSpc>
              <a:spcBef>
                <a:spcPts val="375"/>
              </a:spcBef>
              <a:buFont typeface="微软雅黑" panose="020B0503020204020204" pitchFamily="34" charset="-122"/>
              <a:buChar char="‐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en-US" altLang="zh-CN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F565323-337A-4D18-97D1-F5811D77BE92}"/>
              </a:ext>
            </a:extLst>
          </p:cNvPr>
          <p:cNvSpPr/>
          <p:nvPr/>
        </p:nvSpPr>
        <p:spPr>
          <a:xfrm>
            <a:off x="407368" y="5612706"/>
            <a:ext cx="5843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Typical vertical test station of PAPS: liquid Helium, large</a:t>
            </a:r>
            <a:r>
              <a:rPr lang="zh-CN" altLang="en-US" sz="2000" dirty="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2000" dirty="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expensive, complex, powerful (~kW@4.2K) </a:t>
            </a:r>
            <a:endParaRPr lang="zh-CN" altLang="en-US" sz="2000" dirty="0">
              <a:solidFill>
                <a:srgbClr val="0033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F565323-337A-4D18-97D1-F5811D77BE92}"/>
              </a:ext>
            </a:extLst>
          </p:cNvPr>
          <p:cNvSpPr/>
          <p:nvPr/>
        </p:nvSpPr>
        <p:spPr>
          <a:xfrm>
            <a:off x="6417904" y="5589240"/>
            <a:ext cx="57497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Conduction-cooling vertical test: compact, cost-effective, convenient, power limited (~W@4.2K)</a:t>
            </a:r>
            <a:endParaRPr lang="zh-CN" altLang="en-US" sz="2000" dirty="0">
              <a:solidFill>
                <a:srgbClr val="0033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5CBD660-41A9-4DC1-BD34-EC584FF5D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1357930"/>
            <a:ext cx="2874500" cy="38326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F5408F-39A3-CAFC-F32A-86238ECC3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57" y="1366840"/>
            <a:ext cx="6354365" cy="416211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27E79A97-F510-E959-C368-7C5D390129C1}"/>
              </a:ext>
            </a:extLst>
          </p:cNvPr>
          <p:cNvGrpSpPr/>
          <p:nvPr/>
        </p:nvGrpSpPr>
        <p:grpSpPr>
          <a:xfrm>
            <a:off x="9768409" y="1235185"/>
            <a:ext cx="2248266" cy="2265823"/>
            <a:chOff x="8899996" y="1554892"/>
            <a:chExt cx="2990259" cy="360268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A816644-EF38-3973-E920-ED75A36F0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99996" y="1554892"/>
              <a:ext cx="2601938" cy="3602684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8B301DE-385C-A38C-3A7C-3FBD7FB2E2F6}"/>
                </a:ext>
              </a:extLst>
            </p:cNvPr>
            <p:cNvSpPr/>
            <p:nvPr/>
          </p:nvSpPr>
          <p:spPr>
            <a:xfrm>
              <a:off x="11408570" y="2540596"/>
              <a:ext cx="481685" cy="964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0658361A-5D32-ED91-CB42-81E35A3C87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3626448"/>
            <a:ext cx="2601939" cy="145873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25E822B-7B7B-C48D-9B32-067596CCAF0D}"/>
              </a:ext>
            </a:extLst>
          </p:cNvPr>
          <p:cNvSpPr txBox="1"/>
          <p:nvPr/>
        </p:nvSpPr>
        <p:spPr>
          <a:xfrm>
            <a:off x="9941190" y="5147900"/>
            <a:ext cx="2031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1" dirty="0">
                <a:solidFill>
                  <a:srgbClr val="404040"/>
                </a:solidFill>
                <a:effectLst/>
                <a:latin typeface="DeepSeek-CJK-patch"/>
              </a:rPr>
              <a:t>Schematic Diagram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20A9117-9525-4F23-ADA7-BA656159E2F5}"/>
              </a:ext>
            </a:extLst>
          </p:cNvPr>
          <p:cNvSpPr txBox="1"/>
          <p:nvPr/>
        </p:nvSpPr>
        <p:spPr>
          <a:xfrm>
            <a:off x="7337353" y="5201690"/>
            <a:ext cx="1810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1" dirty="0">
                <a:solidFill>
                  <a:srgbClr val="404040"/>
                </a:solidFill>
                <a:effectLst/>
                <a:latin typeface="DeepSeek-CJK-patch"/>
              </a:rPr>
              <a:t>Real-World Photo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463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0998C-30C7-19C7-B0D0-2A61DBD28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60DB809-8F24-55D0-9B19-030CFBD02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sz="3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Conduction-cooling Setup in IHEP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954D7E4-85C6-A70C-AC35-254A4E40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344" y="6276302"/>
            <a:ext cx="2844800" cy="365125"/>
          </a:xfrm>
        </p:spPr>
        <p:txBody>
          <a:bodyPr vert="horz" lIns="91440" tIns="45720" rIns="91440" bIns="45720" rtlCol="0" anchor="ctr"/>
          <a:lstStyle/>
          <a:p>
            <a:r>
              <a:rPr lang="en-US" altLang="zh-CN" sz="1600" dirty="0">
                <a:solidFill>
                  <a:schemeClr val="tx1"/>
                </a:solidFill>
              </a:rPr>
              <a:t>SEL</a:t>
            </a:r>
            <a:r>
              <a:rPr lang="en-US" altLang="zh-CN" sz="2000" dirty="0"/>
              <a:t>             </a:t>
            </a:r>
            <a:fld id="{F15E9139-A00B-4B2A-98A6-095DC08F1345}" type="slidenum">
              <a:rPr lang="zh-CN" altLang="en-US" sz="2000" b="1" smtClean="0">
                <a:solidFill>
                  <a:srgbClr val="0000FF"/>
                </a:solidFill>
                <a:latin typeface="+mn-ea"/>
              </a:rPr>
              <a:pPr/>
              <a:t>4</a:t>
            </a:fld>
            <a:endParaRPr lang="zh-CN" altLang="en-US" sz="20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2A624D9B-5A8E-340C-3067-FC1D22949BF2}"/>
              </a:ext>
            </a:extLst>
          </p:cNvPr>
          <p:cNvSpPr txBox="1">
            <a:spLocks/>
          </p:cNvSpPr>
          <p:nvPr/>
        </p:nvSpPr>
        <p:spPr>
          <a:xfrm>
            <a:off x="152891" y="1065382"/>
            <a:ext cx="11703749" cy="454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9138" indent="-349250" algn="l" defTabSz="719138" rtl="0" eaLnBrk="1" latinLnBrk="0" hangingPunct="1">
              <a:lnSpc>
                <a:spcPct val="120000"/>
              </a:lnSpc>
              <a:spcBef>
                <a:spcPts val="375"/>
              </a:spcBef>
              <a:buFont typeface="微软雅黑" panose="020B0503020204020204" pitchFamily="34" charset="-122"/>
              <a:buChar char="‐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en-US" altLang="zh-CN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3C051B7-845B-75A6-C1C7-398912222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80"/>
          <a:stretch/>
        </p:blipFill>
        <p:spPr>
          <a:xfrm>
            <a:off x="6528048" y="1268939"/>
            <a:ext cx="2083363" cy="288014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3F015E9-1864-773D-E76C-29423B9C40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272" b="14780"/>
          <a:stretch/>
        </p:blipFill>
        <p:spPr>
          <a:xfrm>
            <a:off x="5559833" y="4685787"/>
            <a:ext cx="3783350" cy="195564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8F23F46-0E1B-58C1-8A86-3CF7FEAE911B}"/>
              </a:ext>
            </a:extLst>
          </p:cNvPr>
          <p:cNvSpPr txBox="1"/>
          <p:nvPr/>
        </p:nvSpPr>
        <p:spPr>
          <a:xfrm>
            <a:off x="391142" y="1124744"/>
            <a:ext cx="5272811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dirty="0">
                <a:solidFill>
                  <a:srgbClr val="0505FF"/>
                </a:solidFill>
              </a:rPr>
              <a:t>Cryocooler without Liquid Helium:</a:t>
            </a:r>
            <a:endParaRPr lang="en-US" altLang="zh-CN" sz="2200" dirty="0">
              <a:solidFill>
                <a:srgbClr val="0505FF"/>
              </a:solidFill>
            </a:endParaRPr>
          </a:p>
          <a:p>
            <a:endParaRPr lang="zh-CN" altLang="en-US" sz="2200" dirty="0">
              <a:solidFill>
                <a:srgbClr val="0505FF"/>
              </a:solidFill>
            </a:endParaRPr>
          </a:p>
          <a:p>
            <a:r>
              <a:rPr lang="en-US" altLang="zh-CN" sz="2200" dirty="0"/>
              <a:t>1. </a:t>
            </a:r>
            <a:r>
              <a:rPr lang="zh-CN" altLang="en-US" sz="2200" dirty="0"/>
              <a:t>Cooling Source: </a:t>
            </a:r>
            <a:endParaRPr lang="en-US" altLang="zh-CN" sz="2200" dirty="0"/>
          </a:p>
          <a:p>
            <a:r>
              <a:rPr lang="zh-CN" altLang="en-US" sz="2200" dirty="0"/>
              <a:t>Sumitomo SRDK418D*2, 1.8W @ 4.2K  </a:t>
            </a:r>
          </a:p>
          <a:p>
            <a:r>
              <a:rPr lang="en-US" altLang="zh-CN" sz="2200" dirty="0" err="1"/>
              <a:t>Cryopride</a:t>
            </a:r>
            <a:r>
              <a:rPr lang="zh-CN" altLang="en-US" sz="2200" dirty="0"/>
              <a:t> KDE418SA*1, 1.75W @ 4.2K  </a:t>
            </a:r>
          </a:p>
          <a:p>
            <a:endParaRPr lang="en-US" altLang="zh-CN" sz="2200" dirty="0"/>
          </a:p>
          <a:p>
            <a:r>
              <a:rPr lang="en-US" altLang="zh-CN" sz="2200" dirty="0"/>
              <a:t>2. </a:t>
            </a:r>
            <a:r>
              <a:rPr lang="zh-CN" altLang="en-US" sz="2200" dirty="0"/>
              <a:t>Superconducting Cavity:  </a:t>
            </a:r>
          </a:p>
          <a:p>
            <a:r>
              <a:rPr lang="zh-CN" altLang="en-US" sz="2200" dirty="0"/>
              <a:t>1.3 GHz </a:t>
            </a:r>
            <a:r>
              <a:rPr lang="en-US" altLang="zh-CN" sz="2200" dirty="0"/>
              <a:t>1-cell Nb3Sn-coated </a:t>
            </a:r>
            <a:r>
              <a:rPr lang="zh-CN" altLang="en-US" sz="2200" dirty="0"/>
              <a:t>cavity</a:t>
            </a:r>
          </a:p>
          <a:p>
            <a:endParaRPr lang="en-US" altLang="zh-CN" sz="2200" dirty="0"/>
          </a:p>
          <a:p>
            <a:r>
              <a:rPr lang="en-US" altLang="zh-CN" sz="2200" dirty="0"/>
              <a:t>3. </a:t>
            </a:r>
            <a:r>
              <a:rPr lang="zh-CN" altLang="en-US" sz="2200" dirty="0"/>
              <a:t>Temperature Measurement System:  </a:t>
            </a:r>
          </a:p>
          <a:p>
            <a:r>
              <a:rPr lang="zh-CN" altLang="en-US" sz="2200" dirty="0"/>
              <a:t>Cernox*6, PT100*15  </a:t>
            </a:r>
            <a:endParaRPr lang="en-US" altLang="zh-CN" sz="2200" dirty="0"/>
          </a:p>
          <a:p>
            <a:endParaRPr lang="en-US" altLang="zh-CN" sz="2200" dirty="0"/>
          </a:p>
          <a:p>
            <a:r>
              <a:rPr lang="en-US" altLang="zh-CN" sz="2200" dirty="0"/>
              <a:t>4. RF </a:t>
            </a:r>
            <a:r>
              <a:rPr lang="zh-CN" altLang="en-US" sz="2200" dirty="0"/>
              <a:t>Measurement </a:t>
            </a:r>
            <a:r>
              <a:rPr lang="en-US" altLang="zh-CN" sz="2200" dirty="0"/>
              <a:t>: </a:t>
            </a:r>
          </a:p>
          <a:p>
            <a:r>
              <a:rPr lang="en-US" altLang="zh-CN" sz="2200" dirty="0"/>
              <a:t>Self-Excited Oscillation Circuit (SEL) of IHEP</a:t>
            </a:r>
          </a:p>
          <a:p>
            <a:endParaRPr lang="zh-CN" altLang="en-US" sz="2400" dirty="0"/>
          </a:p>
          <a:p>
            <a:endParaRPr lang="en-US" altLang="zh-CN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091DE0-FA35-7948-5BC8-7873E097A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5357" y="4568177"/>
            <a:ext cx="2517105" cy="172579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1B83C5D-EE66-7882-5354-08558BB9F8F0}"/>
              </a:ext>
            </a:extLst>
          </p:cNvPr>
          <p:cNvSpPr txBox="1"/>
          <p:nvPr/>
        </p:nvSpPr>
        <p:spPr>
          <a:xfrm>
            <a:off x="6096000" y="4290360"/>
            <a:ext cx="3048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effectLst/>
                <a:latin typeface="DeepSeek-CJK-patch"/>
              </a:rPr>
              <a:t>Liquid-Helium-Free Cryostat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808D6CE-CAFF-9806-0AE9-AC383D7A2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5631" y="1124744"/>
            <a:ext cx="2830954" cy="27252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59EA701-49CB-7429-C553-717345C3365D}"/>
              </a:ext>
            </a:extLst>
          </p:cNvPr>
          <p:cNvSpPr txBox="1"/>
          <p:nvPr/>
        </p:nvSpPr>
        <p:spPr>
          <a:xfrm>
            <a:off x="10222960" y="3933056"/>
            <a:ext cx="1320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/>
              <a:t>KDE418SA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41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CB8EFAF-D50C-95A3-78AC-406C26DD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ea typeface="黑体" panose="02010609060101010101" pitchFamily="49" charset="-122"/>
              </a:rPr>
              <a:t>Conductive Cooling Structure for 1.3GHz 1-cell Cavity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2351799-BA61-0102-FB6C-EF441485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67058EF-D518-56FE-DE46-8409E80B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012" y="1294235"/>
            <a:ext cx="5317660" cy="328728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2C2907E-7479-EA84-43C6-1B4B9ADBDF38}"/>
              </a:ext>
            </a:extLst>
          </p:cNvPr>
          <p:cNvSpPr txBox="1"/>
          <p:nvPr/>
        </p:nvSpPr>
        <p:spPr>
          <a:xfrm>
            <a:off x="7015887" y="4028471"/>
            <a:ext cx="576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0" dirty="0">
                <a:solidFill>
                  <a:srgbClr val="FF0000"/>
                </a:solidFill>
                <a:effectLst/>
                <a:latin typeface="DeepSeek-CJK-patch"/>
              </a:rPr>
              <a:t>E</a:t>
            </a:r>
            <a:r>
              <a:rPr lang="en-US" altLang="zh-CN" b="1" dirty="0">
                <a:solidFill>
                  <a:srgbClr val="FF0000"/>
                </a:solidFill>
                <a:latin typeface="DeepSeek-CJK-patch"/>
              </a:rPr>
              <a:t>CR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55F44EB-2C60-ADAF-ADE4-8E0E4C24BDA0}"/>
              </a:ext>
            </a:extLst>
          </p:cNvPr>
          <p:cNvSpPr txBox="1"/>
          <p:nvPr/>
        </p:nvSpPr>
        <p:spPr>
          <a:xfrm>
            <a:off x="0" y="1052736"/>
            <a:ext cx="7680176" cy="6009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200" b="0" i="0" dirty="0">
                <a:solidFill>
                  <a:srgbClr val="404040"/>
                </a:solidFill>
                <a:effectLst/>
                <a:latin typeface="DeepSeek-CJK-patch"/>
              </a:rPr>
              <a:t>The structure consists of three main components:  </a:t>
            </a:r>
            <a:r>
              <a:rPr lang="en-US" altLang="zh-CN" sz="2200" b="1" i="0" dirty="0">
                <a:solidFill>
                  <a:srgbClr val="404040"/>
                </a:solidFill>
                <a:effectLst/>
                <a:latin typeface="DeepSeek-CJK-patch"/>
              </a:rPr>
              <a:t>equator cooling ring</a:t>
            </a:r>
            <a:r>
              <a:rPr lang="en-US" altLang="zh-CN" sz="2200" b="0" i="0" dirty="0">
                <a:solidFill>
                  <a:srgbClr val="404040"/>
                </a:solidFill>
                <a:effectLst/>
                <a:latin typeface="DeepSeek-CJK-patch"/>
              </a:rPr>
              <a:t>, </a:t>
            </a:r>
            <a:r>
              <a:rPr lang="en-US" altLang="zh-CN" sz="2200" b="1" i="0" dirty="0">
                <a:solidFill>
                  <a:srgbClr val="404040"/>
                </a:solidFill>
                <a:effectLst/>
                <a:latin typeface="DeepSeek-CJK-patch"/>
              </a:rPr>
              <a:t>beam-tube cooling rings</a:t>
            </a:r>
            <a:r>
              <a:rPr lang="en-US" altLang="zh-CN" sz="2200" b="0" i="0" dirty="0">
                <a:solidFill>
                  <a:srgbClr val="404040"/>
                </a:solidFill>
                <a:effectLst/>
                <a:latin typeface="DeepSeek-CJK-patch"/>
              </a:rPr>
              <a:t>, and </a:t>
            </a:r>
            <a:r>
              <a:rPr lang="en-US" altLang="zh-CN" sz="2200" b="1" i="0" dirty="0">
                <a:solidFill>
                  <a:srgbClr val="404040"/>
                </a:solidFill>
                <a:effectLst/>
                <a:latin typeface="DeepSeek-CJK-patch"/>
              </a:rPr>
              <a:t>thermal bridges</a:t>
            </a:r>
            <a:r>
              <a:rPr lang="en-US" altLang="zh-CN" sz="2200" b="0" i="0" dirty="0">
                <a:solidFill>
                  <a:srgbClr val="404040"/>
                </a:solidFill>
                <a:effectLst/>
                <a:latin typeface="DeepSeek-CJK-patch"/>
              </a:rPr>
              <a:t>.</a:t>
            </a:r>
          </a:p>
          <a:p>
            <a:pPr algn="l">
              <a:spcBef>
                <a:spcPts val="300"/>
              </a:spcBef>
              <a:buFont typeface="+mj-lt"/>
              <a:buAutoNum type="arabicPeriod"/>
            </a:pPr>
            <a:r>
              <a:rPr lang="en-US" altLang="zh-CN" sz="2200" b="0" i="0" dirty="0">
                <a:solidFill>
                  <a:srgbClr val="404040"/>
                </a:solidFill>
                <a:effectLst/>
                <a:latin typeface="DeepSeek-CJK-patch"/>
              </a:rPr>
              <a:t>Three cryocoolers are uniformly distributed and connected via </a:t>
            </a:r>
            <a:r>
              <a:rPr lang="en-US" altLang="zh-CN" sz="2200" b="1" i="0" dirty="0">
                <a:solidFill>
                  <a:srgbClr val="404040"/>
                </a:solidFill>
                <a:effectLst/>
                <a:latin typeface="DeepSeek-CJK-patch"/>
              </a:rPr>
              <a:t>Link1</a:t>
            </a:r>
            <a:r>
              <a:rPr lang="en-US" altLang="zh-CN" sz="2200" b="0" i="0" dirty="0">
                <a:solidFill>
                  <a:srgbClr val="404040"/>
                </a:solidFill>
                <a:effectLst/>
                <a:latin typeface="DeepSeek-CJK-patch"/>
              </a:rPr>
              <a:t> to efficiently extract heat from the cavity.</a:t>
            </a:r>
          </a:p>
          <a:p>
            <a:pPr algn="l">
              <a:spcBef>
                <a:spcPts val="300"/>
              </a:spcBef>
              <a:buFont typeface="+mj-lt"/>
              <a:buAutoNum type="arabicPeriod"/>
            </a:pPr>
            <a:r>
              <a:rPr lang="en-US" altLang="zh-CN" sz="2200" b="0" i="0" dirty="0">
                <a:solidFill>
                  <a:srgbClr val="404040"/>
                </a:solidFill>
                <a:effectLst/>
                <a:latin typeface="DeepSeek-CJK-patch"/>
              </a:rPr>
              <a:t>The cooling rings are fabricated from </a:t>
            </a:r>
            <a:r>
              <a:rPr lang="en-US" altLang="zh-CN" sz="2200" b="1" i="0" dirty="0">
                <a:solidFill>
                  <a:srgbClr val="404040"/>
                </a:solidFill>
                <a:effectLst/>
                <a:latin typeface="DeepSeek-CJK-patch"/>
              </a:rPr>
              <a:t>niobium (RRR=300)</a:t>
            </a:r>
            <a:r>
              <a:rPr lang="en-US" altLang="zh-CN" sz="2200" b="0" i="0" dirty="0">
                <a:solidFill>
                  <a:srgbClr val="404040"/>
                </a:solidFill>
                <a:effectLst/>
                <a:latin typeface="DeepSeek-CJK-patch"/>
              </a:rPr>
              <a:t>, </a:t>
            </a:r>
            <a:endParaRPr lang="en-US" altLang="zh-CN" sz="2200" dirty="0">
              <a:solidFill>
                <a:srgbClr val="404040"/>
              </a:solidFill>
              <a:latin typeface="DeepSeek-CJK-patch"/>
            </a:endParaRPr>
          </a:p>
          <a:p>
            <a:pPr algn="l">
              <a:spcBef>
                <a:spcPts val="300"/>
              </a:spcBef>
            </a:pPr>
            <a:r>
              <a:rPr lang="en-US" altLang="zh-CN" sz="2200" b="0" i="0" dirty="0">
                <a:solidFill>
                  <a:srgbClr val="404040"/>
                </a:solidFill>
                <a:effectLst/>
                <a:latin typeface="DeepSeek-CJK-patch"/>
              </a:rPr>
              <a:t>while the thermal bridges are made of </a:t>
            </a:r>
            <a:r>
              <a:rPr lang="en-US" altLang="zh-CN" sz="2200" b="1" i="0" dirty="0">
                <a:solidFill>
                  <a:srgbClr val="404040"/>
                </a:solidFill>
                <a:effectLst/>
                <a:latin typeface="DeepSeek-CJK-patch"/>
              </a:rPr>
              <a:t>5N-purity aluminum</a:t>
            </a:r>
            <a:r>
              <a:rPr lang="en-US" altLang="zh-CN" sz="2200" b="0" i="0" dirty="0">
                <a:solidFill>
                  <a:srgbClr val="404040"/>
                </a:solidFill>
                <a:effectLst/>
                <a:latin typeface="DeepSeek-CJK-patch"/>
              </a:rPr>
              <a:t>.</a:t>
            </a:r>
          </a:p>
          <a:p>
            <a:pPr algn="l">
              <a:spcBef>
                <a:spcPts val="300"/>
              </a:spcBef>
            </a:pPr>
            <a:r>
              <a:rPr lang="en-US" altLang="zh-CN" sz="2200" b="0" i="0" dirty="0">
                <a:solidFill>
                  <a:srgbClr val="404040"/>
                </a:solidFill>
                <a:effectLst/>
                <a:latin typeface="DeepSeek-CJK-patch"/>
              </a:rPr>
              <a:t>3. The equator and beam-tube cooling rings are </a:t>
            </a:r>
            <a:r>
              <a:rPr lang="en-US" altLang="zh-CN" sz="2200" b="1" i="0" dirty="0">
                <a:solidFill>
                  <a:srgbClr val="404040"/>
                </a:solidFill>
                <a:effectLst/>
                <a:latin typeface="DeepSeek-CJK-patch"/>
              </a:rPr>
              <a:t>electron-beam welded</a:t>
            </a:r>
            <a:r>
              <a:rPr lang="en-US" altLang="zh-CN" sz="2200" b="0" i="0" dirty="0">
                <a:solidFill>
                  <a:srgbClr val="404040"/>
                </a:solidFill>
                <a:effectLst/>
                <a:latin typeface="DeepSeek-CJK-patch"/>
              </a:rPr>
              <a:t> to the cavity body and </a:t>
            </a:r>
            <a:r>
              <a:rPr lang="en-US" altLang="zh-CN" sz="2200" b="1" i="0" dirty="0">
                <a:solidFill>
                  <a:srgbClr val="404040"/>
                </a:solidFill>
                <a:effectLst/>
                <a:latin typeface="DeepSeek-CJK-patch"/>
              </a:rPr>
              <a:t>bolted</a:t>
            </a:r>
            <a:r>
              <a:rPr lang="en-US" altLang="zh-CN" sz="2200" b="0" i="0" dirty="0">
                <a:solidFill>
                  <a:srgbClr val="404040"/>
                </a:solidFill>
                <a:effectLst/>
                <a:latin typeface="DeepSeek-CJK-patch"/>
              </a:rPr>
              <a:t> to the thermal bridges.</a:t>
            </a:r>
          </a:p>
          <a:p>
            <a:pPr algn="l">
              <a:spcBef>
                <a:spcPts val="300"/>
              </a:spcBef>
            </a:pPr>
            <a:endParaRPr lang="en-US" altLang="zh-CN" sz="2200" b="0" i="0" dirty="0">
              <a:solidFill>
                <a:srgbClr val="404040"/>
              </a:solidFill>
              <a:effectLst/>
              <a:latin typeface="DeepSeek-CJK-patch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altLang="zh-CN" sz="2200" b="0" i="0" dirty="0">
                <a:solidFill>
                  <a:srgbClr val="404040"/>
                </a:solidFill>
                <a:effectLst/>
                <a:latin typeface="DeepSeek-CJK-patch"/>
              </a:rPr>
              <a:t>Steady-state thermal simulations confirm that under total</a:t>
            </a:r>
            <a:endParaRPr lang="en-US" altLang="zh-CN" sz="2200" dirty="0">
              <a:solidFill>
                <a:srgbClr val="404040"/>
              </a:solidFill>
              <a:latin typeface="DeepSeek-CJK-patch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</a:pPr>
            <a:r>
              <a:rPr lang="en-US" altLang="zh-CN" sz="2200" b="0" i="0" dirty="0">
                <a:solidFill>
                  <a:srgbClr val="404040"/>
                </a:solidFill>
                <a:effectLst/>
                <a:latin typeface="DeepSeek-CJK-patch"/>
              </a:rPr>
              <a:t> thermal loads of </a:t>
            </a:r>
            <a:r>
              <a:rPr lang="en-US" altLang="zh-CN" sz="2200" b="1" i="0" dirty="0">
                <a:solidFill>
                  <a:srgbClr val="404040"/>
                </a:solidFill>
                <a:effectLst/>
                <a:latin typeface="DeepSeek-CJK-patch"/>
              </a:rPr>
              <a:t>1.5–12 W</a:t>
            </a:r>
            <a:r>
              <a:rPr lang="en-US" altLang="zh-CN" sz="2200" b="0" i="0" dirty="0">
                <a:solidFill>
                  <a:srgbClr val="404040"/>
                </a:solidFill>
                <a:effectLst/>
                <a:latin typeface="DeepSeek-CJK-patch"/>
              </a:rPr>
              <a:t>:</a:t>
            </a:r>
          </a:p>
          <a:p>
            <a:pPr marL="742950" lvl="1" indent="-285750" algn="l">
              <a:spcBef>
                <a:spcPts val="300"/>
              </a:spcBef>
              <a:buFont typeface="+mj-lt"/>
              <a:buAutoNum type="arabicPeriod"/>
            </a:pPr>
            <a:r>
              <a:rPr lang="en-US" altLang="zh-CN" sz="2200" b="0" i="0" dirty="0">
                <a:solidFill>
                  <a:srgbClr val="404040"/>
                </a:solidFill>
                <a:effectLst/>
                <a:latin typeface="DeepSeek-CJK-patch"/>
              </a:rPr>
              <a:t>Maximum temperature on the cavity’s inner surface: </a:t>
            </a:r>
          </a:p>
          <a:p>
            <a:pPr lvl="1" algn="l">
              <a:spcBef>
                <a:spcPts val="300"/>
              </a:spcBef>
            </a:pPr>
            <a:r>
              <a:rPr lang="en-US" altLang="zh-CN" sz="2200" dirty="0">
                <a:solidFill>
                  <a:srgbClr val="404040"/>
                </a:solidFill>
                <a:latin typeface="DeepSeek-CJK-patch"/>
              </a:rPr>
              <a:t>     </a:t>
            </a:r>
            <a:r>
              <a:rPr lang="en-US" altLang="zh-CN" sz="2200" b="1" i="0" dirty="0">
                <a:solidFill>
                  <a:srgbClr val="404040"/>
                </a:solidFill>
                <a:effectLst/>
                <a:latin typeface="DeepSeek-CJK-patch"/>
              </a:rPr>
              <a:t>3.56–8.42 K</a:t>
            </a:r>
            <a:r>
              <a:rPr lang="en-US" altLang="zh-CN" sz="2200" b="0" i="0" dirty="0">
                <a:solidFill>
                  <a:srgbClr val="404040"/>
                </a:solidFill>
                <a:effectLst/>
                <a:latin typeface="DeepSeek-CJK-patch"/>
              </a:rPr>
              <a:t>,</a:t>
            </a:r>
          </a:p>
          <a:p>
            <a:pPr marL="742950" lvl="1" indent="-285750" algn="l">
              <a:spcBef>
                <a:spcPts val="300"/>
              </a:spcBef>
              <a:buFont typeface="+mj-lt"/>
              <a:buAutoNum type="arabicPeriod"/>
            </a:pPr>
            <a:r>
              <a:rPr lang="en-US" altLang="zh-CN" sz="2200" b="0" i="0" dirty="0">
                <a:solidFill>
                  <a:srgbClr val="404040"/>
                </a:solidFill>
                <a:effectLst/>
                <a:latin typeface="DeepSeek-CJK-patch"/>
              </a:rPr>
              <a:t>Average temperature: </a:t>
            </a:r>
            <a:r>
              <a:rPr lang="en-US" altLang="zh-CN" sz="2200" b="1" i="0" dirty="0">
                <a:solidFill>
                  <a:srgbClr val="404040"/>
                </a:solidFill>
                <a:effectLst/>
                <a:latin typeface="DeepSeek-CJK-patch"/>
              </a:rPr>
              <a:t>3.53–8.26 K</a:t>
            </a:r>
            <a:r>
              <a:rPr lang="en-US" altLang="zh-CN" sz="2200" b="0" i="0" dirty="0">
                <a:solidFill>
                  <a:srgbClr val="404040"/>
                </a:solidFill>
                <a:effectLst/>
                <a:latin typeface="DeepSeek-CJK-patch"/>
              </a:rPr>
              <a:t>,</a:t>
            </a:r>
          </a:p>
          <a:p>
            <a:pPr marL="742950" lvl="1" indent="-285750" algn="l">
              <a:spcBef>
                <a:spcPts val="300"/>
              </a:spcBef>
              <a:buFont typeface="+mj-lt"/>
              <a:buAutoNum type="arabicPeriod"/>
            </a:pPr>
            <a:r>
              <a:rPr lang="en-US" altLang="zh-CN" sz="2200" b="0" i="0" dirty="0">
                <a:solidFill>
                  <a:srgbClr val="FF0000"/>
                </a:solidFill>
                <a:effectLst/>
                <a:latin typeface="DeepSeek-CJK-patch"/>
              </a:rPr>
              <a:t>Maximum temperature gradient: </a:t>
            </a:r>
            <a:r>
              <a:rPr lang="en-US" altLang="zh-CN" sz="2200" b="1" i="0" dirty="0">
                <a:solidFill>
                  <a:srgbClr val="FF0000"/>
                </a:solidFill>
                <a:effectLst/>
                <a:latin typeface="DeepSeek-CJK-patch"/>
              </a:rPr>
              <a:t>0.11–0.44 K</a:t>
            </a:r>
            <a:r>
              <a:rPr lang="en-US" altLang="zh-CN" sz="2200" b="0" i="0" dirty="0">
                <a:solidFill>
                  <a:srgbClr val="FF0000"/>
                </a:solidFill>
                <a:effectLst/>
                <a:latin typeface="DeepSeek-CJK-patch"/>
              </a:rPr>
              <a:t>.</a:t>
            </a:r>
            <a:br>
              <a:rPr lang="en-US" altLang="zh-CN" sz="2200" b="0" i="0" dirty="0">
                <a:solidFill>
                  <a:srgbClr val="404040"/>
                </a:solidFill>
                <a:effectLst/>
                <a:latin typeface="DeepSeek-CJK-patch"/>
              </a:rPr>
            </a:br>
            <a:endParaRPr lang="en-US" altLang="zh-CN" sz="2200" b="0" i="0" dirty="0">
              <a:solidFill>
                <a:srgbClr val="404040"/>
              </a:solidFill>
              <a:effectLst/>
              <a:latin typeface="DeepSeek-CJK-patch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42C4EA6-DB18-7C85-8D9F-2A706FE7B15B}"/>
              </a:ext>
            </a:extLst>
          </p:cNvPr>
          <p:cNvSpPr txBox="1"/>
          <p:nvPr/>
        </p:nvSpPr>
        <p:spPr>
          <a:xfrm>
            <a:off x="9048328" y="4396850"/>
            <a:ext cx="576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DeepSeek-CJK-patch"/>
              </a:rPr>
              <a:t>BCR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9CC52E1-652C-6E97-6679-66D4ACA7F19C}"/>
              </a:ext>
            </a:extLst>
          </p:cNvPr>
          <p:cNvSpPr txBox="1"/>
          <p:nvPr/>
        </p:nvSpPr>
        <p:spPr>
          <a:xfrm>
            <a:off x="7154794" y="4866184"/>
            <a:ext cx="57099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0" i="0" dirty="0">
                <a:solidFill>
                  <a:srgbClr val="0033CC"/>
                </a:solidFill>
                <a:effectLst/>
                <a:latin typeface="DeepSeek-CJK-patch"/>
              </a:rPr>
              <a:t>These results demonstrate that the conductive cooling design effectively manages thermal loads, ensuring operational feasibility.</a:t>
            </a:r>
            <a:endParaRPr lang="zh-CN" altLang="en-US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7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866116E-9FCE-262C-FA6F-0C41A31A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274"/>
            <a:ext cx="12192000" cy="725470"/>
          </a:xfrm>
        </p:spPr>
        <p:txBody>
          <a:bodyPr>
            <a:noAutofit/>
          </a:bodyPr>
          <a:lstStyle/>
          <a:p>
            <a:r>
              <a:rPr lang="en-US" altLang="zh-CN" b="1" dirty="0"/>
              <a:t>Niobium Cavity Coating with Nb</a:t>
            </a:r>
            <a:r>
              <a:rPr lang="en-US" altLang="zh-CN" b="1" baseline="-25000" dirty="0"/>
              <a:t>3</a:t>
            </a:r>
            <a:r>
              <a:rPr lang="en-US" altLang="zh-CN" b="1" dirty="0"/>
              <a:t>Sn Film at IHEP</a:t>
            </a:r>
            <a:br>
              <a:rPr lang="zh-CN" altLang="en-US" sz="3600" b="1" dirty="0">
                <a:solidFill>
                  <a:srgbClr val="C00000"/>
                </a:solidFill>
              </a:rPr>
            </a:b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DE0E47-2916-3490-99D6-72BF852D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FCA1763-30E0-1E62-A8CD-76C85405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124744"/>
            <a:ext cx="3247595" cy="243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4804C33-CFA7-B34A-4505-0CDFDAFDD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4" y="3560440"/>
            <a:ext cx="243122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8A7DCAB-C838-5FB5-1D7E-EF47E33CD3F0}"/>
              </a:ext>
            </a:extLst>
          </p:cNvPr>
          <p:cNvSpPr txBox="1"/>
          <p:nvPr/>
        </p:nvSpPr>
        <p:spPr>
          <a:xfrm>
            <a:off x="2589534" y="3717032"/>
            <a:ext cx="61031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000" dirty="0"/>
              <a:t>Cleanliness </a:t>
            </a:r>
          </a:p>
          <a:p>
            <a:pPr marL="0" indent="0">
              <a:buNone/>
            </a:pPr>
            <a:r>
              <a:rPr lang="en-US" altLang="zh-CN" sz="2000" dirty="0"/>
              <a:t>level: </a:t>
            </a:r>
          </a:p>
          <a:p>
            <a:pPr marL="0" indent="0">
              <a:buNone/>
            </a:pPr>
            <a:r>
              <a:rPr lang="en-US" altLang="zh-CN" sz="2000" dirty="0"/>
              <a:t>Class 10,00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Furnace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CBAB01F-D463-38EC-2200-3651527E4A74}"/>
              </a:ext>
            </a:extLst>
          </p:cNvPr>
          <p:cNvGrpSpPr/>
          <p:nvPr/>
        </p:nvGrpSpPr>
        <p:grpSpPr>
          <a:xfrm>
            <a:off x="4007768" y="1052736"/>
            <a:ext cx="4032448" cy="5294213"/>
            <a:chOff x="335360" y="1146230"/>
            <a:chExt cx="4380073" cy="5255025"/>
          </a:xfrm>
        </p:grpSpPr>
        <p:sp>
          <p:nvSpPr>
            <p:cNvPr id="14" name="圆角矩形 5">
              <a:extLst>
                <a:ext uri="{FF2B5EF4-FFF2-40B4-BE49-F238E27FC236}">
                  <a16:creationId xmlns:a16="http://schemas.microsoft.com/office/drawing/2014/main" id="{4E4A5BF2-15D6-8EEE-E4EB-9E97B03199E1}"/>
                </a:ext>
              </a:extLst>
            </p:cNvPr>
            <p:cNvSpPr/>
            <p:nvPr/>
          </p:nvSpPr>
          <p:spPr>
            <a:xfrm>
              <a:off x="1525975" y="1163465"/>
              <a:ext cx="2016224" cy="32325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8C8A9A67-220F-A0E1-D28C-5B028097C434}"/>
                </a:ext>
              </a:extLst>
            </p:cNvPr>
            <p:cNvSpPr txBox="1"/>
            <p:nvPr/>
          </p:nvSpPr>
          <p:spPr>
            <a:xfrm>
              <a:off x="1259463" y="1146230"/>
              <a:ext cx="23512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+mn-ea"/>
                </a:rPr>
                <a:t>   Degas: 150℃ 17h</a:t>
              </a:r>
              <a:endParaRPr lang="zh-CN" altLang="en-US" sz="1600" dirty="0">
                <a:latin typeface="+mn-ea"/>
              </a:endParaRPr>
            </a:p>
          </p:txBody>
        </p:sp>
        <p:sp>
          <p:nvSpPr>
            <p:cNvPr id="16" name="下箭头 6">
              <a:extLst>
                <a:ext uri="{FF2B5EF4-FFF2-40B4-BE49-F238E27FC236}">
                  <a16:creationId xmlns:a16="http://schemas.microsoft.com/office/drawing/2014/main" id="{BE33E62A-702E-7077-80AD-BA24E7AA6731}"/>
                </a:ext>
              </a:extLst>
            </p:cNvPr>
            <p:cNvSpPr/>
            <p:nvPr/>
          </p:nvSpPr>
          <p:spPr>
            <a:xfrm>
              <a:off x="2329712" y="1556792"/>
              <a:ext cx="45719" cy="3294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7" name="圆角矩形 7">
              <a:extLst>
                <a:ext uri="{FF2B5EF4-FFF2-40B4-BE49-F238E27FC236}">
                  <a16:creationId xmlns:a16="http://schemas.microsoft.com/office/drawing/2014/main" id="{2FBD7645-846F-0E52-FC81-9D1A52AB5CFC}"/>
                </a:ext>
              </a:extLst>
            </p:cNvPr>
            <p:cNvSpPr/>
            <p:nvPr/>
          </p:nvSpPr>
          <p:spPr>
            <a:xfrm>
              <a:off x="563799" y="1976264"/>
              <a:ext cx="3916987" cy="66064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altLang="zh-CN" sz="16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endParaRPr>
            </a:p>
            <a:p>
              <a:endParaRPr lang="en-US" altLang="zh-CN" sz="16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endParaRP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+mn-ea"/>
                  <a:cs typeface="Arial" panose="020B0604020202020204" pitchFamily="34" charset="0"/>
                </a:rPr>
                <a:t>Nucleation temperature &amp; time</a:t>
              </a:r>
            </a:p>
            <a:p>
              <a:pPr>
                <a:defRPr/>
              </a:pPr>
              <a:r>
                <a:rPr lang="en-US" altLang="zh-CN" sz="1600" dirty="0">
                  <a:solidFill>
                    <a:schemeClr val="tx1"/>
                  </a:solidFill>
                  <a:latin typeface="+mn-ea"/>
                  <a:cs typeface="Arial" panose="020B0604020202020204" pitchFamily="34" charset="0"/>
                </a:rPr>
                <a:t>Crucible/Furnace: 850</a:t>
              </a:r>
              <a:r>
                <a:rPr lang="en-US" altLang="zh-CN" sz="1600" dirty="0">
                  <a:solidFill>
                    <a:schemeClr val="tx1"/>
                  </a:solidFill>
                  <a:latin typeface="+mn-ea"/>
                </a:rPr>
                <a:t>℃</a:t>
              </a:r>
              <a:r>
                <a:rPr lang="en-US" altLang="zh-CN" sz="1600" dirty="0">
                  <a:solidFill>
                    <a:schemeClr val="tx1"/>
                  </a:solidFill>
                  <a:latin typeface="+mn-ea"/>
                  <a:cs typeface="Arial" panose="020B0604020202020204" pitchFamily="34" charset="0"/>
                </a:rPr>
                <a:t>/540</a:t>
              </a:r>
              <a:r>
                <a:rPr lang="en-US" altLang="zh-CN" sz="1600" dirty="0">
                  <a:solidFill>
                    <a:schemeClr val="tx1"/>
                  </a:solidFill>
                  <a:latin typeface="+mn-ea"/>
                </a:rPr>
                <a:t>℃ 5h </a:t>
              </a:r>
              <a:endParaRPr lang="en-US" altLang="zh-CN" sz="16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endParaRPr>
            </a:p>
            <a:p>
              <a:pPr lvl="0">
                <a:defRPr/>
              </a:pP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zh-CN" altLang="en-US" sz="1600" dirty="0"/>
            </a:p>
          </p:txBody>
        </p:sp>
        <p:sp>
          <p:nvSpPr>
            <p:cNvPr id="18" name="下箭头 9">
              <a:extLst>
                <a:ext uri="{FF2B5EF4-FFF2-40B4-BE49-F238E27FC236}">
                  <a16:creationId xmlns:a16="http://schemas.microsoft.com/office/drawing/2014/main" id="{91F3C9DD-826C-F46E-4C86-E876EA3E6DDF}"/>
                </a:ext>
              </a:extLst>
            </p:cNvPr>
            <p:cNvSpPr/>
            <p:nvPr/>
          </p:nvSpPr>
          <p:spPr>
            <a:xfrm>
              <a:off x="2351584" y="2708920"/>
              <a:ext cx="45719" cy="3294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9" name="下箭头 10">
              <a:extLst>
                <a:ext uri="{FF2B5EF4-FFF2-40B4-BE49-F238E27FC236}">
                  <a16:creationId xmlns:a16="http://schemas.microsoft.com/office/drawing/2014/main" id="{618B1AE1-1964-CB6F-FFA7-85A4F1615F07}"/>
                </a:ext>
              </a:extLst>
            </p:cNvPr>
            <p:cNvSpPr/>
            <p:nvPr/>
          </p:nvSpPr>
          <p:spPr>
            <a:xfrm>
              <a:off x="2351584" y="3531580"/>
              <a:ext cx="45719" cy="3294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0" name="圆角矩形 14">
              <a:extLst>
                <a:ext uri="{FF2B5EF4-FFF2-40B4-BE49-F238E27FC236}">
                  <a16:creationId xmlns:a16="http://schemas.microsoft.com/office/drawing/2014/main" id="{1A9B8282-B24C-3896-FB5F-F6D0F370C823}"/>
                </a:ext>
              </a:extLst>
            </p:cNvPr>
            <p:cNvSpPr/>
            <p:nvPr/>
          </p:nvSpPr>
          <p:spPr>
            <a:xfrm>
              <a:off x="335360" y="3933056"/>
              <a:ext cx="4380073" cy="66064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CN" sz="16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endParaRPr>
            </a:p>
            <a:p>
              <a:endParaRPr lang="en-US" altLang="zh-CN" sz="16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endParaRP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+mn-ea"/>
                  <a:cs typeface="Arial" panose="020B0604020202020204" pitchFamily="34" charset="0"/>
                </a:rPr>
                <a:t>Coating temperature &amp; time</a:t>
              </a:r>
            </a:p>
            <a:p>
              <a:pPr>
                <a:defRPr/>
              </a:pPr>
              <a:r>
                <a:rPr lang="en-US" altLang="zh-CN" sz="1600" dirty="0">
                  <a:solidFill>
                    <a:schemeClr val="tx1"/>
                  </a:solidFill>
                  <a:latin typeface="+mn-ea"/>
                  <a:cs typeface="Arial" panose="020B0604020202020204" pitchFamily="34" charset="0"/>
                </a:rPr>
                <a:t>Crucible/Furnace: 1290</a:t>
              </a:r>
              <a:r>
                <a:rPr lang="en-US" altLang="zh-CN" sz="1600" dirty="0">
                  <a:solidFill>
                    <a:schemeClr val="tx1"/>
                  </a:solidFill>
                  <a:latin typeface="+mn-ea"/>
                </a:rPr>
                <a:t>℃</a:t>
              </a:r>
              <a:r>
                <a:rPr lang="en-US" altLang="zh-CN" sz="1600" dirty="0">
                  <a:solidFill>
                    <a:schemeClr val="tx1"/>
                  </a:solidFill>
                  <a:latin typeface="+mn-ea"/>
                  <a:cs typeface="Arial" panose="020B0604020202020204" pitchFamily="34" charset="0"/>
                </a:rPr>
                <a:t>/1130</a:t>
              </a:r>
              <a:r>
                <a:rPr lang="en-US" altLang="zh-CN" sz="1600" dirty="0">
                  <a:solidFill>
                    <a:schemeClr val="tx1"/>
                  </a:solidFill>
                  <a:latin typeface="+mn-ea"/>
                </a:rPr>
                <a:t>℃ 1-3h </a:t>
              </a:r>
              <a:endParaRPr lang="en-US" altLang="zh-CN" sz="16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endParaRPr>
            </a:p>
            <a:p>
              <a:pPr lvl="0">
                <a:defRPr/>
              </a:pP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zh-CN" altLang="en-US" sz="1600" dirty="0"/>
            </a:p>
          </p:txBody>
        </p:sp>
        <p:sp>
          <p:nvSpPr>
            <p:cNvPr id="21" name="圆角矩形 15">
              <a:extLst>
                <a:ext uri="{FF2B5EF4-FFF2-40B4-BE49-F238E27FC236}">
                  <a16:creationId xmlns:a16="http://schemas.microsoft.com/office/drawing/2014/main" id="{A2A7BDAE-1E3C-10F3-9817-37982DB77CA0}"/>
                </a:ext>
              </a:extLst>
            </p:cNvPr>
            <p:cNvSpPr/>
            <p:nvPr/>
          </p:nvSpPr>
          <p:spPr>
            <a:xfrm>
              <a:off x="720230" y="5005880"/>
              <a:ext cx="3369478" cy="660648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CN" sz="16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endParaRPr>
            </a:p>
            <a:p>
              <a:endParaRPr lang="en-US" altLang="zh-CN" sz="1600" dirty="0">
                <a:solidFill>
                  <a:schemeClr val="tx1"/>
                </a:solidFill>
                <a:latin typeface="+mn-ea"/>
                <a:cs typeface="Arial" panose="020B0604020202020204" pitchFamily="34" charset="0"/>
              </a:endParaRPr>
            </a:p>
            <a:p>
              <a:r>
                <a:rPr lang="en-US" altLang="zh-CN" sz="1600" dirty="0">
                  <a:solidFill>
                    <a:schemeClr val="tx1"/>
                  </a:solidFill>
                  <a:latin typeface="+mn-ea"/>
                  <a:cs typeface="Arial" panose="020B0604020202020204" pitchFamily="34" charset="0"/>
                </a:rPr>
                <a:t>Annealing temperature &amp; time</a:t>
              </a:r>
            </a:p>
            <a:p>
              <a:pPr>
                <a:defRPr/>
              </a:pPr>
              <a:r>
                <a:rPr lang="en-US" altLang="zh-CN" sz="1600" dirty="0">
                  <a:solidFill>
                    <a:schemeClr val="tx1"/>
                  </a:solidFill>
                  <a:latin typeface="+mn-ea"/>
                  <a:cs typeface="Arial" panose="020B0604020202020204" pitchFamily="34" charset="0"/>
                </a:rPr>
                <a:t>Crucible/Furnace: None</a:t>
              </a:r>
            </a:p>
            <a:p>
              <a:pPr lvl="0">
                <a:defRPr/>
              </a:pP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zh-CN" altLang="en-US" sz="1600" dirty="0"/>
            </a:p>
          </p:txBody>
        </p:sp>
        <p:sp>
          <p:nvSpPr>
            <p:cNvPr id="22" name="圆角矩形 16">
              <a:extLst>
                <a:ext uri="{FF2B5EF4-FFF2-40B4-BE49-F238E27FC236}">
                  <a16:creationId xmlns:a16="http://schemas.microsoft.com/office/drawing/2014/main" id="{9F172B90-887B-FB04-2FF6-CB641D6899CD}"/>
                </a:ext>
              </a:extLst>
            </p:cNvPr>
            <p:cNvSpPr/>
            <p:nvPr/>
          </p:nvSpPr>
          <p:spPr>
            <a:xfrm>
              <a:off x="1559496" y="3105750"/>
              <a:ext cx="1748057" cy="32325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dirty="0">
                  <a:solidFill>
                    <a:schemeClr val="tx1"/>
                  </a:solidFill>
                  <a:latin typeface="+mn-ea"/>
                </a:rPr>
                <a:t>Ramp-up: ~1h</a:t>
              </a:r>
              <a:endParaRPr lang="zh-CN" altLang="en-US" sz="16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3" name="下箭头 17">
              <a:extLst>
                <a:ext uri="{FF2B5EF4-FFF2-40B4-BE49-F238E27FC236}">
                  <a16:creationId xmlns:a16="http://schemas.microsoft.com/office/drawing/2014/main" id="{3E1F2D84-A3A1-02A3-2EB4-65F7DABCD81C}"/>
                </a:ext>
              </a:extLst>
            </p:cNvPr>
            <p:cNvSpPr/>
            <p:nvPr/>
          </p:nvSpPr>
          <p:spPr>
            <a:xfrm>
              <a:off x="2377873" y="4653136"/>
              <a:ext cx="45719" cy="3294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4" name="下箭头 18">
              <a:extLst>
                <a:ext uri="{FF2B5EF4-FFF2-40B4-BE49-F238E27FC236}">
                  <a16:creationId xmlns:a16="http://schemas.microsoft.com/office/drawing/2014/main" id="{9B6206C5-C6A7-3BF0-0E17-369E7B10588A}"/>
                </a:ext>
              </a:extLst>
            </p:cNvPr>
            <p:cNvSpPr/>
            <p:nvPr/>
          </p:nvSpPr>
          <p:spPr>
            <a:xfrm>
              <a:off x="2341869" y="5720630"/>
              <a:ext cx="45720" cy="3294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5" name="圆角矩形 19">
              <a:extLst>
                <a:ext uri="{FF2B5EF4-FFF2-40B4-BE49-F238E27FC236}">
                  <a16:creationId xmlns:a16="http://schemas.microsoft.com/office/drawing/2014/main" id="{2FC8AB11-1AFE-5ED1-CC9D-19FE9435CCCD}"/>
                </a:ext>
              </a:extLst>
            </p:cNvPr>
            <p:cNvSpPr/>
            <p:nvPr/>
          </p:nvSpPr>
          <p:spPr>
            <a:xfrm>
              <a:off x="1039300" y="6078005"/>
              <a:ext cx="2893977" cy="32325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dirty="0">
                  <a:solidFill>
                    <a:schemeClr val="tx1"/>
                  </a:solidFill>
                  <a:latin typeface="+mn-ea"/>
                </a:rPr>
                <a:t>Ramp-down to 40</a:t>
              </a:r>
              <a:r>
                <a:rPr lang="en-US" altLang="zh-CN" sz="1600" dirty="0">
                  <a:solidFill>
                    <a:schemeClr val="tx1"/>
                  </a:solidFill>
                </a:rPr>
                <a:t>℃</a:t>
              </a:r>
              <a:r>
                <a:rPr lang="en-US" altLang="zh-CN" sz="1600" dirty="0">
                  <a:solidFill>
                    <a:schemeClr val="tx1"/>
                  </a:solidFill>
                  <a:latin typeface="+mn-ea"/>
                </a:rPr>
                <a:t>: ~25h</a:t>
              </a:r>
              <a:endParaRPr lang="zh-CN" altLang="en-US" sz="1600" dirty="0">
                <a:solidFill>
                  <a:schemeClr val="tx1"/>
                </a:solidFill>
                <a:latin typeface="+mn-ea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DC8CF587-75C8-023C-704A-D7E2FE95331E}"/>
              </a:ext>
            </a:extLst>
          </p:cNvPr>
          <p:cNvSpPr txBox="1"/>
          <p:nvPr/>
        </p:nvSpPr>
        <p:spPr>
          <a:xfrm>
            <a:off x="5231904" y="6381328"/>
            <a:ext cx="18216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000" dirty="0"/>
              <a:t>Coating Process</a:t>
            </a: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40AE3D1D-4E5B-E172-9605-AFD12A240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10583" r="11330" b="6827"/>
          <a:stretch/>
        </p:blipFill>
        <p:spPr bwMode="auto">
          <a:xfrm>
            <a:off x="7865062" y="3284984"/>
            <a:ext cx="4292105" cy="318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6A885899-99B5-44D1-B158-4CFC13517DD6}"/>
              </a:ext>
            </a:extLst>
          </p:cNvPr>
          <p:cNvSpPr txBox="1"/>
          <p:nvPr/>
        </p:nvSpPr>
        <p:spPr>
          <a:xfrm>
            <a:off x="10305713" y="5606743"/>
            <a:ext cx="1901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E</a:t>
            </a:r>
            <a:r>
              <a:rPr lang="en-US" altLang="zh-CN" baseline="-25000" dirty="0" err="1">
                <a:solidFill>
                  <a:srgbClr val="FF0000"/>
                </a:solidFill>
              </a:rPr>
              <a:t>acc</a:t>
            </a:r>
            <a:r>
              <a:rPr lang="en-US" altLang="zh-CN" baseline="-25000" dirty="0">
                <a:solidFill>
                  <a:srgbClr val="FF0000"/>
                </a:solidFill>
              </a:rPr>
              <a:t>-max </a:t>
            </a:r>
            <a:r>
              <a:rPr lang="en-US" altLang="zh-CN" dirty="0">
                <a:solidFill>
                  <a:srgbClr val="FF0000"/>
                </a:solidFill>
              </a:rPr>
              <a:t>15.5 MV/m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7238A58F-A1A6-AD2B-1865-CE87F860D6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/>
          <a:stretch/>
        </p:blipFill>
        <p:spPr>
          <a:xfrm rot="5400000">
            <a:off x="8806980" y="966143"/>
            <a:ext cx="2073788" cy="231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9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sz="3600" dirty="0">
                <a:ea typeface="黑体" panose="02010609060101010101" pitchFamily="49" charset="-122"/>
              </a:rPr>
              <a:t>Vertical Test of SRF Cavity</a:t>
            </a:r>
            <a:endParaRPr lang="en-US" altLang="zh-CN" sz="3600" dirty="0">
              <a:solidFill>
                <a:srgbClr val="C00000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012546" y="6276302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7</a:t>
            </a:fld>
            <a:endParaRPr lang="zh-CN" altLang="en-US" sz="20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C442609E-4146-45F0-B9B1-6325C25883E2}"/>
              </a:ext>
            </a:extLst>
          </p:cNvPr>
          <p:cNvSpPr txBox="1">
            <a:spLocks/>
          </p:cNvSpPr>
          <p:nvPr/>
        </p:nvSpPr>
        <p:spPr>
          <a:xfrm>
            <a:off x="152891" y="1065382"/>
            <a:ext cx="11703749" cy="454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9138" indent="-349250" algn="l" defTabSz="719138" rtl="0" eaLnBrk="1" latinLnBrk="0" hangingPunct="1">
              <a:lnSpc>
                <a:spcPct val="120000"/>
              </a:lnSpc>
              <a:spcBef>
                <a:spcPts val="375"/>
              </a:spcBef>
              <a:buFont typeface="微软雅黑" panose="020B0503020204020204" pitchFamily="34" charset="-122"/>
              <a:buChar char="‐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en-US" altLang="zh-CN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6951" r="10621" b="4850"/>
          <a:stretch/>
        </p:blipFill>
        <p:spPr>
          <a:xfrm>
            <a:off x="6384032" y="1549858"/>
            <a:ext cx="5739253" cy="4726444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5411053" y="3757337"/>
            <a:ext cx="900971" cy="463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内容占位符 2">
            <a:extLst>
              <a:ext uri="{FF2B5EF4-FFF2-40B4-BE49-F238E27FC236}">
                <a16:creationId xmlns:a16="http://schemas.microsoft.com/office/drawing/2014/main" id="{C442609E-4146-45F0-B9B1-6325C25883E2}"/>
              </a:ext>
            </a:extLst>
          </p:cNvPr>
          <p:cNvSpPr txBox="1">
            <a:spLocks/>
          </p:cNvSpPr>
          <p:nvPr/>
        </p:nvSpPr>
        <p:spPr>
          <a:xfrm>
            <a:off x="182557" y="1065382"/>
            <a:ext cx="11948478" cy="454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9138" indent="-349250" algn="l" defTabSz="719138" rtl="0" eaLnBrk="1" latinLnBrk="0" hangingPunct="1">
              <a:lnSpc>
                <a:spcPct val="120000"/>
              </a:lnSpc>
              <a:spcBef>
                <a:spcPts val="375"/>
              </a:spcBef>
              <a:buFont typeface="微软雅黑" panose="020B0503020204020204" pitchFamily="34" charset="-122"/>
              <a:buChar char="‐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n-US" altLang="zh-CN" sz="2400" dirty="0">
                <a:solidFill>
                  <a:sysClr val="windowText" lastClr="000000"/>
                </a:solidFill>
              </a:rPr>
              <a:t>Q</a:t>
            </a:r>
            <a:r>
              <a:rPr lang="en-US" altLang="zh-CN" sz="2400" baseline="-25000" dirty="0">
                <a:solidFill>
                  <a:sysClr val="windowText" lastClr="000000"/>
                </a:solidFill>
              </a:rPr>
              <a:t>0</a:t>
            </a:r>
            <a:r>
              <a:rPr lang="en-US" altLang="zh-CN" sz="2400" dirty="0">
                <a:solidFill>
                  <a:sysClr val="windowText" lastClr="000000"/>
                </a:solidFill>
              </a:rPr>
              <a:t> &amp; </a:t>
            </a:r>
            <a:r>
              <a:rPr lang="en-US" altLang="zh-CN" sz="2400" dirty="0" err="1">
                <a:solidFill>
                  <a:sysClr val="windowText" lastClr="000000"/>
                </a:solidFill>
              </a:rPr>
              <a:t>E</a:t>
            </a:r>
            <a:r>
              <a:rPr lang="en-US" altLang="zh-CN" sz="2400" baseline="-25000" dirty="0" err="1">
                <a:solidFill>
                  <a:sysClr val="windowText" lastClr="000000"/>
                </a:solidFill>
              </a:rPr>
              <a:t>acc</a:t>
            </a:r>
            <a:r>
              <a:rPr lang="en-US" altLang="zh-CN" sz="2400" dirty="0">
                <a:solidFill>
                  <a:sysClr val="windowText" lastClr="000000"/>
                </a:solidFill>
              </a:rPr>
              <a:t> could be measured during the vertical test of SRF cavity.</a:t>
            </a:r>
            <a:endParaRPr lang="en-US" altLang="zh-CN" sz="24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/>
            </p:nvSpPr>
            <p:spPr>
              <a:xfrm>
                <a:off x="829946" y="3933056"/>
                <a:ext cx="29885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baseline="-25000" smtClean="0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𝑃𝑖𝑛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𝑃𝑟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𝑃𝑡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46" y="3933056"/>
                <a:ext cx="2988577" cy="369332"/>
              </a:xfrm>
              <a:prstGeom prst="rect">
                <a:avLst/>
              </a:prstGeom>
              <a:blipFill>
                <a:blip r:embed="rId6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9FB4089-A9B7-CCA7-6474-F42C4268B68A}"/>
                  </a:ext>
                </a:extLst>
              </p:cNvPr>
              <p:cNvSpPr txBox="1"/>
              <p:nvPr/>
            </p:nvSpPr>
            <p:spPr>
              <a:xfrm>
                <a:off x="623392" y="4509120"/>
                <a:ext cx="2453672" cy="6906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𝟂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m:rPr>
                              <m:sty m:val="p"/>
                            </m:rPr>
                            <a:rPr lang="en-US" altLang="zh-CN" sz="2400" i="1" baseline="-25000"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sty m:val="p"/>
                            </m:rPr>
                            <a:rPr lang="en-US" altLang="zh-CN" sz="2400" i="1" baseline="-25000">
                              <a:latin typeface="Cambria Math" panose="02040503050406030204" pitchFamily="18" charset="0"/>
                            </a:rPr>
                            <m:t>lo</m:t>
                          </m:r>
                          <m:r>
                            <m:rPr>
                              <m:sty m:val="p"/>
                            </m:rPr>
                            <a:rPr lang="en-US" altLang="zh-CN" sz="2400" i="1" baseline="-2500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altLang="zh-CN" sz="2400" i="1" baseline="-2500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9FB4089-A9B7-CCA7-6474-F42C4268B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4509120"/>
                <a:ext cx="2453672" cy="690638"/>
              </a:xfrm>
              <a:prstGeom prst="rect">
                <a:avLst/>
              </a:prstGeom>
              <a:blipFill>
                <a:blip r:embed="rId7"/>
                <a:stretch>
                  <a:fillRect b="-88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00A60E1-420E-D80F-4D74-B6106863BEBE}"/>
                  </a:ext>
                </a:extLst>
              </p:cNvPr>
              <p:cNvSpPr txBox="1"/>
              <p:nvPr/>
            </p:nvSpPr>
            <p:spPr>
              <a:xfrm>
                <a:off x="890239" y="5373216"/>
                <a:ext cx="2541465" cy="116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altLang="zh-CN" sz="2400" b="0" i="0" baseline="-25000" smtClean="0">
                          <a:latin typeface="Cambria Math" panose="02040503050406030204" pitchFamily="18" charset="0"/>
                        </a:rPr>
                        <m:t>acc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altLang="zh-CN" sz="2400" i="1" baseline="-2500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𝑃𝑡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en-US" altLang="zh-CN" sz="2400" i="1" baseline="-2500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sz="2400" b="0" i="1" baseline="-25000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den>
                      </m:f>
                    </m:oMath>
                  </m:oMathPara>
                </a14:m>
                <a:endParaRPr lang="zh-CN" altLang="en-US" sz="2400" baseline="-25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00A60E1-420E-D80F-4D74-B6106863B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39" y="5373216"/>
                <a:ext cx="2541465" cy="1161536"/>
              </a:xfrm>
              <a:prstGeom prst="rect">
                <a:avLst/>
              </a:prstGeom>
              <a:blipFill>
                <a:blip r:embed="rId8"/>
                <a:stretch>
                  <a:fillRect b="-31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FA9BCB40-C9B9-40A3-3100-A38A38E1F90F}"/>
              </a:ext>
            </a:extLst>
          </p:cNvPr>
          <p:cNvSpPr txBox="1"/>
          <p:nvPr/>
        </p:nvSpPr>
        <p:spPr>
          <a:xfrm>
            <a:off x="4034139" y="2420888"/>
            <a:ext cx="37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2A8D8BB-06D3-76AC-7253-773B3BC302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7" y="1619980"/>
            <a:ext cx="5220265" cy="216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4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sz="3600" dirty="0">
                <a:ea typeface="黑体" panose="02010609060101010101" pitchFamily="49" charset="-122"/>
              </a:rPr>
              <a:t>Measurement of </a:t>
            </a:r>
            <a:r>
              <a:rPr lang="el-GR" altLang="zh-CN" sz="3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τ</a:t>
            </a:r>
            <a:endParaRPr lang="en-US" altLang="zh-CN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012546" y="6276302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8</a:t>
            </a:fld>
            <a:endParaRPr lang="zh-CN" altLang="en-US" sz="20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C442609E-4146-45F0-B9B1-6325C25883E2}"/>
              </a:ext>
            </a:extLst>
          </p:cNvPr>
          <p:cNvSpPr txBox="1">
            <a:spLocks/>
          </p:cNvSpPr>
          <p:nvPr/>
        </p:nvSpPr>
        <p:spPr>
          <a:xfrm>
            <a:off x="152891" y="1065382"/>
            <a:ext cx="11703749" cy="454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9138" indent="-349250" algn="l" defTabSz="719138" rtl="0" eaLnBrk="1" latinLnBrk="0" hangingPunct="1">
              <a:lnSpc>
                <a:spcPct val="120000"/>
              </a:lnSpc>
              <a:spcBef>
                <a:spcPts val="375"/>
              </a:spcBef>
              <a:buFont typeface="微软雅黑" panose="020B0503020204020204" pitchFamily="34" charset="-122"/>
              <a:buChar char="‐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en-US" altLang="zh-CN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内容占位符 2">
            <a:extLst>
              <a:ext uri="{FF2B5EF4-FFF2-40B4-BE49-F238E27FC236}">
                <a16:creationId xmlns:a16="http://schemas.microsoft.com/office/drawing/2014/main" id="{C442609E-4146-45F0-B9B1-6325C25883E2}"/>
              </a:ext>
            </a:extLst>
          </p:cNvPr>
          <p:cNvSpPr txBox="1">
            <a:spLocks/>
          </p:cNvSpPr>
          <p:nvPr/>
        </p:nvSpPr>
        <p:spPr>
          <a:xfrm>
            <a:off x="182557" y="1065382"/>
            <a:ext cx="11948478" cy="454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9138" indent="-349250" algn="l" defTabSz="719138" rtl="0" eaLnBrk="1" latinLnBrk="0" hangingPunct="1">
              <a:lnSpc>
                <a:spcPct val="120000"/>
              </a:lnSpc>
              <a:spcBef>
                <a:spcPts val="375"/>
              </a:spcBef>
              <a:buFont typeface="微软雅黑" panose="020B0503020204020204" pitchFamily="34" charset="-122"/>
              <a:buChar char="‐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n-US" altLang="zh-C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Switch RF off, measure </a:t>
            </a:r>
            <a:r>
              <a:rPr lang="el-GR" altLang="zh-C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τ</a:t>
            </a:r>
            <a:r>
              <a:rPr lang="en-US" altLang="zh-C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(decay time of RF signal).</a:t>
            </a:r>
          </a:p>
          <a:p>
            <a:pPr lvl="0">
              <a:spcBef>
                <a:spcPts val="0"/>
              </a:spcBef>
              <a:defRPr/>
            </a:pPr>
            <a:r>
              <a:rPr lang="en-US" altLang="zh-C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Usually, </a:t>
            </a:r>
            <a:r>
              <a:rPr lang="el-GR" altLang="zh-C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zh-C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measured as </a:t>
            </a:r>
            <a:r>
              <a:rPr lang="el-GR" altLang="zh-C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altLang="zh-CN" sz="2400" baseline="-25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altLang="zh-C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corresponds to -3dB (half-power point of P</a:t>
            </a:r>
            <a:r>
              <a:rPr lang="en-US" altLang="zh-CN" sz="2400" baseline="-25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0">
              <a:spcBef>
                <a:spcPts val="0"/>
              </a:spcBef>
              <a:defRPr/>
            </a:pPr>
            <a:endParaRPr lang="en-US" altLang="zh-CN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77183" y="2106181"/>
            <a:ext cx="5910538" cy="4526138"/>
            <a:chOff x="277183" y="2106181"/>
            <a:chExt cx="5910538" cy="4526138"/>
          </a:xfrm>
        </p:grpSpPr>
        <p:pic>
          <p:nvPicPr>
            <p:cNvPr id="15" name="图片 14" descr="chat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7183" y="2106181"/>
              <a:ext cx="5910538" cy="4526138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1631504" y="2996952"/>
              <a:ext cx="0" cy="2808312"/>
            </a:xfrm>
            <a:prstGeom prst="line">
              <a:avLst/>
            </a:prstGeom>
            <a:ln w="31750">
              <a:solidFill>
                <a:srgbClr val="0505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855640" y="3814011"/>
              <a:ext cx="0" cy="1919245"/>
            </a:xfrm>
            <a:prstGeom prst="line">
              <a:avLst/>
            </a:prstGeom>
            <a:ln w="31750">
              <a:solidFill>
                <a:srgbClr val="0505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1848402" y="4369250"/>
              <a:ext cx="908903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altLang="zh-CN" sz="2400" dirty="0">
                  <a:ea typeface="宋体" panose="02010600030101010101" pitchFamily="2" charset="-122"/>
                </a:rPr>
                <a:t>τ</a:t>
              </a:r>
              <a:r>
                <a:rPr lang="en-US" altLang="zh-CN" sz="2400" baseline="-25000" dirty="0">
                  <a:ea typeface="宋体" panose="02010600030101010101" pitchFamily="2" charset="-122"/>
                </a:rPr>
                <a:t>1/2</a:t>
              </a:r>
              <a:r>
                <a:rPr lang="en-US" altLang="zh-CN" sz="2400" dirty="0">
                  <a:ea typeface="宋体" panose="02010600030101010101" pitchFamily="2" charset="-122"/>
                </a:rPr>
                <a:t>≈</a:t>
              </a:r>
            </a:p>
            <a:p>
              <a:r>
                <a:rPr lang="en-US" altLang="zh-CN" sz="2400" dirty="0">
                  <a:ea typeface="宋体" panose="02010600030101010101" pitchFamily="2" charset="-122"/>
                </a:rPr>
                <a:t>15.6ms</a:t>
              </a:r>
              <a:endParaRPr lang="zh-CN" altLang="en-US" sz="2400" baseline="-25000" dirty="0"/>
            </a:p>
          </p:txBody>
        </p:sp>
        <p:cxnSp>
          <p:nvCxnSpPr>
            <p:cNvPr id="11" name="直接箭头连接符 10"/>
            <p:cNvCxnSpPr/>
            <p:nvPr/>
          </p:nvCxnSpPr>
          <p:spPr>
            <a:xfrm>
              <a:off x="3359696" y="2860710"/>
              <a:ext cx="0" cy="784314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EF565323-337A-4D18-97D1-F5811D77BE92}"/>
              </a:ext>
            </a:extLst>
          </p:cNvPr>
          <p:cNvSpPr/>
          <p:nvPr/>
        </p:nvSpPr>
        <p:spPr>
          <a:xfrm>
            <a:off x="2046891" y="2921247"/>
            <a:ext cx="47416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-3dB=10*log0.5</a:t>
            </a:r>
            <a:endParaRPr lang="zh-CN" altLang="en-US" sz="2000" dirty="0">
              <a:solidFill>
                <a:srgbClr val="0033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2AE310C-B76B-9000-3808-4A59E79D2DC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744072" y="2996952"/>
            <a:ext cx="3305971" cy="2917813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C7D3B9B-17C7-1DA0-E014-76F76BBB494D}"/>
              </a:ext>
            </a:extLst>
          </p:cNvPr>
          <p:cNvSpPr txBox="1"/>
          <p:nvPr/>
        </p:nvSpPr>
        <p:spPr>
          <a:xfrm>
            <a:off x="6755149" y="2597580"/>
            <a:ext cx="1645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Switch RF Off: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BE63064-60EE-A76F-66A2-5A2467F4CD4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60096" y="3068960"/>
            <a:ext cx="2588052" cy="9361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18A5B56-9510-771E-DBDC-1E7F4BDB839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32104" y="4149080"/>
            <a:ext cx="1601260" cy="156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3A7C465-7E2C-B8D7-4BDA-68F6B3F41B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95" y="1998674"/>
            <a:ext cx="5393745" cy="2238829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sz="3600" dirty="0">
                <a:ea typeface="黑体" panose="02010609060101010101" pitchFamily="49" charset="-122"/>
              </a:rPr>
              <a:t>Calculation of Q</a:t>
            </a:r>
            <a:r>
              <a:rPr lang="en-US" altLang="zh-CN" sz="3600" baseline="-25000" dirty="0">
                <a:ea typeface="黑体" panose="02010609060101010101" pitchFamily="49" charset="-122"/>
              </a:rPr>
              <a:t>0</a:t>
            </a:r>
            <a:r>
              <a:rPr lang="en-US" altLang="zh-CN" sz="3600" dirty="0">
                <a:ea typeface="黑体" panose="02010609060101010101" pitchFamily="49" charset="-122"/>
              </a:rPr>
              <a:t> and </a:t>
            </a:r>
            <a:r>
              <a:rPr lang="en-US" altLang="zh-CN" sz="3600" dirty="0" err="1">
                <a:ea typeface="黑体" panose="02010609060101010101" pitchFamily="49" charset="-122"/>
              </a:rPr>
              <a:t>E</a:t>
            </a:r>
            <a:r>
              <a:rPr lang="en-US" altLang="zh-CN" sz="3600" baseline="-25000" dirty="0" err="1">
                <a:ea typeface="黑体" panose="02010609060101010101" pitchFamily="49" charset="-122"/>
              </a:rPr>
              <a:t>acc</a:t>
            </a:r>
            <a:endParaRPr lang="en-US" altLang="zh-CN" sz="3600" baseline="-25000" dirty="0">
              <a:solidFill>
                <a:srgbClr val="C00000"/>
              </a:solidFill>
              <a:effectLst/>
              <a:ea typeface="黑体" panose="02010609060101010101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012546" y="6276302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sz="2000" b="1">
                <a:solidFill>
                  <a:srgbClr val="0000FF"/>
                </a:solidFill>
                <a:latin typeface="+mn-ea"/>
              </a:rPr>
              <a:pPr/>
              <a:t>9</a:t>
            </a:fld>
            <a:endParaRPr lang="zh-CN" altLang="en-US" sz="20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C442609E-4146-45F0-B9B1-6325C25883E2}"/>
              </a:ext>
            </a:extLst>
          </p:cNvPr>
          <p:cNvSpPr txBox="1">
            <a:spLocks/>
          </p:cNvSpPr>
          <p:nvPr/>
        </p:nvSpPr>
        <p:spPr>
          <a:xfrm>
            <a:off x="152891" y="1065382"/>
            <a:ext cx="11703749" cy="454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9138" indent="-349250" algn="l" defTabSz="719138" rtl="0" eaLnBrk="1" latinLnBrk="0" hangingPunct="1">
              <a:lnSpc>
                <a:spcPct val="120000"/>
              </a:lnSpc>
              <a:spcBef>
                <a:spcPts val="375"/>
              </a:spcBef>
              <a:buFont typeface="微软雅黑" panose="020B0503020204020204" pitchFamily="34" charset="-122"/>
              <a:buChar char="‐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en-US" altLang="zh-CN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内容占位符 2">
            <a:extLst>
              <a:ext uri="{FF2B5EF4-FFF2-40B4-BE49-F238E27FC236}">
                <a16:creationId xmlns:a16="http://schemas.microsoft.com/office/drawing/2014/main" id="{C442609E-4146-45F0-B9B1-6325C25883E2}"/>
              </a:ext>
            </a:extLst>
          </p:cNvPr>
          <p:cNvSpPr txBox="1">
            <a:spLocks/>
          </p:cNvSpPr>
          <p:nvPr/>
        </p:nvSpPr>
        <p:spPr>
          <a:xfrm>
            <a:off x="182557" y="1065382"/>
            <a:ext cx="11948478" cy="454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5600" indent="-35560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19138" indent="-349250" algn="l" defTabSz="719138" rtl="0" eaLnBrk="1" latinLnBrk="0" hangingPunct="1">
              <a:lnSpc>
                <a:spcPct val="120000"/>
              </a:lnSpc>
              <a:spcBef>
                <a:spcPts val="375"/>
              </a:spcBef>
              <a:buFont typeface="微软雅黑" panose="020B0503020204020204" pitchFamily="34" charset="-122"/>
              <a:buChar char="‐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defRPr/>
            </a:pPr>
            <a:r>
              <a:rPr lang="en-US" altLang="zh-CN" sz="2400" dirty="0">
                <a:solidFill>
                  <a:sysClr val="windowText" lastClr="000000"/>
                </a:solidFill>
              </a:rPr>
              <a:t>Measure the value of P</a:t>
            </a:r>
            <a:r>
              <a:rPr lang="en-US" altLang="zh-CN" sz="2400" baseline="-25000" dirty="0">
                <a:solidFill>
                  <a:sysClr val="windowText" lastClr="000000"/>
                </a:solidFill>
              </a:rPr>
              <a:t>in</a:t>
            </a:r>
            <a:r>
              <a:rPr lang="en-US" altLang="zh-CN" sz="2400" dirty="0">
                <a:solidFill>
                  <a:sysClr val="windowText" lastClr="000000"/>
                </a:solidFill>
              </a:rPr>
              <a:t>, </a:t>
            </a:r>
            <a:r>
              <a:rPr lang="en-US" altLang="zh-CN" sz="2400" dirty="0" err="1">
                <a:solidFill>
                  <a:sysClr val="windowText" lastClr="000000"/>
                </a:solidFill>
              </a:rPr>
              <a:t>P</a:t>
            </a:r>
            <a:r>
              <a:rPr lang="en-US" altLang="zh-CN" sz="2400" baseline="-25000" dirty="0" err="1">
                <a:solidFill>
                  <a:sysClr val="windowText" lastClr="000000"/>
                </a:solidFill>
              </a:rPr>
              <a:t>r</a:t>
            </a:r>
            <a:r>
              <a:rPr lang="en-US" altLang="zh-CN" sz="2400" dirty="0">
                <a:solidFill>
                  <a:sysClr val="windowText" lastClr="000000"/>
                </a:solidFill>
              </a:rPr>
              <a:t> and P</a:t>
            </a:r>
            <a:r>
              <a:rPr lang="en-US" altLang="zh-CN" sz="2400" baseline="-25000" dirty="0">
                <a:solidFill>
                  <a:sysClr val="windowText" lastClr="000000"/>
                </a:solidFill>
              </a:rPr>
              <a:t>t</a:t>
            </a:r>
            <a:r>
              <a:rPr lang="en-US" altLang="zh-CN" sz="2400" dirty="0">
                <a:solidFill>
                  <a:sysClr val="windowText" lastClr="000000"/>
                </a:solidFill>
              </a:rPr>
              <a:t>.</a:t>
            </a:r>
          </a:p>
          <a:p>
            <a:pPr lvl="0">
              <a:spcBef>
                <a:spcPts val="0"/>
              </a:spcBef>
              <a:defRPr/>
            </a:pPr>
            <a:endParaRPr lang="en-US" altLang="zh-CN" sz="2400" dirty="0">
              <a:solidFill>
                <a:sysClr val="windowText" lastClr="000000"/>
              </a:solidFill>
            </a:endParaRPr>
          </a:p>
          <a:p>
            <a:pPr lvl="0">
              <a:spcBef>
                <a:spcPts val="0"/>
              </a:spcBef>
              <a:defRPr/>
            </a:pPr>
            <a:endParaRPr lang="en-US" altLang="zh-CN" sz="2400" dirty="0">
              <a:solidFill>
                <a:sysClr val="windowText" lastClr="000000"/>
              </a:solidFill>
            </a:endParaRPr>
          </a:p>
          <a:p>
            <a:pPr lvl="0">
              <a:spcBef>
                <a:spcPts val="0"/>
              </a:spcBef>
              <a:defRPr/>
            </a:pPr>
            <a:endParaRPr lang="en-US" altLang="zh-CN" sz="2400" dirty="0">
              <a:solidFill>
                <a:sysClr val="windowText" lastClr="000000"/>
              </a:solidFill>
            </a:endParaRPr>
          </a:p>
          <a:p>
            <a:pPr lvl="0">
              <a:spcBef>
                <a:spcPts val="0"/>
              </a:spcBef>
              <a:defRPr/>
            </a:pPr>
            <a:endParaRPr lang="en-US" altLang="zh-CN" sz="2400" dirty="0">
              <a:solidFill>
                <a:sysClr val="windowText" lastClr="000000"/>
              </a:solidFill>
            </a:endParaRPr>
          </a:p>
          <a:p>
            <a:pPr lvl="0">
              <a:spcBef>
                <a:spcPts val="0"/>
              </a:spcBef>
              <a:defRPr/>
            </a:pPr>
            <a:endParaRPr lang="en-US" altLang="zh-CN" sz="2400" dirty="0">
              <a:solidFill>
                <a:sysClr val="windowText" lastClr="000000"/>
              </a:solidFill>
            </a:endParaRPr>
          </a:p>
          <a:p>
            <a:pPr lvl="0">
              <a:spcBef>
                <a:spcPts val="0"/>
              </a:spcBef>
              <a:defRPr/>
            </a:pPr>
            <a:endParaRPr lang="en-US" altLang="zh-CN" sz="2400" dirty="0">
              <a:solidFill>
                <a:sysClr val="windowText" lastClr="000000"/>
              </a:solidFill>
            </a:endParaRPr>
          </a:p>
          <a:p>
            <a:pPr lvl="0">
              <a:spcBef>
                <a:spcPts val="0"/>
              </a:spcBef>
              <a:defRPr/>
            </a:pPr>
            <a:endParaRPr lang="en-US" altLang="zh-CN" sz="2400" dirty="0">
              <a:solidFill>
                <a:sysClr val="windowText" lastClr="000000"/>
              </a:solidFill>
            </a:endParaRPr>
          </a:p>
          <a:p>
            <a:pPr lvl="0">
              <a:spcBef>
                <a:spcPts val="0"/>
              </a:spcBef>
              <a:defRPr/>
            </a:pPr>
            <a:r>
              <a:rPr lang="en-US" altLang="zh-CN" sz="2000" dirty="0">
                <a:solidFill>
                  <a:sysClr val="windowText" lastClr="000000"/>
                </a:solidFill>
              </a:rPr>
              <a:t>For 1.3 GHz 1-cell cavity, R/Q=106</a:t>
            </a:r>
            <a:r>
              <a:rPr lang="el-GR" altLang="zh-CN" sz="2000" dirty="0">
                <a:solidFill>
                  <a:sysClr val="windowText" lastClr="000000"/>
                </a:solidFill>
              </a:rPr>
              <a:t>Ω</a:t>
            </a:r>
            <a:r>
              <a:rPr lang="en-US" altLang="zh-CN" sz="2000" dirty="0">
                <a:solidFill>
                  <a:sysClr val="windowText" lastClr="000000"/>
                </a:solidFill>
              </a:rPr>
              <a:t>, </a:t>
            </a:r>
            <a:r>
              <a:rPr lang="en-US" altLang="zh-CN" sz="2000" dirty="0" err="1">
                <a:solidFill>
                  <a:sysClr val="windowText" lastClr="000000"/>
                </a:solidFill>
              </a:rPr>
              <a:t>L</a:t>
            </a:r>
            <a:r>
              <a:rPr lang="en-US" altLang="zh-CN" sz="2000" baseline="-25000" dirty="0" err="1">
                <a:solidFill>
                  <a:sysClr val="windowText" lastClr="000000"/>
                </a:solidFill>
              </a:rPr>
              <a:t>eff</a:t>
            </a:r>
            <a:r>
              <a:rPr lang="en-US" altLang="zh-CN" sz="2000" dirty="0">
                <a:solidFill>
                  <a:sysClr val="windowText" lastClr="000000"/>
                </a:solidFill>
              </a:rPr>
              <a:t>=0.113m</a:t>
            </a:r>
            <a:endParaRPr lang="en-US" altLang="zh-CN" sz="2000" b="1" dirty="0">
              <a:solidFill>
                <a:sysClr val="windowText" lastClr="00000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864811" y="1617527"/>
            <a:ext cx="2295890" cy="6329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407102" y="1418270"/>
            <a:ext cx="1408866" cy="92428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248418" y="2225500"/>
            <a:ext cx="2813313" cy="105134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9255715" y="2406600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altLang="zh-CN" sz="2000" baseline="-25000" dirty="0">
                <a:latin typeface="Times New Roman" panose="02020603050405020304" charset="0"/>
                <a:cs typeface="Times New Roman" panose="02020603050405020304" charset="0"/>
              </a:rPr>
              <a:t>β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 = 1 </a:t>
            </a:r>
            <a:r>
              <a:rPr lang="en-US" altLang="zh-CN" sz="2000" dirty="0" err="1">
                <a:latin typeface="Times New Roman" panose="02020603050405020304" charset="0"/>
                <a:cs typeface="Times New Roman" panose="02020603050405020304" charset="0"/>
              </a:rPr>
              <a:t>overcoupled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C</a:t>
            </a:r>
            <a:r>
              <a:rPr lang="en-US" altLang="zh-CN" sz="2000" baseline="-25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β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= -1 </a:t>
            </a:r>
            <a:r>
              <a:rPr lang="en-US" altLang="zh-CN" sz="2000" dirty="0" err="1">
                <a:latin typeface="Times New Roman" panose="02020603050405020304" charset="0"/>
                <a:cs typeface="Times New Roman" panose="02020603050405020304" charset="0"/>
              </a:rPr>
              <a:t>undercoupled</a:t>
            </a:r>
            <a:endParaRPr lang="en-US" altLang="zh-CN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7608168" y="3339044"/>
            <a:ext cx="288032" cy="521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下箭头 26"/>
          <p:cNvSpPr/>
          <p:nvPr/>
        </p:nvSpPr>
        <p:spPr>
          <a:xfrm>
            <a:off x="7680176" y="4404592"/>
            <a:ext cx="288032" cy="521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6783825" y="5042137"/>
            <a:ext cx="171700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dirty="0" err="1"/>
              <a:t>Q</a:t>
            </a:r>
            <a:r>
              <a:rPr lang="en-US" altLang="zh-CN" sz="2400" baseline="-25000" dirty="0" err="1"/>
              <a:t>t</a:t>
            </a:r>
            <a:r>
              <a:rPr lang="en-US" altLang="zh-CN" sz="2400" dirty="0"/>
              <a:t>=</a:t>
            </a:r>
            <a:r>
              <a:rPr lang="en-US" altLang="zh-CN" sz="2400" dirty="0" err="1">
                <a:ea typeface="宋体" panose="02010600030101010101" pitchFamily="2" charset="-122"/>
              </a:rPr>
              <a:t>P</a:t>
            </a:r>
            <a:r>
              <a:rPr lang="en-US" altLang="zh-CN" sz="2400" baseline="-25000" dirty="0" err="1">
                <a:ea typeface="宋体" panose="02010600030101010101" pitchFamily="2" charset="-122"/>
              </a:rPr>
              <a:t>loss</a:t>
            </a:r>
            <a:r>
              <a:rPr lang="en-US" altLang="zh-CN" sz="2400" dirty="0">
                <a:ea typeface="宋体" panose="02010600030101010101" pitchFamily="2" charset="-122"/>
              </a:rPr>
              <a:t>*Q</a:t>
            </a:r>
            <a:r>
              <a:rPr lang="en-US" altLang="zh-CN" sz="2400" baseline="-25000" dirty="0">
                <a:ea typeface="宋体" panose="02010600030101010101" pitchFamily="2" charset="-122"/>
              </a:rPr>
              <a:t>0</a:t>
            </a:r>
            <a:r>
              <a:rPr lang="en-US" altLang="zh-CN" sz="2400" dirty="0">
                <a:ea typeface="宋体" panose="02010600030101010101" pitchFamily="2" charset="-122"/>
              </a:rPr>
              <a:t>/</a:t>
            </a:r>
            <a:r>
              <a:rPr lang="en-US" altLang="zh-CN" sz="2400" dirty="0"/>
              <a:t>P</a:t>
            </a:r>
            <a:r>
              <a:rPr lang="en-US" altLang="zh-CN" sz="2400" baseline="-25000" dirty="0"/>
              <a:t>t</a:t>
            </a:r>
            <a:endParaRPr lang="zh-CN" altLang="en-US" sz="2400" baseline="-25000" dirty="0"/>
          </a:p>
        </p:txBody>
      </p:sp>
      <p:sp>
        <p:nvSpPr>
          <p:cNvPr id="32" name="文本框 31"/>
          <p:cNvSpPr txBox="1"/>
          <p:nvPr/>
        </p:nvSpPr>
        <p:spPr>
          <a:xfrm>
            <a:off x="6784273" y="3868171"/>
            <a:ext cx="209672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altLang="zh-CN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=(1+</a:t>
            </a:r>
            <a:r>
              <a:rPr lang="el-GR" altLang="zh-CN" sz="2400" dirty="0"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β</a:t>
            </a:r>
            <a:r>
              <a:rPr lang="en-US" altLang="zh-CN" sz="2400" baseline="-25000" dirty="0"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1</a:t>
            </a:r>
            <a:r>
              <a:rPr lang="en-US" altLang="zh-CN" sz="2400" dirty="0"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+</a:t>
            </a:r>
            <a:r>
              <a:rPr lang="el-GR" altLang="zh-CN" sz="2400" dirty="0"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β</a:t>
            </a:r>
            <a:r>
              <a:rPr lang="en-US" altLang="zh-CN" sz="2400" baseline="-25000" dirty="0"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2</a:t>
            </a:r>
            <a:r>
              <a:rPr lang="en-US" altLang="zh-CN" sz="2400" dirty="0"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)*Q</a:t>
            </a:r>
            <a:r>
              <a:rPr lang="en-US" altLang="zh-CN" sz="2400" baseline="-25000" dirty="0"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L</a:t>
            </a:r>
            <a:endParaRPr lang="zh-CN" altLang="en-US" sz="2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8627703" y="5119567"/>
            <a:ext cx="492634" cy="199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/>
            </p:nvSpPr>
            <p:spPr>
              <a:xfrm>
                <a:off x="9231794" y="4423918"/>
                <a:ext cx="2541465" cy="116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altLang="zh-CN" sz="2400" b="0" i="0" baseline="-25000" smtClean="0">
                          <a:latin typeface="Cambria Math" panose="02040503050406030204" pitchFamily="18" charset="0"/>
                        </a:rPr>
                        <m:t>acc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altLang="zh-CN" sz="2400" i="1" baseline="-2500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𝑃𝑡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en-US" altLang="zh-CN" sz="2400" i="1" baseline="-2500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sz="2400" b="0" i="1" baseline="-25000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den>
                      </m:f>
                    </m:oMath>
                  </m:oMathPara>
                </a14:m>
                <a:endParaRPr lang="zh-CN" altLang="en-US" sz="2400" baseline="-25000" dirty="0"/>
              </a:p>
            </p:txBody>
          </p:sp>
        </mc:Choice>
        <mc:Fallback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794" y="4423918"/>
                <a:ext cx="2541465" cy="1161536"/>
              </a:xfrm>
              <a:prstGeom prst="rect">
                <a:avLst/>
              </a:prstGeom>
              <a:blipFill>
                <a:blip r:embed="rId11"/>
                <a:stretch>
                  <a:fillRect b="-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 37">
            <a:extLst>
              <a:ext uri="{FF2B5EF4-FFF2-40B4-BE49-F238E27FC236}">
                <a16:creationId xmlns:a16="http://schemas.microsoft.com/office/drawing/2014/main" id="{EF565323-337A-4D18-97D1-F5811D77BE92}"/>
              </a:ext>
            </a:extLst>
          </p:cNvPr>
          <p:cNvSpPr/>
          <p:nvPr/>
        </p:nvSpPr>
        <p:spPr>
          <a:xfrm>
            <a:off x="4367808" y="5999269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err="1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</a:t>
            </a:r>
            <a:r>
              <a:rPr lang="en-US" altLang="zh-CN" sz="2000" baseline="-25000" dirty="0" err="1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</a:t>
            </a:r>
            <a:r>
              <a:rPr lang="en-US" altLang="zh-CN" sz="2000" dirty="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is a fixed value (usually 1E11~1E12). Then, you can increased the RF power and get the value of Q</a:t>
            </a:r>
            <a:r>
              <a:rPr lang="en-US" altLang="zh-CN" sz="2000" baseline="-25000" dirty="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</a:t>
            </a:r>
            <a:r>
              <a:rPr lang="en-US" altLang="zh-CN" sz="2000" dirty="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at different </a:t>
            </a:r>
            <a:r>
              <a:rPr lang="en-US" altLang="zh-CN" sz="2000" dirty="0" err="1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</a:t>
            </a:r>
            <a:r>
              <a:rPr lang="en-US" altLang="zh-CN" sz="2000" baseline="-25000" dirty="0" err="1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acc</a:t>
            </a:r>
            <a:r>
              <a:rPr lang="en-US" altLang="zh-CN" sz="2000" dirty="0">
                <a:solidFill>
                  <a:srgbClr val="0033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 </a:t>
            </a:r>
            <a:endParaRPr lang="zh-CN" altLang="en-US" sz="2000" dirty="0">
              <a:solidFill>
                <a:srgbClr val="003399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" name="下箭头 39"/>
          <p:cNvSpPr/>
          <p:nvPr/>
        </p:nvSpPr>
        <p:spPr>
          <a:xfrm>
            <a:off x="7778942" y="5518759"/>
            <a:ext cx="288032" cy="521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5144130" y="1693084"/>
                <a:ext cx="298857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baseline="-25000" smtClean="0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𝑃𝑖𝑛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𝑃𝑟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𝑃𝑡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30" y="1693084"/>
                <a:ext cx="2988577" cy="369332"/>
              </a:xfrm>
              <a:prstGeom prst="rect">
                <a:avLst/>
              </a:prstGeom>
              <a:blipFill>
                <a:blip r:embed="rId12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234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36968</TotalTime>
  <Words>678</Words>
  <Application>Microsoft Office PowerPoint</Application>
  <PresentationFormat>宽屏</PresentationFormat>
  <Paragraphs>122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DeepSeek-CJK-patch</vt:lpstr>
      <vt:lpstr>KaTeX_Main</vt:lpstr>
      <vt:lpstr>v-sans</vt:lpstr>
      <vt:lpstr>等线</vt:lpstr>
      <vt:lpstr>黑体</vt:lpstr>
      <vt:lpstr>宋体</vt:lpstr>
      <vt:lpstr>微软雅黑</vt:lpstr>
      <vt:lpstr>Arial</vt:lpstr>
      <vt:lpstr>Berlin Sans FB Demi</vt:lpstr>
      <vt:lpstr>Calibri</vt:lpstr>
      <vt:lpstr>Cambria Math</vt:lpstr>
      <vt:lpstr>Times New Roman</vt:lpstr>
      <vt:lpstr>Wingdings</vt:lpstr>
      <vt:lpstr>Office 主题</vt:lpstr>
      <vt:lpstr>PowerPoint 演示文稿</vt:lpstr>
      <vt:lpstr>SRF Module by Conduction-cooling  </vt:lpstr>
      <vt:lpstr>Different Vertical Test Methods</vt:lpstr>
      <vt:lpstr>Conduction-cooling Setup in IHEP</vt:lpstr>
      <vt:lpstr>Conductive Cooling Structure for 1.3GHz 1-cell Cavity</vt:lpstr>
      <vt:lpstr>Niobium Cavity Coating with Nb3Sn Film at IHEP </vt:lpstr>
      <vt:lpstr>Vertical Test of SRF Cavity</vt:lpstr>
      <vt:lpstr>Measurement of τ</vt:lpstr>
      <vt:lpstr>Calculation of Q0 and Eacc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dongchao@ihep.ac.cn</cp:lastModifiedBy>
  <cp:revision>2911</cp:revision>
  <cp:lastPrinted>2022-11-06T05:19:21Z</cp:lastPrinted>
  <dcterms:created xsi:type="dcterms:W3CDTF">2012-09-04T11:33:36Z</dcterms:created>
  <dcterms:modified xsi:type="dcterms:W3CDTF">2025-03-27T05:52:10Z</dcterms:modified>
</cp:coreProperties>
</file>