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53" r:id="rId2"/>
    <p:sldId id="907" r:id="rId3"/>
    <p:sldId id="994" r:id="rId4"/>
    <p:sldId id="995" r:id="rId5"/>
    <p:sldId id="984" r:id="rId6"/>
    <p:sldId id="990" r:id="rId7"/>
    <p:sldId id="985" r:id="rId8"/>
    <p:sldId id="1001" r:id="rId9"/>
    <p:sldId id="1002" r:id="rId10"/>
    <p:sldId id="1005" r:id="rId11"/>
    <p:sldId id="986" r:id="rId12"/>
    <p:sldId id="1006" r:id="rId13"/>
    <p:sldId id="1004" r:id="rId14"/>
    <p:sldId id="1003" r:id="rId15"/>
    <p:sldId id="987" r:id="rId16"/>
    <p:sldId id="988" r:id="rId17"/>
    <p:sldId id="997" r:id="rId18"/>
    <p:sldId id="993" r:id="rId19"/>
    <p:sldId id="998" r:id="rId20"/>
    <p:sldId id="1000" r:id="rId21"/>
    <p:sldId id="999" r:id="rId22"/>
    <p:sldId id="992" r:id="rId23"/>
    <p:sldId id="1007" r:id="rId24"/>
    <p:sldId id="996" r:id="rId25"/>
    <p:sldId id="983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8" autoAdjust="0"/>
    <p:restoredTop sz="96076" autoAdjust="0"/>
  </p:normalViewPr>
  <p:slideViewPr>
    <p:cSldViewPr>
      <p:cViewPr varScale="1">
        <p:scale>
          <a:sx n="101" d="100"/>
          <a:sy n="101" d="100"/>
        </p:scale>
        <p:origin x="138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63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25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3.jpeg"/><Relationship Id="rId4" Type="http://schemas.openxmlformats.org/officeDocument/2006/relationships/image" Target="../media/image22.png"/><Relationship Id="rId9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Feipeng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21, 2024, CEPC Detector IDRC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83326" y="2429599"/>
            <a:ext cx="53939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4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By doping  </a:t>
            </a:r>
            <a:r>
              <a:rPr lang="en-US" altLang="zh-CN" dirty="0">
                <a:solidFill>
                  <a:srgbClr val="FF0000"/>
                </a:solidFill>
              </a:rPr>
              <a:t>Ni-0.025% Be-0.025%</a:t>
            </a:r>
            <a:r>
              <a:rPr lang="en-US" altLang="zh-CN" dirty="0"/>
              <a:t>, annealing, cold-working and curing.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The Al-0.025%Ni-0.025%Be alloy prepared from 4N8-aluminum achieved high 0.2% </a:t>
            </a:r>
            <a:r>
              <a:rPr lang="en-US" altLang="zh-CN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dirty="0"/>
              <a:t> with </a:t>
            </a:r>
            <a:r>
              <a:rPr lang="en-US" altLang="zh-CN" dirty="0">
                <a:solidFill>
                  <a:srgbClr val="FF0000"/>
                </a:solidFill>
              </a:rPr>
              <a:t>RRR of 417 </a:t>
            </a:r>
            <a:r>
              <a:rPr lang="en-US" altLang="zh-CN" dirty="0"/>
              <a:t>after cold working of 21% and annealing at 130℃ for 15hours.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134058"/>
            <a:ext cx="4188548" cy="320522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E1A3EB-5AE8-2A27-6C3B-6CEA90C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603" y="1160369"/>
            <a:ext cx="1776972" cy="20702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1D2446-6C0A-2EEF-580B-FB9F040F1D6C}"/>
              </a:ext>
            </a:extLst>
          </p:cNvPr>
          <p:cNvSpPr txBox="1"/>
          <p:nvPr/>
        </p:nvSpPr>
        <p:spPr>
          <a:xfrm>
            <a:off x="8544272" y="1975118"/>
            <a:ext cx="230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High strength and High RRR aluminum stabilizer</a:t>
            </a:r>
            <a:endParaRPr lang="zh-CN" altLang="en-US" sz="1600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FCA6FEB-7450-BB41-8B08-E5476EDAD98A}"/>
              </a:ext>
            </a:extLst>
          </p:cNvPr>
          <p:cNvSpPr/>
          <p:nvPr/>
        </p:nvSpPr>
        <p:spPr>
          <a:xfrm>
            <a:off x="10788604" y="212349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56C25C2-DE3F-3A94-C181-D64B97DCA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55520"/>
              </p:ext>
            </p:extLst>
          </p:nvPr>
        </p:nvGraphicFramePr>
        <p:xfrm>
          <a:off x="788855" y="5064850"/>
          <a:ext cx="37350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836258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898796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0.25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B94E1CA-11AD-1298-50B2-5609B7B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889" y="4608195"/>
            <a:ext cx="1800868" cy="196751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25745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3752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265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20DF8BC-BD61-FA7A-FAC9-009159481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5" y="2013062"/>
            <a:ext cx="5332186" cy="430104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73BC3C-9D5E-5D1E-0A52-2E956D0F5DB8}"/>
              </a:ext>
            </a:extLst>
          </p:cNvPr>
          <p:cNvSpPr txBox="1"/>
          <p:nvPr/>
        </p:nvSpPr>
        <p:spPr>
          <a:xfrm>
            <a:off x="2279576" y="2987660"/>
            <a:ext cx="90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39A8D6-48A7-CDE8-1E22-CDD887286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178" y="1340768"/>
            <a:ext cx="2494372" cy="27842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614B30-D290-4DF4-A5F9-DD84B7D4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5" y="4187827"/>
            <a:ext cx="284065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65985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01293DD-7DC3-EFB5-083A-99314AA9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1" y="1840752"/>
            <a:ext cx="3510466" cy="2898683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758437"/>
              </p:ext>
            </p:extLst>
          </p:nvPr>
        </p:nvGraphicFramePr>
        <p:xfrm>
          <a:off x="8788093" y="2223708"/>
          <a:ext cx="32136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17000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754F57A1-2795-FDAA-963A-3F7C269FB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32" y="4914649"/>
            <a:ext cx="2653580" cy="165765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77423" y="1816745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829D1EE-5C39-402C-9B1E-88FC0DD0A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40" y="4493854"/>
            <a:ext cx="2653580" cy="20999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70AAAB-E9F1-4998-8600-EAD2F7B57839}"/>
              </a:ext>
            </a:extLst>
          </p:cNvPr>
          <p:cNvSpPr txBox="1"/>
          <p:nvPr/>
        </p:nvSpPr>
        <p:spPr>
          <a:xfrm>
            <a:off x="7917929" y="6432426"/>
            <a:ext cx="304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Joint design with anti-solenoid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0483F5F-774D-4E7A-9079-24C0CB2F2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389" y="1875314"/>
            <a:ext cx="4546882" cy="243855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935F897-E4D4-4399-A631-C5D47D617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125" y="4507015"/>
            <a:ext cx="2946802" cy="221446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638204-3144-4718-9E83-5776DF725D79}"/>
              </a:ext>
            </a:extLst>
          </p:cNvPr>
          <p:cNvSpPr txBox="1"/>
          <p:nvPr/>
        </p:nvSpPr>
        <p:spPr>
          <a:xfrm>
            <a:off x="4863557" y="4287262"/>
            <a:ext cx="267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Magnetic field distribution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D1E34B-0C5F-49D7-8517-69A84834267F}"/>
              </a:ext>
            </a:extLst>
          </p:cNvPr>
          <p:cNvSpPr txBox="1"/>
          <p:nvPr/>
        </p:nvSpPr>
        <p:spPr>
          <a:xfrm>
            <a:off x="4305356" y="6432426"/>
            <a:ext cx="323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Magnetic field distribution on the axis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6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94229"/>
              </p:ext>
            </p:extLst>
          </p:nvPr>
        </p:nvGraphicFramePr>
        <p:xfrm>
          <a:off x="7633905" y="2389164"/>
          <a:ext cx="3966851" cy="25120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2.6-71.7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217-253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3-21.3</a:t>
                      </a:r>
                      <a:endParaRPr lang="zh-CN" altLang="zh-CN" sz="1600" b="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42.4-89.1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134-216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34.4-80.4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4F6270CD-E331-F37F-3EA7-29E020D16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8" y="2351663"/>
            <a:ext cx="3060406" cy="24840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31D6E8-7382-7FC1-31FE-BDE7F6244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73" y="2240613"/>
            <a:ext cx="2322772" cy="2706143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9E7D1137-38B9-E8E6-9B3F-BFB33D48BD18}"/>
              </a:ext>
            </a:extLst>
          </p:cNvPr>
          <p:cNvSpPr/>
          <p:nvPr/>
        </p:nvSpPr>
        <p:spPr>
          <a:xfrm>
            <a:off x="3410539" y="3242735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5E1A70-DD2E-49E5-B8D5-C74FB2C13346}"/>
              </a:ext>
            </a:extLst>
          </p:cNvPr>
          <p:cNvSpPr txBox="1"/>
          <p:nvPr/>
        </p:nvSpPr>
        <p:spPr>
          <a:xfrm>
            <a:off x="767408" y="1844824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analysis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900FAF-6E94-4AD3-99D2-D6822631F056}"/>
              </a:ext>
            </a:extLst>
          </p:cNvPr>
          <p:cNvSpPr txBox="1"/>
          <p:nvPr/>
        </p:nvSpPr>
        <p:spPr>
          <a:xfrm>
            <a:off x="846404" y="4925163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E4CB37-5B6F-41FF-9813-80F9B723BD21}"/>
              </a:ext>
            </a:extLst>
          </p:cNvPr>
          <p:cNvSpPr txBox="1"/>
          <p:nvPr/>
        </p:nvSpPr>
        <p:spPr>
          <a:xfrm>
            <a:off x="5052383" y="4925163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Cable structure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8554B0-DE99-4E27-88D5-ABF65D6F37A4}"/>
              </a:ext>
            </a:extLst>
          </p:cNvPr>
          <p:cNvSpPr txBox="1"/>
          <p:nvPr/>
        </p:nvSpPr>
        <p:spPr>
          <a:xfrm>
            <a:off x="301640" y="5444978"/>
            <a:ext cx="1015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The maximum stress of each part of the </a:t>
            </a:r>
            <a:r>
              <a:rPr lang="en-US" altLang="zh-CN" dirty="0"/>
              <a:t>coil</a:t>
            </a:r>
            <a:r>
              <a:rPr lang="zh-CN" altLang="en-US" dirty="0"/>
              <a:t> is controlled within the stress range of the material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5954" t="33100" r="17302" b="37076"/>
          <a:stretch/>
        </p:blipFill>
        <p:spPr>
          <a:xfrm>
            <a:off x="3768643" y="4439297"/>
            <a:ext cx="3773984" cy="11157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31148"/>
              </p:ext>
            </p:extLst>
          </p:nvPr>
        </p:nvGraphicFramePr>
        <p:xfrm>
          <a:off x="7041373" y="199549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2184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3752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59" y="6091117"/>
            <a:ext cx="123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yoke</a:t>
            </a:r>
          </a:p>
          <a:p>
            <a:r>
              <a:rPr lang="en-US" altLang="zh-CN" dirty="0"/>
              <a:t>2184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7476" y="5543644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182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784 tons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BF2CA6B-C96C-4935-902B-92C4EDDD6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8" y="2604197"/>
            <a:ext cx="3378047" cy="34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176120" y="1971273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839416" y="6327716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99273" y="6327716"/>
            <a:ext cx="17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Cooling structure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266315" y="5857608"/>
            <a:ext cx="435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The </a:t>
            </a:r>
            <a:r>
              <a:rPr lang="en-US" altLang="zh-CN" dirty="0"/>
              <a:t>v</a:t>
            </a:r>
            <a:r>
              <a:rPr lang="zh-CN" altLang="en-US" sz="1800" dirty="0"/>
              <a:t>erification experiment </a:t>
            </a:r>
            <a:r>
              <a:rPr lang="en-US" altLang="zh-CN" sz="1800" dirty="0"/>
              <a:t>are being design</a:t>
            </a:r>
            <a:r>
              <a:rPr lang="en-US" altLang="zh-CN" sz="1800" dirty="0">
                <a:solidFill>
                  <a:srgbClr val="0000FF"/>
                </a:solidFill>
              </a:rPr>
              <a:t>.</a:t>
            </a:r>
            <a:endParaRPr lang="zh-CN" altLang="en-US" sz="18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911664-AC53-7C41-36AD-05B458C36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708920"/>
            <a:ext cx="3123545" cy="34172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24C1F1A-C620-1EC0-4400-BBB3E2469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2123698"/>
            <a:ext cx="3892827" cy="41136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7BE3049-DDC9-1419-FFE2-3D6353776B3F}"/>
              </a:ext>
            </a:extLst>
          </p:cNvPr>
          <p:cNvSpPr/>
          <p:nvPr/>
        </p:nvSpPr>
        <p:spPr>
          <a:xfrm>
            <a:off x="7464152" y="4592966"/>
            <a:ext cx="3268185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Heat Load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K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 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 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804E77-BE25-44F8-8048-98C8E81E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66" y="2099620"/>
            <a:ext cx="3866064" cy="455882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2954635"/>
            <a:ext cx="4254624" cy="3719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4005064"/>
            <a:ext cx="3184379" cy="135897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123401" y="538966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coil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Thermal shield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942744" y="5327191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suspension rod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5" name="直接箭头连接符 14"/>
          <p:cNvCxnSpPr>
            <a:stCxn id="4" idx="0"/>
          </p:cNvCxnSpPr>
          <p:nvPr/>
        </p:nvCxnSpPr>
        <p:spPr>
          <a:xfrm flipH="1" flipV="1">
            <a:off x="10168549" y="4825696"/>
            <a:ext cx="208928" cy="5639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2" idx="0"/>
          </p:cNvCxnSpPr>
          <p:nvPr/>
        </p:nvCxnSpPr>
        <p:spPr>
          <a:xfrm flipH="1" flipV="1">
            <a:off x="8840099" y="4946654"/>
            <a:ext cx="464476" cy="5571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500877" y="4581128"/>
            <a:ext cx="134566" cy="864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(140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Welcome international cooperation.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945651-6933-49AB-8F16-C0ED22D5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97" y="1285862"/>
            <a:ext cx="3246605" cy="48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2" y="887243"/>
            <a:ext cx="10972800" cy="6571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Experience: 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2039" y="1534791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756" y="1534791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832898" y="6405518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C2A63CB-66AA-4CD2-8003-788E302D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251065"/>
              </p:ext>
            </p:extLst>
          </p:nvPr>
        </p:nvGraphicFramePr>
        <p:xfrm>
          <a:off x="443372" y="1412776"/>
          <a:ext cx="11305256" cy="39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142">
                  <a:extLst>
                    <a:ext uri="{9D8B030D-6E8A-4147-A177-3AD203B41FA5}">
                      <a16:colId xmlns:a16="http://schemas.microsoft.com/office/drawing/2014/main" val="3700662407"/>
                    </a:ext>
                  </a:extLst>
                </a:gridCol>
                <a:gridCol w="1590114">
                  <a:extLst>
                    <a:ext uri="{9D8B030D-6E8A-4147-A177-3AD203B41FA5}">
                      <a16:colId xmlns:a16="http://schemas.microsoft.com/office/drawing/2014/main" val="1867884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R&amp;D items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Time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4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Further optimize the physical design of the coil, including magnetic field distribution, conductor structure, quench calculation and so 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Optimize the workflow of cryogenic system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4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Refine the design of mechanical structures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53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Full size superconducting conductors development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2025.8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3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HTS plan R&amp;D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2027.12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06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Ref-TDR progress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930329-A7C7-428B-9441-5A61CA7A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13" y="1283148"/>
            <a:ext cx="3035428" cy="4430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5E37C5-0EE3-45A4-8293-5EF39F12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40" y="1603911"/>
            <a:ext cx="3249596" cy="42080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B5A8BB0-B845-4ACE-81E7-D3014BC95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693" y="1603911"/>
            <a:ext cx="3110705" cy="4399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040515-4ECE-4862-81E0-F85E3976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1482" y="1572238"/>
            <a:ext cx="2850805" cy="443083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6268BF7-C2F8-4C5A-91BA-EA5EDC937977}"/>
              </a:ext>
            </a:extLst>
          </p:cNvPr>
          <p:cNvSpPr txBox="1"/>
          <p:nvPr/>
        </p:nvSpPr>
        <p:spPr>
          <a:xfrm>
            <a:off x="407368" y="6077248"/>
            <a:ext cx="1080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We have already started writing </a:t>
            </a:r>
            <a:r>
              <a:rPr lang="en-US" altLang="zh-CN" sz="2400" dirty="0">
                <a:solidFill>
                  <a:srgbClr val="0000FF"/>
                </a:solidFill>
              </a:rPr>
              <a:t>the Ref-</a:t>
            </a:r>
            <a:r>
              <a:rPr lang="zh-CN" altLang="en-US" sz="2400" dirty="0">
                <a:solidFill>
                  <a:srgbClr val="0000FF"/>
                </a:solidFill>
              </a:rPr>
              <a:t>TDR, and more content is being added</a:t>
            </a:r>
            <a:r>
              <a:rPr lang="en-US" altLang="zh-CN" sz="2400" dirty="0">
                <a:solidFill>
                  <a:srgbClr val="0000FF"/>
                </a:solidFill>
              </a:rPr>
              <a:t>.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After comparison, we have selected a solution and carried out the physical design, mechanical design, and cryogenic system design of the magnet.</a:t>
            </a:r>
          </a:p>
          <a:p>
            <a:r>
              <a:rPr lang="en-US" altLang="zh-CN" dirty="0"/>
              <a:t>2. The research team has a lot of experience in developing superconducting magnets. We are confident that we will finish all the required elements and will deliver this part into TDR.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21, 2024, CEPC Detector IDRC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report is about the design and development of the detector magnet for the TDR.</a:t>
            </a:r>
          </a:p>
          <a:p>
            <a:r>
              <a:rPr lang="en-US" altLang="zh-CN" dirty="0"/>
              <a:t>This report relates to the Ref-TDR Chapter 9.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323B5D-564B-4621-9D46-E08910EC11F2}"/>
              </a:ext>
            </a:extLst>
          </p:cNvPr>
          <p:cNvSpPr txBox="1"/>
          <p:nvPr/>
        </p:nvSpPr>
        <p:spPr>
          <a:xfrm>
            <a:off x="920506" y="3000901"/>
            <a:ext cx="4887462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 </a:t>
            </a:r>
            <a:r>
              <a:rPr lang="en-US" altLang="zh-CN" dirty="0">
                <a:latin typeface="+mj-lt"/>
              </a:rPr>
              <a:t>Physics goal and requirements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2 </a:t>
            </a:r>
            <a:r>
              <a:rPr lang="en-US" altLang="zh-CN" dirty="0">
                <a:latin typeface="+mj-lt"/>
              </a:rPr>
              <a:t>Concept introduction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3 </a:t>
            </a:r>
            <a:r>
              <a:rPr lang="en-US" altLang="zh-CN" dirty="0">
                <a:latin typeface="+mj-lt"/>
              </a:rPr>
              <a:t>Vertex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4 </a:t>
            </a:r>
            <a:r>
              <a:rPr lang="en-US" altLang="zh-CN" dirty="0">
                <a:latin typeface="+mj-lt"/>
              </a:rPr>
              <a:t>Si Tracker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5 </a:t>
            </a:r>
            <a:r>
              <a:rPr lang="en-US" altLang="zh-CN" dirty="0">
                <a:latin typeface="+mj-lt"/>
              </a:rPr>
              <a:t>Gaseous Trackers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6 </a:t>
            </a:r>
            <a:r>
              <a:rPr lang="en-US" altLang="zh-CN" dirty="0">
                <a:latin typeface="+mj-lt"/>
              </a:rPr>
              <a:t>Electromagnetic calorimeter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7 </a:t>
            </a:r>
            <a:r>
              <a:rPr lang="en-US" altLang="zh-CN" dirty="0">
                <a:latin typeface="+mj-lt"/>
              </a:rPr>
              <a:t>Hadron calorimeter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8 </a:t>
            </a:r>
            <a:r>
              <a:rPr lang="en-US" altLang="zh-CN" dirty="0">
                <a:latin typeface="+mj-lt"/>
              </a:rPr>
              <a:t>Muon detector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2A3002-D851-4119-AFDE-4020C110E572}"/>
              </a:ext>
            </a:extLst>
          </p:cNvPr>
          <p:cNvSpPr txBox="1"/>
          <p:nvPr/>
        </p:nvSpPr>
        <p:spPr>
          <a:xfrm>
            <a:off x="6262508" y="3000901"/>
            <a:ext cx="4313360" cy="3373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highlight>
                  <a:srgbClr val="FFFF00"/>
                </a:highlight>
                <a:latin typeface="+mj-lt"/>
              </a:rPr>
              <a:t>Chapter 9 </a:t>
            </a:r>
            <a:r>
              <a:rPr lang="en-US" altLang="zh-CN" dirty="0">
                <a:highlight>
                  <a:srgbClr val="FFFF00"/>
                </a:highlight>
                <a:latin typeface="+mj-lt"/>
              </a:rPr>
              <a:t>Solenoid magnet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10 </a:t>
            </a:r>
            <a:r>
              <a:rPr lang="en-US" altLang="zh-CN" dirty="0">
                <a:latin typeface="+mj-lt"/>
              </a:rPr>
              <a:t>MDI and beam measurement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11 </a:t>
            </a:r>
            <a:r>
              <a:rPr lang="en-US" altLang="zh-CN" dirty="0">
                <a:latin typeface="+mj-lt"/>
              </a:rPr>
              <a:t>General electronics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12 </a:t>
            </a:r>
            <a:r>
              <a:rPr lang="en-US" altLang="zh-CN" dirty="0">
                <a:latin typeface="+mj-lt"/>
              </a:rPr>
              <a:t>TDAQ and online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13 </a:t>
            </a:r>
            <a:r>
              <a:rPr lang="en-US" altLang="zh-CN" dirty="0">
                <a:latin typeface="+mj-lt"/>
              </a:rPr>
              <a:t>Software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14 </a:t>
            </a:r>
            <a:r>
              <a:rPr lang="en-US" altLang="zh-CN" dirty="0">
                <a:latin typeface="+mj-lt"/>
              </a:rPr>
              <a:t>Mechanics and integration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15 </a:t>
            </a:r>
            <a:r>
              <a:rPr lang="en-US" altLang="zh-CN" dirty="0">
                <a:latin typeface="+mj-lt"/>
              </a:rPr>
              <a:t>Global performance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+mj-lt"/>
              </a:rPr>
              <a:t>Chapter 16 </a:t>
            </a:r>
            <a:r>
              <a:rPr lang="en-US" altLang="zh-CN" dirty="0">
                <a:latin typeface="+mj-lt"/>
              </a:rPr>
              <a:t>Overall cost and timeline</a:t>
            </a:r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0" y="1424774"/>
            <a:ext cx="5419725" cy="45624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33613"/>
              </p:ext>
            </p:extLst>
          </p:nvPr>
        </p:nvGraphicFramePr>
        <p:xfrm>
          <a:off x="2207568" y="1988840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6A890B-B7DF-4EB4-A4A5-5B4AB4A5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Low Temperature Superconductor (LTS) or High Temperature Superconductor (HTS)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33289"/>
              </p:ext>
            </p:extLst>
          </p:nvPr>
        </p:nvGraphicFramePr>
        <p:xfrm>
          <a:off x="1055440" y="2492895"/>
          <a:ext cx="10441160" cy="380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5812113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85361292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810438189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LTS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HTS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36344"/>
                  </a:ext>
                </a:extLst>
              </a:tr>
              <a:tr h="199404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dirty="0"/>
                        <a:t>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cable processing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winding and epoxy impregnation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quench detection and protection methods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Low cost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mechanical strength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baseline="0" dirty="0"/>
                        <a:t>High  current density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Can work at higher temperature, reducing the operating costs of cryogenic systems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34673"/>
                  </a:ext>
                </a:extLst>
              </a:tr>
              <a:tr h="1246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Easy to quench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operating cost of cryogenic</a:t>
                      </a:r>
                      <a:r>
                        <a:rPr lang="en-US" altLang="zh-CN" sz="2000" baseline="0" dirty="0"/>
                        <a:t> system</a:t>
                      </a:r>
                      <a:endParaRPr lang="en-US" altLang="zh-CN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No effective quench detecting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No  coil proper winding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</a:t>
                      </a:r>
                      <a:r>
                        <a:rPr lang="en-US" altLang="zh-CN" sz="2000" baseline="0" dirty="0"/>
                        <a:t> cost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1199"/>
                  </a:ext>
                </a:extLst>
              </a:tr>
            </a:tbl>
          </a:graphicData>
        </a:graphic>
      </p:graphicFrame>
      <p:sp>
        <p:nvSpPr>
          <p:cNvPr id="3" name="笑脸 2"/>
          <p:cNvSpPr/>
          <p:nvPr/>
        </p:nvSpPr>
        <p:spPr>
          <a:xfrm>
            <a:off x="3359696" y="2456518"/>
            <a:ext cx="554360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/>
          </a:bodyPr>
          <a:lstStyle/>
          <a:p>
            <a:r>
              <a:rPr lang="en-US" altLang="zh-CN" dirty="0"/>
              <a:t>Suspension system of the huge coil (140 tons);</a:t>
            </a:r>
          </a:p>
          <a:p>
            <a:r>
              <a:rPr lang="en-US" altLang="zh-CN" dirty="0"/>
              <a:t>High precision machining and assembly of large cylindrical dewar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146" y="4876247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49" y="2877479"/>
            <a:ext cx="1709159" cy="15218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57" y="1311410"/>
            <a:ext cx="1687276" cy="14885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472" y="1340714"/>
            <a:ext cx="1452353" cy="1459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144391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0" y="4424706"/>
            <a:ext cx="1811428" cy="19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54718" y="4606882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0979" y="2017906"/>
            <a:ext cx="3847357" cy="25973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558338" y="4703457"/>
            <a:ext cx="2544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vacuum leak detection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60760" y="5503800"/>
            <a:ext cx="394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machining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46157</TotalTime>
  <Words>1538</Words>
  <Application>Microsoft Office PowerPoint</Application>
  <PresentationFormat>宽屏</PresentationFormat>
  <Paragraphs>367</Paragraphs>
  <Slides>25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ArialUnicodeMS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</vt:lpstr>
      <vt:lpstr>PowerPoint 演示文稿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2354</cp:revision>
  <cp:lastPrinted>2022-11-06T05:19:21Z</cp:lastPrinted>
  <dcterms:created xsi:type="dcterms:W3CDTF">2012-09-04T11:33:36Z</dcterms:created>
  <dcterms:modified xsi:type="dcterms:W3CDTF">2024-10-08T00:20:56Z</dcterms:modified>
</cp:coreProperties>
</file>