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0" r:id="rId2"/>
  </p:sldMasterIdLst>
  <p:notesMasterIdLst>
    <p:notesMasterId r:id="rId24"/>
  </p:notesMasterIdLst>
  <p:sldIdLst>
    <p:sldId id="953" r:id="rId3"/>
    <p:sldId id="1865" r:id="rId4"/>
    <p:sldId id="1932" r:id="rId5"/>
    <p:sldId id="1933" r:id="rId6"/>
    <p:sldId id="1323" r:id="rId7"/>
    <p:sldId id="1934" r:id="rId8"/>
    <p:sldId id="1884" r:id="rId9"/>
    <p:sldId id="1877" r:id="rId10"/>
    <p:sldId id="1917" r:id="rId11"/>
    <p:sldId id="1921" r:id="rId12"/>
    <p:sldId id="1920" r:id="rId13"/>
    <p:sldId id="1918" r:id="rId14"/>
    <p:sldId id="1922" r:id="rId15"/>
    <p:sldId id="445" r:id="rId16"/>
    <p:sldId id="295" r:id="rId17"/>
    <p:sldId id="384" r:id="rId18"/>
    <p:sldId id="330" r:id="rId19"/>
    <p:sldId id="327" r:id="rId20"/>
    <p:sldId id="274" r:id="rId21"/>
    <p:sldId id="279" r:id="rId22"/>
    <p:sldId id="1919" r:id="rId2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中度样式 3 - 强调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2A488322-F2BA-4B5B-9748-0D474271808F}" styleName="中度样式 3 - 强调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D7AC3CCA-C797-4891-BE02-D94E43425B78}" styleName="中度样式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F1AB2-1976-4502-BF36-3FF5EA218861}" styleName="中度样式 4 - 强调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16DA210-FB5B-4158-B5E0-FEB733F419BA}" styleName="浅色样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4" autoAdjust="0"/>
    <p:restoredTop sz="90813" autoAdjust="0"/>
  </p:normalViewPr>
  <p:slideViewPr>
    <p:cSldViewPr snapToGrid="0">
      <p:cViewPr varScale="1">
        <p:scale>
          <a:sx n="57" d="100"/>
          <a:sy n="57" d="100"/>
        </p:scale>
        <p:origin x="924" y="44"/>
      </p:cViewPr>
      <p:guideLst/>
    </p:cSldViewPr>
  </p:slideViewPr>
  <p:notesTextViewPr>
    <p:cViewPr>
      <p:scale>
        <a:sx n="1" d="1"/>
        <a:sy n="1" d="1"/>
      </p:scale>
      <p:origin x="0" y="0"/>
    </p:cViewPr>
  </p:notesTextViewPr>
  <p:notesViewPr>
    <p:cSldViewPr snapToGrid="0">
      <p:cViewPr varScale="1">
        <p:scale>
          <a:sx n="45" d="100"/>
          <a:sy n="45" d="100"/>
        </p:scale>
        <p:origin x="2760" y="5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D:\My%20work%20&#22791;&#20221;2020.4.13\Project%20&#24037;&#31243;&#39033;&#30446;%20&amp;%20%20&#23454;&#39564;&#35838;&#39064;\CEPC\&#30495;&#31354;&#30418;&#21152;&#28909;&#28034;&#23618;%20-spray\&#21152;&#28909;&#21151;&#29575;&#19982;&#30005;&#38459;&#23618;&#35745;&#31639;.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en-US" altLang="zh-CN" dirty="0"/>
              <a:t>Temperature vs Heating Power</a:t>
            </a:r>
            <a:endParaRPr lang="zh-CN" altLang="en-US" dirty="0"/>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zh-CN"/>
        </a:p>
      </c:txPr>
    </c:title>
    <c:autoTitleDeleted val="0"/>
    <c:plotArea>
      <c:layout/>
      <c:lineChart>
        <c:grouping val="standard"/>
        <c:varyColors val="0"/>
        <c:ser>
          <c:idx val="0"/>
          <c:order val="0"/>
          <c:tx>
            <c:strRef>
              <c:f>Sheet1!$E$23</c:f>
              <c:strCache>
                <c:ptCount val="1"/>
                <c:pt idx="0">
                  <c:v>管外温度</c:v>
                </c:pt>
              </c:strCache>
            </c:strRef>
          </c:tx>
          <c:spPr>
            <a:ln w="34925" cap="rnd">
              <a:solidFill>
                <a:schemeClr val="accent1"/>
              </a:solidFill>
              <a:round/>
            </a:ln>
            <a:effectLst>
              <a:outerShdw blurRad="40000" dist="23000" dir="5400000" rotWithShape="0">
                <a:srgbClr val="000000">
                  <a:alpha val="35000"/>
                </a:srgbClr>
              </a:outerShdw>
            </a:effectLst>
          </c:spPr>
          <c:marker>
            <c:symbol val="none"/>
          </c:marker>
          <c:cat>
            <c:numRef>
              <c:f>Sheet1!$L$24:$L$47</c:f>
              <c:numCache>
                <c:formatCode>0.000</c:formatCode>
                <c:ptCount val="24"/>
                <c:pt idx="0">
                  <c:v>0.10608465608465609</c:v>
                </c:pt>
                <c:pt idx="1">
                  <c:v>0.10661375661375663</c:v>
                </c:pt>
                <c:pt idx="2">
                  <c:v>0.16633597883597886</c:v>
                </c:pt>
                <c:pt idx="3">
                  <c:v>0.16865079365079366</c:v>
                </c:pt>
                <c:pt idx="4">
                  <c:v>0.24285714285714285</c:v>
                </c:pt>
                <c:pt idx="5">
                  <c:v>0.24523809523809523</c:v>
                </c:pt>
                <c:pt idx="6">
                  <c:v>0.28759920634920633</c:v>
                </c:pt>
                <c:pt idx="7">
                  <c:v>0.28888888888888892</c:v>
                </c:pt>
                <c:pt idx="8">
                  <c:v>0.3351851851851852</c:v>
                </c:pt>
                <c:pt idx="9">
                  <c:v>0.33703703703703708</c:v>
                </c:pt>
                <c:pt idx="10">
                  <c:v>0.38690476190476192</c:v>
                </c:pt>
                <c:pt idx="11">
                  <c:v>0.38740079365079372</c:v>
                </c:pt>
                <c:pt idx="12">
                  <c:v>0.44232804232804235</c:v>
                </c:pt>
                <c:pt idx="13">
                  <c:v>0.44550264550264551</c:v>
                </c:pt>
                <c:pt idx="14">
                  <c:v>0.50370370370370388</c:v>
                </c:pt>
                <c:pt idx="15">
                  <c:v>0.50595238095238104</c:v>
                </c:pt>
                <c:pt idx="16">
                  <c:v>0.56726190476190474</c:v>
                </c:pt>
                <c:pt idx="17">
                  <c:v>0.57023809523809532</c:v>
                </c:pt>
                <c:pt idx="18">
                  <c:v>0.63584656084656088</c:v>
                </c:pt>
                <c:pt idx="19">
                  <c:v>0.63961640211640214</c:v>
                </c:pt>
                <c:pt idx="20">
                  <c:v>0.70899470899470907</c:v>
                </c:pt>
                <c:pt idx="21">
                  <c:v>0.71230158730158732</c:v>
                </c:pt>
                <c:pt idx="22">
                  <c:v>0.75000000000000011</c:v>
                </c:pt>
                <c:pt idx="23">
                  <c:v>0.78958333333333341</c:v>
                </c:pt>
              </c:numCache>
            </c:numRef>
          </c:cat>
          <c:val>
            <c:numRef>
              <c:f>Sheet1!$E$24:$E$47</c:f>
              <c:numCache>
                <c:formatCode>General</c:formatCode>
                <c:ptCount val="24"/>
                <c:pt idx="0">
                  <c:v>37.299999999999997</c:v>
                </c:pt>
                <c:pt idx="1">
                  <c:v>53.9</c:v>
                </c:pt>
                <c:pt idx="2">
                  <c:v>62.2</c:v>
                </c:pt>
                <c:pt idx="3">
                  <c:v>90</c:v>
                </c:pt>
                <c:pt idx="4">
                  <c:v>91</c:v>
                </c:pt>
                <c:pt idx="5">
                  <c:v>122.4</c:v>
                </c:pt>
                <c:pt idx="6">
                  <c:v>122.7</c:v>
                </c:pt>
                <c:pt idx="7">
                  <c:v>138.19999999999999</c:v>
                </c:pt>
                <c:pt idx="8">
                  <c:v>138.9</c:v>
                </c:pt>
                <c:pt idx="9">
                  <c:v>158</c:v>
                </c:pt>
                <c:pt idx="10">
                  <c:v>158.4</c:v>
                </c:pt>
                <c:pt idx="11">
                  <c:v>175.8</c:v>
                </c:pt>
                <c:pt idx="12">
                  <c:v>176.2</c:v>
                </c:pt>
                <c:pt idx="13">
                  <c:v>196.7</c:v>
                </c:pt>
                <c:pt idx="14">
                  <c:v>197</c:v>
                </c:pt>
                <c:pt idx="15">
                  <c:v>215.7</c:v>
                </c:pt>
                <c:pt idx="16">
                  <c:v>217</c:v>
                </c:pt>
                <c:pt idx="17">
                  <c:v>237</c:v>
                </c:pt>
                <c:pt idx="18">
                  <c:v>237.5</c:v>
                </c:pt>
                <c:pt idx="19">
                  <c:v>260</c:v>
                </c:pt>
                <c:pt idx="20">
                  <c:v>260.3</c:v>
                </c:pt>
                <c:pt idx="21">
                  <c:v>279.2</c:v>
                </c:pt>
                <c:pt idx="22">
                  <c:v>279.10000000000002</c:v>
                </c:pt>
                <c:pt idx="23">
                  <c:v>299.39999999999998</c:v>
                </c:pt>
              </c:numCache>
            </c:numRef>
          </c:val>
          <c:smooth val="0"/>
          <c:extLst>
            <c:ext xmlns:c16="http://schemas.microsoft.com/office/drawing/2014/chart" uri="{C3380CC4-5D6E-409C-BE32-E72D297353CC}">
              <c16:uniqueId val="{00000000-E781-4355-89F8-CCC8B49E09FD}"/>
            </c:ext>
          </c:extLst>
        </c:ser>
        <c:dLbls>
          <c:showLegendKey val="0"/>
          <c:showVal val="0"/>
          <c:showCatName val="0"/>
          <c:showSerName val="0"/>
          <c:showPercent val="0"/>
          <c:showBubbleSize val="0"/>
        </c:dLbls>
        <c:smooth val="0"/>
        <c:axId val="1178122831"/>
        <c:axId val="1178123247"/>
      </c:lineChart>
      <c:catAx>
        <c:axId val="1178122831"/>
        <c:scaling>
          <c:orientation val="minMax"/>
        </c:scaling>
        <c:delete val="0"/>
        <c:axPos val="b"/>
        <c:numFmt formatCode="0.000"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CN"/>
          </a:p>
        </c:txPr>
        <c:crossAx val="1178123247"/>
        <c:crosses val="autoZero"/>
        <c:auto val="1"/>
        <c:lblAlgn val="ctr"/>
        <c:lblOffset val="100"/>
        <c:tickMarkSkip val="5"/>
        <c:noMultiLvlLbl val="0"/>
      </c:catAx>
      <c:valAx>
        <c:axId val="117812324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CN"/>
          </a:p>
        </c:txPr>
        <c:crossAx val="117812283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zh-CN"/>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2">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F5E5AA-346A-4BA0-9D34-19E387A8B588}" type="datetimeFigureOut">
              <a:rPr lang="zh-CN" altLang="en-US" smtClean="0"/>
              <a:t>2024/11/27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EF2B3D-63E5-463B-8DBA-F7FAA2EC08DB}" type="slidenum">
              <a:rPr lang="zh-CN" altLang="en-US" smtClean="0"/>
              <a:t>‹#›</a:t>
            </a:fld>
            <a:endParaRPr lang="zh-CN" altLang="en-US"/>
          </a:p>
        </p:txBody>
      </p:sp>
    </p:spTree>
    <p:extLst>
      <p:ext uri="{BB962C8B-B14F-4D97-AF65-F5344CB8AC3E}">
        <p14:creationId xmlns:p14="http://schemas.microsoft.com/office/powerpoint/2010/main" val="27305526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78500E4-B11F-4099-BA7D-B7C09C4FE2A3}" type="slidenum">
              <a:rPr lang="zh-CN" altLang="en-US" smtClean="0"/>
              <a:t>1</a:t>
            </a:fld>
            <a:endParaRPr lang="zh-CN" altLang="en-US"/>
          </a:p>
        </p:txBody>
      </p:sp>
    </p:spTree>
    <p:extLst>
      <p:ext uri="{BB962C8B-B14F-4D97-AF65-F5344CB8AC3E}">
        <p14:creationId xmlns:p14="http://schemas.microsoft.com/office/powerpoint/2010/main" val="2179221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16004190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40344898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40333760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4782BABE-A268-4011-AB62-F38D4174A187}" type="slidenum">
              <a:rPr lang="zh-CN" altLang="en-US" smtClean="0"/>
              <a:pPr/>
              <a:t>15</a:t>
            </a:fld>
            <a:endParaRPr lang="zh-CN" altLang="en-US"/>
          </a:p>
        </p:txBody>
      </p:sp>
    </p:spTree>
    <p:extLst>
      <p:ext uri="{BB962C8B-B14F-4D97-AF65-F5344CB8AC3E}">
        <p14:creationId xmlns:p14="http://schemas.microsoft.com/office/powerpoint/2010/main" val="16665896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21308" y="1718148"/>
            <a:ext cx="10363200" cy="1470025"/>
          </a:xfrm>
        </p:spPr>
        <p:txBody>
          <a:bodyPr>
            <a:noAutofit/>
          </a:bodyPr>
          <a:lstStyle>
            <a:lvl1pPr>
              <a:defRPr lang="zh-CN" altLang="en-US" sz="6600" b="1" kern="1200" dirty="0">
                <a:solidFill>
                  <a:srgbClr val="3366FF"/>
                </a:solidFill>
                <a:effectLst>
                  <a:outerShdw blurRad="38100" dist="38100" dir="2700000" algn="tl">
                    <a:srgbClr val="000000">
                      <a:alpha val="43137"/>
                    </a:srgbClr>
                  </a:outerShdw>
                  <a:reflection blurRad="25400" stA="30000" endPos="30000" dist="50800" dir="5400000" sy="-100000" algn="bl" rotWithShape="0"/>
                </a:effectLst>
                <a:latin typeface="微软雅黑" pitchFamily="34" charset="-122"/>
                <a:ea typeface="微软雅黑" pitchFamily="34" charset="-122"/>
                <a:cs typeface="+mn-cs"/>
              </a:defRPr>
            </a:lvl1pPr>
          </a:lstStyle>
          <a:p>
            <a:r>
              <a:rPr lang="zh-CN" altLang="en-US" dirty="0"/>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dirty="0"/>
              <a:t>单击此处编辑母版副标题样式</a:t>
            </a:r>
          </a:p>
        </p:txBody>
      </p:sp>
      <p:sp>
        <p:nvSpPr>
          <p:cNvPr id="4" name="日期占位符 3"/>
          <p:cNvSpPr>
            <a:spLocks noGrp="1"/>
          </p:cNvSpPr>
          <p:nvPr>
            <p:ph type="dt" sz="half" idx="10"/>
          </p:nvPr>
        </p:nvSpPr>
        <p:spPr/>
        <p:txBody>
          <a:bodyPr/>
          <a:lstStyle/>
          <a:p>
            <a:fld id="{B5DD6B0F-95F0-4695-A716-8DCA596A49F2}" type="datetime1">
              <a:rPr lang="zh-CN" altLang="en-US" smtClean="0"/>
              <a:t>2024/11/27</a:t>
            </a:fld>
            <a:endParaRPr lang="zh-CN" altLang="en-US"/>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
        <p:nvSpPr>
          <p:cNvPr id="8" name="矩形 7"/>
          <p:cNvSpPr/>
          <p:nvPr userDrawn="1"/>
        </p:nvSpPr>
        <p:spPr>
          <a:xfrm>
            <a:off x="0" y="6750024"/>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9" name="矩形 8"/>
          <p:cNvSpPr/>
          <p:nvPr userDrawn="1"/>
        </p:nvSpPr>
        <p:spPr>
          <a:xfrm>
            <a:off x="2476476" y="6750024"/>
            <a:ext cx="9715525" cy="108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0" name="矩形 9"/>
          <p:cNvSpPr/>
          <p:nvPr userDrawn="1"/>
        </p:nvSpPr>
        <p:spPr>
          <a:xfrm>
            <a:off x="-1" y="0"/>
            <a:ext cx="12192000" cy="216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1" name="矩形 10"/>
          <p:cNvSpPr/>
          <p:nvPr userDrawn="1"/>
        </p:nvSpPr>
        <p:spPr>
          <a:xfrm>
            <a:off x="9239272" y="-2"/>
            <a:ext cx="2952728" cy="216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 name="页脚占位符 4"/>
          <p:cNvSpPr>
            <a:spLocks noGrp="1"/>
          </p:cNvSpPr>
          <p:nvPr>
            <p:ph type="ftr" sz="quarter" idx="11"/>
          </p:nvPr>
        </p:nvSpPr>
        <p:spPr>
          <a:xfrm>
            <a:off x="3733552" y="6356351"/>
            <a:ext cx="4738712" cy="365125"/>
          </a:xfrm>
        </p:spPr>
        <p:txBody>
          <a:bodyPr/>
          <a:lstStyle>
            <a:lvl1pPr>
              <a:defRPr>
                <a:solidFill>
                  <a:schemeClr val="tx1"/>
                </a:solidFill>
              </a:defRPr>
            </a:lvl1pPr>
          </a:lstStyle>
          <a:p>
            <a:r>
              <a:rPr lang="en-US" altLang="zh-CN"/>
              <a:t>CEPC Accelerator TDR International Review</a:t>
            </a:r>
            <a:endParaRPr lang="zh-CN" altLang="en-US" dirty="0"/>
          </a:p>
        </p:txBody>
      </p:sp>
    </p:spTree>
    <p:extLst>
      <p:ext uri="{BB962C8B-B14F-4D97-AF65-F5344CB8AC3E}">
        <p14:creationId xmlns:p14="http://schemas.microsoft.com/office/powerpoint/2010/main" val="4164112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FFBE3450-B00C-4083-A665-4ACEFA817E0E}" type="datetimeFigureOut">
              <a:rPr lang="zh-CN" altLang="en-US" smtClean="0"/>
              <a:pPr/>
              <a:t>2024/11/27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35316787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FBE3450-B00C-4083-A665-4ACEFA817E0E}" type="datetimeFigureOut">
              <a:rPr lang="zh-CN" altLang="en-US" smtClean="0"/>
              <a:pPr/>
              <a:t>2024/11/27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311541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D74C926-F034-49CA-8FD7-4B1F02654A9B}" type="datetimeFigureOut">
              <a:rPr lang="zh-CN" altLang="en-US" smtClean="0"/>
              <a:t>2024/11/27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1607BCB-7037-4A40-ACEE-524AA711488E}" type="slidenum">
              <a:rPr lang="zh-CN" altLang="en-US" smtClean="0"/>
              <a:t>‹#›</a:t>
            </a:fld>
            <a:endParaRPr lang="zh-CN" altLang="en-US"/>
          </a:p>
        </p:txBody>
      </p:sp>
    </p:spTree>
    <p:extLst>
      <p:ext uri="{BB962C8B-B14F-4D97-AF65-F5344CB8AC3E}">
        <p14:creationId xmlns:p14="http://schemas.microsoft.com/office/powerpoint/2010/main" val="6921237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711200" y="393701"/>
            <a:ext cx="10972800" cy="5851525"/>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lvl1pPr>
              <a:defRPr smtClean="0"/>
            </a:lvl1pPr>
          </a:lstStyle>
          <a:p>
            <a:pPr>
              <a:defRPr/>
            </a:pPr>
            <a:endParaRPr lang="en-US" altLang="zh-CN"/>
          </a:p>
        </p:txBody>
      </p:sp>
      <p:sp>
        <p:nvSpPr>
          <p:cNvPr id="4" name="页脚占位符 3"/>
          <p:cNvSpPr>
            <a:spLocks noGrp="1"/>
          </p:cNvSpPr>
          <p:nvPr>
            <p:ph type="ftr" sz="quarter" idx="11"/>
          </p:nvPr>
        </p:nvSpPr>
        <p:spPr/>
        <p:txBody>
          <a:bodyPr/>
          <a:lstStyle>
            <a:lvl1pPr>
              <a:defRPr smtClean="0"/>
            </a:lvl1pPr>
          </a:lstStyle>
          <a:p>
            <a:pPr>
              <a:defRPr/>
            </a:pPr>
            <a:endParaRPr lang="en-US" altLang="zh-CN"/>
          </a:p>
        </p:txBody>
      </p:sp>
      <p:sp>
        <p:nvSpPr>
          <p:cNvPr id="5" name="灯片编号占位符 4"/>
          <p:cNvSpPr>
            <a:spLocks noGrp="1"/>
          </p:cNvSpPr>
          <p:nvPr>
            <p:ph type="sldNum" sz="quarter" idx="12"/>
          </p:nvPr>
        </p:nvSpPr>
        <p:spPr/>
        <p:txBody>
          <a:bodyPr/>
          <a:lstStyle>
            <a:lvl1pPr>
              <a:defRPr/>
            </a:lvl1pPr>
          </a:lstStyle>
          <a:p>
            <a:fld id="{BFAEF450-13CC-482A-8612-03B7B2F9261F}" type="slidenum">
              <a:rPr lang="en-US" altLang="zh-CN"/>
              <a:pPr/>
              <a:t>‹#›</a:t>
            </a:fld>
            <a:endParaRPr lang="en-US" altLang="zh-CN"/>
          </a:p>
        </p:txBody>
      </p:sp>
    </p:spTree>
    <p:extLst>
      <p:ext uri="{BB962C8B-B14F-4D97-AF65-F5344CB8AC3E}">
        <p14:creationId xmlns:p14="http://schemas.microsoft.com/office/powerpoint/2010/main" val="1554547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
        <p:nvSpPr>
          <p:cNvPr id="10" name="标题 4"/>
          <p:cNvSpPr>
            <a:spLocks noGrp="1"/>
          </p:cNvSpPr>
          <p:nvPr>
            <p:ph type="title" hasCustomPrompt="1"/>
          </p:nvPr>
        </p:nvSpPr>
        <p:spPr>
          <a:xfrm>
            <a:off x="1558637" y="1"/>
            <a:ext cx="10515600" cy="663575"/>
          </a:xfrm>
          <a:prstGeom prst="rect">
            <a:avLst/>
          </a:prstGeom>
        </p:spPr>
        <p:txBody>
          <a:bodyPr anchor="ctr"/>
          <a:lstStyle>
            <a:lvl1pPr>
              <a:defRPr sz="4000" b="1" baseline="0">
                <a:solidFill>
                  <a:srgbClr val="C00000"/>
                </a:solidFill>
              </a:defRPr>
            </a:lvl1pPr>
          </a:lstStyle>
          <a:p>
            <a:r>
              <a:rPr lang="en-US" altLang="zh-CN" dirty="0"/>
              <a:t>Click here to add text</a:t>
            </a:r>
            <a:endParaRPr lang="zh-CN" altLang="en-US" dirty="0"/>
          </a:p>
        </p:txBody>
      </p:sp>
      <p:grpSp>
        <p:nvGrpSpPr>
          <p:cNvPr id="4" name="组合 3"/>
          <p:cNvGrpSpPr/>
          <p:nvPr userDrawn="1"/>
        </p:nvGrpSpPr>
        <p:grpSpPr>
          <a:xfrm>
            <a:off x="0" y="727354"/>
            <a:ext cx="12192000" cy="110846"/>
            <a:chOff x="0" y="846225"/>
            <a:chExt cx="9144000" cy="110846"/>
          </a:xfrm>
        </p:grpSpPr>
        <p:grpSp>
          <p:nvGrpSpPr>
            <p:cNvPr id="5" name="组合 4"/>
            <p:cNvGrpSpPr/>
            <p:nvPr/>
          </p:nvGrpSpPr>
          <p:grpSpPr>
            <a:xfrm>
              <a:off x="0" y="846225"/>
              <a:ext cx="9144000" cy="110846"/>
              <a:chOff x="0" y="846225"/>
              <a:chExt cx="9144000" cy="110846"/>
            </a:xfrm>
          </p:grpSpPr>
          <p:grpSp>
            <p:nvGrpSpPr>
              <p:cNvPr id="7" name="组合 6"/>
              <p:cNvGrpSpPr/>
              <p:nvPr/>
            </p:nvGrpSpPr>
            <p:grpSpPr>
              <a:xfrm>
                <a:off x="875653" y="846225"/>
                <a:ext cx="8268347" cy="110438"/>
                <a:chOff x="875653" y="846225"/>
                <a:chExt cx="8268347" cy="110438"/>
              </a:xfrm>
            </p:grpSpPr>
            <p:sp>
              <p:nvSpPr>
                <p:cNvPr id="9" name="矩形 8"/>
                <p:cNvSpPr/>
                <p:nvPr/>
              </p:nvSpPr>
              <p:spPr>
                <a:xfrm>
                  <a:off x="875653" y="846227"/>
                  <a:ext cx="8268347" cy="110436"/>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1" name="直角三角形 10"/>
                <p:cNvSpPr/>
                <p:nvPr/>
              </p:nvSpPr>
              <p:spPr>
                <a:xfrm>
                  <a:off x="975360" y="846225"/>
                  <a:ext cx="137160" cy="110438"/>
                </a:xfrm>
                <a:prstGeom prst="rtTriangle">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sp>
            <p:nvSpPr>
              <p:cNvPr id="8" name="矩形 7"/>
              <p:cNvSpPr/>
              <p:nvPr/>
            </p:nvSpPr>
            <p:spPr>
              <a:xfrm>
                <a:off x="0" y="846226"/>
                <a:ext cx="975360" cy="110845"/>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cxnSp>
          <p:nvCxnSpPr>
            <p:cNvPr id="6" name="直接连接符 5"/>
            <p:cNvCxnSpPr>
              <a:stCxn id="11" idx="2"/>
            </p:cNvCxnSpPr>
            <p:nvPr/>
          </p:nvCxnSpPr>
          <p:spPr>
            <a:xfrm flipV="1">
              <a:off x="975360" y="846225"/>
              <a:ext cx="0" cy="11043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12" name="图片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9786" y="76201"/>
            <a:ext cx="1272156" cy="633385"/>
          </a:xfrm>
          <a:prstGeom prst="rect">
            <a:avLst/>
          </a:prstGeom>
        </p:spPr>
      </p:pic>
      <p:sp>
        <p:nvSpPr>
          <p:cNvPr id="13" name="矩形 12"/>
          <p:cNvSpPr/>
          <p:nvPr userDrawn="1"/>
        </p:nvSpPr>
        <p:spPr>
          <a:xfrm>
            <a:off x="1" y="6553201"/>
            <a:ext cx="10914276" cy="302055"/>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b="1">
              <a:latin typeface="Calibri" panose="020F0502020204030204" pitchFamily="34" charset="0"/>
              <a:cs typeface="Calibri" panose="020F0502020204030204" pitchFamily="34" charset="0"/>
            </a:endParaRPr>
          </a:p>
        </p:txBody>
      </p:sp>
      <p:sp>
        <p:nvSpPr>
          <p:cNvPr id="14" name="矩形 13"/>
          <p:cNvSpPr/>
          <p:nvPr userDrawn="1"/>
        </p:nvSpPr>
        <p:spPr>
          <a:xfrm>
            <a:off x="10909477" y="6553201"/>
            <a:ext cx="1282524" cy="300331"/>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b="1">
              <a:solidFill>
                <a:schemeClr val="bg1"/>
              </a:solidFill>
              <a:latin typeface="Calibri" panose="020F0502020204030204" pitchFamily="34" charset="0"/>
              <a:cs typeface="Calibri" panose="020F0502020204030204" pitchFamily="34" charset="0"/>
            </a:endParaRPr>
          </a:p>
        </p:txBody>
      </p:sp>
      <p:sp>
        <p:nvSpPr>
          <p:cNvPr id="15" name="Slide Number Placeholder 5"/>
          <p:cNvSpPr txBox="1">
            <a:spLocks/>
          </p:cNvSpPr>
          <p:nvPr userDrawn="1"/>
        </p:nvSpPr>
        <p:spPr>
          <a:xfrm>
            <a:off x="10311534" y="6433915"/>
            <a:ext cx="1796516" cy="421341"/>
          </a:xfrm>
          <a:prstGeom prst="rect">
            <a:avLst/>
          </a:prstGeom>
        </p:spPr>
        <p:txBody>
          <a:bodyPr vert="horz" lIns="91440" tIns="45720" rIns="91440" bIns="45720" rtlCol="0" anchor="ctr"/>
          <a:lstStyle>
            <a:defPPr>
              <a:defRPr lang="zh-CN"/>
            </a:defPPr>
            <a:lvl1pPr marL="0" algn="r" defTabSz="914400" rtl="0" eaLnBrk="1" latinLnBrk="0" hangingPunct="1">
              <a:defRPr lang="zh-CN" altLang="en-US" sz="2000" kern="1200" smtClean="0">
                <a:solidFill>
                  <a:schemeClr val="bg1"/>
                </a:solidFill>
                <a:latin typeface="Times New Roman" panose="02020603050405020304" pitchFamily="18" charset="0"/>
                <a:ea typeface="+mn-ea"/>
                <a:cs typeface="Times New Roman" panose="02020603050405020304" pitchFamily="18"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771D156-31C7-4A0D-88C3-08F7D3EE48DA}" type="slidenum">
              <a:rPr lang="en-US" altLang="zh-CN" sz="1600" b="1" smtClean="0">
                <a:latin typeface="Calibri" panose="020F0502020204030204" pitchFamily="34" charset="0"/>
                <a:cs typeface="Calibri" panose="020F0502020204030204" pitchFamily="34" charset="0"/>
              </a:rPr>
              <a:pPr/>
              <a:t>‹#›</a:t>
            </a:fld>
            <a:endParaRPr lang="zh-CN" altLang="en-US" sz="1600" b="1" dirty="0">
              <a:latin typeface="Calibri" panose="020F0502020204030204" pitchFamily="34" charset="0"/>
              <a:cs typeface="Calibri" panose="020F0502020204030204" pitchFamily="34" charset="0"/>
            </a:endParaRPr>
          </a:p>
        </p:txBody>
      </p:sp>
      <p:sp>
        <p:nvSpPr>
          <p:cNvPr id="16" name="文本框 19"/>
          <p:cNvSpPr txBox="1"/>
          <p:nvPr userDrawn="1"/>
        </p:nvSpPr>
        <p:spPr>
          <a:xfrm>
            <a:off x="38100" y="6581002"/>
            <a:ext cx="10715413"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1" dirty="0">
                <a:solidFill>
                  <a:schemeClr val="bg1"/>
                </a:solidFill>
                <a:latin typeface="Calibri" panose="020F0502020204030204" pitchFamily="34" charset="0"/>
                <a:cs typeface="Calibri" panose="020F0502020204030204" pitchFamily="34" charset="0"/>
              </a:rPr>
              <a:t>低激活温度吸气剂薄膜制备与研究</a:t>
            </a:r>
            <a:r>
              <a:rPr lang="zh-CN" altLang="en-US" sz="1200" b="1" baseline="0" dirty="0">
                <a:solidFill>
                  <a:schemeClr val="bg1"/>
                </a:solidFill>
                <a:latin typeface="Calibri" panose="020F0502020204030204" pitchFamily="34" charset="0"/>
                <a:cs typeface="Calibri" panose="020F0502020204030204" pitchFamily="34" charset="0"/>
              </a:rPr>
              <a:t> </a:t>
            </a:r>
            <a:r>
              <a:rPr lang="en-US" altLang="zh-CN" sz="1200" b="1" baseline="0" dirty="0">
                <a:solidFill>
                  <a:schemeClr val="bg1"/>
                </a:solidFill>
                <a:latin typeface="Calibri" panose="020F0502020204030204" pitchFamily="34" charset="0"/>
                <a:cs typeface="Calibri" panose="020F0502020204030204" pitchFamily="34" charset="0"/>
              </a:rPr>
              <a:t>/</a:t>
            </a:r>
            <a:r>
              <a:rPr lang="zh-CN" altLang="en-US" sz="1200" b="1" baseline="0" dirty="0">
                <a:solidFill>
                  <a:schemeClr val="bg1"/>
                </a:solidFill>
                <a:latin typeface="Calibri" panose="020F0502020204030204" pitchFamily="34" charset="0"/>
                <a:cs typeface="Calibri" panose="020F0502020204030204" pitchFamily="34" charset="0"/>
              </a:rPr>
              <a:t>加速器中心 真空组 </a:t>
            </a:r>
            <a:r>
              <a:rPr lang="en-US" altLang="zh-CN" sz="1200" b="1" baseline="0" dirty="0">
                <a:solidFill>
                  <a:schemeClr val="bg1"/>
                </a:solidFill>
                <a:latin typeface="Calibri" panose="020F0502020204030204" pitchFamily="34" charset="0"/>
                <a:cs typeface="Calibri" panose="020F0502020204030204" pitchFamily="34" charset="0"/>
              </a:rPr>
              <a:t>/</a:t>
            </a:r>
            <a:r>
              <a:rPr lang="zh-CN" altLang="en-US" sz="1200" b="1" baseline="0" dirty="0">
                <a:solidFill>
                  <a:schemeClr val="bg1"/>
                </a:solidFill>
                <a:latin typeface="Calibri" panose="020F0502020204030204" pitchFamily="34" charset="0"/>
                <a:cs typeface="Calibri" panose="020F0502020204030204" pitchFamily="34" charset="0"/>
              </a:rPr>
              <a:t>马永胜</a:t>
            </a:r>
            <a:endParaRPr lang="zh-CN" altLang="en-US" sz="1200" b="1" dirty="0">
              <a:solidFill>
                <a:schemeClr val="bg1"/>
              </a:solidFill>
              <a:latin typeface="Calibri" panose="020F0502020204030204" pitchFamily="34" charset="0"/>
              <a:cs typeface="Calibri" panose="020F0502020204030204" pitchFamily="34" charset="0"/>
            </a:endParaRPr>
          </a:p>
        </p:txBody>
      </p:sp>
      <p:sp>
        <p:nvSpPr>
          <p:cNvPr id="17" name="直角三角形 16"/>
          <p:cNvSpPr/>
          <p:nvPr userDrawn="1"/>
        </p:nvSpPr>
        <p:spPr>
          <a:xfrm flipV="1">
            <a:off x="10909477" y="6553200"/>
            <a:ext cx="526943" cy="302054"/>
          </a:xfrm>
          <a:prstGeom prst="rtTriangle">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b="1">
              <a:latin typeface="Calibri" panose="020F0502020204030204" pitchFamily="34" charset="0"/>
              <a:cs typeface="Calibri" panose="020F0502020204030204" pitchFamily="34" charset="0"/>
            </a:endParaRPr>
          </a:p>
        </p:txBody>
      </p:sp>
      <p:cxnSp>
        <p:nvCxnSpPr>
          <p:cNvPr id="18" name="直接连接符 17"/>
          <p:cNvCxnSpPr/>
          <p:nvPr userDrawn="1"/>
        </p:nvCxnSpPr>
        <p:spPr>
          <a:xfrm>
            <a:off x="11445105" y="6433915"/>
            <a:ext cx="0" cy="421341"/>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12386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Click to edit Master subtitle style</a:t>
            </a:r>
            <a:endParaRPr lang="zh-CN" altLang="en-US"/>
          </a:p>
        </p:txBody>
      </p:sp>
      <p:sp>
        <p:nvSpPr>
          <p:cNvPr id="4" name="Date Placeholder 3"/>
          <p:cNvSpPr>
            <a:spLocks noGrp="1"/>
          </p:cNvSpPr>
          <p:nvPr>
            <p:ph type="dt" sz="half" idx="10"/>
          </p:nvPr>
        </p:nvSpPr>
        <p:spPr/>
        <p:txBody>
          <a:bodyPr/>
          <a:lstStyle/>
          <a:p>
            <a:fld id="{62D92942-8651-4956-B7C0-A7B74FFC6096}" type="datetime1">
              <a:rPr lang="zh-CN" altLang="en-US" smtClean="0"/>
              <a:t>2024/11/27</a:t>
            </a:fld>
            <a:endParaRPr lang="zh-CN" altLang="en-US"/>
          </a:p>
        </p:txBody>
      </p:sp>
      <p:sp>
        <p:nvSpPr>
          <p:cNvPr id="5" name="Footer Placeholder 4"/>
          <p:cNvSpPr>
            <a:spLocks noGrp="1"/>
          </p:cNvSpPr>
          <p:nvPr>
            <p:ph type="ftr" sz="quarter" idx="11"/>
          </p:nvPr>
        </p:nvSpPr>
        <p:spPr/>
        <p:txBody>
          <a:bodyPr/>
          <a:lstStyle/>
          <a:p>
            <a:r>
              <a:rPr lang="en-US" altLang="zh-CN"/>
              <a:t>CEPC Accelerator TDR International Review</a:t>
            </a:r>
            <a:endParaRPr lang="zh-CN" altLang="en-US"/>
          </a:p>
        </p:txBody>
      </p:sp>
      <p:sp>
        <p:nvSpPr>
          <p:cNvPr id="6" name="Slide Number Placeholder 5"/>
          <p:cNvSpPr>
            <a:spLocks noGrp="1"/>
          </p:cNvSpPr>
          <p:nvPr>
            <p:ph type="sldNum" sz="quarter" idx="12"/>
          </p:nvPr>
        </p:nvSpPr>
        <p:spPr/>
        <p:txBody>
          <a:bodyPr/>
          <a:lstStyle/>
          <a:p>
            <a:fld id="{27F552FA-C358-4F70-9CE8-3E41459FCE36}" type="slidenum">
              <a:rPr lang="zh-CN" altLang="en-US" smtClean="0"/>
              <a:t>‹#›</a:t>
            </a:fld>
            <a:endParaRPr lang="zh-CN" altLang="en-US"/>
          </a:p>
        </p:txBody>
      </p:sp>
      <p:sp>
        <p:nvSpPr>
          <p:cNvPr id="7" name="Title 6"/>
          <p:cNvSpPr>
            <a:spLocks noGrp="1"/>
          </p:cNvSpPr>
          <p:nvPr>
            <p:ph type="title"/>
          </p:nvPr>
        </p:nvSpPr>
        <p:spPr/>
        <p:txBody>
          <a:bodyPr/>
          <a:lstStyle/>
          <a:p>
            <a:r>
              <a:rPr lang="en-US" altLang="zh-CN"/>
              <a:t>Click to edit Master title style</a:t>
            </a:r>
            <a:endParaRPr lang="zh-CN" altLang="en-US"/>
          </a:p>
        </p:txBody>
      </p:sp>
    </p:spTree>
    <p:extLst>
      <p:ext uri="{BB962C8B-B14F-4D97-AF65-F5344CB8AC3E}">
        <p14:creationId xmlns:p14="http://schemas.microsoft.com/office/powerpoint/2010/main" val="4269644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600" y="1285861"/>
            <a:ext cx="10972800" cy="4840303"/>
          </a:xfrm>
        </p:spPr>
        <p:txBody>
          <a:bodyPr/>
          <a:lstStyle>
            <a:lvl1pPr>
              <a:lnSpc>
                <a:spcPct val="110000"/>
              </a:lnSpc>
              <a:spcBef>
                <a:spcPts val="0"/>
              </a:spcBef>
              <a:spcAft>
                <a:spcPts val="1000"/>
              </a:spcAft>
              <a:buClr>
                <a:srgbClr val="FFC000"/>
              </a:buClr>
              <a:buSzPct val="80000"/>
              <a:buFont typeface="Wingdings" pitchFamily="2" charset="2"/>
              <a:buChar char="n"/>
              <a:defRPr sz="2800" b="0" baseline="0">
                <a:latin typeface="Arial" panose="020B0604020202020204" pitchFamily="34" charset="0"/>
                <a:ea typeface="微软雅黑" pitchFamily="34" charset="-122"/>
              </a:defRPr>
            </a:lvl1pPr>
            <a:lvl2pPr>
              <a:defRPr sz="2400" baseline="0">
                <a:latin typeface="Arial" panose="020B0604020202020204" pitchFamily="34" charset="0"/>
                <a:ea typeface="微软雅黑" pitchFamily="34" charset="-122"/>
              </a:defRPr>
            </a:lvl2pPr>
            <a:lvl3pPr>
              <a:defRPr baseline="0"/>
            </a:lvl3pPr>
            <a:lvl4pPr>
              <a:defRPr baseline="0"/>
            </a:lvl4pPr>
            <a:lvl5pPr>
              <a:defRPr baseline="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196D06B5-6AD4-4F33-A9D5-36E04B761C91}" type="datetime1">
              <a:rPr lang="zh-CN" altLang="en-US" smtClean="0"/>
              <a:t>2024/11/27</a:t>
            </a:fld>
            <a:endParaRPr lang="zh-CN" altLang="en-US"/>
          </a:p>
        </p:txBody>
      </p:sp>
      <p:sp>
        <p:nvSpPr>
          <p:cNvPr id="2" name="标题 1"/>
          <p:cNvSpPr>
            <a:spLocks noGrp="1"/>
          </p:cNvSpPr>
          <p:nvPr>
            <p:ph type="title"/>
          </p:nvPr>
        </p:nvSpPr>
        <p:spPr>
          <a:xfrm>
            <a:off x="666712" y="142852"/>
            <a:ext cx="10763325" cy="725470"/>
          </a:xfrm>
        </p:spPr>
        <p:txBody>
          <a:bodyPr>
            <a:normAutofit/>
          </a:bodyPr>
          <a:lstStyle>
            <a:lvl1pPr algn="l">
              <a:defRPr sz="3000" b="1" baseline="0">
                <a:solidFill>
                  <a:srgbClr val="FF0000"/>
                </a:solidFill>
                <a:effectLst>
                  <a:outerShdw blurRad="38100" dist="38100" dir="2700000" algn="tl">
                    <a:srgbClr val="000000">
                      <a:alpha val="43137"/>
                    </a:srgbClr>
                  </a:outerShdw>
                </a:effectLst>
                <a:latin typeface="Arial Black" pitchFamily="34" charset="0"/>
                <a:ea typeface="微软雅黑" pitchFamily="34" charset="-122"/>
              </a:defRPr>
            </a:lvl1pPr>
          </a:lstStyle>
          <a:p>
            <a:r>
              <a:rPr lang="zh-CN" altLang="en-US" dirty="0"/>
              <a:t>单击此处编辑母版标题样式</a:t>
            </a:r>
          </a:p>
        </p:txBody>
      </p:sp>
      <p:sp>
        <p:nvSpPr>
          <p:cNvPr id="15" name="矩形 14"/>
          <p:cNvSpPr/>
          <p:nvPr userDrawn="1"/>
        </p:nvSpPr>
        <p:spPr>
          <a:xfrm>
            <a:off x="0" y="6750024"/>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6" name="矩形 15"/>
          <p:cNvSpPr/>
          <p:nvPr userDrawn="1"/>
        </p:nvSpPr>
        <p:spPr>
          <a:xfrm>
            <a:off x="2476476" y="6750024"/>
            <a:ext cx="9715525" cy="108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8" name="矩形 17"/>
          <p:cNvSpPr/>
          <p:nvPr userDrawn="1"/>
        </p:nvSpPr>
        <p:spPr>
          <a:xfrm>
            <a:off x="-1" y="937526"/>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23" name="矩形 22"/>
          <p:cNvSpPr/>
          <p:nvPr userDrawn="1"/>
        </p:nvSpPr>
        <p:spPr>
          <a:xfrm>
            <a:off x="0" y="0"/>
            <a:ext cx="285709" cy="91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 name="页脚占位符 4"/>
          <p:cNvSpPr>
            <a:spLocks noGrp="1"/>
          </p:cNvSpPr>
          <p:nvPr>
            <p:ph type="ftr" sz="quarter" idx="11"/>
          </p:nvPr>
        </p:nvSpPr>
        <p:spPr>
          <a:xfrm>
            <a:off x="3586586" y="6386391"/>
            <a:ext cx="5040560" cy="354977"/>
          </a:xfrm>
        </p:spPr>
        <p:txBody>
          <a:bodyPr/>
          <a:lstStyle/>
          <a:p>
            <a:r>
              <a:rPr lang="en-US" altLang="zh-CN"/>
              <a:t>CEPC Accelerator TDR International Review</a:t>
            </a:r>
            <a:endParaRPr lang="zh-CN" altLang="en-US" dirty="0"/>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35489972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310AA8A-7316-45BE-90A2-2B125DE50948}" type="datetime1">
              <a:rPr lang="zh-CN" altLang="en-US" smtClean="0"/>
              <a:t>2024/11/27</a:t>
            </a:fld>
            <a:endParaRPr lang="zh-CN" altLang="en-US"/>
          </a:p>
        </p:txBody>
      </p:sp>
      <p:sp>
        <p:nvSpPr>
          <p:cNvPr id="4" name="灯片编号占位符 3"/>
          <p:cNvSpPr>
            <a:spLocks noGrp="1"/>
          </p:cNvSpPr>
          <p:nvPr>
            <p:ph type="sldNum" sz="quarter" idx="12"/>
          </p:nvPr>
        </p:nvSpPr>
        <p:spPr/>
        <p:txBody>
          <a:bodyPr/>
          <a:lstStyle/>
          <a:p>
            <a:fld id="{F15E9139-A00B-4B2A-98A6-095DC08F1345}" type="slidenum">
              <a:rPr lang="zh-CN" altLang="en-US" smtClean="0"/>
              <a:pPr/>
              <a:t>‹#›</a:t>
            </a:fld>
            <a:endParaRPr lang="zh-CN" altLang="en-US"/>
          </a:p>
        </p:txBody>
      </p:sp>
      <p:sp>
        <p:nvSpPr>
          <p:cNvPr id="6" name="页脚占位符 4"/>
          <p:cNvSpPr>
            <a:spLocks noGrp="1"/>
          </p:cNvSpPr>
          <p:nvPr>
            <p:ph type="ftr" sz="quarter" idx="11"/>
          </p:nvPr>
        </p:nvSpPr>
        <p:spPr>
          <a:xfrm>
            <a:off x="3586586" y="6386391"/>
            <a:ext cx="5040560" cy="354977"/>
          </a:xfrm>
        </p:spPr>
        <p:txBody>
          <a:bodyPr/>
          <a:lstStyle/>
          <a:p>
            <a:r>
              <a:rPr lang="en-US" altLang="zh-CN"/>
              <a:t>CEPC Accelerator TDR International Review</a:t>
            </a:r>
            <a:endParaRPr lang="zh-CN" altLang="en-US" dirty="0"/>
          </a:p>
        </p:txBody>
      </p:sp>
    </p:spTree>
    <p:extLst>
      <p:ext uri="{BB962C8B-B14F-4D97-AF65-F5344CB8AC3E}">
        <p14:creationId xmlns:p14="http://schemas.microsoft.com/office/powerpoint/2010/main" val="3895333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Click to edit Master subtitle style</a:t>
            </a:r>
            <a:endParaRPr lang="zh-CN" altLang="en-US"/>
          </a:p>
        </p:txBody>
      </p:sp>
      <p:sp>
        <p:nvSpPr>
          <p:cNvPr id="4" name="Date Placeholder 3"/>
          <p:cNvSpPr>
            <a:spLocks noGrp="1"/>
          </p:cNvSpPr>
          <p:nvPr>
            <p:ph type="dt" sz="half" idx="10"/>
          </p:nvPr>
        </p:nvSpPr>
        <p:spPr/>
        <p:txBody>
          <a:bodyPr/>
          <a:lstStyle/>
          <a:p>
            <a:fld id="{F6CC5D4F-7ED1-450E-9A65-D90E5772E599}" type="datetime1">
              <a:rPr lang="zh-CN" altLang="en-US" smtClean="0"/>
              <a:t>2024/11/27</a:t>
            </a:fld>
            <a:endParaRPr lang="zh-CN" altLang="en-US"/>
          </a:p>
        </p:txBody>
      </p:sp>
      <p:sp>
        <p:nvSpPr>
          <p:cNvPr id="5" name="Footer Placeholder 4"/>
          <p:cNvSpPr>
            <a:spLocks noGrp="1"/>
          </p:cNvSpPr>
          <p:nvPr>
            <p:ph type="ftr" sz="quarter" idx="11"/>
          </p:nvPr>
        </p:nvSpPr>
        <p:spPr/>
        <p:txBody>
          <a:bodyPr/>
          <a:lstStyle/>
          <a:p>
            <a:r>
              <a:rPr lang="en-US" altLang="zh-CN"/>
              <a:t>CEPC Accelerator TDR International Review</a:t>
            </a:r>
            <a:endParaRPr lang="zh-CN" altLang="en-US"/>
          </a:p>
        </p:txBody>
      </p:sp>
      <p:sp>
        <p:nvSpPr>
          <p:cNvPr id="6" name="Slide Number Placeholder 5"/>
          <p:cNvSpPr>
            <a:spLocks noGrp="1"/>
          </p:cNvSpPr>
          <p:nvPr>
            <p:ph type="sldNum" sz="quarter" idx="12"/>
          </p:nvPr>
        </p:nvSpPr>
        <p:spPr/>
        <p:txBody>
          <a:bodyPr/>
          <a:lstStyle/>
          <a:p>
            <a:fld id="{27F552FA-C358-4F70-9CE8-3E41459FCE36}" type="slidenum">
              <a:rPr lang="zh-CN" altLang="en-US" smtClean="0"/>
              <a:t>‹#›</a:t>
            </a:fld>
            <a:endParaRPr lang="zh-CN" altLang="en-US"/>
          </a:p>
        </p:txBody>
      </p:sp>
      <p:sp>
        <p:nvSpPr>
          <p:cNvPr id="7" name="Title 6"/>
          <p:cNvSpPr>
            <a:spLocks noGrp="1"/>
          </p:cNvSpPr>
          <p:nvPr>
            <p:ph type="title"/>
          </p:nvPr>
        </p:nvSpPr>
        <p:spPr/>
        <p:txBody>
          <a:bodyPr/>
          <a:lstStyle/>
          <a:p>
            <a:r>
              <a:rPr lang="en-US" altLang="zh-CN"/>
              <a:t>Click to edit Master title style</a:t>
            </a:r>
            <a:endParaRPr lang="zh-CN" altLang="en-US"/>
          </a:p>
        </p:txBody>
      </p:sp>
    </p:spTree>
    <p:extLst>
      <p:ext uri="{BB962C8B-B14F-4D97-AF65-F5344CB8AC3E}">
        <p14:creationId xmlns:p14="http://schemas.microsoft.com/office/powerpoint/2010/main" val="23180220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DC51BFFC-F7ED-427A-BB49-D6A74D07957A}" type="datetime1">
              <a:rPr lang="zh-CN" altLang="en-US" smtClean="0"/>
              <a:t>2024/11/27</a:t>
            </a:fld>
            <a:endParaRPr lang="zh-CN" altLang="en-US"/>
          </a:p>
        </p:txBody>
      </p:sp>
      <p:sp>
        <p:nvSpPr>
          <p:cNvPr id="5" name="页脚占位符 4"/>
          <p:cNvSpPr>
            <a:spLocks noGrp="1"/>
          </p:cNvSpPr>
          <p:nvPr>
            <p:ph type="ftr" sz="quarter" idx="11"/>
          </p:nvPr>
        </p:nvSpPr>
        <p:spPr/>
        <p:txBody>
          <a:bodyPr/>
          <a:lstStyle/>
          <a:p>
            <a:r>
              <a:rPr lang="en-US" altLang="zh-CN"/>
              <a:t>CEPC Accelerator TDR International Review</a:t>
            </a:r>
            <a:endParaRPr lang="zh-CN" altLang="en-US"/>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
        <p:nvSpPr>
          <p:cNvPr id="15" name="矩形 14"/>
          <p:cNvSpPr/>
          <p:nvPr userDrawn="1"/>
        </p:nvSpPr>
        <p:spPr>
          <a:xfrm>
            <a:off x="0" y="6750024"/>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6" name="矩形 15"/>
          <p:cNvSpPr/>
          <p:nvPr userDrawn="1"/>
        </p:nvSpPr>
        <p:spPr>
          <a:xfrm>
            <a:off x="2476476" y="6750024"/>
            <a:ext cx="9715525" cy="108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8" name="矩形 17"/>
          <p:cNvSpPr/>
          <p:nvPr userDrawn="1"/>
        </p:nvSpPr>
        <p:spPr>
          <a:xfrm>
            <a:off x="-1" y="937526"/>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23" name="矩形 22"/>
          <p:cNvSpPr/>
          <p:nvPr userDrawn="1"/>
        </p:nvSpPr>
        <p:spPr>
          <a:xfrm>
            <a:off x="0" y="0"/>
            <a:ext cx="285709" cy="91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9" name="文本框 8">
            <a:extLst>
              <a:ext uri="{FF2B5EF4-FFF2-40B4-BE49-F238E27FC236}">
                <a16:creationId xmlns:a16="http://schemas.microsoft.com/office/drawing/2014/main" id="{0BC63A61-D84E-4B59-9936-F766128761DF}"/>
              </a:ext>
            </a:extLst>
          </p:cNvPr>
          <p:cNvSpPr txBox="1"/>
          <p:nvPr userDrawn="1"/>
        </p:nvSpPr>
        <p:spPr>
          <a:xfrm>
            <a:off x="7467195" y="73640"/>
            <a:ext cx="4320480" cy="830997"/>
          </a:xfrm>
          <a:prstGeom prst="rect">
            <a:avLst/>
          </a:prstGeom>
          <a:noFill/>
        </p:spPr>
        <p:txBody>
          <a:bodyPr wrap="square" rtlCol="0">
            <a:spAutoFit/>
          </a:bodyPr>
          <a:lstStyle/>
          <a:p>
            <a:r>
              <a:rPr lang="en-US" altLang="zh-CN" sz="4800" dirty="0">
                <a:solidFill>
                  <a:schemeClr val="bg2">
                    <a:lumMod val="90000"/>
                  </a:schemeClr>
                </a:solidFill>
              </a:rPr>
              <a:t>Confidential</a:t>
            </a:r>
            <a:endParaRPr lang="zh-CN" altLang="en-US" sz="4800" dirty="0">
              <a:solidFill>
                <a:schemeClr val="bg2">
                  <a:lumMod val="90000"/>
                </a:schemeClr>
              </a:solidFill>
            </a:endParaRPr>
          </a:p>
        </p:txBody>
      </p:sp>
    </p:spTree>
    <p:extLst>
      <p:ext uri="{BB962C8B-B14F-4D97-AF65-F5344CB8AC3E}">
        <p14:creationId xmlns:p14="http://schemas.microsoft.com/office/powerpoint/2010/main" val="9173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7" name="图片 6" descr="高能所图标-单色.tif"/>
          <p:cNvPicPr>
            <a:picLocks noChangeAspect="1"/>
          </p:cNvPicPr>
          <p:nvPr userDrawn="1"/>
        </p:nvPicPr>
        <p:blipFill>
          <a:blip r:embed="rId2" cstate="email">
            <a:lum bright="5000"/>
            <a:extLst>
              <a:ext uri="{28A0092B-C50C-407E-A947-70E740481C1C}">
                <a14:useLocalDpi xmlns:a14="http://schemas.microsoft.com/office/drawing/2010/main"/>
              </a:ext>
            </a:extLst>
          </a:blip>
          <a:srcRect/>
          <a:stretch>
            <a:fillRect/>
          </a:stretch>
        </p:blipFill>
        <p:spPr>
          <a:xfrm>
            <a:off x="0" y="2348880"/>
            <a:ext cx="7440149" cy="4509120"/>
          </a:xfrm>
          <a:prstGeom prst="rect">
            <a:avLst/>
          </a:prstGeom>
        </p:spPr>
      </p:pic>
      <p:sp>
        <p:nvSpPr>
          <p:cNvPr id="2" name="标题 1"/>
          <p:cNvSpPr>
            <a:spLocks noGrp="1"/>
          </p:cNvSpPr>
          <p:nvPr>
            <p:ph type="ctrTitle"/>
          </p:nvPr>
        </p:nvSpPr>
        <p:spPr>
          <a:xfrm>
            <a:off x="914400" y="2130426"/>
            <a:ext cx="10363200" cy="1470025"/>
          </a:xfrm>
        </p:spPr>
        <p:txBody>
          <a:bodyPr>
            <a:noAutofit/>
          </a:bodyPr>
          <a:lstStyle>
            <a:lvl1pPr>
              <a:defRPr lang="zh-CN" altLang="en-US" sz="6600" b="1" kern="1200" dirty="0">
                <a:solidFill>
                  <a:srgbClr val="3366FF"/>
                </a:solidFill>
                <a:effectLst>
                  <a:outerShdw blurRad="38100" dist="38100" dir="2700000" algn="tl">
                    <a:srgbClr val="000000">
                      <a:alpha val="43137"/>
                    </a:srgbClr>
                  </a:outerShdw>
                  <a:reflection blurRad="25400" stA="30000" endPos="30000" dist="50800" dir="5400000" sy="-100000" algn="bl" rotWithShape="0"/>
                </a:effectLst>
                <a:latin typeface="微软雅黑" pitchFamily="34" charset="-122"/>
                <a:ea typeface="微软雅黑" pitchFamily="34" charset="-122"/>
                <a:cs typeface="+mn-cs"/>
              </a:defRPr>
            </a:lvl1pPr>
          </a:lstStyle>
          <a:p>
            <a:r>
              <a:rPr lang="zh-CN" altLang="en-US" dirty="0"/>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dirty="0"/>
              <a:t>单击此处编辑母版副标题样式</a:t>
            </a:r>
          </a:p>
        </p:txBody>
      </p:sp>
      <p:sp>
        <p:nvSpPr>
          <p:cNvPr id="4" name="日期占位符 3"/>
          <p:cNvSpPr>
            <a:spLocks noGrp="1"/>
          </p:cNvSpPr>
          <p:nvPr>
            <p:ph type="dt" sz="half" idx="10"/>
          </p:nvPr>
        </p:nvSpPr>
        <p:spPr/>
        <p:txBody>
          <a:bodyPr/>
          <a:lstStyle/>
          <a:p>
            <a:fld id="{FFBE3450-B00C-4083-A665-4ACEFA817E0E}" type="datetimeFigureOut">
              <a:rPr lang="zh-CN" altLang="en-US" smtClean="0"/>
              <a:pPr/>
              <a:t>2024/11/27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
        <p:nvSpPr>
          <p:cNvPr id="8" name="矩形 7"/>
          <p:cNvSpPr/>
          <p:nvPr userDrawn="1"/>
        </p:nvSpPr>
        <p:spPr>
          <a:xfrm>
            <a:off x="0" y="6750024"/>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9" name="矩形 8"/>
          <p:cNvSpPr/>
          <p:nvPr userDrawn="1"/>
        </p:nvSpPr>
        <p:spPr>
          <a:xfrm>
            <a:off x="2476476" y="6750024"/>
            <a:ext cx="9715525" cy="108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0" name="矩形 9"/>
          <p:cNvSpPr/>
          <p:nvPr userDrawn="1"/>
        </p:nvSpPr>
        <p:spPr>
          <a:xfrm>
            <a:off x="-1" y="0"/>
            <a:ext cx="12192000" cy="216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1" name="矩形 10"/>
          <p:cNvSpPr/>
          <p:nvPr userDrawn="1"/>
        </p:nvSpPr>
        <p:spPr>
          <a:xfrm>
            <a:off x="9239272" y="-2"/>
            <a:ext cx="2952728" cy="216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Tree>
    <p:extLst>
      <p:ext uri="{BB962C8B-B14F-4D97-AF65-F5344CB8AC3E}">
        <p14:creationId xmlns:p14="http://schemas.microsoft.com/office/powerpoint/2010/main" val="2163641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600" y="1285861"/>
            <a:ext cx="10972800" cy="4840303"/>
          </a:xfrm>
        </p:spPr>
        <p:txBody>
          <a:bodyPr/>
          <a:lstStyle>
            <a:lvl1pPr>
              <a:lnSpc>
                <a:spcPct val="110000"/>
              </a:lnSpc>
              <a:spcBef>
                <a:spcPts val="0"/>
              </a:spcBef>
              <a:spcAft>
                <a:spcPts val="1000"/>
              </a:spcAft>
              <a:buClr>
                <a:srgbClr val="FFC000"/>
              </a:buClr>
              <a:buSzPct val="80000"/>
              <a:buFont typeface="Wingdings" pitchFamily="2" charset="2"/>
              <a:buChar char="n"/>
              <a:defRPr sz="2800" b="0" baseline="0">
                <a:latin typeface="Arial" panose="020B0604020202020204" pitchFamily="34" charset="0"/>
                <a:ea typeface="微软雅黑" pitchFamily="34" charset="-122"/>
              </a:defRPr>
            </a:lvl1pPr>
            <a:lvl2pPr>
              <a:defRPr sz="2400" baseline="0">
                <a:latin typeface="Arial" panose="020B0604020202020204" pitchFamily="34" charset="0"/>
                <a:ea typeface="微软雅黑" pitchFamily="34" charset="-122"/>
              </a:defRPr>
            </a:lvl2pPr>
            <a:lvl3pPr>
              <a:defRPr baseline="0"/>
            </a:lvl3pPr>
            <a:lvl4pPr>
              <a:defRPr baseline="0"/>
            </a:lvl4pPr>
            <a:lvl5pPr>
              <a:defRPr baseline="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FFBE3450-B00C-4083-A665-4ACEFA817E0E}" type="datetimeFigureOut">
              <a:rPr lang="zh-CN" altLang="en-US" smtClean="0"/>
              <a:pPr/>
              <a:t>2024/11/27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
        <p:nvSpPr>
          <p:cNvPr id="2" name="标题 1"/>
          <p:cNvSpPr>
            <a:spLocks noGrp="1"/>
          </p:cNvSpPr>
          <p:nvPr>
            <p:ph type="title"/>
          </p:nvPr>
        </p:nvSpPr>
        <p:spPr>
          <a:xfrm>
            <a:off x="666712" y="142852"/>
            <a:ext cx="10763325" cy="725470"/>
          </a:xfrm>
        </p:spPr>
        <p:txBody>
          <a:bodyPr>
            <a:normAutofit/>
          </a:bodyPr>
          <a:lstStyle>
            <a:lvl1pPr algn="l">
              <a:defRPr sz="2800" b="1" baseline="0">
                <a:solidFill>
                  <a:schemeClr val="accent1">
                    <a:lumMod val="75000"/>
                  </a:schemeClr>
                </a:solidFill>
                <a:effectLst>
                  <a:outerShdw blurRad="38100" dist="38100" dir="2700000" algn="tl">
                    <a:srgbClr val="000000">
                      <a:alpha val="43137"/>
                    </a:srgbClr>
                  </a:outerShdw>
                </a:effectLst>
                <a:latin typeface="Arial Black" pitchFamily="34" charset="0"/>
                <a:ea typeface="微软雅黑" pitchFamily="34" charset="-122"/>
              </a:defRPr>
            </a:lvl1pPr>
          </a:lstStyle>
          <a:p>
            <a:r>
              <a:rPr lang="zh-CN" altLang="en-US" dirty="0"/>
              <a:t>单击此处编辑母版标题样式</a:t>
            </a:r>
          </a:p>
        </p:txBody>
      </p:sp>
      <p:sp>
        <p:nvSpPr>
          <p:cNvPr id="15" name="矩形 14"/>
          <p:cNvSpPr/>
          <p:nvPr userDrawn="1"/>
        </p:nvSpPr>
        <p:spPr>
          <a:xfrm>
            <a:off x="0" y="6750024"/>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6" name="矩形 15"/>
          <p:cNvSpPr/>
          <p:nvPr userDrawn="1"/>
        </p:nvSpPr>
        <p:spPr>
          <a:xfrm>
            <a:off x="2476476" y="6750024"/>
            <a:ext cx="9715525" cy="108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8" name="矩形 17"/>
          <p:cNvSpPr/>
          <p:nvPr userDrawn="1"/>
        </p:nvSpPr>
        <p:spPr>
          <a:xfrm>
            <a:off x="-1" y="937526"/>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23" name="矩形 22"/>
          <p:cNvSpPr/>
          <p:nvPr userDrawn="1"/>
        </p:nvSpPr>
        <p:spPr>
          <a:xfrm>
            <a:off x="0" y="0"/>
            <a:ext cx="285709" cy="91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Tree>
    <p:extLst>
      <p:ext uri="{BB962C8B-B14F-4D97-AF65-F5344CB8AC3E}">
        <p14:creationId xmlns:p14="http://schemas.microsoft.com/office/powerpoint/2010/main" val="3963093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FFBE3450-B00C-4083-A665-4ACEFA817E0E}" type="datetimeFigureOut">
              <a:rPr lang="zh-CN" altLang="en-US" smtClean="0"/>
              <a:pPr/>
              <a:t>2024/11/27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
        <p:nvSpPr>
          <p:cNvPr id="15" name="矩形 14"/>
          <p:cNvSpPr/>
          <p:nvPr userDrawn="1"/>
        </p:nvSpPr>
        <p:spPr>
          <a:xfrm>
            <a:off x="0" y="6750024"/>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6" name="矩形 15"/>
          <p:cNvSpPr/>
          <p:nvPr userDrawn="1"/>
        </p:nvSpPr>
        <p:spPr>
          <a:xfrm>
            <a:off x="2476476" y="6750024"/>
            <a:ext cx="9715525" cy="108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8" name="矩形 17"/>
          <p:cNvSpPr/>
          <p:nvPr userDrawn="1"/>
        </p:nvSpPr>
        <p:spPr>
          <a:xfrm>
            <a:off x="-1" y="937526"/>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23" name="矩形 22"/>
          <p:cNvSpPr/>
          <p:nvPr userDrawn="1"/>
        </p:nvSpPr>
        <p:spPr>
          <a:xfrm>
            <a:off x="0" y="0"/>
            <a:ext cx="285709" cy="91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Tree>
    <p:extLst>
      <p:ext uri="{BB962C8B-B14F-4D97-AF65-F5344CB8AC3E}">
        <p14:creationId xmlns:p14="http://schemas.microsoft.com/office/powerpoint/2010/main" val="3361463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FFBE3450-B00C-4083-A665-4ACEFA817E0E}" type="datetimeFigureOut">
              <a:rPr lang="zh-CN" altLang="en-US" smtClean="0"/>
              <a:pPr/>
              <a:t>2024/11/27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118005791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theme" Target="../theme/theme2.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282080-4BD3-4705-918A-291DE1BC685E}" type="datetime1">
              <a:rPr lang="zh-CN" altLang="en-US" smtClean="0"/>
              <a:t>2024/11/27</a:t>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ltLang="zh-CN" dirty="0"/>
              <a:t>CEPC Accelerator TDR International Review</a:t>
            </a:r>
            <a:endParaRPr lang="zh-CN" altLang="en-US" dirty="0"/>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17645870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BE3450-B00C-4083-A665-4ACEFA817E0E}" type="datetimeFigureOut">
              <a:rPr lang="zh-CN" altLang="en-US" smtClean="0"/>
              <a:pPr/>
              <a:t>2024/11/27</a:t>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3786680107"/>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8" r:id="rId10"/>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5.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jpeg"/><Relationship Id="rId4" Type="http://schemas.openxmlformats.org/officeDocument/2006/relationships/image" Target="../media/image44.png"/></Relationships>
</file>

<file path=ppt/slides/_rels/slide11.xml.rels><?xml version="1.0" encoding="UTF-8" standalone="yes"?>
<Relationships xmlns="http://schemas.openxmlformats.org/package/2006/relationships"><Relationship Id="rId3" Type="http://schemas.openxmlformats.org/officeDocument/2006/relationships/image" Target="../media/image50.tmp"/><Relationship Id="rId2" Type="http://schemas.openxmlformats.org/officeDocument/2006/relationships/image" Target="../media/image49.tmp"/><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image" Target="../media/image54.png"/><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57.png"/><Relationship Id="rId10" Type="http://schemas.openxmlformats.org/officeDocument/2006/relationships/image" Target="../media/image62.png"/><Relationship Id="rId4" Type="http://schemas.openxmlformats.org/officeDocument/2006/relationships/image" Target="../media/image56.png"/><Relationship Id="rId9" Type="http://schemas.openxmlformats.org/officeDocument/2006/relationships/image" Target="../media/image61.png"/></Relationships>
</file>

<file path=ppt/slides/_rels/slide1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1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7.xml"/><Relationship Id="rId5" Type="http://schemas.openxmlformats.org/officeDocument/2006/relationships/image" Target="../media/image70.png"/><Relationship Id="rId4" Type="http://schemas.openxmlformats.org/officeDocument/2006/relationships/image" Target="../media/image69.pn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71.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jpeg"/><Relationship Id="rId1" Type="http://schemas.openxmlformats.org/officeDocument/2006/relationships/slideLayout" Target="../slideLayouts/slideLayout8.xml"/><Relationship Id="rId5" Type="http://schemas.openxmlformats.org/officeDocument/2006/relationships/image" Target="../media/image76.jpeg"/><Relationship Id="rId4" Type="http://schemas.openxmlformats.org/officeDocument/2006/relationships/image" Target="../media/image7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8.xml"/><Relationship Id="rId6" Type="http://schemas.openxmlformats.org/officeDocument/2006/relationships/image" Target="../media/image81.jpeg"/><Relationship Id="rId5" Type="http://schemas.openxmlformats.org/officeDocument/2006/relationships/image" Target="../media/image80.jpeg"/><Relationship Id="rId4" Type="http://schemas.openxmlformats.org/officeDocument/2006/relationships/image" Target="../media/image79.JPG"/></Relationships>
</file>

<file path=ppt/slides/_rels/slide21.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2.xml"/><Relationship Id="rId7" Type="http://schemas.openxmlformats.org/officeDocument/2006/relationships/image" Target="../media/image10.tmp"/><Relationship Id="rId2" Type="http://schemas.openxmlformats.org/officeDocument/2006/relationships/slideLayout" Target="../slideLayouts/slideLayout8.xml"/><Relationship Id="rId1" Type="http://schemas.openxmlformats.org/officeDocument/2006/relationships/tags" Target="../tags/tag1.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jpeg"/><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8" Type="http://schemas.openxmlformats.org/officeDocument/2006/relationships/tags" Target="../tags/tag9.xml"/><Relationship Id="rId13" Type="http://schemas.openxmlformats.org/officeDocument/2006/relationships/image" Target="../media/image15.tmp"/><Relationship Id="rId3" Type="http://schemas.openxmlformats.org/officeDocument/2006/relationships/tags" Target="../tags/tag4.xml"/><Relationship Id="rId7" Type="http://schemas.openxmlformats.org/officeDocument/2006/relationships/tags" Target="../tags/tag8.xml"/><Relationship Id="rId12" Type="http://schemas.openxmlformats.org/officeDocument/2006/relationships/image" Target="../media/image14.tmp"/><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image" Target="../media/image10.tmp"/><Relationship Id="rId5" Type="http://schemas.openxmlformats.org/officeDocument/2006/relationships/tags" Target="../tags/tag6.xml"/><Relationship Id="rId10" Type="http://schemas.openxmlformats.org/officeDocument/2006/relationships/notesSlide" Target="../notesSlides/notesSlide3.xml"/><Relationship Id="rId4" Type="http://schemas.openxmlformats.org/officeDocument/2006/relationships/tags" Target="../tags/tag5.xml"/><Relationship Id="rId9"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png"/><Relationship Id="rId7" Type="http://schemas.openxmlformats.org/officeDocument/2006/relationships/image" Target="../media/image20.jp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24.jpg"/><Relationship Id="rId5" Type="http://schemas.openxmlformats.org/officeDocument/2006/relationships/image" Target="../media/image18.png"/><Relationship Id="rId10" Type="http://schemas.openxmlformats.org/officeDocument/2006/relationships/image" Target="../media/image23.tmp"/><Relationship Id="rId4" Type="http://schemas.openxmlformats.org/officeDocument/2006/relationships/image" Target="../media/image17.png"/><Relationship Id="rId9" Type="http://schemas.openxmlformats.org/officeDocument/2006/relationships/image" Target="../media/image22.jpe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2.jpeg"/><Relationship Id="rId7" Type="http://schemas.openxmlformats.org/officeDocument/2006/relationships/image" Target="../media/image35.emf"/><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chart" Target="../charts/chart1.xml"/><Relationship Id="rId4" Type="http://schemas.openxmlformats.org/officeDocument/2006/relationships/image" Target="../media/image33.jpeg"/></Relationships>
</file>

<file path=ppt/slides/_rels/slide9.xml.rels><?xml version="1.0" encoding="UTF-8" standalone="yes"?>
<Relationships xmlns="http://schemas.openxmlformats.org/package/2006/relationships"><Relationship Id="rId3" Type="http://schemas.openxmlformats.org/officeDocument/2006/relationships/image" Target="../media/image38.tmp"/><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41.tmp"/><Relationship Id="rId5" Type="http://schemas.openxmlformats.org/officeDocument/2006/relationships/image" Target="../media/image40.tmp"/><Relationship Id="rId4" Type="http://schemas.openxmlformats.org/officeDocument/2006/relationships/image" Target="../media/image39.tm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3" descr="8d5d924e275b0c7f58feed1244176003"/>
          <p:cNvPicPr>
            <a:picLocks noChangeAspect="1"/>
          </p:cNvPicPr>
          <p:nvPr/>
        </p:nvPicPr>
        <p:blipFill rotWithShape="1">
          <a:blip r:embed="rId3"/>
          <a:srcRect t="28679" b="6192"/>
          <a:stretch/>
        </p:blipFill>
        <p:spPr>
          <a:xfrm>
            <a:off x="635" y="0"/>
            <a:ext cx="12191365" cy="2118283"/>
          </a:xfrm>
          <a:prstGeom prst="rect">
            <a:avLst/>
          </a:prstGeom>
        </p:spPr>
      </p:pic>
      <p:sp>
        <p:nvSpPr>
          <p:cNvPr id="6" name="标题 3"/>
          <p:cNvSpPr txBox="1">
            <a:spLocks/>
          </p:cNvSpPr>
          <p:nvPr/>
        </p:nvSpPr>
        <p:spPr>
          <a:xfrm>
            <a:off x="334537" y="2480570"/>
            <a:ext cx="11775687" cy="1326319"/>
          </a:xfrm>
          <a:prstGeom prst="rect">
            <a:avLst/>
          </a:prstGeom>
        </p:spPr>
        <p:txBody>
          <a:bodyPr vert="horz" lIns="68580" tIns="34290" rIns="68580" bIns="34290" rtlCol="0" anchor="ctr">
            <a:noAutofit/>
          </a:bodyPr>
          <a:lstStyle>
            <a:lvl1pPr algn="ctr" defTabSz="914354" rtl="0" eaLnBrk="1" latinLnBrk="0" hangingPunct="1">
              <a:lnSpc>
                <a:spcPct val="90000"/>
              </a:lnSpc>
              <a:spcBef>
                <a:spcPct val="0"/>
              </a:spcBef>
              <a:buNone/>
              <a:defRPr sz="4000" b="1" kern="1200">
                <a:solidFill>
                  <a:schemeClr val="accent1"/>
                </a:solidFill>
                <a:latin typeface="+mj-lt"/>
                <a:ea typeface="+mj-ea"/>
                <a:cs typeface="+mj-cs"/>
              </a:defRPr>
            </a:lvl1pPr>
          </a:lstStyle>
          <a:p>
            <a:r>
              <a:rPr lang="en-US" altLang="zh-CN" sz="3600" dirty="0">
                <a:solidFill>
                  <a:srgbClr val="C00000"/>
                </a:solidFill>
                <a:latin typeface="Times New Roman" panose="02020603050405020304" pitchFamily="18" charset="0"/>
                <a:cs typeface="Times New Roman" panose="02020603050405020304" pitchFamily="18" charset="0"/>
              </a:rPr>
              <a:t>CEPC vacuum chamber production line </a:t>
            </a:r>
          </a:p>
          <a:p>
            <a:r>
              <a:rPr lang="en-US" altLang="zh-CN" sz="3600" dirty="0">
                <a:solidFill>
                  <a:srgbClr val="C00000"/>
                </a:solidFill>
                <a:latin typeface="Times New Roman" panose="02020603050405020304" pitchFamily="18" charset="0"/>
                <a:cs typeface="Times New Roman" panose="02020603050405020304" pitchFamily="18" charset="0"/>
              </a:rPr>
              <a:t>Discussion on vacuum chamber with photon absorber</a:t>
            </a:r>
          </a:p>
        </p:txBody>
      </p:sp>
      <p:pic>
        <p:nvPicPr>
          <p:cNvPr id="11"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46363" y="5398314"/>
            <a:ext cx="3552825" cy="672912"/>
          </a:xfrm>
          <a:prstGeom prst="rect">
            <a:avLst/>
          </a:prstGeom>
        </p:spPr>
      </p:pic>
      <p:sp>
        <p:nvSpPr>
          <p:cNvPr id="12" name="Slide Number Placeholder 11"/>
          <p:cNvSpPr>
            <a:spLocks noGrp="1"/>
          </p:cNvSpPr>
          <p:nvPr>
            <p:ph type="sldNum" sz="quarter" idx="12"/>
          </p:nvPr>
        </p:nvSpPr>
        <p:spPr/>
        <p:txBody>
          <a:bodyPr/>
          <a:lstStyle/>
          <a:p>
            <a:fld id="{27F552FA-C358-4F70-9CE8-3E41459FCE36}" type="slidenum">
              <a:rPr lang="zh-CN" altLang="en-US" smtClean="0"/>
              <a:t>1</a:t>
            </a:fld>
            <a:endParaRPr lang="zh-CN" altLang="en-US" dirty="0"/>
          </a:p>
        </p:txBody>
      </p:sp>
      <p:sp>
        <p:nvSpPr>
          <p:cNvPr id="13" name="副标题 2">
            <a:extLst>
              <a:ext uri="{FF2B5EF4-FFF2-40B4-BE49-F238E27FC236}">
                <a16:creationId xmlns:a16="http://schemas.microsoft.com/office/drawing/2014/main" id="{D4EECFA8-2888-4FBD-900F-F0EC8D22CAEE}"/>
              </a:ext>
            </a:extLst>
          </p:cNvPr>
          <p:cNvSpPr>
            <a:spLocks noGrp="1"/>
          </p:cNvSpPr>
          <p:nvPr>
            <p:ph type="subTitle" idx="1"/>
          </p:nvPr>
        </p:nvSpPr>
        <p:spPr>
          <a:xfrm>
            <a:off x="2667000" y="3971463"/>
            <a:ext cx="6858000" cy="1655762"/>
          </a:xfrm>
        </p:spPr>
        <p:txBody>
          <a:bodyPr/>
          <a:lstStyle/>
          <a:p>
            <a:r>
              <a:rPr lang="en-US" altLang="zh-CN" sz="2400" dirty="0" err="1">
                <a:latin typeface="Times New Roman" panose="02020603050405020304" pitchFamily="18" charset="0"/>
                <a:ea typeface="宋体" panose="02010600030101010101" pitchFamily="2" charset="-122"/>
                <a:cs typeface="Times New Roman" panose="02020603050405020304" pitchFamily="18" charset="0"/>
              </a:rPr>
              <a:t>Yongsheng</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 Ma</a:t>
            </a:r>
          </a:p>
          <a:p>
            <a:r>
              <a:rPr lang="en-US" altLang="zh-CN" dirty="0">
                <a:latin typeface="Times New Roman" panose="02020603050405020304" pitchFamily="18" charset="0"/>
                <a:ea typeface="宋体" panose="02010600030101010101" pitchFamily="2" charset="-122"/>
                <a:cs typeface="Times New Roman" panose="02020603050405020304" pitchFamily="18" charset="0"/>
              </a:rPr>
              <a:t>Vacuum group, IHEP,CAS</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 </a:t>
            </a:r>
          </a:p>
          <a:p>
            <a:r>
              <a:rPr lang="en-US" altLang="zh-CN" dirty="0">
                <a:latin typeface="Times New Roman" panose="02020603050405020304" pitchFamily="18" charset="0"/>
                <a:cs typeface="Times New Roman" panose="02020603050405020304" pitchFamily="18" charset="0"/>
              </a:rPr>
              <a:t>Nov 27</a:t>
            </a:r>
            <a:r>
              <a:rPr lang="en-US" altLang="zh-CN" baseline="30000" dirty="0">
                <a:latin typeface="Times New Roman" panose="02020603050405020304" pitchFamily="18" charset="0"/>
                <a:cs typeface="Times New Roman" panose="02020603050405020304" pitchFamily="18" charset="0"/>
              </a:rPr>
              <a:t>th</a:t>
            </a:r>
            <a:r>
              <a:rPr lang="en-US" altLang="zh-CN" dirty="0">
                <a:latin typeface="Times New Roman" panose="02020603050405020304" pitchFamily="18" charset="0"/>
                <a:cs typeface="Times New Roman" panose="02020603050405020304" pitchFamily="18" charset="0"/>
              </a:rPr>
              <a:t>  2024</a:t>
            </a:r>
            <a:endParaRPr lang="zh-CN"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2391731"/>
      </p:ext>
    </p:extLst>
  </p:cSld>
  <p:clrMapOvr>
    <a:masterClrMapping/>
  </p:clrMapOvr>
  <mc:AlternateContent xmlns:mc="http://schemas.openxmlformats.org/markup-compatibility/2006" xmlns:p14="http://schemas.microsoft.com/office/powerpoint/2010/main">
    <mc:Choice Requires="p14">
      <p:transition spd="slow" p14:dur="2000" advTm="8556"/>
    </mc:Choice>
    <mc:Fallback xmlns="">
      <p:transition spd="slow" advTm="8556"/>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4">
            <a:extLst>
              <a:ext uri="{FF2B5EF4-FFF2-40B4-BE49-F238E27FC236}">
                <a16:creationId xmlns:a16="http://schemas.microsoft.com/office/drawing/2014/main" id="{D4E75DCB-3751-4AEA-B430-97E43B6CA522}"/>
              </a:ext>
            </a:extLst>
          </p:cNvPr>
          <p:cNvSpPr>
            <a:spLocks noGrp="1"/>
          </p:cNvSpPr>
          <p:nvPr>
            <p:ph type="sldNum" sz="quarter" idx="12"/>
          </p:nvPr>
        </p:nvSpPr>
        <p:spPr>
          <a:xfrm>
            <a:off x="11205028" y="6263644"/>
            <a:ext cx="517771" cy="365125"/>
          </a:xfrm>
        </p:spPr>
        <p:txBody>
          <a:bodyPr/>
          <a:lstStyle/>
          <a:p>
            <a:fld id="{F15E9139-A00B-4B2A-98A6-095DC08F1345}" type="slidenum">
              <a:rPr lang="zh-CN" altLang="en-US" smtClean="0"/>
              <a:pPr/>
              <a:t>10</a:t>
            </a:fld>
            <a:endParaRPr lang="zh-CN" altLang="en-US"/>
          </a:p>
        </p:txBody>
      </p:sp>
      <p:sp>
        <p:nvSpPr>
          <p:cNvPr id="3" name="标题 2">
            <a:extLst>
              <a:ext uri="{FF2B5EF4-FFF2-40B4-BE49-F238E27FC236}">
                <a16:creationId xmlns:a16="http://schemas.microsoft.com/office/drawing/2014/main" id="{E84647AF-731E-4AD1-822C-242938ED58AF}"/>
              </a:ext>
            </a:extLst>
          </p:cNvPr>
          <p:cNvSpPr>
            <a:spLocks noGrp="1"/>
          </p:cNvSpPr>
          <p:nvPr>
            <p:ph type="title"/>
          </p:nvPr>
        </p:nvSpPr>
        <p:spPr/>
        <p:txBody>
          <a:bodyPr/>
          <a:lstStyle/>
          <a:p>
            <a:r>
              <a:rPr lang="en-US" altLang="zh-CN" dirty="0">
                <a:solidFill>
                  <a:schemeClr val="accent1">
                    <a:lumMod val="75000"/>
                  </a:schemeClr>
                </a:solidFill>
              </a:rPr>
              <a:t>Changes to BPM, RF shielding bellows</a:t>
            </a:r>
            <a:endParaRPr lang="zh-CN" altLang="en-US" dirty="0">
              <a:solidFill>
                <a:schemeClr val="accent1">
                  <a:lumMod val="75000"/>
                </a:schemeClr>
              </a:solidFill>
            </a:endParaRPr>
          </a:p>
        </p:txBody>
      </p:sp>
      <p:sp>
        <p:nvSpPr>
          <p:cNvPr id="6" name="Rectangle 2">
            <a:extLst>
              <a:ext uri="{FF2B5EF4-FFF2-40B4-BE49-F238E27FC236}">
                <a16:creationId xmlns:a16="http://schemas.microsoft.com/office/drawing/2014/main" id="{C22A1E04-12CF-4300-A892-DAB20901F41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zh-CN" altLang="en-US"/>
          </a:p>
        </p:txBody>
      </p:sp>
      <p:sp>
        <p:nvSpPr>
          <p:cNvPr id="10" name="文本框 9">
            <a:extLst>
              <a:ext uri="{FF2B5EF4-FFF2-40B4-BE49-F238E27FC236}">
                <a16:creationId xmlns:a16="http://schemas.microsoft.com/office/drawing/2014/main" id="{98532723-6784-476A-A912-FDBF85B11C8E}"/>
              </a:ext>
            </a:extLst>
          </p:cNvPr>
          <p:cNvSpPr txBox="1"/>
          <p:nvPr/>
        </p:nvSpPr>
        <p:spPr>
          <a:xfrm>
            <a:off x="1050394" y="1660604"/>
            <a:ext cx="10633606" cy="369332"/>
          </a:xfrm>
          <a:prstGeom prst="rect">
            <a:avLst/>
          </a:prstGeom>
          <a:noFill/>
        </p:spPr>
        <p:txBody>
          <a:bodyPr wrap="square" rtlCol="0">
            <a:spAutoFit/>
          </a:bodyPr>
          <a:lstStyle/>
          <a:p>
            <a:pPr marL="285750" indent="-285750">
              <a:buFont typeface="Wingdings" panose="05000000000000000000" pitchFamily="2" charset="2"/>
              <a:buChar char="ü"/>
            </a:pPr>
            <a:r>
              <a:rPr lang="en-US" altLang="zh-CN" dirty="0"/>
              <a:t>The round vacuum chamber convert to antechamber</a:t>
            </a:r>
            <a:endParaRPr lang="zh-CN" altLang="en-US" dirty="0"/>
          </a:p>
        </p:txBody>
      </p:sp>
      <p:pic>
        <p:nvPicPr>
          <p:cNvPr id="14" name="Picture 12">
            <a:extLst>
              <a:ext uri="{FF2B5EF4-FFF2-40B4-BE49-F238E27FC236}">
                <a16:creationId xmlns:a16="http://schemas.microsoft.com/office/drawing/2014/main" id="{C4AA3DD6-69B7-4A53-ABCB-684EB7FC8C09}"/>
              </a:ext>
            </a:extLst>
          </p:cNvPr>
          <p:cNvPicPr>
            <a:picLocks noChangeAspect="1"/>
          </p:cNvPicPr>
          <p:nvPr/>
        </p:nvPicPr>
        <p:blipFill>
          <a:blip r:embed="rId2"/>
          <a:stretch>
            <a:fillRect/>
          </a:stretch>
        </p:blipFill>
        <p:spPr>
          <a:xfrm>
            <a:off x="458233" y="2328708"/>
            <a:ext cx="2327439" cy="1826410"/>
          </a:xfrm>
          <a:prstGeom prst="rect">
            <a:avLst/>
          </a:prstGeom>
        </p:spPr>
      </p:pic>
      <p:sp>
        <p:nvSpPr>
          <p:cNvPr id="24" name="文本框 23">
            <a:extLst>
              <a:ext uri="{FF2B5EF4-FFF2-40B4-BE49-F238E27FC236}">
                <a16:creationId xmlns:a16="http://schemas.microsoft.com/office/drawing/2014/main" id="{CBD45667-EACB-4CD1-8392-4E8B2E2FC56C}"/>
              </a:ext>
            </a:extLst>
          </p:cNvPr>
          <p:cNvSpPr txBox="1"/>
          <p:nvPr/>
        </p:nvSpPr>
        <p:spPr>
          <a:xfrm>
            <a:off x="666712" y="1200865"/>
            <a:ext cx="6353213" cy="400110"/>
          </a:xfrm>
          <a:prstGeom prst="rect">
            <a:avLst/>
          </a:prstGeom>
          <a:noFill/>
        </p:spPr>
        <p:txBody>
          <a:bodyPr wrap="square" rtlCol="0">
            <a:spAutoFit/>
          </a:bodyPr>
          <a:lstStyle/>
          <a:p>
            <a:pPr marL="285750" indent="-285750">
              <a:buFont typeface="Wingdings" panose="05000000000000000000" pitchFamily="2" charset="2"/>
              <a:buChar char="p"/>
            </a:pPr>
            <a:r>
              <a:rPr lang="en-US" altLang="zh-CN" sz="2000" dirty="0"/>
              <a:t>The structure will be  more complex.</a:t>
            </a:r>
          </a:p>
        </p:txBody>
      </p:sp>
      <p:pic>
        <p:nvPicPr>
          <p:cNvPr id="25" name="图片 24">
            <a:extLst>
              <a:ext uri="{FF2B5EF4-FFF2-40B4-BE49-F238E27FC236}">
                <a16:creationId xmlns:a16="http://schemas.microsoft.com/office/drawing/2014/main" id="{BE0D1D67-F08F-4199-8BD2-30D0B914E6F1}"/>
              </a:ext>
            </a:extLst>
          </p:cNvPr>
          <p:cNvPicPr/>
          <p:nvPr/>
        </p:nvPicPr>
        <p:blipFill>
          <a:blip r:embed="rId3">
            <a:extLst>
              <a:ext uri="{28A0092B-C50C-407E-A947-70E740481C1C}">
                <a14:useLocalDpi xmlns:a14="http://schemas.microsoft.com/office/drawing/2010/main"/>
              </a:ext>
            </a:extLst>
          </a:blip>
          <a:stretch>
            <a:fillRect/>
          </a:stretch>
        </p:blipFill>
        <p:spPr>
          <a:xfrm>
            <a:off x="1766509" y="4524452"/>
            <a:ext cx="1892010" cy="1739192"/>
          </a:xfrm>
          <a:prstGeom prst="rect">
            <a:avLst/>
          </a:prstGeom>
        </p:spPr>
      </p:pic>
      <p:pic>
        <p:nvPicPr>
          <p:cNvPr id="27" name="图片 26">
            <a:extLst>
              <a:ext uri="{FF2B5EF4-FFF2-40B4-BE49-F238E27FC236}">
                <a16:creationId xmlns:a16="http://schemas.microsoft.com/office/drawing/2014/main" id="{E7DBF4FC-B642-447C-8704-E698FAE6DAE3}"/>
              </a:ext>
            </a:extLst>
          </p:cNvPr>
          <p:cNvPicPr/>
          <p:nvPr/>
        </p:nvPicPr>
        <p:blipFill>
          <a:blip r:embed="rId4" cstate="print">
            <a:extLst>
              <a:ext uri="{28A0092B-C50C-407E-A947-70E740481C1C}">
                <a14:useLocalDpi xmlns:a14="http://schemas.microsoft.com/office/drawing/2010/main"/>
              </a:ext>
            </a:extLst>
          </a:blip>
          <a:stretch>
            <a:fillRect/>
          </a:stretch>
        </p:blipFill>
        <p:spPr>
          <a:xfrm>
            <a:off x="4067010" y="4431507"/>
            <a:ext cx="3212044" cy="2079627"/>
          </a:xfrm>
          <a:prstGeom prst="rect">
            <a:avLst/>
          </a:prstGeom>
        </p:spPr>
      </p:pic>
      <p:pic>
        <p:nvPicPr>
          <p:cNvPr id="29" name="图片 28">
            <a:extLst>
              <a:ext uri="{FF2B5EF4-FFF2-40B4-BE49-F238E27FC236}">
                <a16:creationId xmlns:a16="http://schemas.microsoft.com/office/drawing/2014/main" id="{ED050C21-57F6-4C9C-890E-CF7668C6899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4972" t="25851" r="9208" b="17450"/>
          <a:stretch/>
        </p:blipFill>
        <p:spPr>
          <a:xfrm rot="16200000">
            <a:off x="5956457" y="1719292"/>
            <a:ext cx="1832134" cy="3022859"/>
          </a:xfrm>
          <a:prstGeom prst="rect">
            <a:avLst/>
          </a:prstGeom>
        </p:spPr>
      </p:pic>
      <p:sp>
        <p:nvSpPr>
          <p:cNvPr id="30" name="文本框 29">
            <a:extLst>
              <a:ext uri="{FF2B5EF4-FFF2-40B4-BE49-F238E27FC236}">
                <a16:creationId xmlns:a16="http://schemas.microsoft.com/office/drawing/2014/main" id="{EA7F1217-3FF5-4894-804B-0F9AC674BC5E}"/>
              </a:ext>
            </a:extLst>
          </p:cNvPr>
          <p:cNvSpPr txBox="1"/>
          <p:nvPr/>
        </p:nvSpPr>
        <p:spPr>
          <a:xfrm>
            <a:off x="1590675" y="1977769"/>
            <a:ext cx="6096000" cy="369332"/>
          </a:xfrm>
          <a:prstGeom prst="rect">
            <a:avLst/>
          </a:prstGeom>
          <a:noFill/>
        </p:spPr>
        <p:txBody>
          <a:bodyPr wrap="square">
            <a:spAutoFit/>
          </a:bodyPr>
          <a:lstStyle/>
          <a:p>
            <a:r>
              <a:rPr lang="en-US" altLang="zh-CN" dirty="0">
                <a:solidFill>
                  <a:schemeClr val="accent1">
                    <a:lumMod val="75000"/>
                  </a:schemeClr>
                </a:solidFill>
              </a:rPr>
              <a:t>BPM</a:t>
            </a:r>
            <a:endParaRPr lang="zh-CN" altLang="en-US" dirty="0"/>
          </a:p>
        </p:txBody>
      </p:sp>
      <p:sp>
        <p:nvSpPr>
          <p:cNvPr id="31" name="文本框 30">
            <a:extLst>
              <a:ext uri="{FF2B5EF4-FFF2-40B4-BE49-F238E27FC236}">
                <a16:creationId xmlns:a16="http://schemas.microsoft.com/office/drawing/2014/main" id="{E0D04073-FB53-43B6-94E0-0B7B3202EBBF}"/>
              </a:ext>
            </a:extLst>
          </p:cNvPr>
          <p:cNvSpPr txBox="1"/>
          <p:nvPr/>
        </p:nvSpPr>
        <p:spPr>
          <a:xfrm>
            <a:off x="1472727" y="4155119"/>
            <a:ext cx="6096000" cy="369332"/>
          </a:xfrm>
          <a:prstGeom prst="rect">
            <a:avLst/>
          </a:prstGeom>
          <a:noFill/>
        </p:spPr>
        <p:txBody>
          <a:bodyPr wrap="square">
            <a:spAutoFit/>
          </a:bodyPr>
          <a:lstStyle/>
          <a:p>
            <a:r>
              <a:rPr lang="en-US" altLang="zh-CN" dirty="0">
                <a:solidFill>
                  <a:schemeClr val="accent1">
                    <a:lumMod val="75000"/>
                  </a:schemeClr>
                </a:solidFill>
              </a:rPr>
              <a:t>RF shielding bellows</a:t>
            </a:r>
            <a:endParaRPr lang="zh-CN" altLang="en-US" dirty="0"/>
          </a:p>
        </p:txBody>
      </p:sp>
      <p:grpSp>
        <p:nvGrpSpPr>
          <p:cNvPr id="32" name="组合 31">
            <a:extLst>
              <a:ext uri="{FF2B5EF4-FFF2-40B4-BE49-F238E27FC236}">
                <a16:creationId xmlns:a16="http://schemas.microsoft.com/office/drawing/2014/main" id="{6E315266-0E59-4198-ABF2-6F849211CF85}"/>
              </a:ext>
            </a:extLst>
          </p:cNvPr>
          <p:cNvGrpSpPr/>
          <p:nvPr/>
        </p:nvGrpSpPr>
        <p:grpSpPr>
          <a:xfrm>
            <a:off x="8559410" y="2270046"/>
            <a:ext cx="2708665" cy="2254406"/>
            <a:chOff x="839416" y="3645024"/>
            <a:chExt cx="3174774" cy="2880000"/>
          </a:xfrm>
        </p:grpSpPr>
        <p:pic>
          <p:nvPicPr>
            <p:cNvPr id="33" name="图片 32">
              <a:extLst>
                <a:ext uri="{FF2B5EF4-FFF2-40B4-BE49-F238E27FC236}">
                  <a16:creationId xmlns:a16="http://schemas.microsoft.com/office/drawing/2014/main" id="{52AA5BB9-7D97-4EB9-8008-1216236D018B}"/>
                </a:ext>
              </a:extLst>
            </p:cNvPr>
            <p:cNvPicPr>
              <a:picLocks noChangeAspect="1"/>
            </p:cNvPicPr>
            <p:nvPr/>
          </p:nvPicPr>
          <p:blipFill>
            <a:blip r:embed="rId6"/>
            <a:stretch>
              <a:fillRect/>
            </a:stretch>
          </p:blipFill>
          <p:spPr>
            <a:xfrm>
              <a:off x="839416" y="3645024"/>
              <a:ext cx="3174774" cy="2880000"/>
            </a:xfrm>
            <a:prstGeom prst="rect">
              <a:avLst/>
            </a:prstGeom>
          </p:spPr>
        </p:pic>
        <p:cxnSp>
          <p:nvCxnSpPr>
            <p:cNvPr id="34" name="直接连接符 33">
              <a:extLst>
                <a:ext uri="{FF2B5EF4-FFF2-40B4-BE49-F238E27FC236}">
                  <a16:creationId xmlns:a16="http://schemas.microsoft.com/office/drawing/2014/main" id="{24830D9C-FB8A-4729-9DA3-E432E9442B54}"/>
                </a:ext>
              </a:extLst>
            </p:cNvPr>
            <p:cNvCxnSpPr/>
            <p:nvPr/>
          </p:nvCxnSpPr>
          <p:spPr>
            <a:xfrm>
              <a:off x="1919536" y="4437112"/>
              <a:ext cx="28803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直接连接符 34">
              <a:extLst>
                <a:ext uri="{FF2B5EF4-FFF2-40B4-BE49-F238E27FC236}">
                  <a16:creationId xmlns:a16="http://schemas.microsoft.com/office/drawing/2014/main" id="{9B570347-00A7-4B66-ABDB-F93B01BD12A8}"/>
                </a:ext>
              </a:extLst>
            </p:cNvPr>
            <p:cNvCxnSpPr/>
            <p:nvPr/>
          </p:nvCxnSpPr>
          <p:spPr>
            <a:xfrm>
              <a:off x="1919536" y="5949280"/>
              <a:ext cx="28803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36" name="图片 35">
            <a:extLst>
              <a:ext uri="{FF2B5EF4-FFF2-40B4-BE49-F238E27FC236}">
                <a16:creationId xmlns:a16="http://schemas.microsoft.com/office/drawing/2014/main" id="{F5FE508A-0297-464A-BA91-930E675126AA}"/>
              </a:ext>
            </a:extLst>
          </p:cNvPr>
          <p:cNvPicPr>
            <a:picLocks noChangeAspect="1"/>
          </p:cNvPicPr>
          <p:nvPr/>
        </p:nvPicPr>
        <p:blipFill>
          <a:blip r:embed="rId7"/>
          <a:stretch>
            <a:fillRect/>
          </a:stretch>
        </p:blipFill>
        <p:spPr>
          <a:xfrm>
            <a:off x="8764369" y="4631033"/>
            <a:ext cx="1924651" cy="1997736"/>
          </a:xfrm>
          <a:prstGeom prst="rect">
            <a:avLst/>
          </a:prstGeom>
        </p:spPr>
      </p:pic>
      <p:sp>
        <p:nvSpPr>
          <p:cNvPr id="4" name="文本框 3">
            <a:extLst>
              <a:ext uri="{FF2B5EF4-FFF2-40B4-BE49-F238E27FC236}">
                <a16:creationId xmlns:a16="http://schemas.microsoft.com/office/drawing/2014/main" id="{145D4881-DF39-41DC-B4E5-1E80ADF77F8A}"/>
              </a:ext>
            </a:extLst>
          </p:cNvPr>
          <p:cNvSpPr txBox="1"/>
          <p:nvPr/>
        </p:nvSpPr>
        <p:spPr>
          <a:xfrm>
            <a:off x="8534450" y="1570424"/>
            <a:ext cx="3400376" cy="646331"/>
          </a:xfrm>
          <a:prstGeom prst="rect">
            <a:avLst/>
          </a:prstGeom>
          <a:noFill/>
        </p:spPr>
        <p:txBody>
          <a:bodyPr wrap="square" rtlCol="0">
            <a:spAutoFit/>
          </a:bodyPr>
          <a:lstStyle/>
          <a:p>
            <a:pPr marL="285750" indent="-285750">
              <a:buFont typeface="Wingdings" panose="05000000000000000000" pitchFamily="2" charset="2"/>
              <a:buChar char="ü"/>
            </a:pPr>
            <a:r>
              <a:rPr lang="en-US" altLang="zh-CN" dirty="0"/>
              <a:t>The size of magnet needs to be reconsidered </a:t>
            </a:r>
            <a:endParaRPr lang="zh-CN" altLang="en-US" dirty="0"/>
          </a:p>
        </p:txBody>
      </p:sp>
      <p:pic>
        <p:nvPicPr>
          <p:cNvPr id="37" name="图片 36">
            <a:extLst>
              <a:ext uri="{FF2B5EF4-FFF2-40B4-BE49-F238E27FC236}">
                <a16:creationId xmlns:a16="http://schemas.microsoft.com/office/drawing/2014/main" id="{9BF982F8-F4B9-47C3-92F5-B131DE1F7042}"/>
              </a:ext>
            </a:extLst>
          </p:cNvPr>
          <p:cNvPicPr>
            <a:picLocks noChangeAspect="1"/>
          </p:cNvPicPr>
          <p:nvPr/>
        </p:nvPicPr>
        <p:blipFill>
          <a:blip r:embed="rId8"/>
          <a:stretch>
            <a:fillRect/>
          </a:stretch>
        </p:blipFill>
        <p:spPr>
          <a:xfrm rot="5400000">
            <a:off x="3210851" y="1917646"/>
            <a:ext cx="1818079" cy="2640207"/>
          </a:xfrm>
          <a:prstGeom prst="rect">
            <a:avLst/>
          </a:prstGeom>
          <a:ln w="12700">
            <a:solidFill>
              <a:schemeClr val="tx2">
                <a:lumMod val="60000"/>
                <a:lumOff val="40000"/>
              </a:schemeClr>
            </a:solidFill>
          </a:ln>
        </p:spPr>
      </p:pic>
    </p:spTree>
    <p:extLst>
      <p:ext uri="{BB962C8B-B14F-4D97-AF65-F5344CB8AC3E}">
        <p14:creationId xmlns:p14="http://schemas.microsoft.com/office/powerpoint/2010/main" val="38259580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4">
            <a:extLst>
              <a:ext uri="{FF2B5EF4-FFF2-40B4-BE49-F238E27FC236}">
                <a16:creationId xmlns:a16="http://schemas.microsoft.com/office/drawing/2014/main" id="{D4E75DCB-3751-4AEA-B430-97E43B6CA522}"/>
              </a:ext>
            </a:extLst>
          </p:cNvPr>
          <p:cNvSpPr>
            <a:spLocks noGrp="1"/>
          </p:cNvSpPr>
          <p:nvPr>
            <p:ph type="sldNum" sz="quarter" idx="12"/>
          </p:nvPr>
        </p:nvSpPr>
        <p:spPr/>
        <p:txBody>
          <a:bodyPr/>
          <a:lstStyle/>
          <a:p>
            <a:fld id="{F15E9139-A00B-4B2A-98A6-095DC08F1345}" type="slidenum">
              <a:rPr lang="zh-CN" altLang="en-US" smtClean="0"/>
              <a:pPr/>
              <a:t>11</a:t>
            </a:fld>
            <a:endParaRPr lang="zh-CN" altLang="en-US"/>
          </a:p>
        </p:txBody>
      </p:sp>
      <p:sp>
        <p:nvSpPr>
          <p:cNvPr id="3" name="标题 2">
            <a:extLst>
              <a:ext uri="{FF2B5EF4-FFF2-40B4-BE49-F238E27FC236}">
                <a16:creationId xmlns:a16="http://schemas.microsoft.com/office/drawing/2014/main" id="{E84647AF-731E-4AD1-822C-242938ED58AF}"/>
              </a:ext>
            </a:extLst>
          </p:cNvPr>
          <p:cNvSpPr>
            <a:spLocks noGrp="1"/>
          </p:cNvSpPr>
          <p:nvPr>
            <p:ph type="title"/>
          </p:nvPr>
        </p:nvSpPr>
        <p:spPr/>
        <p:txBody>
          <a:bodyPr/>
          <a:lstStyle/>
          <a:p>
            <a:r>
              <a:rPr lang="en-US" altLang="zh-CN" dirty="0">
                <a:solidFill>
                  <a:schemeClr val="accent1">
                    <a:lumMod val="75000"/>
                  </a:schemeClr>
                </a:solidFill>
              </a:rPr>
              <a:t>Changes to the layout of vacuum devices</a:t>
            </a:r>
            <a:endParaRPr lang="zh-CN" altLang="en-US" dirty="0">
              <a:solidFill>
                <a:schemeClr val="accent1">
                  <a:lumMod val="75000"/>
                </a:schemeClr>
              </a:solidFill>
            </a:endParaRPr>
          </a:p>
        </p:txBody>
      </p:sp>
      <p:sp>
        <p:nvSpPr>
          <p:cNvPr id="6" name="Rectangle 2">
            <a:extLst>
              <a:ext uri="{FF2B5EF4-FFF2-40B4-BE49-F238E27FC236}">
                <a16:creationId xmlns:a16="http://schemas.microsoft.com/office/drawing/2014/main" id="{C22A1E04-12CF-4300-A892-DAB20901F41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zh-CN" altLang="en-US"/>
          </a:p>
        </p:txBody>
      </p:sp>
      <p:grpSp>
        <p:nvGrpSpPr>
          <p:cNvPr id="41" name="组合 40">
            <a:extLst>
              <a:ext uri="{FF2B5EF4-FFF2-40B4-BE49-F238E27FC236}">
                <a16:creationId xmlns:a16="http://schemas.microsoft.com/office/drawing/2014/main" id="{FFCE31A8-B1CB-456B-8FDC-76455A8AED74}"/>
              </a:ext>
            </a:extLst>
          </p:cNvPr>
          <p:cNvGrpSpPr/>
          <p:nvPr/>
        </p:nvGrpSpPr>
        <p:grpSpPr>
          <a:xfrm>
            <a:off x="-1030012" y="3032045"/>
            <a:ext cx="13190517" cy="3183960"/>
            <a:chOff x="-1030012" y="2335363"/>
            <a:chExt cx="13190517" cy="3183960"/>
          </a:xfrm>
        </p:grpSpPr>
        <p:pic>
          <p:nvPicPr>
            <p:cNvPr id="4" name="图片 3">
              <a:extLst>
                <a:ext uri="{FF2B5EF4-FFF2-40B4-BE49-F238E27FC236}">
                  <a16:creationId xmlns:a16="http://schemas.microsoft.com/office/drawing/2014/main" id="{C3C3C9F5-75B1-43C0-96AC-589D205540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445049">
              <a:off x="8466001" y="3780505"/>
              <a:ext cx="3694504" cy="1738818"/>
            </a:xfrm>
            <a:prstGeom prst="rect">
              <a:avLst/>
            </a:prstGeom>
          </p:spPr>
        </p:pic>
        <p:pic>
          <p:nvPicPr>
            <p:cNvPr id="8" name="图片 7">
              <a:extLst>
                <a:ext uri="{FF2B5EF4-FFF2-40B4-BE49-F238E27FC236}">
                  <a16:creationId xmlns:a16="http://schemas.microsoft.com/office/drawing/2014/main" id="{D6F9CC44-1578-401D-BDE0-6CCD14A3A9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9068" y="2335363"/>
              <a:ext cx="4203346" cy="2318083"/>
            </a:xfrm>
            <a:prstGeom prst="rect">
              <a:avLst/>
            </a:prstGeom>
          </p:spPr>
        </p:pic>
        <p:cxnSp>
          <p:nvCxnSpPr>
            <p:cNvPr id="10" name="直接箭头连接符 9">
              <a:extLst>
                <a:ext uri="{FF2B5EF4-FFF2-40B4-BE49-F238E27FC236}">
                  <a16:creationId xmlns:a16="http://schemas.microsoft.com/office/drawing/2014/main" id="{792A3B95-A236-4210-8986-AFC4C32ABCB2}"/>
                </a:ext>
              </a:extLst>
            </p:cNvPr>
            <p:cNvCxnSpPr>
              <a:cxnSpLocks/>
            </p:cNvCxnSpPr>
            <p:nvPr/>
          </p:nvCxnSpPr>
          <p:spPr>
            <a:xfrm flipH="1" flipV="1">
              <a:off x="4878493" y="3267889"/>
              <a:ext cx="4773507" cy="1195386"/>
            </a:xfrm>
            <a:prstGeom prst="straightConnector1">
              <a:avLst/>
            </a:prstGeom>
            <a:ln w="38100">
              <a:solidFill>
                <a:srgbClr val="C00000"/>
              </a:solidFill>
              <a:prstDash val="dash"/>
              <a:tailEnd type="triangle"/>
            </a:ln>
          </p:spPr>
          <p:style>
            <a:lnRef idx="1">
              <a:schemeClr val="accent2"/>
            </a:lnRef>
            <a:fillRef idx="0">
              <a:schemeClr val="accent2"/>
            </a:fillRef>
            <a:effectRef idx="0">
              <a:schemeClr val="accent2"/>
            </a:effectRef>
            <a:fontRef idx="minor">
              <a:schemeClr val="tx1"/>
            </a:fontRef>
          </p:style>
        </p:cxnSp>
        <p:cxnSp>
          <p:nvCxnSpPr>
            <p:cNvPr id="11" name="直接箭头连接符 10">
              <a:extLst>
                <a:ext uri="{FF2B5EF4-FFF2-40B4-BE49-F238E27FC236}">
                  <a16:creationId xmlns:a16="http://schemas.microsoft.com/office/drawing/2014/main" id="{60223E0F-C3CE-4AFB-B84E-9578E312090D}"/>
                </a:ext>
              </a:extLst>
            </p:cNvPr>
            <p:cNvCxnSpPr>
              <a:cxnSpLocks/>
            </p:cNvCxnSpPr>
            <p:nvPr/>
          </p:nvCxnSpPr>
          <p:spPr>
            <a:xfrm flipH="1" flipV="1">
              <a:off x="3600177" y="3359862"/>
              <a:ext cx="5163882" cy="977547"/>
            </a:xfrm>
            <a:prstGeom prst="straightConnector1">
              <a:avLst/>
            </a:prstGeom>
            <a:ln w="38100">
              <a:solidFill>
                <a:srgbClr val="C00000"/>
              </a:solidFill>
              <a:prstDash val="dash"/>
              <a:tailEnd type="triangle"/>
            </a:ln>
          </p:spPr>
          <p:style>
            <a:lnRef idx="1">
              <a:schemeClr val="accent2"/>
            </a:lnRef>
            <a:fillRef idx="0">
              <a:schemeClr val="accent2"/>
            </a:fillRef>
            <a:effectRef idx="0">
              <a:schemeClr val="accent2"/>
            </a:effectRef>
            <a:fontRef idx="minor">
              <a:schemeClr val="tx1"/>
            </a:fontRef>
          </p:style>
        </p:cxnSp>
        <p:cxnSp>
          <p:nvCxnSpPr>
            <p:cNvPr id="15" name="直接箭头连接符 14">
              <a:extLst>
                <a:ext uri="{FF2B5EF4-FFF2-40B4-BE49-F238E27FC236}">
                  <a16:creationId xmlns:a16="http://schemas.microsoft.com/office/drawing/2014/main" id="{C21AECE0-57A5-4C30-BD10-6598ED7EC792}"/>
                </a:ext>
              </a:extLst>
            </p:cNvPr>
            <p:cNvCxnSpPr>
              <a:cxnSpLocks/>
            </p:cNvCxnSpPr>
            <p:nvPr/>
          </p:nvCxnSpPr>
          <p:spPr>
            <a:xfrm flipH="1" flipV="1">
              <a:off x="4198123" y="3333958"/>
              <a:ext cx="5047477" cy="1011675"/>
            </a:xfrm>
            <a:prstGeom prst="straightConnector1">
              <a:avLst/>
            </a:prstGeom>
            <a:ln w="38100">
              <a:solidFill>
                <a:srgbClr val="C00000"/>
              </a:solidFill>
              <a:prstDash val="dash"/>
              <a:tailEnd type="triangle"/>
            </a:ln>
          </p:spPr>
          <p:style>
            <a:lnRef idx="1">
              <a:schemeClr val="accent2"/>
            </a:lnRef>
            <a:fillRef idx="0">
              <a:schemeClr val="accent2"/>
            </a:fillRef>
            <a:effectRef idx="0">
              <a:schemeClr val="accent2"/>
            </a:effectRef>
            <a:fontRef idx="minor">
              <a:schemeClr val="tx1"/>
            </a:fontRef>
          </p:style>
        </p:cxnSp>
        <p:sp>
          <p:nvSpPr>
            <p:cNvPr id="18" name="弧形 17">
              <a:extLst>
                <a:ext uri="{FF2B5EF4-FFF2-40B4-BE49-F238E27FC236}">
                  <a16:creationId xmlns:a16="http://schemas.microsoft.com/office/drawing/2014/main" id="{85907DE8-F897-453C-8E81-2864D7893945}"/>
                </a:ext>
              </a:extLst>
            </p:cNvPr>
            <p:cNvSpPr/>
            <p:nvPr/>
          </p:nvSpPr>
          <p:spPr>
            <a:xfrm rot="426876">
              <a:off x="906909" y="3668957"/>
              <a:ext cx="5545914" cy="452617"/>
            </a:xfrm>
            <a:prstGeom prst="arc">
              <a:avLst>
                <a:gd name="adj1" fmla="val 16200000"/>
                <a:gd name="adj2" fmla="val 21500923"/>
              </a:avLst>
            </a:prstGeom>
            <a:ln w="7620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9" name="弧形 18">
              <a:extLst>
                <a:ext uri="{FF2B5EF4-FFF2-40B4-BE49-F238E27FC236}">
                  <a16:creationId xmlns:a16="http://schemas.microsoft.com/office/drawing/2014/main" id="{99FDFE9E-6D03-4871-84F6-69263B1773D4}"/>
                </a:ext>
              </a:extLst>
            </p:cNvPr>
            <p:cNvSpPr/>
            <p:nvPr/>
          </p:nvSpPr>
          <p:spPr>
            <a:xfrm>
              <a:off x="-1030012" y="3610136"/>
              <a:ext cx="5545914" cy="452617"/>
            </a:xfrm>
            <a:prstGeom prst="arc">
              <a:avLst>
                <a:gd name="adj1" fmla="val 16200000"/>
                <a:gd name="adj2" fmla="val 21500923"/>
              </a:avLst>
            </a:prstGeom>
            <a:ln w="7620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cxnSp>
          <p:nvCxnSpPr>
            <p:cNvPr id="21" name="直接箭头连接符 20">
              <a:extLst>
                <a:ext uri="{FF2B5EF4-FFF2-40B4-BE49-F238E27FC236}">
                  <a16:creationId xmlns:a16="http://schemas.microsoft.com/office/drawing/2014/main" id="{B9C5A646-7E17-4967-B045-FF0E8E26FC16}"/>
                </a:ext>
              </a:extLst>
            </p:cNvPr>
            <p:cNvCxnSpPr>
              <a:cxnSpLocks/>
            </p:cNvCxnSpPr>
            <p:nvPr/>
          </p:nvCxnSpPr>
          <p:spPr>
            <a:xfrm flipH="1" flipV="1">
              <a:off x="-64643" y="3466366"/>
              <a:ext cx="2581872" cy="132719"/>
            </a:xfrm>
            <a:prstGeom prst="straightConnector1">
              <a:avLst/>
            </a:prstGeom>
            <a:ln w="38100">
              <a:solidFill>
                <a:srgbClr val="C00000"/>
              </a:solidFill>
              <a:prstDash val="dash"/>
              <a:tailEnd type="triangle"/>
            </a:ln>
          </p:spPr>
          <p:style>
            <a:lnRef idx="1">
              <a:schemeClr val="accent2"/>
            </a:lnRef>
            <a:fillRef idx="0">
              <a:schemeClr val="accent2"/>
            </a:fillRef>
            <a:effectRef idx="0">
              <a:schemeClr val="accent2"/>
            </a:effectRef>
            <a:fontRef idx="minor">
              <a:schemeClr val="tx1"/>
            </a:fontRef>
          </p:style>
        </p:cxnSp>
        <p:cxnSp>
          <p:nvCxnSpPr>
            <p:cNvPr id="25" name="直接箭头连接符 24">
              <a:extLst>
                <a:ext uri="{FF2B5EF4-FFF2-40B4-BE49-F238E27FC236}">
                  <a16:creationId xmlns:a16="http://schemas.microsoft.com/office/drawing/2014/main" id="{57897689-5C3F-48EB-B879-9E66D020176F}"/>
                </a:ext>
              </a:extLst>
            </p:cNvPr>
            <p:cNvCxnSpPr>
              <a:cxnSpLocks/>
            </p:cNvCxnSpPr>
            <p:nvPr/>
          </p:nvCxnSpPr>
          <p:spPr>
            <a:xfrm flipH="1" flipV="1">
              <a:off x="1246591" y="3279507"/>
              <a:ext cx="3041863" cy="396965"/>
            </a:xfrm>
            <a:prstGeom prst="straightConnector1">
              <a:avLst/>
            </a:prstGeom>
            <a:ln w="38100">
              <a:solidFill>
                <a:srgbClr val="C00000"/>
              </a:solidFill>
              <a:prstDash val="dash"/>
              <a:tailEnd type="triangle"/>
            </a:ln>
          </p:spPr>
          <p:style>
            <a:lnRef idx="1">
              <a:schemeClr val="accent2"/>
            </a:lnRef>
            <a:fillRef idx="0">
              <a:schemeClr val="accent2"/>
            </a:fillRef>
            <a:effectRef idx="0">
              <a:schemeClr val="accent2"/>
            </a:effectRef>
            <a:fontRef idx="minor">
              <a:schemeClr val="tx1"/>
            </a:fontRef>
          </p:style>
        </p:cxnSp>
        <p:sp>
          <p:nvSpPr>
            <p:cNvPr id="33" name="弧形 32">
              <a:extLst>
                <a:ext uri="{FF2B5EF4-FFF2-40B4-BE49-F238E27FC236}">
                  <a16:creationId xmlns:a16="http://schemas.microsoft.com/office/drawing/2014/main" id="{3D525FA1-3F48-4976-9556-8EF416CD911B}"/>
                </a:ext>
              </a:extLst>
            </p:cNvPr>
            <p:cNvSpPr/>
            <p:nvPr/>
          </p:nvSpPr>
          <p:spPr>
            <a:xfrm rot="1045178">
              <a:off x="8324490" y="4604353"/>
              <a:ext cx="3280676" cy="203748"/>
            </a:xfrm>
            <a:prstGeom prst="arc">
              <a:avLst>
                <a:gd name="adj1" fmla="val 16200000"/>
                <a:gd name="adj2" fmla="val 21500923"/>
              </a:avLst>
            </a:prstGeom>
            <a:ln w="7620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4" name="弧形 33">
              <a:extLst>
                <a:ext uri="{FF2B5EF4-FFF2-40B4-BE49-F238E27FC236}">
                  <a16:creationId xmlns:a16="http://schemas.microsoft.com/office/drawing/2014/main" id="{50F58627-68DF-43C6-98A6-04B7585AE64A}"/>
                </a:ext>
              </a:extLst>
            </p:cNvPr>
            <p:cNvSpPr/>
            <p:nvPr/>
          </p:nvSpPr>
          <p:spPr>
            <a:xfrm rot="618302">
              <a:off x="7201928" y="4373334"/>
              <a:ext cx="3280671" cy="203744"/>
            </a:xfrm>
            <a:prstGeom prst="arc">
              <a:avLst>
                <a:gd name="adj1" fmla="val 16200000"/>
                <a:gd name="adj2" fmla="val 21500923"/>
              </a:avLst>
            </a:prstGeom>
            <a:ln w="7620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sp>
        <p:nvSpPr>
          <p:cNvPr id="42" name="文本框 41">
            <a:extLst>
              <a:ext uri="{FF2B5EF4-FFF2-40B4-BE49-F238E27FC236}">
                <a16:creationId xmlns:a16="http://schemas.microsoft.com/office/drawing/2014/main" id="{49F7DA5A-F4EE-44F9-96DA-0144F23EF133}"/>
              </a:ext>
            </a:extLst>
          </p:cNvPr>
          <p:cNvSpPr txBox="1"/>
          <p:nvPr/>
        </p:nvSpPr>
        <p:spPr>
          <a:xfrm>
            <a:off x="9508074" y="4379988"/>
            <a:ext cx="2249715" cy="369332"/>
          </a:xfrm>
          <a:prstGeom prst="rect">
            <a:avLst/>
          </a:prstGeom>
          <a:noFill/>
        </p:spPr>
        <p:txBody>
          <a:bodyPr wrap="square" rtlCol="0">
            <a:spAutoFit/>
          </a:bodyPr>
          <a:lstStyle/>
          <a:p>
            <a:r>
              <a:rPr lang="en-US" altLang="zh-CN" dirty="0"/>
              <a:t>Dipole magnet n</a:t>
            </a:r>
            <a:endParaRPr lang="zh-CN" altLang="en-US" dirty="0"/>
          </a:p>
        </p:txBody>
      </p:sp>
      <p:sp>
        <p:nvSpPr>
          <p:cNvPr id="43" name="文本框 42">
            <a:extLst>
              <a:ext uri="{FF2B5EF4-FFF2-40B4-BE49-F238E27FC236}">
                <a16:creationId xmlns:a16="http://schemas.microsoft.com/office/drawing/2014/main" id="{FDE2E47A-30E1-467E-A3D1-2A2D421EB9C3}"/>
              </a:ext>
            </a:extLst>
          </p:cNvPr>
          <p:cNvSpPr txBox="1"/>
          <p:nvPr/>
        </p:nvSpPr>
        <p:spPr>
          <a:xfrm>
            <a:off x="2466466" y="2903425"/>
            <a:ext cx="2249715" cy="369332"/>
          </a:xfrm>
          <a:prstGeom prst="rect">
            <a:avLst/>
          </a:prstGeom>
          <a:noFill/>
        </p:spPr>
        <p:txBody>
          <a:bodyPr wrap="square" rtlCol="0">
            <a:spAutoFit/>
          </a:bodyPr>
          <a:lstStyle/>
          <a:p>
            <a:r>
              <a:rPr lang="en-US" altLang="zh-CN" dirty="0"/>
              <a:t>Dipole magnet </a:t>
            </a:r>
            <a:r>
              <a:rPr lang="en-US" altLang="zh-CN" dirty="0" err="1"/>
              <a:t>n+i</a:t>
            </a:r>
            <a:endParaRPr lang="zh-CN" altLang="en-US" dirty="0"/>
          </a:p>
        </p:txBody>
      </p:sp>
      <p:sp>
        <p:nvSpPr>
          <p:cNvPr id="44" name="文本框 43">
            <a:extLst>
              <a:ext uri="{FF2B5EF4-FFF2-40B4-BE49-F238E27FC236}">
                <a16:creationId xmlns:a16="http://schemas.microsoft.com/office/drawing/2014/main" id="{34966E10-495B-4D49-A698-19792D688627}"/>
              </a:ext>
            </a:extLst>
          </p:cNvPr>
          <p:cNvSpPr txBox="1"/>
          <p:nvPr/>
        </p:nvSpPr>
        <p:spPr>
          <a:xfrm>
            <a:off x="1050395" y="1660604"/>
            <a:ext cx="7318826" cy="1200329"/>
          </a:xfrm>
          <a:prstGeom prst="rect">
            <a:avLst/>
          </a:prstGeom>
          <a:noFill/>
        </p:spPr>
        <p:txBody>
          <a:bodyPr wrap="square" rtlCol="0">
            <a:spAutoFit/>
          </a:bodyPr>
          <a:lstStyle/>
          <a:p>
            <a:pPr marL="285750" indent="-285750">
              <a:buFont typeface="Wingdings" panose="05000000000000000000" pitchFamily="2" charset="2"/>
              <a:buChar char="ü"/>
            </a:pPr>
            <a:r>
              <a:rPr lang="en-US" altLang="zh-CN" dirty="0"/>
              <a:t>The length of vacuum chamber: 11.5m changes to 5.5m;</a:t>
            </a:r>
          </a:p>
          <a:p>
            <a:pPr marL="285750" indent="-285750">
              <a:buFont typeface="Wingdings" panose="05000000000000000000" pitchFamily="2" charset="2"/>
              <a:buChar char="ü"/>
            </a:pPr>
            <a:r>
              <a:rPr lang="en-US" altLang="zh-CN" dirty="0"/>
              <a:t>The space for absorber needs to be considered;</a:t>
            </a:r>
          </a:p>
          <a:p>
            <a:pPr marL="285750" indent="-285750">
              <a:buFont typeface="Wingdings" panose="05000000000000000000" pitchFamily="2" charset="2"/>
              <a:buChar char="ü"/>
            </a:pPr>
            <a:r>
              <a:rPr lang="en-US" altLang="zh-CN" dirty="0"/>
              <a:t>Absorbers bear high power density synchronous light deposition, requiring good machining and installation accuracy.</a:t>
            </a:r>
          </a:p>
        </p:txBody>
      </p:sp>
      <p:sp>
        <p:nvSpPr>
          <p:cNvPr id="45" name="文本框 44">
            <a:extLst>
              <a:ext uri="{FF2B5EF4-FFF2-40B4-BE49-F238E27FC236}">
                <a16:creationId xmlns:a16="http://schemas.microsoft.com/office/drawing/2014/main" id="{D75D9A13-0258-4D19-86B8-602A7EB96A8E}"/>
              </a:ext>
            </a:extLst>
          </p:cNvPr>
          <p:cNvSpPr txBox="1"/>
          <p:nvPr/>
        </p:nvSpPr>
        <p:spPr>
          <a:xfrm>
            <a:off x="666712" y="1200865"/>
            <a:ext cx="7708031" cy="400110"/>
          </a:xfrm>
          <a:prstGeom prst="rect">
            <a:avLst/>
          </a:prstGeom>
          <a:noFill/>
        </p:spPr>
        <p:txBody>
          <a:bodyPr wrap="square" rtlCol="0">
            <a:spAutoFit/>
          </a:bodyPr>
          <a:lstStyle/>
          <a:p>
            <a:pPr marL="285750" indent="-285750">
              <a:buFont typeface="Wingdings" panose="05000000000000000000" pitchFamily="2" charset="2"/>
              <a:buChar char="p"/>
            </a:pPr>
            <a:r>
              <a:rPr lang="en-US" altLang="zh-CN" sz="2000" dirty="0"/>
              <a:t>The layout of vacuum devices will be  more complex.</a:t>
            </a:r>
          </a:p>
        </p:txBody>
      </p:sp>
      <p:pic>
        <p:nvPicPr>
          <p:cNvPr id="48" name="图片 47">
            <a:extLst>
              <a:ext uri="{FF2B5EF4-FFF2-40B4-BE49-F238E27FC236}">
                <a16:creationId xmlns:a16="http://schemas.microsoft.com/office/drawing/2014/main" id="{A19DF53F-BA0F-4E43-BDAD-CEA67B166C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43992" y="1057763"/>
            <a:ext cx="1595227" cy="2835959"/>
          </a:xfrm>
          <a:prstGeom prst="rect">
            <a:avLst/>
          </a:prstGeom>
        </p:spPr>
      </p:pic>
      <p:pic>
        <p:nvPicPr>
          <p:cNvPr id="50" name="图片 49">
            <a:extLst>
              <a:ext uri="{FF2B5EF4-FFF2-40B4-BE49-F238E27FC236}">
                <a16:creationId xmlns:a16="http://schemas.microsoft.com/office/drawing/2014/main" id="{00F31731-681B-42F1-B4D9-A9D56947EA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19262" y="1036783"/>
            <a:ext cx="1830252" cy="1195386"/>
          </a:xfrm>
          <a:prstGeom prst="rect">
            <a:avLst/>
          </a:prstGeom>
        </p:spPr>
      </p:pic>
      <p:pic>
        <p:nvPicPr>
          <p:cNvPr id="52" name="图片 51">
            <a:extLst>
              <a:ext uri="{FF2B5EF4-FFF2-40B4-BE49-F238E27FC236}">
                <a16:creationId xmlns:a16="http://schemas.microsoft.com/office/drawing/2014/main" id="{D33D7D29-C9AF-4451-9E40-EBAB862612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25832" y="2238871"/>
            <a:ext cx="1830252" cy="1656502"/>
          </a:xfrm>
          <a:prstGeom prst="rect">
            <a:avLst/>
          </a:prstGeom>
        </p:spPr>
      </p:pic>
      <p:graphicFrame>
        <p:nvGraphicFramePr>
          <p:cNvPr id="54" name="表格 54">
            <a:extLst>
              <a:ext uri="{FF2B5EF4-FFF2-40B4-BE49-F238E27FC236}">
                <a16:creationId xmlns:a16="http://schemas.microsoft.com/office/drawing/2014/main" id="{2B0F6597-A03B-4123-8306-23ED35B3225E}"/>
              </a:ext>
            </a:extLst>
          </p:cNvPr>
          <p:cNvGraphicFramePr>
            <a:graphicFrameLocks noGrp="1"/>
          </p:cNvGraphicFramePr>
          <p:nvPr>
            <p:extLst>
              <p:ext uri="{D42A27DB-BD31-4B8C-83A1-F6EECF244321}">
                <p14:modId xmlns:p14="http://schemas.microsoft.com/office/powerpoint/2010/main" val="1232053802"/>
              </p:ext>
            </p:extLst>
          </p:nvPr>
        </p:nvGraphicFramePr>
        <p:xfrm>
          <a:off x="4730274" y="5415450"/>
          <a:ext cx="3806859" cy="1205568"/>
        </p:xfrm>
        <a:graphic>
          <a:graphicData uri="http://schemas.openxmlformats.org/drawingml/2006/table">
            <a:tbl>
              <a:tblPr firstRow="1" bandRow="1">
                <a:tableStyleId>{5C22544A-7EE6-4342-B048-85BDC9FD1C3A}</a:tableStyleId>
              </a:tblPr>
              <a:tblGrid>
                <a:gridCol w="1092107">
                  <a:extLst>
                    <a:ext uri="{9D8B030D-6E8A-4147-A177-3AD203B41FA5}">
                      <a16:colId xmlns:a16="http://schemas.microsoft.com/office/drawing/2014/main" val="2184550437"/>
                    </a:ext>
                  </a:extLst>
                </a:gridCol>
                <a:gridCol w="698334">
                  <a:extLst>
                    <a:ext uri="{9D8B030D-6E8A-4147-A177-3AD203B41FA5}">
                      <a16:colId xmlns:a16="http://schemas.microsoft.com/office/drawing/2014/main" val="1482998161"/>
                    </a:ext>
                  </a:extLst>
                </a:gridCol>
                <a:gridCol w="900735">
                  <a:extLst>
                    <a:ext uri="{9D8B030D-6E8A-4147-A177-3AD203B41FA5}">
                      <a16:colId xmlns:a16="http://schemas.microsoft.com/office/drawing/2014/main" val="2150832074"/>
                    </a:ext>
                  </a:extLst>
                </a:gridCol>
                <a:gridCol w="1115683">
                  <a:extLst>
                    <a:ext uri="{9D8B030D-6E8A-4147-A177-3AD203B41FA5}">
                      <a16:colId xmlns:a16="http://schemas.microsoft.com/office/drawing/2014/main" val="145092767"/>
                    </a:ext>
                  </a:extLst>
                </a:gridCol>
              </a:tblGrid>
              <a:tr h="405054">
                <a:tc>
                  <a:txBody>
                    <a:bodyPr/>
                    <a:lstStyle/>
                    <a:p>
                      <a:pPr algn="ctr" fontAlgn="b"/>
                      <a:r>
                        <a:rPr lang="en-GB" sz="1200" b="0" i="0" u="none" strike="noStrike" dirty="0">
                          <a:solidFill>
                            <a:srgbClr val="000000"/>
                          </a:solidFill>
                          <a:effectLst/>
                          <a:latin typeface="等线" panose="02010600030101010101" pitchFamily="2" charset="-122"/>
                          <a:ea typeface="等线" panose="02010600030101010101" pitchFamily="2" charset="-122"/>
                        </a:rPr>
                        <a:t>SR power from dipole magnet</a:t>
                      </a:r>
                    </a:p>
                  </a:txBody>
                  <a:tcPr marL="9525" marR="9525" marT="9525" marB="0" anchor="ctr"/>
                </a:tc>
                <a:tc>
                  <a:txBody>
                    <a:bodyPr/>
                    <a:lstStyle/>
                    <a:p>
                      <a:pPr algn="ctr" fontAlgn="b"/>
                      <a:r>
                        <a:rPr lang="en-US" altLang="zh-CN" sz="1200" b="0" i="0" u="none" strike="noStrike" dirty="0">
                          <a:solidFill>
                            <a:srgbClr val="000000"/>
                          </a:solidFill>
                          <a:effectLst/>
                          <a:latin typeface="等线" panose="02010600030101010101" pitchFamily="2" charset="-122"/>
                          <a:ea typeface="等线" panose="02010600030101010101" pitchFamily="2" charset="-122"/>
                        </a:rPr>
                        <a:t>Power density</a:t>
                      </a:r>
                      <a:endParaRPr lang="zh-CN" altLang="en-US" sz="12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ctr"/>
                </a:tc>
                <a:tc>
                  <a:txBody>
                    <a:bodyPr/>
                    <a:lstStyle/>
                    <a:p>
                      <a:pPr algn="ctr" fontAlgn="b"/>
                      <a:r>
                        <a:rPr lang="en-US" altLang="zh-CN" sz="1200" b="0" i="0" u="none" strike="noStrike" dirty="0">
                          <a:solidFill>
                            <a:srgbClr val="000000"/>
                          </a:solidFill>
                          <a:effectLst/>
                          <a:latin typeface="等线" panose="02010600030101010101" pitchFamily="2" charset="-122"/>
                          <a:ea typeface="等线" panose="02010600030101010101" pitchFamily="2" charset="-122"/>
                        </a:rPr>
                        <a:t>Area of absorber</a:t>
                      </a:r>
                      <a:endParaRPr lang="zh-CN" altLang="en-US" sz="12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ctr"/>
                </a:tc>
                <a:tc>
                  <a:txBody>
                    <a:bodyPr/>
                    <a:lstStyle/>
                    <a:p>
                      <a:pPr algn="ctr" fontAlgn="b"/>
                      <a:r>
                        <a:rPr lang="en-US" altLang="zh-CN" sz="1200" b="0" i="0" u="none" strike="noStrike" dirty="0">
                          <a:solidFill>
                            <a:srgbClr val="000000"/>
                          </a:solidFill>
                          <a:effectLst/>
                          <a:latin typeface="等线" panose="02010600030101010101" pitchFamily="2" charset="-122"/>
                          <a:ea typeface="等线" panose="02010600030101010101" pitchFamily="2" charset="-122"/>
                        </a:rPr>
                        <a:t>Length of absorber</a:t>
                      </a:r>
                      <a:endParaRPr lang="zh-CN" altLang="en-US" sz="12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ctr"/>
                </a:tc>
                <a:extLst>
                  <a:ext uri="{0D108BD9-81ED-4DB2-BD59-A6C34878D82A}">
                    <a16:rowId xmlns:a16="http://schemas.microsoft.com/office/drawing/2014/main" val="235119408"/>
                  </a:ext>
                </a:extLst>
              </a:tr>
              <a:tr h="400257">
                <a:tc>
                  <a:txBody>
                    <a:bodyPr/>
                    <a:lstStyle/>
                    <a:p>
                      <a:pPr algn="ctr" fontAlgn="b"/>
                      <a:r>
                        <a:rPr lang="en-GB" sz="1200" b="0" i="0" u="none" strike="noStrike">
                          <a:solidFill>
                            <a:srgbClr val="000000"/>
                          </a:solidFill>
                          <a:effectLst/>
                          <a:latin typeface="等线" panose="02010600030101010101" pitchFamily="2" charset="-122"/>
                          <a:ea typeface="等线" panose="02010600030101010101" pitchFamily="2" charset="-122"/>
                        </a:rPr>
                        <a:t>W</a:t>
                      </a:r>
                    </a:p>
                  </a:txBody>
                  <a:tcPr marL="9525" marR="9525" marT="9525" marB="0" anchor="ctr"/>
                </a:tc>
                <a:tc>
                  <a:txBody>
                    <a:bodyPr/>
                    <a:lstStyle/>
                    <a:p>
                      <a:pPr algn="ctr" fontAlgn="b"/>
                      <a:r>
                        <a:rPr lang="en-GB" sz="1200" b="0" i="0" u="none" strike="noStrike" dirty="0">
                          <a:solidFill>
                            <a:srgbClr val="000000"/>
                          </a:solidFill>
                          <a:effectLst/>
                          <a:latin typeface="等线" panose="02010600030101010101" pitchFamily="2" charset="-122"/>
                          <a:ea typeface="等线" panose="02010600030101010101" pitchFamily="2" charset="-122"/>
                        </a:rPr>
                        <a:t>W/mm</a:t>
                      </a:r>
                      <a:r>
                        <a:rPr lang="en-GB" sz="1200" b="0" i="0" u="none" strike="noStrike" baseline="30000" dirty="0">
                          <a:solidFill>
                            <a:srgbClr val="000000"/>
                          </a:solidFill>
                          <a:effectLst/>
                          <a:latin typeface="等线" panose="02010600030101010101" pitchFamily="2" charset="-122"/>
                          <a:ea typeface="等线" panose="02010600030101010101" pitchFamily="2" charset="-122"/>
                        </a:rPr>
                        <a:t>2</a:t>
                      </a:r>
                    </a:p>
                  </a:txBody>
                  <a:tcPr marL="9525" marR="9525" marT="9525" marB="0" anchor="ctr"/>
                </a:tc>
                <a:tc>
                  <a:txBody>
                    <a:bodyPr/>
                    <a:lstStyle/>
                    <a:p>
                      <a:pPr algn="ctr" fontAlgn="b"/>
                      <a:r>
                        <a:rPr lang="en-GB" sz="1200" b="0" i="0" u="none" strike="noStrike" dirty="0">
                          <a:solidFill>
                            <a:srgbClr val="000000"/>
                          </a:solidFill>
                          <a:effectLst/>
                          <a:latin typeface="等线" panose="02010600030101010101" pitchFamily="2" charset="-122"/>
                          <a:ea typeface="等线" panose="02010600030101010101" pitchFamily="2" charset="-122"/>
                        </a:rPr>
                        <a:t>mm</a:t>
                      </a:r>
                      <a:r>
                        <a:rPr lang="en-GB" sz="1200" b="0" i="0" u="none" strike="noStrike" baseline="30000" dirty="0">
                          <a:solidFill>
                            <a:srgbClr val="000000"/>
                          </a:solidFill>
                          <a:effectLst/>
                          <a:latin typeface="等线" panose="02010600030101010101" pitchFamily="2" charset="-122"/>
                          <a:ea typeface="等线" panose="02010600030101010101" pitchFamily="2" charset="-122"/>
                        </a:rPr>
                        <a:t>2</a:t>
                      </a:r>
                    </a:p>
                  </a:txBody>
                  <a:tcPr marL="9525" marR="9525" marT="9525" marB="0" anchor="ctr"/>
                </a:tc>
                <a:tc>
                  <a:txBody>
                    <a:bodyPr/>
                    <a:lstStyle/>
                    <a:p>
                      <a:pPr algn="ctr" fontAlgn="b"/>
                      <a:r>
                        <a:rPr lang="en-US" altLang="zh-CN" sz="1200" b="0" i="0" u="none" strike="noStrike" dirty="0">
                          <a:solidFill>
                            <a:srgbClr val="000000"/>
                          </a:solidFill>
                          <a:effectLst/>
                          <a:latin typeface="等线" panose="02010600030101010101" pitchFamily="2" charset="-122"/>
                          <a:ea typeface="等线" panose="02010600030101010101" pitchFamily="2" charset="-122"/>
                        </a:rPr>
                        <a:t>mm</a:t>
                      </a:r>
                      <a:endParaRPr lang="zh-CN" altLang="en-US" sz="12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ctr"/>
                </a:tc>
                <a:extLst>
                  <a:ext uri="{0D108BD9-81ED-4DB2-BD59-A6C34878D82A}">
                    <a16:rowId xmlns:a16="http://schemas.microsoft.com/office/drawing/2014/main" val="950121601"/>
                  </a:ext>
                </a:extLst>
              </a:tr>
              <a:tr h="400257">
                <a:tc>
                  <a:txBody>
                    <a:bodyPr/>
                    <a:lstStyle/>
                    <a:p>
                      <a:pPr algn="ctr" fontAlgn="b"/>
                      <a:r>
                        <a:rPr lang="en-US" altLang="zh-CN" sz="1200" b="1" i="0" u="none" strike="noStrike" dirty="0">
                          <a:solidFill>
                            <a:srgbClr val="000000"/>
                          </a:solidFill>
                          <a:effectLst/>
                          <a:latin typeface="等线" panose="02010600030101010101" pitchFamily="2" charset="-122"/>
                          <a:ea typeface="等线" panose="02010600030101010101" pitchFamily="2" charset="-122"/>
                        </a:rPr>
                        <a:t>4071.01</a:t>
                      </a:r>
                    </a:p>
                  </a:txBody>
                  <a:tcPr marL="9525" marR="9525" marT="9525" marB="0" anchor="ctr"/>
                </a:tc>
                <a:tc>
                  <a:txBody>
                    <a:bodyPr/>
                    <a:lstStyle/>
                    <a:p>
                      <a:pPr algn="ctr" fontAlgn="b"/>
                      <a:r>
                        <a:rPr lang="en-US" altLang="zh-CN" sz="1200" b="0" i="0" u="none" strike="noStrike" dirty="0">
                          <a:solidFill>
                            <a:srgbClr val="000000"/>
                          </a:solidFill>
                          <a:effectLst/>
                          <a:latin typeface="等线" panose="02010600030101010101" pitchFamily="2" charset="-122"/>
                          <a:ea typeface="等线" panose="02010600030101010101" pitchFamily="2" charset="-122"/>
                        </a:rPr>
                        <a:t>15</a:t>
                      </a:r>
                    </a:p>
                  </a:txBody>
                  <a:tcPr marL="9525" marR="9525" marT="9525" marB="0" anchor="ctr"/>
                </a:tc>
                <a:tc>
                  <a:txBody>
                    <a:bodyPr/>
                    <a:lstStyle/>
                    <a:p>
                      <a:pPr algn="ctr" fontAlgn="b"/>
                      <a:r>
                        <a:rPr lang="en-US" altLang="zh-CN" sz="1200" b="0" i="0" u="none" strike="noStrike" dirty="0">
                          <a:solidFill>
                            <a:srgbClr val="000000"/>
                          </a:solidFill>
                          <a:effectLst/>
                          <a:latin typeface="等线" panose="02010600030101010101" pitchFamily="2" charset="-122"/>
                          <a:ea typeface="等线" panose="02010600030101010101" pitchFamily="2" charset="-122"/>
                        </a:rPr>
                        <a:t>271.4</a:t>
                      </a:r>
                    </a:p>
                  </a:txBody>
                  <a:tcPr marL="9525" marR="9525" marT="9525" marB="0" anchor="ctr"/>
                </a:tc>
                <a:tc>
                  <a:txBody>
                    <a:bodyPr/>
                    <a:lstStyle/>
                    <a:p>
                      <a:pPr algn="ctr" fontAlgn="b"/>
                      <a:r>
                        <a:rPr lang="en-US" altLang="zh-CN" sz="1200" b="0" i="0" u="none" strike="noStrike" dirty="0">
                          <a:solidFill>
                            <a:srgbClr val="000000"/>
                          </a:solidFill>
                          <a:effectLst/>
                          <a:latin typeface="等线" panose="02010600030101010101" pitchFamily="2" charset="-122"/>
                          <a:ea typeface="等线" panose="02010600030101010101" pitchFamily="2" charset="-122"/>
                        </a:rPr>
                        <a:t>407.10</a:t>
                      </a:r>
                    </a:p>
                  </a:txBody>
                  <a:tcPr marL="9525" marR="9525" marT="9525" marB="0" anchor="ctr"/>
                </a:tc>
                <a:extLst>
                  <a:ext uri="{0D108BD9-81ED-4DB2-BD59-A6C34878D82A}">
                    <a16:rowId xmlns:a16="http://schemas.microsoft.com/office/drawing/2014/main" val="3612623007"/>
                  </a:ext>
                </a:extLst>
              </a:tr>
            </a:tbl>
          </a:graphicData>
        </a:graphic>
      </p:graphicFrame>
      <p:sp>
        <p:nvSpPr>
          <p:cNvPr id="55" name="文本框 54">
            <a:extLst>
              <a:ext uri="{FF2B5EF4-FFF2-40B4-BE49-F238E27FC236}">
                <a16:creationId xmlns:a16="http://schemas.microsoft.com/office/drawing/2014/main" id="{EB5491AE-95F6-46D4-B53C-35F2C61D6524}"/>
              </a:ext>
            </a:extLst>
          </p:cNvPr>
          <p:cNvSpPr txBox="1"/>
          <p:nvPr/>
        </p:nvSpPr>
        <p:spPr>
          <a:xfrm>
            <a:off x="5919025" y="3051091"/>
            <a:ext cx="2450195"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altLang="zh-CN" dirty="0"/>
              <a:t>The manufacture of absorbers is very challenging.</a:t>
            </a:r>
            <a:endParaRPr lang="zh-CN" altLang="en-US" dirty="0"/>
          </a:p>
        </p:txBody>
      </p:sp>
      <p:cxnSp>
        <p:nvCxnSpPr>
          <p:cNvPr id="7" name="直接箭头连接符 6">
            <a:extLst>
              <a:ext uri="{FF2B5EF4-FFF2-40B4-BE49-F238E27FC236}">
                <a16:creationId xmlns:a16="http://schemas.microsoft.com/office/drawing/2014/main" id="{B7E17D6D-08DB-4D28-AC46-76E596750F29}"/>
              </a:ext>
            </a:extLst>
          </p:cNvPr>
          <p:cNvCxnSpPr/>
          <p:nvPr/>
        </p:nvCxnSpPr>
        <p:spPr>
          <a:xfrm flipH="1">
            <a:off x="900230" y="4023938"/>
            <a:ext cx="3297892" cy="600614"/>
          </a:xfrm>
          <a:prstGeom prst="straightConnector1">
            <a:avLst/>
          </a:prstGeom>
          <a:ln w="28575">
            <a:solidFill>
              <a:srgbClr val="FF0000"/>
            </a:solidFill>
            <a:prstDash val="dashDot"/>
            <a:tailEnd type="triangle"/>
          </a:ln>
        </p:spPr>
        <p:style>
          <a:lnRef idx="1">
            <a:schemeClr val="accent6"/>
          </a:lnRef>
          <a:fillRef idx="0">
            <a:schemeClr val="accent6"/>
          </a:fillRef>
          <a:effectRef idx="0">
            <a:schemeClr val="accent6"/>
          </a:effectRef>
          <a:fontRef idx="minor">
            <a:schemeClr val="tx1"/>
          </a:fontRef>
        </p:style>
      </p:cxnSp>
      <p:cxnSp>
        <p:nvCxnSpPr>
          <p:cNvPr id="28" name="直接箭头连接符 27">
            <a:extLst>
              <a:ext uri="{FF2B5EF4-FFF2-40B4-BE49-F238E27FC236}">
                <a16:creationId xmlns:a16="http://schemas.microsoft.com/office/drawing/2014/main" id="{0472D78E-38E8-4B2B-8798-BB6539954B39}"/>
              </a:ext>
            </a:extLst>
          </p:cNvPr>
          <p:cNvCxnSpPr/>
          <p:nvPr/>
        </p:nvCxnSpPr>
        <p:spPr>
          <a:xfrm flipH="1">
            <a:off x="1642683" y="4006511"/>
            <a:ext cx="3297892" cy="600614"/>
          </a:xfrm>
          <a:prstGeom prst="straightConnector1">
            <a:avLst/>
          </a:prstGeom>
          <a:ln w="28575">
            <a:solidFill>
              <a:srgbClr val="FF0000"/>
            </a:solidFill>
            <a:prstDash val="dashDot"/>
            <a:tailEnd type="triangle"/>
          </a:ln>
        </p:spPr>
        <p:style>
          <a:lnRef idx="1">
            <a:schemeClr val="accent6"/>
          </a:lnRef>
          <a:fillRef idx="0">
            <a:schemeClr val="accent6"/>
          </a:fillRef>
          <a:effectRef idx="0">
            <a:schemeClr val="accent6"/>
          </a:effectRef>
          <a:fontRef idx="minor">
            <a:schemeClr val="tx1"/>
          </a:fontRef>
        </p:style>
      </p:cxnSp>
      <p:cxnSp>
        <p:nvCxnSpPr>
          <p:cNvPr id="29" name="直接箭头连接符 28">
            <a:extLst>
              <a:ext uri="{FF2B5EF4-FFF2-40B4-BE49-F238E27FC236}">
                <a16:creationId xmlns:a16="http://schemas.microsoft.com/office/drawing/2014/main" id="{7439EEBB-5C72-462E-8E43-835AE9FB3B1D}"/>
              </a:ext>
            </a:extLst>
          </p:cNvPr>
          <p:cNvCxnSpPr/>
          <p:nvPr/>
        </p:nvCxnSpPr>
        <p:spPr>
          <a:xfrm flipH="1">
            <a:off x="244620" y="4041365"/>
            <a:ext cx="3297892" cy="600614"/>
          </a:xfrm>
          <a:prstGeom prst="straightConnector1">
            <a:avLst/>
          </a:prstGeom>
          <a:ln w="28575">
            <a:solidFill>
              <a:srgbClr val="FF0000"/>
            </a:solidFill>
            <a:prstDash val="dashDot"/>
            <a:tailEnd type="triangle"/>
          </a:ln>
        </p:spPr>
        <p:style>
          <a:lnRef idx="1">
            <a:schemeClr val="accent6"/>
          </a:lnRef>
          <a:fillRef idx="0">
            <a:schemeClr val="accent6"/>
          </a:fillRef>
          <a:effectRef idx="0">
            <a:schemeClr val="accent6"/>
          </a:effectRef>
          <a:fontRef idx="minor">
            <a:schemeClr val="tx1"/>
          </a:fontRef>
        </p:style>
      </p:cxnSp>
      <p:sp>
        <p:nvSpPr>
          <p:cNvPr id="31" name="文本框 30">
            <a:extLst>
              <a:ext uri="{FF2B5EF4-FFF2-40B4-BE49-F238E27FC236}">
                <a16:creationId xmlns:a16="http://schemas.microsoft.com/office/drawing/2014/main" id="{5D4D1D32-9EC6-47F9-A441-0DF1D4D1478A}"/>
              </a:ext>
            </a:extLst>
          </p:cNvPr>
          <p:cNvSpPr txBox="1"/>
          <p:nvPr/>
        </p:nvSpPr>
        <p:spPr>
          <a:xfrm>
            <a:off x="89278" y="5076586"/>
            <a:ext cx="3686137" cy="129586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lnSpc>
                <a:spcPct val="150000"/>
              </a:lnSpc>
              <a:buFont typeface="Wingdings" panose="05000000000000000000" pitchFamily="2" charset="2"/>
              <a:buChar char="u"/>
            </a:pPr>
            <a:r>
              <a:rPr lang="en-US" altLang="zh-CN" dirty="0"/>
              <a:t>SR reflection from absorber.</a:t>
            </a:r>
          </a:p>
          <a:p>
            <a:pPr marL="285750" indent="-285750">
              <a:lnSpc>
                <a:spcPct val="150000"/>
              </a:lnSpc>
              <a:buFont typeface="Wingdings" panose="05000000000000000000" pitchFamily="2" charset="2"/>
              <a:buChar char="ü"/>
            </a:pPr>
            <a:r>
              <a:rPr lang="en-US" altLang="zh-CN" dirty="0"/>
              <a:t>The heating deposits on VC;</a:t>
            </a:r>
          </a:p>
          <a:p>
            <a:pPr marL="285750" indent="-285750">
              <a:lnSpc>
                <a:spcPct val="150000"/>
              </a:lnSpc>
              <a:buFont typeface="Wingdings" panose="05000000000000000000" pitchFamily="2" charset="2"/>
              <a:buChar char="ü"/>
            </a:pPr>
            <a:r>
              <a:rPr lang="en-US" altLang="zh-CN" dirty="0"/>
              <a:t>Radiation;</a:t>
            </a:r>
          </a:p>
        </p:txBody>
      </p:sp>
    </p:spTree>
    <p:extLst>
      <p:ext uri="{BB962C8B-B14F-4D97-AF65-F5344CB8AC3E}">
        <p14:creationId xmlns:p14="http://schemas.microsoft.com/office/powerpoint/2010/main" val="31187550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4">
            <a:extLst>
              <a:ext uri="{FF2B5EF4-FFF2-40B4-BE49-F238E27FC236}">
                <a16:creationId xmlns:a16="http://schemas.microsoft.com/office/drawing/2014/main" id="{D4E75DCB-3751-4AEA-B430-97E43B6CA522}"/>
              </a:ext>
            </a:extLst>
          </p:cNvPr>
          <p:cNvSpPr>
            <a:spLocks noGrp="1"/>
          </p:cNvSpPr>
          <p:nvPr>
            <p:ph type="sldNum" sz="quarter" idx="12"/>
          </p:nvPr>
        </p:nvSpPr>
        <p:spPr/>
        <p:txBody>
          <a:bodyPr/>
          <a:lstStyle/>
          <a:p>
            <a:fld id="{F15E9139-A00B-4B2A-98A6-095DC08F1345}" type="slidenum">
              <a:rPr lang="zh-CN" altLang="en-US" smtClean="0"/>
              <a:pPr/>
              <a:t>12</a:t>
            </a:fld>
            <a:endParaRPr lang="zh-CN" altLang="en-US"/>
          </a:p>
        </p:txBody>
      </p:sp>
      <p:sp>
        <p:nvSpPr>
          <p:cNvPr id="3" name="标题 2">
            <a:extLst>
              <a:ext uri="{FF2B5EF4-FFF2-40B4-BE49-F238E27FC236}">
                <a16:creationId xmlns:a16="http://schemas.microsoft.com/office/drawing/2014/main" id="{E84647AF-731E-4AD1-822C-242938ED58AF}"/>
              </a:ext>
            </a:extLst>
          </p:cNvPr>
          <p:cNvSpPr>
            <a:spLocks noGrp="1"/>
          </p:cNvSpPr>
          <p:nvPr>
            <p:ph type="title"/>
          </p:nvPr>
        </p:nvSpPr>
        <p:spPr/>
        <p:txBody>
          <a:bodyPr/>
          <a:lstStyle/>
          <a:p>
            <a:r>
              <a:rPr lang="en-US" altLang="zh-CN" dirty="0">
                <a:solidFill>
                  <a:schemeClr val="accent1">
                    <a:lumMod val="75000"/>
                  </a:schemeClr>
                </a:solidFill>
              </a:rPr>
              <a:t>Cost </a:t>
            </a:r>
            <a:endParaRPr lang="zh-CN" altLang="en-US" dirty="0">
              <a:solidFill>
                <a:schemeClr val="accent1">
                  <a:lumMod val="75000"/>
                </a:schemeClr>
              </a:solidFill>
            </a:endParaRPr>
          </a:p>
        </p:txBody>
      </p:sp>
      <p:sp>
        <p:nvSpPr>
          <p:cNvPr id="6" name="Rectangle 2">
            <a:extLst>
              <a:ext uri="{FF2B5EF4-FFF2-40B4-BE49-F238E27FC236}">
                <a16:creationId xmlns:a16="http://schemas.microsoft.com/office/drawing/2014/main" id="{C22A1E04-12CF-4300-A892-DAB20901F41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zh-CN" altLang="en-US"/>
          </a:p>
        </p:txBody>
      </p:sp>
      <p:sp>
        <p:nvSpPr>
          <p:cNvPr id="2" name="文本框 1">
            <a:extLst>
              <a:ext uri="{FF2B5EF4-FFF2-40B4-BE49-F238E27FC236}">
                <a16:creationId xmlns:a16="http://schemas.microsoft.com/office/drawing/2014/main" id="{B47B3BF3-2E9E-4C02-9FC5-056D7FE41D4E}"/>
              </a:ext>
            </a:extLst>
          </p:cNvPr>
          <p:cNvSpPr txBox="1"/>
          <p:nvPr/>
        </p:nvSpPr>
        <p:spPr>
          <a:xfrm>
            <a:off x="428624" y="1351001"/>
            <a:ext cx="11572875" cy="2126864"/>
          </a:xfrm>
          <a:prstGeom prst="rect">
            <a:avLst/>
          </a:prstGeom>
          <a:noFill/>
        </p:spPr>
        <p:txBody>
          <a:bodyPr wrap="square" rtlCol="0">
            <a:spAutoFit/>
          </a:bodyPr>
          <a:lstStyle/>
          <a:p>
            <a:pPr marL="285750" indent="-285750">
              <a:lnSpc>
                <a:spcPct val="150000"/>
              </a:lnSpc>
              <a:buFont typeface="Wingdings" panose="05000000000000000000" pitchFamily="2" charset="2"/>
              <a:buChar char="u"/>
            </a:pPr>
            <a:r>
              <a:rPr lang="en-US" altLang="zh-CN" dirty="0"/>
              <a:t>Vacuum chamber</a:t>
            </a:r>
            <a:r>
              <a:rPr lang="zh-CN" altLang="en-US" dirty="0"/>
              <a:t>：</a:t>
            </a:r>
            <a:r>
              <a:rPr lang="en-GB" altLang="zh-CN" sz="1800" u="none" strike="noStrike" dirty="0">
                <a:effectLst/>
              </a:rPr>
              <a:t> unit price</a:t>
            </a:r>
            <a:r>
              <a:rPr lang="en-GB" altLang="zh-CN" dirty="0">
                <a:solidFill>
                  <a:srgbClr val="000000"/>
                </a:solidFill>
                <a:latin typeface="等线" panose="02010600030101010101" pitchFamily="2" charset="-122"/>
                <a:ea typeface="等线" panose="02010600030101010101" pitchFamily="2" charset="-122"/>
              </a:rPr>
              <a:t> </a:t>
            </a:r>
            <a:r>
              <a:rPr lang="en-US" altLang="zh-CN" dirty="0"/>
              <a:t>increase 30%, Approx. 300 million CNY</a:t>
            </a:r>
          </a:p>
          <a:p>
            <a:pPr marL="285750" indent="-285750">
              <a:lnSpc>
                <a:spcPct val="150000"/>
              </a:lnSpc>
              <a:buFont typeface="Wingdings" panose="05000000000000000000" pitchFamily="2" charset="2"/>
              <a:buChar char="u"/>
            </a:pPr>
            <a:r>
              <a:rPr lang="en-US" altLang="zh-CN" dirty="0"/>
              <a:t>Photo absorber</a:t>
            </a:r>
            <a:r>
              <a:rPr lang="zh-CN" altLang="en-US" dirty="0"/>
              <a:t>：</a:t>
            </a:r>
            <a:r>
              <a:rPr lang="en-US" altLang="zh-CN" dirty="0"/>
              <a:t> approx.</a:t>
            </a:r>
            <a:r>
              <a:rPr lang="zh-CN" altLang="en-US" dirty="0"/>
              <a:t> </a:t>
            </a:r>
            <a:r>
              <a:rPr lang="en-US" altLang="zh-CN" dirty="0"/>
              <a:t>795 million CNY</a:t>
            </a:r>
          </a:p>
          <a:p>
            <a:pPr marL="285750" indent="-285750">
              <a:lnSpc>
                <a:spcPct val="150000"/>
              </a:lnSpc>
              <a:buFont typeface="Wingdings" panose="05000000000000000000" pitchFamily="2" charset="2"/>
              <a:buChar char="u"/>
            </a:pPr>
            <a:r>
              <a:rPr lang="en-US" altLang="zh-CN" dirty="0"/>
              <a:t>RF shielding bellow</a:t>
            </a:r>
            <a:r>
              <a:rPr lang="zh-CN" altLang="en-US" dirty="0"/>
              <a:t>：</a:t>
            </a:r>
            <a:r>
              <a:rPr lang="en-GB" altLang="zh-CN" sz="1800" u="none" strike="noStrike" dirty="0">
                <a:effectLst/>
              </a:rPr>
              <a:t> unit price</a:t>
            </a:r>
            <a:r>
              <a:rPr lang="en-GB" altLang="zh-CN" dirty="0">
                <a:solidFill>
                  <a:srgbClr val="000000"/>
                </a:solidFill>
                <a:latin typeface="等线" panose="02010600030101010101" pitchFamily="2" charset="-122"/>
                <a:ea typeface="等线" panose="02010600030101010101" pitchFamily="2" charset="-122"/>
              </a:rPr>
              <a:t> </a:t>
            </a:r>
            <a:r>
              <a:rPr lang="en-US" altLang="zh-CN" dirty="0"/>
              <a:t>increase 20~30% due to antechamber,  the quantity may also increases (20819 to 38483)due to high accuracy installation of absorber. approx. 200 million CNY</a:t>
            </a:r>
          </a:p>
          <a:p>
            <a:pPr marL="285750" indent="-285750">
              <a:lnSpc>
                <a:spcPct val="150000"/>
              </a:lnSpc>
              <a:buFont typeface="Wingdings" panose="05000000000000000000" pitchFamily="2" charset="2"/>
              <a:buChar char="u"/>
            </a:pPr>
            <a:r>
              <a:rPr lang="en-US" altLang="zh-CN" dirty="0"/>
              <a:t>The</a:t>
            </a:r>
            <a:r>
              <a:rPr lang="zh-CN" altLang="en-US" dirty="0"/>
              <a:t>  </a:t>
            </a:r>
            <a:r>
              <a:rPr lang="en-US" altLang="zh-CN" dirty="0"/>
              <a:t>total</a:t>
            </a:r>
            <a:r>
              <a:rPr lang="zh-CN" altLang="en-US" dirty="0"/>
              <a:t> </a:t>
            </a:r>
            <a:r>
              <a:rPr lang="en-US" altLang="zh-CN" dirty="0"/>
              <a:t>cost</a:t>
            </a:r>
            <a:r>
              <a:rPr lang="zh-CN" altLang="en-US" dirty="0"/>
              <a:t> </a:t>
            </a:r>
            <a:r>
              <a:rPr lang="en-US" altLang="zh-CN" dirty="0"/>
              <a:t>increases</a:t>
            </a:r>
            <a:r>
              <a:rPr lang="zh-CN" altLang="en-US" dirty="0"/>
              <a:t>  </a:t>
            </a:r>
            <a:r>
              <a:rPr lang="en-US" altLang="zh-CN" dirty="0"/>
              <a:t>from 3.4 billion to 4.7 billion</a:t>
            </a:r>
            <a:endParaRPr lang="zh-CN" altLang="en-US" dirty="0"/>
          </a:p>
        </p:txBody>
      </p:sp>
      <p:graphicFrame>
        <p:nvGraphicFramePr>
          <p:cNvPr id="4" name="表格 3">
            <a:extLst>
              <a:ext uri="{FF2B5EF4-FFF2-40B4-BE49-F238E27FC236}">
                <a16:creationId xmlns:a16="http://schemas.microsoft.com/office/drawing/2014/main" id="{86B8B4DA-EB66-4EA9-98B0-F3782820DA02}"/>
              </a:ext>
            </a:extLst>
          </p:cNvPr>
          <p:cNvGraphicFramePr>
            <a:graphicFrameLocks noGrp="1"/>
          </p:cNvGraphicFramePr>
          <p:nvPr>
            <p:extLst>
              <p:ext uri="{D42A27DB-BD31-4B8C-83A1-F6EECF244321}">
                <p14:modId xmlns:p14="http://schemas.microsoft.com/office/powerpoint/2010/main" val="1564894551"/>
              </p:ext>
            </p:extLst>
          </p:nvPr>
        </p:nvGraphicFramePr>
        <p:xfrm>
          <a:off x="1638221" y="3994678"/>
          <a:ext cx="3479801" cy="1395411"/>
        </p:xfrm>
        <a:graphic>
          <a:graphicData uri="http://schemas.openxmlformats.org/drawingml/2006/table">
            <a:tbl>
              <a:tblPr>
                <a:tableStyleId>{616DA210-FB5B-4158-B5E0-FEB733F419BA}</a:tableStyleId>
              </a:tblPr>
              <a:tblGrid>
                <a:gridCol w="1123523">
                  <a:extLst>
                    <a:ext uri="{9D8B030D-6E8A-4147-A177-3AD203B41FA5}">
                      <a16:colId xmlns:a16="http://schemas.microsoft.com/office/drawing/2014/main" val="1411192238"/>
                    </a:ext>
                  </a:extLst>
                </a:gridCol>
                <a:gridCol w="1232755">
                  <a:extLst>
                    <a:ext uri="{9D8B030D-6E8A-4147-A177-3AD203B41FA5}">
                      <a16:colId xmlns:a16="http://schemas.microsoft.com/office/drawing/2014/main" val="1816009930"/>
                    </a:ext>
                  </a:extLst>
                </a:gridCol>
                <a:gridCol w="1123523">
                  <a:extLst>
                    <a:ext uri="{9D8B030D-6E8A-4147-A177-3AD203B41FA5}">
                      <a16:colId xmlns:a16="http://schemas.microsoft.com/office/drawing/2014/main" val="2305668681"/>
                    </a:ext>
                  </a:extLst>
                </a:gridCol>
              </a:tblGrid>
              <a:tr h="465137">
                <a:tc>
                  <a:txBody>
                    <a:bodyPr/>
                    <a:lstStyle/>
                    <a:p>
                      <a:pPr algn="ctr" fontAlgn="b"/>
                      <a:r>
                        <a:rPr lang="en-GB" sz="1600" u="none" strike="noStrike" dirty="0">
                          <a:effectLst/>
                        </a:rPr>
                        <a:t>unit price</a:t>
                      </a:r>
                      <a:endParaRPr lang="en-GB" sz="16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GB" sz="1600" u="none" strike="noStrike" dirty="0">
                          <a:effectLst/>
                        </a:rPr>
                        <a:t>quantity</a:t>
                      </a:r>
                      <a:endParaRPr lang="en-GB" sz="16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GB" sz="1600" u="none" strike="noStrike">
                          <a:effectLst/>
                        </a:rPr>
                        <a:t>total price</a:t>
                      </a:r>
                      <a:endParaRPr lang="en-GB" sz="1600" b="0" i="0" u="none" strike="noStrike">
                        <a:solidFill>
                          <a:srgbClr val="000000"/>
                        </a:solidFill>
                        <a:effectLst/>
                        <a:latin typeface="等线" panose="02010600030101010101" pitchFamily="2" charset="-122"/>
                        <a:ea typeface="等线" panose="02010600030101010101" pitchFamily="2" charset="-122"/>
                      </a:endParaRPr>
                    </a:p>
                  </a:txBody>
                  <a:tcPr marL="9525" marR="9525" marT="9525" marB="0" anchor="b"/>
                </a:tc>
                <a:extLst>
                  <a:ext uri="{0D108BD9-81ED-4DB2-BD59-A6C34878D82A}">
                    <a16:rowId xmlns:a16="http://schemas.microsoft.com/office/drawing/2014/main" val="3526497140"/>
                  </a:ext>
                </a:extLst>
              </a:tr>
              <a:tr h="465137">
                <a:tc>
                  <a:txBody>
                    <a:bodyPr/>
                    <a:lstStyle/>
                    <a:p>
                      <a:pPr algn="l" fontAlgn="b"/>
                      <a:r>
                        <a:rPr lang="en-GB" sz="1600" u="none" strike="noStrike" dirty="0">
                          <a:effectLst/>
                        </a:rPr>
                        <a:t>10000 CNY</a:t>
                      </a:r>
                      <a:endParaRPr lang="en-GB" sz="16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a:r>
                        <a:rPr lang="en-US" altLang="zh-CN" dirty="0"/>
                        <a:t>/</a:t>
                      </a:r>
                      <a:endParaRPr lang="zh-CN" altLang="en-US" dirty="0"/>
                    </a:p>
                  </a:txBody>
                  <a:tcPr marL="9525" marR="9525" marT="9525" marB="0" anchor="b"/>
                </a:tc>
                <a:tc>
                  <a:txBody>
                    <a:bodyPr/>
                    <a:lstStyle/>
                    <a:p>
                      <a:pPr algn="ctr" fontAlgn="b"/>
                      <a:r>
                        <a:rPr lang="en-GB" sz="1600" u="none" strike="noStrike" dirty="0">
                          <a:effectLst/>
                        </a:rPr>
                        <a:t>10000 CNY</a:t>
                      </a:r>
                      <a:endParaRPr lang="en-GB" sz="16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extLst>
                  <a:ext uri="{0D108BD9-81ED-4DB2-BD59-A6C34878D82A}">
                    <a16:rowId xmlns:a16="http://schemas.microsoft.com/office/drawing/2014/main" val="1937716639"/>
                  </a:ext>
                </a:extLst>
              </a:tr>
              <a:tr h="465137">
                <a:tc>
                  <a:txBody>
                    <a:bodyPr/>
                    <a:lstStyle/>
                    <a:p>
                      <a:pPr algn="ctr" fontAlgn="b"/>
                      <a:r>
                        <a:rPr lang="en-US" altLang="zh-CN" sz="1600" u="none" strike="noStrike" dirty="0">
                          <a:effectLst/>
                        </a:rPr>
                        <a:t>3.0</a:t>
                      </a:r>
                      <a:endParaRPr lang="en-US" altLang="zh-CN" sz="16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600" u="none" strike="noStrike" dirty="0">
                          <a:effectLst/>
                        </a:rPr>
                        <a:t>26500</a:t>
                      </a:r>
                      <a:endParaRPr lang="en-US" altLang="zh-CN" sz="16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600" u="none" strike="noStrike" dirty="0">
                          <a:effectLst/>
                        </a:rPr>
                        <a:t>79500</a:t>
                      </a:r>
                      <a:endParaRPr lang="en-US" altLang="zh-CN" sz="16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extLst>
                  <a:ext uri="{0D108BD9-81ED-4DB2-BD59-A6C34878D82A}">
                    <a16:rowId xmlns:a16="http://schemas.microsoft.com/office/drawing/2014/main" val="1016186011"/>
                  </a:ext>
                </a:extLst>
              </a:tr>
            </a:tbl>
          </a:graphicData>
        </a:graphic>
      </p:graphicFrame>
    </p:spTree>
    <p:extLst>
      <p:ext uri="{BB962C8B-B14F-4D97-AF65-F5344CB8AC3E}">
        <p14:creationId xmlns:p14="http://schemas.microsoft.com/office/powerpoint/2010/main" val="38434840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4">
            <a:extLst>
              <a:ext uri="{FF2B5EF4-FFF2-40B4-BE49-F238E27FC236}">
                <a16:creationId xmlns:a16="http://schemas.microsoft.com/office/drawing/2014/main" id="{D4E75DCB-3751-4AEA-B430-97E43B6CA522}"/>
              </a:ext>
            </a:extLst>
          </p:cNvPr>
          <p:cNvSpPr>
            <a:spLocks noGrp="1"/>
          </p:cNvSpPr>
          <p:nvPr>
            <p:ph type="sldNum" sz="quarter" idx="12"/>
          </p:nvPr>
        </p:nvSpPr>
        <p:spPr/>
        <p:txBody>
          <a:bodyPr/>
          <a:lstStyle/>
          <a:p>
            <a:fld id="{F15E9139-A00B-4B2A-98A6-095DC08F1345}" type="slidenum">
              <a:rPr lang="zh-CN" altLang="en-US" smtClean="0"/>
              <a:pPr/>
              <a:t>13</a:t>
            </a:fld>
            <a:endParaRPr lang="zh-CN" altLang="en-US"/>
          </a:p>
        </p:txBody>
      </p:sp>
      <p:sp>
        <p:nvSpPr>
          <p:cNvPr id="3" name="标题 2">
            <a:extLst>
              <a:ext uri="{FF2B5EF4-FFF2-40B4-BE49-F238E27FC236}">
                <a16:creationId xmlns:a16="http://schemas.microsoft.com/office/drawing/2014/main" id="{E84647AF-731E-4AD1-822C-242938ED58AF}"/>
              </a:ext>
            </a:extLst>
          </p:cNvPr>
          <p:cNvSpPr>
            <a:spLocks noGrp="1"/>
          </p:cNvSpPr>
          <p:nvPr>
            <p:ph type="title"/>
          </p:nvPr>
        </p:nvSpPr>
        <p:spPr/>
        <p:txBody>
          <a:bodyPr/>
          <a:lstStyle/>
          <a:p>
            <a:r>
              <a:rPr lang="en-US" altLang="zh-CN" dirty="0">
                <a:solidFill>
                  <a:schemeClr val="accent1">
                    <a:lumMod val="75000"/>
                  </a:schemeClr>
                </a:solidFill>
              </a:rPr>
              <a:t>Conclusion</a:t>
            </a:r>
            <a:endParaRPr lang="zh-CN" altLang="en-US" dirty="0">
              <a:solidFill>
                <a:schemeClr val="accent1">
                  <a:lumMod val="75000"/>
                </a:schemeClr>
              </a:solidFill>
            </a:endParaRPr>
          </a:p>
        </p:txBody>
      </p:sp>
      <p:sp>
        <p:nvSpPr>
          <p:cNvPr id="6" name="Rectangle 2">
            <a:extLst>
              <a:ext uri="{FF2B5EF4-FFF2-40B4-BE49-F238E27FC236}">
                <a16:creationId xmlns:a16="http://schemas.microsoft.com/office/drawing/2014/main" id="{C22A1E04-12CF-4300-A892-DAB20901F41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zh-CN" altLang="en-US"/>
          </a:p>
        </p:txBody>
      </p:sp>
      <p:sp>
        <p:nvSpPr>
          <p:cNvPr id="2" name="文本框 1">
            <a:extLst>
              <a:ext uri="{FF2B5EF4-FFF2-40B4-BE49-F238E27FC236}">
                <a16:creationId xmlns:a16="http://schemas.microsoft.com/office/drawing/2014/main" id="{B47B3BF3-2E9E-4C02-9FC5-056D7FE41D4E}"/>
              </a:ext>
            </a:extLst>
          </p:cNvPr>
          <p:cNvSpPr txBox="1"/>
          <p:nvPr/>
        </p:nvSpPr>
        <p:spPr>
          <a:xfrm>
            <a:off x="428624" y="1351001"/>
            <a:ext cx="11572875" cy="3373359"/>
          </a:xfrm>
          <a:prstGeom prst="rect">
            <a:avLst/>
          </a:prstGeom>
          <a:noFill/>
        </p:spPr>
        <p:txBody>
          <a:bodyPr wrap="square" rtlCol="0">
            <a:spAutoFit/>
          </a:bodyPr>
          <a:lstStyle/>
          <a:p>
            <a:pPr marL="285750" indent="-285750">
              <a:lnSpc>
                <a:spcPct val="150000"/>
              </a:lnSpc>
              <a:buFont typeface="Wingdings" panose="05000000000000000000" pitchFamily="2" charset="2"/>
              <a:buChar char="u"/>
            </a:pPr>
            <a:r>
              <a:rPr lang="en-US" altLang="zh-CN" dirty="0"/>
              <a:t>Production line:</a:t>
            </a:r>
          </a:p>
          <a:p>
            <a:pPr marL="285750" indent="-285750">
              <a:lnSpc>
                <a:spcPct val="150000"/>
              </a:lnSpc>
              <a:buFont typeface="Wingdings" panose="05000000000000000000" pitchFamily="2" charset="2"/>
              <a:buChar char="Ø"/>
            </a:pPr>
            <a:r>
              <a:rPr lang="en-US" altLang="zh-CN" dirty="0"/>
              <a:t>Technical scheme review for production line has been finished;</a:t>
            </a:r>
          </a:p>
          <a:p>
            <a:pPr marL="285750" indent="-285750">
              <a:lnSpc>
                <a:spcPct val="150000"/>
              </a:lnSpc>
              <a:buFont typeface="Wingdings" panose="05000000000000000000" pitchFamily="2" charset="2"/>
              <a:buChar char="Ø"/>
            </a:pPr>
            <a:r>
              <a:rPr lang="en-US" altLang="zh-CN" dirty="0"/>
              <a:t>Procurement bidding will be held in Dec.</a:t>
            </a:r>
          </a:p>
          <a:p>
            <a:pPr marL="285750" indent="-285750">
              <a:lnSpc>
                <a:spcPct val="150000"/>
              </a:lnSpc>
              <a:buFont typeface="Wingdings" panose="05000000000000000000" pitchFamily="2" charset="2"/>
              <a:buChar char="u"/>
            </a:pPr>
            <a:r>
              <a:rPr lang="en-US" altLang="zh-CN" dirty="0"/>
              <a:t>Absorber</a:t>
            </a:r>
          </a:p>
          <a:p>
            <a:pPr marL="285750" indent="-285750">
              <a:lnSpc>
                <a:spcPct val="150000"/>
              </a:lnSpc>
              <a:buFont typeface="Wingdings" panose="05000000000000000000" pitchFamily="2" charset="2"/>
              <a:buChar char="Ø"/>
            </a:pPr>
            <a:r>
              <a:rPr lang="en-US" altLang="zh-CN" dirty="0"/>
              <a:t>The structure of vacuum chamber will be  more complex, bad to NEG coating process;</a:t>
            </a:r>
          </a:p>
          <a:p>
            <a:pPr marL="285750" indent="-285750">
              <a:lnSpc>
                <a:spcPct val="150000"/>
              </a:lnSpc>
              <a:buFont typeface="Wingdings" panose="05000000000000000000" pitchFamily="2" charset="2"/>
              <a:buChar char="Ø"/>
            </a:pPr>
            <a:r>
              <a:rPr lang="en-US" altLang="zh-CN" sz="1800" dirty="0"/>
              <a:t>The structure of BPM, RF shielding bellows will be  more complex;</a:t>
            </a:r>
          </a:p>
          <a:p>
            <a:pPr marL="285750" indent="-285750">
              <a:lnSpc>
                <a:spcPct val="150000"/>
              </a:lnSpc>
              <a:buFont typeface="Wingdings" panose="05000000000000000000" pitchFamily="2" charset="2"/>
              <a:buChar char="Ø"/>
            </a:pPr>
            <a:r>
              <a:rPr lang="en-US" altLang="zh-CN" dirty="0"/>
              <a:t>The space for absorber needs to be considered, and requiring good machining and installation accuracy;</a:t>
            </a:r>
          </a:p>
          <a:p>
            <a:pPr marL="285750" indent="-285750">
              <a:lnSpc>
                <a:spcPct val="150000"/>
              </a:lnSpc>
              <a:buFont typeface="Wingdings" panose="05000000000000000000" pitchFamily="2" charset="2"/>
              <a:buChar char="Ø"/>
            </a:pPr>
            <a:r>
              <a:rPr lang="en-US" altLang="zh-CN" dirty="0"/>
              <a:t>The</a:t>
            </a:r>
            <a:r>
              <a:rPr lang="zh-CN" altLang="en-US" dirty="0"/>
              <a:t>  </a:t>
            </a:r>
            <a:r>
              <a:rPr lang="en-US" altLang="zh-CN" dirty="0"/>
              <a:t>total</a:t>
            </a:r>
            <a:r>
              <a:rPr lang="zh-CN" altLang="en-US" dirty="0"/>
              <a:t> </a:t>
            </a:r>
            <a:r>
              <a:rPr lang="en-US" altLang="zh-CN" dirty="0"/>
              <a:t>cost</a:t>
            </a:r>
            <a:r>
              <a:rPr lang="zh-CN" altLang="en-US" dirty="0"/>
              <a:t> </a:t>
            </a:r>
            <a:r>
              <a:rPr lang="en-US" altLang="zh-CN" dirty="0"/>
              <a:t>will be increased</a:t>
            </a:r>
            <a:r>
              <a:rPr lang="zh-CN" altLang="en-US" dirty="0"/>
              <a:t>  </a:t>
            </a:r>
            <a:r>
              <a:rPr lang="en-US" altLang="zh-CN" dirty="0"/>
              <a:t>from 3.4 billion to 4.7 billion</a:t>
            </a:r>
            <a:endParaRPr lang="zh-CN" altLang="en-US" dirty="0"/>
          </a:p>
        </p:txBody>
      </p:sp>
    </p:spTree>
    <p:extLst>
      <p:ext uri="{BB962C8B-B14F-4D97-AF65-F5344CB8AC3E}">
        <p14:creationId xmlns:p14="http://schemas.microsoft.com/office/powerpoint/2010/main" val="6042287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216024" y="1124744"/>
            <a:ext cx="6168008" cy="2664296"/>
            <a:chOff x="192317" y="497008"/>
            <a:chExt cx="11730394" cy="6121294"/>
          </a:xfrm>
        </p:grpSpPr>
        <p:pic>
          <p:nvPicPr>
            <p:cNvPr id="2" name="图片 1"/>
            <p:cNvPicPr>
              <a:picLocks noChangeAspect="1"/>
            </p:cNvPicPr>
            <p:nvPr/>
          </p:nvPicPr>
          <p:blipFill>
            <a:blip r:embed="rId2"/>
            <a:stretch>
              <a:fillRect/>
            </a:stretch>
          </p:blipFill>
          <p:spPr>
            <a:xfrm>
              <a:off x="192317" y="497008"/>
              <a:ext cx="6862248" cy="6121294"/>
            </a:xfrm>
            <a:prstGeom prst="rect">
              <a:avLst/>
            </a:prstGeom>
          </p:spPr>
        </p:pic>
        <p:pic>
          <p:nvPicPr>
            <p:cNvPr id="3" name="图片 2"/>
            <p:cNvPicPr>
              <a:picLocks noChangeAspect="1"/>
            </p:cNvPicPr>
            <p:nvPr/>
          </p:nvPicPr>
          <p:blipFill>
            <a:blip r:embed="rId3"/>
            <a:stretch>
              <a:fillRect/>
            </a:stretch>
          </p:blipFill>
          <p:spPr>
            <a:xfrm>
              <a:off x="6441213" y="497008"/>
              <a:ext cx="5481498" cy="6121294"/>
            </a:xfrm>
            <a:prstGeom prst="rect">
              <a:avLst/>
            </a:prstGeom>
          </p:spPr>
        </p:pic>
      </p:grpSp>
      <p:pic>
        <p:nvPicPr>
          <p:cNvPr id="4" name="图片 3"/>
          <p:cNvPicPr>
            <a:picLocks noChangeAspect="1"/>
          </p:cNvPicPr>
          <p:nvPr/>
        </p:nvPicPr>
        <p:blipFill>
          <a:blip r:embed="rId4"/>
          <a:stretch>
            <a:fillRect/>
          </a:stretch>
        </p:blipFill>
        <p:spPr>
          <a:xfrm>
            <a:off x="6456040" y="1046801"/>
            <a:ext cx="5400600" cy="3142521"/>
          </a:xfrm>
          <a:prstGeom prst="rect">
            <a:avLst/>
          </a:prstGeom>
        </p:spPr>
      </p:pic>
      <p:pic>
        <p:nvPicPr>
          <p:cNvPr id="6" name="图片 5"/>
          <p:cNvPicPr>
            <a:picLocks noChangeAspect="1"/>
          </p:cNvPicPr>
          <p:nvPr/>
        </p:nvPicPr>
        <p:blipFill>
          <a:blip r:embed="rId5"/>
          <a:stretch>
            <a:fillRect/>
          </a:stretch>
        </p:blipFill>
        <p:spPr>
          <a:xfrm>
            <a:off x="407368" y="4221088"/>
            <a:ext cx="4212183" cy="2045143"/>
          </a:xfrm>
          <a:prstGeom prst="rect">
            <a:avLst/>
          </a:prstGeom>
        </p:spPr>
      </p:pic>
      <p:pic>
        <p:nvPicPr>
          <p:cNvPr id="7" name="图片 6"/>
          <p:cNvPicPr>
            <a:picLocks noChangeAspect="1"/>
          </p:cNvPicPr>
          <p:nvPr/>
        </p:nvPicPr>
        <p:blipFill>
          <a:blip r:embed="rId6"/>
          <a:stretch>
            <a:fillRect/>
          </a:stretch>
        </p:blipFill>
        <p:spPr>
          <a:xfrm>
            <a:off x="5375920" y="4365104"/>
            <a:ext cx="2925528" cy="1616551"/>
          </a:xfrm>
          <a:prstGeom prst="rect">
            <a:avLst/>
          </a:prstGeom>
        </p:spPr>
      </p:pic>
      <p:pic>
        <p:nvPicPr>
          <p:cNvPr id="8" name="图片 7"/>
          <p:cNvPicPr>
            <a:picLocks noChangeAspect="1"/>
          </p:cNvPicPr>
          <p:nvPr/>
        </p:nvPicPr>
        <p:blipFill>
          <a:blip r:embed="rId7"/>
          <a:stretch>
            <a:fillRect/>
          </a:stretch>
        </p:blipFill>
        <p:spPr>
          <a:xfrm>
            <a:off x="8326458" y="4354911"/>
            <a:ext cx="3445039" cy="1594370"/>
          </a:xfrm>
          <a:prstGeom prst="rect">
            <a:avLst/>
          </a:prstGeom>
        </p:spPr>
      </p:pic>
      <p:pic>
        <p:nvPicPr>
          <p:cNvPr id="9" name="图片 8"/>
          <p:cNvPicPr>
            <a:picLocks noChangeAspect="1"/>
          </p:cNvPicPr>
          <p:nvPr/>
        </p:nvPicPr>
        <p:blipFill>
          <a:blip r:embed="rId8"/>
          <a:stretch>
            <a:fillRect/>
          </a:stretch>
        </p:blipFill>
        <p:spPr>
          <a:xfrm>
            <a:off x="3208214" y="6019321"/>
            <a:ext cx="908383" cy="493819"/>
          </a:xfrm>
          <a:prstGeom prst="rect">
            <a:avLst/>
          </a:prstGeom>
        </p:spPr>
      </p:pic>
      <p:pic>
        <p:nvPicPr>
          <p:cNvPr id="10" name="图片 9"/>
          <p:cNvPicPr>
            <a:picLocks noChangeAspect="1"/>
          </p:cNvPicPr>
          <p:nvPr/>
        </p:nvPicPr>
        <p:blipFill>
          <a:blip r:embed="rId9"/>
          <a:stretch>
            <a:fillRect/>
          </a:stretch>
        </p:blipFill>
        <p:spPr>
          <a:xfrm>
            <a:off x="6544008" y="6019321"/>
            <a:ext cx="908383" cy="493819"/>
          </a:xfrm>
          <a:prstGeom prst="rect">
            <a:avLst/>
          </a:prstGeom>
        </p:spPr>
      </p:pic>
      <p:pic>
        <p:nvPicPr>
          <p:cNvPr id="11" name="图片 10"/>
          <p:cNvPicPr>
            <a:picLocks noChangeAspect="1"/>
          </p:cNvPicPr>
          <p:nvPr/>
        </p:nvPicPr>
        <p:blipFill>
          <a:blip r:embed="rId10"/>
          <a:stretch>
            <a:fillRect/>
          </a:stretch>
        </p:blipFill>
        <p:spPr>
          <a:xfrm>
            <a:off x="9057817" y="6019321"/>
            <a:ext cx="908383" cy="493819"/>
          </a:xfrm>
          <a:prstGeom prst="rect">
            <a:avLst/>
          </a:prstGeom>
        </p:spPr>
      </p:pic>
      <p:sp>
        <p:nvSpPr>
          <p:cNvPr id="12" name="标题 1"/>
          <p:cNvSpPr>
            <a:spLocks noGrp="1"/>
          </p:cNvSpPr>
          <p:nvPr>
            <p:ph type="title"/>
          </p:nvPr>
        </p:nvSpPr>
        <p:spPr>
          <a:xfrm>
            <a:off x="1558637" y="105353"/>
            <a:ext cx="10515600" cy="663575"/>
          </a:xfrm>
          <a:prstGeom prst="rect">
            <a:avLst/>
          </a:prstGeom>
        </p:spPr>
        <p:txBody>
          <a:bodyPr>
            <a:normAutofit/>
          </a:bodyPr>
          <a:lstStyle/>
          <a:p>
            <a:r>
              <a:rPr lang="en-US" altLang="zh-CN" sz="3600" dirty="0"/>
              <a:t>Photon absorber models</a:t>
            </a:r>
            <a:endParaRPr lang="zh-CN" altLang="en-US" sz="3600" dirty="0"/>
          </a:p>
        </p:txBody>
      </p:sp>
      <p:sp>
        <p:nvSpPr>
          <p:cNvPr id="13" name="文本框 12">
            <a:extLst>
              <a:ext uri="{FF2B5EF4-FFF2-40B4-BE49-F238E27FC236}">
                <a16:creationId xmlns:a16="http://schemas.microsoft.com/office/drawing/2014/main" id="{4F4627DB-C3E5-4B76-BCA9-D4E20FE86173}"/>
              </a:ext>
            </a:extLst>
          </p:cNvPr>
          <p:cNvSpPr txBox="1"/>
          <p:nvPr/>
        </p:nvSpPr>
        <p:spPr>
          <a:xfrm>
            <a:off x="9984432" y="395372"/>
            <a:ext cx="1800200" cy="369332"/>
          </a:xfrm>
          <a:prstGeom prst="rect">
            <a:avLst/>
          </a:prstGeom>
          <a:noFill/>
        </p:spPr>
        <p:txBody>
          <a:bodyPr wrap="square" rtlCol="0">
            <a:spAutoFit/>
          </a:bodyPr>
          <a:lstStyle/>
          <a:p>
            <a:r>
              <a:rPr lang="en-US" altLang="zh-CN" dirty="0"/>
              <a:t>Qi Li</a:t>
            </a:r>
            <a:endParaRPr lang="zh-CN" altLang="en-US" dirty="0"/>
          </a:p>
        </p:txBody>
      </p:sp>
    </p:spTree>
    <p:extLst>
      <p:ext uri="{BB962C8B-B14F-4D97-AF65-F5344CB8AC3E}">
        <p14:creationId xmlns:p14="http://schemas.microsoft.com/office/powerpoint/2010/main" val="31694032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内容占位符 10"/>
          <p:cNvSpPr>
            <a:spLocks noGrp="1"/>
          </p:cNvSpPr>
          <p:nvPr>
            <p:ph idx="1"/>
          </p:nvPr>
        </p:nvSpPr>
        <p:spPr>
          <a:xfrm>
            <a:off x="767408" y="1181766"/>
            <a:ext cx="9996232" cy="1470287"/>
          </a:xfrm>
        </p:spPr>
        <p:txBody>
          <a:bodyPr>
            <a:noAutofit/>
          </a:bodyPr>
          <a:lstStyle/>
          <a:p>
            <a:pPr marL="0" indent="0">
              <a:buNone/>
            </a:pPr>
            <a:r>
              <a:rPr lang="en-US" altLang="zh-CN" sz="2000" b="1" dirty="0">
                <a:solidFill>
                  <a:srgbClr val="00B050"/>
                </a:solidFill>
              </a:rPr>
              <a:t>1</a:t>
            </a:r>
            <a:r>
              <a:rPr lang="en-US" altLang="zh-CN" sz="2000" b="1" dirty="0"/>
              <a:t>   GlidCop-AL15</a:t>
            </a:r>
            <a:r>
              <a:rPr lang="en-US" altLang="zh-CN" sz="2000" dirty="0"/>
              <a:t> and SS316L flange brazing in a vacuum furnace.</a:t>
            </a:r>
          </a:p>
          <a:p>
            <a:pPr marL="0" indent="0">
              <a:buNone/>
            </a:pPr>
            <a:r>
              <a:rPr lang="en-US" altLang="zh-CN" sz="2000" b="1" dirty="0">
                <a:solidFill>
                  <a:srgbClr val="00B050"/>
                </a:solidFill>
              </a:rPr>
              <a:t>2</a:t>
            </a:r>
            <a:r>
              <a:rPr lang="en-US" altLang="zh-CN" sz="2000" b="1" dirty="0"/>
              <a:t>   GlidCop-AL15</a:t>
            </a:r>
            <a:r>
              <a:rPr lang="en-US" altLang="zh-CN" sz="2000" dirty="0"/>
              <a:t> and SS316L flange  brazing in a hydrogen furnace.</a:t>
            </a:r>
          </a:p>
          <a:p>
            <a:pPr marL="0" indent="0">
              <a:buNone/>
            </a:pPr>
            <a:r>
              <a:rPr lang="en-US" altLang="zh-CN" sz="2000" b="1" dirty="0">
                <a:solidFill>
                  <a:srgbClr val="00B050"/>
                </a:solidFill>
              </a:rPr>
              <a:t>3 and 4   </a:t>
            </a:r>
            <a:r>
              <a:rPr lang="en-US" altLang="zh-CN" sz="2000" b="1" dirty="0"/>
              <a:t>CuCrZr copper </a:t>
            </a:r>
            <a:r>
              <a:rPr lang="en-US" altLang="zh-CN" sz="2000" dirty="0"/>
              <a:t>Integrating flange (no brazing).</a:t>
            </a:r>
            <a:endParaRPr lang="zh-CN" altLang="en-US" sz="2000" dirty="0"/>
          </a:p>
        </p:txBody>
      </p:sp>
      <p:sp>
        <p:nvSpPr>
          <p:cNvPr id="3" name="标题 2"/>
          <p:cNvSpPr>
            <a:spLocks noGrp="1"/>
          </p:cNvSpPr>
          <p:nvPr>
            <p:ph type="title"/>
          </p:nvPr>
        </p:nvSpPr>
        <p:spPr>
          <a:xfrm>
            <a:off x="1558637" y="105353"/>
            <a:ext cx="10515600" cy="663575"/>
          </a:xfrm>
          <a:prstGeom prst="rect">
            <a:avLst/>
          </a:prstGeom>
        </p:spPr>
        <p:txBody>
          <a:bodyPr>
            <a:normAutofit/>
          </a:bodyPr>
          <a:lstStyle/>
          <a:p>
            <a:r>
              <a:rPr lang="en-US" altLang="zh-CN" sz="3600" dirty="0"/>
              <a:t>Photon absorber prototypes</a:t>
            </a:r>
            <a:endParaRPr lang="zh-CN" altLang="en-US" sz="3600" dirty="0"/>
          </a:p>
        </p:txBody>
      </p:sp>
      <p:sp>
        <p:nvSpPr>
          <p:cNvPr id="4" name="矩形 3"/>
          <p:cNvSpPr/>
          <p:nvPr/>
        </p:nvSpPr>
        <p:spPr>
          <a:xfrm>
            <a:off x="1775520" y="2780928"/>
            <a:ext cx="4153604" cy="1926925"/>
          </a:xfrm>
          <a:prstGeom prst="rect">
            <a:avLst/>
          </a:prstGeom>
          <a:blipFill rotWithShape="1">
            <a:blip r:embed="rId3"/>
            <a:stretch>
              <a:fillRect/>
            </a:stretch>
          </a:blipFill>
          <a:ln w="19050">
            <a:solidFill>
              <a:srgbClr val="0070C0"/>
            </a:solidFill>
          </a:ln>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hueOff val="0"/>
                  <a:satOff val="0"/>
                  <a:lumOff val="0"/>
                  <a:alphaOff val="0"/>
                </a:srgbClr>
              </a:solidFill>
              <a:effectLst/>
              <a:uLnTx/>
              <a:uFillTx/>
              <a:latin typeface="Calibri"/>
              <a:ea typeface="微软雅黑"/>
              <a:cs typeface="+mn-cs"/>
            </a:endParaRPr>
          </a:p>
        </p:txBody>
      </p:sp>
      <p:sp>
        <p:nvSpPr>
          <p:cNvPr id="5" name="矩形 4"/>
          <p:cNvSpPr/>
          <p:nvPr/>
        </p:nvSpPr>
        <p:spPr>
          <a:xfrm>
            <a:off x="6052827" y="2780928"/>
            <a:ext cx="3923197" cy="1926925"/>
          </a:xfrm>
          <a:prstGeom prst="rect">
            <a:avLst/>
          </a:prstGeom>
          <a:blipFill rotWithShape="1">
            <a:blip r:embed="rId4"/>
            <a:stretch>
              <a:fillRect/>
            </a:stretch>
          </a:blipFill>
          <a:ln w="19050">
            <a:solidFill>
              <a:srgbClr val="0070C0"/>
            </a:solidFill>
          </a:ln>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hueOff val="0"/>
                  <a:satOff val="0"/>
                  <a:lumOff val="0"/>
                  <a:alphaOff val="0"/>
                </a:srgbClr>
              </a:solidFill>
              <a:effectLst/>
              <a:uLnTx/>
              <a:uFillTx/>
              <a:latin typeface="Calibri"/>
              <a:ea typeface="微软雅黑"/>
              <a:cs typeface="+mn-cs"/>
            </a:endParaRPr>
          </a:p>
        </p:txBody>
      </p:sp>
      <p:pic>
        <p:nvPicPr>
          <p:cNvPr id="7" name="图片 6"/>
          <p:cNvPicPr>
            <a:picLocks noChangeAspect="1"/>
          </p:cNvPicPr>
          <p:nvPr/>
        </p:nvPicPr>
        <p:blipFill>
          <a:blip r:embed="rId5"/>
          <a:stretch>
            <a:fillRect/>
          </a:stretch>
        </p:blipFill>
        <p:spPr>
          <a:xfrm>
            <a:off x="1775520" y="4790404"/>
            <a:ext cx="4153604" cy="1686616"/>
          </a:xfrm>
          <a:prstGeom prst="rect">
            <a:avLst/>
          </a:prstGeom>
          <a:ln w="19050">
            <a:solidFill>
              <a:srgbClr val="0070C0"/>
            </a:solidFill>
          </a:ln>
        </p:spPr>
      </p:pic>
      <p:pic>
        <p:nvPicPr>
          <p:cNvPr id="10" name="图片 9"/>
          <p:cNvPicPr>
            <a:picLocks noChangeAspect="1"/>
          </p:cNvPicPr>
          <p:nvPr/>
        </p:nvPicPr>
        <p:blipFill>
          <a:blip r:embed="rId6"/>
          <a:stretch>
            <a:fillRect/>
          </a:stretch>
        </p:blipFill>
        <p:spPr>
          <a:xfrm>
            <a:off x="6052827" y="4790403"/>
            <a:ext cx="3923198" cy="1686617"/>
          </a:xfrm>
          <a:prstGeom prst="rect">
            <a:avLst/>
          </a:prstGeom>
          <a:ln w="19050">
            <a:solidFill>
              <a:srgbClr val="0070C0"/>
            </a:solidFill>
          </a:ln>
        </p:spPr>
      </p:pic>
      <p:sp>
        <p:nvSpPr>
          <p:cNvPr id="12" name="文本框 11"/>
          <p:cNvSpPr txBox="1"/>
          <p:nvPr/>
        </p:nvSpPr>
        <p:spPr>
          <a:xfrm>
            <a:off x="2304728" y="2737394"/>
            <a:ext cx="36740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srgbClr val="FFFF00"/>
                </a:solidFill>
                <a:effectLst/>
                <a:uLnTx/>
                <a:uFillTx/>
                <a:latin typeface="Calibri"/>
                <a:ea typeface="微软雅黑"/>
                <a:cs typeface="+mn-cs"/>
              </a:rPr>
              <a:t>1</a:t>
            </a:r>
            <a:endParaRPr kumimoji="0" lang="zh-CN" altLang="en-US" sz="2800" b="1" i="0" u="none" strike="noStrike" kern="1200" cap="none" spc="0" normalizeH="0" baseline="0" noProof="0" dirty="0">
              <a:ln>
                <a:noFill/>
              </a:ln>
              <a:solidFill>
                <a:srgbClr val="FFFF00"/>
              </a:solidFill>
              <a:effectLst/>
              <a:uLnTx/>
              <a:uFillTx/>
              <a:latin typeface="Calibri"/>
              <a:ea typeface="微软雅黑"/>
              <a:cs typeface="+mn-cs"/>
            </a:endParaRPr>
          </a:p>
        </p:txBody>
      </p:sp>
      <p:sp>
        <p:nvSpPr>
          <p:cNvPr id="13" name="文本框 12"/>
          <p:cNvSpPr txBox="1"/>
          <p:nvPr/>
        </p:nvSpPr>
        <p:spPr>
          <a:xfrm>
            <a:off x="6196912" y="2780929"/>
            <a:ext cx="36740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srgbClr val="FFFF00"/>
                </a:solidFill>
                <a:effectLst/>
                <a:uLnTx/>
                <a:uFillTx/>
                <a:latin typeface="Calibri"/>
                <a:ea typeface="微软雅黑"/>
                <a:cs typeface="+mn-cs"/>
              </a:rPr>
              <a:t>2</a:t>
            </a:r>
            <a:endParaRPr kumimoji="0" lang="zh-CN" altLang="en-US" sz="2800" b="1" i="0" u="none" strike="noStrike" kern="1200" cap="none" spc="0" normalizeH="0" baseline="0" noProof="0" dirty="0">
              <a:ln>
                <a:noFill/>
              </a:ln>
              <a:solidFill>
                <a:srgbClr val="FFFF00"/>
              </a:solidFill>
              <a:effectLst/>
              <a:uLnTx/>
              <a:uFillTx/>
              <a:latin typeface="Calibri"/>
              <a:ea typeface="微软雅黑"/>
              <a:cs typeface="+mn-cs"/>
            </a:endParaRPr>
          </a:p>
        </p:txBody>
      </p:sp>
      <p:sp>
        <p:nvSpPr>
          <p:cNvPr id="14" name="文本框 13"/>
          <p:cNvSpPr txBox="1"/>
          <p:nvPr/>
        </p:nvSpPr>
        <p:spPr>
          <a:xfrm>
            <a:off x="1937320" y="4664053"/>
            <a:ext cx="36740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srgbClr val="FFFF00"/>
                </a:solidFill>
                <a:effectLst/>
                <a:uLnTx/>
                <a:uFillTx/>
                <a:latin typeface="Calibri"/>
                <a:ea typeface="微软雅黑"/>
                <a:cs typeface="+mn-cs"/>
              </a:rPr>
              <a:t>3</a:t>
            </a:r>
            <a:endParaRPr kumimoji="0" lang="zh-CN" altLang="en-US" sz="2800" b="1" i="0" u="none" strike="noStrike" kern="1200" cap="none" spc="0" normalizeH="0" baseline="0" noProof="0" dirty="0">
              <a:ln>
                <a:noFill/>
              </a:ln>
              <a:solidFill>
                <a:srgbClr val="FFFF00"/>
              </a:solidFill>
              <a:effectLst/>
              <a:uLnTx/>
              <a:uFillTx/>
              <a:latin typeface="Calibri"/>
              <a:ea typeface="微软雅黑"/>
              <a:cs typeface="+mn-cs"/>
            </a:endParaRPr>
          </a:p>
        </p:txBody>
      </p:sp>
      <p:sp>
        <p:nvSpPr>
          <p:cNvPr id="15" name="文本框 14"/>
          <p:cNvSpPr txBox="1"/>
          <p:nvPr/>
        </p:nvSpPr>
        <p:spPr>
          <a:xfrm>
            <a:off x="6196912" y="4734946"/>
            <a:ext cx="36740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srgbClr val="FFFF00"/>
                </a:solidFill>
                <a:effectLst/>
                <a:uLnTx/>
                <a:uFillTx/>
                <a:latin typeface="Calibri"/>
                <a:ea typeface="微软雅黑"/>
                <a:cs typeface="+mn-cs"/>
              </a:rPr>
              <a:t>4</a:t>
            </a:r>
            <a:endParaRPr kumimoji="0" lang="zh-CN" altLang="en-US" sz="2800" b="1" i="0" u="none" strike="noStrike" kern="1200" cap="none" spc="0" normalizeH="0" baseline="0" noProof="0" dirty="0">
              <a:ln>
                <a:noFill/>
              </a:ln>
              <a:solidFill>
                <a:srgbClr val="FFFF00"/>
              </a:solidFill>
              <a:effectLst/>
              <a:uLnTx/>
              <a:uFillTx/>
              <a:latin typeface="Calibri"/>
              <a:ea typeface="微软雅黑"/>
              <a:cs typeface="+mn-cs"/>
            </a:endParaRPr>
          </a:p>
        </p:txBody>
      </p:sp>
      <p:sp>
        <p:nvSpPr>
          <p:cNvPr id="16" name="文本框 15">
            <a:extLst>
              <a:ext uri="{FF2B5EF4-FFF2-40B4-BE49-F238E27FC236}">
                <a16:creationId xmlns:a16="http://schemas.microsoft.com/office/drawing/2014/main" id="{B50C1EE8-DC7D-42EB-8A88-FD8E356FADCC}"/>
              </a:ext>
            </a:extLst>
          </p:cNvPr>
          <p:cNvSpPr txBox="1"/>
          <p:nvPr/>
        </p:nvSpPr>
        <p:spPr>
          <a:xfrm>
            <a:off x="9984432" y="332656"/>
            <a:ext cx="1800200" cy="369332"/>
          </a:xfrm>
          <a:prstGeom prst="rect">
            <a:avLst/>
          </a:prstGeom>
          <a:noFill/>
        </p:spPr>
        <p:txBody>
          <a:bodyPr wrap="square" rtlCol="0">
            <a:spAutoFit/>
          </a:bodyPr>
          <a:lstStyle/>
          <a:p>
            <a:r>
              <a:rPr lang="en-US" altLang="zh-CN" dirty="0"/>
              <a:t>Qi Li</a:t>
            </a:r>
            <a:endParaRPr lang="zh-CN" altLang="en-US" dirty="0"/>
          </a:p>
        </p:txBody>
      </p:sp>
    </p:spTree>
    <p:extLst>
      <p:ext uri="{BB962C8B-B14F-4D97-AF65-F5344CB8AC3E}">
        <p14:creationId xmlns:p14="http://schemas.microsoft.com/office/powerpoint/2010/main" val="24246919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p:cNvPicPr>
            <a:picLocks noGrp="1" noChangeAspect="1"/>
          </p:cNvPicPr>
          <p:nvPr>
            <p:ph idx="1"/>
          </p:nvPr>
        </p:nvPicPr>
        <p:blipFill>
          <a:blip r:embed="rId2"/>
          <a:stretch>
            <a:fillRect/>
          </a:stretch>
        </p:blipFill>
        <p:spPr>
          <a:xfrm>
            <a:off x="4583832" y="1067182"/>
            <a:ext cx="6405033" cy="4803775"/>
          </a:xfrm>
          <a:prstGeom prst="rect">
            <a:avLst/>
          </a:prstGeom>
        </p:spPr>
      </p:pic>
      <p:sp>
        <p:nvSpPr>
          <p:cNvPr id="2" name="标题 1"/>
          <p:cNvSpPr>
            <a:spLocks noGrp="1"/>
          </p:cNvSpPr>
          <p:nvPr>
            <p:ph type="title"/>
          </p:nvPr>
        </p:nvSpPr>
        <p:spPr>
          <a:xfrm>
            <a:off x="1558637" y="105353"/>
            <a:ext cx="10515600" cy="663575"/>
          </a:xfrm>
          <a:prstGeom prst="rect">
            <a:avLst/>
          </a:prstGeom>
        </p:spPr>
        <p:txBody>
          <a:bodyPr>
            <a:normAutofit/>
          </a:bodyPr>
          <a:lstStyle/>
          <a:p>
            <a:r>
              <a:rPr lang="en-US" altLang="zh-CN" sz="3600" dirty="0"/>
              <a:t>Photon absorber prototypes</a:t>
            </a:r>
            <a:endParaRPr lang="zh-CN" altLang="en-US" sz="3600" dirty="0"/>
          </a:p>
        </p:txBody>
      </p:sp>
      <p:sp>
        <p:nvSpPr>
          <p:cNvPr id="5" name="文本框 4"/>
          <p:cNvSpPr txBox="1"/>
          <p:nvPr/>
        </p:nvSpPr>
        <p:spPr>
          <a:xfrm>
            <a:off x="8328248" y="3068960"/>
            <a:ext cx="1892896" cy="400110"/>
          </a:xfrm>
          <a:prstGeom prst="rect">
            <a:avLst/>
          </a:prstGeom>
          <a:noFill/>
        </p:spPr>
        <p:txBody>
          <a:bodyPr wrap="square" rtlCol="0">
            <a:spAutoFit/>
          </a:bodyPr>
          <a:lstStyle/>
          <a:p>
            <a:r>
              <a:rPr lang="en-US" altLang="zh-CN" sz="2000" b="1" dirty="0">
                <a:solidFill>
                  <a:srgbClr val="FF0000"/>
                </a:solidFill>
              </a:rPr>
              <a:t>ABS5</a:t>
            </a:r>
            <a:endParaRPr lang="zh-CN" altLang="en-US" sz="2000" b="1" dirty="0">
              <a:solidFill>
                <a:srgbClr val="FF0000"/>
              </a:solidFill>
            </a:endParaRPr>
          </a:p>
        </p:txBody>
      </p:sp>
      <p:pic>
        <p:nvPicPr>
          <p:cNvPr id="6" name="图片 5"/>
          <p:cNvPicPr>
            <a:picLocks noChangeAspect="1"/>
          </p:cNvPicPr>
          <p:nvPr/>
        </p:nvPicPr>
        <p:blipFill>
          <a:blip r:embed="rId3"/>
          <a:stretch>
            <a:fillRect/>
          </a:stretch>
        </p:blipFill>
        <p:spPr>
          <a:xfrm>
            <a:off x="108993" y="996249"/>
            <a:ext cx="3754760" cy="2816070"/>
          </a:xfrm>
          <a:prstGeom prst="rect">
            <a:avLst/>
          </a:prstGeom>
        </p:spPr>
      </p:pic>
      <p:sp>
        <p:nvSpPr>
          <p:cNvPr id="7" name="文本框 6"/>
          <p:cNvSpPr txBox="1"/>
          <p:nvPr/>
        </p:nvSpPr>
        <p:spPr>
          <a:xfrm>
            <a:off x="2279576" y="2257630"/>
            <a:ext cx="1008112" cy="400110"/>
          </a:xfrm>
          <a:prstGeom prst="rect">
            <a:avLst/>
          </a:prstGeom>
          <a:noFill/>
        </p:spPr>
        <p:txBody>
          <a:bodyPr wrap="square" rtlCol="0">
            <a:spAutoFit/>
          </a:bodyPr>
          <a:lstStyle/>
          <a:p>
            <a:r>
              <a:rPr lang="en-US" altLang="zh-CN" sz="2000" b="1" dirty="0">
                <a:solidFill>
                  <a:srgbClr val="FF0000"/>
                </a:solidFill>
              </a:rPr>
              <a:t>ABS4</a:t>
            </a:r>
            <a:endParaRPr lang="zh-CN" altLang="en-US" sz="2000" b="1" dirty="0">
              <a:solidFill>
                <a:srgbClr val="FF0000"/>
              </a:solidFill>
            </a:endParaRPr>
          </a:p>
        </p:txBody>
      </p:sp>
      <p:pic>
        <p:nvPicPr>
          <p:cNvPr id="8" name="图片 7"/>
          <p:cNvPicPr>
            <a:picLocks noChangeAspect="1"/>
          </p:cNvPicPr>
          <p:nvPr/>
        </p:nvPicPr>
        <p:blipFill>
          <a:blip r:embed="rId4"/>
          <a:stretch>
            <a:fillRect/>
          </a:stretch>
        </p:blipFill>
        <p:spPr>
          <a:xfrm>
            <a:off x="108993" y="4039640"/>
            <a:ext cx="3549889" cy="2662417"/>
          </a:xfrm>
          <a:prstGeom prst="rect">
            <a:avLst/>
          </a:prstGeom>
        </p:spPr>
      </p:pic>
      <p:pic>
        <p:nvPicPr>
          <p:cNvPr id="9" name="图片 8"/>
          <p:cNvPicPr>
            <a:picLocks noChangeAspect="1"/>
          </p:cNvPicPr>
          <p:nvPr/>
        </p:nvPicPr>
        <p:blipFill rotWithShape="1">
          <a:blip r:embed="rId5"/>
          <a:srcRect t="14084" r="18076" b="30986"/>
          <a:stretch/>
        </p:blipFill>
        <p:spPr>
          <a:xfrm>
            <a:off x="3863753" y="4162989"/>
            <a:ext cx="3014611" cy="2695011"/>
          </a:xfrm>
          <a:prstGeom prst="rect">
            <a:avLst/>
          </a:prstGeom>
        </p:spPr>
      </p:pic>
      <p:sp>
        <p:nvSpPr>
          <p:cNvPr id="10" name="文本框 9"/>
          <p:cNvSpPr txBox="1"/>
          <p:nvPr/>
        </p:nvSpPr>
        <p:spPr>
          <a:xfrm>
            <a:off x="5569985" y="6224678"/>
            <a:ext cx="1152128" cy="400110"/>
          </a:xfrm>
          <a:prstGeom prst="rect">
            <a:avLst/>
          </a:prstGeom>
          <a:noFill/>
        </p:spPr>
        <p:txBody>
          <a:bodyPr wrap="square" rtlCol="0">
            <a:spAutoFit/>
          </a:bodyPr>
          <a:lstStyle/>
          <a:p>
            <a:r>
              <a:rPr lang="en-US" altLang="zh-CN" sz="2000" b="1" dirty="0">
                <a:solidFill>
                  <a:srgbClr val="FF0000"/>
                </a:solidFill>
              </a:rPr>
              <a:t>ABSR</a:t>
            </a:r>
            <a:endParaRPr lang="zh-CN" altLang="en-US" sz="2000" b="1" dirty="0">
              <a:solidFill>
                <a:srgbClr val="FF0000"/>
              </a:solidFill>
            </a:endParaRPr>
          </a:p>
        </p:txBody>
      </p:sp>
      <p:sp>
        <p:nvSpPr>
          <p:cNvPr id="11" name="文本框 10">
            <a:extLst>
              <a:ext uri="{FF2B5EF4-FFF2-40B4-BE49-F238E27FC236}">
                <a16:creationId xmlns:a16="http://schemas.microsoft.com/office/drawing/2014/main" id="{39F315B8-1E3A-4364-9C9A-E34B29CCA585}"/>
              </a:ext>
            </a:extLst>
          </p:cNvPr>
          <p:cNvSpPr txBox="1"/>
          <p:nvPr/>
        </p:nvSpPr>
        <p:spPr>
          <a:xfrm>
            <a:off x="9984432" y="332656"/>
            <a:ext cx="1800200" cy="369332"/>
          </a:xfrm>
          <a:prstGeom prst="rect">
            <a:avLst/>
          </a:prstGeom>
          <a:noFill/>
        </p:spPr>
        <p:txBody>
          <a:bodyPr wrap="square" rtlCol="0">
            <a:spAutoFit/>
          </a:bodyPr>
          <a:lstStyle/>
          <a:p>
            <a:r>
              <a:rPr lang="en-US" altLang="zh-CN" dirty="0"/>
              <a:t>Qi Li</a:t>
            </a:r>
            <a:endParaRPr lang="zh-CN" altLang="en-US" dirty="0"/>
          </a:p>
        </p:txBody>
      </p:sp>
    </p:spTree>
    <p:extLst>
      <p:ext uri="{BB962C8B-B14F-4D97-AF65-F5344CB8AC3E}">
        <p14:creationId xmlns:p14="http://schemas.microsoft.com/office/powerpoint/2010/main" val="13698956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5CDF0-DDBC-E811-E8E1-D4C92E5FEE96}"/>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2BFC6973-E782-4BE2-ADA8-030F4B33CF0D}"/>
              </a:ext>
            </a:extLst>
          </p:cNvPr>
          <p:cNvSpPr>
            <a:spLocks noGrp="1"/>
          </p:cNvSpPr>
          <p:nvPr>
            <p:ph type="ftr" sz="quarter" idx="11"/>
          </p:nvPr>
        </p:nvSpPr>
        <p:spPr>
          <a:xfrm>
            <a:off x="3247295" y="6444464"/>
            <a:ext cx="7509933" cy="365125"/>
          </a:xfrm>
        </p:spPr>
        <p:txBody>
          <a:bodyPr/>
          <a:lstStyle/>
          <a:p>
            <a:r>
              <a:rPr lang="en-GB" dirty="0"/>
              <a:t>Vacuum Issues in e-/e+ Circular Colliders - R. Kersevan - CERN-TE-VSC</a:t>
            </a:r>
          </a:p>
        </p:txBody>
      </p:sp>
      <p:sp>
        <p:nvSpPr>
          <p:cNvPr id="4" name="Slide Number Placeholder 3">
            <a:extLst>
              <a:ext uri="{FF2B5EF4-FFF2-40B4-BE49-F238E27FC236}">
                <a16:creationId xmlns:a16="http://schemas.microsoft.com/office/drawing/2014/main" id="{12DAD186-063D-0E08-4B8E-2DE14CD5DBB9}"/>
              </a:ext>
            </a:extLst>
          </p:cNvPr>
          <p:cNvSpPr>
            <a:spLocks noGrp="1"/>
          </p:cNvSpPr>
          <p:nvPr>
            <p:ph type="sldNum" sz="quarter" idx="12"/>
          </p:nvPr>
        </p:nvSpPr>
        <p:spPr>
          <a:xfrm>
            <a:off x="9448800" y="6492874"/>
            <a:ext cx="2743200" cy="365125"/>
          </a:xfrm>
        </p:spPr>
        <p:txBody>
          <a:bodyPr/>
          <a:lstStyle/>
          <a:p>
            <a:fld id="{B5ACBAAB-1145-447C-886A-EF410668F702}" type="slidenum">
              <a:rPr lang="en-GB" smtClean="0"/>
              <a:t>17</a:t>
            </a:fld>
            <a:endParaRPr lang="en-GB" dirty="0"/>
          </a:p>
        </p:txBody>
      </p:sp>
      <p:sp>
        <p:nvSpPr>
          <p:cNvPr id="5" name="TextBox 4">
            <a:extLst>
              <a:ext uri="{FF2B5EF4-FFF2-40B4-BE49-F238E27FC236}">
                <a16:creationId xmlns:a16="http://schemas.microsoft.com/office/drawing/2014/main" id="{1D362875-E185-564D-0D99-1139BE48F7CE}"/>
              </a:ext>
            </a:extLst>
          </p:cNvPr>
          <p:cNvSpPr txBox="1"/>
          <p:nvPr/>
        </p:nvSpPr>
        <p:spPr>
          <a:xfrm>
            <a:off x="271949" y="119795"/>
            <a:ext cx="11648101" cy="2967287"/>
          </a:xfrm>
          <a:prstGeom prst="rect">
            <a:avLst/>
          </a:prstGeom>
          <a:noFill/>
        </p:spPr>
        <p:txBody>
          <a:bodyPr wrap="square" rtlCol="0">
            <a:spAutoFit/>
          </a:bodyPr>
          <a:lstStyle/>
          <a:p>
            <a:pPr algn="ctr">
              <a:lnSpc>
                <a:spcPts val="2000"/>
              </a:lnSpc>
              <a:spcBef>
                <a:spcPts val="1200"/>
              </a:spcBef>
            </a:pPr>
            <a:r>
              <a:rPr lang="en-US" sz="3200" dirty="0">
                <a:latin typeface="Times New Roman" panose="02020603050405020304" pitchFamily="18" charset="0"/>
                <a:cs typeface="Times New Roman" panose="02020603050405020304" pitchFamily="18" charset="0"/>
              </a:rPr>
              <a:t>4. Vacuum chamber geometry, and related issues</a:t>
            </a:r>
          </a:p>
          <a:p>
            <a:pPr algn="ctr">
              <a:lnSpc>
                <a:spcPts val="2000"/>
              </a:lnSpc>
              <a:spcBef>
                <a:spcPts val="1200"/>
              </a:spcBef>
            </a:pPr>
            <a:endParaRPr lang="en-US" sz="1000" baseline="24000" dirty="0">
              <a:latin typeface="Times New Roman" panose="02020603050405020304" pitchFamily="18" charset="0"/>
              <a:cs typeface="Times New Roman" panose="02020603050405020304" pitchFamily="18" charset="0"/>
            </a:endParaRPr>
          </a:p>
          <a:p>
            <a:pPr marL="342900" indent="-342900">
              <a:lnSpc>
                <a:spcPts val="2600"/>
              </a:lnSpc>
              <a:spcBef>
                <a:spcPts val="600"/>
              </a:spcBef>
              <a:buFont typeface="Wingdings" panose="05000000000000000000" pitchFamily="2" charset="2"/>
              <a:buChar char="Ø"/>
            </a:pPr>
            <a:r>
              <a:rPr lang="en-US" sz="2000" dirty="0">
                <a:solidFill>
                  <a:schemeClr val="accent5"/>
                </a:solidFill>
                <a:latin typeface="Times New Roman" panose="02020603050405020304" pitchFamily="18" charset="0"/>
                <a:cs typeface="Times New Roman" panose="02020603050405020304" pitchFamily="18" charset="0"/>
              </a:rPr>
              <a:t>Extensive modelling is needed </a:t>
            </a:r>
            <a:r>
              <a:rPr lang="en-US" sz="2000" dirty="0">
                <a:latin typeface="Times New Roman" panose="02020603050405020304" pitchFamily="18" charset="0"/>
                <a:cs typeface="Times New Roman" panose="02020603050405020304" pitchFamily="18" charset="0"/>
              </a:rPr>
              <a:t>in order to make predictions of the </a:t>
            </a:r>
            <a:r>
              <a:rPr lang="en-US" sz="2000" dirty="0">
                <a:solidFill>
                  <a:schemeClr val="accent5"/>
                </a:solidFill>
                <a:latin typeface="Times New Roman" panose="02020603050405020304" pitchFamily="18" charset="0"/>
                <a:cs typeface="Times New Roman" panose="02020603050405020304" pitchFamily="18" charset="0"/>
              </a:rPr>
              <a:t>vacuum commissioning duration</a:t>
            </a:r>
          </a:p>
          <a:p>
            <a:pPr marL="342900" indent="-342900">
              <a:lnSpc>
                <a:spcPts val="2600"/>
              </a:lnSpc>
              <a:spcBef>
                <a:spcPts val="600"/>
              </a:spcBef>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Modern tools, based on coupled ray-tracing Montecarlo simulations allow to do this (</a:t>
            </a:r>
            <a:r>
              <a:rPr lang="en-US" sz="2000" dirty="0">
                <a:solidFill>
                  <a:schemeClr val="accent5"/>
                </a:solidFill>
                <a:latin typeface="Times New Roman" panose="02020603050405020304" pitchFamily="18" charset="0"/>
                <a:cs typeface="Times New Roman" panose="02020603050405020304" pitchFamily="18" charset="0"/>
              </a:rPr>
              <a:t>SYNRAD+</a:t>
            </a:r>
            <a:r>
              <a:rPr lang="en-US" sz="2000" dirty="0">
                <a:latin typeface="Times New Roman" panose="02020603050405020304" pitchFamily="18" charset="0"/>
                <a:cs typeface="Times New Roman" panose="02020603050405020304" pitchFamily="18" charset="0"/>
              </a:rPr>
              <a:t>, </a:t>
            </a:r>
            <a:r>
              <a:rPr lang="en-US" sz="2000" dirty="0" err="1">
                <a:solidFill>
                  <a:schemeClr val="accent5"/>
                </a:solidFill>
                <a:latin typeface="Times New Roman" panose="02020603050405020304" pitchFamily="18" charset="0"/>
                <a:cs typeface="Times New Roman" panose="02020603050405020304" pitchFamily="18" charset="0"/>
              </a:rPr>
              <a:t>Molflow</a:t>
            </a:r>
            <a:r>
              <a:rPr lang="en-US" sz="2000" dirty="0">
                <a:solidFill>
                  <a:schemeClr val="accent5"/>
                </a:solidFill>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a:t>
            </a:r>
          </a:p>
          <a:p>
            <a:pPr marL="342900" indent="-342900">
              <a:lnSpc>
                <a:spcPts val="2600"/>
              </a:lnSpc>
              <a:spcBef>
                <a:spcPts val="600"/>
              </a:spcBef>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It’s easy to prove that </a:t>
            </a:r>
            <a:r>
              <a:rPr lang="en-US" sz="2000" dirty="0">
                <a:solidFill>
                  <a:schemeClr val="accent5"/>
                </a:solidFill>
                <a:latin typeface="Times New Roman" panose="02020603050405020304" pitchFamily="18" charset="0"/>
                <a:cs typeface="Times New Roman" panose="02020603050405020304" pitchFamily="18" charset="0"/>
              </a:rPr>
              <a:t>a NEG-coated VC has a clear advantage in terms of average pressure and commissioning time over a lumped-pump configuration with no NEG-coating</a:t>
            </a:r>
            <a:r>
              <a:rPr lang="en-US" sz="2000" dirty="0">
                <a:latin typeface="Times New Roman" panose="02020603050405020304" pitchFamily="18" charset="0"/>
                <a:cs typeface="Times New Roman" panose="02020603050405020304" pitchFamily="18" charset="0"/>
              </a:rPr>
              <a:t>; also, the </a:t>
            </a:r>
            <a:r>
              <a:rPr lang="en-US" sz="2000" dirty="0">
                <a:solidFill>
                  <a:schemeClr val="accent5"/>
                </a:solidFill>
                <a:latin typeface="Times New Roman" panose="02020603050405020304" pitchFamily="18" charset="0"/>
                <a:cs typeface="Times New Roman" panose="02020603050405020304" pitchFamily="18" charset="0"/>
              </a:rPr>
              <a:t>final cost is lower </a:t>
            </a:r>
            <a:r>
              <a:rPr lang="en-US" sz="2000" dirty="0">
                <a:latin typeface="Times New Roman" panose="02020603050405020304" pitchFamily="18" charset="0"/>
                <a:cs typeface="Times New Roman" panose="02020603050405020304" pitchFamily="18" charset="0"/>
              </a:rPr>
              <a:t>for a NEG-coated configuration, since it </a:t>
            </a:r>
            <a:r>
              <a:rPr lang="en-US" sz="2000" dirty="0">
                <a:solidFill>
                  <a:schemeClr val="accent5"/>
                </a:solidFill>
                <a:latin typeface="Times New Roman" panose="02020603050405020304" pitchFamily="18" charset="0"/>
                <a:cs typeface="Times New Roman" panose="02020603050405020304" pitchFamily="18" charset="0"/>
              </a:rPr>
              <a:t>allow large savings in term of a largely reduced number of cables for the lumped pumps</a:t>
            </a:r>
          </a:p>
        </p:txBody>
      </p:sp>
      <p:pic>
        <p:nvPicPr>
          <p:cNvPr id="6" name="Picture 5" descr="Diagram&#10;&#10;Description automatically generated">
            <a:extLst>
              <a:ext uri="{FF2B5EF4-FFF2-40B4-BE49-F238E27FC236}">
                <a16:creationId xmlns:a16="http://schemas.microsoft.com/office/drawing/2014/main" id="{C0273BFE-8700-F4C7-70C3-B9208E07522D}"/>
              </a:ext>
            </a:extLst>
          </p:cNvPr>
          <p:cNvPicPr>
            <a:picLocks noChangeAspect="1"/>
          </p:cNvPicPr>
          <p:nvPr/>
        </p:nvPicPr>
        <p:blipFill>
          <a:blip r:embed="rId2"/>
          <a:stretch>
            <a:fillRect/>
          </a:stretch>
        </p:blipFill>
        <p:spPr>
          <a:xfrm>
            <a:off x="867428" y="3125115"/>
            <a:ext cx="4270050" cy="3350449"/>
          </a:xfrm>
          <a:prstGeom prst="rect">
            <a:avLst/>
          </a:prstGeom>
          <a:ln>
            <a:noFill/>
          </a:ln>
        </p:spPr>
      </p:pic>
      <p:sp>
        <p:nvSpPr>
          <p:cNvPr id="8" name="TextBox 7">
            <a:extLst>
              <a:ext uri="{FF2B5EF4-FFF2-40B4-BE49-F238E27FC236}">
                <a16:creationId xmlns:a16="http://schemas.microsoft.com/office/drawing/2014/main" id="{5F40BB9E-7938-1EDB-13E9-B8CA3D69189F}"/>
              </a:ext>
            </a:extLst>
          </p:cNvPr>
          <p:cNvSpPr txBox="1"/>
          <p:nvPr/>
        </p:nvSpPr>
        <p:spPr>
          <a:xfrm>
            <a:off x="1222200" y="6415509"/>
            <a:ext cx="3244361" cy="369332"/>
          </a:xfrm>
          <a:prstGeom prst="rect">
            <a:avLst/>
          </a:prstGeom>
          <a:noFill/>
        </p:spPr>
        <p:txBody>
          <a:bodyPr wrap="square" rtlCol="0">
            <a:spAutoFit/>
          </a:bodyPr>
          <a:lstStyle/>
          <a:p>
            <a:pPr algn="ctr"/>
            <a:r>
              <a:rPr lang="en-US" dirty="0"/>
              <a:t>FCC-</a:t>
            </a:r>
            <a:r>
              <a:rPr lang="en-US" dirty="0" err="1"/>
              <a:t>ee</a:t>
            </a:r>
            <a:r>
              <a:rPr lang="en-US" dirty="0"/>
              <a:t> Copper Extrusion</a:t>
            </a:r>
            <a:endParaRPr lang="en-GB" dirty="0"/>
          </a:p>
        </p:txBody>
      </p:sp>
      <p:pic>
        <p:nvPicPr>
          <p:cNvPr id="10" name="Picture 9">
            <a:extLst>
              <a:ext uri="{FF2B5EF4-FFF2-40B4-BE49-F238E27FC236}">
                <a16:creationId xmlns:a16="http://schemas.microsoft.com/office/drawing/2014/main" id="{66E64EED-43CF-8A23-4378-7811037E6437}"/>
              </a:ext>
            </a:extLst>
          </p:cNvPr>
          <p:cNvPicPr>
            <a:picLocks noChangeAspect="1"/>
          </p:cNvPicPr>
          <p:nvPr/>
        </p:nvPicPr>
        <p:blipFill>
          <a:blip r:embed="rId3"/>
          <a:stretch>
            <a:fillRect/>
          </a:stretch>
        </p:blipFill>
        <p:spPr>
          <a:xfrm>
            <a:off x="7266500" y="4093025"/>
            <a:ext cx="2305740" cy="1904742"/>
          </a:xfrm>
          <a:prstGeom prst="rect">
            <a:avLst/>
          </a:prstGeom>
        </p:spPr>
      </p:pic>
      <p:sp>
        <p:nvSpPr>
          <p:cNvPr id="11" name="TextBox 10">
            <a:extLst>
              <a:ext uri="{FF2B5EF4-FFF2-40B4-BE49-F238E27FC236}">
                <a16:creationId xmlns:a16="http://schemas.microsoft.com/office/drawing/2014/main" id="{27F2CE21-0AAD-797D-090F-ED56C0D0C084}"/>
              </a:ext>
            </a:extLst>
          </p:cNvPr>
          <p:cNvSpPr txBox="1"/>
          <p:nvPr/>
        </p:nvSpPr>
        <p:spPr>
          <a:xfrm>
            <a:off x="6254631" y="6046177"/>
            <a:ext cx="4167007" cy="369332"/>
          </a:xfrm>
          <a:prstGeom prst="rect">
            <a:avLst/>
          </a:prstGeom>
          <a:noFill/>
        </p:spPr>
        <p:txBody>
          <a:bodyPr wrap="square" rtlCol="0">
            <a:spAutoFit/>
          </a:bodyPr>
          <a:lstStyle/>
          <a:p>
            <a:pPr algn="ctr"/>
            <a:r>
              <a:rPr lang="en-US" dirty="0"/>
              <a:t>CEPC copper chamber (from TDR)</a:t>
            </a:r>
            <a:endParaRPr lang="en-GB" dirty="0"/>
          </a:p>
        </p:txBody>
      </p:sp>
    </p:spTree>
    <p:extLst>
      <p:ext uri="{BB962C8B-B14F-4D97-AF65-F5344CB8AC3E}">
        <p14:creationId xmlns:p14="http://schemas.microsoft.com/office/powerpoint/2010/main" val="1089023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arn(inVertic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arn(inVertical)">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arn(inVertical)">
                                      <p:cBhvr>
                                        <p:cTn id="22"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0EB53A-BEBD-5272-5046-C0F8DE1D61F6}"/>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401740E7-3AE8-4D2E-B3F1-B0CA289AEFD6}"/>
              </a:ext>
            </a:extLst>
          </p:cNvPr>
          <p:cNvSpPr>
            <a:spLocks noGrp="1"/>
          </p:cNvSpPr>
          <p:nvPr>
            <p:ph type="ftr" sz="quarter" idx="11"/>
          </p:nvPr>
        </p:nvSpPr>
        <p:spPr>
          <a:xfrm>
            <a:off x="2235200" y="6492875"/>
            <a:ext cx="7509933" cy="365125"/>
          </a:xfrm>
        </p:spPr>
        <p:txBody>
          <a:bodyPr/>
          <a:lstStyle/>
          <a:p>
            <a:r>
              <a:rPr lang="en-GB" dirty="0"/>
              <a:t>Vacuum Issues in e-/e+ Circular Colliders - R. Kersevan - CERN-TE-VSC</a:t>
            </a:r>
          </a:p>
        </p:txBody>
      </p:sp>
      <p:sp>
        <p:nvSpPr>
          <p:cNvPr id="4" name="Slide Number Placeholder 3">
            <a:extLst>
              <a:ext uri="{FF2B5EF4-FFF2-40B4-BE49-F238E27FC236}">
                <a16:creationId xmlns:a16="http://schemas.microsoft.com/office/drawing/2014/main" id="{4C9C5EAE-8EB3-DD76-2BA0-334D7516188F}"/>
              </a:ext>
            </a:extLst>
          </p:cNvPr>
          <p:cNvSpPr>
            <a:spLocks noGrp="1"/>
          </p:cNvSpPr>
          <p:nvPr>
            <p:ph type="sldNum" sz="quarter" idx="12"/>
          </p:nvPr>
        </p:nvSpPr>
        <p:spPr>
          <a:xfrm>
            <a:off x="9448800" y="6492874"/>
            <a:ext cx="2743200" cy="365125"/>
          </a:xfrm>
        </p:spPr>
        <p:txBody>
          <a:bodyPr/>
          <a:lstStyle/>
          <a:p>
            <a:fld id="{B5ACBAAB-1145-447C-886A-EF410668F702}" type="slidenum">
              <a:rPr lang="en-GB" smtClean="0"/>
              <a:t>18</a:t>
            </a:fld>
            <a:endParaRPr lang="en-GB" dirty="0"/>
          </a:p>
        </p:txBody>
      </p:sp>
      <p:sp>
        <p:nvSpPr>
          <p:cNvPr id="19" name="TextBox 18">
            <a:extLst>
              <a:ext uri="{FF2B5EF4-FFF2-40B4-BE49-F238E27FC236}">
                <a16:creationId xmlns:a16="http://schemas.microsoft.com/office/drawing/2014/main" id="{8ADDB431-2AFE-1562-FC1A-4127CC535E2D}"/>
              </a:ext>
            </a:extLst>
          </p:cNvPr>
          <p:cNvSpPr txBox="1"/>
          <p:nvPr/>
        </p:nvSpPr>
        <p:spPr>
          <a:xfrm>
            <a:off x="1306059" y="3719881"/>
            <a:ext cx="2626734" cy="1754326"/>
          </a:xfrm>
          <a:prstGeom prst="rect">
            <a:avLst/>
          </a:prstGeom>
          <a:noFill/>
        </p:spPr>
        <p:txBody>
          <a:bodyPr wrap="square" rtlCol="0">
            <a:spAutoFit/>
          </a:bodyPr>
          <a:lstStyle/>
          <a:p>
            <a:r>
              <a:rPr lang="en-US" dirty="0"/>
              <a:t>LEP: </a:t>
            </a:r>
          </a:p>
          <a:p>
            <a:r>
              <a:rPr lang="en-US" dirty="0"/>
              <a:t>ellipse 131x70 mm</a:t>
            </a:r>
            <a:r>
              <a:rPr lang="en-US" baseline="30000" dirty="0"/>
              <a:t>2</a:t>
            </a:r>
          </a:p>
          <a:p>
            <a:endParaRPr lang="en-US" dirty="0"/>
          </a:p>
          <a:p>
            <a:r>
              <a:rPr lang="en-US" dirty="0"/>
              <a:t>FCC-</a:t>
            </a:r>
            <a:r>
              <a:rPr lang="en-US" dirty="0" err="1"/>
              <a:t>ee</a:t>
            </a:r>
            <a:r>
              <a:rPr lang="en-US" dirty="0"/>
              <a:t>: </a:t>
            </a:r>
          </a:p>
          <a:p>
            <a:r>
              <a:rPr lang="en-US" dirty="0"/>
              <a:t>115 mm wide, 70 mm ID</a:t>
            </a:r>
          </a:p>
          <a:p>
            <a:endParaRPr lang="en-US" dirty="0"/>
          </a:p>
        </p:txBody>
      </p:sp>
      <p:grpSp>
        <p:nvGrpSpPr>
          <p:cNvPr id="20" name="Group 19">
            <a:extLst>
              <a:ext uri="{FF2B5EF4-FFF2-40B4-BE49-F238E27FC236}">
                <a16:creationId xmlns:a16="http://schemas.microsoft.com/office/drawing/2014/main" id="{71333031-66CA-B2A2-CCD2-2907408B20BA}"/>
              </a:ext>
            </a:extLst>
          </p:cNvPr>
          <p:cNvGrpSpPr/>
          <p:nvPr/>
        </p:nvGrpSpPr>
        <p:grpSpPr>
          <a:xfrm>
            <a:off x="5483102" y="2571337"/>
            <a:ext cx="5429676" cy="4153482"/>
            <a:chOff x="2339439" y="688768"/>
            <a:chExt cx="8021113" cy="5919850"/>
          </a:xfrm>
        </p:grpSpPr>
        <p:pic>
          <p:nvPicPr>
            <p:cNvPr id="21" name="Picture 20">
              <a:extLst>
                <a:ext uri="{FF2B5EF4-FFF2-40B4-BE49-F238E27FC236}">
                  <a16:creationId xmlns:a16="http://schemas.microsoft.com/office/drawing/2014/main" id="{CF35F30E-EE5A-47C4-14AD-B8D2AD9D1A9C}"/>
                </a:ext>
              </a:extLst>
            </p:cNvPr>
            <p:cNvPicPr>
              <a:picLocks noChangeAspect="1"/>
            </p:cNvPicPr>
            <p:nvPr/>
          </p:nvPicPr>
          <p:blipFill>
            <a:blip r:embed="rId2"/>
            <a:stretch>
              <a:fillRect/>
            </a:stretch>
          </p:blipFill>
          <p:spPr>
            <a:xfrm rot="16140000">
              <a:off x="3404755" y="-273628"/>
              <a:ext cx="5774375" cy="7699168"/>
            </a:xfrm>
            <a:prstGeom prst="rect">
              <a:avLst/>
            </a:prstGeom>
          </p:spPr>
        </p:pic>
        <p:sp>
          <p:nvSpPr>
            <p:cNvPr id="22" name="Rectangle 21">
              <a:extLst>
                <a:ext uri="{FF2B5EF4-FFF2-40B4-BE49-F238E27FC236}">
                  <a16:creationId xmlns:a16="http://schemas.microsoft.com/office/drawing/2014/main" id="{7BF1D170-090D-F252-14A2-39FD825F918D}"/>
                </a:ext>
              </a:extLst>
            </p:cNvPr>
            <p:cNvSpPr/>
            <p:nvPr/>
          </p:nvSpPr>
          <p:spPr>
            <a:xfrm>
              <a:off x="2392556" y="6151418"/>
              <a:ext cx="7967996"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9EDBDC11-4686-A31B-84F6-D63DC2AE8DBA}"/>
                </a:ext>
              </a:extLst>
            </p:cNvPr>
            <p:cNvSpPr/>
            <p:nvPr/>
          </p:nvSpPr>
          <p:spPr>
            <a:xfrm>
              <a:off x="2339439" y="878774"/>
              <a:ext cx="166255" cy="5614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92C20B30-EA9D-3755-6B72-7F235379EB29}"/>
                </a:ext>
              </a:extLst>
            </p:cNvPr>
            <p:cNvSpPr/>
            <p:nvPr/>
          </p:nvSpPr>
          <p:spPr>
            <a:xfrm>
              <a:off x="9969715" y="878774"/>
              <a:ext cx="378970" cy="54092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5" name="TextBox 24">
            <a:extLst>
              <a:ext uri="{FF2B5EF4-FFF2-40B4-BE49-F238E27FC236}">
                <a16:creationId xmlns:a16="http://schemas.microsoft.com/office/drawing/2014/main" id="{A28E6949-7CC5-4A85-5582-36D633B12AC0}"/>
              </a:ext>
            </a:extLst>
          </p:cNvPr>
          <p:cNvSpPr txBox="1"/>
          <p:nvPr/>
        </p:nvSpPr>
        <p:spPr>
          <a:xfrm>
            <a:off x="96260" y="5961513"/>
            <a:ext cx="11823790" cy="646331"/>
          </a:xfrm>
          <a:prstGeom prst="rect">
            <a:avLst/>
          </a:prstGeom>
          <a:solidFill>
            <a:schemeClr val="bg1"/>
          </a:solidFill>
        </p:spPr>
        <p:txBody>
          <a:bodyPr wrap="square" rtlCol="0">
            <a:spAutoFit/>
          </a:bodyPr>
          <a:lstStyle/>
          <a:p>
            <a:pPr algn="ctr"/>
            <a:r>
              <a:rPr lang="en-US" b="1" dirty="0">
                <a:solidFill>
                  <a:srgbClr val="FF0000"/>
                </a:solidFill>
              </a:rPr>
              <a:t>The specific conductance of FCC-</a:t>
            </a:r>
            <a:r>
              <a:rPr lang="en-US" b="1" dirty="0" err="1">
                <a:solidFill>
                  <a:srgbClr val="FF0000"/>
                </a:solidFill>
              </a:rPr>
              <a:t>ee</a:t>
            </a:r>
            <a:r>
              <a:rPr lang="en-US" b="1" dirty="0">
                <a:solidFill>
                  <a:srgbClr val="FF0000"/>
                </a:solidFill>
              </a:rPr>
              <a:t> is ~1/2 that of LEP, ~100:50 </a:t>
            </a:r>
            <a:r>
              <a:rPr lang="en-US" b="1" dirty="0" err="1">
                <a:solidFill>
                  <a:srgbClr val="FF0000"/>
                </a:solidFill>
              </a:rPr>
              <a:t>l·m</a:t>
            </a:r>
            <a:r>
              <a:rPr lang="en-US" b="1" dirty="0">
                <a:solidFill>
                  <a:srgbClr val="FF0000"/>
                </a:solidFill>
              </a:rPr>
              <a:t>/s</a:t>
            </a:r>
          </a:p>
          <a:p>
            <a:pPr algn="ctr"/>
            <a:r>
              <a:rPr lang="en-US" b="1" dirty="0">
                <a:solidFill>
                  <a:srgbClr val="FF0000"/>
                </a:solidFill>
              </a:rPr>
              <a:t>The proposed 60 mm ID version for FCC-</a:t>
            </a:r>
            <a:r>
              <a:rPr lang="en-US" b="1" dirty="0" err="1">
                <a:solidFill>
                  <a:srgbClr val="FF0000"/>
                </a:solidFill>
              </a:rPr>
              <a:t>ee</a:t>
            </a:r>
            <a:r>
              <a:rPr lang="en-US" b="1" dirty="0">
                <a:solidFill>
                  <a:srgbClr val="FF0000"/>
                </a:solidFill>
              </a:rPr>
              <a:t> would have a 37% conductance decrease, i.e. only ~1/3 that of LEP</a:t>
            </a:r>
            <a:endParaRPr lang="en-GB" b="1" dirty="0">
              <a:solidFill>
                <a:srgbClr val="FF0000"/>
              </a:solidFill>
            </a:endParaRPr>
          </a:p>
        </p:txBody>
      </p:sp>
      <p:cxnSp>
        <p:nvCxnSpPr>
          <p:cNvPr id="26" name="Straight Arrow Connector 25">
            <a:extLst>
              <a:ext uri="{FF2B5EF4-FFF2-40B4-BE49-F238E27FC236}">
                <a16:creationId xmlns:a16="http://schemas.microsoft.com/office/drawing/2014/main" id="{67278201-20EE-0727-D98A-3FE4FE460DD1}"/>
              </a:ext>
            </a:extLst>
          </p:cNvPr>
          <p:cNvCxnSpPr>
            <a:cxnSpLocks/>
          </p:cNvCxnSpPr>
          <p:nvPr/>
        </p:nvCxnSpPr>
        <p:spPr>
          <a:xfrm flipV="1">
            <a:off x="4677103" y="5142793"/>
            <a:ext cx="1174944" cy="52579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BA47D487-820F-F56D-78D7-F15D0D0B988C}"/>
              </a:ext>
            </a:extLst>
          </p:cNvPr>
          <p:cNvSpPr txBox="1"/>
          <p:nvPr/>
        </p:nvSpPr>
        <p:spPr>
          <a:xfrm>
            <a:off x="2931959" y="5393841"/>
            <a:ext cx="2175847" cy="369332"/>
          </a:xfrm>
          <a:prstGeom prst="rect">
            <a:avLst/>
          </a:prstGeom>
          <a:noFill/>
        </p:spPr>
        <p:txBody>
          <a:bodyPr wrap="square" rtlCol="0">
            <a:spAutoFit/>
          </a:bodyPr>
          <a:lstStyle/>
          <a:p>
            <a:pPr algn="ctr"/>
            <a:r>
              <a:rPr lang="en-US" u="sng" dirty="0"/>
              <a:t>Lead shielding</a:t>
            </a:r>
            <a:endParaRPr lang="en-GB" u="sng" dirty="0"/>
          </a:p>
        </p:txBody>
      </p:sp>
      <p:cxnSp>
        <p:nvCxnSpPr>
          <p:cNvPr id="28" name="Straight Arrow Connector 27">
            <a:extLst>
              <a:ext uri="{FF2B5EF4-FFF2-40B4-BE49-F238E27FC236}">
                <a16:creationId xmlns:a16="http://schemas.microsoft.com/office/drawing/2014/main" id="{57CCA3C5-EE54-6022-E602-61EB3BB8CAEC}"/>
              </a:ext>
            </a:extLst>
          </p:cNvPr>
          <p:cNvCxnSpPr>
            <a:cxnSpLocks/>
          </p:cNvCxnSpPr>
          <p:nvPr/>
        </p:nvCxnSpPr>
        <p:spPr>
          <a:xfrm>
            <a:off x="9377295" y="3377572"/>
            <a:ext cx="157531" cy="125384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D5909B31-9FCF-73AE-B93B-4C591DA805C6}"/>
              </a:ext>
            </a:extLst>
          </p:cNvPr>
          <p:cNvSpPr txBox="1"/>
          <p:nvPr/>
        </p:nvSpPr>
        <p:spPr>
          <a:xfrm>
            <a:off x="8254659" y="2837937"/>
            <a:ext cx="2175847" cy="646331"/>
          </a:xfrm>
          <a:prstGeom prst="rect">
            <a:avLst/>
          </a:prstGeom>
          <a:noFill/>
        </p:spPr>
        <p:txBody>
          <a:bodyPr wrap="square" rtlCol="0">
            <a:spAutoFit/>
          </a:bodyPr>
          <a:lstStyle/>
          <a:p>
            <a:pPr algn="ctr"/>
            <a:r>
              <a:rPr lang="en-US" u="sng" dirty="0"/>
              <a:t>Antechamber for NEG strip</a:t>
            </a:r>
            <a:endParaRPr lang="en-GB" u="sng" dirty="0"/>
          </a:p>
        </p:txBody>
      </p:sp>
      <p:cxnSp>
        <p:nvCxnSpPr>
          <p:cNvPr id="30" name="Straight Arrow Connector 29">
            <a:extLst>
              <a:ext uri="{FF2B5EF4-FFF2-40B4-BE49-F238E27FC236}">
                <a16:creationId xmlns:a16="http://schemas.microsoft.com/office/drawing/2014/main" id="{37965A8A-F80E-F57A-EAFC-68884A95A7B9}"/>
              </a:ext>
            </a:extLst>
          </p:cNvPr>
          <p:cNvCxnSpPr>
            <a:cxnSpLocks/>
          </p:cNvCxnSpPr>
          <p:nvPr/>
        </p:nvCxnSpPr>
        <p:spPr>
          <a:xfrm>
            <a:off x="6596358" y="3386456"/>
            <a:ext cx="2563232" cy="134531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A4B71D43-B97A-E345-C338-B0D0F4DC45C0}"/>
              </a:ext>
            </a:extLst>
          </p:cNvPr>
          <p:cNvSpPr txBox="1"/>
          <p:nvPr/>
        </p:nvSpPr>
        <p:spPr>
          <a:xfrm>
            <a:off x="5508434" y="3101204"/>
            <a:ext cx="2175847" cy="369332"/>
          </a:xfrm>
          <a:prstGeom prst="rect">
            <a:avLst/>
          </a:prstGeom>
          <a:noFill/>
        </p:spPr>
        <p:txBody>
          <a:bodyPr wrap="square" rtlCol="0">
            <a:spAutoFit/>
          </a:bodyPr>
          <a:lstStyle/>
          <a:p>
            <a:pPr algn="ctr"/>
            <a:r>
              <a:rPr lang="en-US" u="sng" dirty="0"/>
              <a:t>Pumping slots</a:t>
            </a:r>
            <a:endParaRPr lang="en-GB" u="sng" dirty="0"/>
          </a:p>
        </p:txBody>
      </p:sp>
      <p:sp>
        <p:nvSpPr>
          <p:cNvPr id="5" name="TextBox 4">
            <a:extLst>
              <a:ext uri="{FF2B5EF4-FFF2-40B4-BE49-F238E27FC236}">
                <a16:creationId xmlns:a16="http://schemas.microsoft.com/office/drawing/2014/main" id="{E88500C8-23CB-C72E-3455-B18B684FF6A1}"/>
              </a:ext>
            </a:extLst>
          </p:cNvPr>
          <p:cNvSpPr txBox="1"/>
          <p:nvPr/>
        </p:nvSpPr>
        <p:spPr>
          <a:xfrm>
            <a:off x="271949" y="85319"/>
            <a:ext cx="11648101" cy="2807435"/>
          </a:xfrm>
          <a:prstGeom prst="rect">
            <a:avLst/>
          </a:prstGeom>
          <a:solidFill>
            <a:schemeClr val="bg1"/>
          </a:solidFill>
        </p:spPr>
        <p:txBody>
          <a:bodyPr wrap="square" rtlCol="0">
            <a:spAutoFit/>
          </a:bodyPr>
          <a:lstStyle/>
          <a:p>
            <a:pPr algn="ctr">
              <a:lnSpc>
                <a:spcPts val="2000"/>
              </a:lnSpc>
              <a:spcBef>
                <a:spcPts val="1200"/>
              </a:spcBef>
            </a:pPr>
            <a:r>
              <a:rPr lang="en-US" sz="3200" dirty="0">
                <a:latin typeface="Times New Roman" panose="02020603050405020304" pitchFamily="18" charset="0"/>
                <a:cs typeface="Times New Roman" panose="02020603050405020304" pitchFamily="18" charset="0"/>
              </a:rPr>
              <a:t>5. Arcs and MDI</a:t>
            </a:r>
            <a:endParaRPr lang="en-US" sz="1000" baseline="24000" dirty="0">
              <a:latin typeface="Times New Roman" panose="02020603050405020304" pitchFamily="18" charset="0"/>
              <a:cs typeface="Times New Roman" panose="02020603050405020304" pitchFamily="18" charset="0"/>
            </a:endParaRPr>
          </a:p>
          <a:p>
            <a:pPr marL="342900" indent="-342900">
              <a:lnSpc>
                <a:spcPts val="2600"/>
              </a:lnSpc>
              <a:spcBef>
                <a:spcPts val="600"/>
              </a:spcBef>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The arcs and the MDI share some common design for the vacuum system, but at the same time differ in some key aspects</a:t>
            </a:r>
          </a:p>
          <a:p>
            <a:pPr marL="342900" indent="-342900">
              <a:lnSpc>
                <a:spcPts val="2600"/>
              </a:lnSpc>
              <a:spcBef>
                <a:spcPts val="600"/>
              </a:spcBef>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The arcs’ VCs must present </a:t>
            </a:r>
            <a:r>
              <a:rPr lang="en-US" dirty="0">
                <a:solidFill>
                  <a:schemeClr val="accent5"/>
                </a:solidFill>
                <a:latin typeface="Times New Roman" panose="02020603050405020304" pitchFamily="18" charset="0"/>
                <a:cs typeface="Times New Roman" panose="02020603050405020304" pitchFamily="18" charset="0"/>
              </a:rPr>
              <a:t>as smooth and continuous as possible cross-section</a:t>
            </a:r>
            <a:r>
              <a:rPr lang="en-US" dirty="0">
                <a:latin typeface="Times New Roman" panose="02020603050405020304" pitchFamily="18" charset="0"/>
                <a:cs typeface="Times New Roman" panose="02020603050405020304" pitchFamily="18" charset="0"/>
              </a:rPr>
              <a:t>, minimizing the changes of cross-section: LEP already had a continuous elliptical chamber (131x70 mm</a:t>
            </a:r>
            <a:r>
              <a:rPr lang="en-US" baseline="30000" dirty="0">
                <a:latin typeface="Times New Roman" panose="02020603050405020304" pitchFamily="18" charset="0"/>
                <a:cs typeface="Times New Roman" panose="02020603050405020304" pitchFamily="18" charset="0"/>
              </a:rPr>
              <a:t>2</a:t>
            </a:r>
            <a:r>
              <a:rPr lang="en-US" dirty="0">
                <a:latin typeface="Times New Roman" panose="02020603050405020304" pitchFamily="18" charset="0"/>
                <a:cs typeface="Times New Roman" panose="02020603050405020304" pitchFamily="18" charset="0"/>
              </a:rPr>
              <a:t>), common to dipoles and quadrupoles; </a:t>
            </a:r>
            <a:r>
              <a:rPr lang="en-US" dirty="0">
                <a:solidFill>
                  <a:schemeClr val="accent5"/>
                </a:solidFill>
                <a:latin typeface="Times New Roman" panose="02020603050405020304" pitchFamily="18" charset="0"/>
                <a:cs typeface="Times New Roman" panose="02020603050405020304" pitchFamily="18" charset="0"/>
              </a:rPr>
              <a:t>CEPC plans to have a circular cross section (impedance)</a:t>
            </a:r>
            <a:r>
              <a:rPr lang="en-US" dirty="0">
                <a:latin typeface="Times New Roman" panose="02020603050405020304" pitchFamily="18" charset="0"/>
                <a:cs typeface="Times New Roman" panose="02020603050405020304" pitchFamily="18" charset="0"/>
              </a:rPr>
              <a:t>, while FCC-</a:t>
            </a:r>
            <a:r>
              <a:rPr lang="en-US" dirty="0" err="1">
                <a:latin typeface="Times New Roman" panose="02020603050405020304" pitchFamily="18" charset="0"/>
                <a:cs typeface="Times New Roman" panose="02020603050405020304" pitchFamily="18" charset="0"/>
              </a:rPr>
              <a:t>ee</a:t>
            </a:r>
            <a:r>
              <a:rPr lang="en-US" dirty="0">
                <a:latin typeface="Times New Roman" panose="02020603050405020304" pitchFamily="18" charset="0"/>
                <a:cs typeface="Times New Roman" panose="02020603050405020304" pitchFamily="18" charset="0"/>
              </a:rPr>
              <a:t> is looking into a </a:t>
            </a:r>
            <a:r>
              <a:rPr lang="en-US" dirty="0">
                <a:solidFill>
                  <a:schemeClr val="accent5"/>
                </a:solidFill>
                <a:latin typeface="Times New Roman" panose="02020603050405020304" pitchFamily="18" charset="0"/>
                <a:cs typeface="Times New Roman" panose="02020603050405020304" pitchFamily="18" charset="0"/>
              </a:rPr>
              <a:t>modified SUPERKEKB cross-section</a:t>
            </a:r>
            <a:r>
              <a:rPr lang="en-US" dirty="0">
                <a:latin typeface="Times New Roman" panose="02020603050405020304" pitchFamily="18" charset="0"/>
                <a:cs typeface="Times New Roman" panose="02020603050405020304" pitchFamily="18" charset="0"/>
              </a:rPr>
              <a:t>, with a round pipe (70 or 60 mm ID) with two “</a:t>
            </a:r>
            <a:r>
              <a:rPr lang="en-US" dirty="0">
                <a:solidFill>
                  <a:schemeClr val="accent5"/>
                </a:solidFill>
                <a:latin typeface="Times New Roman" panose="02020603050405020304" pitchFamily="18" charset="0"/>
                <a:cs typeface="Times New Roman" panose="02020603050405020304" pitchFamily="18" charset="0"/>
              </a:rPr>
              <a:t>winglets</a:t>
            </a:r>
            <a:r>
              <a:rPr lang="en-US" dirty="0">
                <a:latin typeface="Times New Roman" panose="02020603050405020304" pitchFamily="18" charset="0"/>
                <a:cs typeface="Times New Roman" panose="02020603050405020304" pitchFamily="18" charset="0"/>
              </a:rPr>
              <a:t>” in the plane of the orbit, to be able to install </a:t>
            </a:r>
            <a:r>
              <a:rPr lang="en-US" dirty="0">
                <a:solidFill>
                  <a:schemeClr val="accent5"/>
                </a:solidFill>
                <a:latin typeface="Times New Roman" panose="02020603050405020304" pitchFamily="18" charset="0"/>
                <a:cs typeface="Times New Roman" panose="02020603050405020304" pitchFamily="18" charset="0"/>
              </a:rPr>
              <a:t>recessed SR absorbers </a:t>
            </a:r>
            <a:r>
              <a:rPr lang="en-US" dirty="0">
                <a:latin typeface="Times New Roman" panose="02020603050405020304" pitchFamily="18" charset="0"/>
                <a:cs typeface="Times New Roman" panose="02020603050405020304" pitchFamily="18" charset="0"/>
              </a:rPr>
              <a:t>(SRAs)</a:t>
            </a:r>
          </a:p>
        </p:txBody>
      </p:sp>
      <p:sp>
        <p:nvSpPr>
          <p:cNvPr id="33" name="Arrow: Right 32">
            <a:extLst>
              <a:ext uri="{FF2B5EF4-FFF2-40B4-BE49-F238E27FC236}">
                <a16:creationId xmlns:a16="http://schemas.microsoft.com/office/drawing/2014/main" id="{84DCC9C6-CCC4-644C-D70D-E7E108E2C615}"/>
              </a:ext>
            </a:extLst>
          </p:cNvPr>
          <p:cNvSpPr/>
          <p:nvPr/>
        </p:nvSpPr>
        <p:spPr>
          <a:xfrm>
            <a:off x="3744286" y="4014712"/>
            <a:ext cx="907980" cy="103854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12958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par>
                                <p:cTn id="8" presetID="16" presetClass="entr" presetSubtype="21"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barn(inVertical)">
                                      <p:cBhvr>
                                        <p:cTn id="10" dur="500"/>
                                        <p:tgtEl>
                                          <p:spTgt spid="26"/>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barn(inVertical)">
                                      <p:cBhvr>
                                        <p:cTn id="13" dur="500"/>
                                        <p:tgtEl>
                                          <p:spTgt spid="31"/>
                                        </p:tgtEl>
                                      </p:cBhvr>
                                    </p:animEffect>
                                  </p:childTnLst>
                                </p:cTn>
                              </p:par>
                              <p:par>
                                <p:cTn id="14" presetID="16" presetClass="entr" presetSubtype="21" fill="hold"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barn(inVertical)">
                                      <p:cBhvr>
                                        <p:cTn id="16" dur="500"/>
                                        <p:tgtEl>
                                          <p:spTgt spid="30"/>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barn(inVertical)">
                                      <p:cBhvr>
                                        <p:cTn id="19" dur="500"/>
                                        <p:tgtEl>
                                          <p:spTgt spid="29"/>
                                        </p:tgtEl>
                                      </p:cBhvr>
                                    </p:animEffect>
                                  </p:childTnLst>
                                </p:cTn>
                              </p:par>
                              <p:par>
                                <p:cTn id="20" presetID="16" presetClass="entr" presetSubtype="21" fill="hold"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barn(inVertical)">
                                      <p:cBhvr>
                                        <p:cTn id="2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9" grpId="0"/>
      <p:bldP spid="3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1473200" y="6356351"/>
            <a:ext cx="6553200" cy="365125"/>
          </a:xfrm>
        </p:spPr>
        <p:txBody>
          <a:bodyPr/>
          <a:lstStyle/>
          <a:p>
            <a:r>
              <a:rPr lang="en-GB" dirty="0"/>
              <a:t>Vacuum Issues in e-/e+ Circular Colliders - R. Kersevan - CERN-TE-VSC</a:t>
            </a:r>
          </a:p>
        </p:txBody>
      </p:sp>
      <p:sp>
        <p:nvSpPr>
          <p:cNvPr id="4" name="Slide Number Placeholder 3"/>
          <p:cNvSpPr>
            <a:spLocks noGrp="1"/>
          </p:cNvSpPr>
          <p:nvPr>
            <p:ph type="sldNum" sz="quarter" idx="12"/>
          </p:nvPr>
        </p:nvSpPr>
        <p:spPr/>
        <p:txBody>
          <a:bodyPr/>
          <a:lstStyle/>
          <a:p>
            <a:fld id="{B5ACBAAB-1145-447C-886A-EF410668F702}" type="slidenum">
              <a:rPr lang="en-GB" smtClean="0"/>
              <a:t>19</a:t>
            </a:fld>
            <a:endParaRPr lang="en-GB" dirty="0"/>
          </a:p>
        </p:txBody>
      </p:sp>
      <p:sp>
        <p:nvSpPr>
          <p:cNvPr id="5" name="TextBox 4">
            <a:extLst>
              <a:ext uri="{FF2B5EF4-FFF2-40B4-BE49-F238E27FC236}">
                <a16:creationId xmlns:a16="http://schemas.microsoft.com/office/drawing/2014/main" id="{2B8D1523-D16C-11A5-E263-C32ABF9215D8}"/>
              </a:ext>
            </a:extLst>
          </p:cNvPr>
          <p:cNvSpPr txBox="1"/>
          <p:nvPr/>
        </p:nvSpPr>
        <p:spPr>
          <a:xfrm>
            <a:off x="1950200" y="222581"/>
            <a:ext cx="8291599" cy="646331"/>
          </a:xfrm>
          <a:prstGeom prst="rect">
            <a:avLst/>
          </a:prstGeom>
          <a:noFill/>
        </p:spPr>
        <p:txBody>
          <a:bodyPr wrap="square" rtlCol="0">
            <a:spAutoFit/>
          </a:bodyPr>
          <a:lstStyle/>
          <a:p>
            <a:pPr algn="ctr"/>
            <a:r>
              <a:rPr lang="en-DK" b="1" dirty="0">
                <a:latin typeface="Times New Roman" panose="02020603050405020304" pitchFamily="18" charset="0"/>
                <a:cs typeface="Times New Roman" panose="02020603050405020304" pitchFamily="18" charset="0"/>
              </a:rPr>
              <a:t>Another example: </a:t>
            </a:r>
            <a:r>
              <a:rPr lang="en-US" b="1" dirty="0">
                <a:latin typeface="Times New Roman" panose="02020603050405020304" pitchFamily="18" charset="0"/>
                <a:cs typeface="Times New Roman" panose="02020603050405020304" pitchFamily="18" charset="0"/>
              </a:rPr>
              <a:t>3D-PRINTED SR ABSORBER, with INTEGRATED COOLING CIRCUIT AND SWIRL TAPE TO IMPROVE HEAT EXCHANGE</a:t>
            </a:r>
            <a:endParaRPr lang="en-GB" b="1" dirty="0">
              <a:latin typeface="Times New Roman" panose="02020603050405020304" pitchFamily="18" charset="0"/>
              <a:cs typeface="Times New Roman" panose="02020603050405020304" pitchFamily="18" charset="0"/>
            </a:endParaRPr>
          </a:p>
        </p:txBody>
      </p:sp>
      <p:pic>
        <p:nvPicPr>
          <p:cNvPr id="6" name="Picture 5" descr="A picture containing text, weapon&#10;&#10;Description automatically generated">
            <a:extLst>
              <a:ext uri="{FF2B5EF4-FFF2-40B4-BE49-F238E27FC236}">
                <a16:creationId xmlns:a16="http://schemas.microsoft.com/office/drawing/2014/main" id="{4358DD6F-4C9E-0FBB-0ECB-23E8FFA7FA7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8305" y="1097766"/>
            <a:ext cx="6976881" cy="4104529"/>
          </a:xfrm>
          <a:prstGeom prst="rect">
            <a:avLst/>
          </a:prstGeom>
          <a:noFill/>
          <a:ln w="28575">
            <a:solidFill>
              <a:schemeClr val="accent1"/>
            </a:solidFill>
          </a:ln>
        </p:spPr>
      </p:pic>
      <p:pic>
        <p:nvPicPr>
          <p:cNvPr id="7" name="Picture 6">
            <a:extLst>
              <a:ext uri="{FF2B5EF4-FFF2-40B4-BE49-F238E27FC236}">
                <a16:creationId xmlns:a16="http://schemas.microsoft.com/office/drawing/2014/main" id="{604EFCAE-BF3A-6969-E84E-FF1A56100C9E}"/>
              </a:ext>
            </a:extLst>
          </p:cNvPr>
          <p:cNvPicPr>
            <a:picLocks noChangeAspect="1"/>
          </p:cNvPicPr>
          <p:nvPr/>
        </p:nvPicPr>
        <p:blipFill>
          <a:blip r:embed="rId3"/>
          <a:stretch>
            <a:fillRect/>
          </a:stretch>
        </p:blipFill>
        <p:spPr>
          <a:xfrm>
            <a:off x="7606558" y="1628286"/>
            <a:ext cx="4277149" cy="2844455"/>
          </a:xfrm>
          <a:prstGeom prst="rect">
            <a:avLst/>
          </a:prstGeom>
        </p:spPr>
      </p:pic>
      <p:pic>
        <p:nvPicPr>
          <p:cNvPr id="8" name="Picture 7">
            <a:extLst>
              <a:ext uri="{FF2B5EF4-FFF2-40B4-BE49-F238E27FC236}">
                <a16:creationId xmlns:a16="http://schemas.microsoft.com/office/drawing/2014/main" id="{4A810199-BD3C-2D9A-6FAB-E36252F40FE4}"/>
              </a:ext>
            </a:extLst>
          </p:cNvPr>
          <p:cNvPicPr>
            <a:picLocks noChangeAspect="1"/>
          </p:cNvPicPr>
          <p:nvPr/>
        </p:nvPicPr>
        <p:blipFill>
          <a:blip r:embed="rId4"/>
          <a:stretch>
            <a:fillRect/>
          </a:stretch>
        </p:blipFill>
        <p:spPr>
          <a:xfrm flipH="1">
            <a:off x="590949" y="5353111"/>
            <a:ext cx="7125946" cy="1083717"/>
          </a:xfrm>
          <a:prstGeom prst="rect">
            <a:avLst/>
          </a:prstGeom>
        </p:spPr>
      </p:pic>
      <p:cxnSp>
        <p:nvCxnSpPr>
          <p:cNvPr id="9" name="Straight Arrow Connector 8"/>
          <p:cNvCxnSpPr/>
          <p:nvPr/>
        </p:nvCxnSpPr>
        <p:spPr>
          <a:xfrm flipH="1" flipV="1">
            <a:off x="4930280" y="2633133"/>
            <a:ext cx="2621987" cy="516897"/>
          </a:xfrm>
          <a:prstGeom prst="straightConnector1">
            <a:avLst/>
          </a:prstGeom>
          <a:ln w="28575">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flipV="1">
            <a:off x="5351640" y="2772693"/>
            <a:ext cx="2621987" cy="516897"/>
          </a:xfrm>
          <a:prstGeom prst="straightConnector1">
            <a:avLst/>
          </a:prstGeom>
          <a:ln w="28575">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72507" y="5569365"/>
            <a:ext cx="3085560" cy="129193"/>
          </a:xfrm>
          <a:prstGeom prst="straightConnector1">
            <a:avLst/>
          </a:prstGeom>
          <a:ln w="28575">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1014286" y="5468158"/>
            <a:ext cx="2780856" cy="165803"/>
          </a:xfrm>
          <a:prstGeom prst="straightConnector1">
            <a:avLst/>
          </a:prstGeom>
          <a:ln w="28575">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1740440" y="5383885"/>
            <a:ext cx="3322627" cy="185360"/>
          </a:xfrm>
          <a:prstGeom prst="straightConnector1">
            <a:avLst/>
          </a:prstGeom>
          <a:ln w="28575">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758967" y="3479449"/>
            <a:ext cx="3314153" cy="841902"/>
          </a:xfrm>
          <a:prstGeom prst="straightConnector1">
            <a:avLst/>
          </a:prstGeom>
          <a:ln w="28575">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984901" y="3563722"/>
            <a:ext cx="3314153" cy="841902"/>
          </a:xfrm>
          <a:prstGeom prst="straightConnector1">
            <a:avLst/>
          </a:prstGeom>
          <a:ln w="28575">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pic>
        <p:nvPicPr>
          <p:cNvPr id="17" name="Picture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88267" y="4321351"/>
            <a:ext cx="3705800" cy="2375732"/>
          </a:xfrm>
          <a:prstGeom prst="rect">
            <a:avLst/>
          </a:prstGeom>
        </p:spPr>
      </p:pic>
      <p:cxnSp>
        <p:nvCxnSpPr>
          <p:cNvPr id="12" name="Straight Arrow Connector 11"/>
          <p:cNvCxnSpPr/>
          <p:nvPr/>
        </p:nvCxnSpPr>
        <p:spPr>
          <a:xfrm flipV="1">
            <a:off x="7552267" y="3378200"/>
            <a:ext cx="1492814" cy="1540933"/>
          </a:xfrm>
          <a:prstGeom prst="straightConnector1">
            <a:avLst/>
          </a:prstGeom>
          <a:ln w="28575">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8154109" y="3220034"/>
            <a:ext cx="1492814" cy="1540933"/>
          </a:xfrm>
          <a:prstGeom prst="straightConnector1">
            <a:avLst/>
          </a:prstGeom>
          <a:ln w="28575">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V="1">
            <a:off x="8832780" y="3050514"/>
            <a:ext cx="1492814" cy="1540933"/>
          </a:xfrm>
          <a:prstGeom prst="straightConnector1">
            <a:avLst/>
          </a:prstGeom>
          <a:ln w="28575">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pic>
        <p:nvPicPr>
          <p:cNvPr id="20" name="Picture 6">
            <a:extLst>
              <a:ext uri="{FF2B5EF4-FFF2-40B4-BE49-F238E27FC236}">
                <a16:creationId xmlns:a16="http://schemas.microsoft.com/office/drawing/2014/main" id="{6CFCAA1C-455C-4FA3-96C5-AC218E5752D0}"/>
              </a:ext>
            </a:extLst>
          </p:cNvPr>
          <p:cNvPicPr>
            <a:picLocks noChangeAspect="1"/>
          </p:cNvPicPr>
          <p:nvPr/>
        </p:nvPicPr>
        <p:blipFill rotWithShape="1">
          <a:blip r:embed="rId3"/>
          <a:srcRect l="31638" t="1030" r="30949" b="89787"/>
          <a:stretch/>
        </p:blipFill>
        <p:spPr>
          <a:xfrm>
            <a:off x="7552267" y="1278469"/>
            <a:ext cx="3959670" cy="646330"/>
          </a:xfrm>
          <a:prstGeom prst="rect">
            <a:avLst/>
          </a:prstGeom>
        </p:spPr>
      </p:pic>
      <p:sp>
        <p:nvSpPr>
          <p:cNvPr id="2" name="文本框 1">
            <a:extLst>
              <a:ext uri="{FF2B5EF4-FFF2-40B4-BE49-F238E27FC236}">
                <a16:creationId xmlns:a16="http://schemas.microsoft.com/office/drawing/2014/main" id="{B3A454FC-A32C-424F-81BC-6AE8DEE5AFC1}"/>
              </a:ext>
            </a:extLst>
          </p:cNvPr>
          <p:cNvSpPr txBox="1"/>
          <p:nvPr/>
        </p:nvSpPr>
        <p:spPr>
          <a:xfrm>
            <a:off x="590948" y="361155"/>
            <a:ext cx="1149491" cy="369332"/>
          </a:xfrm>
          <a:prstGeom prst="rect">
            <a:avLst/>
          </a:prstGeom>
          <a:noFill/>
        </p:spPr>
        <p:txBody>
          <a:bodyPr wrap="square" rtlCol="0">
            <a:spAutoFit/>
          </a:bodyPr>
          <a:lstStyle/>
          <a:p>
            <a:r>
              <a:rPr lang="en-US" altLang="zh-CN" b="1" dirty="0">
                <a:latin typeface="Times New Roman" panose="02020603050405020304" pitchFamily="18" charset="0"/>
                <a:cs typeface="Times New Roman" panose="02020603050405020304" pitchFamily="18" charset="0"/>
              </a:rPr>
              <a:t>FCC-</a:t>
            </a:r>
            <a:r>
              <a:rPr lang="en-US" altLang="zh-CN" b="1" dirty="0" err="1">
                <a:latin typeface="Times New Roman" panose="02020603050405020304" pitchFamily="18" charset="0"/>
                <a:cs typeface="Times New Roman" panose="02020603050405020304" pitchFamily="18" charset="0"/>
              </a:rPr>
              <a:t>ee</a:t>
            </a:r>
            <a:endParaRPr lang="zh-CN" alt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06973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23CC8586-B978-48B2-AE25-8B8406277B10}"/>
              </a:ext>
            </a:extLst>
          </p:cNvPr>
          <p:cNvSpPr>
            <a:spLocks noGrp="1"/>
          </p:cNvSpPr>
          <p:nvPr>
            <p:ph idx="1"/>
          </p:nvPr>
        </p:nvSpPr>
        <p:spPr>
          <a:xfrm>
            <a:off x="355600" y="1139992"/>
            <a:ext cx="10972800" cy="5572139"/>
          </a:xfrm>
        </p:spPr>
        <p:txBody>
          <a:bodyPr>
            <a:normAutofit/>
          </a:bodyPr>
          <a:lstStyle/>
          <a:p>
            <a:r>
              <a:rPr lang="en-US" altLang="zh-CN" sz="1800" b="0" i="0" dirty="0">
                <a:solidFill>
                  <a:srgbClr val="000000"/>
                </a:solidFill>
                <a:effectLst/>
                <a:latin typeface="Microsoft YaHei UI" panose="020B0503020204020204" pitchFamily="34" charset="-122"/>
                <a:ea typeface="Microsoft YaHei UI" panose="020B0503020204020204" pitchFamily="34" charset="-122"/>
              </a:rPr>
              <a:t>CEPC vacuum chamber NEG coating &amp; spraying production line progress</a:t>
            </a:r>
          </a:p>
          <a:p>
            <a:pPr>
              <a:buFont typeface="Wingdings" panose="05000000000000000000" pitchFamily="2" charset="2"/>
              <a:buChar char="ü"/>
            </a:pPr>
            <a:r>
              <a:rPr lang="en-US" altLang="zh-CN" sz="1800" dirty="0">
                <a:effectLst>
                  <a:outerShdw blurRad="50800" dist="38100" dir="5400000" algn="t" rotWithShape="0">
                    <a:prstClr val="black">
                      <a:alpha val="20000"/>
                    </a:prstClr>
                  </a:outerShdw>
                </a:effectLst>
                <a:latin typeface="微软雅黑" panose="020B0503020204020204" pitchFamily="34" charset="-122"/>
                <a:ea typeface="微软雅黑" panose="020B0503020204020204" pitchFamily="34" charset="-122"/>
              </a:rPr>
              <a:t>Layout of production line</a:t>
            </a:r>
            <a:endParaRPr lang="zh-CN" altLang="zh-CN" sz="1800" dirty="0">
              <a:effectLst>
                <a:outerShdw blurRad="50800" dist="38100" dir="5400000" algn="t" rotWithShape="0">
                  <a:prstClr val="black">
                    <a:alpha val="20000"/>
                  </a:prstClr>
                </a:outerShdw>
              </a:effectLst>
              <a:latin typeface="微软雅黑" panose="020B0503020204020204" pitchFamily="34" charset="-122"/>
              <a:ea typeface="微软雅黑" panose="020B0503020204020204" pitchFamily="34" charset="-122"/>
            </a:endParaRPr>
          </a:p>
          <a:p>
            <a:pPr>
              <a:buFont typeface="Wingdings" panose="05000000000000000000" pitchFamily="2" charset="2"/>
              <a:buChar char="ü"/>
            </a:pPr>
            <a:r>
              <a:rPr lang="en-US" altLang="zh-CN" sz="1800" dirty="0">
                <a:latin typeface="微软雅黑" panose="020B0503020204020204" pitchFamily="34" charset="-122"/>
                <a:ea typeface="微软雅黑" panose="020B0503020204020204" pitchFamily="34" charset="-122"/>
                <a:sym typeface="+mn-ea"/>
              </a:rPr>
              <a:t>NEG</a:t>
            </a:r>
            <a:r>
              <a:rPr lang="zh-CN" altLang="en-US" sz="1800" dirty="0">
                <a:latin typeface="微软雅黑" panose="020B0503020204020204" pitchFamily="34" charset="-122"/>
                <a:ea typeface="微软雅黑" panose="020B0503020204020204" pitchFamily="34" charset="-122"/>
                <a:sym typeface="+mn-ea"/>
              </a:rPr>
              <a:t> </a:t>
            </a:r>
            <a:r>
              <a:rPr lang="en-US" altLang="zh-CN" sz="1800" dirty="0">
                <a:latin typeface="微软雅黑" panose="020B0503020204020204" pitchFamily="34" charset="-122"/>
                <a:ea typeface="微软雅黑" panose="020B0503020204020204" pitchFamily="34" charset="-122"/>
                <a:sym typeface="+mn-ea"/>
              </a:rPr>
              <a:t>coating process </a:t>
            </a:r>
            <a:endParaRPr lang="zh-CN" altLang="en-US" sz="1800" dirty="0">
              <a:latin typeface="微软雅黑" panose="020B0503020204020204" pitchFamily="34" charset="-122"/>
              <a:ea typeface="微软雅黑" panose="020B0503020204020204" pitchFamily="34" charset="-122"/>
              <a:sym typeface="+mn-ea"/>
            </a:endParaRPr>
          </a:p>
          <a:p>
            <a:pPr>
              <a:buFont typeface="Wingdings" panose="05000000000000000000" pitchFamily="2" charset="2"/>
              <a:buChar char="ü"/>
            </a:pPr>
            <a:r>
              <a:rPr lang="en-US" altLang="zh-CN" sz="1800" dirty="0"/>
              <a:t>Spraying  Process</a:t>
            </a:r>
            <a:endParaRPr lang="en-US" altLang="zh-CN" sz="1800" i="0" dirty="0">
              <a:effectLst/>
              <a:latin typeface="Microsoft YaHei UI" panose="020B0503020204020204" pitchFamily="34" charset="-122"/>
              <a:ea typeface="Microsoft YaHei UI" panose="020B0503020204020204" pitchFamily="34" charset="-122"/>
            </a:endParaRPr>
          </a:p>
          <a:p>
            <a:r>
              <a:rPr lang="en-US" altLang="zh-CN" sz="1800" dirty="0">
                <a:solidFill>
                  <a:srgbClr val="000000"/>
                </a:solidFill>
                <a:latin typeface="Microsoft YaHei UI" panose="020B0503020204020204" pitchFamily="34" charset="-122"/>
                <a:ea typeface="Microsoft YaHei UI" panose="020B0503020204020204" pitchFamily="34" charset="-122"/>
              </a:rPr>
              <a:t>D</a:t>
            </a:r>
            <a:r>
              <a:rPr lang="en-US" altLang="zh-CN" sz="1800" b="0" i="0" dirty="0">
                <a:solidFill>
                  <a:srgbClr val="000000"/>
                </a:solidFill>
                <a:effectLst/>
                <a:latin typeface="Microsoft YaHei UI" panose="020B0503020204020204" pitchFamily="34" charset="-122"/>
                <a:ea typeface="Microsoft YaHei UI" panose="020B0503020204020204" pitchFamily="34" charset="-122"/>
              </a:rPr>
              <a:t>iscussion on vacuum chamber with photon absorber</a:t>
            </a:r>
          </a:p>
          <a:p>
            <a:pPr>
              <a:buFont typeface="Wingdings" panose="05000000000000000000" pitchFamily="2" charset="2"/>
              <a:buChar char="ü"/>
            </a:pPr>
            <a:r>
              <a:rPr lang="en-GB" altLang="zh-CN" sz="1800" dirty="0"/>
              <a:t>Changes to vacuum chamber</a:t>
            </a:r>
          </a:p>
          <a:p>
            <a:pPr>
              <a:buFont typeface="Wingdings" panose="05000000000000000000" pitchFamily="2" charset="2"/>
              <a:buChar char="ü"/>
            </a:pPr>
            <a:r>
              <a:rPr lang="en-US" altLang="zh-CN" sz="1800" dirty="0"/>
              <a:t>Changes to BPM, RF shielding bellows</a:t>
            </a:r>
          </a:p>
          <a:p>
            <a:pPr>
              <a:buFont typeface="Wingdings" panose="05000000000000000000" pitchFamily="2" charset="2"/>
              <a:buChar char="ü"/>
            </a:pPr>
            <a:r>
              <a:rPr lang="en-US" altLang="zh-CN" sz="1800" dirty="0"/>
              <a:t>Changes to the layout of vacuum devices</a:t>
            </a:r>
          </a:p>
          <a:p>
            <a:r>
              <a:rPr lang="en-US" altLang="zh-CN" sz="1800" dirty="0"/>
              <a:t>conclusion</a:t>
            </a:r>
            <a:endParaRPr lang="zh-CN" altLang="en-US" sz="1800" dirty="0"/>
          </a:p>
        </p:txBody>
      </p:sp>
      <p:sp>
        <p:nvSpPr>
          <p:cNvPr id="3" name="标题 2">
            <a:extLst>
              <a:ext uri="{FF2B5EF4-FFF2-40B4-BE49-F238E27FC236}">
                <a16:creationId xmlns:a16="http://schemas.microsoft.com/office/drawing/2014/main" id="{D5F4865F-37A8-4C5B-8008-9162DF97B87E}"/>
              </a:ext>
            </a:extLst>
          </p:cNvPr>
          <p:cNvSpPr>
            <a:spLocks noGrp="1"/>
          </p:cNvSpPr>
          <p:nvPr>
            <p:ph type="title"/>
          </p:nvPr>
        </p:nvSpPr>
        <p:spPr/>
        <p:txBody>
          <a:bodyPr/>
          <a:lstStyle/>
          <a:p>
            <a:r>
              <a:rPr lang="en-US" altLang="zh-CN" dirty="0">
                <a:solidFill>
                  <a:schemeClr val="accent1">
                    <a:lumMod val="75000"/>
                  </a:schemeClr>
                </a:solidFill>
              </a:rPr>
              <a:t>Outline</a:t>
            </a:r>
            <a:endParaRPr lang="zh-CN" altLang="en-US" dirty="0">
              <a:solidFill>
                <a:schemeClr val="accent1">
                  <a:lumMod val="75000"/>
                </a:schemeClr>
              </a:solidFill>
            </a:endParaRPr>
          </a:p>
        </p:txBody>
      </p:sp>
      <p:sp>
        <p:nvSpPr>
          <p:cNvPr id="4" name="灯片编号占位符 3">
            <a:extLst>
              <a:ext uri="{FF2B5EF4-FFF2-40B4-BE49-F238E27FC236}">
                <a16:creationId xmlns:a16="http://schemas.microsoft.com/office/drawing/2014/main" id="{BDAD26A3-D035-4348-B607-B6D7F6D963DB}"/>
              </a:ext>
            </a:extLst>
          </p:cNvPr>
          <p:cNvSpPr>
            <a:spLocks noGrp="1"/>
          </p:cNvSpPr>
          <p:nvPr>
            <p:ph type="sldNum" sz="quarter" idx="12"/>
          </p:nvPr>
        </p:nvSpPr>
        <p:spPr/>
        <p:txBody>
          <a:bodyPr/>
          <a:lstStyle/>
          <a:p>
            <a:fld id="{F15E9139-A00B-4B2A-98A6-095DC08F1345}" type="slidenum">
              <a:rPr lang="zh-CN" altLang="en-US" smtClean="0"/>
              <a:pPr/>
              <a:t>2</a:t>
            </a:fld>
            <a:endParaRPr lang="zh-CN" altLang="en-US"/>
          </a:p>
        </p:txBody>
      </p:sp>
    </p:spTree>
    <p:extLst>
      <p:ext uri="{BB962C8B-B14F-4D97-AF65-F5344CB8AC3E}">
        <p14:creationId xmlns:p14="http://schemas.microsoft.com/office/powerpoint/2010/main" val="11149483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0" y="6356351"/>
            <a:ext cx="8026400" cy="365125"/>
          </a:xfrm>
        </p:spPr>
        <p:txBody>
          <a:bodyPr/>
          <a:lstStyle/>
          <a:p>
            <a:pPr algn="l"/>
            <a:r>
              <a:rPr lang="en-GB" dirty="0"/>
              <a:t>Vacuum Issues in e-/e+ Circular Colliders - R. Kersevan - CERN-TE-VSC</a:t>
            </a:r>
          </a:p>
        </p:txBody>
      </p:sp>
      <p:sp>
        <p:nvSpPr>
          <p:cNvPr id="4" name="Slide Number Placeholder 3"/>
          <p:cNvSpPr>
            <a:spLocks noGrp="1"/>
          </p:cNvSpPr>
          <p:nvPr>
            <p:ph type="sldNum" sz="quarter" idx="12"/>
          </p:nvPr>
        </p:nvSpPr>
        <p:spPr/>
        <p:txBody>
          <a:bodyPr/>
          <a:lstStyle/>
          <a:p>
            <a:fld id="{B5ACBAAB-1145-447C-886A-EF410668F702}" type="slidenum">
              <a:rPr lang="en-GB" smtClean="0"/>
              <a:t>20</a:t>
            </a:fld>
            <a:endParaRPr lang="en-GB" dirty="0"/>
          </a:p>
        </p:txBody>
      </p:sp>
      <p:grpSp>
        <p:nvGrpSpPr>
          <p:cNvPr id="5" name="组合 4">
            <a:extLst>
              <a:ext uri="{FF2B5EF4-FFF2-40B4-BE49-F238E27FC236}">
                <a16:creationId xmlns:a16="http://schemas.microsoft.com/office/drawing/2014/main" id="{9CD69681-EC4F-4603-8872-E2F67CC62542}"/>
              </a:ext>
            </a:extLst>
          </p:cNvPr>
          <p:cNvGrpSpPr/>
          <p:nvPr/>
        </p:nvGrpSpPr>
        <p:grpSpPr>
          <a:xfrm>
            <a:off x="2036140" y="4620123"/>
            <a:ext cx="3012689" cy="1759683"/>
            <a:chOff x="257197" y="749428"/>
            <a:chExt cx="3012689" cy="1759683"/>
          </a:xfrm>
        </p:grpSpPr>
        <p:pic>
          <p:nvPicPr>
            <p:cNvPr id="45" name="Picture 44">
              <a:extLst>
                <a:ext uri="{FF2B5EF4-FFF2-40B4-BE49-F238E27FC236}">
                  <a16:creationId xmlns:a16="http://schemas.microsoft.com/office/drawing/2014/main" id="{98607481-B159-4A62-8702-D52DE09300D2}"/>
                </a:ext>
              </a:extLst>
            </p:cNvPr>
            <p:cNvPicPr>
              <a:picLocks noChangeAspect="1"/>
            </p:cNvPicPr>
            <p:nvPr/>
          </p:nvPicPr>
          <p:blipFill>
            <a:blip r:embed="rId2"/>
            <a:stretch>
              <a:fillRect/>
            </a:stretch>
          </p:blipFill>
          <p:spPr>
            <a:xfrm>
              <a:off x="257197" y="749428"/>
              <a:ext cx="3012689" cy="1759683"/>
            </a:xfrm>
            <a:prstGeom prst="rect">
              <a:avLst/>
            </a:prstGeom>
          </p:spPr>
        </p:pic>
        <p:sp>
          <p:nvSpPr>
            <p:cNvPr id="46" name="Rectangle 45">
              <a:extLst>
                <a:ext uri="{FF2B5EF4-FFF2-40B4-BE49-F238E27FC236}">
                  <a16:creationId xmlns:a16="http://schemas.microsoft.com/office/drawing/2014/main" id="{E0DC83D0-79E6-4292-8A79-0459E94F8670}"/>
                </a:ext>
              </a:extLst>
            </p:cNvPr>
            <p:cNvSpPr/>
            <p:nvPr/>
          </p:nvSpPr>
          <p:spPr>
            <a:xfrm>
              <a:off x="2405693" y="1426912"/>
              <a:ext cx="452633" cy="317024"/>
            </a:xfrm>
            <a:prstGeom prst="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72" name="TextBox 71">
            <a:extLst>
              <a:ext uri="{FF2B5EF4-FFF2-40B4-BE49-F238E27FC236}">
                <a16:creationId xmlns:a16="http://schemas.microsoft.com/office/drawing/2014/main" id="{2B8D1523-D16C-11A5-E263-C32ABF9215D8}"/>
              </a:ext>
            </a:extLst>
          </p:cNvPr>
          <p:cNvSpPr txBox="1"/>
          <p:nvPr/>
        </p:nvSpPr>
        <p:spPr>
          <a:xfrm>
            <a:off x="273730" y="336071"/>
            <a:ext cx="11950586" cy="400110"/>
          </a:xfrm>
          <a:prstGeom prst="rect">
            <a:avLst/>
          </a:prstGeom>
          <a:noFill/>
        </p:spPr>
        <p:txBody>
          <a:bodyPr wrap="square" rtlCol="0">
            <a:spAutoFit/>
          </a:bodyPr>
          <a:lstStyle/>
          <a:p>
            <a:pPr algn="ctr"/>
            <a:r>
              <a:rPr lang="en-US" sz="2000" b="1" dirty="0">
                <a:latin typeface="Times New Roman" panose="02020603050405020304" pitchFamily="18" charset="0"/>
                <a:cs typeface="Times New Roman" panose="02020603050405020304" pitchFamily="18" charset="0"/>
              </a:rPr>
              <a:t>FCC-</a:t>
            </a:r>
            <a:r>
              <a:rPr lang="en-US" sz="2000" b="1" dirty="0" err="1">
                <a:latin typeface="Times New Roman" panose="02020603050405020304" pitchFamily="18" charset="0"/>
                <a:cs typeface="Times New Roman" panose="02020603050405020304" pitchFamily="18" charset="0"/>
              </a:rPr>
              <a:t>ee</a:t>
            </a:r>
            <a:r>
              <a:rPr lang="en-US" sz="2000" b="1" dirty="0">
                <a:latin typeface="Times New Roman" panose="02020603050405020304" pitchFamily="18" charset="0"/>
                <a:cs typeface="Times New Roman" panose="02020603050405020304" pitchFamily="18" charset="0"/>
              </a:rPr>
              <a:t>: Initial geometry of the SR photon absorber, </a:t>
            </a:r>
            <a:r>
              <a:rPr lang="en-US" sz="2000" b="1" u="sng" dirty="0">
                <a:latin typeface="Times New Roman" panose="02020603050405020304" pitchFamily="18" charset="0"/>
                <a:cs typeface="Times New Roman" panose="02020603050405020304" pitchFamily="18" charset="0"/>
              </a:rPr>
              <a:t>now superseded </a:t>
            </a:r>
            <a:r>
              <a:rPr lang="en-US" sz="2000" b="1" dirty="0">
                <a:latin typeface="Times New Roman" panose="02020603050405020304" pitchFamily="18" charset="0"/>
                <a:cs typeface="Times New Roman" panose="02020603050405020304" pitchFamily="18" charset="0"/>
              </a:rPr>
              <a:t>by 3D-printed one</a:t>
            </a:r>
            <a:endParaRPr lang="en-GB" sz="2000" b="1" dirty="0">
              <a:latin typeface="Times New Roman" panose="02020603050405020304" pitchFamily="18" charset="0"/>
              <a:cs typeface="Times New Roman" panose="02020603050405020304" pitchFamily="18" charset="0"/>
            </a:endParaRPr>
          </a:p>
        </p:txBody>
      </p:sp>
      <p:grpSp>
        <p:nvGrpSpPr>
          <p:cNvPr id="6" name="组合 5">
            <a:extLst>
              <a:ext uri="{FF2B5EF4-FFF2-40B4-BE49-F238E27FC236}">
                <a16:creationId xmlns:a16="http://schemas.microsoft.com/office/drawing/2014/main" id="{0D3D56E5-A935-44C1-9AE0-52DB0D60D23A}"/>
              </a:ext>
            </a:extLst>
          </p:cNvPr>
          <p:cNvGrpSpPr/>
          <p:nvPr/>
        </p:nvGrpSpPr>
        <p:grpSpPr>
          <a:xfrm>
            <a:off x="630631" y="1099115"/>
            <a:ext cx="5045647" cy="3427456"/>
            <a:chOff x="303636" y="2749392"/>
            <a:chExt cx="5045647" cy="3427456"/>
          </a:xfrm>
        </p:grpSpPr>
        <p:pic>
          <p:nvPicPr>
            <p:cNvPr id="73" name="Picture 72">
              <a:extLst>
                <a:ext uri="{FF2B5EF4-FFF2-40B4-BE49-F238E27FC236}">
                  <a16:creationId xmlns:a16="http://schemas.microsoft.com/office/drawing/2014/main" id="{D7934A9F-A28E-4CA9-AF02-3F823B858073}"/>
                </a:ext>
              </a:extLst>
            </p:cNvPr>
            <p:cNvPicPr>
              <a:picLocks noChangeAspect="1"/>
            </p:cNvPicPr>
            <p:nvPr/>
          </p:nvPicPr>
          <p:blipFill>
            <a:blip r:embed="rId3"/>
            <a:stretch>
              <a:fillRect/>
            </a:stretch>
          </p:blipFill>
          <p:spPr>
            <a:xfrm>
              <a:off x="303636" y="2749392"/>
              <a:ext cx="5045647" cy="3427456"/>
            </a:xfrm>
            <a:prstGeom prst="rect">
              <a:avLst/>
            </a:prstGeom>
            <a:ln>
              <a:solidFill>
                <a:schemeClr val="tx2"/>
              </a:solidFill>
            </a:ln>
          </p:spPr>
        </p:pic>
        <p:sp>
          <p:nvSpPr>
            <p:cNvPr id="74" name="TextBox 73">
              <a:extLst>
                <a:ext uri="{FF2B5EF4-FFF2-40B4-BE49-F238E27FC236}">
                  <a16:creationId xmlns:a16="http://schemas.microsoft.com/office/drawing/2014/main" id="{E8652F8C-75E0-48CA-9297-65DDDD5C2B6F}"/>
                </a:ext>
              </a:extLst>
            </p:cNvPr>
            <p:cNvSpPr txBox="1"/>
            <p:nvPr/>
          </p:nvSpPr>
          <p:spPr>
            <a:xfrm>
              <a:off x="787144" y="5566251"/>
              <a:ext cx="208456" cy="515910"/>
            </a:xfrm>
            <a:prstGeom prst="rect">
              <a:avLst/>
            </a:prstGeom>
            <a:noFill/>
          </p:spPr>
          <p:txBody>
            <a:bodyPr wrap="square" rtlCol="0">
              <a:spAutoFit/>
            </a:bodyPr>
            <a:lstStyle/>
            <a:p>
              <a:pPr algn="l">
                <a:lnSpc>
                  <a:spcPts val="3700"/>
                </a:lnSpc>
              </a:pPr>
              <a:r>
                <a:rPr lang="en-US" sz="2000" dirty="0">
                  <a:solidFill>
                    <a:srgbClr val="0F124A"/>
                  </a:solidFill>
                </a:rPr>
                <a:t>A</a:t>
              </a:r>
              <a:endParaRPr lang="en-GB" sz="2000" dirty="0">
                <a:solidFill>
                  <a:srgbClr val="0F124A"/>
                </a:solidFill>
              </a:endParaRPr>
            </a:p>
          </p:txBody>
        </p:sp>
        <p:sp>
          <p:nvSpPr>
            <p:cNvPr id="75" name="TextBox 74">
              <a:extLst>
                <a:ext uri="{FF2B5EF4-FFF2-40B4-BE49-F238E27FC236}">
                  <a16:creationId xmlns:a16="http://schemas.microsoft.com/office/drawing/2014/main" id="{29700414-A3B4-4DDC-ABF6-1CC9CAD3180A}"/>
                </a:ext>
              </a:extLst>
            </p:cNvPr>
            <p:cNvSpPr txBox="1"/>
            <p:nvPr/>
          </p:nvSpPr>
          <p:spPr>
            <a:xfrm>
              <a:off x="3842046" y="5559255"/>
              <a:ext cx="208456" cy="529440"/>
            </a:xfrm>
            <a:prstGeom prst="rect">
              <a:avLst/>
            </a:prstGeom>
            <a:noFill/>
          </p:spPr>
          <p:txBody>
            <a:bodyPr wrap="square" rtlCol="0">
              <a:spAutoFit/>
            </a:bodyPr>
            <a:lstStyle/>
            <a:p>
              <a:pPr algn="l">
                <a:lnSpc>
                  <a:spcPts val="3700"/>
                </a:lnSpc>
              </a:pPr>
              <a:r>
                <a:rPr lang="en-US" sz="2400" dirty="0">
                  <a:solidFill>
                    <a:srgbClr val="0F124A"/>
                  </a:solidFill>
                </a:rPr>
                <a:t>B</a:t>
              </a:r>
              <a:endParaRPr lang="en-GB" sz="2400" dirty="0">
                <a:solidFill>
                  <a:srgbClr val="0F124A"/>
                </a:solidFill>
              </a:endParaRPr>
            </a:p>
          </p:txBody>
        </p:sp>
      </p:grpSp>
      <p:grpSp>
        <p:nvGrpSpPr>
          <p:cNvPr id="2" name="组合 1">
            <a:extLst>
              <a:ext uri="{FF2B5EF4-FFF2-40B4-BE49-F238E27FC236}">
                <a16:creationId xmlns:a16="http://schemas.microsoft.com/office/drawing/2014/main" id="{3A7167A3-F8C8-488C-8C35-71984E3C463C}"/>
              </a:ext>
            </a:extLst>
          </p:cNvPr>
          <p:cNvGrpSpPr/>
          <p:nvPr/>
        </p:nvGrpSpPr>
        <p:grpSpPr>
          <a:xfrm>
            <a:off x="6480322" y="1025634"/>
            <a:ext cx="5045647" cy="3400653"/>
            <a:chOff x="5115221" y="991406"/>
            <a:chExt cx="5608639" cy="4507958"/>
          </a:xfrm>
        </p:grpSpPr>
        <p:grpSp>
          <p:nvGrpSpPr>
            <p:cNvPr id="26" name="Group 25">
              <a:extLst>
                <a:ext uri="{FF2B5EF4-FFF2-40B4-BE49-F238E27FC236}">
                  <a16:creationId xmlns:a16="http://schemas.microsoft.com/office/drawing/2014/main" id="{1F3A2A54-7EA0-4C37-B297-2AE088A2A299}"/>
                </a:ext>
              </a:extLst>
            </p:cNvPr>
            <p:cNvGrpSpPr/>
            <p:nvPr/>
          </p:nvGrpSpPr>
          <p:grpSpPr>
            <a:xfrm>
              <a:off x="5115221" y="991406"/>
              <a:ext cx="5608639" cy="4507958"/>
              <a:chOff x="5272196" y="1858291"/>
              <a:chExt cx="3692291" cy="2963117"/>
            </a:xfrm>
          </p:grpSpPr>
          <p:pic>
            <p:nvPicPr>
              <p:cNvPr id="27" name="Picture 26" descr="Shape, arrow&#10;&#10;Description automatically generated">
                <a:extLst>
                  <a:ext uri="{FF2B5EF4-FFF2-40B4-BE49-F238E27FC236}">
                    <a16:creationId xmlns:a16="http://schemas.microsoft.com/office/drawing/2014/main" id="{6363762F-FBD5-4EFA-93F5-6FD706BD75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72196" y="1858291"/>
                <a:ext cx="3692291" cy="2963117"/>
              </a:xfrm>
              <a:prstGeom prst="rect">
                <a:avLst/>
              </a:prstGeom>
            </p:spPr>
          </p:pic>
          <p:cxnSp>
            <p:nvCxnSpPr>
              <p:cNvPr id="28" name="Straight Connector 27">
                <a:extLst>
                  <a:ext uri="{FF2B5EF4-FFF2-40B4-BE49-F238E27FC236}">
                    <a16:creationId xmlns:a16="http://schemas.microsoft.com/office/drawing/2014/main" id="{39E75B6F-8B7E-4615-9F76-363914A7E7CE}"/>
                  </a:ext>
                </a:extLst>
              </p:cNvPr>
              <p:cNvCxnSpPr>
                <a:cxnSpLocks/>
              </p:cNvCxnSpPr>
              <p:nvPr/>
            </p:nvCxnSpPr>
            <p:spPr>
              <a:xfrm flipV="1">
                <a:off x="5940152" y="3342251"/>
                <a:ext cx="208456" cy="403870"/>
              </a:xfrm>
              <a:prstGeom prst="line">
                <a:avLst/>
              </a:prstGeom>
              <a:ln>
                <a:solidFill>
                  <a:schemeClr val="bg1"/>
                </a:solidFill>
                <a:prstDash val="lgDash"/>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1660215-77DD-4157-BC7D-A7ACD3DA75A2}"/>
                  </a:ext>
                </a:extLst>
              </p:cNvPr>
              <p:cNvCxnSpPr>
                <a:cxnSpLocks/>
              </p:cNvCxnSpPr>
              <p:nvPr/>
            </p:nvCxnSpPr>
            <p:spPr>
              <a:xfrm flipV="1">
                <a:off x="6765847" y="2201947"/>
                <a:ext cx="758481" cy="1"/>
              </a:xfrm>
              <a:prstGeom prst="line">
                <a:avLst/>
              </a:prstGeom>
              <a:ln>
                <a:solidFill>
                  <a:schemeClr val="bg1"/>
                </a:solidFill>
                <a:prstDash val="lgDash"/>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E9AD6BC6-D348-4D08-AC2C-646533D2606A}"/>
                  </a:ext>
                </a:extLst>
              </p:cNvPr>
              <p:cNvCxnSpPr>
                <a:cxnSpLocks/>
              </p:cNvCxnSpPr>
              <p:nvPr/>
            </p:nvCxnSpPr>
            <p:spPr>
              <a:xfrm>
                <a:off x="6012160" y="3634909"/>
                <a:ext cx="1979984" cy="651257"/>
              </a:xfrm>
              <a:prstGeom prst="straightConnector1">
                <a:avLst/>
              </a:prstGeom>
              <a:ln>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E54BA898-0D9B-4DF3-89E0-6AB317DB0B0F}"/>
                  </a:ext>
                </a:extLst>
              </p:cNvPr>
              <p:cNvSpPr txBox="1"/>
              <p:nvPr/>
            </p:nvSpPr>
            <p:spPr>
              <a:xfrm>
                <a:off x="6517670" y="3986564"/>
                <a:ext cx="677008" cy="246221"/>
              </a:xfrm>
              <a:prstGeom prst="rect">
                <a:avLst/>
              </a:prstGeom>
              <a:noFill/>
            </p:spPr>
            <p:txBody>
              <a:bodyPr wrap="square" rtlCol="0">
                <a:spAutoFit/>
              </a:bodyPr>
              <a:lstStyle/>
              <a:p>
                <a:pPr algn="ctr"/>
                <a:r>
                  <a:rPr lang="en-US" sz="1000" b="1" dirty="0">
                    <a:solidFill>
                      <a:schemeClr val="bg1"/>
                    </a:solidFill>
                  </a:rPr>
                  <a:t>175 mm</a:t>
                </a:r>
                <a:endParaRPr lang="en-GB" sz="1000" b="1" dirty="0">
                  <a:solidFill>
                    <a:schemeClr val="bg1"/>
                  </a:solidFill>
                </a:endParaRPr>
              </a:p>
            </p:txBody>
          </p:sp>
          <p:cxnSp>
            <p:nvCxnSpPr>
              <p:cNvPr id="32" name="Straight Connector 31">
                <a:extLst>
                  <a:ext uri="{FF2B5EF4-FFF2-40B4-BE49-F238E27FC236}">
                    <a16:creationId xmlns:a16="http://schemas.microsoft.com/office/drawing/2014/main" id="{68462AEE-B075-4077-A6B0-8A3AC48923E2}"/>
                  </a:ext>
                </a:extLst>
              </p:cNvPr>
              <p:cNvCxnSpPr>
                <a:cxnSpLocks/>
              </p:cNvCxnSpPr>
              <p:nvPr/>
            </p:nvCxnSpPr>
            <p:spPr>
              <a:xfrm flipV="1">
                <a:off x="7956376" y="3968080"/>
                <a:ext cx="208456" cy="403870"/>
              </a:xfrm>
              <a:prstGeom prst="line">
                <a:avLst/>
              </a:prstGeom>
              <a:ln>
                <a:solidFill>
                  <a:schemeClr val="bg1"/>
                </a:solidFill>
                <a:prstDash val="lgDash"/>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9440BD0-01B3-41D6-B71C-613AC57B5DF2}"/>
                  </a:ext>
                </a:extLst>
              </p:cNvPr>
              <p:cNvCxnSpPr>
                <a:cxnSpLocks/>
              </p:cNvCxnSpPr>
              <p:nvPr/>
            </p:nvCxnSpPr>
            <p:spPr>
              <a:xfrm flipV="1">
                <a:off x="8164832" y="3276972"/>
                <a:ext cx="758481" cy="1"/>
              </a:xfrm>
              <a:prstGeom prst="line">
                <a:avLst/>
              </a:prstGeom>
              <a:ln>
                <a:solidFill>
                  <a:schemeClr val="bg1"/>
                </a:solidFill>
                <a:prstDash val="lgDash"/>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41217EFE-8B0D-42C0-B9D8-9DA360B01693}"/>
                  </a:ext>
                </a:extLst>
              </p:cNvPr>
              <p:cNvCxnSpPr>
                <a:cxnSpLocks/>
              </p:cNvCxnSpPr>
              <p:nvPr/>
            </p:nvCxnSpPr>
            <p:spPr>
              <a:xfrm>
                <a:off x="7164016" y="2209363"/>
                <a:ext cx="1414325" cy="1067609"/>
              </a:xfrm>
              <a:prstGeom prst="straightConnector1">
                <a:avLst/>
              </a:prstGeom>
              <a:ln>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ED59087E-C1F0-485D-AAC6-680581826241}"/>
                  </a:ext>
                </a:extLst>
              </p:cNvPr>
              <p:cNvSpPr txBox="1"/>
              <p:nvPr/>
            </p:nvSpPr>
            <p:spPr>
              <a:xfrm>
                <a:off x="7753097" y="2555985"/>
                <a:ext cx="677008" cy="246221"/>
              </a:xfrm>
              <a:prstGeom prst="rect">
                <a:avLst/>
              </a:prstGeom>
              <a:noFill/>
            </p:spPr>
            <p:txBody>
              <a:bodyPr wrap="square" rtlCol="0">
                <a:spAutoFit/>
              </a:bodyPr>
              <a:lstStyle/>
              <a:p>
                <a:pPr algn="ctr"/>
                <a:r>
                  <a:rPr lang="en-US" sz="1000" b="1" dirty="0">
                    <a:solidFill>
                      <a:schemeClr val="bg1"/>
                    </a:solidFill>
                  </a:rPr>
                  <a:t>300 mm</a:t>
                </a:r>
                <a:endParaRPr lang="en-GB" sz="1000" b="1" dirty="0">
                  <a:solidFill>
                    <a:schemeClr val="bg1"/>
                  </a:solidFill>
                </a:endParaRPr>
              </a:p>
            </p:txBody>
          </p:sp>
          <p:cxnSp>
            <p:nvCxnSpPr>
              <p:cNvPr id="36" name="Straight Arrow Connector 35">
                <a:extLst>
                  <a:ext uri="{FF2B5EF4-FFF2-40B4-BE49-F238E27FC236}">
                    <a16:creationId xmlns:a16="http://schemas.microsoft.com/office/drawing/2014/main" id="{ABF328C7-D8CA-4777-BE5B-0EDC3D69D505}"/>
                  </a:ext>
                </a:extLst>
              </p:cNvPr>
              <p:cNvCxnSpPr>
                <a:cxnSpLocks/>
              </p:cNvCxnSpPr>
              <p:nvPr/>
            </p:nvCxnSpPr>
            <p:spPr>
              <a:xfrm flipH="1" flipV="1">
                <a:off x="6228184" y="3000146"/>
                <a:ext cx="1435892" cy="1720798"/>
              </a:xfrm>
              <a:prstGeom prst="straightConnector1">
                <a:avLst/>
              </a:prstGeom>
              <a:ln>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C2CB54F2-CFD7-40E1-A399-CFC2C6F35920}"/>
                  </a:ext>
                </a:extLst>
              </p:cNvPr>
              <p:cNvCxnSpPr/>
              <p:nvPr/>
            </p:nvCxnSpPr>
            <p:spPr>
              <a:xfrm flipH="1" flipV="1">
                <a:off x="6456089" y="3061108"/>
                <a:ext cx="1346484" cy="1659836"/>
              </a:xfrm>
              <a:prstGeom prst="straightConnector1">
                <a:avLst/>
              </a:prstGeom>
              <a:ln>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CC8444AA-1909-4D0D-9F58-746C29C3B25E}"/>
                  </a:ext>
                </a:extLst>
              </p:cNvPr>
              <p:cNvCxnSpPr>
                <a:cxnSpLocks/>
              </p:cNvCxnSpPr>
              <p:nvPr/>
            </p:nvCxnSpPr>
            <p:spPr>
              <a:xfrm flipH="1" flipV="1">
                <a:off x="6693922" y="3127544"/>
                <a:ext cx="1262454" cy="1669986"/>
              </a:xfrm>
              <a:prstGeom prst="straightConnector1">
                <a:avLst/>
              </a:prstGeom>
              <a:ln>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0585084E-E8F9-4F5F-82D7-E51BA094790B}"/>
                  </a:ext>
                </a:extLst>
              </p:cNvPr>
              <p:cNvCxnSpPr>
                <a:cxnSpLocks/>
              </p:cNvCxnSpPr>
              <p:nvPr/>
            </p:nvCxnSpPr>
            <p:spPr>
              <a:xfrm flipH="1" flipV="1">
                <a:off x="6931755" y="3212384"/>
                <a:ext cx="1108651" cy="1585146"/>
              </a:xfrm>
              <a:prstGeom prst="straightConnector1">
                <a:avLst/>
              </a:prstGeom>
              <a:ln>
                <a:solidFill>
                  <a:srgbClr val="FFC000"/>
                </a:solidFill>
                <a:tailEnd type="triangle"/>
              </a:ln>
            </p:spPr>
            <p:style>
              <a:lnRef idx="1">
                <a:schemeClr val="accent1"/>
              </a:lnRef>
              <a:fillRef idx="0">
                <a:schemeClr val="accent1"/>
              </a:fillRef>
              <a:effectRef idx="0">
                <a:schemeClr val="accent1"/>
              </a:effectRef>
              <a:fontRef idx="minor">
                <a:schemeClr val="tx1"/>
              </a:fontRef>
            </p:style>
          </p:cxnSp>
        </p:grpSp>
        <p:cxnSp>
          <p:nvCxnSpPr>
            <p:cNvPr id="40" name="Straight Connector 39">
              <a:extLst>
                <a:ext uri="{FF2B5EF4-FFF2-40B4-BE49-F238E27FC236}">
                  <a16:creationId xmlns:a16="http://schemas.microsoft.com/office/drawing/2014/main" id="{42AC7956-CDEE-4FA2-B6A3-2C5745BBBA22}"/>
                </a:ext>
              </a:extLst>
            </p:cNvPr>
            <p:cNvCxnSpPr/>
            <p:nvPr/>
          </p:nvCxnSpPr>
          <p:spPr>
            <a:xfrm>
              <a:off x="7543315" y="2658622"/>
              <a:ext cx="1335564" cy="0"/>
            </a:xfrm>
            <a:prstGeom prst="line">
              <a:avLst/>
            </a:prstGeom>
            <a:ln>
              <a:solidFill>
                <a:schemeClr val="bg1"/>
              </a:solidFill>
              <a:prstDash val="lgDash"/>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56FBF8AC-9911-48F5-A7F1-638CB0A8A41C}"/>
                </a:ext>
              </a:extLst>
            </p:cNvPr>
            <p:cNvCxnSpPr>
              <a:cxnSpLocks/>
            </p:cNvCxnSpPr>
            <p:nvPr/>
          </p:nvCxnSpPr>
          <p:spPr>
            <a:xfrm>
              <a:off x="8319878" y="2961176"/>
              <a:ext cx="1423097" cy="91253"/>
            </a:xfrm>
            <a:prstGeom prst="straightConnector1">
              <a:avLst/>
            </a:prstGeom>
            <a:ln>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05F5650B-7618-4C07-9693-8480E7D9C48F}"/>
                </a:ext>
              </a:extLst>
            </p:cNvPr>
            <p:cNvSpPr txBox="1"/>
            <p:nvPr/>
          </p:nvSpPr>
          <p:spPr>
            <a:xfrm>
              <a:off x="8887077" y="2999164"/>
              <a:ext cx="1028384" cy="246221"/>
            </a:xfrm>
            <a:prstGeom prst="rect">
              <a:avLst/>
            </a:prstGeom>
            <a:noFill/>
          </p:spPr>
          <p:txBody>
            <a:bodyPr wrap="square" rtlCol="0">
              <a:spAutoFit/>
            </a:bodyPr>
            <a:lstStyle/>
            <a:p>
              <a:pPr algn="ctr"/>
              <a:r>
                <a:rPr lang="en-US" sz="1000" b="1" dirty="0">
                  <a:solidFill>
                    <a:schemeClr val="bg1"/>
                  </a:solidFill>
                </a:rPr>
                <a:t>18 mm</a:t>
              </a:r>
              <a:endParaRPr lang="en-GB" sz="1000" b="1" dirty="0">
                <a:solidFill>
                  <a:schemeClr val="bg1"/>
                </a:solidFill>
              </a:endParaRPr>
            </a:p>
          </p:txBody>
        </p:sp>
        <p:sp>
          <p:nvSpPr>
            <p:cNvPr id="43" name="TextBox 42">
              <a:extLst>
                <a:ext uri="{FF2B5EF4-FFF2-40B4-BE49-F238E27FC236}">
                  <a16:creationId xmlns:a16="http://schemas.microsoft.com/office/drawing/2014/main" id="{1D1B9AF1-8B38-4C61-A3A7-A3B1E303E7DA}"/>
                </a:ext>
              </a:extLst>
            </p:cNvPr>
            <p:cNvSpPr txBox="1"/>
            <p:nvPr/>
          </p:nvSpPr>
          <p:spPr>
            <a:xfrm>
              <a:off x="9161844" y="3089776"/>
              <a:ext cx="316647" cy="566822"/>
            </a:xfrm>
            <a:prstGeom prst="rect">
              <a:avLst/>
            </a:prstGeom>
            <a:noFill/>
          </p:spPr>
          <p:txBody>
            <a:bodyPr wrap="square" rtlCol="0">
              <a:spAutoFit/>
            </a:bodyPr>
            <a:lstStyle/>
            <a:p>
              <a:pPr algn="l">
                <a:lnSpc>
                  <a:spcPts val="3700"/>
                </a:lnSpc>
              </a:pPr>
              <a:r>
                <a:rPr lang="en-US" sz="1400" dirty="0">
                  <a:solidFill>
                    <a:schemeClr val="bg1"/>
                  </a:solidFill>
                </a:rPr>
                <a:t>A</a:t>
              </a:r>
              <a:endParaRPr lang="en-GB" sz="1400" dirty="0">
                <a:solidFill>
                  <a:schemeClr val="bg1"/>
                </a:solidFill>
              </a:endParaRPr>
            </a:p>
          </p:txBody>
        </p:sp>
        <p:sp>
          <p:nvSpPr>
            <p:cNvPr id="44" name="TextBox 43">
              <a:extLst>
                <a:ext uri="{FF2B5EF4-FFF2-40B4-BE49-F238E27FC236}">
                  <a16:creationId xmlns:a16="http://schemas.microsoft.com/office/drawing/2014/main" id="{87920957-AEC0-425B-BE84-179B4D328978}"/>
                </a:ext>
              </a:extLst>
            </p:cNvPr>
            <p:cNvSpPr txBox="1"/>
            <p:nvPr/>
          </p:nvSpPr>
          <p:spPr>
            <a:xfrm>
              <a:off x="5920581" y="2051055"/>
              <a:ext cx="316647" cy="566822"/>
            </a:xfrm>
            <a:prstGeom prst="rect">
              <a:avLst/>
            </a:prstGeom>
            <a:noFill/>
          </p:spPr>
          <p:txBody>
            <a:bodyPr wrap="square" rtlCol="0">
              <a:spAutoFit/>
            </a:bodyPr>
            <a:lstStyle/>
            <a:p>
              <a:pPr algn="l">
                <a:lnSpc>
                  <a:spcPts val="3700"/>
                </a:lnSpc>
              </a:pPr>
              <a:r>
                <a:rPr lang="en-US" sz="1400" dirty="0">
                  <a:solidFill>
                    <a:schemeClr val="bg1"/>
                  </a:solidFill>
                </a:rPr>
                <a:t>B</a:t>
              </a:r>
              <a:endParaRPr lang="en-GB" sz="1400" dirty="0">
                <a:solidFill>
                  <a:schemeClr val="bg1"/>
                </a:solidFill>
              </a:endParaRPr>
            </a:p>
          </p:txBody>
        </p:sp>
        <p:cxnSp>
          <p:nvCxnSpPr>
            <p:cNvPr id="47" name="Straight Arrow Connector 46">
              <a:extLst>
                <a:ext uri="{FF2B5EF4-FFF2-40B4-BE49-F238E27FC236}">
                  <a16:creationId xmlns:a16="http://schemas.microsoft.com/office/drawing/2014/main" id="{ABF328C7-D8CA-4777-BE5B-0EDC3D69D505}"/>
                </a:ext>
              </a:extLst>
            </p:cNvPr>
            <p:cNvCxnSpPr>
              <a:cxnSpLocks/>
            </p:cNvCxnSpPr>
            <p:nvPr/>
          </p:nvCxnSpPr>
          <p:spPr>
            <a:xfrm flipH="1" flipV="1">
              <a:off x="5673918" y="1911185"/>
              <a:ext cx="2899905" cy="3435338"/>
            </a:xfrm>
            <a:prstGeom prst="straightConnector1">
              <a:avLst/>
            </a:prstGeom>
            <a:ln>
              <a:solidFill>
                <a:srgbClr val="FFC000"/>
              </a:solidFill>
              <a:tailEnd type="triangle"/>
            </a:ln>
          </p:spPr>
          <p:style>
            <a:lnRef idx="1">
              <a:schemeClr val="accent1"/>
            </a:lnRef>
            <a:fillRef idx="0">
              <a:schemeClr val="accent1"/>
            </a:fillRef>
            <a:effectRef idx="0">
              <a:schemeClr val="accent1"/>
            </a:effectRef>
            <a:fontRef idx="minor">
              <a:schemeClr val="tx1"/>
            </a:fontRef>
          </p:style>
        </p:cxnSp>
      </p:grpSp>
      <p:pic>
        <p:nvPicPr>
          <p:cNvPr id="48" name="Picture 3">
            <a:extLst>
              <a:ext uri="{FF2B5EF4-FFF2-40B4-BE49-F238E27FC236}">
                <a16:creationId xmlns:a16="http://schemas.microsoft.com/office/drawing/2014/main" id="{DA721896-7A11-48C6-B207-E45E393560D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1308" t="10413" r="15789" b="28992"/>
          <a:stretch/>
        </p:blipFill>
        <p:spPr>
          <a:xfrm>
            <a:off x="6249023" y="4475388"/>
            <a:ext cx="1462894" cy="1871615"/>
          </a:xfrm>
          <a:prstGeom prst="rect">
            <a:avLst/>
          </a:prstGeom>
        </p:spPr>
      </p:pic>
      <p:pic>
        <p:nvPicPr>
          <p:cNvPr id="49" name="Picture 4">
            <a:extLst>
              <a:ext uri="{FF2B5EF4-FFF2-40B4-BE49-F238E27FC236}">
                <a16:creationId xmlns:a16="http://schemas.microsoft.com/office/drawing/2014/main" id="{B017B7DF-DE6F-4C06-85BB-82D0F337FE1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23809" r="12912" b="21753"/>
          <a:stretch/>
        </p:blipFill>
        <p:spPr>
          <a:xfrm>
            <a:off x="7772766" y="4476779"/>
            <a:ext cx="3973651" cy="1870223"/>
          </a:xfrm>
          <a:prstGeom prst="rect">
            <a:avLst/>
          </a:prstGeom>
        </p:spPr>
      </p:pic>
      <p:sp>
        <p:nvSpPr>
          <p:cNvPr id="50" name="TextBox 8">
            <a:extLst>
              <a:ext uri="{FF2B5EF4-FFF2-40B4-BE49-F238E27FC236}">
                <a16:creationId xmlns:a16="http://schemas.microsoft.com/office/drawing/2014/main" id="{93711C7F-A377-40E9-85F6-73289246E399}"/>
              </a:ext>
            </a:extLst>
          </p:cNvPr>
          <p:cNvSpPr txBox="1"/>
          <p:nvPr/>
        </p:nvSpPr>
        <p:spPr>
          <a:xfrm>
            <a:off x="6249324" y="6124246"/>
            <a:ext cx="5524739" cy="646331"/>
          </a:xfrm>
          <a:prstGeom prst="rect">
            <a:avLst/>
          </a:prstGeom>
          <a:noFill/>
        </p:spPr>
        <p:txBody>
          <a:bodyPr wrap="square" rtlCol="0">
            <a:spAutoFit/>
          </a:bodyPr>
          <a:lstStyle/>
          <a:p>
            <a:pPr algn="ctr"/>
            <a:r>
              <a:rPr lang="en-US" dirty="0"/>
              <a:t>3D-printed SR absorber, with integrated splitting cooling channel (~300 mm long)</a:t>
            </a:r>
            <a:endParaRPr lang="en-GB" dirty="0"/>
          </a:p>
        </p:txBody>
      </p:sp>
    </p:spTree>
    <p:extLst>
      <p:ext uri="{BB962C8B-B14F-4D97-AF65-F5344CB8AC3E}">
        <p14:creationId xmlns:p14="http://schemas.microsoft.com/office/powerpoint/2010/main" val="15974950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4">
            <a:extLst>
              <a:ext uri="{FF2B5EF4-FFF2-40B4-BE49-F238E27FC236}">
                <a16:creationId xmlns:a16="http://schemas.microsoft.com/office/drawing/2014/main" id="{D4E75DCB-3751-4AEA-B430-97E43B6CA522}"/>
              </a:ext>
            </a:extLst>
          </p:cNvPr>
          <p:cNvSpPr>
            <a:spLocks noGrp="1"/>
          </p:cNvSpPr>
          <p:nvPr>
            <p:ph type="sldNum" sz="quarter" idx="12"/>
          </p:nvPr>
        </p:nvSpPr>
        <p:spPr/>
        <p:txBody>
          <a:bodyPr/>
          <a:lstStyle/>
          <a:p>
            <a:fld id="{F15E9139-A00B-4B2A-98A6-095DC08F1345}" type="slidenum">
              <a:rPr lang="zh-CN" altLang="en-US" smtClean="0"/>
              <a:pPr/>
              <a:t>21</a:t>
            </a:fld>
            <a:endParaRPr lang="zh-CN" altLang="en-US"/>
          </a:p>
        </p:txBody>
      </p:sp>
      <p:sp>
        <p:nvSpPr>
          <p:cNvPr id="3" name="标题 2">
            <a:extLst>
              <a:ext uri="{FF2B5EF4-FFF2-40B4-BE49-F238E27FC236}">
                <a16:creationId xmlns:a16="http://schemas.microsoft.com/office/drawing/2014/main" id="{E84647AF-731E-4AD1-822C-242938ED58AF}"/>
              </a:ext>
            </a:extLst>
          </p:cNvPr>
          <p:cNvSpPr>
            <a:spLocks noGrp="1"/>
          </p:cNvSpPr>
          <p:nvPr>
            <p:ph type="title"/>
          </p:nvPr>
        </p:nvSpPr>
        <p:spPr/>
        <p:txBody>
          <a:bodyPr/>
          <a:lstStyle/>
          <a:p>
            <a:endParaRPr lang="zh-CN" altLang="en-US" dirty="0">
              <a:solidFill>
                <a:schemeClr val="accent1">
                  <a:lumMod val="75000"/>
                </a:schemeClr>
              </a:solidFill>
            </a:endParaRPr>
          </a:p>
        </p:txBody>
      </p:sp>
      <p:sp>
        <p:nvSpPr>
          <p:cNvPr id="6" name="Rectangle 2">
            <a:extLst>
              <a:ext uri="{FF2B5EF4-FFF2-40B4-BE49-F238E27FC236}">
                <a16:creationId xmlns:a16="http://schemas.microsoft.com/office/drawing/2014/main" id="{C22A1E04-12CF-4300-A892-DAB20901F41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zh-CN" altLang="en-US"/>
          </a:p>
        </p:txBody>
      </p:sp>
      <p:grpSp>
        <p:nvGrpSpPr>
          <p:cNvPr id="8" name="组合 7">
            <a:extLst>
              <a:ext uri="{FF2B5EF4-FFF2-40B4-BE49-F238E27FC236}">
                <a16:creationId xmlns:a16="http://schemas.microsoft.com/office/drawing/2014/main" id="{5A39C07B-DB3D-40F1-90F2-E8F99C7FC751}"/>
              </a:ext>
            </a:extLst>
          </p:cNvPr>
          <p:cNvGrpSpPr/>
          <p:nvPr/>
        </p:nvGrpSpPr>
        <p:grpSpPr>
          <a:xfrm>
            <a:off x="156188" y="0"/>
            <a:ext cx="11616711" cy="6858000"/>
            <a:chOff x="156189" y="3816950"/>
            <a:chExt cx="3695245" cy="2309529"/>
          </a:xfrm>
        </p:grpSpPr>
        <p:pic>
          <p:nvPicPr>
            <p:cNvPr id="9" name="Picture 6">
              <a:extLst>
                <a:ext uri="{FF2B5EF4-FFF2-40B4-BE49-F238E27FC236}">
                  <a16:creationId xmlns:a16="http://schemas.microsoft.com/office/drawing/2014/main" id="{60D6E203-DFCD-43C3-A699-93C36D30D801}"/>
                </a:ext>
              </a:extLst>
            </p:cNvPr>
            <p:cNvPicPr>
              <a:picLocks noChangeAspect="1"/>
            </p:cNvPicPr>
            <p:nvPr/>
          </p:nvPicPr>
          <p:blipFill>
            <a:blip r:embed="rId2"/>
            <a:stretch>
              <a:fillRect/>
            </a:stretch>
          </p:blipFill>
          <p:spPr>
            <a:xfrm>
              <a:off x="156189" y="3816950"/>
              <a:ext cx="3695245" cy="2309529"/>
            </a:xfrm>
            <a:prstGeom prst="rect">
              <a:avLst/>
            </a:prstGeom>
            <a:ln w="28575">
              <a:solidFill>
                <a:srgbClr val="FF0000"/>
              </a:solidFill>
            </a:ln>
          </p:spPr>
        </p:pic>
        <p:cxnSp>
          <p:nvCxnSpPr>
            <p:cNvPr id="10" name="Straight Connector 15">
              <a:extLst>
                <a:ext uri="{FF2B5EF4-FFF2-40B4-BE49-F238E27FC236}">
                  <a16:creationId xmlns:a16="http://schemas.microsoft.com/office/drawing/2014/main" id="{42CFDBC6-A0C9-4438-B3D5-3E71A1F10252}"/>
                </a:ext>
              </a:extLst>
            </p:cNvPr>
            <p:cNvCxnSpPr/>
            <p:nvPr/>
          </p:nvCxnSpPr>
          <p:spPr>
            <a:xfrm>
              <a:off x="2290775" y="5440946"/>
              <a:ext cx="879231" cy="0"/>
            </a:xfrm>
            <a:prstGeom prst="line">
              <a:avLst/>
            </a:prstGeom>
            <a:ln>
              <a:solidFill>
                <a:schemeClr val="bg1"/>
              </a:solidFill>
              <a:prstDash val="lgDash"/>
            </a:ln>
          </p:spPr>
          <p:style>
            <a:lnRef idx="1">
              <a:schemeClr val="accent1"/>
            </a:lnRef>
            <a:fillRef idx="0">
              <a:schemeClr val="accent1"/>
            </a:fillRef>
            <a:effectRef idx="0">
              <a:schemeClr val="accent1"/>
            </a:effectRef>
            <a:fontRef idx="minor">
              <a:schemeClr val="tx1"/>
            </a:fontRef>
          </p:style>
        </p:cxnSp>
        <p:cxnSp>
          <p:nvCxnSpPr>
            <p:cNvPr id="11" name="Straight Connector 16">
              <a:extLst>
                <a:ext uri="{FF2B5EF4-FFF2-40B4-BE49-F238E27FC236}">
                  <a16:creationId xmlns:a16="http://schemas.microsoft.com/office/drawing/2014/main" id="{F5640F47-0FF7-44FA-9570-6EA31C22DB3D}"/>
                </a:ext>
              </a:extLst>
            </p:cNvPr>
            <p:cNvCxnSpPr/>
            <p:nvPr/>
          </p:nvCxnSpPr>
          <p:spPr>
            <a:xfrm>
              <a:off x="1530416" y="6032028"/>
              <a:ext cx="879231" cy="0"/>
            </a:xfrm>
            <a:prstGeom prst="line">
              <a:avLst/>
            </a:prstGeom>
            <a:ln>
              <a:solidFill>
                <a:schemeClr val="bg1"/>
              </a:solidFill>
              <a:prstDash val="lgDash"/>
            </a:ln>
          </p:spPr>
          <p:style>
            <a:lnRef idx="1">
              <a:schemeClr val="accent1"/>
            </a:lnRef>
            <a:fillRef idx="0">
              <a:schemeClr val="accent1"/>
            </a:fillRef>
            <a:effectRef idx="0">
              <a:schemeClr val="accent1"/>
            </a:effectRef>
            <a:fontRef idx="minor">
              <a:schemeClr val="tx1"/>
            </a:fontRef>
          </p:style>
        </p:cxnSp>
        <p:cxnSp>
          <p:nvCxnSpPr>
            <p:cNvPr id="12" name="Straight Arrow Connector 17">
              <a:extLst>
                <a:ext uri="{FF2B5EF4-FFF2-40B4-BE49-F238E27FC236}">
                  <a16:creationId xmlns:a16="http://schemas.microsoft.com/office/drawing/2014/main" id="{85083EA4-D8FE-4362-A1D5-9A287E83BB1A}"/>
                </a:ext>
              </a:extLst>
            </p:cNvPr>
            <p:cNvCxnSpPr>
              <a:cxnSpLocks/>
            </p:cNvCxnSpPr>
            <p:nvPr/>
          </p:nvCxnSpPr>
          <p:spPr>
            <a:xfrm flipV="1">
              <a:off x="2138087" y="5450090"/>
              <a:ext cx="513673" cy="577574"/>
            </a:xfrm>
            <a:prstGeom prst="straightConnector1">
              <a:avLst/>
            </a:prstGeom>
            <a:ln>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3" name="TextBox 18">
              <a:extLst>
                <a:ext uri="{FF2B5EF4-FFF2-40B4-BE49-F238E27FC236}">
                  <a16:creationId xmlns:a16="http://schemas.microsoft.com/office/drawing/2014/main" id="{5FF33715-1EB1-4FF0-94A5-0DDBBE3C67FC}"/>
                </a:ext>
              </a:extLst>
            </p:cNvPr>
            <p:cNvSpPr txBox="1"/>
            <p:nvPr/>
          </p:nvSpPr>
          <p:spPr>
            <a:xfrm>
              <a:off x="2516061" y="5614953"/>
              <a:ext cx="677008" cy="246221"/>
            </a:xfrm>
            <a:prstGeom prst="rect">
              <a:avLst/>
            </a:prstGeom>
            <a:noFill/>
          </p:spPr>
          <p:txBody>
            <a:bodyPr wrap="square" rtlCol="0">
              <a:spAutoFit/>
            </a:bodyPr>
            <a:lstStyle/>
            <a:p>
              <a:pPr algn="ctr"/>
              <a:r>
                <a:rPr lang="en-US" sz="1000" b="1" dirty="0">
                  <a:solidFill>
                    <a:schemeClr val="bg1"/>
                  </a:solidFill>
                </a:rPr>
                <a:t>50 m</a:t>
              </a:r>
              <a:endParaRPr lang="en-GB" sz="1000" b="1" dirty="0">
                <a:solidFill>
                  <a:schemeClr val="bg1"/>
                </a:solidFill>
              </a:endParaRPr>
            </a:p>
          </p:txBody>
        </p:sp>
        <p:sp>
          <p:nvSpPr>
            <p:cNvPr id="14" name="TextBox 21">
              <a:extLst>
                <a:ext uri="{FF2B5EF4-FFF2-40B4-BE49-F238E27FC236}">
                  <a16:creationId xmlns:a16="http://schemas.microsoft.com/office/drawing/2014/main" id="{D303B561-1CAC-4F49-A348-A39D5C89655A}"/>
                </a:ext>
              </a:extLst>
            </p:cNvPr>
            <p:cNvSpPr txBox="1"/>
            <p:nvPr/>
          </p:nvSpPr>
          <p:spPr>
            <a:xfrm>
              <a:off x="944088" y="3986259"/>
              <a:ext cx="463138" cy="246221"/>
            </a:xfrm>
            <a:prstGeom prst="rect">
              <a:avLst/>
            </a:prstGeom>
            <a:noFill/>
          </p:spPr>
          <p:txBody>
            <a:bodyPr wrap="square" rtlCol="0">
              <a:spAutoFit/>
            </a:bodyPr>
            <a:lstStyle/>
            <a:p>
              <a:pPr algn="ctr"/>
              <a:r>
                <a:rPr lang="en-US" sz="1000" b="1" dirty="0">
                  <a:solidFill>
                    <a:schemeClr val="bg1"/>
                  </a:solidFill>
                </a:rPr>
                <a:t>45.6</a:t>
              </a:r>
              <a:endParaRPr lang="en-GB" sz="1000" b="1" dirty="0">
                <a:solidFill>
                  <a:schemeClr val="bg1"/>
                </a:solidFill>
              </a:endParaRPr>
            </a:p>
          </p:txBody>
        </p:sp>
        <p:sp>
          <p:nvSpPr>
            <p:cNvPr id="15" name="TextBox 22">
              <a:extLst>
                <a:ext uri="{FF2B5EF4-FFF2-40B4-BE49-F238E27FC236}">
                  <a16:creationId xmlns:a16="http://schemas.microsoft.com/office/drawing/2014/main" id="{AC0B13DF-2DF8-4F6E-BA7D-D98E50A94144}"/>
                </a:ext>
              </a:extLst>
            </p:cNvPr>
            <p:cNvSpPr txBox="1"/>
            <p:nvPr/>
          </p:nvSpPr>
          <p:spPr>
            <a:xfrm>
              <a:off x="181452" y="4493604"/>
              <a:ext cx="463138" cy="246221"/>
            </a:xfrm>
            <a:prstGeom prst="rect">
              <a:avLst/>
            </a:prstGeom>
            <a:noFill/>
          </p:spPr>
          <p:txBody>
            <a:bodyPr wrap="square" rtlCol="0">
              <a:spAutoFit/>
            </a:bodyPr>
            <a:lstStyle/>
            <a:p>
              <a:pPr algn="ctr"/>
              <a:r>
                <a:rPr lang="en-US" sz="1000" b="1" dirty="0">
                  <a:solidFill>
                    <a:schemeClr val="bg1"/>
                  </a:solidFill>
                </a:rPr>
                <a:t>80</a:t>
              </a:r>
              <a:endParaRPr lang="en-GB" sz="1000" b="1" dirty="0">
                <a:solidFill>
                  <a:schemeClr val="bg1"/>
                </a:solidFill>
              </a:endParaRPr>
            </a:p>
          </p:txBody>
        </p:sp>
        <p:sp>
          <p:nvSpPr>
            <p:cNvPr id="16" name="TextBox 23">
              <a:extLst>
                <a:ext uri="{FF2B5EF4-FFF2-40B4-BE49-F238E27FC236}">
                  <a16:creationId xmlns:a16="http://schemas.microsoft.com/office/drawing/2014/main" id="{A2726E74-5224-4BE0-8EB4-F6C00C7B754F}"/>
                </a:ext>
              </a:extLst>
            </p:cNvPr>
            <p:cNvSpPr txBox="1"/>
            <p:nvPr/>
          </p:nvSpPr>
          <p:spPr>
            <a:xfrm>
              <a:off x="1529912" y="4492994"/>
              <a:ext cx="463138" cy="246221"/>
            </a:xfrm>
            <a:prstGeom prst="rect">
              <a:avLst/>
            </a:prstGeom>
            <a:noFill/>
          </p:spPr>
          <p:txBody>
            <a:bodyPr wrap="square" rtlCol="0">
              <a:spAutoFit/>
            </a:bodyPr>
            <a:lstStyle/>
            <a:p>
              <a:pPr algn="ctr"/>
              <a:r>
                <a:rPr lang="en-US" sz="1000" b="1" dirty="0">
                  <a:solidFill>
                    <a:schemeClr val="bg1"/>
                  </a:solidFill>
                </a:rPr>
                <a:t>120</a:t>
              </a:r>
              <a:endParaRPr lang="en-GB" sz="1000" b="1" dirty="0">
                <a:solidFill>
                  <a:schemeClr val="bg1"/>
                </a:solidFill>
              </a:endParaRPr>
            </a:p>
          </p:txBody>
        </p:sp>
        <p:sp>
          <p:nvSpPr>
            <p:cNvPr id="17" name="TextBox 24">
              <a:extLst>
                <a:ext uri="{FF2B5EF4-FFF2-40B4-BE49-F238E27FC236}">
                  <a16:creationId xmlns:a16="http://schemas.microsoft.com/office/drawing/2014/main" id="{D0E23E97-312B-41EC-B6AA-08FECC6F355A}"/>
                </a:ext>
              </a:extLst>
            </p:cNvPr>
            <p:cNvSpPr txBox="1"/>
            <p:nvPr/>
          </p:nvSpPr>
          <p:spPr>
            <a:xfrm>
              <a:off x="1175657" y="5105562"/>
              <a:ext cx="463138" cy="246221"/>
            </a:xfrm>
            <a:prstGeom prst="rect">
              <a:avLst/>
            </a:prstGeom>
            <a:noFill/>
          </p:spPr>
          <p:txBody>
            <a:bodyPr wrap="square" rtlCol="0">
              <a:spAutoFit/>
            </a:bodyPr>
            <a:lstStyle/>
            <a:p>
              <a:pPr algn="ctr"/>
              <a:r>
                <a:rPr lang="en-US" sz="1000" b="1" dirty="0">
                  <a:solidFill>
                    <a:schemeClr val="bg1"/>
                  </a:solidFill>
                </a:rPr>
                <a:t>175</a:t>
              </a:r>
              <a:endParaRPr lang="en-GB" sz="1000" b="1" dirty="0">
                <a:solidFill>
                  <a:schemeClr val="bg1"/>
                </a:solidFill>
              </a:endParaRPr>
            </a:p>
          </p:txBody>
        </p:sp>
        <p:sp>
          <p:nvSpPr>
            <p:cNvPr id="18" name="TextBox 25">
              <a:extLst>
                <a:ext uri="{FF2B5EF4-FFF2-40B4-BE49-F238E27FC236}">
                  <a16:creationId xmlns:a16="http://schemas.microsoft.com/office/drawing/2014/main" id="{5C8A72D1-AAC1-4BDD-A629-EA6BE394FC61}"/>
                </a:ext>
              </a:extLst>
            </p:cNvPr>
            <p:cNvSpPr txBox="1"/>
            <p:nvPr/>
          </p:nvSpPr>
          <p:spPr>
            <a:xfrm>
              <a:off x="2466041" y="5110886"/>
              <a:ext cx="520600" cy="246221"/>
            </a:xfrm>
            <a:prstGeom prst="rect">
              <a:avLst/>
            </a:prstGeom>
            <a:noFill/>
          </p:spPr>
          <p:txBody>
            <a:bodyPr wrap="square" rtlCol="0">
              <a:spAutoFit/>
            </a:bodyPr>
            <a:lstStyle/>
            <a:p>
              <a:pPr algn="ctr"/>
              <a:r>
                <a:rPr lang="en-US" sz="1000" b="1" dirty="0">
                  <a:solidFill>
                    <a:schemeClr val="bg1"/>
                  </a:solidFill>
                </a:rPr>
                <a:t>182.5</a:t>
              </a:r>
              <a:endParaRPr lang="en-GB" sz="1000" b="1" dirty="0">
                <a:solidFill>
                  <a:schemeClr val="bg1"/>
                </a:solidFill>
              </a:endParaRPr>
            </a:p>
          </p:txBody>
        </p:sp>
      </p:grpSp>
    </p:spTree>
    <p:extLst>
      <p:ext uri="{BB962C8B-B14F-4D97-AF65-F5344CB8AC3E}">
        <p14:creationId xmlns:p14="http://schemas.microsoft.com/office/powerpoint/2010/main" val="8913191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D37683ED-7C2F-4101-978F-A48AD25ABDAC}"/>
              </a:ext>
            </a:extLst>
          </p:cNvPr>
          <p:cNvPicPr>
            <a:picLocks noChangeAspect="1"/>
          </p:cNvPicPr>
          <p:nvPr/>
        </p:nvPicPr>
        <p:blipFill>
          <a:blip r:embed="rId2">
            <a:lum bright="24000" contrast="66000"/>
          </a:blip>
          <a:stretch>
            <a:fillRect/>
          </a:stretch>
        </p:blipFill>
        <p:spPr>
          <a:xfrm>
            <a:off x="240152" y="4657748"/>
            <a:ext cx="6884034" cy="2057400"/>
          </a:xfrm>
          <a:prstGeom prst="rect">
            <a:avLst/>
          </a:prstGeom>
        </p:spPr>
      </p:pic>
      <p:sp>
        <p:nvSpPr>
          <p:cNvPr id="3" name="标题 2">
            <a:extLst>
              <a:ext uri="{FF2B5EF4-FFF2-40B4-BE49-F238E27FC236}">
                <a16:creationId xmlns:a16="http://schemas.microsoft.com/office/drawing/2014/main" id="{469B6D6A-FF2A-4388-B8D9-359349EA36A8}"/>
              </a:ext>
            </a:extLst>
          </p:cNvPr>
          <p:cNvSpPr>
            <a:spLocks noGrp="1"/>
          </p:cNvSpPr>
          <p:nvPr>
            <p:ph type="title"/>
          </p:nvPr>
        </p:nvSpPr>
        <p:spPr/>
        <p:txBody>
          <a:bodyPr>
            <a:normAutofit/>
          </a:bodyPr>
          <a:lstStyle/>
          <a:p>
            <a:r>
              <a:rPr lang="en-US" altLang="zh-CN" dirty="0">
                <a:latin typeface="微软雅黑" panose="020B0503020204020204" pitchFamily="34" charset="-122"/>
              </a:rPr>
              <a:t>CEPC vacuum chamber production line</a:t>
            </a:r>
          </a:p>
        </p:txBody>
      </p:sp>
      <p:graphicFrame>
        <p:nvGraphicFramePr>
          <p:cNvPr id="36" name="表格 36">
            <a:extLst>
              <a:ext uri="{FF2B5EF4-FFF2-40B4-BE49-F238E27FC236}">
                <a16:creationId xmlns:a16="http://schemas.microsoft.com/office/drawing/2014/main" id="{8ECEEF40-E88E-4EE4-87AF-D0ED881659C8}"/>
              </a:ext>
            </a:extLst>
          </p:cNvPr>
          <p:cNvGraphicFramePr>
            <a:graphicFrameLocks noGrp="1"/>
          </p:cNvGraphicFramePr>
          <p:nvPr>
            <p:extLst>
              <p:ext uri="{D42A27DB-BD31-4B8C-83A1-F6EECF244321}">
                <p14:modId xmlns:p14="http://schemas.microsoft.com/office/powerpoint/2010/main" val="2692041183"/>
              </p:ext>
            </p:extLst>
          </p:nvPr>
        </p:nvGraphicFramePr>
        <p:xfrm>
          <a:off x="8631813" y="3781425"/>
          <a:ext cx="3169662" cy="2388674"/>
        </p:xfrm>
        <a:graphic>
          <a:graphicData uri="http://schemas.openxmlformats.org/drawingml/2006/table">
            <a:tbl>
              <a:tblPr firstRow="1" bandRow="1">
                <a:tableStyleId>{5C22544A-7EE6-4342-B048-85BDC9FD1C3A}</a:tableStyleId>
              </a:tblPr>
              <a:tblGrid>
                <a:gridCol w="919475">
                  <a:extLst>
                    <a:ext uri="{9D8B030D-6E8A-4147-A177-3AD203B41FA5}">
                      <a16:colId xmlns:a16="http://schemas.microsoft.com/office/drawing/2014/main" val="2023478679"/>
                    </a:ext>
                  </a:extLst>
                </a:gridCol>
                <a:gridCol w="2250187">
                  <a:extLst>
                    <a:ext uri="{9D8B030D-6E8A-4147-A177-3AD203B41FA5}">
                      <a16:colId xmlns:a16="http://schemas.microsoft.com/office/drawing/2014/main" val="4117655912"/>
                    </a:ext>
                  </a:extLst>
                </a:gridCol>
              </a:tblGrid>
              <a:tr h="344131">
                <a:tc>
                  <a:txBody>
                    <a:bodyPr/>
                    <a:lstStyle/>
                    <a:p>
                      <a:pPr algn="l"/>
                      <a:r>
                        <a:rPr lang="zh-CN" altLang="en-US" sz="1100" dirty="0">
                          <a:latin typeface="Arial" panose="020B0604020202020204" pitchFamily="34" charset="0"/>
                          <a:cs typeface="Arial" panose="020B0604020202020204" pitchFamily="34" charset="0"/>
                        </a:rPr>
                        <a:t>项目</a:t>
                      </a:r>
                    </a:p>
                  </a:txBody>
                  <a:tcPr anchor="ctr"/>
                </a:tc>
                <a:tc>
                  <a:txBody>
                    <a:bodyPr/>
                    <a:lstStyle/>
                    <a:p>
                      <a:pPr algn="l"/>
                      <a:r>
                        <a:rPr lang="zh-CN" altLang="en-US" sz="1100" dirty="0">
                          <a:latin typeface="Arial" panose="020B0604020202020204" pitchFamily="34" charset="0"/>
                          <a:cs typeface="Arial" panose="020B0604020202020204" pitchFamily="34" charset="0"/>
                        </a:rPr>
                        <a:t>设计参数</a:t>
                      </a:r>
                    </a:p>
                  </a:txBody>
                  <a:tcPr anchor="ctr"/>
                </a:tc>
                <a:extLst>
                  <a:ext uri="{0D108BD9-81ED-4DB2-BD59-A6C34878D82A}">
                    <a16:rowId xmlns:a16="http://schemas.microsoft.com/office/drawing/2014/main" val="695966766"/>
                  </a:ext>
                </a:extLst>
              </a:tr>
              <a:tr h="344131">
                <a:tc>
                  <a:txBody>
                    <a:bodyPr/>
                    <a:lstStyle/>
                    <a:p>
                      <a:pPr algn="l"/>
                      <a:r>
                        <a:rPr lang="zh-CN" altLang="en-US" sz="1100" dirty="0">
                          <a:latin typeface="Arial" panose="020B0604020202020204" pitchFamily="34" charset="0"/>
                          <a:cs typeface="Arial" panose="020B0604020202020204" pitchFamily="34" charset="0"/>
                        </a:rPr>
                        <a:t>尺寸</a:t>
                      </a:r>
                    </a:p>
                  </a:txBody>
                  <a:tcPr anchor="ctr"/>
                </a:tc>
                <a:tc>
                  <a:txBody>
                    <a:bodyPr/>
                    <a:lstStyle/>
                    <a:p>
                      <a:pPr marL="285750" indent="-285750" algn="l">
                        <a:buFont typeface="Arial" panose="020B0604020202020204" pitchFamily="34" charset="0"/>
                        <a:buChar char="•"/>
                      </a:pPr>
                      <a:r>
                        <a:rPr lang="en-US" altLang="zh-CN" sz="1100" dirty="0">
                          <a:latin typeface="Arial" panose="020B0604020202020204" pitchFamily="34" charset="0"/>
                          <a:cs typeface="Arial" panose="020B0604020202020204" pitchFamily="34" charset="0"/>
                        </a:rPr>
                        <a:t>L 11400-d56-D62</a:t>
                      </a:r>
                      <a:endParaRPr lang="zh-CN" altLang="en-US"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781507712"/>
                  </a:ext>
                </a:extLst>
              </a:tr>
              <a:tr h="344131">
                <a:tc>
                  <a:txBody>
                    <a:bodyPr/>
                    <a:lstStyle/>
                    <a:p>
                      <a:pPr algn="l"/>
                      <a:r>
                        <a:rPr lang="zh-CN" altLang="en-US" sz="1100" dirty="0">
                          <a:latin typeface="Arial" panose="020B0604020202020204" pitchFamily="34" charset="0"/>
                          <a:cs typeface="Arial" panose="020B0604020202020204" pitchFamily="34" charset="0"/>
                        </a:rPr>
                        <a:t>重量</a:t>
                      </a:r>
                    </a:p>
                  </a:txBody>
                  <a:tcPr anchor="ctr"/>
                </a:tc>
                <a:tc>
                  <a:txBody>
                    <a:bodyPr/>
                    <a:lstStyle/>
                    <a:p>
                      <a:pPr marL="285750" indent="-285750" algn="l">
                        <a:buFont typeface="Arial" panose="020B0604020202020204" pitchFamily="34" charset="0"/>
                        <a:buChar char="•"/>
                      </a:pPr>
                      <a:r>
                        <a:rPr lang="en-US" altLang="zh-CN" sz="1100" dirty="0">
                          <a:latin typeface="Arial" panose="020B0604020202020204" pitchFamily="34" charset="0"/>
                          <a:cs typeface="Arial" panose="020B0604020202020204" pitchFamily="34" charset="0"/>
                        </a:rPr>
                        <a:t>50~100kg</a:t>
                      </a:r>
                      <a:endParaRPr lang="zh-CN" altLang="en-US"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443552922"/>
                  </a:ext>
                </a:extLst>
              </a:tr>
              <a:tr h="789477">
                <a:tc>
                  <a:txBody>
                    <a:bodyPr/>
                    <a:lstStyle/>
                    <a:p>
                      <a:pPr algn="l"/>
                      <a:r>
                        <a:rPr lang="en-US" altLang="zh-CN" sz="1100" dirty="0">
                          <a:latin typeface="Arial" panose="020B0604020202020204" pitchFamily="34" charset="0"/>
                          <a:cs typeface="Arial" panose="020B0604020202020204" pitchFamily="34" charset="0"/>
                        </a:rPr>
                        <a:t>NEG </a:t>
                      </a:r>
                      <a:r>
                        <a:rPr lang="zh-CN" altLang="en-US" sz="1100" dirty="0">
                          <a:latin typeface="Arial" panose="020B0604020202020204" pitchFamily="34" charset="0"/>
                          <a:cs typeface="Arial" panose="020B0604020202020204" pitchFamily="34" charset="0"/>
                        </a:rPr>
                        <a:t>薄膜</a:t>
                      </a:r>
                    </a:p>
                  </a:txBody>
                  <a:tcPr anchor="ctr"/>
                </a:tc>
                <a:tc>
                  <a:txBody>
                    <a:bodyPr/>
                    <a:lstStyle/>
                    <a:p>
                      <a:pPr marL="285750" indent="-285750" algn="l">
                        <a:buFont typeface="Arial" panose="020B0604020202020204" pitchFamily="34" charset="0"/>
                        <a:buChar char="•"/>
                      </a:pPr>
                      <a:r>
                        <a:rPr lang="zh-CN" altLang="en-US" sz="1100" dirty="0">
                          <a:latin typeface="Arial" panose="020B0604020202020204" pitchFamily="34" charset="0"/>
                          <a:cs typeface="Arial" panose="020B0604020202020204" pitchFamily="34" charset="0"/>
                        </a:rPr>
                        <a:t>厚度：</a:t>
                      </a:r>
                      <a:r>
                        <a:rPr lang="en-US" altLang="zh-CN" sz="1100" dirty="0">
                          <a:latin typeface="Arial" panose="020B0604020202020204" pitchFamily="34" charset="0"/>
                          <a:cs typeface="Arial" panose="020B0604020202020204" pitchFamily="34" charset="0"/>
                        </a:rPr>
                        <a:t>200nm±30%</a:t>
                      </a:r>
                    </a:p>
                    <a:p>
                      <a:pPr marL="285750" indent="-285750" algn="l">
                        <a:buFont typeface="Arial" panose="020B0604020202020204" pitchFamily="34" charset="0"/>
                        <a:buChar char="•"/>
                      </a:pPr>
                      <a:r>
                        <a:rPr lang="en-US" altLang="zh-CN" sz="1100" dirty="0">
                          <a:latin typeface="Arial" panose="020B0604020202020204" pitchFamily="34" charset="0"/>
                          <a:cs typeface="Arial" panose="020B0604020202020204" pitchFamily="34" charset="0"/>
                        </a:rPr>
                        <a:t>SEY&lt;1.1</a:t>
                      </a:r>
                    </a:p>
                    <a:p>
                      <a:pPr marL="285750" indent="-285750" algn="l">
                        <a:buFont typeface="Arial" panose="020B0604020202020204" pitchFamily="34" charset="0"/>
                        <a:buChar char="•"/>
                      </a:pPr>
                      <a:r>
                        <a:rPr lang="zh-CN" altLang="en-US" sz="1100" dirty="0">
                          <a:latin typeface="Arial" panose="020B0604020202020204" pitchFamily="34" charset="0"/>
                          <a:cs typeface="Arial" panose="020B0604020202020204" pitchFamily="34" charset="0"/>
                        </a:rPr>
                        <a:t>抽速、容量、寿命</a:t>
                      </a:r>
                      <a:endParaRPr lang="en-US" altLang="zh-CN" sz="11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129758640"/>
                  </a:ext>
                </a:extLst>
              </a:tr>
              <a:tr h="566804">
                <a:tc>
                  <a:txBody>
                    <a:bodyPr/>
                    <a:lstStyle/>
                    <a:p>
                      <a:pPr algn="l"/>
                      <a:r>
                        <a:rPr lang="zh-CN" altLang="en-US" sz="1100" dirty="0">
                          <a:latin typeface="Arial" panose="020B0604020202020204" pitchFamily="34" charset="0"/>
                          <a:cs typeface="Arial" panose="020B0604020202020204" pitchFamily="34" charset="0"/>
                        </a:rPr>
                        <a:t>加热层</a:t>
                      </a:r>
                    </a:p>
                  </a:txBody>
                  <a:tcPr anchor="ctr"/>
                </a:tc>
                <a:tc>
                  <a:txBody>
                    <a:bodyPr/>
                    <a:lstStyle/>
                    <a:p>
                      <a:pPr marL="285750" indent="-285750" algn="l">
                        <a:buFont typeface="Arial" panose="020B0604020202020204" pitchFamily="34" charset="0"/>
                        <a:buChar char="•"/>
                      </a:pPr>
                      <a:r>
                        <a:rPr lang="zh-CN" altLang="en-US" sz="1100" dirty="0">
                          <a:latin typeface="Arial" panose="020B0604020202020204" pitchFamily="34" charset="0"/>
                          <a:cs typeface="Arial" panose="020B0604020202020204" pitchFamily="34" charset="0"/>
                        </a:rPr>
                        <a:t>厚度</a:t>
                      </a:r>
                      <a:r>
                        <a:rPr lang="en-US" altLang="zh-CN" sz="1100" dirty="0">
                          <a:latin typeface="Arial" panose="020B0604020202020204" pitchFamily="34" charset="0"/>
                          <a:cs typeface="Arial" panose="020B0604020202020204" pitchFamily="34" charset="0"/>
                        </a:rPr>
                        <a:t>&lt;0.5mm</a:t>
                      </a:r>
                    </a:p>
                    <a:p>
                      <a:pPr marL="285750" indent="-285750" algn="l">
                        <a:buFont typeface="Arial" panose="020B0604020202020204" pitchFamily="34" charset="0"/>
                        <a:buChar char="•"/>
                      </a:pPr>
                      <a:r>
                        <a:rPr lang="zh-CN" altLang="en-US" sz="1100" dirty="0">
                          <a:latin typeface="Arial" panose="020B0604020202020204" pitchFamily="34" charset="0"/>
                          <a:cs typeface="Arial" panose="020B0604020202020204" pitchFamily="34" charset="0"/>
                        </a:rPr>
                        <a:t>加热温度</a:t>
                      </a:r>
                      <a:r>
                        <a:rPr lang="en-US" altLang="zh-CN" sz="1100" dirty="0">
                          <a:latin typeface="Arial" panose="020B0604020202020204" pitchFamily="34" charset="0"/>
                          <a:cs typeface="Arial" panose="020B0604020202020204" pitchFamily="34" charset="0"/>
                        </a:rPr>
                        <a:t>&lt;300</a:t>
                      </a:r>
                      <a:r>
                        <a:rPr lang="zh-CN" altLang="en-US" sz="1100" dirty="0">
                          <a:latin typeface="Arial" panose="020B0604020202020204" pitchFamily="34" charset="0"/>
                          <a:cs typeface="Arial" panose="020B0604020202020204" pitchFamily="34" charset="0"/>
                        </a:rPr>
                        <a:t>℃</a:t>
                      </a:r>
                    </a:p>
                  </a:txBody>
                  <a:tcPr anchor="ctr"/>
                </a:tc>
                <a:extLst>
                  <a:ext uri="{0D108BD9-81ED-4DB2-BD59-A6C34878D82A}">
                    <a16:rowId xmlns:a16="http://schemas.microsoft.com/office/drawing/2014/main" val="3264075503"/>
                  </a:ext>
                </a:extLst>
              </a:tr>
            </a:tbl>
          </a:graphicData>
        </a:graphic>
      </p:graphicFrame>
      <p:sp>
        <p:nvSpPr>
          <p:cNvPr id="38" name="灯片编号占位符 3">
            <a:extLst>
              <a:ext uri="{FF2B5EF4-FFF2-40B4-BE49-F238E27FC236}">
                <a16:creationId xmlns:a16="http://schemas.microsoft.com/office/drawing/2014/main" id="{42130D1B-C475-4619-8FD6-6E026E12CABB}"/>
              </a:ext>
            </a:extLst>
          </p:cNvPr>
          <p:cNvSpPr>
            <a:spLocks noGrp="1"/>
          </p:cNvSpPr>
          <p:nvPr>
            <p:ph type="sldNum" sz="quarter" idx="12"/>
          </p:nvPr>
        </p:nvSpPr>
        <p:spPr>
          <a:xfrm>
            <a:off x="11302999" y="6468148"/>
            <a:ext cx="636705" cy="365125"/>
          </a:xfrm>
        </p:spPr>
        <p:txBody>
          <a:bodyPr/>
          <a:lstStyle/>
          <a:p>
            <a:fld id="{F15E9139-A00B-4B2A-98A6-095DC08F1345}" type="slidenum">
              <a:rPr lang="zh-CN" altLang="en-US" smtClean="0"/>
              <a:pPr/>
              <a:t>3</a:t>
            </a:fld>
            <a:endParaRPr lang="zh-CN" altLang="en-US"/>
          </a:p>
        </p:txBody>
      </p:sp>
      <p:pic>
        <p:nvPicPr>
          <p:cNvPr id="8" name="图片 7">
            <a:extLst>
              <a:ext uri="{FF2B5EF4-FFF2-40B4-BE49-F238E27FC236}">
                <a16:creationId xmlns:a16="http://schemas.microsoft.com/office/drawing/2014/main" id="{4214C9B6-DD59-4EB6-80B8-1904C6F9F7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712" y="3362040"/>
            <a:ext cx="3326358" cy="1295708"/>
          </a:xfrm>
          <a:prstGeom prst="rect">
            <a:avLst/>
          </a:prstGeom>
        </p:spPr>
      </p:pic>
      <p:sp>
        <p:nvSpPr>
          <p:cNvPr id="2" name="文本框 1">
            <a:extLst>
              <a:ext uri="{FF2B5EF4-FFF2-40B4-BE49-F238E27FC236}">
                <a16:creationId xmlns:a16="http://schemas.microsoft.com/office/drawing/2014/main" id="{86AFE2FE-E73A-4B6A-AD2D-0D5640B025BA}"/>
              </a:ext>
            </a:extLst>
          </p:cNvPr>
          <p:cNvSpPr txBox="1"/>
          <p:nvPr/>
        </p:nvSpPr>
        <p:spPr>
          <a:xfrm>
            <a:off x="4235155" y="3485565"/>
            <a:ext cx="3997878" cy="1023742"/>
          </a:xfrm>
          <a:prstGeom prst="rect">
            <a:avLst/>
          </a:prstGeom>
          <a:noFill/>
        </p:spPr>
        <p:txBody>
          <a:bodyPr wrap="square" rtlCol="0">
            <a:spAutoFit/>
          </a:bodyPr>
          <a:lstStyle/>
          <a:p>
            <a:pPr marL="285750" indent="-285750">
              <a:lnSpc>
                <a:spcPct val="150000"/>
              </a:lnSpc>
              <a:buFont typeface="Wingdings" panose="05000000000000000000" pitchFamily="2" charset="2"/>
              <a:buChar char="u"/>
            </a:pPr>
            <a:r>
              <a:rPr lang="en-US" altLang="zh-CN" sz="1400" b="1" dirty="0">
                <a:latin typeface="微软雅黑" panose="020B0503020204020204" pitchFamily="34" charset="-122"/>
                <a:ea typeface="微软雅黑" panose="020B0503020204020204" pitchFamily="34" charset="-122"/>
              </a:rPr>
              <a:t>Important nodes and progress </a:t>
            </a:r>
          </a:p>
          <a:p>
            <a:pPr marL="285750" indent="-285750">
              <a:lnSpc>
                <a:spcPct val="150000"/>
              </a:lnSpc>
              <a:buFont typeface="Wingdings" panose="05000000000000000000" pitchFamily="2" charset="2"/>
              <a:buChar char="ü"/>
            </a:pPr>
            <a:r>
              <a:rPr lang="en-US" altLang="zh-CN" sz="1400" dirty="0">
                <a:latin typeface="微软雅黑" panose="020B0503020204020204" pitchFamily="34" charset="-122"/>
                <a:ea typeface="微软雅黑" panose="020B0503020204020204" pitchFamily="34" charset="-122"/>
              </a:rPr>
              <a:t>Technical scheme review </a:t>
            </a:r>
          </a:p>
          <a:p>
            <a:pPr marL="285750" indent="-285750">
              <a:lnSpc>
                <a:spcPct val="150000"/>
              </a:lnSpc>
              <a:buFont typeface="Wingdings" panose="05000000000000000000" pitchFamily="2" charset="2"/>
              <a:buChar char="ü"/>
            </a:pPr>
            <a:r>
              <a:rPr lang="en-US" altLang="zh-CN" sz="1400" dirty="0">
                <a:latin typeface="微软雅黑" panose="020B0503020204020204" pitchFamily="34" charset="-122"/>
                <a:ea typeface="微软雅黑" panose="020B0503020204020204" pitchFamily="34" charset="-122"/>
              </a:rPr>
              <a:t>Procurement bidding</a:t>
            </a:r>
            <a:endParaRPr lang="zh-CN" altLang="en-US" sz="1400" dirty="0">
              <a:latin typeface="微软雅黑" panose="020B0503020204020204" pitchFamily="34" charset="-122"/>
              <a:ea typeface="微软雅黑" panose="020B0503020204020204" pitchFamily="34" charset="-122"/>
            </a:endParaRPr>
          </a:p>
        </p:txBody>
      </p:sp>
      <p:sp>
        <p:nvSpPr>
          <p:cNvPr id="6" name="文本框 5">
            <a:extLst>
              <a:ext uri="{FF2B5EF4-FFF2-40B4-BE49-F238E27FC236}">
                <a16:creationId xmlns:a16="http://schemas.microsoft.com/office/drawing/2014/main" id="{5297666B-EBBD-43C4-A35C-A66A7CD18FAA}"/>
              </a:ext>
            </a:extLst>
          </p:cNvPr>
          <p:cNvSpPr txBox="1"/>
          <p:nvPr/>
        </p:nvSpPr>
        <p:spPr>
          <a:xfrm>
            <a:off x="7504365" y="3606078"/>
            <a:ext cx="1127448" cy="1295868"/>
          </a:xfrm>
          <a:prstGeom prst="rect">
            <a:avLst/>
          </a:prstGeom>
          <a:noFill/>
        </p:spPr>
        <p:txBody>
          <a:bodyPr wrap="square" rtlCol="0">
            <a:spAutoFit/>
          </a:bodyPr>
          <a:lstStyle/>
          <a:p>
            <a:pPr>
              <a:lnSpc>
                <a:spcPct val="150000"/>
              </a:lnSpc>
            </a:pPr>
            <a:r>
              <a:rPr lang="en-US" altLang="zh-CN" dirty="0"/>
              <a:t>2024.10</a:t>
            </a:r>
          </a:p>
          <a:p>
            <a:pPr>
              <a:lnSpc>
                <a:spcPct val="150000"/>
              </a:lnSpc>
            </a:pPr>
            <a:r>
              <a:rPr lang="en-US" altLang="zh-CN" dirty="0"/>
              <a:t>2024.12</a:t>
            </a:r>
          </a:p>
          <a:p>
            <a:pPr>
              <a:lnSpc>
                <a:spcPct val="150000"/>
              </a:lnSpc>
            </a:pPr>
            <a:endParaRPr lang="zh-CN" altLang="en-US" dirty="0"/>
          </a:p>
        </p:txBody>
      </p:sp>
      <p:sp>
        <p:nvSpPr>
          <p:cNvPr id="14" name="文本框 13">
            <a:extLst>
              <a:ext uri="{FF2B5EF4-FFF2-40B4-BE49-F238E27FC236}">
                <a16:creationId xmlns:a16="http://schemas.microsoft.com/office/drawing/2014/main" id="{2A357959-0779-4311-A9CB-79D8F710B6F0}"/>
              </a:ext>
            </a:extLst>
          </p:cNvPr>
          <p:cNvSpPr txBox="1"/>
          <p:nvPr/>
        </p:nvSpPr>
        <p:spPr>
          <a:xfrm>
            <a:off x="666712" y="1040320"/>
            <a:ext cx="5886488" cy="369332"/>
          </a:xfrm>
          <a:prstGeom prst="rect">
            <a:avLst/>
          </a:prstGeom>
          <a:noFill/>
        </p:spPr>
        <p:txBody>
          <a:bodyPr wrap="square" rtlCol="0">
            <a:spAutoFit/>
          </a:bodyPr>
          <a:lstStyle/>
          <a:p>
            <a:pPr marL="285750" indent="-285750">
              <a:buFont typeface="Wingdings" panose="05000000000000000000" pitchFamily="2" charset="2"/>
              <a:buChar char="n"/>
            </a:pPr>
            <a:r>
              <a:rPr lang="en-US" altLang="zh-CN" dirty="0"/>
              <a:t>Requirement</a:t>
            </a:r>
            <a:endParaRPr lang="zh-CN" altLang="en-US" dirty="0"/>
          </a:p>
        </p:txBody>
      </p:sp>
      <p:sp>
        <p:nvSpPr>
          <p:cNvPr id="15" name="文本框 14">
            <a:extLst>
              <a:ext uri="{FF2B5EF4-FFF2-40B4-BE49-F238E27FC236}">
                <a16:creationId xmlns:a16="http://schemas.microsoft.com/office/drawing/2014/main" id="{EF7D778C-3B61-49E8-BB54-084D46E28C28}"/>
              </a:ext>
            </a:extLst>
          </p:cNvPr>
          <p:cNvSpPr txBox="1"/>
          <p:nvPr/>
        </p:nvSpPr>
        <p:spPr>
          <a:xfrm>
            <a:off x="666713" y="1372470"/>
            <a:ext cx="11134762" cy="1200329"/>
          </a:xfrm>
          <a:prstGeom prst="rect">
            <a:avLst/>
          </a:prstGeom>
          <a:noFill/>
        </p:spPr>
        <p:txBody>
          <a:bodyPr wrap="square" rtlCol="0">
            <a:spAutoFit/>
          </a:bodyPr>
          <a:lstStyle/>
          <a:p>
            <a:pPr marL="285750" indent="-285750" algn="just">
              <a:buFont typeface="Wingdings" panose="05000000000000000000" pitchFamily="2" charset="2"/>
              <a:buChar char="Ø"/>
            </a:pPr>
            <a:r>
              <a:rPr lang="en-US" altLang="zh-CN" b="0" i="0" dirty="0">
                <a:solidFill>
                  <a:srgbClr val="24292F"/>
                </a:solidFill>
                <a:effectLst/>
                <a:latin typeface="Noto Sans SC"/>
              </a:rPr>
              <a:t>Due to the difference in length, two production lines will be used to complete the production of vacuum chambers for the CEPC collider. The quantity of NEG coating and spraying facilities for the two lines varies to match the production speed.</a:t>
            </a:r>
          </a:p>
          <a:p>
            <a:pPr marL="285750" indent="-285750" algn="just">
              <a:buFont typeface="Wingdings" panose="05000000000000000000" pitchFamily="2" charset="2"/>
              <a:buChar char="Ø"/>
            </a:pPr>
            <a:r>
              <a:rPr lang="en-US" altLang="zh-CN" dirty="0"/>
              <a:t>With two production lines, the all vacuum chambers of collider will be finished in 5 years.</a:t>
            </a:r>
            <a:endParaRPr lang="zh-CN" altLang="en-US" dirty="0"/>
          </a:p>
        </p:txBody>
      </p:sp>
      <p:sp>
        <p:nvSpPr>
          <p:cNvPr id="16" name="文本框 15">
            <a:extLst>
              <a:ext uri="{FF2B5EF4-FFF2-40B4-BE49-F238E27FC236}">
                <a16:creationId xmlns:a16="http://schemas.microsoft.com/office/drawing/2014/main" id="{AAF1A09D-448E-4481-B347-80EAE365D308}"/>
              </a:ext>
            </a:extLst>
          </p:cNvPr>
          <p:cNvSpPr txBox="1"/>
          <p:nvPr/>
        </p:nvSpPr>
        <p:spPr>
          <a:xfrm>
            <a:off x="666712" y="2505143"/>
            <a:ext cx="5886488" cy="369332"/>
          </a:xfrm>
          <a:prstGeom prst="rect">
            <a:avLst/>
          </a:prstGeom>
          <a:noFill/>
        </p:spPr>
        <p:txBody>
          <a:bodyPr wrap="square" rtlCol="0">
            <a:spAutoFit/>
          </a:bodyPr>
          <a:lstStyle/>
          <a:p>
            <a:pPr marL="285750" indent="-285750">
              <a:buFont typeface="Wingdings" panose="05000000000000000000" pitchFamily="2" charset="2"/>
              <a:buChar char="n"/>
            </a:pPr>
            <a:r>
              <a:rPr lang="en-US" altLang="zh-CN" dirty="0"/>
              <a:t>Advantages</a:t>
            </a:r>
            <a:endParaRPr lang="zh-CN" altLang="en-US" dirty="0"/>
          </a:p>
        </p:txBody>
      </p:sp>
      <p:sp>
        <p:nvSpPr>
          <p:cNvPr id="17" name="文本框 16">
            <a:extLst>
              <a:ext uri="{FF2B5EF4-FFF2-40B4-BE49-F238E27FC236}">
                <a16:creationId xmlns:a16="http://schemas.microsoft.com/office/drawing/2014/main" id="{2422386F-2334-479D-A8E1-7D5165C786CC}"/>
              </a:ext>
            </a:extLst>
          </p:cNvPr>
          <p:cNvSpPr txBox="1"/>
          <p:nvPr/>
        </p:nvSpPr>
        <p:spPr>
          <a:xfrm>
            <a:off x="804942" y="2841297"/>
            <a:ext cx="11134762" cy="369332"/>
          </a:xfrm>
          <a:prstGeom prst="rect">
            <a:avLst/>
          </a:prstGeom>
          <a:noFill/>
        </p:spPr>
        <p:txBody>
          <a:bodyPr wrap="square" rtlCol="0">
            <a:spAutoFit/>
          </a:bodyPr>
          <a:lstStyle/>
          <a:p>
            <a:r>
              <a:rPr lang="en-US" altLang="zh-CN" dirty="0"/>
              <a:t>More stable process, less manpower, less NEG coating facility,  more adaptive capacity in production, etc.</a:t>
            </a:r>
            <a:endParaRPr lang="zh-CN" altLang="en-US" dirty="0"/>
          </a:p>
        </p:txBody>
      </p:sp>
    </p:spTree>
    <p:extLst>
      <p:ext uri="{BB962C8B-B14F-4D97-AF65-F5344CB8AC3E}">
        <p14:creationId xmlns:p14="http://schemas.microsoft.com/office/powerpoint/2010/main" val="1812537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PA-矩形 6">
            <a:extLst>
              <a:ext uri="{FF2B5EF4-FFF2-40B4-BE49-F238E27FC236}">
                <a16:creationId xmlns:a16="http://schemas.microsoft.com/office/drawing/2014/main" id="{CA681502-BE4C-4AB3-B1F2-6C0C26E1F859}"/>
              </a:ext>
            </a:extLst>
          </p:cNvPr>
          <p:cNvSpPr/>
          <p:nvPr>
            <p:custDataLst>
              <p:tags r:id="rId1"/>
            </p:custDataLst>
          </p:nvPr>
        </p:nvSpPr>
        <p:spPr>
          <a:xfrm>
            <a:off x="549911" y="238693"/>
            <a:ext cx="5021654" cy="523220"/>
          </a:xfrm>
          <a:prstGeom prst="rect">
            <a:avLst/>
          </a:prstGeom>
        </p:spPr>
        <p:txBody>
          <a:bodyPr wrap="square">
            <a:spAutoFit/>
          </a:bodyPr>
          <a:lstStyle/>
          <a:p>
            <a:pPr marL="0" lvl="1">
              <a:defRPr/>
            </a:pPr>
            <a:r>
              <a:rPr lang="en-US" altLang="zh-CN" sz="2800" b="1" dirty="0">
                <a:gradFill>
                  <a:gsLst>
                    <a:gs pos="0">
                      <a:srgbClr val="0067BC"/>
                    </a:gs>
                    <a:gs pos="50000">
                      <a:srgbClr val="025194"/>
                    </a:gs>
                    <a:gs pos="100000">
                      <a:srgbClr val="00487E"/>
                    </a:gs>
                  </a:gsLst>
                  <a:lin ang="5400000" scaled="0"/>
                </a:gradFill>
                <a:effectLst>
                  <a:outerShdw blurRad="50800" dist="38100" dir="5400000" algn="t" rotWithShape="0">
                    <a:prstClr val="black">
                      <a:alpha val="20000"/>
                    </a:prstClr>
                  </a:outerShdw>
                </a:effectLst>
                <a:latin typeface="微软雅黑" panose="020B0503020204020204" pitchFamily="34" charset="-122"/>
                <a:ea typeface="微软雅黑" panose="020B0503020204020204" pitchFamily="34" charset="-122"/>
              </a:rPr>
              <a:t>Layout of production line</a:t>
            </a:r>
            <a:endParaRPr lang="zh-CN" altLang="zh-CN" sz="2800" b="1" dirty="0">
              <a:gradFill>
                <a:gsLst>
                  <a:gs pos="0">
                    <a:srgbClr val="0067BC"/>
                  </a:gs>
                  <a:gs pos="50000">
                    <a:srgbClr val="025194"/>
                  </a:gs>
                  <a:gs pos="100000">
                    <a:srgbClr val="00487E"/>
                  </a:gs>
                </a:gsLst>
                <a:lin ang="5400000" scaled="0"/>
              </a:gradFill>
              <a:effectLst>
                <a:outerShdw blurRad="50800" dist="38100" dir="5400000" algn="t" rotWithShape="0">
                  <a:prstClr val="black">
                    <a:alpha val="20000"/>
                  </a:prstClr>
                </a:outerShdw>
              </a:effectLst>
              <a:latin typeface="微软雅黑" panose="020B0503020204020204" pitchFamily="34" charset="-122"/>
              <a:ea typeface="微软雅黑" panose="020B0503020204020204" pitchFamily="34" charset="-122"/>
            </a:endParaRPr>
          </a:p>
        </p:txBody>
      </p:sp>
      <p:pic>
        <p:nvPicPr>
          <p:cNvPr id="35" name="Picture 6" descr="K:\My work\HEPSTF\TiZrV镀膜实验\TiZrV镀膜照片\IMG_20160712_110907.jpg">
            <a:extLst>
              <a:ext uri="{FF2B5EF4-FFF2-40B4-BE49-F238E27FC236}">
                <a16:creationId xmlns:a16="http://schemas.microsoft.com/office/drawing/2014/main" id="{258F8B49-A04E-49AF-BB36-D8EAB0BE2D90}"/>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911" t="16921" r="22671" b="26105"/>
          <a:stretch/>
        </p:blipFill>
        <p:spPr bwMode="auto">
          <a:xfrm>
            <a:off x="7065953" y="1055884"/>
            <a:ext cx="1330544" cy="1399019"/>
          </a:xfrm>
          <a:prstGeom prst="rect">
            <a:avLst/>
          </a:prstGeom>
          <a:noFill/>
          <a:extLst>
            <a:ext uri="{909E8E84-426E-40DD-AFC4-6F175D3DCCD1}">
              <a14:hiddenFill xmlns:a14="http://schemas.microsoft.com/office/drawing/2010/main">
                <a:solidFill>
                  <a:srgbClr val="FFFFFF"/>
                </a:solidFill>
              </a14:hiddenFill>
            </a:ext>
          </a:extLst>
        </p:spPr>
      </p:pic>
      <p:grpSp>
        <p:nvGrpSpPr>
          <p:cNvPr id="36" name="组合 35">
            <a:extLst>
              <a:ext uri="{FF2B5EF4-FFF2-40B4-BE49-F238E27FC236}">
                <a16:creationId xmlns:a16="http://schemas.microsoft.com/office/drawing/2014/main" id="{44E3C43B-DBE5-4064-97DC-50A6BA3F67FB}"/>
              </a:ext>
            </a:extLst>
          </p:cNvPr>
          <p:cNvGrpSpPr/>
          <p:nvPr/>
        </p:nvGrpSpPr>
        <p:grpSpPr>
          <a:xfrm>
            <a:off x="7107566" y="2498584"/>
            <a:ext cx="1330544" cy="1748890"/>
            <a:chOff x="5345743" y="4140933"/>
            <a:chExt cx="2013399" cy="2516749"/>
          </a:xfrm>
        </p:grpSpPr>
        <p:pic>
          <p:nvPicPr>
            <p:cNvPr id="41" name="Picture 2">
              <a:extLst>
                <a:ext uri="{FF2B5EF4-FFF2-40B4-BE49-F238E27FC236}">
                  <a16:creationId xmlns:a16="http://schemas.microsoft.com/office/drawing/2014/main" id="{EBD96440-C710-4A11-8BC7-205878B01D9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45743" y="4140933"/>
              <a:ext cx="2013399" cy="2516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文本框 41">
              <a:extLst>
                <a:ext uri="{FF2B5EF4-FFF2-40B4-BE49-F238E27FC236}">
                  <a16:creationId xmlns:a16="http://schemas.microsoft.com/office/drawing/2014/main" id="{04978C04-D609-49B5-96B2-4A3D49601FE1}"/>
                </a:ext>
              </a:extLst>
            </p:cNvPr>
            <p:cNvSpPr txBox="1"/>
            <p:nvPr/>
          </p:nvSpPr>
          <p:spPr>
            <a:xfrm>
              <a:off x="5710157" y="4725144"/>
              <a:ext cx="485693" cy="307777"/>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altLang="zh-CN" sz="1400" dirty="0"/>
                <a:t>Kr+</a:t>
              </a:r>
              <a:endParaRPr lang="zh-CN" altLang="en-US" sz="1400" dirty="0"/>
            </a:p>
          </p:txBody>
        </p:sp>
      </p:grpSp>
      <p:sp>
        <p:nvSpPr>
          <p:cNvPr id="43" name="文本框 42">
            <a:extLst>
              <a:ext uri="{FF2B5EF4-FFF2-40B4-BE49-F238E27FC236}">
                <a16:creationId xmlns:a16="http://schemas.microsoft.com/office/drawing/2014/main" id="{BD7E9EC3-3E24-46BB-B1CC-F9FAFC068871}"/>
              </a:ext>
            </a:extLst>
          </p:cNvPr>
          <p:cNvSpPr txBox="1"/>
          <p:nvPr/>
        </p:nvSpPr>
        <p:spPr>
          <a:xfrm>
            <a:off x="9410819" y="6009344"/>
            <a:ext cx="288032" cy="369332"/>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endParaRPr lang="zh-CN" altLang="en-US" dirty="0"/>
          </a:p>
        </p:txBody>
      </p:sp>
      <p:pic>
        <p:nvPicPr>
          <p:cNvPr id="44" name="图片 43" descr="H:\Proposal\高能所科技创新项目2017\Figures.png">
            <a:extLst>
              <a:ext uri="{FF2B5EF4-FFF2-40B4-BE49-F238E27FC236}">
                <a16:creationId xmlns:a16="http://schemas.microsoft.com/office/drawing/2014/main" id="{2369997E-AAF8-420F-BE19-3C46514B138F}"/>
              </a:ext>
            </a:extLst>
          </p:cNvPr>
          <p:cNvPicPr/>
          <p:nvPr/>
        </p:nvPicPr>
        <p:blipFill rotWithShape="1">
          <a:blip r:embed="rId6" cstate="print">
            <a:extLst>
              <a:ext uri="{28A0092B-C50C-407E-A947-70E740481C1C}">
                <a14:useLocalDpi xmlns:a14="http://schemas.microsoft.com/office/drawing/2010/main" val="0"/>
              </a:ext>
            </a:extLst>
          </a:blip>
          <a:srcRect b="7623"/>
          <a:stretch/>
        </p:blipFill>
        <p:spPr bwMode="auto">
          <a:xfrm>
            <a:off x="8650082" y="1681620"/>
            <a:ext cx="2897334" cy="3869036"/>
          </a:xfrm>
          <a:prstGeom prst="rect">
            <a:avLst/>
          </a:prstGeom>
          <a:noFill/>
          <a:ln>
            <a:noFill/>
          </a:ln>
          <a:extLst>
            <a:ext uri="{53640926-AAD7-44D8-BBD7-CCE9431645EC}">
              <a14:shadowObscured xmlns:a14="http://schemas.microsoft.com/office/drawing/2010/main"/>
            </a:ext>
          </a:extLst>
        </p:spPr>
      </p:pic>
      <p:sp>
        <p:nvSpPr>
          <p:cNvPr id="45" name="文本框 44">
            <a:extLst>
              <a:ext uri="{FF2B5EF4-FFF2-40B4-BE49-F238E27FC236}">
                <a16:creationId xmlns:a16="http://schemas.microsoft.com/office/drawing/2014/main" id="{6C43C239-88D9-4B7A-8BB0-20D35F9EDFB6}"/>
              </a:ext>
            </a:extLst>
          </p:cNvPr>
          <p:cNvSpPr txBox="1"/>
          <p:nvPr/>
        </p:nvSpPr>
        <p:spPr>
          <a:xfrm>
            <a:off x="8954851" y="5763690"/>
            <a:ext cx="2448271" cy="369332"/>
          </a:xfrm>
          <a:prstGeom prst="rect">
            <a:avLst/>
          </a:prstGeom>
          <a:noFill/>
        </p:spPr>
        <p:txBody>
          <a:bodyPr wrap="square" rtlCol="0">
            <a:spAutoFit/>
          </a:bodyPr>
          <a:lstStyle/>
          <a:p>
            <a:pPr algn="ctr"/>
            <a:r>
              <a:rPr lang="zh-CN" altLang="en-US" b="1" dirty="0">
                <a:latin typeface="微软雅黑" panose="020B0503020204020204" pitchFamily="34" charset="-122"/>
                <a:ea typeface="微软雅黑" panose="020B0503020204020204" pitchFamily="34" charset="-122"/>
              </a:rPr>
              <a:t>阴极靶内置磁环</a:t>
            </a:r>
          </a:p>
        </p:txBody>
      </p:sp>
      <p:sp>
        <p:nvSpPr>
          <p:cNvPr id="46" name="文本框 45">
            <a:extLst>
              <a:ext uri="{FF2B5EF4-FFF2-40B4-BE49-F238E27FC236}">
                <a16:creationId xmlns:a16="http://schemas.microsoft.com/office/drawing/2014/main" id="{C3E28083-64D9-462F-82F4-3CC84BEB4A2E}"/>
              </a:ext>
            </a:extLst>
          </p:cNvPr>
          <p:cNvSpPr txBox="1"/>
          <p:nvPr/>
        </p:nvSpPr>
        <p:spPr>
          <a:xfrm>
            <a:off x="8441116" y="1070422"/>
            <a:ext cx="3814176" cy="646331"/>
          </a:xfrm>
          <a:prstGeom prst="rect">
            <a:avLst/>
          </a:prstGeom>
          <a:noFill/>
        </p:spPr>
        <p:txBody>
          <a:bodyPr wrap="square" rtlCol="0">
            <a:spAutoFit/>
          </a:bodyPr>
          <a:lstStyle/>
          <a:p>
            <a:pPr marL="285750" indent="-285750">
              <a:buFont typeface="Wingdings" panose="05000000000000000000" pitchFamily="2" charset="2"/>
              <a:buChar char="p"/>
            </a:pPr>
            <a:r>
              <a:rPr lang="en-US" altLang="zh-CN" dirty="0"/>
              <a:t>CSNS, BEPCII vacuum chambers; </a:t>
            </a:r>
          </a:p>
          <a:p>
            <a:pPr marL="285750" indent="-285750">
              <a:buFont typeface="Wingdings" panose="05000000000000000000" pitchFamily="2" charset="2"/>
              <a:buChar char="p"/>
            </a:pPr>
            <a:r>
              <a:rPr lang="en-US" altLang="zh-CN" dirty="0"/>
              <a:t>Nb coating;</a:t>
            </a:r>
            <a:endParaRPr lang="zh-CN" altLang="en-US" dirty="0"/>
          </a:p>
        </p:txBody>
      </p:sp>
      <p:sp>
        <p:nvSpPr>
          <p:cNvPr id="48" name="灯片编号占位符 3">
            <a:extLst>
              <a:ext uri="{FF2B5EF4-FFF2-40B4-BE49-F238E27FC236}">
                <a16:creationId xmlns:a16="http://schemas.microsoft.com/office/drawing/2014/main" id="{48AF2516-F3E3-4B8B-A146-2AD4CA732B73}"/>
              </a:ext>
            </a:extLst>
          </p:cNvPr>
          <p:cNvSpPr txBox="1">
            <a:spLocks/>
          </p:cNvSpPr>
          <p:nvPr/>
        </p:nvSpPr>
        <p:spPr>
          <a:xfrm>
            <a:off x="11553802" y="6456204"/>
            <a:ext cx="636705" cy="365125"/>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15E9139-A00B-4B2A-98A6-095DC08F1345}" type="slidenum">
              <a:rPr lang="zh-CN" altLang="en-US" smtClean="0"/>
              <a:pPr/>
              <a:t>4</a:t>
            </a:fld>
            <a:endParaRPr lang="zh-CN" altLang="en-US"/>
          </a:p>
        </p:txBody>
      </p:sp>
      <p:sp>
        <p:nvSpPr>
          <p:cNvPr id="50" name="矩形 49">
            <a:extLst>
              <a:ext uri="{FF2B5EF4-FFF2-40B4-BE49-F238E27FC236}">
                <a16:creationId xmlns:a16="http://schemas.microsoft.com/office/drawing/2014/main" id="{15A74618-43F9-481D-B920-7C154AF74F78}"/>
              </a:ext>
            </a:extLst>
          </p:cNvPr>
          <p:cNvSpPr/>
          <p:nvPr/>
        </p:nvSpPr>
        <p:spPr>
          <a:xfrm>
            <a:off x="10553038" y="2930464"/>
            <a:ext cx="931989" cy="13506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52" name="直接连接符 51">
            <a:extLst>
              <a:ext uri="{FF2B5EF4-FFF2-40B4-BE49-F238E27FC236}">
                <a16:creationId xmlns:a16="http://schemas.microsoft.com/office/drawing/2014/main" id="{ADBD8FFB-176C-47CF-8FF0-CAD4D2BBDE80}"/>
              </a:ext>
            </a:extLst>
          </p:cNvPr>
          <p:cNvCxnSpPr>
            <a:cxnSpLocks/>
          </p:cNvCxnSpPr>
          <p:nvPr/>
        </p:nvCxnSpPr>
        <p:spPr>
          <a:xfrm>
            <a:off x="10516048" y="2680847"/>
            <a:ext cx="0" cy="2045299"/>
          </a:xfrm>
          <a:prstGeom prst="line">
            <a:avLst/>
          </a:prstGeom>
          <a:ln w="38100"/>
        </p:spPr>
        <p:style>
          <a:lnRef idx="1">
            <a:schemeClr val="accent6"/>
          </a:lnRef>
          <a:fillRef idx="0">
            <a:schemeClr val="accent6"/>
          </a:fillRef>
          <a:effectRef idx="0">
            <a:schemeClr val="accent6"/>
          </a:effectRef>
          <a:fontRef idx="minor">
            <a:schemeClr val="tx1"/>
          </a:fontRef>
        </p:style>
      </p:cxnSp>
      <p:sp>
        <p:nvSpPr>
          <p:cNvPr id="53" name="文本框 2">
            <a:extLst>
              <a:ext uri="{FF2B5EF4-FFF2-40B4-BE49-F238E27FC236}">
                <a16:creationId xmlns:a16="http://schemas.microsoft.com/office/drawing/2014/main" id="{7B32D5B8-C772-4168-A1B9-5C6EB04E00A9}"/>
              </a:ext>
            </a:extLst>
          </p:cNvPr>
          <p:cNvSpPr txBox="1">
            <a:spLocks noChangeArrowheads="1"/>
          </p:cNvSpPr>
          <p:nvPr/>
        </p:nvSpPr>
        <p:spPr bwMode="auto">
          <a:xfrm>
            <a:off x="10800374" y="3401598"/>
            <a:ext cx="931988" cy="408382"/>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indent="127000">
              <a:lnSpc>
                <a:spcPct val="130000"/>
              </a:lnSpc>
              <a:spcAft>
                <a:spcPts val="120"/>
              </a:spcAft>
            </a:pPr>
            <a:r>
              <a:rPr lang="zh-CN" altLang="en-US" sz="1200" kern="100" dirty="0">
                <a:latin typeface="Times New Roman" panose="02020603050405020304" pitchFamily="18" charset="0"/>
                <a:ea typeface="宋体" panose="02010600030101010101" pitchFamily="2" charset="-122"/>
                <a:cs typeface="宋体" panose="02010600030101010101" pitchFamily="2" charset="-122"/>
              </a:rPr>
              <a:t>磁环</a:t>
            </a:r>
            <a:endParaRPr lang="zh-CN" altLang="en-US" sz="2800" kern="100" dirty="0">
              <a:latin typeface="Times New Roman" panose="02020603050405020304" pitchFamily="18" charset="0"/>
              <a:ea typeface="宋体" panose="02010600030101010101" pitchFamily="2" charset="-122"/>
              <a:cs typeface="宋体" panose="02010600030101010101" pitchFamily="2" charset="-122"/>
            </a:endParaRPr>
          </a:p>
        </p:txBody>
      </p:sp>
      <p:cxnSp>
        <p:nvCxnSpPr>
          <p:cNvPr id="54" name="直接箭头连接符 53">
            <a:extLst>
              <a:ext uri="{FF2B5EF4-FFF2-40B4-BE49-F238E27FC236}">
                <a16:creationId xmlns:a16="http://schemas.microsoft.com/office/drawing/2014/main" id="{0DA192C6-DECA-488C-8B27-98F37BB9F3AF}"/>
              </a:ext>
            </a:extLst>
          </p:cNvPr>
          <p:cNvCxnSpPr>
            <a:cxnSpLocks/>
          </p:cNvCxnSpPr>
          <p:nvPr/>
        </p:nvCxnSpPr>
        <p:spPr>
          <a:xfrm flipH="1">
            <a:off x="10218401" y="3557335"/>
            <a:ext cx="673486" cy="120761"/>
          </a:xfrm>
          <a:prstGeom prst="straightConnector1">
            <a:avLst/>
          </a:prstGeom>
          <a:ln>
            <a:solidFill>
              <a:srgbClr val="FF0000"/>
            </a:solidFill>
            <a:tailEnd type="arrow" w="med" len="med"/>
          </a:ln>
        </p:spPr>
        <p:style>
          <a:lnRef idx="3">
            <a:schemeClr val="accent2"/>
          </a:lnRef>
          <a:fillRef idx="0">
            <a:schemeClr val="accent2"/>
          </a:fillRef>
          <a:effectRef idx="2">
            <a:schemeClr val="accent2"/>
          </a:effectRef>
          <a:fontRef idx="minor">
            <a:schemeClr val="tx1"/>
          </a:fontRef>
        </p:style>
      </p:cxnSp>
      <p:pic>
        <p:nvPicPr>
          <p:cNvPr id="55" name="图片 54">
            <a:extLst>
              <a:ext uri="{FF2B5EF4-FFF2-40B4-BE49-F238E27FC236}">
                <a16:creationId xmlns:a16="http://schemas.microsoft.com/office/drawing/2014/main" id="{E7DBCFFA-8FD5-4D08-A5E6-64EC0007648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601" y="4303400"/>
            <a:ext cx="8675357" cy="2417963"/>
          </a:xfrm>
          <a:prstGeom prst="rect">
            <a:avLst/>
          </a:prstGeom>
        </p:spPr>
      </p:pic>
      <p:pic>
        <p:nvPicPr>
          <p:cNvPr id="57" name="图片 56">
            <a:extLst>
              <a:ext uri="{FF2B5EF4-FFF2-40B4-BE49-F238E27FC236}">
                <a16:creationId xmlns:a16="http://schemas.microsoft.com/office/drawing/2014/main" id="{E9044094-1291-48B6-BF68-6B796AC3B968}"/>
              </a:ext>
            </a:extLst>
          </p:cNvPr>
          <p:cNvPicPr>
            <a:picLocks noChangeAspect="1"/>
          </p:cNvPicPr>
          <p:nvPr/>
        </p:nvPicPr>
        <p:blipFill>
          <a:blip r:embed="rId8"/>
          <a:stretch>
            <a:fillRect/>
          </a:stretch>
        </p:blipFill>
        <p:spPr>
          <a:xfrm>
            <a:off x="4799859" y="3629150"/>
            <a:ext cx="1277470" cy="1292521"/>
          </a:xfrm>
          <a:prstGeom prst="rect">
            <a:avLst/>
          </a:prstGeom>
        </p:spPr>
      </p:pic>
      <p:pic>
        <p:nvPicPr>
          <p:cNvPr id="58" name="图片 57">
            <a:extLst>
              <a:ext uri="{FF2B5EF4-FFF2-40B4-BE49-F238E27FC236}">
                <a16:creationId xmlns:a16="http://schemas.microsoft.com/office/drawing/2014/main" id="{0E4B0F7B-191D-4237-9DF2-B081A0641CB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3568" y="1071134"/>
            <a:ext cx="6770413" cy="2369434"/>
          </a:xfrm>
          <a:prstGeom prst="rect">
            <a:avLst/>
          </a:prstGeom>
        </p:spPr>
      </p:pic>
      <p:sp>
        <p:nvSpPr>
          <p:cNvPr id="21" name="矩形 20">
            <a:extLst>
              <a:ext uri="{FF2B5EF4-FFF2-40B4-BE49-F238E27FC236}">
                <a16:creationId xmlns:a16="http://schemas.microsoft.com/office/drawing/2014/main" id="{05FD3857-25B6-44C1-9BC9-4F7328F68F4C}"/>
              </a:ext>
            </a:extLst>
          </p:cNvPr>
          <p:cNvSpPr/>
          <p:nvPr/>
        </p:nvSpPr>
        <p:spPr>
          <a:xfrm>
            <a:off x="8689533" y="2974556"/>
            <a:ext cx="931989" cy="13506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22" name="直接连接符 21">
            <a:extLst>
              <a:ext uri="{FF2B5EF4-FFF2-40B4-BE49-F238E27FC236}">
                <a16:creationId xmlns:a16="http://schemas.microsoft.com/office/drawing/2014/main" id="{DC985C0E-4CAA-4A0D-89B0-0D29F0086E99}"/>
              </a:ext>
            </a:extLst>
          </p:cNvPr>
          <p:cNvCxnSpPr>
            <a:cxnSpLocks/>
          </p:cNvCxnSpPr>
          <p:nvPr/>
        </p:nvCxnSpPr>
        <p:spPr>
          <a:xfrm>
            <a:off x="9621522" y="2655445"/>
            <a:ext cx="0" cy="2045299"/>
          </a:xfrm>
          <a:prstGeom prst="line">
            <a:avLst/>
          </a:prstGeom>
          <a:ln w="38100"/>
        </p:spPr>
        <p:style>
          <a:lnRef idx="1">
            <a:schemeClr val="accent6"/>
          </a:lnRef>
          <a:fillRef idx="0">
            <a:schemeClr val="accent6"/>
          </a:fillRef>
          <a:effectRef idx="0">
            <a:schemeClr val="accent6"/>
          </a:effectRef>
          <a:fontRef idx="minor">
            <a:schemeClr val="tx1"/>
          </a:fontRef>
        </p:style>
      </p:cxnSp>
      <p:pic>
        <p:nvPicPr>
          <p:cNvPr id="56" name="图片 55">
            <a:extLst>
              <a:ext uri="{FF2B5EF4-FFF2-40B4-BE49-F238E27FC236}">
                <a16:creationId xmlns:a16="http://schemas.microsoft.com/office/drawing/2014/main" id="{059CE44C-2B41-46AB-B648-834C26912668}"/>
              </a:ext>
            </a:extLst>
          </p:cNvPr>
          <p:cNvPicPr>
            <a:picLocks noChangeAspect="1"/>
          </p:cNvPicPr>
          <p:nvPr/>
        </p:nvPicPr>
        <p:blipFill>
          <a:blip r:embed="rId10"/>
          <a:stretch>
            <a:fillRect/>
          </a:stretch>
        </p:blipFill>
        <p:spPr>
          <a:xfrm rot="10800000">
            <a:off x="6226152" y="3663093"/>
            <a:ext cx="2971426" cy="1196735"/>
          </a:xfrm>
          <a:prstGeom prst="rect">
            <a:avLst/>
          </a:prstGeom>
        </p:spPr>
      </p:pic>
    </p:spTree>
    <p:extLst>
      <p:ext uri="{BB962C8B-B14F-4D97-AF65-F5344CB8AC3E}">
        <p14:creationId xmlns:p14="http://schemas.microsoft.com/office/powerpoint/2010/main" val="202518677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28">
            <a:extLst>
              <a:ext uri="{FF2B5EF4-FFF2-40B4-BE49-F238E27FC236}">
                <a16:creationId xmlns:a16="http://schemas.microsoft.com/office/drawing/2014/main" id="{A7FDF52F-BBF7-43B2-AABE-1F36BA30EBF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44500" y="3048707"/>
            <a:ext cx="10927620" cy="3045705"/>
          </a:xfrm>
          <a:prstGeom prst="rect">
            <a:avLst/>
          </a:prstGeom>
        </p:spPr>
      </p:pic>
      <p:pic>
        <p:nvPicPr>
          <p:cNvPr id="30" name="内容占位符 4">
            <a:extLst>
              <a:ext uri="{FF2B5EF4-FFF2-40B4-BE49-F238E27FC236}">
                <a16:creationId xmlns:a16="http://schemas.microsoft.com/office/drawing/2014/main" id="{B7ACA6CA-2455-47F1-8F20-19B990681320}"/>
              </a:ext>
            </a:extLst>
          </p:cNvPr>
          <p:cNvPicPr>
            <a:picLocks noGrp="1" noChangeAspect="1"/>
          </p:cNvPicPr>
          <p:nvPr>
            <p:ph idx="1"/>
          </p:nvPr>
        </p:nvPicPr>
        <p:blipFill>
          <a:blip r:embed="rId12">
            <a:extLst>
              <a:ext uri="{28A0092B-C50C-407E-A947-70E740481C1C}">
                <a14:useLocalDpi xmlns:a14="http://schemas.microsoft.com/office/drawing/2010/main" val="0"/>
              </a:ext>
            </a:extLst>
          </a:blip>
          <a:stretch>
            <a:fillRect/>
          </a:stretch>
        </p:blipFill>
        <p:spPr>
          <a:xfrm>
            <a:off x="8634730" y="65894"/>
            <a:ext cx="3488055" cy="1935308"/>
          </a:xfrm>
        </p:spPr>
      </p:pic>
      <p:sp>
        <p:nvSpPr>
          <p:cNvPr id="2" name="文本框 20483"/>
          <p:cNvSpPr txBox="1"/>
          <p:nvPr/>
        </p:nvSpPr>
        <p:spPr>
          <a:xfrm>
            <a:off x="199390" y="1098859"/>
            <a:ext cx="11351260" cy="458908"/>
          </a:xfrm>
          <a:prstGeom prst="rect">
            <a:avLst/>
          </a:prstGeom>
          <a:noFill/>
          <a:ln w="9525">
            <a:noFill/>
          </a:ln>
        </p:spPr>
        <p:txBody>
          <a:bodyPr wrap="square" anchor="t">
            <a:spAutoFit/>
          </a:bodyPr>
          <a:lstStyle/>
          <a:p>
            <a:pPr marL="285750" indent="-285750" algn="just" fontAlgn="auto">
              <a:lnSpc>
                <a:spcPct val="150000"/>
              </a:lnSpc>
              <a:buClr>
                <a:srgbClr val="0A4F94"/>
              </a:buClr>
              <a:buSzTx/>
              <a:buFont typeface="Wingdings" panose="05000000000000000000" pitchFamily="2" charset="2"/>
              <a:buChar char="u"/>
            </a:pPr>
            <a:r>
              <a:rPr lang="en-US" altLang="zh-CN" b="1" dirty="0">
                <a:latin typeface="微软雅黑" panose="020B0503020204020204" pitchFamily="34" charset="-122"/>
                <a:ea typeface="微软雅黑" panose="020B0503020204020204" pitchFamily="34" charset="-122"/>
                <a:sym typeface="+mn-ea"/>
              </a:rPr>
              <a:t>NEG</a:t>
            </a:r>
            <a:r>
              <a:rPr lang="zh-CN" b="1" dirty="0">
                <a:solidFill>
                  <a:srgbClr val="0A4F94"/>
                </a:solidFill>
                <a:latin typeface="微软雅黑" panose="020B0503020204020204" pitchFamily="34" charset="-122"/>
                <a:ea typeface="微软雅黑" panose="020B0503020204020204" pitchFamily="34" charset="-122"/>
                <a:sym typeface="+mn-ea"/>
              </a:rPr>
              <a:t>镀膜</a:t>
            </a:r>
            <a:r>
              <a:rPr lang="en-US" altLang="zh-CN" b="1" dirty="0">
                <a:solidFill>
                  <a:srgbClr val="C00000"/>
                </a:solidFill>
                <a:latin typeface="微软雅黑" panose="020B0503020204020204" pitchFamily="34" charset="-122"/>
                <a:ea typeface="微软雅黑" panose="020B0503020204020204" pitchFamily="34" charset="-122"/>
                <a:sym typeface="+mn-ea"/>
              </a:rPr>
              <a:t>--</a:t>
            </a:r>
            <a:r>
              <a:rPr lang="en-US" altLang="zh-CN" b="1" dirty="0" err="1">
                <a:solidFill>
                  <a:srgbClr val="C00000"/>
                </a:solidFill>
                <a:latin typeface="微软雅黑" panose="020B0503020204020204" pitchFamily="34" charset="-122"/>
                <a:ea typeface="微软雅黑" panose="020B0503020204020204" pitchFamily="34" charset="-122"/>
                <a:sym typeface="Times New Roman" panose="02020603050405020304"/>
              </a:rPr>
              <a:t>真空</a:t>
            </a:r>
            <a:r>
              <a:rPr lang="zh-CN" altLang="en-US" b="1" dirty="0">
                <a:solidFill>
                  <a:srgbClr val="C00000"/>
                </a:solidFill>
                <a:latin typeface="微软雅黑" panose="020B0503020204020204" pitchFamily="34" charset="-122"/>
                <a:ea typeface="微软雅黑" panose="020B0503020204020204" pitchFamily="34" charset="-122"/>
                <a:sym typeface="Times New Roman" panose="02020603050405020304"/>
              </a:rPr>
              <a:t>盒</a:t>
            </a:r>
            <a:r>
              <a:rPr lang="en-US" altLang="zh-CN" b="1" dirty="0" err="1">
                <a:solidFill>
                  <a:srgbClr val="C00000"/>
                </a:solidFill>
                <a:latin typeface="微软雅黑" panose="020B0503020204020204" pitchFamily="34" charset="-122"/>
                <a:ea typeface="微软雅黑" panose="020B0503020204020204" pitchFamily="34" charset="-122"/>
                <a:sym typeface="Times New Roman" panose="02020603050405020304"/>
              </a:rPr>
              <a:t>装配、NEG镀膜、真空</a:t>
            </a:r>
            <a:r>
              <a:rPr lang="zh-CN" altLang="en-US" b="1" dirty="0">
                <a:solidFill>
                  <a:srgbClr val="C00000"/>
                </a:solidFill>
                <a:latin typeface="微软雅黑" panose="020B0503020204020204" pitchFamily="34" charset="-122"/>
                <a:ea typeface="微软雅黑" panose="020B0503020204020204" pitchFamily="34" charset="-122"/>
                <a:sym typeface="Times New Roman" panose="02020603050405020304"/>
              </a:rPr>
              <a:t>盒</a:t>
            </a:r>
            <a:r>
              <a:rPr lang="en-US" altLang="zh-CN" b="1" dirty="0" err="1">
                <a:solidFill>
                  <a:srgbClr val="C00000"/>
                </a:solidFill>
                <a:latin typeface="微软雅黑" panose="020B0503020204020204" pitchFamily="34" charset="-122"/>
                <a:ea typeface="微软雅黑" panose="020B0503020204020204" pitchFamily="34" charset="-122"/>
                <a:sym typeface="Times New Roman" panose="02020603050405020304"/>
              </a:rPr>
              <a:t>拆卸</a:t>
            </a:r>
            <a:endParaRPr lang="zh-CN" altLang="en-US" b="1" dirty="0">
              <a:solidFill>
                <a:srgbClr val="C00000"/>
              </a:solidFill>
              <a:latin typeface="微软雅黑" panose="020B0503020204020204" pitchFamily="34" charset="-122"/>
              <a:ea typeface="微软雅黑" panose="020B0503020204020204" pitchFamily="34" charset="-122"/>
              <a:sym typeface="+mn-ea"/>
            </a:endParaRPr>
          </a:p>
        </p:txBody>
      </p:sp>
      <p:sp>
        <p:nvSpPr>
          <p:cNvPr id="11" name="文本框 10"/>
          <p:cNvSpPr txBox="1"/>
          <p:nvPr>
            <p:custDataLst>
              <p:tags r:id="rId1"/>
            </p:custDataLst>
          </p:nvPr>
        </p:nvSpPr>
        <p:spPr>
          <a:xfrm>
            <a:off x="10044430" y="6278880"/>
            <a:ext cx="1162685" cy="460375"/>
          </a:xfrm>
          <a:prstGeom prst="rect">
            <a:avLst/>
          </a:prstGeom>
          <a:noFill/>
          <a:ln>
            <a:solidFill>
              <a:schemeClr val="tx1"/>
            </a:solidFill>
          </a:ln>
        </p:spPr>
        <p:txBody>
          <a:bodyPr wrap="square" rtlCol="0">
            <a:noAutofit/>
            <a:scene3d>
              <a:camera prst="orthographicFront"/>
              <a:lightRig rig="soft" dir="t">
                <a:rot lat="0" lon="0" rev="15600000"/>
              </a:lightRig>
            </a:scene3d>
            <a:sp3d extrusionH="57150" prstMaterial="softEdge">
              <a:bevelT w="25400" h="38100"/>
            </a:sp3d>
          </a:bodyPr>
          <a:lstStyle/>
          <a:p>
            <a:pPr indent="0" algn="just" fontAlgn="auto">
              <a:lnSpc>
                <a:spcPct val="150000"/>
              </a:lnSpc>
              <a:buFont typeface="Wingdings" panose="05000000000000000000" charset="0"/>
              <a:buNone/>
            </a:pPr>
            <a:r>
              <a:rPr lang="zh-CN" altLang="en-US" sz="1600" b="1">
                <a:solidFill>
                  <a:srgbClr val="C0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真空腔体</a:t>
            </a:r>
            <a:r>
              <a:rPr lang="en-US" altLang="zh-CN" sz="1600" b="1">
                <a:solidFill>
                  <a:srgbClr val="C0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C</a:t>
            </a:r>
          </a:p>
        </p:txBody>
      </p:sp>
      <p:sp>
        <p:nvSpPr>
          <p:cNvPr id="15" name="文本框 14"/>
          <p:cNvSpPr txBox="1"/>
          <p:nvPr>
            <p:custDataLst>
              <p:tags r:id="rId2"/>
            </p:custDataLst>
          </p:nvPr>
        </p:nvSpPr>
        <p:spPr>
          <a:xfrm>
            <a:off x="-17685" y="4650105"/>
            <a:ext cx="2159635" cy="460375"/>
          </a:xfrm>
          <a:prstGeom prst="rect">
            <a:avLst/>
          </a:prstGeom>
          <a:noFill/>
          <a:ln>
            <a:solidFill>
              <a:schemeClr val="tx1"/>
            </a:solidFill>
          </a:ln>
        </p:spPr>
        <p:txBody>
          <a:bodyPr wrap="square" rtlCol="0">
            <a:spAutoFit/>
          </a:bodyPr>
          <a:lstStyle/>
          <a:p>
            <a:pPr indent="0" algn="just" fontAlgn="auto">
              <a:lnSpc>
                <a:spcPct val="150000"/>
              </a:lnSpc>
              <a:buFont typeface="Wingdings" panose="05000000000000000000" charset="0"/>
              <a:buNone/>
            </a:pPr>
            <a:r>
              <a:rPr lang="zh-CN" altLang="en-US" sz="1600" b="1" dirty="0">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阴极靶水冷运动机构</a:t>
            </a:r>
          </a:p>
        </p:txBody>
      </p:sp>
      <p:cxnSp>
        <p:nvCxnSpPr>
          <p:cNvPr id="5" name="直接箭头连接符 4"/>
          <p:cNvCxnSpPr>
            <a:endCxn id="28" idx="0"/>
          </p:cNvCxnSpPr>
          <p:nvPr/>
        </p:nvCxnSpPr>
        <p:spPr>
          <a:xfrm>
            <a:off x="8989695" y="5354320"/>
            <a:ext cx="127635" cy="899795"/>
          </a:xfrm>
          <a:prstGeom prst="straightConnector1">
            <a:avLst/>
          </a:prstGeom>
          <a:ln>
            <a:solidFill>
              <a:srgbClr val="FF0000"/>
            </a:solidFill>
            <a:tailEnd type="arrow" w="med" len="med"/>
          </a:ln>
        </p:spPr>
        <p:style>
          <a:lnRef idx="3">
            <a:schemeClr val="accent2"/>
          </a:lnRef>
          <a:fillRef idx="0">
            <a:schemeClr val="accent2"/>
          </a:fillRef>
          <a:effectRef idx="2">
            <a:schemeClr val="accent2"/>
          </a:effectRef>
          <a:fontRef idx="minor">
            <a:schemeClr val="tx1"/>
          </a:fontRef>
        </p:style>
      </p:cxnSp>
      <p:cxnSp>
        <p:nvCxnSpPr>
          <p:cNvPr id="6" name="直接箭头连接符 5"/>
          <p:cNvCxnSpPr>
            <a:endCxn id="27" idx="0"/>
          </p:cNvCxnSpPr>
          <p:nvPr/>
        </p:nvCxnSpPr>
        <p:spPr>
          <a:xfrm flipH="1">
            <a:off x="5404485" y="4672965"/>
            <a:ext cx="941070" cy="1567815"/>
          </a:xfrm>
          <a:prstGeom prst="straightConnector1">
            <a:avLst/>
          </a:prstGeom>
          <a:ln>
            <a:solidFill>
              <a:srgbClr val="FF0000"/>
            </a:solidFill>
            <a:tailEnd type="arrow" w="med" len="med"/>
          </a:ln>
        </p:spPr>
        <p:style>
          <a:lnRef idx="3">
            <a:schemeClr val="accent2"/>
          </a:lnRef>
          <a:fillRef idx="0">
            <a:schemeClr val="accent2"/>
          </a:fillRef>
          <a:effectRef idx="2">
            <a:schemeClr val="accent2"/>
          </a:effectRef>
          <a:fontRef idx="minor">
            <a:schemeClr val="tx1"/>
          </a:fontRef>
        </p:style>
      </p:cxnSp>
      <p:cxnSp>
        <p:nvCxnSpPr>
          <p:cNvPr id="17" name="直接箭头连接符 16"/>
          <p:cNvCxnSpPr>
            <a:endCxn id="11" idx="0"/>
          </p:cNvCxnSpPr>
          <p:nvPr/>
        </p:nvCxnSpPr>
        <p:spPr>
          <a:xfrm>
            <a:off x="9925050" y="5827395"/>
            <a:ext cx="701040" cy="451485"/>
          </a:xfrm>
          <a:prstGeom prst="straightConnector1">
            <a:avLst/>
          </a:prstGeom>
          <a:ln>
            <a:solidFill>
              <a:srgbClr val="FF0000"/>
            </a:solidFill>
            <a:tailEnd type="arrow" w="med" len="med"/>
          </a:ln>
        </p:spPr>
        <p:style>
          <a:lnRef idx="3">
            <a:schemeClr val="accent2"/>
          </a:lnRef>
          <a:fillRef idx="0">
            <a:schemeClr val="accent2"/>
          </a:fillRef>
          <a:effectRef idx="2">
            <a:schemeClr val="accent2"/>
          </a:effectRef>
          <a:fontRef idx="minor">
            <a:schemeClr val="tx1"/>
          </a:fontRef>
        </p:style>
      </p:cxnSp>
      <p:cxnSp>
        <p:nvCxnSpPr>
          <p:cNvPr id="19" name="直接箭头连接符 18"/>
          <p:cNvCxnSpPr>
            <a:cxnSpLocks/>
            <a:endCxn id="26" idx="0"/>
          </p:cNvCxnSpPr>
          <p:nvPr/>
        </p:nvCxnSpPr>
        <p:spPr>
          <a:xfrm flipH="1">
            <a:off x="574675" y="4060825"/>
            <a:ext cx="2981008" cy="2218055"/>
          </a:xfrm>
          <a:prstGeom prst="straightConnector1">
            <a:avLst/>
          </a:prstGeom>
          <a:ln>
            <a:solidFill>
              <a:srgbClr val="FF0000"/>
            </a:solidFill>
            <a:tailEnd type="arrow" w="med" len="med"/>
          </a:ln>
        </p:spPr>
        <p:style>
          <a:lnRef idx="3">
            <a:schemeClr val="accent2"/>
          </a:lnRef>
          <a:fillRef idx="0">
            <a:schemeClr val="accent2"/>
          </a:fillRef>
          <a:effectRef idx="2">
            <a:schemeClr val="accent2"/>
          </a:effectRef>
          <a:fontRef idx="minor">
            <a:schemeClr val="tx1"/>
          </a:fontRef>
        </p:style>
      </p:cxnSp>
      <p:cxnSp>
        <p:nvCxnSpPr>
          <p:cNvPr id="21" name="直接箭头连接符 20"/>
          <p:cNvCxnSpPr>
            <a:endCxn id="15" idx="0"/>
          </p:cNvCxnSpPr>
          <p:nvPr/>
        </p:nvCxnSpPr>
        <p:spPr>
          <a:xfrm flipH="1">
            <a:off x="1062450" y="3954780"/>
            <a:ext cx="1153160" cy="695325"/>
          </a:xfrm>
          <a:prstGeom prst="straightConnector1">
            <a:avLst/>
          </a:prstGeom>
          <a:ln>
            <a:solidFill>
              <a:srgbClr val="FF0000"/>
            </a:solidFill>
            <a:tailEnd type="arrow" w="med" len="med"/>
          </a:ln>
        </p:spPr>
        <p:style>
          <a:lnRef idx="3">
            <a:schemeClr val="accent2"/>
          </a:lnRef>
          <a:fillRef idx="0">
            <a:schemeClr val="accent2"/>
          </a:fillRef>
          <a:effectRef idx="2">
            <a:schemeClr val="accent2"/>
          </a:effectRef>
          <a:fontRef idx="minor">
            <a:schemeClr val="tx1"/>
          </a:fontRef>
        </p:style>
      </p:cxnSp>
      <p:sp>
        <p:nvSpPr>
          <p:cNvPr id="26" name="文本框 25"/>
          <p:cNvSpPr txBox="1"/>
          <p:nvPr>
            <p:custDataLst>
              <p:tags r:id="rId3"/>
            </p:custDataLst>
          </p:nvPr>
        </p:nvSpPr>
        <p:spPr>
          <a:xfrm>
            <a:off x="135255" y="6278880"/>
            <a:ext cx="878840" cy="460375"/>
          </a:xfrm>
          <a:prstGeom prst="rect">
            <a:avLst/>
          </a:prstGeom>
          <a:noFill/>
          <a:ln>
            <a:solidFill>
              <a:schemeClr val="tx1"/>
            </a:solidFill>
          </a:ln>
        </p:spPr>
        <p:txBody>
          <a:bodyPr wrap="square" rtlCol="0">
            <a:spAutoFit/>
            <a:scene3d>
              <a:camera prst="orthographicFront"/>
              <a:lightRig rig="soft" dir="t">
                <a:rot lat="0" lon="0" rev="15600000"/>
              </a:lightRig>
            </a:scene3d>
            <a:sp3d extrusionH="57150" prstMaterial="softEdge">
              <a:bevelT w="25400" h="38100"/>
            </a:sp3d>
          </a:bodyPr>
          <a:lstStyle/>
          <a:p>
            <a:pPr indent="0" algn="just" fontAlgn="auto">
              <a:lnSpc>
                <a:spcPct val="150000"/>
              </a:lnSpc>
              <a:buFont typeface="Wingdings" panose="05000000000000000000" charset="0"/>
              <a:buNone/>
            </a:pPr>
            <a:r>
              <a:rPr lang="zh-CN" sz="1600" b="1">
                <a:solidFill>
                  <a:srgbClr val="C0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阴极靶</a:t>
            </a:r>
          </a:p>
        </p:txBody>
      </p:sp>
      <p:sp>
        <p:nvSpPr>
          <p:cNvPr id="27" name="文本框 26"/>
          <p:cNvSpPr txBox="1"/>
          <p:nvPr>
            <p:custDataLst>
              <p:tags r:id="rId4"/>
            </p:custDataLst>
          </p:nvPr>
        </p:nvSpPr>
        <p:spPr>
          <a:xfrm>
            <a:off x="4977130" y="6240780"/>
            <a:ext cx="854075" cy="498475"/>
          </a:xfrm>
          <a:prstGeom prst="rect">
            <a:avLst/>
          </a:prstGeom>
          <a:noFill/>
          <a:ln>
            <a:solidFill>
              <a:schemeClr val="tx1"/>
            </a:solidFill>
          </a:ln>
        </p:spPr>
        <p:txBody>
          <a:bodyPr wrap="square" rtlCol="0">
            <a:noAutofit/>
            <a:scene3d>
              <a:camera prst="orthographicFront"/>
              <a:lightRig rig="soft" dir="t">
                <a:rot lat="0" lon="0" rev="15600000"/>
              </a:lightRig>
            </a:scene3d>
            <a:sp3d extrusionH="57150" prstMaterial="softEdge">
              <a:bevelT w="25400" h="38100"/>
            </a:sp3d>
          </a:bodyPr>
          <a:lstStyle/>
          <a:p>
            <a:pPr algn="just" fontAlgn="auto">
              <a:lnSpc>
                <a:spcPct val="150000"/>
              </a:lnSpc>
              <a:buClrTx/>
              <a:buSzTx/>
              <a:buFont typeface="Wingdings" panose="05000000000000000000" charset="0"/>
              <a:buNone/>
            </a:pPr>
            <a:r>
              <a:rPr lang="zh-CN" sz="1600" b="1" dirty="0">
                <a:solidFill>
                  <a:srgbClr val="C0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真空</a:t>
            </a:r>
            <a:r>
              <a:rPr lang="zh-CN" altLang="en-US" sz="1600" b="1" dirty="0">
                <a:solidFill>
                  <a:srgbClr val="C0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盒</a:t>
            </a:r>
            <a:endParaRPr lang="zh-CN" sz="1600" b="1" dirty="0">
              <a:solidFill>
                <a:srgbClr val="C0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8" name="文本框 27"/>
          <p:cNvSpPr txBox="1"/>
          <p:nvPr>
            <p:custDataLst>
              <p:tags r:id="rId5"/>
            </p:custDataLst>
          </p:nvPr>
        </p:nvSpPr>
        <p:spPr>
          <a:xfrm>
            <a:off x="8703945" y="6254115"/>
            <a:ext cx="826135" cy="485140"/>
          </a:xfrm>
          <a:prstGeom prst="rect">
            <a:avLst/>
          </a:prstGeom>
          <a:noFill/>
          <a:ln>
            <a:solidFill>
              <a:schemeClr val="tx1"/>
            </a:solidFill>
          </a:ln>
        </p:spPr>
        <p:txBody>
          <a:bodyPr wrap="square" rtlCol="0">
            <a:noAutofit/>
          </a:bodyPr>
          <a:lstStyle/>
          <a:p>
            <a:pPr indent="0" algn="just" fontAlgn="auto">
              <a:lnSpc>
                <a:spcPct val="150000"/>
              </a:lnSpc>
              <a:buFont typeface="Wingdings" panose="05000000000000000000" charset="0"/>
              <a:buNone/>
            </a:pPr>
            <a:r>
              <a:rPr lang="zh-CN" sz="1600" b="1">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真空炉</a:t>
            </a:r>
          </a:p>
        </p:txBody>
      </p:sp>
      <p:cxnSp>
        <p:nvCxnSpPr>
          <p:cNvPr id="7" name="直接箭头连接符 6"/>
          <p:cNvCxnSpPr>
            <a:cxnSpLocks/>
            <a:endCxn id="8" idx="0"/>
          </p:cNvCxnSpPr>
          <p:nvPr/>
        </p:nvCxnSpPr>
        <p:spPr>
          <a:xfrm flipH="1">
            <a:off x="2324735" y="4384672"/>
            <a:ext cx="2919413" cy="1894208"/>
          </a:xfrm>
          <a:prstGeom prst="straightConnector1">
            <a:avLst/>
          </a:prstGeom>
          <a:ln>
            <a:solidFill>
              <a:srgbClr val="FF0000"/>
            </a:solidFill>
            <a:tailEnd type="arrow" w="med" len="med"/>
          </a:ln>
        </p:spPr>
        <p:style>
          <a:lnRef idx="3">
            <a:schemeClr val="accent2"/>
          </a:lnRef>
          <a:fillRef idx="0">
            <a:schemeClr val="accent2"/>
          </a:fillRef>
          <a:effectRef idx="2">
            <a:schemeClr val="accent2"/>
          </a:effectRef>
          <a:fontRef idx="minor">
            <a:schemeClr val="tx1"/>
          </a:fontRef>
        </p:style>
      </p:cxnSp>
      <p:sp>
        <p:nvSpPr>
          <p:cNvPr id="8" name="文本框 7"/>
          <p:cNvSpPr txBox="1"/>
          <p:nvPr>
            <p:custDataLst>
              <p:tags r:id="rId6"/>
            </p:custDataLst>
          </p:nvPr>
        </p:nvSpPr>
        <p:spPr>
          <a:xfrm>
            <a:off x="1724025" y="6278880"/>
            <a:ext cx="1201420" cy="460375"/>
          </a:xfrm>
          <a:prstGeom prst="rect">
            <a:avLst/>
          </a:prstGeom>
          <a:noFill/>
          <a:ln>
            <a:solidFill>
              <a:schemeClr val="tx1"/>
            </a:solidFill>
          </a:ln>
        </p:spPr>
        <p:txBody>
          <a:bodyPr wrap="square" rtlCol="0">
            <a:spAutoFit/>
            <a:scene3d>
              <a:camera prst="orthographicFront"/>
              <a:lightRig rig="soft" dir="t">
                <a:rot lat="0" lon="0" rev="15600000"/>
              </a:lightRig>
            </a:scene3d>
            <a:sp3d extrusionH="57150" prstMaterial="softEdge">
              <a:bevelT w="25400" h="38100"/>
            </a:sp3d>
          </a:bodyPr>
          <a:lstStyle/>
          <a:p>
            <a:pPr indent="0" algn="just" fontAlgn="auto">
              <a:lnSpc>
                <a:spcPct val="150000"/>
              </a:lnSpc>
              <a:buFont typeface="Wingdings" panose="05000000000000000000" charset="0"/>
              <a:buNone/>
            </a:pPr>
            <a:r>
              <a:rPr lang="zh-CN" sz="1600" b="1">
                <a:solidFill>
                  <a:srgbClr val="C0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真空腔体</a:t>
            </a:r>
            <a:r>
              <a:rPr lang="en-US" altLang="zh-CN" sz="1600" b="1">
                <a:solidFill>
                  <a:srgbClr val="C0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A</a:t>
            </a:r>
          </a:p>
        </p:txBody>
      </p:sp>
      <p:cxnSp>
        <p:nvCxnSpPr>
          <p:cNvPr id="10" name="直接箭头连接符 9"/>
          <p:cNvCxnSpPr>
            <a:cxnSpLocks/>
            <a:endCxn id="12" idx="0"/>
          </p:cNvCxnSpPr>
          <p:nvPr/>
        </p:nvCxnSpPr>
        <p:spPr>
          <a:xfrm>
            <a:off x="6991350" y="5030399"/>
            <a:ext cx="276225" cy="1200221"/>
          </a:xfrm>
          <a:prstGeom prst="straightConnector1">
            <a:avLst/>
          </a:prstGeom>
          <a:ln>
            <a:solidFill>
              <a:srgbClr val="FF0000"/>
            </a:solidFill>
            <a:tailEnd type="arrow" w="med" len="med"/>
          </a:ln>
        </p:spPr>
        <p:style>
          <a:lnRef idx="3">
            <a:schemeClr val="accent2"/>
          </a:lnRef>
          <a:fillRef idx="0">
            <a:schemeClr val="accent2"/>
          </a:fillRef>
          <a:effectRef idx="2">
            <a:schemeClr val="accent2"/>
          </a:effectRef>
          <a:fontRef idx="minor">
            <a:schemeClr val="tx1"/>
          </a:fontRef>
        </p:style>
      </p:cxnSp>
      <p:sp>
        <p:nvSpPr>
          <p:cNvPr id="12" name="文本框 11"/>
          <p:cNvSpPr txBox="1"/>
          <p:nvPr>
            <p:custDataLst>
              <p:tags r:id="rId7"/>
            </p:custDataLst>
          </p:nvPr>
        </p:nvSpPr>
        <p:spPr>
          <a:xfrm>
            <a:off x="6345555" y="6230620"/>
            <a:ext cx="1844040" cy="508635"/>
          </a:xfrm>
          <a:prstGeom prst="rect">
            <a:avLst/>
          </a:prstGeom>
          <a:noFill/>
          <a:ln>
            <a:solidFill>
              <a:schemeClr val="tx1"/>
            </a:solidFill>
          </a:ln>
        </p:spPr>
        <p:txBody>
          <a:bodyPr wrap="square" rtlCol="0">
            <a:noAutofit/>
          </a:bodyPr>
          <a:lstStyle/>
          <a:p>
            <a:pPr indent="0" algn="just" fontAlgn="auto">
              <a:lnSpc>
                <a:spcPct val="150000"/>
              </a:lnSpc>
              <a:buFont typeface="Wingdings" panose="05000000000000000000" charset="0"/>
              <a:buNone/>
            </a:pPr>
            <a:r>
              <a:rPr lang="zh-CN" sz="1600" b="1">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分段轨道升降平台</a:t>
            </a:r>
          </a:p>
        </p:txBody>
      </p:sp>
      <p:sp>
        <p:nvSpPr>
          <p:cNvPr id="13" name="文本框 12"/>
          <p:cNvSpPr txBox="1"/>
          <p:nvPr>
            <p:custDataLst>
              <p:tags r:id="rId8"/>
            </p:custDataLst>
          </p:nvPr>
        </p:nvSpPr>
        <p:spPr>
          <a:xfrm>
            <a:off x="4318318" y="3085180"/>
            <a:ext cx="1827530" cy="460375"/>
          </a:xfrm>
          <a:prstGeom prst="rect">
            <a:avLst/>
          </a:prstGeom>
          <a:noFill/>
          <a:ln>
            <a:solidFill>
              <a:schemeClr val="tx1"/>
            </a:solidFill>
          </a:ln>
        </p:spPr>
        <p:txBody>
          <a:bodyPr wrap="square" rtlCol="0">
            <a:noAutofit/>
            <a:scene3d>
              <a:camera prst="orthographicFront"/>
              <a:lightRig rig="soft" dir="t">
                <a:rot lat="0" lon="0" rev="15600000"/>
              </a:lightRig>
            </a:scene3d>
            <a:sp3d extrusionH="57150" prstMaterial="softEdge">
              <a:bevelT w="25400" h="38100"/>
            </a:sp3d>
          </a:bodyPr>
          <a:lstStyle/>
          <a:p>
            <a:pPr indent="0" algn="just" fontAlgn="auto">
              <a:lnSpc>
                <a:spcPct val="150000"/>
              </a:lnSpc>
              <a:buFont typeface="Wingdings" panose="05000000000000000000" charset="0"/>
              <a:buNone/>
            </a:pPr>
            <a:r>
              <a:rPr lang="zh-CN" sz="1600" b="1">
                <a:solidFill>
                  <a:srgbClr val="C0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自动拧紧、放铜垫</a:t>
            </a:r>
          </a:p>
        </p:txBody>
      </p:sp>
      <p:cxnSp>
        <p:nvCxnSpPr>
          <p:cNvPr id="14" name="直接箭头连接符 13"/>
          <p:cNvCxnSpPr>
            <a:cxnSpLocks/>
            <a:endCxn id="13" idx="2"/>
          </p:cNvCxnSpPr>
          <p:nvPr/>
        </p:nvCxnSpPr>
        <p:spPr>
          <a:xfrm flipH="1" flipV="1">
            <a:off x="5232083" y="3545555"/>
            <a:ext cx="70755" cy="654649"/>
          </a:xfrm>
          <a:prstGeom prst="straightConnector1">
            <a:avLst/>
          </a:prstGeom>
          <a:ln>
            <a:solidFill>
              <a:srgbClr val="FF0000"/>
            </a:solidFill>
            <a:tailEnd type="arrow" w="med" len="med"/>
          </a:ln>
        </p:spPr>
        <p:style>
          <a:lnRef idx="3">
            <a:schemeClr val="accent2"/>
          </a:lnRef>
          <a:fillRef idx="0">
            <a:schemeClr val="accent2"/>
          </a:fillRef>
          <a:effectRef idx="2">
            <a:schemeClr val="accent2"/>
          </a:effectRef>
          <a:fontRef idx="minor">
            <a:schemeClr val="tx1"/>
          </a:fontRef>
        </p:style>
      </p:cxnSp>
      <p:sp>
        <p:nvSpPr>
          <p:cNvPr id="4" name="TextBox 3"/>
          <p:cNvSpPr txBox="1"/>
          <p:nvPr/>
        </p:nvSpPr>
        <p:spPr>
          <a:xfrm>
            <a:off x="420370" y="333375"/>
            <a:ext cx="11143615" cy="476658"/>
          </a:xfrm>
          <a:prstGeom prst="rect">
            <a:avLst/>
          </a:prstGeom>
          <a:noFill/>
          <a:ln w="9525">
            <a:noFill/>
          </a:ln>
        </p:spPr>
        <p:txBody>
          <a:bodyPr wrap="square" lIns="106288" tIns="53144" rIns="106288" bIns="53144">
            <a:spAutoFit/>
          </a:bodyPr>
          <a:lstStyle/>
          <a:p>
            <a:r>
              <a:rPr lang="en-US" altLang="zh-CN" sz="2400" b="1" dirty="0">
                <a:solidFill>
                  <a:schemeClr val="accent1">
                    <a:lumMod val="75000"/>
                  </a:schemeClr>
                </a:solidFill>
                <a:latin typeface="微软雅黑" panose="020B0503020204020204" pitchFamily="34" charset="-122"/>
                <a:ea typeface="微软雅黑" panose="020B0503020204020204" pitchFamily="34" charset="-122"/>
                <a:sym typeface="+mn-ea"/>
              </a:rPr>
              <a:t>NEG</a:t>
            </a:r>
            <a:r>
              <a:rPr lang="zh-CN" altLang="en-US" sz="2400" b="1" dirty="0">
                <a:solidFill>
                  <a:schemeClr val="accent1">
                    <a:lumMod val="75000"/>
                  </a:schemeClr>
                </a:solidFill>
                <a:latin typeface="微软雅黑" panose="020B0503020204020204" pitchFamily="34" charset="-122"/>
                <a:ea typeface="微软雅黑" panose="020B0503020204020204" pitchFamily="34" charset="-122"/>
                <a:sym typeface="+mn-ea"/>
              </a:rPr>
              <a:t> </a:t>
            </a:r>
            <a:r>
              <a:rPr lang="en-US" altLang="zh-CN" sz="2400" b="1" dirty="0">
                <a:solidFill>
                  <a:schemeClr val="accent1">
                    <a:lumMod val="75000"/>
                  </a:schemeClr>
                </a:solidFill>
                <a:latin typeface="微软雅黑" panose="020B0503020204020204" pitchFamily="34" charset="-122"/>
                <a:ea typeface="微软雅黑" panose="020B0503020204020204" pitchFamily="34" charset="-122"/>
                <a:sym typeface="+mn-ea"/>
              </a:rPr>
              <a:t>coating process </a:t>
            </a:r>
            <a:endParaRPr lang="zh-CN" altLang="en-US" sz="2400" b="1" dirty="0">
              <a:solidFill>
                <a:schemeClr val="accent1">
                  <a:lumMod val="75000"/>
                </a:schemeClr>
              </a:solidFill>
              <a:latin typeface="微软雅黑" panose="020B0503020204020204" pitchFamily="34" charset="-122"/>
              <a:ea typeface="微软雅黑" panose="020B0503020204020204" pitchFamily="34" charset="-122"/>
              <a:sym typeface="+mn-ea"/>
            </a:endParaRPr>
          </a:p>
        </p:txBody>
      </p:sp>
      <p:sp>
        <p:nvSpPr>
          <p:cNvPr id="23" name="文本框 22">
            <a:extLst>
              <a:ext uri="{FF2B5EF4-FFF2-40B4-BE49-F238E27FC236}">
                <a16:creationId xmlns:a16="http://schemas.microsoft.com/office/drawing/2014/main" id="{C7BC1256-5E46-4F15-9160-8FE7D3B270F0}"/>
              </a:ext>
            </a:extLst>
          </p:cNvPr>
          <p:cNvSpPr txBox="1"/>
          <p:nvPr/>
        </p:nvSpPr>
        <p:spPr>
          <a:xfrm>
            <a:off x="427450" y="1602053"/>
            <a:ext cx="3428999" cy="1426865"/>
          </a:xfrm>
          <a:prstGeom prst="rect">
            <a:avLst/>
          </a:prstGeom>
          <a:noFill/>
        </p:spPr>
        <p:txBody>
          <a:bodyPr wrap="square">
            <a:spAutoFit/>
          </a:bodyPr>
          <a:lstStyle/>
          <a:p>
            <a:pPr marL="285750" indent="-285750">
              <a:lnSpc>
                <a:spcPct val="150000"/>
              </a:lnSpc>
              <a:buFont typeface="Wingdings" panose="05000000000000000000" pitchFamily="2" charset="2"/>
              <a:buChar char="n"/>
            </a:pPr>
            <a:r>
              <a:rPr lang="zh-CN" altLang="en-US" b="1" dirty="0">
                <a:gradFill>
                  <a:gsLst>
                    <a:gs pos="0">
                      <a:srgbClr val="0067BC"/>
                    </a:gs>
                    <a:gs pos="50000">
                      <a:srgbClr val="025194"/>
                    </a:gs>
                    <a:gs pos="100000">
                      <a:srgbClr val="00487E"/>
                    </a:gs>
                  </a:gsLst>
                  <a:lin ang="5400000" scaled="0"/>
                </a:gradFill>
                <a:effectLst>
                  <a:outerShdw blurRad="50800" dist="38100" dir="5400000" algn="t" rotWithShape="0">
                    <a:prstClr val="black">
                      <a:alpha val="20000"/>
                    </a:prstClr>
                  </a:outerShdw>
                </a:effectLst>
                <a:latin typeface="微软雅黑" panose="020B0503020204020204" pitchFamily="34" charset="-122"/>
                <a:ea typeface="微软雅黑" panose="020B0503020204020204" pitchFamily="34" charset="-122"/>
              </a:rPr>
              <a:t>结构组成：</a:t>
            </a:r>
            <a:endParaRPr lang="en-US" altLang="zh-CN" b="1" dirty="0">
              <a:gradFill>
                <a:gsLst>
                  <a:gs pos="0">
                    <a:srgbClr val="0067BC"/>
                  </a:gs>
                  <a:gs pos="50000">
                    <a:srgbClr val="025194"/>
                  </a:gs>
                  <a:gs pos="100000">
                    <a:srgbClr val="00487E"/>
                  </a:gs>
                </a:gsLst>
                <a:lin ang="5400000" scaled="0"/>
              </a:gradFill>
              <a:effectLst>
                <a:outerShdw blurRad="50800" dist="38100" dir="5400000" algn="t" rotWithShape="0">
                  <a:prstClr val="black">
                    <a:alpha val="20000"/>
                  </a:prstClr>
                </a:outerShdw>
              </a:effectLst>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Ø"/>
            </a:pPr>
            <a:r>
              <a:rPr lang="zh-CN" altLang="en-US" sz="1400" kern="100" dirty="0">
                <a:effectLst/>
                <a:latin typeface="+mn-ea"/>
              </a:rPr>
              <a:t>铜真空盒</a:t>
            </a:r>
            <a:r>
              <a:rPr lang="en-US" altLang="zh-CN" sz="1400" kern="100" dirty="0">
                <a:effectLst/>
                <a:latin typeface="+mn-ea"/>
              </a:rPr>
              <a:t>NEG</a:t>
            </a:r>
            <a:r>
              <a:rPr lang="zh-CN" altLang="en-US" sz="1400" kern="100" dirty="0">
                <a:effectLst/>
                <a:latin typeface="+mn-ea"/>
              </a:rPr>
              <a:t>镀膜组装体</a:t>
            </a:r>
            <a:endParaRPr lang="en-US" altLang="zh-CN" sz="1400" kern="100" dirty="0">
              <a:effectLst/>
              <a:latin typeface="+mn-ea"/>
            </a:endParaRPr>
          </a:p>
          <a:p>
            <a:pPr marL="285750" indent="-285750">
              <a:lnSpc>
                <a:spcPct val="150000"/>
              </a:lnSpc>
              <a:buFont typeface="Wingdings" panose="05000000000000000000" pitchFamily="2" charset="2"/>
              <a:buChar char="Ø"/>
            </a:pPr>
            <a:r>
              <a:rPr lang="zh-CN" altLang="en-US" sz="1400" kern="100" dirty="0">
                <a:latin typeface="+mn-ea"/>
              </a:rPr>
              <a:t>真空炉：低真空、加热、测控温系统</a:t>
            </a:r>
            <a:endParaRPr lang="en-US" altLang="zh-CN" sz="1400" kern="100" dirty="0">
              <a:latin typeface="+mn-ea"/>
            </a:endParaRPr>
          </a:p>
          <a:p>
            <a:pPr marL="285750" indent="-285750">
              <a:lnSpc>
                <a:spcPct val="150000"/>
              </a:lnSpc>
              <a:buFont typeface="Wingdings" panose="05000000000000000000" pitchFamily="2" charset="2"/>
              <a:buChar char="Ø"/>
            </a:pPr>
            <a:r>
              <a:rPr lang="zh-CN" altLang="en-US" sz="1400" kern="100" dirty="0">
                <a:latin typeface="+mn-ea"/>
              </a:rPr>
              <a:t>真空、水冷、充气、电气控制系统等。</a:t>
            </a:r>
            <a:endParaRPr lang="en-US" altLang="zh-CN" sz="1400" kern="100" dirty="0">
              <a:latin typeface="+mn-ea"/>
            </a:endParaRPr>
          </a:p>
        </p:txBody>
      </p:sp>
      <p:sp>
        <p:nvSpPr>
          <p:cNvPr id="25" name="灯片编号占位符 3">
            <a:extLst>
              <a:ext uri="{FF2B5EF4-FFF2-40B4-BE49-F238E27FC236}">
                <a16:creationId xmlns:a16="http://schemas.microsoft.com/office/drawing/2014/main" id="{E27A549C-C777-468D-841D-0A5CB221CAF6}"/>
              </a:ext>
            </a:extLst>
          </p:cNvPr>
          <p:cNvSpPr>
            <a:spLocks noGrp="1"/>
          </p:cNvSpPr>
          <p:nvPr>
            <p:ph type="sldNum" sz="quarter" idx="12"/>
          </p:nvPr>
        </p:nvSpPr>
        <p:spPr>
          <a:xfrm>
            <a:off x="11302999" y="6468148"/>
            <a:ext cx="636705" cy="365125"/>
          </a:xfrm>
        </p:spPr>
        <p:txBody>
          <a:bodyPr/>
          <a:lstStyle/>
          <a:p>
            <a:fld id="{F15E9139-A00B-4B2A-98A6-095DC08F1345}" type="slidenum">
              <a:rPr lang="zh-CN" altLang="en-US" smtClean="0"/>
              <a:pPr/>
              <a:t>5</a:t>
            </a:fld>
            <a:endParaRPr lang="zh-CN" altLang="en-US"/>
          </a:p>
        </p:txBody>
      </p:sp>
      <p:pic>
        <p:nvPicPr>
          <p:cNvPr id="31" name="图片 30">
            <a:extLst>
              <a:ext uri="{FF2B5EF4-FFF2-40B4-BE49-F238E27FC236}">
                <a16:creationId xmlns:a16="http://schemas.microsoft.com/office/drawing/2014/main" id="{24283367-4165-486A-AEB2-A05AA1CA85C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563709" y="1964381"/>
            <a:ext cx="4340876" cy="1968826"/>
          </a:xfrm>
          <a:prstGeom prst="rect">
            <a:avLst/>
          </a:prstGeom>
        </p:spPr>
      </p:pic>
      <p:cxnSp>
        <p:nvCxnSpPr>
          <p:cNvPr id="24" name="直接箭头连接符 23">
            <a:extLst>
              <a:ext uri="{FF2B5EF4-FFF2-40B4-BE49-F238E27FC236}">
                <a16:creationId xmlns:a16="http://schemas.microsoft.com/office/drawing/2014/main" id="{A819A0DB-E61A-43DE-8D2D-96125DAFE2AC}"/>
              </a:ext>
            </a:extLst>
          </p:cNvPr>
          <p:cNvCxnSpPr>
            <a:cxnSpLocks/>
          </p:cNvCxnSpPr>
          <p:nvPr/>
        </p:nvCxnSpPr>
        <p:spPr>
          <a:xfrm flipV="1">
            <a:off x="6778198" y="3260699"/>
            <a:ext cx="1231900" cy="1221104"/>
          </a:xfrm>
          <a:prstGeom prst="straightConnector1">
            <a:avLst/>
          </a:prstGeom>
          <a:ln>
            <a:solidFill>
              <a:srgbClr val="FF0000"/>
            </a:solidFill>
            <a:tailEnd type="arrow" w="med" len="med"/>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56313953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0483"/>
          <p:cNvSpPr txBox="1"/>
          <p:nvPr/>
        </p:nvSpPr>
        <p:spPr>
          <a:xfrm>
            <a:off x="420052" y="1066209"/>
            <a:ext cx="11351260" cy="499624"/>
          </a:xfrm>
          <a:prstGeom prst="rect">
            <a:avLst/>
          </a:prstGeom>
          <a:noFill/>
          <a:ln w="9525">
            <a:noFill/>
          </a:ln>
        </p:spPr>
        <p:txBody>
          <a:bodyPr wrap="square" anchor="t">
            <a:spAutoFit/>
          </a:bodyPr>
          <a:lstStyle/>
          <a:p>
            <a:pPr marL="342900" indent="-342900" algn="just" fontAlgn="auto">
              <a:lnSpc>
                <a:spcPct val="150000"/>
              </a:lnSpc>
              <a:buClr>
                <a:srgbClr val="0A4F94"/>
              </a:buClr>
              <a:buSzTx/>
              <a:buFont typeface="Wingdings" panose="05000000000000000000" pitchFamily="2" charset="2"/>
              <a:buChar char="n"/>
            </a:pPr>
            <a:r>
              <a:rPr lang="zh-CN" altLang="en-US" sz="2000" b="1" dirty="0">
                <a:solidFill>
                  <a:schemeClr val="accent1">
                    <a:lumMod val="75000"/>
                  </a:schemeClr>
                </a:solidFill>
                <a:latin typeface="微软雅黑" panose="020B0503020204020204" pitchFamily="34" charset="-122"/>
                <a:ea typeface="微软雅黑" panose="020B0503020204020204" pitchFamily="34" charset="-122"/>
                <a:sym typeface="+mn-ea"/>
              </a:rPr>
              <a:t>喷砂、</a:t>
            </a:r>
            <a:r>
              <a:rPr lang="en-US" altLang="zh-CN" sz="2000" b="1" dirty="0" err="1">
                <a:solidFill>
                  <a:schemeClr val="accent1">
                    <a:lumMod val="75000"/>
                  </a:schemeClr>
                </a:solidFill>
                <a:latin typeface="微软雅黑" panose="020B0503020204020204" pitchFamily="34" charset="-122"/>
                <a:ea typeface="微软雅黑" panose="020B0503020204020204" pitchFamily="34" charset="-122"/>
                <a:sym typeface="Times New Roman" panose="02020603050405020304"/>
              </a:rPr>
              <a:t>等离子喷涂</a:t>
            </a:r>
            <a:r>
              <a:rPr lang="zh-CN" altLang="en-US" sz="2000" b="1" dirty="0">
                <a:solidFill>
                  <a:schemeClr val="accent1">
                    <a:lumMod val="75000"/>
                  </a:schemeClr>
                </a:solidFill>
                <a:latin typeface="微软雅黑" panose="020B0503020204020204" pitchFamily="34" charset="-122"/>
                <a:ea typeface="微软雅黑" panose="020B0503020204020204" pitchFamily="34" charset="-122"/>
                <a:sym typeface="Times New Roman" panose="02020603050405020304"/>
              </a:rPr>
              <a:t>、</a:t>
            </a:r>
            <a:endParaRPr lang="zh-CN" altLang="en-US" sz="2000" b="1" dirty="0">
              <a:solidFill>
                <a:schemeClr val="accent1">
                  <a:lumMod val="75000"/>
                </a:schemeClr>
              </a:solidFill>
              <a:latin typeface="微软雅黑" panose="020B0503020204020204" pitchFamily="34" charset="-122"/>
              <a:ea typeface="微软雅黑" panose="020B0503020204020204" pitchFamily="34" charset="-122"/>
              <a:sym typeface="+mn-ea"/>
            </a:endParaRPr>
          </a:p>
        </p:txBody>
      </p:sp>
      <p:grpSp>
        <p:nvGrpSpPr>
          <p:cNvPr id="4" name="组合 3">
            <a:extLst>
              <a:ext uri="{FF2B5EF4-FFF2-40B4-BE49-F238E27FC236}">
                <a16:creationId xmlns:a16="http://schemas.microsoft.com/office/drawing/2014/main" id="{4ADBE341-A852-4BF5-A490-CAB19C973972}"/>
              </a:ext>
            </a:extLst>
          </p:cNvPr>
          <p:cNvGrpSpPr/>
          <p:nvPr/>
        </p:nvGrpSpPr>
        <p:grpSpPr>
          <a:xfrm>
            <a:off x="4341548" y="3302492"/>
            <a:ext cx="7600654" cy="3298616"/>
            <a:chOff x="842010" y="1775460"/>
            <a:chExt cx="10782300" cy="4534115"/>
          </a:xfrm>
        </p:grpSpPr>
        <p:pic>
          <p:nvPicPr>
            <p:cNvPr id="3" name="图片 2"/>
            <p:cNvPicPr>
              <a:picLocks noChangeAspect="1"/>
            </p:cNvPicPr>
            <p:nvPr/>
          </p:nvPicPr>
          <p:blipFill>
            <a:blip r:embed="rId3">
              <a:lum bright="12000" contrast="18000"/>
            </a:blip>
            <a:stretch>
              <a:fillRect/>
            </a:stretch>
          </p:blipFill>
          <p:spPr>
            <a:xfrm>
              <a:off x="842010" y="2346960"/>
              <a:ext cx="10507345" cy="3594735"/>
            </a:xfrm>
            <a:prstGeom prst="rect">
              <a:avLst/>
            </a:prstGeom>
          </p:spPr>
        </p:pic>
        <p:cxnSp>
          <p:nvCxnSpPr>
            <p:cNvPr id="21" name="直接箭头连接符 20"/>
            <p:cNvCxnSpPr>
              <a:endCxn id="44" idx="2"/>
            </p:cNvCxnSpPr>
            <p:nvPr/>
          </p:nvCxnSpPr>
          <p:spPr>
            <a:xfrm flipV="1">
              <a:off x="5238750" y="2143341"/>
              <a:ext cx="686436" cy="1222799"/>
            </a:xfrm>
            <a:prstGeom prst="straightConnector1">
              <a:avLst/>
            </a:prstGeom>
            <a:ln>
              <a:solidFill>
                <a:srgbClr val="FF0000"/>
              </a:solidFill>
              <a:tailEnd type="arrow" w="med" len="med"/>
            </a:ln>
          </p:spPr>
          <p:style>
            <a:lnRef idx="3">
              <a:schemeClr val="accent2"/>
            </a:lnRef>
            <a:fillRef idx="0">
              <a:schemeClr val="accent2"/>
            </a:fillRef>
            <a:effectRef idx="2">
              <a:schemeClr val="accent2"/>
            </a:effectRef>
            <a:fontRef idx="minor">
              <a:schemeClr val="tx1"/>
            </a:fontRef>
          </p:style>
        </p:cxnSp>
        <p:cxnSp>
          <p:nvCxnSpPr>
            <p:cNvPr id="7" name="直接箭头连接符 6"/>
            <p:cNvCxnSpPr>
              <a:endCxn id="6" idx="2"/>
            </p:cNvCxnSpPr>
            <p:nvPr/>
          </p:nvCxnSpPr>
          <p:spPr>
            <a:xfrm flipV="1">
              <a:off x="5131436" y="2428875"/>
              <a:ext cx="2562224" cy="1217301"/>
            </a:xfrm>
            <a:prstGeom prst="straightConnector1">
              <a:avLst/>
            </a:prstGeom>
            <a:ln>
              <a:solidFill>
                <a:srgbClr val="FF0000"/>
              </a:solidFill>
              <a:tailEnd type="arrow" w="med" len="med"/>
            </a:ln>
          </p:spPr>
          <p:style>
            <a:lnRef idx="3">
              <a:schemeClr val="accent2"/>
            </a:lnRef>
            <a:fillRef idx="0">
              <a:schemeClr val="accent2"/>
            </a:fillRef>
            <a:effectRef idx="2">
              <a:schemeClr val="accent2"/>
            </a:effectRef>
            <a:fontRef idx="minor">
              <a:schemeClr val="tx1"/>
            </a:fontRef>
          </p:style>
        </p:cxnSp>
        <p:cxnSp>
          <p:nvCxnSpPr>
            <p:cNvPr id="9" name="直接箭头连接符 8"/>
            <p:cNvCxnSpPr>
              <a:endCxn id="8" idx="2"/>
            </p:cNvCxnSpPr>
            <p:nvPr/>
          </p:nvCxnSpPr>
          <p:spPr>
            <a:xfrm flipV="1">
              <a:off x="7700010" y="2143125"/>
              <a:ext cx="3462338" cy="2446658"/>
            </a:xfrm>
            <a:prstGeom prst="straightConnector1">
              <a:avLst/>
            </a:prstGeom>
            <a:ln>
              <a:solidFill>
                <a:srgbClr val="FF0000"/>
              </a:solidFill>
              <a:tailEnd type="arrow" w="med" len="med"/>
            </a:ln>
          </p:spPr>
          <p:style>
            <a:lnRef idx="3">
              <a:schemeClr val="accent2"/>
            </a:lnRef>
            <a:fillRef idx="0">
              <a:schemeClr val="accent2"/>
            </a:fillRef>
            <a:effectRef idx="2">
              <a:schemeClr val="accent2"/>
            </a:effectRef>
            <a:fontRef idx="minor">
              <a:schemeClr val="tx1"/>
            </a:fontRef>
          </p:style>
        </p:cxnSp>
        <p:cxnSp>
          <p:nvCxnSpPr>
            <p:cNvPr id="11" name="直接箭头连接符 10"/>
            <p:cNvCxnSpPr>
              <a:endCxn id="10" idx="2"/>
            </p:cNvCxnSpPr>
            <p:nvPr/>
          </p:nvCxnSpPr>
          <p:spPr>
            <a:xfrm flipV="1">
              <a:off x="8886825" y="3531869"/>
              <a:ext cx="2196783" cy="1179833"/>
            </a:xfrm>
            <a:prstGeom prst="straightConnector1">
              <a:avLst/>
            </a:prstGeom>
            <a:ln>
              <a:solidFill>
                <a:srgbClr val="FF0000"/>
              </a:solidFill>
              <a:tailEnd type="arrow" w="med" len="med"/>
            </a:ln>
          </p:spPr>
          <p:style>
            <a:lnRef idx="3">
              <a:schemeClr val="accent2"/>
            </a:lnRef>
            <a:fillRef idx="0">
              <a:schemeClr val="accent2"/>
            </a:fillRef>
            <a:effectRef idx="2">
              <a:schemeClr val="accent2"/>
            </a:effectRef>
            <a:fontRef idx="minor">
              <a:schemeClr val="tx1"/>
            </a:fontRef>
          </p:style>
        </p:cxnSp>
        <p:cxnSp>
          <p:nvCxnSpPr>
            <p:cNvPr id="13" name="直接箭头连接符 12"/>
            <p:cNvCxnSpPr>
              <a:endCxn id="24" idx="1"/>
            </p:cNvCxnSpPr>
            <p:nvPr/>
          </p:nvCxnSpPr>
          <p:spPr>
            <a:xfrm flipV="1">
              <a:off x="7748905" y="4736890"/>
              <a:ext cx="2586355" cy="167217"/>
            </a:xfrm>
            <a:prstGeom prst="straightConnector1">
              <a:avLst/>
            </a:prstGeom>
            <a:ln>
              <a:solidFill>
                <a:srgbClr val="FF0000"/>
              </a:solidFill>
              <a:tailEnd type="arrow" w="med" len="med"/>
            </a:ln>
          </p:spPr>
          <p:style>
            <a:lnRef idx="3">
              <a:schemeClr val="accent2"/>
            </a:lnRef>
            <a:fillRef idx="0">
              <a:schemeClr val="accent2"/>
            </a:fillRef>
            <a:effectRef idx="2">
              <a:schemeClr val="accent2"/>
            </a:effectRef>
            <a:fontRef idx="minor">
              <a:schemeClr val="tx1"/>
            </a:fontRef>
          </p:style>
        </p:cxnSp>
        <p:cxnSp>
          <p:nvCxnSpPr>
            <p:cNvPr id="15" name="直接箭头连接符 14"/>
            <p:cNvCxnSpPr>
              <a:endCxn id="14" idx="2"/>
            </p:cNvCxnSpPr>
            <p:nvPr/>
          </p:nvCxnSpPr>
          <p:spPr>
            <a:xfrm flipH="1" flipV="1">
              <a:off x="2810828" y="2143125"/>
              <a:ext cx="1479233" cy="1198881"/>
            </a:xfrm>
            <a:prstGeom prst="straightConnector1">
              <a:avLst/>
            </a:prstGeom>
            <a:ln>
              <a:solidFill>
                <a:srgbClr val="FF0000"/>
              </a:solidFill>
              <a:tailEnd type="arrow" w="med" len="med"/>
            </a:ln>
          </p:spPr>
          <p:style>
            <a:lnRef idx="3">
              <a:schemeClr val="accent2"/>
            </a:lnRef>
            <a:fillRef idx="0">
              <a:schemeClr val="accent2"/>
            </a:fillRef>
            <a:effectRef idx="2">
              <a:schemeClr val="accent2"/>
            </a:effectRef>
            <a:fontRef idx="minor">
              <a:schemeClr val="tx1"/>
            </a:fontRef>
          </p:style>
        </p:cxnSp>
        <p:sp>
          <p:nvSpPr>
            <p:cNvPr id="24" name="文本框 23"/>
            <p:cNvSpPr txBox="1"/>
            <p:nvPr/>
          </p:nvSpPr>
          <p:spPr>
            <a:xfrm>
              <a:off x="10335259" y="4552949"/>
              <a:ext cx="1287145" cy="36788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indent="0" algn="just" fontAlgn="auto">
                <a:lnSpc>
                  <a:spcPct val="150000"/>
                </a:lnSpc>
                <a:buFont typeface="Wingdings" panose="05000000000000000000" charset="0"/>
                <a:buNone/>
              </a:pPr>
              <a:r>
                <a:rPr lang="zh-CN" altLang="en-US" sz="900" b="1">
                  <a:solidFill>
                    <a:srgbClr val="C00000"/>
                  </a:solidFill>
                  <a:effectLst/>
                  <a:latin typeface="宋体" panose="02010600030101010101" pitchFamily="2" charset="-122"/>
                  <a:ea typeface="宋体" panose="02010600030101010101" pitchFamily="2" charset="-122"/>
                  <a:cs typeface="微软雅黑" panose="020B0503020204020204" pitchFamily="34" charset="-122"/>
                  <a:sym typeface="+mn-ea"/>
                </a:rPr>
                <a:t>喷砂机器人</a:t>
              </a:r>
            </a:p>
          </p:txBody>
        </p:sp>
        <p:sp>
          <p:nvSpPr>
            <p:cNvPr id="23" name="文本框 22"/>
            <p:cNvSpPr txBox="1"/>
            <p:nvPr/>
          </p:nvSpPr>
          <p:spPr>
            <a:xfrm>
              <a:off x="1176020" y="5941694"/>
              <a:ext cx="1097915" cy="36788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indent="0" algn="just" fontAlgn="auto">
                <a:lnSpc>
                  <a:spcPct val="150000"/>
                </a:lnSpc>
                <a:buFont typeface="Wingdings" panose="05000000000000000000" charset="0"/>
                <a:buNone/>
              </a:pPr>
              <a:r>
                <a:rPr lang="zh-CN" altLang="en-US" sz="900" b="1">
                  <a:solidFill>
                    <a:srgbClr val="C00000"/>
                  </a:solidFill>
                  <a:effectLst/>
                  <a:latin typeface="宋体" panose="02010600030101010101" pitchFamily="2" charset="-122"/>
                  <a:ea typeface="宋体" panose="02010600030101010101" pitchFamily="2" charset="-122"/>
                  <a:cs typeface="微软雅黑" panose="020B0503020204020204" pitchFamily="34" charset="-122"/>
                  <a:sym typeface="+mn-ea"/>
                </a:rPr>
                <a:t>热交换器</a:t>
              </a:r>
            </a:p>
          </p:txBody>
        </p:sp>
        <p:sp>
          <p:nvSpPr>
            <p:cNvPr id="26" name="文本框 25"/>
            <p:cNvSpPr txBox="1"/>
            <p:nvPr/>
          </p:nvSpPr>
          <p:spPr>
            <a:xfrm>
              <a:off x="10284461" y="5941694"/>
              <a:ext cx="1337946" cy="36788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indent="0" algn="just" fontAlgn="auto">
                <a:lnSpc>
                  <a:spcPct val="150000"/>
                </a:lnSpc>
                <a:buFont typeface="Wingdings" panose="05000000000000000000" charset="0"/>
                <a:buNone/>
              </a:pPr>
              <a:r>
                <a:rPr lang="zh-CN" altLang="en-US" sz="900" b="1">
                  <a:solidFill>
                    <a:srgbClr val="C00000"/>
                  </a:solidFill>
                  <a:effectLst/>
                  <a:latin typeface="宋体" panose="02010600030101010101" pitchFamily="2" charset="-122"/>
                  <a:ea typeface="宋体" panose="02010600030101010101" pitchFamily="2" charset="-122"/>
                  <a:cs typeface="微软雅黑" panose="020B0503020204020204" pitchFamily="34" charset="-122"/>
                  <a:sym typeface="+mn-ea"/>
                </a:rPr>
                <a:t>室外除尘器</a:t>
              </a:r>
            </a:p>
          </p:txBody>
        </p:sp>
        <p:grpSp>
          <p:nvGrpSpPr>
            <p:cNvPr id="33" name="组合 32"/>
            <p:cNvGrpSpPr/>
            <p:nvPr/>
          </p:nvGrpSpPr>
          <p:grpSpPr>
            <a:xfrm>
              <a:off x="1177925" y="1775460"/>
              <a:ext cx="10446385" cy="4533900"/>
              <a:chOff x="1852" y="2796"/>
              <a:chExt cx="16451" cy="7140"/>
            </a:xfrm>
          </p:grpSpPr>
          <p:sp>
            <p:nvSpPr>
              <p:cNvPr id="17" name="文本框 16"/>
              <p:cNvSpPr txBox="1"/>
              <p:nvPr/>
            </p:nvSpPr>
            <p:spPr>
              <a:xfrm>
                <a:off x="13863" y="2796"/>
                <a:ext cx="2421" cy="57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indent="0" algn="just" fontAlgn="auto">
                  <a:lnSpc>
                    <a:spcPct val="150000"/>
                  </a:lnSpc>
                  <a:buFont typeface="Wingdings" panose="05000000000000000000" charset="0"/>
                  <a:buNone/>
                </a:pPr>
                <a:r>
                  <a:rPr lang="zh-CN" altLang="en-US" sz="900" b="1">
                    <a:solidFill>
                      <a:schemeClr val="tx1"/>
                    </a:solidFill>
                    <a:effectLst/>
                    <a:latin typeface="宋体" panose="02010600030101010101" pitchFamily="2" charset="-122"/>
                    <a:ea typeface="宋体" panose="02010600030101010101" pitchFamily="2" charset="-122"/>
                    <a:cs typeface="微软雅黑" panose="020B0503020204020204" pitchFamily="34" charset="-122"/>
                    <a:sym typeface="+mn-ea"/>
                  </a:rPr>
                  <a:t>清洁、行程区</a:t>
                </a:r>
              </a:p>
            </p:txBody>
          </p:sp>
          <p:sp>
            <p:nvSpPr>
              <p:cNvPr id="6" name="文本框 5"/>
              <p:cNvSpPr txBox="1"/>
              <p:nvPr/>
            </p:nvSpPr>
            <p:spPr>
              <a:xfrm>
                <a:off x="10926" y="2796"/>
                <a:ext cx="2374" cy="10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indent="0" algn="just" fontAlgn="auto">
                  <a:lnSpc>
                    <a:spcPct val="150000"/>
                  </a:lnSpc>
                  <a:buFont typeface="Wingdings" panose="05000000000000000000" charset="0"/>
                  <a:buNone/>
                </a:pPr>
                <a:r>
                  <a:rPr lang="zh-CN" altLang="en-US" sz="900" b="1">
                    <a:solidFill>
                      <a:schemeClr val="tx1"/>
                    </a:solidFill>
                    <a:effectLst/>
                    <a:latin typeface="宋体" panose="02010600030101010101" pitchFamily="2" charset="-122"/>
                    <a:ea typeface="宋体" panose="02010600030101010101" pitchFamily="2" charset="-122"/>
                    <a:cs typeface="微软雅黑" panose="020B0503020204020204" pitchFamily="34" charset="-122"/>
                    <a:sym typeface="+mn-ea"/>
                  </a:rPr>
                  <a:t>底层、电阻层、电极喷涂</a:t>
                </a:r>
              </a:p>
            </p:txBody>
          </p:sp>
          <p:sp>
            <p:nvSpPr>
              <p:cNvPr id="8" name="文本框 7"/>
              <p:cNvSpPr txBox="1"/>
              <p:nvPr/>
            </p:nvSpPr>
            <p:spPr>
              <a:xfrm>
                <a:off x="16848" y="2796"/>
                <a:ext cx="1455" cy="57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indent="0" algn="just" fontAlgn="auto">
                  <a:lnSpc>
                    <a:spcPct val="150000"/>
                  </a:lnSpc>
                  <a:buFont typeface="Wingdings" panose="05000000000000000000" charset="0"/>
                  <a:buNone/>
                </a:pPr>
                <a:r>
                  <a:rPr lang="zh-CN" altLang="en-US" sz="900" b="1">
                    <a:solidFill>
                      <a:schemeClr val="tx1"/>
                    </a:solidFill>
                    <a:effectLst/>
                    <a:latin typeface="宋体" panose="02010600030101010101" pitchFamily="2" charset="-122"/>
                    <a:ea typeface="宋体" panose="02010600030101010101" pitchFamily="2" charset="-122"/>
                    <a:cs typeface="微软雅黑" panose="020B0503020204020204" pitchFamily="34" charset="-122"/>
                    <a:sym typeface="+mn-ea"/>
                  </a:rPr>
                  <a:t>喷砂间</a:t>
                </a:r>
              </a:p>
            </p:txBody>
          </p:sp>
          <p:sp>
            <p:nvSpPr>
              <p:cNvPr id="10" name="文本框 9"/>
              <p:cNvSpPr txBox="1"/>
              <p:nvPr/>
            </p:nvSpPr>
            <p:spPr>
              <a:xfrm>
                <a:off x="16600" y="4983"/>
                <a:ext cx="1703" cy="57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indent="0" algn="just" fontAlgn="auto">
                  <a:lnSpc>
                    <a:spcPct val="150000"/>
                  </a:lnSpc>
                  <a:buFont typeface="Wingdings" panose="05000000000000000000" charset="0"/>
                  <a:buNone/>
                </a:pPr>
                <a:r>
                  <a:rPr lang="zh-CN" altLang="en-US" sz="900" b="1">
                    <a:solidFill>
                      <a:schemeClr val="tx1"/>
                    </a:solidFill>
                    <a:effectLst/>
                    <a:latin typeface="宋体" panose="02010600030101010101" pitchFamily="2" charset="-122"/>
                    <a:ea typeface="宋体" panose="02010600030101010101" pitchFamily="2" charset="-122"/>
                    <a:cs typeface="微软雅黑" panose="020B0503020204020204" pitchFamily="34" charset="-122"/>
                    <a:sym typeface="+mn-ea"/>
                  </a:rPr>
                  <a:t>上料区</a:t>
                </a:r>
              </a:p>
            </p:txBody>
          </p:sp>
          <p:sp>
            <p:nvSpPr>
              <p:cNvPr id="14" name="文本框 13"/>
              <p:cNvSpPr txBox="1"/>
              <p:nvPr/>
            </p:nvSpPr>
            <p:spPr>
              <a:xfrm>
                <a:off x="3443" y="2796"/>
                <a:ext cx="1961" cy="57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indent="0" algn="just" fontAlgn="auto">
                  <a:lnSpc>
                    <a:spcPct val="150000"/>
                  </a:lnSpc>
                  <a:buFont typeface="Wingdings" panose="05000000000000000000" charset="0"/>
                  <a:buNone/>
                </a:pPr>
                <a:r>
                  <a:rPr lang="zh-CN" altLang="en-US" sz="900" b="1">
                    <a:solidFill>
                      <a:schemeClr val="tx1"/>
                    </a:solidFill>
                    <a:effectLst/>
                    <a:latin typeface="宋体" panose="02010600030101010101" pitchFamily="2" charset="-122"/>
                    <a:ea typeface="宋体" panose="02010600030101010101" pitchFamily="2" charset="-122"/>
                    <a:cs typeface="微软雅黑" panose="020B0503020204020204" pitchFamily="34" charset="-122"/>
                    <a:sym typeface="+mn-ea"/>
                  </a:rPr>
                  <a:t>绝缘层喷涂</a:t>
                </a:r>
              </a:p>
            </p:txBody>
          </p:sp>
          <p:sp>
            <p:nvSpPr>
              <p:cNvPr id="16" name="文本框 15"/>
              <p:cNvSpPr txBox="1"/>
              <p:nvPr/>
            </p:nvSpPr>
            <p:spPr>
              <a:xfrm>
                <a:off x="5942" y="2796"/>
                <a:ext cx="1928" cy="57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indent="0" algn="just" fontAlgn="auto">
                  <a:lnSpc>
                    <a:spcPct val="150000"/>
                  </a:lnSpc>
                  <a:buFont typeface="Wingdings" panose="05000000000000000000" charset="0"/>
                  <a:buNone/>
                </a:pPr>
                <a:r>
                  <a:rPr lang="zh-CN" altLang="en-US" sz="900" b="1">
                    <a:solidFill>
                      <a:schemeClr val="tx1"/>
                    </a:solidFill>
                    <a:effectLst/>
                    <a:latin typeface="宋体" panose="02010600030101010101" pitchFamily="2" charset="-122"/>
                    <a:ea typeface="宋体" panose="02010600030101010101" pitchFamily="2" charset="-122"/>
                    <a:cs typeface="微软雅黑" panose="020B0503020204020204" pitchFamily="34" charset="-122"/>
                    <a:sym typeface="+mn-ea"/>
                  </a:rPr>
                  <a:t>吹扫清洁区</a:t>
                </a:r>
              </a:p>
            </p:txBody>
          </p:sp>
          <p:sp>
            <p:nvSpPr>
              <p:cNvPr id="18" name="文本框 17"/>
              <p:cNvSpPr txBox="1"/>
              <p:nvPr/>
            </p:nvSpPr>
            <p:spPr>
              <a:xfrm>
                <a:off x="12170" y="9357"/>
                <a:ext cx="2420" cy="57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indent="0" algn="just" fontAlgn="auto">
                  <a:lnSpc>
                    <a:spcPct val="150000"/>
                  </a:lnSpc>
                  <a:buFont typeface="Wingdings" panose="05000000000000000000" charset="0"/>
                  <a:buNone/>
                </a:pPr>
                <a:r>
                  <a:rPr lang="en-US" altLang="zh-CN" sz="900" b="1">
                    <a:solidFill>
                      <a:srgbClr val="C00000"/>
                    </a:solidFill>
                    <a:effectLst/>
                    <a:latin typeface="宋体" panose="02010600030101010101" pitchFamily="2" charset="-122"/>
                    <a:ea typeface="宋体" panose="02010600030101010101" pitchFamily="2" charset="-122"/>
                    <a:cs typeface="微软雅黑" panose="020B0503020204020204" pitchFamily="34" charset="-122"/>
                    <a:sym typeface="+mn-ea"/>
                  </a:rPr>
                  <a:t>GTV</a:t>
                </a:r>
                <a:r>
                  <a:rPr lang="zh-CN" altLang="en-US" sz="900" b="1">
                    <a:solidFill>
                      <a:srgbClr val="C00000"/>
                    </a:solidFill>
                    <a:effectLst/>
                    <a:latin typeface="宋体" panose="02010600030101010101" pitchFamily="2" charset="-122"/>
                    <a:ea typeface="宋体" panose="02010600030101010101" pitchFamily="2" charset="-122"/>
                    <a:cs typeface="微软雅黑" panose="020B0503020204020204" pitchFamily="34" charset="-122"/>
                    <a:sym typeface="+mn-ea"/>
                  </a:rPr>
                  <a:t>水电控制箱</a:t>
                </a:r>
              </a:p>
            </p:txBody>
          </p:sp>
          <p:sp>
            <p:nvSpPr>
              <p:cNvPr id="12" name="文本框 11"/>
              <p:cNvSpPr txBox="1"/>
              <p:nvPr/>
            </p:nvSpPr>
            <p:spPr>
              <a:xfrm>
                <a:off x="1852" y="2796"/>
                <a:ext cx="1256" cy="57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indent="0" algn="just" fontAlgn="auto">
                  <a:lnSpc>
                    <a:spcPct val="150000"/>
                  </a:lnSpc>
                  <a:buFont typeface="Wingdings" panose="05000000000000000000" charset="0"/>
                  <a:buNone/>
                </a:pPr>
                <a:r>
                  <a:rPr lang="zh-CN" altLang="en-US" sz="900" b="1">
                    <a:solidFill>
                      <a:schemeClr val="tx1"/>
                    </a:solidFill>
                    <a:effectLst/>
                    <a:latin typeface="宋体" panose="02010600030101010101" pitchFamily="2" charset="-122"/>
                    <a:ea typeface="宋体" panose="02010600030101010101" pitchFamily="2" charset="-122"/>
                    <a:cs typeface="微软雅黑" panose="020B0503020204020204" pitchFamily="34" charset="-122"/>
                    <a:sym typeface="+mn-ea"/>
                  </a:rPr>
                  <a:t>下料区</a:t>
                </a:r>
              </a:p>
            </p:txBody>
          </p:sp>
          <p:sp>
            <p:nvSpPr>
              <p:cNvPr id="20" name="文本框 19"/>
              <p:cNvSpPr txBox="1"/>
              <p:nvPr/>
            </p:nvSpPr>
            <p:spPr>
              <a:xfrm>
                <a:off x="1852" y="4983"/>
                <a:ext cx="2778" cy="57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indent="0" algn="just" fontAlgn="auto">
                  <a:lnSpc>
                    <a:spcPct val="150000"/>
                  </a:lnSpc>
                  <a:buFont typeface="Wingdings" panose="05000000000000000000" charset="0"/>
                  <a:buNone/>
                </a:pPr>
                <a:r>
                  <a:rPr lang="zh-CN" altLang="en-US" sz="900" b="1" dirty="0">
                    <a:solidFill>
                      <a:srgbClr val="C00000"/>
                    </a:solidFill>
                    <a:effectLst/>
                    <a:latin typeface="宋体" panose="02010600030101010101" pitchFamily="2" charset="-122"/>
                    <a:ea typeface="宋体" panose="02010600030101010101" pitchFamily="2" charset="-122"/>
                    <a:cs typeface="微软雅黑" panose="020B0503020204020204" pitchFamily="34" charset="-122"/>
                    <a:sym typeface="+mn-ea"/>
                  </a:rPr>
                  <a:t>喷涂地轨机器人</a:t>
                </a:r>
              </a:p>
            </p:txBody>
          </p:sp>
          <p:sp>
            <p:nvSpPr>
              <p:cNvPr id="25" name="文本框 24"/>
              <p:cNvSpPr txBox="1"/>
              <p:nvPr/>
            </p:nvSpPr>
            <p:spPr>
              <a:xfrm>
                <a:off x="1852" y="7170"/>
                <a:ext cx="2107" cy="57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indent="0" algn="just" fontAlgn="auto">
                  <a:lnSpc>
                    <a:spcPct val="150000"/>
                  </a:lnSpc>
                  <a:buFont typeface="Wingdings" panose="05000000000000000000" charset="0"/>
                  <a:buNone/>
                </a:pPr>
                <a:r>
                  <a:rPr lang="zh-CN" altLang="en-US" sz="900" b="1">
                    <a:solidFill>
                      <a:srgbClr val="C00000"/>
                    </a:solidFill>
                    <a:effectLst/>
                    <a:latin typeface="宋体" panose="02010600030101010101" pitchFamily="2" charset="-122"/>
                    <a:ea typeface="宋体" panose="02010600030101010101" pitchFamily="2" charset="-122"/>
                    <a:cs typeface="微软雅黑" panose="020B0503020204020204" pitchFamily="34" charset="-122"/>
                    <a:sym typeface="+mn-ea"/>
                  </a:rPr>
                  <a:t>室外除尘器</a:t>
                </a:r>
              </a:p>
            </p:txBody>
          </p:sp>
          <p:sp>
            <p:nvSpPr>
              <p:cNvPr id="28" name="文本框 27"/>
              <p:cNvSpPr txBox="1"/>
              <p:nvPr/>
            </p:nvSpPr>
            <p:spPr>
              <a:xfrm>
                <a:off x="8030" y="9357"/>
                <a:ext cx="2261" cy="57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indent="0" algn="just" fontAlgn="auto">
                  <a:lnSpc>
                    <a:spcPct val="150000"/>
                  </a:lnSpc>
                  <a:buFont typeface="Wingdings" panose="05000000000000000000" charset="0"/>
                  <a:buNone/>
                </a:pPr>
                <a:r>
                  <a:rPr lang="en-US" altLang="zh-CN" sz="900" b="1">
                    <a:solidFill>
                      <a:srgbClr val="C00000"/>
                    </a:solidFill>
                    <a:effectLst/>
                    <a:latin typeface="宋体" panose="02010600030101010101" pitchFamily="2" charset="-122"/>
                    <a:ea typeface="宋体" panose="02010600030101010101" pitchFamily="2" charset="-122"/>
                    <a:cs typeface="微软雅黑" panose="020B0503020204020204" pitchFamily="34" charset="-122"/>
                    <a:sym typeface="+mn-ea"/>
                  </a:rPr>
                  <a:t>GTV</a:t>
                </a:r>
                <a:r>
                  <a:rPr lang="zh-CN" altLang="en-US" sz="900" b="1">
                    <a:solidFill>
                      <a:srgbClr val="C00000"/>
                    </a:solidFill>
                    <a:effectLst/>
                    <a:latin typeface="宋体" panose="02010600030101010101" pitchFamily="2" charset="-122"/>
                    <a:ea typeface="宋体" panose="02010600030101010101" pitchFamily="2" charset="-122"/>
                    <a:cs typeface="微软雅黑" panose="020B0503020204020204" pitchFamily="34" charset="-122"/>
                    <a:sym typeface="+mn-ea"/>
                  </a:rPr>
                  <a:t>电弧电源</a:t>
                </a:r>
              </a:p>
            </p:txBody>
          </p:sp>
          <p:sp>
            <p:nvSpPr>
              <p:cNvPr id="29" name="文本框 28"/>
              <p:cNvSpPr txBox="1"/>
              <p:nvPr/>
            </p:nvSpPr>
            <p:spPr>
              <a:xfrm>
                <a:off x="5187" y="9357"/>
                <a:ext cx="1510" cy="57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indent="0" algn="just" fontAlgn="auto">
                  <a:lnSpc>
                    <a:spcPct val="150000"/>
                  </a:lnSpc>
                  <a:buFont typeface="Wingdings" panose="05000000000000000000" charset="0"/>
                  <a:buNone/>
                </a:pPr>
                <a:r>
                  <a:rPr lang="en-US" altLang="zh-CN" sz="900" b="1">
                    <a:solidFill>
                      <a:srgbClr val="C00000"/>
                    </a:solidFill>
                    <a:effectLst/>
                    <a:latin typeface="宋体" panose="02010600030101010101" pitchFamily="2" charset="-122"/>
                    <a:ea typeface="宋体" panose="02010600030101010101" pitchFamily="2" charset="-122"/>
                    <a:cs typeface="微软雅黑" panose="020B0503020204020204" pitchFamily="34" charset="-122"/>
                    <a:sym typeface="+mn-ea"/>
                  </a:rPr>
                  <a:t>GTV-PPC</a:t>
                </a:r>
              </a:p>
            </p:txBody>
          </p:sp>
          <p:sp>
            <p:nvSpPr>
              <p:cNvPr id="30" name="文本框 29"/>
              <p:cNvSpPr txBox="1"/>
              <p:nvPr/>
            </p:nvSpPr>
            <p:spPr>
              <a:xfrm>
                <a:off x="1852" y="9357"/>
                <a:ext cx="1729" cy="57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indent="0" algn="just" fontAlgn="auto">
                  <a:lnSpc>
                    <a:spcPct val="150000"/>
                  </a:lnSpc>
                  <a:buFont typeface="Wingdings" panose="05000000000000000000" charset="0"/>
                  <a:buNone/>
                </a:pPr>
                <a:r>
                  <a:rPr lang="zh-CN" altLang="en-US" sz="900" b="1">
                    <a:solidFill>
                      <a:srgbClr val="C00000"/>
                    </a:solidFill>
                    <a:effectLst/>
                    <a:latin typeface="宋体" panose="02010600030101010101" pitchFamily="2" charset="-122"/>
                    <a:ea typeface="宋体" panose="02010600030101010101" pitchFamily="2" charset="-122"/>
                    <a:cs typeface="微软雅黑" panose="020B0503020204020204" pitchFamily="34" charset="-122"/>
                    <a:sym typeface="+mn-ea"/>
                  </a:rPr>
                  <a:t>热交换器</a:t>
                </a:r>
              </a:p>
            </p:txBody>
          </p:sp>
        </p:grpSp>
        <p:cxnSp>
          <p:nvCxnSpPr>
            <p:cNvPr id="34" name="直接箭头连接符 33"/>
            <p:cNvCxnSpPr>
              <a:endCxn id="16" idx="2"/>
            </p:cNvCxnSpPr>
            <p:nvPr/>
          </p:nvCxnSpPr>
          <p:spPr>
            <a:xfrm flipH="1" flipV="1">
              <a:off x="4387216" y="2143125"/>
              <a:ext cx="300355" cy="1341122"/>
            </a:xfrm>
            <a:prstGeom prst="straightConnector1">
              <a:avLst/>
            </a:prstGeom>
            <a:ln>
              <a:solidFill>
                <a:srgbClr val="FF0000"/>
              </a:solidFill>
              <a:tailEnd type="arrow" w="med" len="med"/>
            </a:ln>
          </p:spPr>
          <p:style>
            <a:lnRef idx="3">
              <a:schemeClr val="accent2"/>
            </a:lnRef>
            <a:fillRef idx="0">
              <a:schemeClr val="accent2"/>
            </a:fillRef>
            <a:effectRef idx="2">
              <a:schemeClr val="accent2"/>
            </a:effectRef>
            <a:fontRef idx="minor">
              <a:schemeClr val="tx1"/>
            </a:fontRef>
          </p:style>
        </p:cxnSp>
        <p:cxnSp>
          <p:nvCxnSpPr>
            <p:cNvPr id="35" name="直接箭头连接符 34"/>
            <p:cNvCxnSpPr>
              <a:endCxn id="17" idx="2"/>
            </p:cNvCxnSpPr>
            <p:nvPr/>
          </p:nvCxnSpPr>
          <p:spPr>
            <a:xfrm flipV="1">
              <a:off x="6717029" y="2143125"/>
              <a:ext cx="2856549" cy="1817372"/>
            </a:xfrm>
            <a:prstGeom prst="straightConnector1">
              <a:avLst/>
            </a:prstGeom>
            <a:ln>
              <a:solidFill>
                <a:srgbClr val="FF0000"/>
              </a:solidFill>
              <a:tailEnd type="arrow" w="med" len="med"/>
            </a:ln>
          </p:spPr>
          <p:style>
            <a:lnRef idx="3">
              <a:schemeClr val="accent2"/>
            </a:lnRef>
            <a:fillRef idx="0">
              <a:schemeClr val="accent2"/>
            </a:fillRef>
            <a:effectRef idx="2">
              <a:schemeClr val="accent2"/>
            </a:effectRef>
            <a:fontRef idx="minor">
              <a:schemeClr val="tx1"/>
            </a:fontRef>
          </p:style>
        </p:cxnSp>
        <p:cxnSp>
          <p:nvCxnSpPr>
            <p:cNvPr id="36" name="直接箭头连接符 35"/>
            <p:cNvCxnSpPr>
              <a:endCxn id="26" idx="1"/>
            </p:cNvCxnSpPr>
            <p:nvPr/>
          </p:nvCxnSpPr>
          <p:spPr>
            <a:xfrm>
              <a:off x="7931150" y="5512434"/>
              <a:ext cx="2353311" cy="613201"/>
            </a:xfrm>
            <a:prstGeom prst="straightConnector1">
              <a:avLst/>
            </a:prstGeom>
            <a:ln>
              <a:solidFill>
                <a:srgbClr val="FF0000"/>
              </a:solidFill>
              <a:tailEnd type="arrow" w="med" len="med"/>
            </a:ln>
          </p:spPr>
          <p:style>
            <a:lnRef idx="3">
              <a:schemeClr val="accent2"/>
            </a:lnRef>
            <a:fillRef idx="0">
              <a:schemeClr val="accent2"/>
            </a:fillRef>
            <a:effectRef idx="2">
              <a:schemeClr val="accent2"/>
            </a:effectRef>
            <a:fontRef idx="minor">
              <a:schemeClr val="tx1"/>
            </a:fontRef>
          </p:style>
        </p:cxnSp>
        <p:cxnSp>
          <p:nvCxnSpPr>
            <p:cNvPr id="37" name="直接箭头连接符 36"/>
            <p:cNvCxnSpPr>
              <a:endCxn id="18" idx="1"/>
            </p:cNvCxnSpPr>
            <p:nvPr/>
          </p:nvCxnSpPr>
          <p:spPr>
            <a:xfrm>
              <a:off x="5904230" y="4112895"/>
              <a:ext cx="1825625" cy="2012632"/>
            </a:xfrm>
            <a:prstGeom prst="straightConnector1">
              <a:avLst/>
            </a:prstGeom>
            <a:ln>
              <a:solidFill>
                <a:srgbClr val="FF0000"/>
              </a:solidFill>
              <a:tailEnd type="arrow" w="med" len="med"/>
            </a:ln>
          </p:spPr>
          <p:style>
            <a:lnRef idx="3">
              <a:schemeClr val="accent2"/>
            </a:lnRef>
            <a:fillRef idx="0">
              <a:schemeClr val="accent2"/>
            </a:fillRef>
            <a:effectRef idx="2">
              <a:schemeClr val="accent2"/>
            </a:effectRef>
            <a:fontRef idx="minor">
              <a:schemeClr val="tx1"/>
            </a:fontRef>
          </p:style>
        </p:cxnSp>
        <p:cxnSp>
          <p:nvCxnSpPr>
            <p:cNvPr id="38" name="直接箭头连接符 37"/>
            <p:cNvCxnSpPr>
              <a:endCxn id="29" idx="0"/>
            </p:cNvCxnSpPr>
            <p:nvPr/>
          </p:nvCxnSpPr>
          <p:spPr>
            <a:xfrm flipH="1">
              <a:off x="3775075" y="4396739"/>
              <a:ext cx="1591946" cy="1544955"/>
            </a:xfrm>
            <a:prstGeom prst="straightConnector1">
              <a:avLst/>
            </a:prstGeom>
            <a:ln>
              <a:solidFill>
                <a:srgbClr val="FF0000"/>
              </a:solidFill>
              <a:tailEnd type="arrow" w="med" len="med"/>
            </a:ln>
          </p:spPr>
          <p:style>
            <a:lnRef idx="3">
              <a:schemeClr val="accent2"/>
            </a:lnRef>
            <a:fillRef idx="0">
              <a:schemeClr val="accent2"/>
            </a:fillRef>
            <a:effectRef idx="2">
              <a:schemeClr val="accent2"/>
            </a:effectRef>
            <a:fontRef idx="minor">
              <a:schemeClr val="tx1"/>
            </a:fontRef>
          </p:style>
        </p:cxnSp>
        <p:cxnSp>
          <p:nvCxnSpPr>
            <p:cNvPr id="39" name="直接箭头连接符 38"/>
            <p:cNvCxnSpPr>
              <a:endCxn id="28" idx="0"/>
            </p:cNvCxnSpPr>
            <p:nvPr/>
          </p:nvCxnSpPr>
          <p:spPr>
            <a:xfrm>
              <a:off x="5528945" y="4488179"/>
              <a:ext cx="289878" cy="1453516"/>
            </a:xfrm>
            <a:prstGeom prst="straightConnector1">
              <a:avLst/>
            </a:prstGeom>
            <a:ln>
              <a:solidFill>
                <a:srgbClr val="FF0000"/>
              </a:solidFill>
              <a:tailEnd type="arrow" w="med" len="med"/>
            </a:ln>
          </p:spPr>
          <p:style>
            <a:lnRef idx="3">
              <a:schemeClr val="accent2"/>
            </a:lnRef>
            <a:fillRef idx="0">
              <a:schemeClr val="accent2"/>
            </a:fillRef>
            <a:effectRef idx="2">
              <a:schemeClr val="accent2"/>
            </a:effectRef>
            <a:fontRef idx="minor">
              <a:schemeClr val="tx1"/>
            </a:fontRef>
          </p:style>
        </p:cxnSp>
        <p:cxnSp>
          <p:nvCxnSpPr>
            <p:cNvPr id="40" name="直接箭头连接符 39"/>
            <p:cNvCxnSpPr>
              <a:endCxn id="30" idx="3"/>
            </p:cNvCxnSpPr>
            <p:nvPr/>
          </p:nvCxnSpPr>
          <p:spPr>
            <a:xfrm flipH="1">
              <a:off x="2275840" y="4569463"/>
              <a:ext cx="2289810" cy="1556066"/>
            </a:xfrm>
            <a:prstGeom prst="straightConnector1">
              <a:avLst/>
            </a:prstGeom>
            <a:ln>
              <a:solidFill>
                <a:srgbClr val="FF0000"/>
              </a:solidFill>
              <a:tailEnd type="arrow" w="med" len="med"/>
            </a:ln>
          </p:spPr>
          <p:style>
            <a:lnRef idx="3">
              <a:schemeClr val="accent2"/>
            </a:lnRef>
            <a:fillRef idx="0">
              <a:schemeClr val="accent2"/>
            </a:fillRef>
            <a:effectRef idx="2">
              <a:schemeClr val="accent2"/>
            </a:effectRef>
            <a:fontRef idx="minor">
              <a:schemeClr val="tx1"/>
            </a:fontRef>
          </p:style>
        </p:cxnSp>
        <p:cxnSp>
          <p:nvCxnSpPr>
            <p:cNvPr id="41" name="直接箭头连接符 40"/>
            <p:cNvCxnSpPr>
              <a:endCxn id="25" idx="3"/>
            </p:cNvCxnSpPr>
            <p:nvPr/>
          </p:nvCxnSpPr>
          <p:spPr>
            <a:xfrm flipH="1">
              <a:off x="2515871" y="4518659"/>
              <a:ext cx="1451610" cy="218123"/>
            </a:xfrm>
            <a:prstGeom prst="straightConnector1">
              <a:avLst/>
            </a:prstGeom>
            <a:ln>
              <a:solidFill>
                <a:srgbClr val="FF0000"/>
              </a:solidFill>
              <a:tailEnd type="arrow" w="med" len="med"/>
            </a:ln>
          </p:spPr>
          <p:style>
            <a:lnRef idx="3">
              <a:schemeClr val="accent2"/>
            </a:lnRef>
            <a:fillRef idx="0">
              <a:schemeClr val="accent2"/>
            </a:fillRef>
            <a:effectRef idx="2">
              <a:schemeClr val="accent2"/>
            </a:effectRef>
            <a:fontRef idx="minor">
              <a:schemeClr val="tx1"/>
            </a:fontRef>
          </p:style>
        </p:cxnSp>
        <p:cxnSp>
          <p:nvCxnSpPr>
            <p:cNvPr id="42" name="直接箭头连接符 41"/>
            <p:cNvCxnSpPr>
              <a:endCxn id="20" idx="3"/>
            </p:cNvCxnSpPr>
            <p:nvPr/>
          </p:nvCxnSpPr>
          <p:spPr>
            <a:xfrm flipH="1" flipV="1">
              <a:off x="2941955" y="3348037"/>
              <a:ext cx="1583054" cy="602936"/>
            </a:xfrm>
            <a:prstGeom prst="straightConnector1">
              <a:avLst/>
            </a:prstGeom>
            <a:ln>
              <a:solidFill>
                <a:srgbClr val="FF0000"/>
              </a:solidFill>
              <a:tailEnd type="arrow" w="med" len="med"/>
            </a:ln>
          </p:spPr>
          <p:style>
            <a:lnRef idx="3">
              <a:schemeClr val="accent2"/>
            </a:lnRef>
            <a:fillRef idx="0">
              <a:schemeClr val="accent2"/>
            </a:fillRef>
            <a:effectRef idx="2">
              <a:schemeClr val="accent2"/>
            </a:effectRef>
            <a:fontRef idx="minor">
              <a:schemeClr val="tx1"/>
            </a:fontRef>
          </p:style>
        </p:cxnSp>
        <p:cxnSp>
          <p:nvCxnSpPr>
            <p:cNvPr id="43" name="直接箭头连接符 42"/>
            <p:cNvCxnSpPr>
              <a:stCxn id="12" idx="2"/>
            </p:cNvCxnSpPr>
            <p:nvPr/>
          </p:nvCxnSpPr>
          <p:spPr>
            <a:xfrm>
              <a:off x="1576705" y="2143125"/>
              <a:ext cx="452755" cy="671831"/>
            </a:xfrm>
            <a:prstGeom prst="straightConnector1">
              <a:avLst/>
            </a:prstGeom>
            <a:ln>
              <a:solidFill>
                <a:srgbClr val="FF0000"/>
              </a:solidFill>
              <a:tailEnd type="arrow" w="med" len="med"/>
            </a:ln>
          </p:spPr>
          <p:style>
            <a:lnRef idx="3">
              <a:schemeClr val="accent2"/>
            </a:lnRef>
            <a:fillRef idx="0">
              <a:schemeClr val="accent2"/>
            </a:fillRef>
            <a:effectRef idx="2">
              <a:schemeClr val="accent2"/>
            </a:effectRef>
            <a:fontRef idx="minor">
              <a:schemeClr val="tx1"/>
            </a:fontRef>
          </p:style>
        </p:cxnSp>
        <p:sp>
          <p:nvSpPr>
            <p:cNvPr id="44" name="文本框 43"/>
            <p:cNvSpPr txBox="1"/>
            <p:nvPr/>
          </p:nvSpPr>
          <p:spPr>
            <a:xfrm>
              <a:off x="5099050" y="1775460"/>
              <a:ext cx="1652269" cy="36788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indent="0" algn="just" fontAlgn="auto">
                <a:lnSpc>
                  <a:spcPct val="150000"/>
                </a:lnSpc>
                <a:buFont typeface="Wingdings" panose="05000000000000000000" charset="0"/>
                <a:buNone/>
              </a:pPr>
              <a:r>
                <a:rPr lang="zh-CN" altLang="en-US" sz="900" b="1">
                  <a:solidFill>
                    <a:srgbClr val="C00000"/>
                  </a:solidFill>
                  <a:effectLst/>
                  <a:latin typeface="宋体" panose="02010600030101010101" pitchFamily="2" charset="-122"/>
                  <a:ea typeface="宋体" panose="02010600030101010101" pitchFamily="2" charset="-122"/>
                  <a:cs typeface="微软雅黑" panose="020B0503020204020204" pitchFamily="34" charset="-122"/>
                  <a:sym typeface="+mn-ea"/>
                </a:rPr>
                <a:t>送粉器，控制端</a:t>
              </a:r>
            </a:p>
          </p:txBody>
        </p:sp>
      </p:grpSp>
      <p:sp>
        <p:nvSpPr>
          <p:cNvPr id="46" name="标题 2">
            <a:extLst>
              <a:ext uri="{FF2B5EF4-FFF2-40B4-BE49-F238E27FC236}">
                <a16:creationId xmlns:a16="http://schemas.microsoft.com/office/drawing/2014/main" id="{ECA56009-CA55-41F6-A4E2-869B027E1D7B}"/>
              </a:ext>
            </a:extLst>
          </p:cNvPr>
          <p:cNvSpPr>
            <a:spLocks noGrp="1"/>
          </p:cNvSpPr>
          <p:nvPr>
            <p:ph type="title"/>
          </p:nvPr>
        </p:nvSpPr>
        <p:spPr>
          <a:xfrm>
            <a:off x="666750" y="107364"/>
            <a:ext cx="8578850" cy="725488"/>
          </a:xfrm>
        </p:spPr>
        <p:txBody>
          <a:bodyPr/>
          <a:lstStyle/>
          <a:p>
            <a:r>
              <a:rPr lang="en-US" altLang="zh-CN" dirty="0"/>
              <a:t>Spraying  Process</a:t>
            </a:r>
            <a:endParaRPr lang="zh-CN" altLang="en-US" dirty="0"/>
          </a:p>
        </p:txBody>
      </p:sp>
      <p:pic>
        <p:nvPicPr>
          <p:cNvPr id="47" name="图片 46" descr="腾讯会议">
            <a:extLst>
              <a:ext uri="{FF2B5EF4-FFF2-40B4-BE49-F238E27FC236}">
                <a16:creationId xmlns:a16="http://schemas.microsoft.com/office/drawing/2014/main" id="{226E98FE-C00E-439B-B2C5-564401747AC9}"/>
              </a:ext>
            </a:extLst>
          </p:cNvPr>
          <p:cNvPicPr/>
          <p:nvPr/>
        </p:nvPicPr>
        <p:blipFill rotWithShape="1">
          <a:blip r:embed="rId4" cstate="print">
            <a:extLst>
              <a:ext uri="{28A0092B-C50C-407E-A947-70E740481C1C}">
                <a14:useLocalDpi xmlns:a14="http://schemas.microsoft.com/office/drawing/2010/main" val="0"/>
              </a:ext>
            </a:extLst>
          </a:blip>
          <a:srcRect l="33650" t="16868" r="27704" b="29142"/>
          <a:stretch/>
        </p:blipFill>
        <p:spPr>
          <a:xfrm>
            <a:off x="9171410" y="1113130"/>
            <a:ext cx="2810760" cy="2082340"/>
          </a:xfrm>
          <a:prstGeom prst="rect">
            <a:avLst/>
          </a:prstGeom>
        </p:spPr>
      </p:pic>
      <p:pic>
        <p:nvPicPr>
          <p:cNvPr id="48" name="图片 47">
            <a:extLst>
              <a:ext uri="{FF2B5EF4-FFF2-40B4-BE49-F238E27FC236}">
                <a16:creationId xmlns:a16="http://schemas.microsoft.com/office/drawing/2014/main" id="{87D24F9B-DFB3-4106-84B1-BD97A7257A50}"/>
              </a:ext>
            </a:extLst>
          </p:cNvPr>
          <p:cNvPicPr/>
          <p:nvPr/>
        </p:nvPicPr>
        <p:blipFill>
          <a:blip r:embed="rId5"/>
          <a:stretch>
            <a:fillRect/>
          </a:stretch>
        </p:blipFill>
        <p:spPr>
          <a:xfrm>
            <a:off x="4526333" y="1113130"/>
            <a:ext cx="3283936" cy="2083044"/>
          </a:xfrm>
          <a:prstGeom prst="rect">
            <a:avLst/>
          </a:prstGeom>
          <a:noFill/>
          <a:ln>
            <a:noFill/>
          </a:ln>
        </p:spPr>
      </p:pic>
      <p:pic>
        <p:nvPicPr>
          <p:cNvPr id="49" name="图片 48">
            <a:extLst>
              <a:ext uri="{FF2B5EF4-FFF2-40B4-BE49-F238E27FC236}">
                <a16:creationId xmlns:a16="http://schemas.microsoft.com/office/drawing/2014/main" id="{A38ECD9A-A77B-4238-BD9F-60A85853029F}"/>
              </a:ext>
            </a:extLst>
          </p:cNvPr>
          <p:cNvPicPr/>
          <p:nvPr/>
        </p:nvPicPr>
        <p:blipFill>
          <a:blip r:embed="rId6"/>
          <a:stretch>
            <a:fillRect/>
          </a:stretch>
        </p:blipFill>
        <p:spPr>
          <a:xfrm>
            <a:off x="7851406" y="1113130"/>
            <a:ext cx="1257083" cy="2075780"/>
          </a:xfrm>
          <a:prstGeom prst="rect">
            <a:avLst/>
          </a:prstGeom>
          <a:noFill/>
          <a:ln>
            <a:noFill/>
          </a:ln>
        </p:spPr>
      </p:pic>
      <p:pic>
        <p:nvPicPr>
          <p:cNvPr id="50" name="图片 49">
            <a:extLst>
              <a:ext uri="{FF2B5EF4-FFF2-40B4-BE49-F238E27FC236}">
                <a16:creationId xmlns:a16="http://schemas.microsoft.com/office/drawing/2014/main" id="{B35D09A8-1DB2-4E96-815C-317C134F305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311" y="3001904"/>
            <a:ext cx="4303812" cy="1696290"/>
          </a:xfrm>
          <a:prstGeom prst="rect">
            <a:avLst/>
          </a:prstGeom>
        </p:spPr>
      </p:pic>
      <p:pic>
        <p:nvPicPr>
          <p:cNvPr id="51" name="图片 50" descr="微信图片_20220902103810">
            <a:extLst>
              <a:ext uri="{FF2B5EF4-FFF2-40B4-BE49-F238E27FC236}">
                <a16:creationId xmlns:a16="http://schemas.microsoft.com/office/drawing/2014/main" id="{B3A0ABDB-7D2F-4239-9111-F11A90525C79}"/>
              </a:ext>
            </a:extLst>
          </p:cNvPr>
          <p:cNvPicPr/>
          <p:nvPr/>
        </p:nvPicPr>
        <p:blipFill>
          <a:blip r:embed="rId8"/>
          <a:stretch>
            <a:fillRect/>
          </a:stretch>
        </p:blipFill>
        <p:spPr>
          <a:xfrm>
            <a:off x="337189" y="4649487"/>
            <a:ext cx="3721237" cy="2060529"/>
          </a:xfrm>
          <a:prstGeom prst="rect">
            <a:avLst/>
          </a:prstGeom>
        </p:spPr>
      </p:pic>
      <p:pic>
        <p:nvPicPr>
          <p:cNvPr id="19" name="图片 18">
            <a:extLst>
              <a:ext uri="{FF2B5EF4-FFF2-40B4-BE49-F238E27FC236}">
                <a16:creationId xmlns:a16="http://schemas.microsoft.com/office/drawing/2014/main" id="{73AAC532-7977-4D04-8EEC-64DD99E7A4D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89111" y="4632812"/>
            <a:ext cx="1545396" cy="2060529"/>
          </a:xfrm>
          <a:prstGeom prst="rect">
            <a:avLst/>
          </a:prstGeom>
        </p:spPr>
      </p:pic>
      <p:pic>
        <p:nvPicPr>
          <p:cNvPr id="27" name="图片 26">
            <a:extLst>
              <a:ext uri="{FF2B5EF4-FFF2-40B4-BE49-F238E27FC236}">
                <a16:creationId xmlns:a16="http://schemas.microsoft.com/office/drawing/2014/main" id="{E1C9B66F-197F-480B-89CA-8365F649B28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37189" y="1713884"/>
            <a:ext cx="1053914" cy="1326974"/>
          </a:xfrm>
          <a:prstGeom prst="rect">
            <a:avLst/>
          </a:prstGeom>
        </p:spPr>
      </p:pic>
      <p:pic>
        <p:nvPicPr>
          <p:cNvPr id="32" name="图片 31">
            <a:extLst>
              <a:ext uri="{FF2B5EF4-FFF2-40B4-BE49-F238E27FC236}">
                <a16:creationId xmlns:a16="http://schemas.microsoft.com/office/drawing/2014/main" id="{F970497A-7E42-485C-9B45-9839495109F9}"/>
              </a:ext>
            </a:extLst>
          </p:cNvPr>
          <p:cNvPicPr>
            <a:picLocks noChangeAspect="1"/>
          </p:cNvPicPr>
          <p:nvPr/>
        </p:nvPicPr>
        <p:blipFill rotWithShape="1">
          <a:blip r:embed="rId11">
            <a:extLst>
              <a:ext uri="{28A0092B-C50C-407E-A947-70E740481C1C}">
                <a14:useLocalDpi xmlns:a14="http://schemas.microsoft.com/office/drawing/2010/main" val="0"/>
              </a:ext>
            </a:extLst>
          </a:blip>
          <a:srcRect l="7466" t="33795" r="55262" b="40817"/>
          <a:stretch/>
        </p:blipFill>
        <p:spPr>
          <a:xfrm>
            <a:off x="1454025" y="1730984"/>
            <a:ext cx="2527426" cy="1291147"/>
          </a:xfrm>
          <a:prstGeom prst="rect">
            <a:avLst/>
          </a:prstGeom>
        </p:spPr>
      </p:pic>
    </p:spTree>
    <p:extLst>
      <p:ext uri="{BB962C8B-B14F-4D97-AF65-F5344CB8AC3E}">
        <p14:creationId xmlns:p14="http://schemas.microsoft.com/office/powerpoint/2010/main" val="56722651"/>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内容占位符 11">
            <a:extLst>
              <a:ext uri="{FF2B5EF4-FFF2-40B4-BE49-F238E27FC236}">
                <a16:creationId xmlns:a16="http://schemas.microsoft.com/office/drawing/2014/main" id="{38A8C9F4-5C92-4E98-8E47-4975E90701B3}"/>
              </a:ext>
            </a:extLst>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34198" b="49034"/>
          <a:stretch/>
        </p:blipFill>
        <p:spPr>
          <a:xfrm>
            <a:off x="4231711" y="1212993"/>
            <a:ext cx="1794306" cy="1429546"/>
          </a:xfrm>
          <a:prstGeom prst="rect">
            <a:avLst/>
          </a:prstGeom>
        </p:spPr>
      </p:pic>
      <p:sp>
        <p:nvSpPr>
          <p:cNvPr id="5" name="灯片编号占位符 4">
            <a:extLst>
              <a:ext uri="{FF2B5EF4-FFF2-40B4-BE49-F238E27FC236}">
                <a16:creationId xmlns:a16="http://schemas.microsoft.com/office/drawing/2014/main" id="{D4E75DCB-3751-4AEA-B430-97E43B6CA522}"/>
              </a:ext>
            </a:extLst>
          </p:cNvPr>
          <p:cNvSpPr>
            <a:spLocks noGrp="1"/>
          </p:cNvSpPr>
          <p:nvPr>
            <p:ph type="sldNum" sz="quarter" idx="12"/>
          </p:nvPr>
        </p:nvSpPr>
        <p:spPr/>
        <p:txBody>
          <a:bodyPr/>
          <a:lstStyle/>
          <a:p>
            <a:fld id="{F15E9139-A00B-4B2A-98A6-095DC08F1345}" type="slidenum">
              <a:rPr lang="zh-CN" altLang="en-US" smtClean="0"/>
              <a:pPr/>
              <a:t>7</a:t>
            </a:fld>
            <a:endParaRPr lang="zh-CN" altLang="en-US"/>
          </a:p>
        </p:txBody>
      </p:sp>
      <p:sp>
        <p:nvSpPr>
          <p:cNvPr id="3" name="标题 2">
            <a:extLst>
              <a:ext uri="{FF2B5EF4-FFF2-40B4-BE49-F238E27FC236}">
                <a16:creationId xmlns:a16="http://schemas.microsoft.com/office/drawing/2014/main" id="{E84647AF-731E-4AD1-822C-242938ED58AF}"/>
              </a:ext>
            </a:extLst>
          </p:cNvPr>
          <p:cNvSpPr>
            <a:spLocks noGrp="1"/>
          </p:cNvSpPr>
          <p:nvPr>
            <p:ph type="title"/>
          </p:nvPr>
        </p:nvSpPr>
        <p:spPr/>
        <p:txBody>
          <a:bodyPr/>
          <a:lstStyle/>
          <a:p>
            <a:r>
              <a:rPr lang="en-US" altLang="zh-CN" sz="2800" dirty="0"/>
              <a:t>Prototype of cathode</a:t>
            </a:r>
            <a:endParaRPr lang="zh-CN" altLang="en-US" dirty="0"/>
          </a:p>
        </p:txBody>
      </p:sp>
      <p:sp>
        <p:nvSpPr>
          <p:cNvPr id="6" name="Rectangle 2">
            <a:extLst>
              <a:ext uri="{FF2B5EF4-FFF2-40B4-BE49-F238E27FC236}">
                <a16:creationId xmlns:a16="http://schemas.microsoft.com/office/drawing/2014/main" id="{C22A1E04-12CF-4300-A892-DAB20901F41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zh-CN" altLang="en-US"/>
          </a:p>
        </p:txBody>
      </p:sp>
      <p:sp>
        <p:nvSpPr>
          <p:cNvPr id="10" name="Rectangle 67">
            <a:extLst>
              <a:ext uri="{FF2B5EF4-FFF2-40B4-BE49-F238E27FC236}">
                <a16:creationId xmlns:a16="http://schemas.microsoft.com/office/drawing/2014/main" id="{30DBD248-5BC0-42A2-9F8A-A2B81095A326}"/>
              </a:ext>
            </a:extLst>
          </p:cNvPr>
          <p:cNvSpPr>
            <a:spLocks noChangeArrowheads="1"/>
          </p:cNvSpPr>
          <p:nvPr/>
        </p:nvSpPr>
        <p:spPr bwMode="auto">
          <a:xfrm>
            <a:off x="5969000" y="40640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pic>
        <p:nvPicPr>
          <p:cNvPr id="12" name="图片 11">
            <a:extLst>
              <a:ext uri="{FF2B5EF4-FFF2-40B4-BE49-F238E27FC236}">
                <a16:creationId xmlns:a16="http://schemas.microsoft.com/office/drawing/2014/main" id="{D215895D-6266-4E25-BEBF-8F995413355C}"/>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40237" y="4999947"/>
            <a:ext cx="11216273" cy="1378987"/>
          </a:xfrm>
          <a:prstGeom prst="rect">
            <a:avLst/>
          </a:prstGeom>
        </p:spPr>
      </p:pic>
      <p:pic>
        <p:nvPicPr>
          <p:cNvPr id="13" name="图片 12">
            <a:extLst>
              <a:ext uri="{FF2B5EF4-FFF2-40B4-BE49-F238E27FC236}">
                <a16:creationId xmlns:a16="http://schemas.microsoft.com/office/drawing/2014/main" id="{68D00F6B-F677-4974-ADC8-683408F44C70}"/>
              </a:ext>
            </a:extLst>
          </p:cNvPr>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0800000" flipH="1">
            <a:off x="3949980" y="3269789"/>
            <a:ext cx="7706530" cy="1467625"/>
          </a:xfrm>
          <a:prstGeom prst="rect">
            <a:avLst/>
          </a:prstGeom>
        </p:spPr>
      </p:pic>
      <p:pic>
        <p:nvPicPr>
          <p:cNvPr id="15" name="内容占位符 7">
            <a:extLst>
              <a:ext uri="{FF2B5EF4-FFF2-40B4-BE49-F238E27FC236}">
                <a16:creationId xmlns:a16="http://schemas.microsoft.com/office/drawing/2014/main" id="{F321C319-D7CE-4B7D-9E47-26198A95126A}"/>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0800000">
            <a:off x="440237" y="1380721"/>
            <a:ext cx="3879506" cy="1613813"/>
          </a:xfrm>
          <a:prstGeom prst="rect">
            <a:avLst/>
          </a:prstGeom>
        </p:spPr>
      </p:pic>
      <p:pic>
        <p:nvPicPr>
          <p:cNvPr id="16" name="内容占位符 5">
            <a:extLst>
              <a:ext uri="{FF2B5EF4-FFF2-40B4-BE49-F238E27FC236}">
                <a16:creationId xmlns:a16="http://schemas.microsoft.com/office/drawing/2014/main" id="{73C67C65-6761-404B-8674-7B167EF1F5A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0237" y="3804268"/>
            <a:ext cx="3758703" cy="1405293"/>
          </a:xfrm>
          <a:prstGeom prst="rect">
            <a:avLst/>
          </a:prstGeom>
        </p:spPr>
      </p:pic>
      <p:pic>
        <p:nvPicPr>
          <p:cNvPr id="17" name="内容占位符 11">
            <a:extLst>
              <a:ext uri="{FF2B5EF4-FFF2-40B4-BE49-F238E27FC236}">
                <a16:creationId xmlns:a16="http://schemas.microsoft.com/office/drawing/2014/main" id="{44C0E89A-B565-4A59-A912-B7203506505A}"/>
              </a:ext>
            </a:extLst>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t="54939"/>
          <a:stretch/>
        </p:blipFill>
        <p:spPr>
          <a:xfrm>
            <a:off x="6104155" y="1157081"/>
            <a:ext cx="3193135" cy="1480058"/>
          </a:xfrm>
          <a:prstGeom prst="rect">
            <a:avLst/>
          </a:prstGeom>
        </p:spPr>
      </p:pic>
      <p:cxnSp>
        <p:nvCxnSpPr>
          <p:cNvPr id="18" name="直接箭头连接符 17">
            <a:extLst>
              <a:ext uri="{FF2B5EF4-FFF2-40B4-BE49-F238E27FC236}">
                <a16:creationId xmlns:a16="http://schemas.microsoft.com/office/drawing/2014/main" id="{A5721965-4C0F-405D-B336-83FD06328CAA}"/>
              </a:ext>
            </a:extLst>
          </p:cNvPr>
          <p:cNvCxnSpPr>
            <a:cxnSpLocks/>
          </p:cNvCxnSpPr>
          <p:nvPr/>
        </p:nvCxnSpPr>
        <p:spPr>
          <a:xfrm>
            <a:off x="781050" y="6520374"/>
            <a:ext cx="10629900" cy="10371"/>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1" name="文本框 20">
            <a:extLst>
              <a:ext uri="{FF2B5EF4-FFF2-40B4-BE49-F238E27FC236}">
                <a16:creationId xmlns:a16="http://schemas.microsoft.com/office/drawing/2014/main" id="{D2B6678C-5D47-4F5A-AC73-E19F113F5450}"/>
              </a:ext>
            </a:extLst>
          </p:cNvPr>
          <p:cNvSpPr txBox="1"/>
          <p:nvPr/>
        </p:nvSpPr>
        <p:spPr>
          <a:xfrm>
            <a:off x="4819650" y="6161413"/>
            <a:ext cx="2143125" cy="369332"/>
          </a:xfrm>
          <a:prstGeom prst="rect">
            <a:avLst/>
          </a:prstGeom>
          <a:noFill/>
        </p:spPr>
        <p:txBody>
          <a:bodyPr wrap="square" rtlCol="0">
            <a:spAutoFit/>
          </a:bodyPr>
          <a:lstStyle/>
          <a:p>
            <a:r>
              <a:rPr lang="en-US" altLang="zh-CN" dirty="0"/>
              <a:t>23000mm(23 meters)</a:t>
            </a:r>
            <a:endParaRPr lang="zh-CN" altLang="en-US" dirty="0"/>
          </a:p>
        </p:txBody>
      </p:sp>
      <p:cxnSp>
        <p:nvCxnSpPr>
          <p:cNvPr id="23" name="直接箭头连接符 22">
            <a:extLst>
              <a:ext uri="{FF2B5EF4-FFF2-40B4-BE49-F238E27FC236}">
                <a16:creationId xmlns:a16="http://schemas.microsoft.com/office/drawing/2014/main" id="{683C53ED-D77D-4B5D-ABE5-A89308D5C938}"/>
              </a:ext>
            </a:extLst>
          </p:cNvPr>
          <p:cNvCxnSpPr>
            <a:cxnSpLocks/>
          </p:cNvCxnSpPr>
          <p:nvPr/>
        </p:nvCxnSpPr>
        <p:spPr>
          <a:xfrm flipH="1" flipV="1">
            <a:off x="3875870" y="3081960"/>
            <a:ext cx="409270" cy="463620"/>
          </a:xfrm>
          <a:prstGeom prst="straightConnector1">
            <a:avLst/>
          </a:prstGeom>
          <a:ln>
            <a:solidFill>
              <a:srgbClr val="FF0000"/>
            </a:solidFill>
            <a:tailEnd type="arrow" w="med" len="med"/>
          </a:ln>
        </p:spPr>
        <p:style>
          <a:lnRef idx="3">
            <a:schemeClr val="accent2"/>
          </a:lnRef>
          <a:fillRef idx="0">
            <a:schemeClr val="accent2"/>
          </a:fillRef>
          <a:effectRef idx="2">
            <a:schemeClr val="accent2"/>
          </a:effectRef>
          <a:fontRef idx="minor">
            <a:schemeClr val="tx1"/>
          </a:fontRef>
        </p:style>
      </p:cxnSp>
      <p:cxnSp>
        <p:nvCxnSpPr>
          <p:cNvPr id="26" name="直接箭头连接符 25">
            <a:extLst>
              <a:ext uri="{FF2B5EF4-FFF2-40B4-BE49-F238E27FC236}">
                <a16:creationId xmlns:a16="http://schemas.microsoft.com/office/drawing/2014/main" id="{1FA2F32F-FD8D-4C04-94CE-CAAB048E0637}"/>
              </a:ext>
            </a:extLst>
          </p:cNvPr>
          <p:cNvCxnSpPr>
            <a:cxnSpLocks/>
          </p:cNvCxnSpPr>
          <p:nvPr/>
        </p:nvCxnSpPr>
        <p:spPr>
          <a:xfrm flipH="1" flipV="1">
            <a:off x="3993921" y="5317877"/>
            <a:ext cx="205019" cy="300746"/>
          </a:xfrm>
          <a:prstGeom prst="straightConnector1">
            <a:avLst/>
          </a:prstGeom>
          <a:ln>
            <a:solidFill>
              <a:srgbClr val="FF0000"/>
            </a:solidFill>
            <a:tailEnd type="arrow" w="med" len="med"/>
          </a:ln>
        </p:spPr>
        <p:style>
          <a:lnRef idx="3">
            <a:schemeClr val="accent2"/>
          </a:lnRef>
          <a:fillRef idx="0">
            <a:schemeClr val="accent2"/>
          </a:fillRef>
          <a:effectRef idx="2">
            <a:schemeClr val="accent2"/>
          </a:effectRef>
          <a:fontRef idx="minor">
            <a:schemeClr val="tx1"/>
          </a:fontRef>
        </p:style>
      </p:cxnSp>
      <p:cxnSp>
        <p:nvCxnSpPr>
          <p:cNvPr id="30" name="直接箭头连接符 29">
            <a:extLst>
              <a:ext uri="{FF2B5EF4-FFF2-40B4-BE49-F238E27FC236}">
                <a16:creationId xmlns:a16="http://schemas.microsoft.com/office/drawing/2014/main" id="{E5E4F99A-8385-413D-A3EC-97CB39A48B50}"/>
              </a:ext>
            </a:extLst>
          </p:cNvPr>
          <p:cNvCxnSpPr>
            <a:cxnSpLocks/>
          </p:cNvCxnSpPr>
          <p:nvPr/>
        </p:nvCxnSpPr>
        <p:spPr>
          <a:xfrm flipH="1" flipV="1">
            <a:off x="8228716" y="2543250"/>
            <a:ext cx="2315460" cy="1476913"/>
          </a:xfrm>
          <a:prstGeom prst="straightConnector1">
            <a:avLst/>
          </a:prstGeom>
          <a:ln>
            <a:solidFill>
              <a:srgbClr val="FF0000"/>
            </a:solidFill>
            <a:tailEnd type="arrow" w="med" len="med"/>
          </a:ln>
        </p:spPr>
        <p:style>
          <a:lnRef idx="3">
            <a:schemeClr val="accent2"/>
          </a:lnRef>
          <a:fillRef idx="0">
            <a:schemeClr val="accent2"/>
          </a:fillRef>
          <a:effectRef idx="2">
            <a:schemeClr val="accent2"/>
          </a:effectRef>
          <a:fontRef idx="minor">
            <a:schemeClr val="tx1"/>
          </a:fontRef>
        </p:style>
      </p:cxnSp>
      <p:cxnSp>
        <p:nvCxnSpPr>
          <p:cNvPr id="34" name="直接箭头连接符 33">
            <a:extLst>
              <a:ext uri="{FF2B5EF4-FFF2-40B4-BE49-F238E27FC236}">
                <a16:creationId xmlns:a16="http://schemas.microsoft.com/office/drawing/2014/main" id="{143268C3-9B0A-4B35-8AD9-AB5B9F0E33FC}"/>
              </a:ext>
            </a:extLst>
          </p:cNvPr>
          <p:cNvCxnSpPr>
            <a:cxnSpLocks/>
          </p:cNvCxnSpPr>
          <p:nvPr/>
        </p:nvCxnSpPr>
        <p:spPr>
          <a:xfrm flipH="1">
            <a:off x="5486038" y="3846480"/>
            <a:ext cx="539979" cy="1876054"/>
          </a:xfrm>
          <a:prstGeom prst="straightConnector1">
            <a:avLst/>
          </a:prstGeom>
          <a:ln>
            <a:solidFill>
              <a:srgbClr val="FF0000"/>
            </a:solidFill>
            <a:tailEnd type="arrow" w="med" len="med"/>
          </a:ln>
        </p:spPr>
        <p:style>
          <a:lnRef idx="3">
            <a:schemeClr val="accent2"/>
          </a:lnRef>
          <a:fillRef idx="0">
            <a:schemeClr val="accent2"/>
          </a:fillRef>
          <a:effectRef idx="2">
            <a:schemeClr val="accent2"/>
          </a:effectRef>
          <a:fontRef idx="minor">
            <a:schemeClr val="tx1"/>
          </a:fontRef>
        </p:style>
      </p:cxnSp>
      <p:sp>
        <p:nvSpPr>
          <p:cNvPr id="36" name="文本框 35">
            <a:extLst>
              <a:ext uri="{FF2B5EF4-FFF2-40B4-BE49-F238E27FC236}">
                <a16:creationId xmlns:a16="http://schemas.microsoft.com/office/drawing/2014/main" id="{C694FC22-C3C8-41F6-B6AC-7CA20DC3E602}"/>
              </a:ext>
            </a:extLst>
          </p:cNvPr>
          <p:cNvSpPr txBox="1"/>
          <p:nvPr/>
        </p:nvSpPr>
        <p:spPr>
          <a:xfrm>
            <a:off x="962650" y="1373397"/>
            <a:ext cx="1228725" cy="369332"/>
          </a:xfrm>
          <a:prstGeom prst="rect">
            <a:avLst/>
          </a:prstGeom>
          <a:noFill/>
        </p:spPr>
        <p:txBody>
          <a:bodyPr wrap="square" rtlCol="0">
            <a:spAutoFit/>
          </a:bodyPr>
          <a:lstStyle/>
          <a:p>
            <a:r>
              <a:rPr lang="en-US" altLang="zh-CN" dirty="0"/>
              <a:t>Magnets</a:t>
            </a:r>
            <a:endParaRPr lang="zh-CN" altLang="en-US" dirty="0"/>
          </a:p>
        </p:txBody>
      </p:sp>
      <p:sp>
        <p:nvSpPr>
          <p:cNvPr id="38" name="文本框 37">
            <a:extLst>
              <a:ext uri="{FF2B5EF4-FFF2-40B4-BE49-F238E27FC236}">
                <a16:creationId xmlns:a16="http://schemas.microsoft.com/office/drawing/2014/main" id="{FD4FCD5F-5141-4A77-9739-880BE8C32285}"/>
              </a:ext>
            </a:extLst>
          </p:cNvPr>
          <p:cNvSpPr txBox="1"/>
          <p:nvPr/>
        </p:nvSpPr>
        <p:spPr>
          <a:xfrm>
            <a:off x="4879930" y="2529539"/>
            <a:ext cx="3291289" cy="369332"/>
          </a:xfrm>
          <a:prstGeom prst="rect">
            <a:avLst/>
          </a:prstGeom>
          <a:noFill/>
        </p:spPr>
        <p:txBody>
          <a:bodyPr wrap="square" rtlCol="0">
            <a:spAutoFit/>
          </a:bodyPr>
          <a:lstStyle/>
          <a:p>
            <a:r>
              <a:rPr lang="en-US" altLang="zh-CN" dirty="0"/>
              <a:t>Isolating and supporting ring</a:t>
            </a:r>
            <a:endParaRPr lang="zh-CN" altLang="en-US" dirty="0"/>
          </a:p>
        </p:txBody>
      </p:sp>
      <p:cxnSp>
        <p:nvCxnSpPr>
          <p:cNvPr id="39" name="直接箭头连接符 38">
            <a:extLst>
              <a:ext uri="{FF2B5EF4-FFF2-40B4-BE49-F238E27FC236}">
                <a16:creationId xmlns:a16="http://schemas.microsoft.com/office/drawing/2014/main" id="{C8DAC021-8432-4F8E-AE7D-AD096D01CB73}"/>
              </a:ext>
            </a:extLst>
          </p:cNvPr>
          <p:cNvCxnSpPr>
            <a:cxnSpLocks/>
          </p:cNvCxnSpPr>
          <p:nvPr/>
        </p:nvCxnSpPr>
        <p:spPr>
          <a:xfrm flipV="1">
            <a:off x="1465488" y="1668909"/>
            <a:ext cx="0" cy="388927"/>
          </a:xfrm>
          <a:prstGeom prst="straightConnector1">
            <a:avLst/>
          </a:prstGeom>
          <a:ln>
            <a:solidFill>
              <a:srgbClr val="FF0000"/>
            </a:solidFill>
            <a:tailEnd type="arrow" w="med" len="med"/>
          </a:ln>
        </p:spPr>
        <p:style>
          <a:lnRef idx="3">
            <a:schemeClr val="accent2"/>
          </a:lnRef>
          <a:fillRef idx="0">
            <a:schemeClr val="accent2"/>
          </a:fillRef>
          <a:effectRef idx="2">
            <a:schemeClr val="accent2"/>
          </a:effectRef>
          <a:fontRef idx="minor">
            <a:schemeClr val="tx1"/>
          </a:fontRef>
        </p:style>
      </p:cxnSp>
      <p:sp>
        <p:nvSpPr>
          <p:cNvPr id="41" name="文本框 40">
            <a:extLst>
              <a:ext uri="{FF2B5EF4-FFF2-40B4-BE49-F238E27FC236}">
                <a16:creationId xmlns:a16="http://schemas.microsoft.com/office/drawing/2014/main" id="{7BEA33FE-3913-4151-ABD1-46EFAFE14EA1}"/>
              </a:ext>
            </a:extLst>
          </p:cNvPr>
          <p:cNvSpPr txBox="1"/>
          <p:nvPr/>
        </p:nvSpPr>
        <p:spPr>
          <a:xfrm>
            <a:off x="6668549" y="3798379"/>
            <a:ext cx="2064348" cy="369332"/>
          </a:xfrm>
          <a:prstGeom prst="rect">
            <a:avLst/>
          </a:prstGeom>
          <a:noFill/>
        </p:spPr>
        <p:txBody>
          <a:bodyPr wrap="none" rtlCol="0">
            <a:spAutoFit/>
          </a:bodyPr>
          <a:lstStyle/>
          <a:p>
            <a:r>
              <a:rPr lang="en-US" altLang="zh-CN" dirty="0"/>
              <a:t>Magnetron Cathode</a:t>
            </a:r>
            <a:endParaRPr lang="zh-CN" altLang="en-US" dirty="0"/>
          </a:p>
        </p:txBody>
      </p:sp>
      <p:cxnSp>
        <p:nvCxnSpPr>
          <p:cNvPr id="42" name="直接箭头连接符 41">
            <a:extLst>
              <a:ext uri="{FF2B5EF4-FFF2-40B4-BE49-F238E27FC236}">
                <a16:creationId xmlns:a16="http://schemas.microsoft.com/office/drawing/2014/main" id="{E77144E8-2E62-413B-92A2-FB7C657EFE9A}"/>
              </a:ext>
            </a:extLst>
          </p:cNvPr>
          <p:cNvCxnSpPr>
            <a:cxnSpLocks/>
          </p:cNvCxnSpPr>
          <p:nvPr/>
        </p:nvCxnSpPr>
        <p:spPr>
          <a:xfrm flipV="1">
            <a:off x="4342637" y="3473661"/>
            <a:ext cx="7087400" cy="1"/>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43" name="文本框 42">
            <a:extLst>
              <a:ext uri="{FF2B5EF4-FFF2-40B4-BE49-F238E27FC236}">
                <a16:creationId xmlns:a16="http://schemas.microsoft.com/office/drawing/2014/main" id="{351DDB4C-49D6-4852-A5B0-36F242D2EE98}"/>
              </a:ext>
            </a:extLst>
          </p:cNvPr>
          <p:cNvSpPr txBox="1"/>
          <p:nvPr/>
        </p:nvSpPr>
        <p:spPr>
          <a:xfrm>
            <a:off x="6589772" y="3131256"/>
            <a:ext cx="2763778" cy="369332"/>
          </a:xfrm>
          <a:prstGeom prst="rect">
            <a:avLst/>
          </a:prstGeom>
          <a:noFill/>
        </p:spPr>
        <p:txBody>
          <a:bodyPr wrap="square" rtlCol="0">
            <a:spAutoFit/>
          </a:bodyPr>
          <a:lstStyle/>
          <a:p>
            <a:r>
              <a:rPr lang="en-US" altLang="zh-CN" dirty="0"/>
              <a:t>~12000mm(12 meters)</a:t>
            </a:r>
            <a:endParaRPr lang="zh-CN" altLang="en-US" dirty="0"/>
          </a:p>
        </p:txBody>
      </p:sp>
      <p:pic>
        <p:nvPicPr>
          <p:cNvPr id="46" name="图片 45">
            <a:extLst>
              <a:ext uri="{FF2B5EF4-FFF2-40B4-BE49-F238E27FC236}">
                <a16:creationId xmlns:a16="http://schemas.microsoft.com/office/drawing/2014/main" id="{C27DB008-8CFE-4C99-9919-D1F36AD485B4}"/>
              </a:ext>
            </a:extLst>
          </p:cNvPr>
          <p:cNvPicPr>
            <a:picLocks noChangeAspect="1"/>
          </p:cNvPicPr>
          <p:nvPr/>
        </p:nvPicPr>
        <p:blipFill rotWithShape="1">
          <a:blip r:embed="rId7"/>
          <a:srcRect l="27512" t="33832" r="33969" b="10895"/>
          <a:stretch/>
        </p:blipFill>
        <p:spPr>
          <a:xfrm>
            <a:off x="9683429" y="1249167"/>
            <a:ext cx="2003759" cy="1617339"/>
          </a:xfrm>
          <a:prstGeom prst="rect">
            <a:avLst/>
          </a:prstGeom>
        </p:spPr>
      </p:pic>
      <p:cxnSp>
        <p:nvCxnSpPr>
          <p:cNvPr id="48" name="直接箭头连接符 47">
            <a:extLst>
              <a:ext uri="{FF2B5EF4-FFF2-40B4-BE49-F238E27FC236}">
                <a16:creationId xmlns:a16="http://schemas.microsoft.com/office/drawing/2014/main" id="{BDDD233A-0F49-41F7-96DF-58E8E2574E97}"/>
              </a:ext>
            </a:extLst>
          </p:cNvPr>
          <p:cNvCxnSpPr>
            <a:cxnSpLocks/>
          </p:cNvCxnSpPr>
          <p:nvPr/>
        </p:nvCxnSpPr>
        <p:spPr>
          <a:xfrm flipH="1">
            <a:off x="723881" y="2317650"/>
            <a:ext cx="114338" cy="634489"/>
          </a:xfrm>
          <a:prstGeom prst="straightConnector1">
            <a:avLst/>
          </a:prstGeom>
          <a:ln>
            <a:solidFill>
              <a:srgbClr val="FF0000"/>
            </a:solidFill>
            <a:tailEnd type="arrow" w="med" len="med"/>
          </a:ln>
        </p:spPr>
        <p:style>
          <a:lnRef idx="3">
            <a:schemeClr val="accent2"/>
          </a:lnRef>
          <a:fillRef idx="0">
            <a:schemeClr val="accent2"/>
          </a:fillRef>
          <a:effectRef idx="2">
            <a:schemeClr val="accent2"/>
          </a:effectRef>
          <a:fontRef idx="minor">
            <a:schemeClr val="tx1"/>
          </a:fontRef>
        </p:style>
      </p:cxnSp>
      <p:sp>
        <p:nvSpPr>
          <p:cNvPr id="50" name="文本框 49">
            <a:extLst>
              <a:ext uri="{FF2B5EF4-FFF2-40B4-BE49-F238E27FC236}">
                <a16:creationId xmlns:a16="http://schemas.microsoft.com/office/drawing/2014/main" id="{4D42D44C-A2CE-4F9E-92BD-C39000EFF5F3}"/>
              </a:ext>
            </a:extLst>
          </p:cNvPr>
          <p:cNvSpPr txBox="1"/>
          <p:nvPr/>
        </p:nvSpPr>
        <p:spPr>
          <a:xfrm>
            <a:off x="9828" y="2898871"/>
            <a:ext cx="1994861" cy="369332"/>
          </a:xfrm>
          <a:prstGeom prst="rect">
            <a:avLst/>
          </a:prstGeom>
          <a:noFill/>
        </p:spPr>
        <p:txBody>
          <a:bodyPr wrap="square" rtlCol="0">
            <a:spAutoFit/>
          </a:bodyPr>
          <a:lstStyle/>
          <a:p>
            <a:r>
              <a:rPr lang="en-US" altLang="zh-CN" dirty="0"/>
              <a:t>Water cooling pipe</a:t>
            </a:r>
            <a:endParaRPr lang="zh-CN" altLang="en-US" dirty="0"/>
          </a:p>
        </p:txBody>
      </p:sp>
      <p:sp>
        <p:nvSpPr>
          <p:cNvPr id="51" name="文本框 50">
            <a:extLst>
              <a:ext uri="{FF2B5EF4-FFF2-40B4-BE49-F238E27FC236}">
                <a16:creationId xmlns:a16="http://schemas.microsoft.com/office/drawing/2014/main" id="{D97C3F9C-6295-41EF-B6B2-AC0E7FE67379}"/>
              </a:ext>
            </a:extLst>
          </p:cNvPr>
          <p:cNvSpPr txBox="1"/>
          <p:nvPr/>
        </p:nvSpPr>
        <p:spPr>
          <a:xfrm>
            <a:off x="2170338" y="1041791"/>
            <a:ext cx="2589379" cy="307777"/>
          </a:xfrm>
          <a:prstGeom prst="rect">
            <a:avLst/>
          </a:prstGeom>
          <a:noFill/>
        </p:spPr>
        <p:txBody>
          <a:bodyPr wrap="square" rtlCol="0">
            <a:spAutoFit/>
          </a:bodyPr>
          <a:lstStyle/>
          <a:p>
            <a:r>
              <a:rPr lang="en-US" altLang="zh-CN" sz="1400" dirty="0"/>
              <a:t>dynamic sealing for water pipe</a:t>
            </a:r>
            <a:endParaRPr lang="zh-CN" altLang="en-US" sz="1400" dirty="0"/>
          </a:p>
        </p:txBody>
      </p:sp>
      <p:cxnSp>
        <p:nvCxnSpPr>
          <p:cNvPr id="53" name="直接箭头连接符 52">
            <a:extLst>
              <a:ext uri="{FF2B5EF4-FFF2-40B4-BE49-F238E27FC236}">
                <a16:creationId xmlns:a16="http://schemas.microsoft.com/office/drawing/2014/main" id="{69BFD4E0-E09D-4C42-97C5-9183D31D3020}"/>
              </a:ext>
            </a:extLst>
          </p:cNvPr>
          <p:cNvCxnSpPr>
            <a:cxnSpLocks/>
          </p:cNvCxnSpPr>
          <p:nvPr/>
        </p:nvCxnSpPr>
        <p:spPr>
          <a:xfrm flipH="1" flipV="1">
            <a:off x="3520550" y="1340648"/>
            <a:ext cx="291322" cy="652731"/>
          </a:xfrm>
          <a:prstGeom prst="straightConnector1">
            <a:avLst/>
          </a:prstGeom>
          <a:ln>
            <a:solidFill>
              <a:srgbClr val="FF0000"/>
            </a:solidFill>
            <a:tailEnd type="arrow" w="med" len="med"/>
          </a:ln>
        </p:spPr>
        <p:style>
          <a:lnRef idx="3">
            <a:schemeClr val="accent2"/>
          </a:lnRef>
          <a:fillRef idx="0">
            <a:schemeClr val="accent2"/>
          </a:fillRef>
          <a:effectRef idx="2">
            <a:schemeClr val="accent2"/>
          </a:effectRef>
          <a:fontRef idx="minor">
            <a:schemeClr val="tx1"/>
          </a:fontRef>
        </p:style>
      </p:cxnSp>
      <p:sp>
        <p:nvSpPr>
          <p:cNvPr id="55" name="文本框 54">
            <a:extLst>
              <a:ext uri="{FF2B5EF4-FFF2-40B4-BE49-F238E27FC236}">
                <a16:creationId xmlns:a16="http://schemas.microsoft.com/office/drawing/2014/main" id="{EDF11766-7624-4FA5-9873-F39B5C9A642B}"/>
              </a:ext>
            </a:extLst>
          </p:cNvPr>
          <p:cNvSpPr txBox="1"/>
          <p:nvPr/>
        </p:nvSpPr>
        <p:spPr>
          <a:xfrm>
            <a:off x="6048373" y="4781637"/>
            <a:ext cx="5895975"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indent="-285750">
              <a:buFont typeface="Wingdings" panose="05000000000000000000" pitchFamily="2" charset="2"/>
              <a:buChar char="n"/>
            </a:pPr>
            <a:r>
              <a:rPr lang="en-US" altLang="zh-CN" dirty="0"/>
              <a:t> The magnets will be driven by motor when NEG coating </a:t>
            </a:r>
            <a:endParaRPr lang="zh-CN" altLang="en-US" dirty="0"/>
          </a:p>
        </p:txBody>
      </p:sp>
      <p:sp>
        <p:nvSpPr>
          <p:cNvPr id="57" name="文本框 56">
            <a:extLst>
              <a:ext uri="{FF2B5EF4-FFF2-40B4-BE49-F238E27FC236}">
                <a16:creationId xmlns:a16="http://schemas.microsoft.com/office/drawing/2014/main" id="{8124532E-DCFB-40D4-9297-374861731E93}"/>
              </a:ext>
            </a:extLst>
          </p:cNvPr>
          <p:cNvSpPr txBox="1"/>
          <p:nvPr/>
        </p:nvSpPr>
        <p:spPr>
          <a:xfrm>
            <a:off x="838219" y="5093560"/>
            <a:ext cx="3155702" cy="369332"/>
          </a:xfrm>
          <a:prstGeom prst="rect">
            <a:avLst/>
          </a:prstGeom>
          <a:noFill/>
        </p:spPr>
        <p:txBody>
          <a:bodyPr wrap="square">
            <a:spAutoFit/>
          </a:bodyPr>
          <a:lstStyle/>
          <a:p>
            <a:r>
              <a:rPr lang="en-US" altLang="zh-CN" dirty="0"/>
              <a:t>Motor for magnets driven</a:t>
            </a:r>
            <a:endParaRPr lang="zh-CN" altLang="en-US" dirty="0"/>
          </a:p>
        </p:txBody>
      </p:sp>
      <p:sp>
        <p:nvSpPr>
          <p:cNvPr id="32" name="灯片编号占位符 3">
            <a:extLst>
              <a:ext uri="{FF2B5EF4-FFF2-40B4-BE49-F238E27FC236}">
                <a16:creationId xmlns:a16="http://schemas.microsoft.com/office/drawing/2014/main" id="{9E3FCCB7-CE0C-42D0-B784-DF34497433DB}"/>
              </a:ext>
            </a:extLst>
          </p:cNvPr>
          <p:cNvSpPr txBox="1">
            <a:spLocks/>
          </p:cNvSpPr>
          <p:nvPr/>
        </p:nvSpPr>
        <p:spPr>
          <a:xfrm>
            <a:off x="11302999" y="6468148"/>
            <a:ext cx="636705" cy="365125"/>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15E9139-A00B-4B2A-98A6-095DC08F1345}" type="slidenum">
              <a:rPr lang="zh-CN" altLang="en-US" smtClean="0"/>
              <a:pPr/>
              <a:t>7</a:t>
            </a:fld>
            <a:endParaRPr lang="zh-CN" altLang="en-US"/>
          </a:p>
        </p:txBody>
      </p:sp>
    </p:spTree>
    <p:extLst>
      <p:ext uri="{BB962C8B-B14F-4D97-AF65-F5344CB8AC3E}">
        <p14:creationId xmlns:p14="http://schemas.microsoft.com/office/powerpoint/2010/main" val="1646721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6680AF9E-584C-4898-B374-694100D4A13E}"/>
              </a:ext>
            </a:extLst>
          </p:cNvPr>
          <p:cNvSpPr>
            <a:spLocks noGrp="1"/>
          </p:cNvSpPr>
          <p:nvPr>
            <p:ph type="title"/>
          </p:nvPr>
        </p:nvSpPr>
        <p:spPr/>
        <p:txBody>
          <a:bodyPr>
            <a:normAutofit/>
          </a:bodyPr>
          <a:lstStyle/>
          <a:p>
            <a:r>
              <a:rPr lang="en-US" altLang="zh-CN" sz="2800" dirty="0"/>
              <a:t>Prototype of Spraying heating film and tests</a:t>
            </a:r>
            <a:endParaRPr lang="zh-CN" altLang="en-US" sz="2800" dirty="0"/>
          </a:p>
        </p:txBody>
      </p:sp>
      <p:pic>
        <p:nvPicPr>
          <p:cNvPr id="9" name="图片 8">
            <a:extLst>
              <a:ext uri="{FF2B5EF4-FFF2-40B4-BE49-F238E27FC236}">
                <a16:creationId xmlns:a16="http://schemas.microsoft.com/office/drawing/2014/main" id="{98F5B2C6-BF7A-4168-8D95-FAFDDDA5F24F}"/>
              </a:ext>
            </a:extLst>
          </p:cNvPr>
          <p:cNvPicPr>
            <a:picLocks noChangeAspect="1"/>
          </p:cNvPicPr>
          <p:nvPr/>
        </p:nvPicPr>
        <p:blipFill rotWithShape="1">
          <a:blip r:embed="rId2">
            <a:extLst>
              <a:ext uri="{28A0092B-C50C-407E-A947-70E740481C1C}">
                <a14:useLocalDpi xmlns:a14="http://schemas.microsoft.com/office/drawing/2010/main" val="0"/>
              </a:ext>
            </a:extLst>
          </a:blip>
          <a:srcRect l="26593" t="20555" r="41799" b="22639"/>
          <a:stretch/>
        </p:blipFill>
        <p:spPr>
          <a:xfrm>
            <a:off x="240825" y="1599999"/>
            <a:ext cx="954004" cy="2228001"/>
          </a:xfrm>
          <a:prstGeom prst="rect">
            <a:avLst/>
          </a:prstGeom>
        </p:spPr>
      </p:pic>
      <p:pic>
        <p:nvPicPr>
          <p:cNvPr id="11" name="图片 10">
            <a:extLst>
              <a:ext uri="{FF2B5EF4-FFF2-40B4-BE49-F238E27FC236}">
                <a16:creationId xmlns:a16="http://schemas.microsoft.com/office/drawing/2014/main" id="{80A52E47-2DC5-492E-A049-9F02AA0A5863}"/>
              </a:ext>
            </a:extLst>
          </p:cNvPr>
          <p:cNvPicPr>
            <a:picLocks noChangeAspect="1"/>
          </p:cNvPicPr>
          <p:nvPr/>
        </p:nvPicPr>
        <p:blipFill rotWithShape="1">
          <a:blip r:embed="rId3">
            <a:extLst>
              <a:ext uri="{28A0092B-C50C-407E-A947-70E740481C1C}">
                <a14:useLocalDpi xmlns:a14="http://schemas.microsoft.com/office/drawing/2010/main" val="0"/>
              </a:ext>
            </a:extLst>
          </a:blip>
          <a:srcRect b="22141"/>
          <a:stretch/>
        </p:blipFill>
        <p:spPr>
          <a:xfrm>
            <a:off x="1170730" y="2078547"/>
            <a:ext cx="1714500" cy="1734685"/>
          </a:xfrm>
          <a:prstGeom prst="rect">
            <a:avLst/>
          </a:prstGeom>
        </p:spPr>
      </p:pic>
      <p:pic>
        <p:nvPicPr>
          <p:cNvPr id="19" name="图片 18">
            <a:extLst>
              <a:ext uri="{FF2B5EF4-FFF2-40B4-BE49-F238E27FC236}">
                <a16:creationId xmlns:a16="http://schemas.microsoft.com/office/drawing/2014/main" id="{F1C93FE4-CB1B-4B27-B218-68354F30BB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81910" y="1591495"/>
            <a:ext cx="1666303" cy="2221737"/>
          </a:xfrm>
          <a:prstGeom prst="rect">
            <a:avLst/>
          </a:prstGeom>
        </p:spPr>
      </p:pic>
      <p:graphicFrame>
        <p:nvGraphicFramePr>
          <p:cNvPr id="20" name="图表 19">
            <a:extLst>
              <a:ext uri="{FF2B5EF4-FFF2-40B4-BE49-F238E27FC236}">
                <a16:creationId xmlns:a16="http://schemas.microsoft.com/office/drawing/2014/main" id="{24ADB4FD-2117-40BA-AA29-F1D91397BCCD}"/>
              </a:ext>
            </a:extLst>
          </p:cNvPr>
          <p:cNvGraphicFramePr>
            <a:graphicFrameLocks/>
          </p:cNvGraphicFramePr>
          <p:nvPr/>
        </p:nvGraphicFramePr>
        <p:xfrm>
          <a:off x="7277100" y="3708400"/>
          <a:ext cx="4572000" cy="2743200"/>
        </p:xfrm>
        <a:graphic>
          <a:graphicData uri="http://schemas.openxmlformats.org/drawingml/2006/chart">
            <c:chart xmlns:c="http://schemas.openxmlformats.org/drawingml/2006/chart" xmlns:r="http://schemas.openxmlformats.org/officeDocument/2006/relationships" r:id="rId5"/>
          </a:graphicData>
        </a:graphic>
      </p:graphicFrame>
      <p:sp>
        <p:nvSpPr>
          <p:cNvPr id="22" name="文本框 21">
            <a:extLst>
              <a:ext uri="{FF2B5EF4-FFF2-40B4-BE49-F238E27FC236}">
                <a16:creationId xmlns:a16="http://schemas.microsoft.com/office/drawing/2014/main" id="{A525D7A8-5B4A-4958-BC3D-A5B64C90E34E}"/>
              </a:ext>
            </a:extLst>
          </p:cNvPr>
          <p:cNvSpPr txBox="1"/>
          <p:nvPr/>
        </p:nvSpPr>
        <p:spPr>
          <a:xfrm>
            <a:off x="8445502" y="6406446"/>
            <a:ext cx="2349498" cy="369332"/>
          </a:xfrm>
          <a:prstGeom prst="rect">
            <a:avLst/>
          </a:prstGeom>
          <a:noFill/>
        </p:spPr>
        <p:txBody>
          <a:bodyPr wrap="square">
            <a:spAutoFit/>
          </a:bodyPr>
          <a:lstStyle/>
          <a:p>
            <a:r>
              <a:rPr lang="zh-CN" altLang="zh-CN" sz="1800" b="1" kern="0" dirty="0">
                <a:solidFill>
                  <a:srgbClr val="000000"/>
                </a:solidFill>
                <a:effectLst/>
                <a:ea typeface="等线" panose="02010600030101010101" pitchFamily="2" charset="-122"/>
                <a:cs typeface="宋体" panose="02010600030101010101" pitchFamily="2" charset="-122"/>
              </a:rPr>
              <a:t>功率面密度</a:t>
            </a:r>
            <a:r>
              <a:rPr lang="en-US" altLang="zh-CN" sz="1800" b="1" kern="0" dirty="0">
                <a:solidFill>
                  <a:srgbClr val="000000"/>
                </a:solidFill>
                <a:effectLst/>
                <a:ea typeface="等线" panose="02010600030101010101" pitchFamily="2" charset="-122"/>
                <a:cs typeface="宋体" panose="02010600030101010101" pitchFamily="2" charset="-122"/>
              </a:rPr>
              <a:t>W/cm2</a:t>
            </a:r>
            <a:endParaRPr lang="zh-CN" altLang="en-US" dirty="0"/>
          </a:p>
        </p:txBody>
      </p:sp>
      <p:sp>
        <p:nvSpPr>
          <p:cNvPr id="24" name="文本框 23">
            <a:extLst>
              <a:ext uri="{FF2B5EF4-FFF2-40B4-BE49-F238E27FC236}">
                <a16:creationId xmlns:a16="http://schemas.microsoft.com/office/drawing/2014/main" id="{E9F1BAD6-808E-4349-8588-7E8F3EED5A88}"/>
              </a:ext>
            </a:extLst>
          </p:cNvPr>
          <p:cNvSpPr txBox="1"/>
          <p:nvPr/>
        </p:nvSpPr>
        <p:spPr>
          <a:xfrm rot="16200000">
            <a:off x="6405739" y="4922205"/>
            <a:ext cx="1474991" cy="369332"/>
          </a:xfrm>
          <a:prstGeom prst="rect">
            <a:avLst/>
          </a:prstGeom>
          <a:noFill/>
        </p:spPr>
        <p:txBody>
          <a:bodyPr wrap="square">
            <a:spAutoFit/>
          </a:bodyPr>
          <a:lstStyle/>
          <a:p>
            <a:r>
              <a:rPr lang="zh-CN" altLang="zh-CN" sz="1800" b="1" kern="0" dirty="0">
                <a:solidFill>
                  <a:srgbClr val="000000"/>
                </a:solidFill>
                <a:effectLst/>
                <a:ea typeface="等线" panose="02010600030101010101" pitchFamily="2" charset="-122"/>
                <a:cs typeface="宋体" panose="02010600030101010101" pitchFamily="2" charset="-122"/>
              </a:rPr>
              <a:t>管外温度</a:t>
            </a:r>
            <a:r>
              <a:rPr lang="en-US" altLang="zh-CN" sz="1800" b="1" kern="0" dirty="0">
                <a:solidFill>
                  <a:srgbClr val="000000"/>
                </a:solidFill>
                <a:effectLst/>
                <a:ea typeface="等线" panose="02010600030101010101" pitchFamily="2" charset="-122"/>
                <a:cs typeface="宋体" panose="02010600030101010101" pitchFamily="2" charset="-122"/>
              </a:rPr>
              <a:t>/</a:t>
            </a:r>
            <a:r>
              <a:rPr lang="zh-CN" altLang="en-US" sz="1800" b="1" kern="0" dirty="0">
                <a:solidFill>
                  <a:srgbClr val="000000"/>
                </a:solidFill>
                <a:effectLst/>
                <a:ea typeface="等线" panose="02010600030101010101" pitchFamily="2" charset="-122"/>
                <a:cs typeface="宋体" panose="02010600030101010101" pitchFamily="2" charset="-122"/>
              </a:rPr>
              <a:t>℃</a:t>
            </a:r>
            <a:endParaRPr lang="zh-CN" altLang="en-US" dirty="0"/>
          </a:p>
        </p:txBody>
      </p:sp>
      <p:sp>
        <p:nvSpPr>
          <p:cNvPr id="25" name="文本框 24">
            <a:extLst>
              <a:ext uri="{FF2B5EF4-FFF2-40B4-BE49-F238E27FC236}">
                <a16:creationId xmlns:a16="http://schemas.microsoft.com/office/drawing/2014/main" id="{A2671535-FAFB-42FD-B5C8-7F71048287F9}"/>
              </a:ext>
            </a:extLst>
          </p:cNvPr>
          <p:cNvSpPr txBox="1"/>
          <p:nvPr/>
        </p:nvSpPr>
        <p:spPr>
          <a:xfrm>
            <a:off x="297291" y="3959607"/>
            <a:ext cx="5257706" cy="369332"/>
          </a:xfrm>
          <a:prstGeom prst="rect">
            <a:avLst/>
          </a:prstGeom>
          <a:noFill/>
        </p:spPr>
        <p:txBody>
          <a:bodyPr wrap="square" rtlCol="0">
            <a:spAutoFit/>
          </a:bodyPr>
          <a:lstStyle/>
          <a:p>
            <a:r>
              <a:rPr lang="en-US" altLang="zh-CN" dirty="0"/>
              <a:t>Dimension: L400*D24   Substrate: copper </a:t>
            </a:r>
            <a:endParaRPr lang="zh-CN" altLang="en-US" dirty="0"/>
          </a:p>
        </p:txBody>
      </p:sp>
      <p:graphicFrame>
        <p:nvGraphicFramePr>
          <p:cNvPr id="26" name="表格 26">
            <a:extLst>
              <a:ext uri="{FF2B5EF4-FFF2-40B4-BE49-F238E27FC236}">
                <a16:creationId xmlns:a16="http://schemas.microsoft.com/office/drawing/2014/main" id="{2F4EDD93-CAC1-43C9-B0B0-DA7CFA5CB947}"/>
              </a:ext>
            </a:extLst>
          </p:cNvPr>
          <p:cNvGraphicFramePr>
            <a:graphicFrameLocks noGrp="1"/>
          </p:cNvGraphicFramePr>
          <p:nvPr/>
        </p:nvGraphicFramePr>
        <p:xfrm>
          <a:off x="309604" y="4366072"/>
          <a:ext cx="6064763" cy="2225040"/>
        </p:xfrm>
        <a:graphic>
          <a:graphicData uri="http://schemas.openxmlformats.org/drawingml/2006/table">
            <a:tbl>
              <a:tblPr firstRow="1" bandRow="1">
                <a:tableStyleId>{5C22544A-7EE6-4342-B048-85BDC9FD1C3A}</a:tableStyleId>
              </a:tblPr>
              <a:tblGrid>
                <a:gridCol w="2014074">
                  <a:extLst>
                    <a:ext uri="{9D8B030D-6E8A-4147-A177-3AD203B41FA5}">
                      <a16:colId xmlns:a16="http://schemas.microsoft.com/office/drawing/2014/main" val="2542877336"/>
                    </a:ext>
                  </a:extLst>
                </a:gridCol>
                <a:gridCol w="2029101">
                  <a:extLst>
                    <a:ext uri="{9D8B030D-6E8A-4147-A177-3AD203B41FA5}">
                      <a16:colId xmlns:a16="http://schemas.microsoft.com/office/drawing/2014/main" val="2099882231"/>
                    </a:ext>
                  </a:extLst>
                </a:gridCol>
                <a:gridCol w="2021588">
                  <a:extLst>
                    <a:ext uri="{9D8B030D-6E8A-4147-A177-3AD203B41FA5}">
                      <a16:colId xmlns:a16="http://schemas.microsoft.com/office/drawing/2014/main" val="1550233644"/>
                    </a:ext>
                  </a:extLst>
                </a:gridCol>
              </a:tblGrid>
              <a:tr h="370840">
                <a:tc>
                  <a:txBody>
                    <a:bodyPr/>
                    <a:lstStyle/>
                    <a:p>
                      <a:r>
                        <a:rPr lang="en-US" altLang="zh-CN" dirty="0"/>
                        <a:t>Function</a:t>
                      </a:r>
                      <a:endParaRPr lang="zh-CN" altLang="en-US" dirty="0"/>
                    </a:p>
                  </a:txBody>
                  <a:tcPr/>
                </a:tc>
                <a:tc>
                  <a:txBody>
                    <a:bodyPr/>
                    <a:lstStyle/>
                    <a:p>
                      <a:r>
                        <a:rPr lang="en-US" altLang="zh-CN" dirty="0"/>
                        <a:t>Materials</a:t>
                      </a:r>
                      <a:endParaRPr lang="zh-CN" altLang="en-US" dirty="0"/>
                    </a:p>
                  </a:txBody>
                  <a:tcPr/>
                </a:tc>
                <a:tc>
                  <a:txBody>
                    <a:bodyPr/>
                    <a:lstStyle/>
                    <a:p>
                      <a:r>
                        <a:rPr lang="en-US" altLang="zh-CN" dirty="0" err="1"/>
                        <a:t>Thichness</a:t>
                      </a:r>
                      <a:r>
                        <a:rPr lang="en-US" altLang="zh-CN" dirty="0"/>
                        <a:t>/um</a:t>
                      </a:r>
                      <a:endParaRPr lang="zh-CN" altLang="en-US" dirty="0"/>
                    </a:p>
                  </a:txBody>
                  <a:tcPr/>
                </a:tc>
                <a:extLst>
                  <a:ext uri="{0D108BD9-81ED-4DB2-BD59-A6C34878D82A}">
                    <a16:rowId xmlns:a16="http://schemas.microsoft.com/office/drawing/2014/main" val="2041819876"/>
                  </a:ext>
                </a:extLst>
              </a:tr>
              <a:tr h="370840">
                <a:tc>
                  <a:txBody>
                    <a:bodyPr/>
                    <a:lstStyle/>
                    <a:p>
                      <a:r>
                        <a:rPr lang="en-GB" altLang="zh-CN" sz="1800" dirty="0"/>
                        <a:t>Transition-layer</a:t>
                      </a:r>
                      <a:endParaRPr lang="zh-CN" altLang="en-US" dirty="0"/>
                    </a:p>
                  </a:txBody>
                  <a:tcPr/>
                </a:tc>
                <a:tc>
                  <a:txBody>
                    <a:bodyPr/>
                    <a:lstStyle/>
                    <a:p>
                      <a:r>
                        <a:rPr lang="en-GB" altLang="zh-CN" dirty="0" err="1"/>
                        <a:t>MCrAlY</a:t>
                      </a:r>
                      <a:r>
                        <a:rPr lang="en-GB" altLang="zh-CN" dirty="0"/>
                        <a:t>  alloy</a:t>
                      </a:r>
                      <a:endParaRPr lang="zh-CN" altLang="en-US" dirty="0"/>
                    </a:p>
                  </a:txBody>
                  <a:tcPr/>
                </a:tc>
                <a:tc>
                  <a:txBody>
                    <a:bodyPr/>
                    <a:lstStyle/>
                    <a:p>
                      <a:r>
                        <a:rPr lang="en-US" altLang="zh-CN" dirty="0"/>
                        <a:t>50~100</a:t>
                      </a:r>
                      <a:endParaRPr lang="zh-CN" altLang="en-US" dirty="0"/>
                    </a:p>
                  </a:txBody>
                  <a:tcPr/>
                </a:tc>
                <a:extLst>
                  <a:ext uri="{0D108BD9-81ED-4DB2-BD59-A6C34878D82A}">
                    <a16:rowId xmlns:a16="http://schemas.microsoft.com/office/drawing/2014/main" val="3921313992"/>
                  </a:ext>
                </a:extLst>
              </a:tr>
              <a:tr h="370840">
                <a:tc>
                  <a:txBody>
                    <a:bodyPr/>
                    <a:lstStyle/>
                    <a:p>
                      <a:r>
                        <a:rPr lang="en-US" altLang="zh-CN" dirty="0"/>
                        <a:t>Isolation-layer</a:t>
                      </a:r>
                      <a:endParaRPr lang="zh-CN" altLang="en-US" dirty="0"/>
                    </a:p>
                  </a:txBody>
                  <a:tcPr/>
                </a:tc>
                <a:tc>
                  <a:txBody>
                    <a:bodyPr/>
                    <a:lstStyle/>
                    <a:p>
                      <a:r>
                        <a:rPr lang="en-US" altLang="zh-CN" dirty="0"/>
                        <a:t>Al2O3 </a:t>
                      </a:r>
                      <a:r>
                        <a:rPr lang="en-US" altLang="zh-CN" dirty="0" err="1"/>
                        <a:t>cermic</a:t>
                      </a:r>
                      <a:endParaRPr lang="zh-CN" altLang="en-US" dirty="0"/>
                    </a:p>
                  </a:txBody>
                  <a:tcPr/>
                </a:tc>
                <a:tc>
                  <a:txBody>
                    <a:bodyPr/>
                    <a:lstStyle/>
                    <a:p>
                      <a:r>
                        <a:rPr lang="en-US" altLang="zh-CN" dirty="0"/>
                        <a:t>~150</a:t>
                      </a:r>
                      <a:endParaRPr lang="zh-CN" altLang="en-US" dirty="0"/>
                    </a:p>
                  </a:txBody>
                  <a:tcPr/>
                </a:tc>
                <a:extLst>
                  <a:ext uri="{0D108BD9-81ED-4DB2-BD59-A6C34878D82A}">
                    <a16:rowId xmlns:a16="http://schemas.microsoft.com/office/drawing/2014/main" val="787864768"/>
                  </a:ext>
                </a:extLst>
              </a:tr>
              <a:tr h="370840">
                <a:tc>
                  <a:txBody>
                    <a:bodyPr/>
                    <a:lstStyle/>
                    <a:p>
                      <a:r>
                        <a:rPr lang="en-US" altLang="zh-CN" dirty="0"/>
                        <a:t>Conductivity-layer</a:t>
                      </a:r>
                      <a:endParaRPr lang="zh-CN" altLang="en-US" dirty="0"/>
                    </a:p>
                  </a:txBody>
                  <a:tcPr/>
                </a:tc>
                <a:tc>
                  <a:txBody>
                    <a:bodyPr/>
                    <a:lstStyle/>
                    <a:p>
                      <a:r>
                        <a:rPr lang="en-US" altLang="zh-CN" dirty="0" err="1"/>
                        <a:t>NiCr</a:t>
                      </a:r>
                      <a:r>
                        <a:rPr lang="en-US" altLang="zh-CN" dirty="0"/>
                        <a:t> alloy</a:t>
                      </a:r>
                      <a:endParaRPr lang="zh-CN" altLang="en-US" dirty="0"/>
                    </a:p>
                  </a:txBody>
                  <a:tcPr/>
                </a:tc>
                <a:tc>
                  <a:txBody>
                    <a:bodyPr/>
                    <a:lstStyle/>
                    <a:p>
                      <a:r>
                        <a:rPr lang="en-US" altLang="zh-CN" dirty="0"/>
                        <a:t>~100~200</a:t>
                      </a:r>
                      <a:endParaRPr lang="zh-CN" altLang="en-US" dirty="0"/>
                    </a:p>
                  </a:txBody>
                  <a:tcPr/>
                </a:tc>
                <a:extLst>
                  <a:ext uri="{0D108BD9-81ED-4DB2-BD59-A6C34878D82A}">
                    <a16:rowId xmlns:a16="http://schemas.microsoft.com/office/drawing/2014/main" val="393105347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Isolation-layer</a:t>
                      </a:r>
                      <a:endParaRPr lang="zh-CN" alt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Al2O3 </a:t>
                      </a:r>
                      <a:r>
                        <a:rPr lang="en-US" altLang="zh-CN" dirty="0" err="1"/>
                        <a:t>cermic</a:t>
                      </a:r>
                      <a:endParaRPr lang="zh-CN" altLang="en-US" dirty="0"/>
                    </a:p>
                  </a:txBody>
                  <a:tcPr/>
                </a:tc>
                <a:tc>
                  <a:txBody>
                    <a:bodyPr/>
                    <a:lstStyle/>
                    <a:p>
                      <a:r>
                        <a:rPr lang="en-US" altLang="zh-CN" dirty="0"/>
                        <a:t>~150</a:t>
                      </a:r>
                      <a:endParaRPr lang="zh-CN" altLang="en-US" dirty="0"/>
                    </a:p>
                  </a:txBody>
                  <a:tcPr/>
                </a:tc>
                <a:extLst>
                  <a:ext uri="{0D108BD9-81ED-4DB2-BD59-A6C34878D82A}">
                    <a16:rowId xmlns:a16="http://schemas.microsoft.com/office/drawing/2014/main" val="3748565561"/>
                  </a:ext>
                </a:extLst>
              </a:tr>
              <a:tr h="370840">
                <a:tc>
                  <a:txBody>
                    <a:bodyPr/>
                    <a:lstStyle/>
                    <a:p>
                      <a:r>
                        <a:rPr lang="en-US" altLang="zh-CN" dirty="0"/>
                        <a:t>Contactor-layer</a:t>
                      </a:r>
                      <a:endParaRPr lang="zh-CN" altLang="en-US" dirty="0"/>
                    </a:p>
                  </a:txBody>
                  <a:tcPr/>
                </a:tc>
                <a:tc>
                  <a:txBody>
                    <a:bodyPr/>
                    <a:lstStyle/>
                    <a:p>
                      <a:r>
                        <a:rPr lang="en-US" altLang="zh-CN" dirty="0"/>
                        <a:t>Copper</a:t>
                      </a:r>
                      <a:endParaRPr lang="zh-CN" altLang="en-US" dirty="0"/>
                    </a:p>
                  </a:txBody>
                  <a:tcPr/>
                </a:tc>
                <a:tc>
                  <a:txBody>
                    <a:bodyPr/>
                    <a:lstStyle/>
                    <a:p>
                      <a:r>
                        <a:rPr lang="en-US" altLang="zh-CN" dirty="0"/>
                        <a:t>~50</a:t>
                      </a:r>
                      <a:endParaRPr lang="zh-CN" altLang="en-US" dirty="0"/>
                    </a:p>
                  </a:txBody>
                  <a:tcPr/>
                </a:tc>
                <a:extLst>
                  <a:ext uri="{0D108BD9-81ED-4DB2-BD59-A6C34878D82A}">
                    <a16:rowId xmlns:a16="http://schemas.microsoft.com/office/drawing/2014/main" val="2425169502"/>
                  </a:ext>
                </a:extLst>
              </a:tr>
            </a:tbl>
          </a:graphicData>
        </a:graphic>
      </p:graphicFrame>
      <p:pic>
        <p:nvPicPr>
          <p:cNvPr id="27" name="图片 26" descr="10.4.32.24 - 远程桌面连接">
            <a:extLst>
              <a:ext uri="{FF2B5EF4-FFF2-40B4-BE49-F238E27FC236}">
                <a16:creationId xmlns:a16="http://schemas.microsoft.com/office/drawing/2014/main" id="{FBA67289-3309-440D-8391-6B0BD53AA84F}"/>
              </a:ext>
            </a:extLst>
          </p:cNvPr>
          <p:cNvPicPr/>
          <p:nvPr/>
        </p:nvPicPr>
        <p:blipFill rotWithShape="1">
          <a:blip r:embed="rId6" cstate="print">
            <a:extLst>
              <a:ext uri="{28A0092B-C50C-407E-A947-70E740481C1C}">
                <a14:useLocalDpi xmlns:a14="http://schemas.microsoft.com/office/drawing/2010/main" val="0"/>
              </a:ext>
            </a:extLst>
          </a:blip>
          <a:srcRect l="17960" t="17066" r="24770" b="9185"/>
          <a:stretch/>
        </p:blipFill>
        <p:spPr bwMode="auto">
          <a:xfrm>
            <a:off x="1218927" y="1643517"/>
            <a:ext cx="1666303" cy="1225158"/>
          </a:xfrm>
          <a:prstGeom prst="rect">
            <a:avLst/>
          </a:prstGeom>
          <a:ln>
            <a:noFill/>
          </a:ln>
          <a:extLst>
            <a:ext uri="{53640926-AAD7-44D8-BBD7-CCE9431645EC}">
              <a14:shadowObscured xmlns:a14="http://schemas.microsoft.com/office/drawing/2010/main"/>
            </a:ext>
          </a:extLst>
        </p:spPr>
      </p:pic>
      <p:pic>
        <p:nvPicPr>
          <p:cNvPr id="4" name="图片 3">
            <a:extLst>
              <a:ext uri="{FF2B5EF4-FFF2-40B4-BE49-F238E27FC236}">
                <a16:creationId xmlns:a16="http://schemas.microsoft.com/office/drawing/2014/main" id="{477105B1-0610-4883-8B4E-BCDFE335C8C7}"/>
              </a:ext>
            </a:extLst>
          </p:cNvPr>
          <p:cNvPicPr>
            <a:picLocks noChangeAspect="1"/>
          </p:cNvPicPr>
          <p:nvPr/>
        </p:nvPicPr>
        <p:blipFill>
          <a:blip r:embed="rId7"/>
          <a:stretch>
            <a:fillRect/>
          </a:stretch>
        </p:blipFill>
        <p:spPr>
          <a:xfrm>
            <a:off x="4648213" y="1191548"/>
            <a:ext cx="3797289" cy="2910173"/>
          </a:xfrm>
          <a:prstGeom prst="rect">
            <a:avLst/>
          </a:prstGeom>
        </p:spPr>
      </p:pic>
      <p:cxnSp>
        <p:nvCxnSpPr>
          <p:cNvPr id="6" name="直接连接符 5">
            <a:extLst>
              <a:ext uri="{FF2B5EF4-FFF2-40B4-BE49-F238E27FC236}">
                <a16:creationId xmlns:a16="http://schemas.microsoft.com/office/drawing/2014/main" id="{16BC9770-C069-458E-99AC-D799EDADB570}"/>
              </a:ext>
            </a:extLst>
          </p:cNvPr>
          <p:cNvCxnSpPr/>
          <p:nvPr/>
        </p:nvCxnSpPr>
        <p:spPr>
          <a:xfrm>
            <a:off x="7692991" y="4733925"/>
            <a:ext cx="4060859"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1" name="直接连接符 20">
            <a:extLst>
              <a:ext uri="{FF2B5EF4-FFF2-40B4-BE49-F238E27FC236}">
                <a16:creationId xmlns:a16="http://schemas.microsoft.com/office/drawing/2014/main" id="{D6F83D9A-C8F3-4C72-B11B-43A4EF846071}"/>
              </a:ext>
            </a:extLst>
          </p:cNvPr>
          <p:cNvCxnSpPr>
            <a:cxnSpLocks/>
          </p:cNvCxnSpPr>
          <p:nvPr/>
        </p:nvCxnSpPr>
        <p:spPr>
          <a:xfrm>
            <a:off x="5341933" y="2077350"/>
            <a:ext cx="2201867" cy="1197"/>
          </a:xfrm>
          <a:prstGeom prst="line">
            <a:avLst/>
          </a:prstGeom>
        </p:spPr>
        <p:style>
          <a:lnRef idx="1">
            <a:schemeClr val="accent2"/>
          </a:lnRef>
          <a:fillRef idx="0">
            <a:schemeClr val="accent2"/>
          </a:fillRef>
          <a:effectRef idx="0">
            <a:schemeClr val="accent2"/>
          </a:effectRef>
          <a:fontRef idx="minor">
            <a:schemeClr val="tx1"/>
          </a:fontRef>
        </p:style>
      </p:cxnSp>
      <p:pic>
        <p:nvPicPr>
          <p:cNvPr id="12" name="图片 11">
            <a:extLst>
              <a:ext uri="{FF2B5EF4-FFF2-40B4-BE49-F238E27FC236}">
                <a16:creationId xmlns:a16="http://schemas.microsoft.com/office/drawing/2014/main" id="{0932D88E-7D7C-40FC-B05D-99414380F636}"/>
              </a:ext>
            </a:extLst>
          </p:cNvPr>
          <p:cNvPicPr>
            <a:picLocks noChangeAspect="1"/>
          </p:cNvPicPr>
          <p:nvPr/>
        </p:nvPicPr>
        <p:blipFill rotWithShape="1">
          <a:blip r:embed="rId8">
            <a:extLst>
              <a:ext uri="{28A0092B-C50C-407E-A947-70E740481C1C}">
                <a14:useLocalDpi xmlns:a14="http://schemas.microsoft.com/office/drawing/2010/main" val="0"/>
              </a:ext>
            </a:extLst>
          </a:blip>
          <a:srcRect t="11111" r="104"/>
          <a:stretch/>
        </p:blipFill>
        <p:spPr>
          <a:xfrm>
            <a:off x="8445502" y="1519767"/>
            <a:ext cx="3212787" cy="2144091"/>
          </a:xfrm>
          <a:prstGeom prst="rect">
            <a:avLst/>
          </a:prstGeom>
        </p:spPr>
      </p:pic>
      <p:sp>
        <p:nvSpPr>
          <p:cNvPr id="14" name="文本框 13">
            <a:extLst>
              <a:ext uri="{FF2B5EF4-FFF2-40B4-BE49-F238E27FC236}">
                <a16:creationId xmlns:a16="http://schemas.microsoft.com/office/drawing/2014/main" id="{5E3FDC45-1326-413E-B48D-61A1BF7143E9}"/>
              </a:ext>
            </a:extLst>
          </p:cNvPr>
          <p:cNvSpPr txBox="1"/>
          <p:nvPr/>
        </p:nvSpPr>
        <p:spPr>
          <a:xfrm>
            <a:off x="297291" y="1084292"/>
            <a:ext cx="4074684" cy="369332"/>
          </a:xfrm>
          <a:prstGeom prst="rect">
            <a:avLst/>
          </a:prstGeom>
          <a:noFill/>
        </p:spPr>
        <p:txBody>
          <a:bodyPr wrap="square" rtlCol="0">
            <a:spAutoFit/>
          </a:bodyPr>
          <a:lstStyle/>
          <a:p>
            <a:r>
              <a:rPr lang="en-US" altLang="zh-CN" dirty="0"/>
              <a:t>Reheating test more than 12 times</a:t>
            </a:r>
            <a:endParaRPr lang="zh-CN" altLang="en-US" dirty="0"/>
          </a:p>
        </p:txBody>
      </p:sp>
      <p:sp>
        <p:nvSpPr>
          <p:cNvPr id="15" name="文本框 14">
            <a:extLst>
              <a:ext uri="{FF2B5EF4-FFF2-40B4-BE49-F238E27FC236}">
                <a16:creationId xmlns:a16="http://schemas.microsoft.com/office/drawing/2014/main" id="{430478EA-A807-4375-AC57-480CA90CB886}"/>
              </a:ext>
            </a:extLst>
          </p:cNvPr>
          <p:cNvSpPr txBox="1"/>
          <p:nvPr/>
        </p:nvSpPr>
        <p:spPr>
          <a:xfrm>
            <a:off x="8124825" y="1098501"/>
            <a:ext cx="4724400" cy="369332"/>
          </a:xfrm>
          <a:prstGeom prst="rect">
            <a:avLst/>
          </a:prstGeom>
          <a:noFill/>
        </p:spPr>
        <p:txBody>
          <a:bodyPr wrap="square" rtlCol="0">
            <a:spAutoFit/>
          </a:bodyPr>
          <a:lstStyle/>
          <a:p>
            <a:r>
              <a:rPr lang="en-US" altLang="zh-CN" dirty="0"/>
              <a:t>Adhesion test in ultrasonic resining</a:t>
            </a:r>
            <a:endParaRPr lang="zh-CN" altLang="en-US" dirty="0"/>
          </a:p>
        </p:txBody>
      </p:sp>
    </p:spTree>
    <p:extLst>
      <p:ext uri="{BB962C8B-B14F-4D97-AF65-F5344CB8AC3E}">
        <p14:creationId xmlns:p14="http://schemas.microsoft.com/office/powerpoint/2010/main" val="36536582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4">
            <a:extLst>
              <a:ext uri="{FF2B5EF4-FFF2-40B4-BE49-F238E27FC236}">
                <a16:creationId xmlns:a16="http://schemas.microsoft.com/office/drawing/2014/main" id="{D4E75DCB-3751-4AEA-B430-97E43B6CA522}"/>
              </a:ext>
            </a:extLst>
          </p:cNvPr>
          <p:cNvSpPr>
            <a:spLocks noGrp="1"/>
          </p:cNvSpPr>
          <p:nvPr>
            <p:ph type="sldNum" sz="quarter" idx="12"/>
          </p:nvPr>
        </p:nvSpPr>
        <p:spPr>
          <a:xfrm>
            <a:off x="11205028" y="6263644"/>
            <a:ext cx="517771" cy="365125"/>
          </a:xfrm>
        </p:spPr>
        <p:txBody>
          <a:bodyPr/>
          <a:lstStyle/>
          <a:p>
            <a:fld id="{F15E9139-A00B-4B2A-98A6-095DC08F1345}" type="slidenum">
              <a:rPr lang="zh-CN" altLang="en-US" smtClean="0"/>
              <a:pPr/>
              <a:t>9</a:t>
            </a:fld>
            <a:endParaRPr lang="zh-CN" altLang="en-US"/>
          </a:p>
        </p:txBody>
      </p:sp>
      <p:sp>
        <p:nvSpPr>
          <p:cNvPr id="3" name="标题 2">
            <a:extLst>
              <a:ext uri="{FF2B5EF4-FFF2-40B4-BE49-F238E27FC236}">
                <a16:creationId xmlns:a16="http://schemas.microsoft.com/office/drawing/2014/main" id="{E84647AF-731E-4AD1-822C-242938ED58AF}"/>
              </a:ext>
            </a:extLst>
          </p:cNvPr>
          <p:cNvSpPr>
            <a:spLocks noGrp="1"/>
          </p:cNvSpPr>
          <p:nvPr>
            <p:ph type="title"/>
          </p:nvPr>
        </p:nvSpPr>
        <p:spPr>
          <a:xfrm>
            <a:off x="666712" y="109398"/>
            <a:ext cx="10763325" cy="725470"/>
          </a:xfrm>
        </p:spPr>
        <p:txBody>
          <a:bodyPr>
            <a:normAutofit/>
          </a:bodyPr>
          <a:lstStyle/>
          <a:p>
            <a:r>
              <a:rPr lang="en-US" altLang="zh-CN" dirty="0">
                <a:solidFill>
                  <a:schemeClr val="accent1">
                    <a:lumMod val="75000"/>
                  </a:schemeClr>
                </a:solidFill>
              </a:rPr>
              <a:t>Discussion on vacuum chamber with photon absorber</a:t>
            </a:r>
            <a:endParaRPr lang="zh-CN" altLang="en-US" dirty="0">
              <a:solidFill>
                <a:schemeClr val="accent1">
                  <a:lumMod val="75000"/>
                </a:schemeClr>
              </a:solidFill>
            </a:endParaRPr>
          </a:p>
        </p:txBody>
      </p:sp>
      <p:sp>
        <p:nvSpPr>
          <p:cNvPr id="6" name="Rectangle 2">
            <a:extLst>
              <a:ext uri="{FF2B5EF4-FFF2-40B4-BE49-F238E27FC236}">
                <a16:creationId xmlns:a16="http://schemas.microsoft.com/office/drawing/2014/main" id="{C22A1E04-12CF-4300-A892-DAB20901F41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zh-CN" altLang="en-US"/>
          </a:p>
        </p:txBody>
      </p:sp>
      <p:pic>
        <p:nvPicPr>
          <p:cNvPr id="9" name="Picture 9">
            <a:extLst>
              <a:ext uri="{FF2B5EF4-FFF2-40B4-BE49-F238E27FC236}">
                <a16:creationId xmlns:a16="http://schemas.microsoft.com/office/drawing/2014/main" id="{E6F5D39D-8CCE-46A9-A6F0-13B2556FD856}"/>
              </a:ext>
            </a:extLst>
          </p:cNvPr>
          <p:cNvPicPr>
            <a:picLocks noChangeAspect="1"/>
          </p:cNvPicPr>
          <p:nvPr/>
        </p:nvPicPr>
        <p:blipFill>
          <a:blip r:embed="rId2"/>
          <a:stretch>
            <a:fillRect/>
          </a:stretch>
        </p:blipFill>
        <p:spPr>
          <a:xfrm>
            <a:off x="1322119" y="3957703"/>
            <a:ext cx="2431060" cy="2008267"/>
          </a:xfrm>
          <a:prstGeom prst="rect">
            <a:avLst/>
          </a:prstGeom>
        </p:spPr>
      </p:pic>
      <p:sp>
        <p:nvSpPr>
          <p:cNvPr id="10" name="文本框 9">
            <a:extLst>
              <a:ext uri="{FF2B5EF4-FFF2-40B4-BE49-F238E27FC236}">
                <a16:creationId xmlns:a16="http://schemas.microsoft.com/office/drawing/2014/main" id="{98532723-6784-476A-A912-FDBF85B11C8E}"/>
              </a:ext>
            </a:extLst>
          </p:cNvPr>
          <p:cNvSpPr txBox="1"/>
          <p:nvPr/>
        </p:nvSpPr>
        <p:spPr>
          <a:xfrm>
            <a:off x="1050394" y="1839020"/>
            <a:ext cx="10633606" cy="1200329"/>
          </a:xfrm>
          <a:prstGeom prst="rect">
            <a:avLst/>
          </a:prstGeom>
          <a:noFill/>
        </p:spPr>
        <p:txBody>
          <a:bodyPr wrap="square" rtlCol="0">
            <a:spAutoFit/>
          </a:bodyPr>
          <a:lstStyle/>
          <a:p>
            <a:pPr marL="285750" indent="-285750">
              <a:buFont typeface="Wingdings" panose="05000000000000000000" pitchFamily="2" charset="2"/>
              <a:buChar char="ü"/>
            </a:pPr>
            <a:r>
              <a:rPr lang="en-US" altLang="zh-CN" dirty="0"/>
              <a:t>The round vacuum chamber convert to antechamber;</a:t>
            </a:r>
          </a:p>
          <a:p>
            <a:pPr marL="285750" indent="-285750">
              <a:buFont typeface="Wingdings" panose="05000000000000000000" pitchFamily="2" charset="2"/>
              <a:buChar char="ü"/>
            </a:pPr>
            <a:r>
              <a:rPr lang="en-US" altLang="zh-CN" dirty="0"/>
              <a:t>Absorber will be welded together with vacuum chamber;</a:t>
            </a:r>
            <a:endParaRPr lang="zh-CN" altLang="en-US" dirty="0"/>
          </a:p>
          <a:p>
            <a:pPr marL="285750" indent="-285750">
              <a:buFont typeface="Wingdings" panose="05000000000000000000" pitchFamily="2" charset="2"/>
              <a:buChar char="ü"/>
            </a:pPr>
            <a:r>
              <a:rPr lang="en-US" altLang="zh-CN" dirty="0"/>
              <a:t>Colling pipe is necessary: the total heat load due to the resistive wall for collider single ring is about 2Mw under 50 mw mode; SR reflection from absorber.</a:t>
            </a:r>
            <a:endParaRPr lang="zh-CN" altLang="en-US" dirty="0"/>
          </a:p>
        </p:txBody>
      </p:sp>
      <p:sp>
        <p:nvSpPr>
          <p:cNvPr id="11" name="文本框 10">
            <a:extLst>
              <a:ext uri="{FF2B5EF4-FFF2-40B4-BE49-F238E27FC236}">
                <a16:creationId xmlns:a16="http://schemas.microsoft.com/office/drawing/2014/main" id="{6066F3CC-D9BB-46C0-96CD-6E7746A9E4C6}"/>
              </a:ext>
            </a:extLst>
          </p:cNvPr>
          <p:cNvSpPr txBox="1"/>
          <p:nvPr/>
        </p:nvSpPr>
        <p:spPr>
          <a:xfrm>
            <a:off x="666712" y="1412734"/>
            <a:ext cx="7708031" cy="400110"/>
          </a:xfrm>
          <a:prstGeom prst="rect">
            <a:avLst/>
          </a:prstGeom>
          <a:noFill/>
        </p:spPr>
        <p:txBody>
          <a:bodyPr wrap="square" rtlCol="0">
            <a:spAutoFit/>
          </a:bodyPr>
          <a:lstStyle/>
          <a:p>
            <a:pPr marL="285750" indent="-285750">
              <a:buFont typeface="Wingdings" panose="05000000000000000000" pitchFamily="2" charset="2"/>
              <a:buChar char="p"/>
            </a:pPr>
            <a:r>
              <a:rPr lang="en-US" altLang="zh-CN" sz="2000" dirty="0"/>
              <a:t>The structure of vacuum chamber will be  more complex.</a:t>
            </a:r>
          </a:p>
        </p:txBody>
      </p:sp>
      <p:pic>
        <p:nvPicPr>
          <p:cNvPr id="15" name="图片 14">
            <a:extLst>
              <a:ext uri="{FF2B5EF4-FFF2-40B4-BE49-F238E27FC236}">
                <a16:creationId xmlns:a16="http://schemas.microsoft.com/office/drawing/2014/main" id="{53F8FD2B-2848-438D-817E-6896A12EAC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7537" y="4988749"/>
            <a:ext cx="3100899" cy="1671828"/>
          </a:xfrm>
          <a:prstGeom prst="rect">
            <a:avLst/>
          </a:prstGeom>
        </p:spPr>
      </p:pic>
      <p:pic>
        <p:nvPicPr>
          <p:cNvPr id="17" name="图片 16">
            <a:extLst>
              <a:ext uri="{FF2B5EF4-FFF2-40B4-BE49-F238E27FC236}">
                <a16:creationId xmlns:a16="http://schemas.microsoft.com/office/drawing/2014/main" id="{BCB7275D-4B58-4526-865F-ADCC0AD925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68736" y="3251743"/>
            <a:ext cx="2661898" cy="1656447"/>
          </a:xfrm>
          <a:prstGeom prst="rect">
            <a:avLst/>
          </a:prstGeom>
        </p:spPr>
      </p:pic>
      <p:pic>
        <p:nvPicPr>
          <p:cNvPr id="19" name="图片 18">
            <a:extLst>
              <a:ext uri="{FF2B5EF4-FFF2-40B4-BE49-F238E27FC236}">
                <a16:creationId xmlns:a16="http://schemas.microsoft.com/office/drawing/2014/main" id="{8E297FA2-9F15-4C14-A6E1-A411D6C53B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64238" y="2874674"/>
            <a:ext cx="2844800" cy="2105009"/>
          </a:xfrm>
          <a:prstGeom prst="rect">
            <a:avLst/>
          </a:prstGeom>
        </p:spPr>
      </p:pic>
      <p:pic>
        <p:nvPicPr>
          <p:cNvPr id="13" name="图片 12">
            <a:extLst>
              <a:ext uri="{FF2B5EF4-FFF2-40B4-BE49-F238E27FC236}">
                <a16:creationId xmlns:a16="http://schemas.microsoft.com/office/drawing/2014/main" id="{230E033C-4384-4521-A317-E872CA40CB0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07650" y="4908191"/>
            <a:ext cx="2449338" cy="1671828"/>
          </a:xfrm>
          <a:prstGeom prst="rect">
            <a:avLst/>
          </a:prstGeom>
        </p:spPr>
      </p:pic>
      <p:sp>
        <p:nvSpPr>
          <p:cNvPr id="20" name="文本框 19">
            <a:extLst>
              <a:ext uri="{FF2B5EF4-FFF2-40B4-BE49-F238E27FC236}">
                <a16:creationId xmlns:a16="http://schemas.microsoft.com/office/drawing/2014/main" id="{2E6DF348-E408-4DBA-A1DA-4CE79CBE052D}"/>
              </a:ext>
            </a:extLst>
          </p:cNvPr>
          <p:cNvSpPr txBox="1"/>
          <p:nvPr/>
        </p:nvSpPr>
        <p:spPr>
          <a:xfrm>
            <a:off x="666711" y="2913814"/>
            <a:ext cx="7708031" cy="400110"/>
          </a:xfrm>
          <a:prstGeom prst="rect">
            <a:avLst/>
          </a:prstGeom>
          <a:noFill/>
        </p:spPr>
        <p:txBody>
          <a:bodyPr wrap="square" rtlCol="0">
            <a:spAutoFit/>
          </a:bodyPr>
          <a:lstStyle/>
          <a:p>
            <a:pPr marL="285750" indent="-285750">
              <a:buFont typeface="Wingdings" panose="05000000000000000000" pitchFamily="2" charset="2"/>
              <a:buChar char="p"/>
            </a:pPr>
            <a:r>
              <a:rPr lang="en-US" altLang="zh-CN" sz="2000" dirty="0"/>
              <a:t>NEG coating , spraying heating layer will be  more complex.</a:t>
            </a:r>
          </a:p>
        </p:txBody>
      </p:sp>
      <p:cxnSp>
        <p:nvCxnSpPr>
          <p:cNvPr id="22" name="直接箭头连接符 21">
            <a:extLst>
              <a:ext uri="{FF2B5EF4-FFF2-40B4-BE49-F238E27FC236}">
                <a16:creationId xmlns:a16="http://schemas.microsoft.com/office/drawing/2014/main" id="{84DDE537-BBE6-4305-9D6B-56203D6D4566}"/>
              </a:ext>
            </a:extLst>
          </p:cNvPr>
          <p:cNvCxnSpPr>
            <a:cxnSpLocks/>
          </p:cNvCxnSpPr>
          <p:nvPr/>
        </p:nvCxnSpPr>
        <p:spPr>
          <a:xfrm flipV="1">
            <a:off x="5374288" y="5234640"/>
            <a:ext cx="84420" cy="13453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矩形 22">
            <a:extLst>
              <a:ext uri="{FF2B5EF4-FFF2-40B4-BE49-F238E27FC236}">
                <a16:creationId xmlns:a16="http://schemas.microsoft.com/office/drawing/2014/main" id="{6D01FF87-2D12-48B5-AAE6-F5447EE89876}"/>
              </a:ext>
            </a:extLst>
          </p:cNvPr>
          <p:cNvSpPr/>
          <p:nvPr/>
        </p:nvSpPr>
        <p:spPr>
          <a:xfrm>
            <a:off x="3840481" y="4953123"/>
            <a:ext cx="6333422" cy="180945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6" name="文本框 15">
            <a:extLst>
              <a:ext uri="{FF2B5EF4-FFF2-40B4-BE49-F238E27FC236}">
                <a16:creationId xmlns:a16="http://schemas.microsoft.com/office/drawing/2014/main" id="{C312AEA6-7F79-4F6B-9DC8-0BB971A9D66F}"/>
              </a:ext>
            </a:extLst>
          </p:cNvPr>
          <p:cNvSpPr txBox="1"/>
          <p:nvPr/>
        </p:nvSpPr>
        <p:spPr>
          <a:xfrm>
            <a:off x="254857" y="951612"/>
            <a:ext cx="4565583" cy="461665"/>
          </a:xfrm>
          <a:prstGeom prst="rect">
            <a:avLst/>
          </a:prstGeom>
          <a:noFill/>
        </p:spPr>
        <p:txBody>
          <a:bodyPr wrap="square">
            <a:spAutoFit/>
          </a:bodyPr>
          <a:lstStyle/>
          <a:p>
            <a:pPr marL="342900" indent="-342900">
              <a:buFont typeface="Wingdings" panose="05000000000000000000" pitchFamily="2" charset="2"/>
              <a:buChar char="n"/>
            </a:pPr>
            <a:r>
              <a:rPr lang="en-US" altLang="zh-CN" sz="2400" dirty="0">
                <a:solidFill>
                  <a:schemeClr val="accent1">
                    <a:lumMod val="75000"/>
                  </a:schemeClr>
                </a:solidFill>
              </a:rPr>
              <a:t>Changes to vacuum chamber</a:t>
            </a:r>
            <a:endParaRPr lang="zh-CN" altLang="en-US" sz="2400" dirty="0"/>
          </a:p>
        </p:txBody>
      </p:sp>
    </p:spTree>
    <p:extLst>
      <p:ext uri="{BB962C8B-B14F-4D97-AF65-F5344CB8AC3E}">
        <p14:creationId xmlns:p14="http://schemas.microsoft.com/office/powerpoint/2010/main" val="89004010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A" val="v5.2.9"/>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98069</TotalTime>
  <Words>1341</Words>
  <Application>Microsoft Office PowerPoint</Application>
  <PresentationFormat>宽屏</PresentationFormat>
  <Paragraphs>248</Paragraphs>
  <Slides>21</Slides>
  <Notes>5</Notes>
  <HiddenSlides>0</HiddenSlides>
  <MMClips>0</MMClips>
  <ScaleCrop>false</ScaleCrop>
  <HeadingPairs>
    <vt:vector size="6" baseType="variant">
      <vt:variant>
        <vt:lpstr>已用的字体</vt:lpstr>
      </vt:variant>
      <vt:variant>
        <vt:i4>10</vt:i4>
      </vt:variant>
      <vt:variant>
        <vt:lpstr>主题</vt:lpstr>
      </vt:variant>
      <vt:variant>
        <vt:i4>2</vt:i4>
      </vt:variant>
      <vt:variant>
        <vt:lpstr>幻灯片标题</vt:lpstr>
      </vt:variant>
      <vt:variant>
        <vt:i4>21</vt:i4>
      </vt:variant>
    </vt:vector>
  </HeadingPairs>
  <TitlesOfParts>
    <vt:vector size="33" baseType="lpstr">
      <vt:lpstr>Microsoft YaHei UI</vt:lpstr>
      <vt:lpstr>Noto Sans SC</vt:lpstr>
      <vt:lpstr>等线</vt:lpstr>
      <vt:lpstr>宋体</vt:lpstr>
      <vt:lpstr>微软雅黑</vt:lpstr>
      <vt:lpstr>Arial</vt:lpstr>
      <vt:lpstr>Arial Black</vt:lpstr>
      <vt:lpstr>Calibri</vt:lpstr>
      <vt:lpstr>Times New Roman</vt:lpstr>
      <vt:lpstr>Wingdings</vt:lpstr>
      <vt:lpstr>Office 主题</vt:lpstr>
      <vt:lpstr>2_Office 主题</vt:lpstr>
      <vt:lpstr>PowerPoint 演示文稿</vt:lpstr>
      <vt:lpstr>Outline</vt:lpstr>
      <vt:lpstr>CEPC vacuum chamber production line</vt:lpstr>
      <vt:lpstr>PowerPoint 演示文稿</vt:lpstr>
      <vt:lpstr>PowerPoint 演示文稿</vt:lpstr>
      <vt:lpstr>Spraying  Process</vt:lpstr>
      <vt:lpstr>Prototype of cathode</vt:lpstr>
      <vt:lpstr>Prototype of Spraying heating film and tests</vt:lpstr>
      <vt:lpstr>Discussion on vacuum chamber with photon absorber</vt:lpstr>
      <vt:lpstr>Changes to BPM, RF shielding bellows</vt:lpstr>
      <vt:lpstr>Changes to the layout of vacuum devices</vt:lpstr>
      <vt:lpstr>Cost </vt:lpstr>
      <vt:lpstr>Conclusion</vt:lpstr>
      <vt:lpstr>Photon absorber models</vt:lpstr>
      <vt:lpstr>Photon absorber prototypes</vt:lpstr>
      <vt:lpstr>Photon absorber prototypes</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mays</dc:creator>
  <cp:lastModifiedBy>mays</cp:lastModifiedBy>
  <cp:revision>395</cp:revision>
  <dcterms:created xsi:type="dcterms:W3CDTF">2024-01-08T07:49:28Z</dcterms:created>
  <dcterms:modified xsi:type="dcterms:W3CDTF">2024-11-27T06:41:58Z</dcterms:modified>
</cp:coreProperties>
</file>