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3" r:id="rId7"/>
    <p:sldId id="261" r:id="rId8"/>
    <p:sldId id="265" r:id="rId9"/>
    <p:sldId id="266" r:id="rId10"/>
    <p:sldId id="262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5" autoAdjust="0"/>
    <p:restoredTop sz="94660"/>
  </p:normalViewPr>
  <p:slideViewPr>
    <p:cSldViewPr snapToGrid="0">
      <p:cViewPr>
        <p:scale>
          <a:sx n="75" d="100"/>
          <a:sy n="75" d="100"/>
        </p:scale>
        <p:origin x="37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EF6336-A887-4AC2-A35A-1C230B81C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8E04D08-25C2-4CD6-8F6C-D76AD7A928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5CD260-7411-47A9-85BC-E7B7937C5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673A5-30F0-452D-95D5-CEA7006A7C52}" type="datetimeFigureOut">
              <a:rPr lang="zh-CN" altLang="en-US" smtClean="0"/>
              <a:t>2024/10/29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4B1BEEF-8DC5-47E3-87C6-573A57513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6A63CA9-A19C-48DB-A24E-99849BF0A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79D93-6F35-4B92-AD45-3E90EF2CB9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637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0243FD-91DA-4566-BEEB-1A1CCFE92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DA66479-1403-4038-8D5C-1CA2EF3A7B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C9795C-6CE6-42FD-9137-2A68E5EC5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673A5-30F0-452D-95D5-CEA7006A7C52}" type="datetimeFigureOut">
              <a:rPr lang="zh-CN" altLang="en-US" smtClean="0"/>
              <a:t>2024/10/29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34A73BB-5B5D-4604-A260-DF1B96DD0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970449-8F95-467C-9B01-396B69B88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79D93-6F35-4B92-AD45-3E90EF2CB9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8427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920B0A6-652E-4D28-AF72-EFE22574FC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E01EAD3-0F14-4C58-8693-C6B695B0C0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F7766EE-4D60-487D-94E9-CA8BDAF9A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673A5-30F0-452D-95D5-CEA7006A7C52}" type="datetimeFigureOut">
              <a:rPr lang="zh-CN" altLang="en-US" smtClean="0"/>
              <a:t>2024/10/29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E1A5BEF-3E33-4D6B-B6D8-73AE90ED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BA7F5D7-D6CA-47DB-B00F-402AB1D54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79D93-6F35-4B92-AD45-3E90EF2CB9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4493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7394CC-296C-4319-A0B4-4ACAB070A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0404780-162E-432B-949F-B513900C8D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42D6E2-9ECA-47DD-ADC2-CD2C7E9C1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673A5-30F0-452D-95D5-CEA7006A7C52}" type="datetimeFigureOut">
              <a:rPr lang="zh-CN" altLang="en-US" smtClean="0"/>
              <a:t>2024/10/29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7D05EB-760B-4F9B-A588-A0737E4C5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0FC0F1-5DCB-4D93-90DF-95206C391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79D93-6F35-4B92-AD45-3E90EF2CB9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0032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352B5F-10B9-4499-9FE2-86B7E27B4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E18E19-DBF0-4063-8373-3A770D91D2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D5F90DA-5C20-443E-9616-0B0206D37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673A5-30F0-452D-95D5-CEA7006A7C52}" type="datetimeFigureOut">
              <a:rPr lang="zh-CN" altLang="en-US" smtClean="0"/>
              <a:t>2024/10/29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E4371E5-65F7-4016-9B13-564FBD65A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3202AE-32E0-4F38-8C19-E26430BF2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79D93-6F35-4B92-AD45-3E90EF2CB9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053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6224CC-037D-41C3-A6A3-40C0A2AE3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3C1C18B-B2D3-4E63-A8C5-A07CE2FA38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724DA3B-4D14-46EE-94B0-91867C9CEA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1581812-46A3-42E0-8B72-F5E836050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673A5-30F0-452D-95D5-CEA7006A7C52}" type="datetimeFigureOut">
              <a:rPr lang="zh-CN" altLang="en-US" smtClean="0"/>
              <a:t>2024/10/29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F45DBFC-7FC8-4108-9D13-5A3B24F32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63C6143-2602-4F5D-A70E-E0B08E9B6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79D93-6F35-4B92-AD45-3E90EF2CB9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1455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E4C146-A3AD-4A07-B97C-DCD77F5B3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45EE529-D781-4BF2-82F6-872DB06E15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B2AD656-D6B4-4C12-99DD-DA1ED8B7F3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D5D9316-4257-426F-9636-E4E01C485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04673C9-1CBD-4738-99C2-1F6D1AAF12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5BFC904-E357-4E03-84C2-4058F4CB8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673A5-30F0-452D-95D5-CEA7006A7C52}" type="datetimeFigureOut">
              <a:rPr lang="zh-CN" altLang="en-US" smtClean="0"/>
              <a:t>2024/10/29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D2938CE-661A-42FA-B9A0-53B0DB7E2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B5B1958-BC09-4AE6-A7F8-116F53E4E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79D93-6F35-4B92-AD45-3E90EF2CB9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478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A320BD-8DE6-4948-8C85-D6C892D29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2239D5F-471B-432D-BD23-384D4EDC5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673A5-30F0-452D-95D5-CEA7006A7C52}" type="datetimeFigureOut">
              <a:rPr lang="zh-CN" altLang="en-US" smtClean="0"/>
              <a:t>2024/10/29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84A206E-3B06-471A-BE3D-8A4625A70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8E3CD47-1299-4D8A-A060-00B3CA0A8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79D93-6F35-4B92-AD45-3E90EF2CB9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288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1C863B4-51C2-47A8-AE46-A9AE4610B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673A5-30F0-452D-95D5-CEA7006A7C52}" type="datetimeFigureOut">
              <a:rPr lang="zh-CN" altLang="en-US" smtClean="0"/>
              <a:t>2024/10/29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AD9B8AB-87A4-4C4C-91F2-22EDB7B1C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85522B9-B388-4D7D-BA8B-B175B1CCA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79D93-6F35-4B92-AD45-3E90EF2CB9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7393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CFB695-6E41-4AFC-AC8A-334FD3701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77F0E5-BAA3-4C42-9378-8EAB371E4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A0FF208-1BE8-4A70-903A-216AB8926A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3140858-298A-466D-870B-A0C06A6BD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673A5-30F0-452D-95D5-CEA7006A7C52}" type="datetimeFigureOut">
              <a:rPr lang="zh-CN" altLang="en-US" smtClean="0"/>
              <a:t>2024/10/29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5E3EA1A-A228-4D7B-98D6-922A5B19C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480C50F-F596-4D58-85B1-034241EFC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79D93-6F35-4B92-AD45-3E90EF2CB9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2598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35D2B8-C2E9-4B20-82F4-BE2860362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B99E465-4CB0-4D72-97EC-B300834B15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A40BB5D-AA56-4363-88C9-EC97AC12BA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B5F5601-E075-43C2-BB8A-895BF832E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673A5-30F0-452D-95D5-CEA7006A7C52}" type="datetimeFigureOut">
              <a:rPr lang="zh-CN" altLang="en-US" smtClean="0"/>
              <a:t>2024/10/29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3AA6441-7DEA-4704-9164-DF42B255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B415D0B-CDF6-45D7-9185-3E5E09F1B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79D93-6F35-4B92-AD45-3E90EF2CB9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6938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D22CDD6-C440-42D7-85F3-BFDC008E5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90EBCF5-DC2B-4C49-8E8E-15288CD754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0BC16A-F169-4BA4-8755-AFB1BA4CB9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673A5-30F0-452D-95D5-CEA7006A7C52}" type="datetimeFigureOut">
              <a:rPr lang="zh-CN" altLang="en-US" smtClean="0"/>
              <a:t>2024/10/29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88F1F23-6ADD-4AD5-BCDA-62A44F1D81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F3204B9-2584-4A80-8FD3-074B63D7C6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79D93-6F35-4B92-AD45-3E90EF2CB9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619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CEPC2024posterF.pdf" TargetMode="External"/><Relationship Id="rId2" Type="http://schemas.openxmlformats.org/officeDocument/2006/relationships/hyperlink" Target="CEPC-vertex_20241024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02C96B-B0EA-4AA0-8F9E-36EF95B0A4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CEPC</a:t>
            </a:r>
            <a:r>
              <a:rPr lang="zh-CN" altLang="en-US" dirty="0"/>
              <a:t>顶点探测器进展调研</a:t>
            </a:r>
          </a:p>
        </p:txBody>
      </p:sp>
    </p:spTree>
    <p:extLst>
      <p:ext uri="{BB962C8B-B14F-4D97-AF65-F5344CB8AC3E}">
        <p14:creationId xmlns:p14="http://schemas.microsoft.com/office/powerpoint/2010/main" val="1737338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E43306-4A12-4D91-85B7-226D443A4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65120"/>
            <a:ext cx="10515600" cy="1091248"/>
          </a:xfrm>
        </p:spPr>
        <p:txBody>
          <a:bodyPr>
            <a:normAutofit/>
          </a:bodyPr>
          <a:lstStyle/>
          <a:p>
            <a:pPr algn="ctr"/>
            <a:r>
              <a:rPr lang="zh-CN" altLang="en-US" dirty="0"/>
              <a:t>感谢</a:t>
            </a:r>
            <a:endParaRPr lang="zh-CN" altLang="en-US" u="sng" dirty="0"/>
          </a:p>
        </p:txBody>
      </p:sp>
    </p:spTree>
    <p:extLst>
      <p:ext uri="{BB962C8B-B14F-4D97-AF65-F5344CB8AC3E}">
        <p14:creationId xmlns:p14="http://schemas.microsoft.com/office/powerpoint/2010/main" val="1656490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17DCF57-6D86-4D08-8EA6-A5F96A79A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6130"/>
            <a:ext cx="10515600" cy="4803776"/>
          </a:xfrm>
        </p:spPr>
        <p:txBody>
          <a:bodyPr/>
          <a:lstStyle/>
          <a:p>
            <a:r>
              <a:rPr lang="zh-CN" altLang="en-US" dirty="0"/>
              <a:t>需求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技术选择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研发进展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TDAQ</a:t>
            </a:r>
            <a:r>
              <a:rPr lang="zh-CN" altLang="en-US" dirty="0"/>
              <a:t>相关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527857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C475C5-1999-40FC-96D0-E5CC08836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518" y="125428"/>
            <a:ext cx="10515600" cy="1325563"/>
          </a:xfrm>
        </p:spPr>
        <p:txBody>
          <a:bodyPr/>
          <a:lstStyle/>
          <a:p>
            <a:r>
              <a:rPr lang="zh-CN" altLang="en-US" dirty="0"/>
              <a:t>需求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0B85130-A125-4102-BCBC-67983B7A5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989" y="1562470"/>
            <a:ext cx="11609254" cy="4658716"/>
          </a:xfrm>
        </p:spPr>
        <p:txBody>
          <a:bodyPr>
            <a:normAutofit/>
          </a:bodyPr>
          <a:lstStyle/>
          <a:p>
            <a:r>
              <a:rPr lang="zh-CN" altLang="en-US" sz="2400" dirty="0"/>
              <a:t>最内层距离束流管道越近越好：</a:t>
            </a:r>
            <a:r>
              <a:rPr lang="zh-CN" altLang="en-US" sz="2400" dirty="0">
                <a:solidFill>
                  <a:srgbClr val="FF0000"/>
                </a:solidFill>
              </a:rPr>
              <a:t>内径小</a:t>
            </a:r>
            <a:endParaRPr lang="en-US" altLang="zh-CN" sz="2400" dirty="0">
              <a:solidFill>
                <a:srgbClr val="FF0000"/>
              </a:solidFill>
            </a:endParaRPr>
          </a:p>
          <a:p>
            <a:r>
              <a:rPr lang="zh-CN" altLang="en-US" sz="2400" dirty="0"/>
              <a:t>高数据率</a:t>
            </a:r>
            <a:r>
              <a:rPr lang="en-US" altLang="zh-CN" sz="2400" dirty="0"/>
              <a:t>:</a:t>
            </a:r>
            <a:r>
              <a:rPr lang="zh-CN" altLang="en-US" sz="2400" dirty="0"/>
              <a:t> </a:t>
            </a:r>
            <a:r>
              <a:rPr lang="en-US" altLang="zh-CN" sz="2400" dirty="0">
                <a:solidFill>
                  <a:srgbClr val="FF0000"/>
                </a:solidFill>
              </a:rPr>
              <a:t>&gt;1 Gbps per chip </a:t>
            </a:r>
            <a:r>
              <a:rPr lang="en-US" altLang="zh-CN" sz="2400" dirty="0"/>
              <a:t>high data rate especially at Z pole</a:t>
            </a:r>
          </a:p>
          <a:p>
            <a:r>
              <a:rPr lang="zh-CN" altLang="en-US" sz="2400" dirty="0"/>
              <a:t>低物质量</a:t>
            </a:r>
            <a:r>
              <a:rPr lang="en-US" altLang="zh-CN" sz="2400" dirty="0"/>
              <a:t>: less than </a:t>
            </a:r>
            <a:r>
              <a:rPr lang="en-US" altLang="zh-CN" sz="2400" dirty="0">
                <a:solidFill>
                  <a:srgbClr val="FF0000"/>
                </a:solidFill>
              </a:rPr>
              <a:t>0.15%X0 per layer</a:t>
            </a:r>
          </a:p>
          <a:p>
            <a:r>
              <a:rPr lang="zh-CN" altLang="en-US" sz="2400" dirty="0"/>
              <a:t>低功耗</a:t>
            </a:r>
            <a:r>
              <a:rPr lang="en-US" altLang="zh-CN" sz="2400" dirty="0"/>
              <a:t> : power consumption&lt;= </a:t>
            </a:r>
            <a:r>
              <a:rPr lang="en-US" altLang="zh-CN" sz="2400" dirty="0">
                <a:solidFill>
                  <a:srgbClr val="FF0000"/>
                </a:solidFill>
              </a:rPr>
              <a:t>40 </a:t>
            </a:r>
            <a:r>
              <a:rPr lang="en-US" altLang="zh-CN" sz="2400" dirty="0" err="1">
                <a:solidFill>
                  <a:srgbClr val="FF0000"/>
                </a:solidFill>
              </a:rPr>
              <a:t>mW</a:t>
            </a:r>
            <a:r>
              <a:rPr lang="en-US" altLang="zh-CN" sz="2400" dirty="0">
                <a:solidFill>
                  <a:srgbClr val="FF0000"/>
                </a:solidFill>
              </a:rPr>
              <a:t>/cm²</a:t>
            </a:r>
          </a:p>
          <a:p>
            <a:r>
              <a:rPr lang="zh-CN" altLang="en-US" sz="2400" dirty="0"/>
              <a:t>高位置分辨：</a:t>
            </a:r>
            <a:r>
              <a:rPr lang="en-US" altLang="zh-CN" sz="2400" dirty="0">
                <a:solidFill>
                  <a:srgbClr val="FF0000"/>
                </a:solidFill>
              </a:rPr>
              <a:t>3-5 </a:t>
            </a:r>
            <a:r>
              <a:rPr lang="el-GR" altLang="zh-CN" sz="2400" dirty="0">
                <a:solidFill>
                  <a:srgbClr val="FF0000"/>
                </a:solidFill>
              </a:rPr>
              <a:t>μ</a:t>
            </a:r>
            <a:r>
              <a:rPr lang="en-US" altLang="zh-CN" sz="2400" dirty="0">
                <a:solidFill>
                  <a:srgbClr val="FF0000"/>
                </a:solidFill>
              </a:rPr>
              <a:t>m</a:t>
            </a:r>
          </a:p>
          <a:p>
            <a:r>
              <a:rPr lang="zh-CN" altLang="en-US" sz="2400" dirty="0"/>
              <a:t>抗辐照</a:t>
            </a:r>
            <a:r>
              <a:rPr lang="en-US" altLang="zh-CN" sz="2400" dirty="0"/>
              <a:t>: ~</a:t>
            </a:r>
            <a:r>
              <a:rPr lang="en-US" altLang="zh-CN" sz="2400" dirty="0">
                <a:solidFill>
                  <a:srgbClr val="FF0000"/>
                </a:solidFill>
              </a:rPr>
              <a:t>2.1 </a:t>
            </a:r>
            <a:r>
              <a:rPr lang="en-US" altLang="zh-CN" sz="2400" dirty="0" err="1">
                <a:solidFill>
                  <a:srgbClr val="FF0000"/>
                </a:solidFill>
              </a:rPr>
              <a:t>Mrad</a:t>
            </a:r>
            <a:r>
              <a:rPr lang="en-US" altLang="zh-CN" sz="2400" dirty="0">
                <a:solidFill>
                  <a:srgbClr val="FF0000"/>
                </a:solidFill>
              </a:rPr>
              <a:t> per year </a:t>
            </a:r>
            <a:r>
              <a:rPr lang="en-US" altLang="zh-CN" sz="2400" dirty="0"/>
              <a:t>in average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85264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对话气泡: 矩形 6">
            <a:extLst>
              <a:ext uri="{FF2B5EF4-FFF2-40B4-BE49-F238E27FC236}">
                <a16:creationId xmlns:a16="http://schemas.microsoft.com/office/drawing/2014/main" id="{98BBACC3-0666-47AA-A78D-517A090BBD09}"/>
              </a:ext>
            </a:extLst>
          </p:cNvPr>
          <p:cNvSpPr/>
          <p:nvPr/>
        </p:nvSpPr>
        <p:spPr>
          <a:xfrm>
            <a:off x="396883" y="3546690"/>
            <a:ext cx="882634" cy="352627"/>
          </a:xfrm>
          <a:prstGeom prst="wedgeRectCallout">
            <a:avLst>
              <a:gd name="adj1" fmla="val 135706"/>
              <a:gd name="adj2" fmla="val -7686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备选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1440650-821A-4774-80A0-0CB7DE70D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技术选择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5995B8F-03CA-4D07-9421-478EC7CBA23B}"/>
              </a:ext>
            </a:extLst>
          </p:cNvPr>
          <p:cNvSpPr txBox="1"/>
          <p:nvPr/>
        </p:nvSpPr>
        <p:spPr>
          <a:xfrm>
            <a:off x="117162" y="1703047"/>
            <a:ext cx="609372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/>
              <a:t>Long Barrel scheme</a:t>
            </a:r>
          </a:p>
          <a:p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FF0000"/>
                </a:solidFill>
              </a:rPr>
              <a:t>双面</a:t>
            </a:r>
            <a:r>
              <a:rPr lang="en-US" altLang="zh-CN" dirty="0"/>
              <a:t>Ladder</a:t>
            </a:r>
            <a:r>
              <a:rPr lang="zh-CN" altLang="en-US" dirty="0"/>
              <a:t>，芯片分布于每个</a:t>
            </a:r>
            <a:r>
              <a:rPr lang="en-US" altLang="zh-CN" dirty="0"/>
              <a:t>Ladder</a:t>
            </a:r>
            <a:r>
              <a:rPr lang="zh-CN" altLang="en-US" dirty="0"/>
              <a:t>两侧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TaichuPix-3 </a:t>
            </a:r>
            <a:r>
              <a:rPr lang="zh-CN" altLang="en-US" dirty="0"/>
              <a:t>采用 </a:t>
            </a:r>
            <a:r>
              <a:rPr lang="en-US" altLang="zh-CN" dirty="0">
                <a:solidFill>
                  <a:srgbClr val="FF0000"/>
                </a:solidFill>
              </a:rPr>
              <a:t>180 nm</a:t>
            </a:r>
            <a:r>
              <a:rPr lang="zh-CN" altLang="en-US" dirty="0"/>
              <a:t>的 </a:t>
            </a:r>
            <a:r>
              <a:rPr lang="en-US" altLang="zh-CN" dirty="0"/>
              <a:t>CMOS </a:t>
            </a:r>
            <a:r>
              <a:rPr lang="zh-CN" altLang="en-US" dirty="0"/>
              <a:t>图像传感器工艺，尺寸为 </a:t>
            </a:r>
            <a:r>
              <a:rPr lang="en-US" altLang="zh-CN" dirty="0">
                <a:solidFill>
                  <a:srgbClr val="FF0000"/>
                </a:solidFill>
              </a:rPr>
              <a:t>15.9 mm</a:t>
            </a:r>
            <a:r>
              <a:rPr lang="zh-CN" altLang="en-US" dirty="0">
                <a:solidFill>
                  <a:srgbClr val="FF0000"/>
                </a:solidFill>
              </a:rPr>
              <a:t> * </a:t>
            </a:r>
            <a:r>
              <a:rPr lang="en-US" altLang="zh-CN" dirty="0">
                <a:solidFill>
                  <a:srgbClr val="FF0000"/>
                </a:solidFill>
              </a:rPr>
              <a:t>25.7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碳纤维和柔性电路板被固定在两侧作为支撑结构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87FC18D-29B4-4164-8D65-38792E17B6D9}"/>
              </a:ext>
            </a:extLst>
          </p:cNvPr>
          <p:cNvSpPr txBox="1"/>
          <p:nvPr/>
        </p:nvSpPr>
        <p:spPr>
          <a:xfrm>
            <a:off x="7509681" y="1690688"/>
            <a:ext cx="6093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/>
              <a:t>Stitching Mixing scheme</a:t>
            </a:r>
            <a:endParaRPr lang="zh-CN" altLang="en-US" b="1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DA9FEFE-96CE-43F6-B343-E24B40F3C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12" y="3988634"/>
            <a:ext cx="3136995" cy="233263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38947C6-DB64-4BCD-ACFB-FFE332FB96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0944" y="4054475"/>
            <a:ext cx="2481262" cy="243840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505D3A11-B46D-4F11-B7E7-FA654D4D3B5B}"/>
              </a:ext>
            </a:extLst>
          </p:cNvPr>
          <p:cNvSpPr txBox="1"/>
          <p:nvPr/>
        </p:nvSpPr>
        <p:spPr>
          <a:xfrm>
            <a:off x="7260609" y="2197608"/>
            <a:ext cx="46277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FF0000"/>
                </a:solidFill>
              </a:rPr>
              <a:t>弯曲</a:t>
            </a:r>
            <a:r>
              <a:rPr lang="zh-CN" altLang="en-US" dirty="0"/>
              <a:t>的</a:t>
            </a:r>
            <a:r>
              <a:rPr lang="en-US" altLang="zh-CN" dirty="0"/>
              <a:t>MAPS sensor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采用 </a:t>
            </a:r>
            <a:r>
              <a:rPr lang="en-US" altLang="zh-CN" dirty="0">
                <a:solidFill>
                  <a:srgbClr val="FF0000"/>
                </a:solidFill>
              </a:rPr>
              <a:t>65nm</a:t>
            </a:r>
            <a:r>
              <a:rPr lang="zh-CN" altLang="en-US" dirty="0"/>
              <a:t>的 </a:t>
            </a:r>
            <a:r>
              <a:rPr lang="en-US" altLang="zh-CN" dirty="0"/>
              <a:t>CMOS </a:t>
            </a:r>
            <a:r>
              <a:rPr lang="zh-CN" altLang="en-US" dirty="0"/>
              <a:t>图像传感器工艺，尺寸为</a:t>
            </a:r>
            <a:r>
              <a:rPr lang="en-US" altLang="zh-CN" dirty="0">
                <a:solidFill>
                  <a:srgbClr val="FF0000"/>
                </a:solidFill>
              </a:rPr>
              <a:t>17.277 mm * 20.2mm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芯片固定在支撑上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F2D9861D-B539-4E69-9DDA-3EEBDF3EA7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5598" y="4245046"/>
            <a:ext cx="3898606" cy="227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868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04DEAAD-40E4-4D75-B019-523F4FA67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8473" y="2203592"/>
            <a:ext cx="5547804" cy="338993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28ABF2A0-F48B-4BF1-AE19-A0E68DB74F2A}"/>
              </a:ext>
            </a:extLst>
          </p:cNvPr>
          <p:cNvSpPr txBox="1"/>
          <p:nvPr/>
        </p:nvSpPr>
        <p:spPr>
          <a:xfrm>
            <a:off x="900344" y="2531074"/>
            <a:ext cx="6093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/>
              <a:t>Long Barrel scheme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3CD5723-6BC3-4717-8D37-C911EF44F637}"/>
              </a:ext>
            </a:extLst>
          </p:cNvPr>
          <p:cNvSpPr txBox="1"/>
          <p:nvPr/>
        </p:nvSpPr>
        <p:spPr>
          <a:xfrm>
            <a:off x="900344" y="3942301"/>
            <a:ext cx="6093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/>
              <a:t>Stitching Mixing scheme</a:t>
            </a:r>
            <a:endParaRPr lang="zh-CN" altLang="en-US" b="1" dirty="0"/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E59724A5-E862-4FA4-BC81-477BB1A40399}"/>
              </a:ext>
            </a:extLst>
          </p:cNvPr>
          <p:cNvCxnSpPr>
            <a:cxnSpLocks/>
          </p:cNvCxnSpPr>
          <p:nvPr/>
        </p:nvCxnSpPr>
        <p:spPr>
          <a:xfrm flipV="1">
            <a:off x="3947206" y="3235225"/>
            <a:ext cx="2558548" cy="64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7179CEE5-707C-428F-A157-A21620459906}"/>
              </a:ext>
            </a:extLst>
          </p:cNvPr>
          <p:cNvCxnSpPr>
            <a:cxnSpLocks/>
          </p:cNvCxnSpPr>
          <p:nvPr/>
        </p:nvCxnSpPr>
        <p:spPr>
          <a:xfrm>
            <a:off x="3947206" y="4151248"/>
            <a:ext cx="2558548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736DB203-288B-4B95-BC1A-BB5A86F88010}"/>
              </a:ext>
            </a:extLst>
          </p:cNvPr>
          <p:cNvSpPr txBox="1"/>
          <p:nvPr/>
        </p:nvSpPr>
        <p:spPr>
          <a:xfrm>
            <a:off x="1258460" y="3028734"/>
            <a:ext cx="60937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最内层半径</a:t>
            </a:r>
            <a:r>
              <a:rPr lang="en-US" altLang="zh-CN" dirty="0"/>
              <a:t>: ~12mm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三层</a:t>
            </a:r>
            <a:r>
              <a:rPr lang="en-US" altLang="zh-CN" dirty="0"/>
              <a:t>Ladder</a:t>
            </a:r>
            <a:r>
              <a:rPr lang="zh-CN" altLang="en-US" dirty="0"/>
              <a:t>，六层芯片（</a:t>
            </a:r>
            <a:r>
              <a:rPr lang="en-US" altLang="zh-CN" dirty="0"/>
              <a:t>TaichuPix3</a:t>
            </a:r>
            <a:r>
              <a:rPr lang="zh-CN" altLang="en-US" dirty="0"/>
              <a:t>）</a:t>
            </a:r>
            <a:endParaRPr lang="en-US" altLang="zh-CN" dirty="0"/>
          </a:p>
          <a:p>
            <a:endParaRPr lang="en-US" altLang="zh-CN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867DED38-F467-4A08-90C2-8BEB9409AB00}"/>
              </a:ext>
            </a:extLst>
          </p:cNvPr>
          <p:cNvSpPr txBox="1"/>
          <p:nvPr/>
        </p:nvSpPr>
        <p:spPr>
          <a:xfrm>
            <a:off x="1258460" y="4323020"/>
            <a:ext cx="77620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最内层半径</a:t>
            </a:r>
            <a:r>
              <a:rPr lang="en-US" altLang="zh-CN" dirty="0"/>
              <a:t>: ~11mm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四层弯曲芯片</a:t>
            </a:r>
            <a:r>
              <a:rPr lang="en-US" altLang="zh-CN" dirty="0"/>
              <a:t>+ </a:t>
            </a:r>
            <a:r>
              <a:rPr lang="zh-CN" altLang="en-US" dirty="0"/>
              <a:t>一层双面</a:t>
            </a:r>
            <a:r>
              <a:rPr lang="en-US" altLang="zh-CN" dirty="0"/>
              <a:t>Ladder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死区不重复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AA0F2D3-1B1A-420C-BF64-0A9AA243D8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845" y="-575"/>
            <a:ext cx="8329756" cy="1833211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39B244E4-71DE-4909-B81C-93797C37E8CB}"/>
              </a:ext>
            </a:extLst>
          </p:cNvPr>
          <p:cNvSpPr txBox="1"/>
          <p:nvPr/>
        </p:nvSpPr>
        <p:spPr>
          <a:xfrm>
            <a:off x="5226480" y="5800021"/>
            <a:ext cx="6481214" cy="92333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i="0" dirty="0">
                <a:solidFill>
                  <a:schemeClr val="bg1"/>
                </a:solidFill>
                <a:effectLst/>
                <a:latin typeface="Noto Sans SC"/>
              </a:rPr>
              <a:t>在低动量范围内</a:t>
            </a:r>
            <a:r>
              <a:rPr lang="zh-CN" altLang="en-US" b="1" dirty="0">
                <a:solidFill>
                  <a:schemeClr val="bg1"/>
                </a:solidFill>
                <a:latin typeface="Noto Sans SC"/>
              </a:rPr>
              <a:t>实现低物质量</a:t>
            </a:r>
            <a:r>
              <a:rPr lang="zh-CN" altLang="en-US" b="1" i="0" dirty="0">
                <a:solidFill>
                  <a:schemeClr val="bg1"/>
                </a:solidFill>
                <a:effectLst/>
                <a:latin typeface="Noto Sans SC"/>
              </a:rPr>
              <a:t>，更好的探测结果</a:t>
            </a:r>
            <a:endParaRPr lang="en-US" altLang="zh-CN" b="1" i="0" dirty="0">
              <a:solidFill>
                <a:schemeClr val="bg1"/>
              </a:solidFill>
              <a:effectLst/>
              <a:latin typeface="Noto Sans SC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i="0" dirty="0">
                <a:solidFill>
                  <a:schemeClr val="bg1"/>
                </a:solidFill>
                <a:effectLst/>
                <a:latin typeface="Noto Sans SC"/>
              </a:rPr>
              <a:t>三层弯曲 </a:t>
            </a:r>
            <a:r>
              <a:rPr lang="en-US" altLang="zh-CN" b="1" i="0" dirty="0">
                <a:solidFill>
                  <a:schemeClr val="bg1"/>
                </a:solidFill>
                <a:effectLst/>
                <a:latin typeface="Noto Sans SC"/>
              </a:rPr>
              <a:t>MAPS </a:t>
            </a:r>
            <a:r>
              <a:rPr lang="zh-CN" altLang="en-US" b="1" i="0" dirty="0">
                <a:solidFill>
                  <a:schemeClr val="bg1"/>
                </a:solidFill>
                <a:effectLst/>
                <a:latin typeface="Noto Sans SC"/>
              </a:rPr>
              <a:t>的性能几乎等同于四层 </a:t>
            </a:r>
            <a:r>
              <a:rPr lang="en-US" altLang="zh-CN" b="1" i="0" dirty="0">
                <a:solidFill>
                  <a:schemeClr val="bg1"/>
                </a:solidFill>
                <a:effectLst/>
                <a:latin typeface="Noto Sans SC"/>
              </a:rPr>
              <a:t>MAPS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i="0" dirty="0">
                <a:solidFill>
                  <a:schemeClr val="bg1"/>
                </a:solidFill>
                <a:effectLst/>
                <a:latin typeface="Noto Sans SC"/>
              </a:rPr>
              <a:t>未来计划进一步详细模拟和优化 </a:t>
            </a:r>
            <a:r>
              <a:rPr lang="en-US" altLang="zh-CN" b="1" i="0" dirty="0">
                <a:solidFill>
                  <a:schemeClr val="bg1"/>
                </a:solidFill>
                <a:effectLst/>
                <a:latin typeface="Noto Sans SC"/>
              </a:rPr>
              <a:t>TDR-Stitching Mixing </a:t>
            </a:r>
            <a:r>
              <a:rPr lang="zh-CN" altLang="en-US" b="1" i="0" dirty="0">
                <a:solidFill>
                  <a:schemeClr val="bg1"/>
                </a:solidFill>
                <a:effectLst/>
                <a:latin typeface="Noto Sans SC"/>
              </a:rPr>
              <a:t>方案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C55FC4A8-1013-40D4-B49F-ABA9CEF332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2256" y="5019834"/>
            <a:ext cx="2187223" cy="175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031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999A18-129B-4182-BEDA-4AFB1FA92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-30850"/>
            <a:ext cx="10515600" cy="1325563"/>
          </a:xfrm>
        </p:spPr>
        <p:txBody>
          <a:bodyPr/>
          <a:lstStyle/>
          <a:p>
            <a:r>
              <a:rPr lang="zh-CN" altLang="en-US" dirty="0"/>
              <a:t>研发进展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D6529DC-E43A-4144-8010-3B1A74B43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356" y="2213158"/>
            <a:ext cx="9858037" cy="4331947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5533EAB2-2AE1-4E86-B60E-5DDC2624E49A}"/>
              </a:ext>
            </a:extLst>
          </p:cNvPr>
          <p:cNvGrpSpPr/>
          <p:nvPr/>
        </p:nvGrpSpPr>
        <p:grpSpPr>
          <a:xfrm>
            <a:off x="150471" y="1002069"/>
            <a:ext cx="3896317" cy="1184548"/>
            <a:chOff x="1954444" y="1263689"/>
            <a:chExt cx="3896317" cy="1184548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B917E4C-7AAF-4377-8E00-6220A2BCAD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02211" y="1263689"/>
              <a:ext cx="2148550" cy="1124191"/>
            </a:xfrm>
            <a:prstGeom prst="rect">
              <a:avLst/>
            </a:prstGeom>
            <a:ln w="28575">
              <a:solidFill>
                <a:schemeClr val="tx1"/>
              </a:solidFill>
              <a:prstDash val="dash"/>
            </a:ln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7A10C565-D3C8-4F61-9DE8-2FB7029E3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54444" y="1263689"/>
              <a:ext cx="1747767" cy="1184548"/>
            </a:xfrm>
            <a:prstGeom prst="rect">
              <a:avLst/>
            </a:prstGeom>
            <a:ln w="28575">
              <a:solidFill>
                <a:schemeClr val="tx1"/>
              </a:solidFill>
              <a:prstDash val="dash"/>
            </a:ln>
          </p:spPr>
        </p:pic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D15CFDB7-E307-4C0E-868B-3F24F2BE1DDC}"/>
              </a:ext>
            </a:extLst>
          </p:cNvPr>
          <p:cNvSpPr txBox="1"/>
          <p:nvPr/>
        </p:nvSpPr>
        <p:spPr>
          <a:xfrm>
            <a:off x="5008881" y="3972851"/>
            <a:ext cx="2680954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srgbClr val="000000"/>
                </a:solidFill>
                <a:effectLst/>
                <a:latin typeface="Arial-BoldMT"/>
              </a:rPr>
              <a:t>Spatial resolution ~5 </a:t>
            </a:r>
            <a:r>
              <a:rPr lang="el-GR" altLang="zh-CN" sz="1600" b="1" dirty="0">
                <a:solidFill>
                  <a:srgbClr val="000000"/>
                </a:solidFill>
                <a:effectLst/>
                <a:latin typeface="Arial-BoldMT"/>
              </a:rPr>
              <a:t>μ</a:t>
            </a:r>
            <a:r>
              <a:rPr lang="en-US" altLang="zh-CN" sz="1600" b="1" dirty="0">
                <a:solidFill>
                  <a:srgbClr val="000000"/>
                </a:solidFill>
                <a:effectLst/>
                <a:latin typeface="Arial-BoldMT"/>
              </a:rPr>
              <a:t>m</a:t>
            </a:r>
            <a:r>
              <a:rPr lang="zh-CN" altLang="en-US" sz="1600" b="1" dirty="0">
                <a:solidFill>
                  <a:srgbClr val="000000"/>
                </a:solidFill>
                <a:latin typeface="Arial-BoldMT"/>
              </a:rPr>
              <a:t> </a:t>
            </a:r>
            <a:endParaRPr lang="en-US" altLang="zh-CN" sz="1600" b="1" dirty="0">
              <a:solidFill>
                <a:srgbClr val="000000"/>
              </a:solidFill>
              <a:latin typeface="Arial-BoldMT"/>
            </a:endParaRPr>
          </a:p>
          <a:p>
            <a:r>
              <a:rPr lang="en-US" altLang="zh-CN" sz="1600" b="1" dirty="0">
                <a:solidFill>
                  <a:srgbClr val="000000"/>
                </a:solidFill>
                <a:effectLst/>
                <a:latin typeface="Arial-BoldMT"/>
              </a:rPr>
              <a:t>Efficiency &gt;99%</a:t>
            </a:r>
            <a:endParaRPr lang="zh-CN" altLang="en-US" sz="1600" dirty="0"/>
          </a:p>
        </p:txBody>
      </p:sp>
      <p:sp>
        <p:nvSpPr>
          <p:cNvPr id="15" name="标注: 线形(带强调线) 14">
            <a:extLst>
              <a:ext uri="{FF2B5EF4-FFF2-40B4-BE49-F238E27FC236}">
                <a16:creationId xmlns:a16="http://schemas.microsoft.com/office/drawing/2014/main" id="{84F2C2C9-BC5B-449C-AFEB-569B877B7325}"/>
              </a:ext>
            </a:extLst>
          </p:cNvPr>
          <p:cNvSpPr/>
          <p:nvPr/>
        </p:nvSpPr>
        <p:spPr>
          <a:xfrm>
            <a:off x="0" y="1002069"/>
            <a:ext cx="3962270" cy="1249495"/>
          </a:xfrm>
          <a:prstGeom prst="accentCallout1">
            <a:avLst>
              <a:gd name="adj1" fmla="val 57557"/>
              <a:gd name="adj2" fmla="val 104641"/>
              <a:gd name="adj3" fmla="val 188544"/>
              <a:gd name="adj4" fmla="val 112391"/>
            </a:avLst>
          </a:prstGeom>
          <a:noFill/>
          <a:ln w="285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D065B428-E9FA-47B0-936F-A6294B3EA3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472" y="4866641"/>
            <a:ext cx="1535715" cy="1479758"/>
          </a:xfrm>
          <a:prstGeom prst="rect">
            <a:avLst/>
          </a:prstGeom>
        </p:spPr>
      </p:pic>
      <p:sp>
        <p:nvSpPr>
          <p:cNvPr id="20" name="标注: 线形(带强调线) 19">
            <a:extLst>
              <a:ext uri="{FF2B5EF4-FFF2-40B4-BE49-F238E27FC236}">
                <a16:creationId xmlns:a16="http://schemas.microsoft.com/office/drawing/2014/main" id="{3BCE6059-0481-4DD1-A9F6-963F7297BD64}"/>
              </a:ext>
            </a:extLst>
          </p:cNvPr>
          <p:cNvSpPr/>
          <p:nvPr/>
        </p:nvSpPr>
        <p:spPr>
          <a:xfrm>
            <a:off x="150471" y="4866641"/>
            <a:ext cx="1790861" cy="1479758"/>
          </a:xfrm>
          <a:prstGeom prst="accentCallout1">
            <a:avLst>
              <a:gd name="adj1" fmla="val 49425"/>
              <a:gd name="adj2" fmla="val 100282"/>
              <a:gd name="adj3" fmla="val 76717"/>
              <a:gd name="adj4" fmla="val 228308"/>
            </a:avLst>
          </a:prstGeom>
          <a:noFill/>
          <a:ln w="285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AC35D955-33B0-48DF-8DBA-60C5B4987D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816" y="2788609"/>
            <a:ext cx="1343025" cy="1609725"/>
          </a:xfrm>
          <a:prstGeom prst="rect">
            <a:avLst/>
          </a:prstGeom>
        </p:spPr>
      </p:pic>
      <p:sp>
        <p:nvSpPr>
          <p:cNvPr id="25" name="标注: 线形(带强调线) 24">
            <a:extLst>
              <a:ext uri="{FF2B5EF4-FFF2-40B4-BE49-F238E27FC236}">
                <a16:creationId xmlns:a16="http://schemas.microsoft.com/office/drawing/2014/main" id="{AB2AB8D5-B069-4F4E-9F34-85E1E478E3C2}"/>
              </a:ext>
            </a:extLst>
          </p:cNvPr>
          <p:cNvSpPr/>
          <p:nvPr/>
        </p:nvSpPr>
        <p:spPr>
          <a:xfrm>
            <a:off x="-177281" y="2875555"/>
            <a:ext cx="1790861" cy="1479758"/>
          </a:xfrm>
          <a:prstGeom prst="accentCallout1">
            <a:avLst>
              <a:gd name="adj1" fmla="val 49425"/>
              <a:gd name="adj2" fmla="val 100282"/>
              <a:gd name="adj3" fmla="val 176960"/>
              <a:gd name="adj4" fmla="val 247030"/>
            </a:avLst>
          </a:prstGeom>
          <a:noFill/>
          <a:ln w="285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5BDF02BC-98A7-40FE-8E19-67C24906D457}"/>
              </a:ext>
            </a:extLst>
          </p:cNvPr>
          <p:cNvSpPr txBox="1"/>
          <p:nvPr/>
        </p:nvSpPr>
        <p:spPr>
          <a:xfrm>
            <a:off x="9756843" y="1132678"/>
            <a:ext cx="2148550" cy="92333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chemeClr val="bg1"/>
                </a:solidFill>
                <a:latin typeface="Noto Sans SC"/>
              </a:rPr>
              <a:t>原型机</a:t>
            </a:r>
            <a:endParaRPr lang="en-US" altLang="zh-CN" b="1" dirty="0">
              <a:solidFill>
                <a:schemeClr val="bg1"/>
              </a:solidFill>
              <a:latin typeface="Noto Sans SC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chemeClr val="bg1"/>
                </a:solidFill>
                <a:latin typeface="Noto Sans SC"/>
              </a:rPr>
              <a:t>Bent wafer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chemeClr val="bg1"/>
                </a:solidFill>
                <a:latin typeface="Noto Sans SC"/>
              </a:rPr>
              <a:t>Stitched chip</a:t>
            </a:r>
            <a:endParaRPr lang="zh-CN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936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EF7741C-3796-4B24-BE09-9C533C908D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313"/>
          <a:stretch/>
        </p:blipFill>
        <p:spPr>
          <a:xfrm>
            <a:off x="10651" y="159169"/>
            <a:ext cx="6609936" cy="3379674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7A1D05D1-F038-4017-97F7-F8B40314FB7F}"/>
              </a:ext>
            </a:extLst>
          </p:cNvPr>
          <p:cNvSpPr txBox="1"/>
          <p:nvPr/>
        </p:nvSpPr>
        <p:spPr>
          <a:xfrm>
            <a:off x="178112" y="5954452"/>
            <a:ext cx="609407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dirty="0"/>
              <a:t>TDAQ</a:t>
            </a:r>
            <a:r>
              <a:rPr lang="zh-CN" altLang="en-US" sz="4400" dirty="0"/>
              <a:t>相关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1528BB19-7D7A-4061-AE31-4AF0030BB760}"/>
              </a:ext>
            </a:extLst>
          </p:cNvPr>
          <p:cNvSpPr/>
          <p:nvPr/>
        </p:nvSpPr>
        <p:spPr>
          <a:xfrm>
            <a:off x="178113" y="3201495"/>
            <a:ext cx="4515808" cy="33734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E22AEDCA-81B9-4F50-AE0C-A849F0DFEDF2}"/>
              </a:ext>
            </a:extLst>
          </p:cNvPr>
          <p:cNvGrpSpPr/>
          <p:nvPr/>
        </p:nvGrpSpPr>
        <p:grpSpPr>
          <a:xfrm>
            <a:off x="3119120" y="3872608"/>
            <a:ext cx="5120640" cy="2851284"/>
            <a:chOff x="5127338" y="3236693"/>
            <a:chExt cx="6094070" cy="3456720"/>
          </a:xfrm>
        </p:grpSpPr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F12B48AC-C135-41FA-8339-0943CDA91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27338" y="3236693"/>
              <a:ext cx="6094070" cy="3456720"/>
            </a:xfrm>
            <a:prstGeom prst="rect">
              <a:avLst/>
            </a:prstGeom>
          </p:spPr>
        </p:pic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DE1D9BF0-711E-4A03-BF25-5A441080E5DF}"/>
                </a:ext>
              </a:extLst>
            </p:cNvPr>
            <p:cNvSpPr/>
            <p:nvPr/>
          </p:nvSpPr>
          <p:spPr>
            <a:xfrm>
              <a:off x="8802786" y="5020710"/>
              <a:ext cx="491645" cy="1606887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E949180E-B803-422A-BFB9-DCA021032E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9440" y="159169"/>
            <a:ext cx="6382653" cy="3419278"/>
          </a:xfrm>
          <a:prstGeom prst="rect">
            <a:avLst/>
          </a:prstGeom>
        </p:spPr>
      </p:pic>
      <p:sp>
        <p:nvSpPr>
          <p:cNvPr id="15" name="对话气泡: 矩形 14">
            <a:extLst>
              <a:ext uri="{FF2B5EF4-FFF2-40B4-BE49-F238E27FC236}">
                <a16:creationId xmlns:a16="http://schemas.microsoft.com/office/drawing/2014/main" id="{F09B701D-C856-4E75-92D7-02F8226E722B}"/>
              </a:ext>
            </a:extLst>
          </p:cNvPr>
          <p:cNvSpPr/>
          <p:nvPr/>
        </p:nvSpPr>
        <p:spPr>
          <a:xfrm>
            <a:off x="8727440" y="3872608"/>
            <a:ext cx="1371600" cy="536832"/>
          </a:xfrm>
          <a:prstGeom prst="wedgeRectCallout">
            <a:avLst>
              <a:gd name="adj1" fmla="val -184205"/>
              <a:gd name="adj2" fmla="val 21155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总数据率</a:t>
            </a:r>
          </a:p>
        </p:txBody>
      </p:sp>
      <p:sp>
        <p:nvSpPr>
          <p:cNvPr id="16" name="对话气泡: 矩形 15">
            <a:extLst>
              <a:ext uri="{FF2B5EF4-FFF2-40B4-BE49-F238E27FC236}">
                <a16:creationId xmlns:a16="http://schemas.microsoft.com/office/drawing/2014/main" id="{FDDA653F-6639-46BF-A84E-618901472B33}"/>
              </a:ext>
            </a:extLst>
          </p:cNvPr>
          <p:cNvSpPr/>
          <p:nvPr/>
        </p:nvSpPr>
        <p:spPr>
          <a:xfrm>
            <a:off x="457200" y="3982720"/>
            <a:ext cx="1732280" cy="568960"/>
          </a:xfrm>
          <a:prstGeom prst="wedgeRectCallout">
            <a:avLst>
              <a:gd name="adj1" fmla="val 90764"/>
              <a:gd name="adj2" fmla="val -13646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单芯片数据率</a:t>
            </a:r>
          </a:p>
        </p:txBody>
      </p:sp>
      <p:sp>
        <p:nvSpPr>
          <p:cNvPr id="17" name="对话气泡: 矩形 16">
            <a:extLst>
              <a:ext uri="{FF2B5EF4-FFF2-40B4-BE49-F238E27FC236}">
                <a16:creationId xmlns:a16="http://schemas.microsoft.com/office/drawing/2014/main" id="{A0BE4F68-021A-49C8-9A50-E56FBFEB92CC}"/>
              </a:ext>
            </a:extLst>
          </p:cNvPr>
          <p:cNvSpPr/>
          <p:nvPr/>
        </p:nvSpPr>
        <p:spPr>
          <a:xfrm>
            <a:off x="5679441" y="10160"/>
            <a:ext cx="1625600" cy="568960"/>
          </a:xfrm>
          <a:prstGeom prst="wedgeRectCallout">
            <a:avLst>
              <a:gd name="adj1" fmla="val -5076"/>
              <a:gd name="adj2" fmla="val 8599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支撑结构影响</a:t>
            </a:r>
          </a:p>
        </p:txBody>
      </p:sp>
    </p:spTree>
    <p:extLst>
      <p:ext uri="{BB962C8B-B14F-4D97-AF65-F5344CB8AC3E}">
        <p14:creationId xmlns:p14="http://schemas.microsoft.com/office/powerpoint/2010/main" val="4015338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1EE078E-9FBD-4361-BD96-F4E42AE82C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165"/>
          <a:stretch/>
        </p:blipFill>
        <p:spPr>
          <a:xfrm>
            <a:off x="1625600" y="282832"/>
            <a:ext cx="9606346" cy="518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678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80304A8-BAE5-43AD-B1EA-DBAE48B0A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640" y="1158240"/>
            <a:ext cx="10551160" cy="5018723"/>
          </a:xfrm>
        </p:spPr>
        <p:txBody>
          <a:bodyPr>
            <a:normAutofit/>
          </a:bodyPr>
          <a:lstStyle/>
          <a:p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 Zhijun Liang, Ying Zhang, “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CEPC vertex Detector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The 2024 international workshop on the high energy Circular Electron Positron Collider (CEPC).</a:t>
            </a:r>
          </a:p>
          <a:p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[2] </a:t>
            </a:r>
            <a:r>
              <a:rPr lang="en-US" altLang="zh-C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Tianyuan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Zhang, Zhijun Liang, </a:t>
            </a:r>
            <a:r>
              <a:rPr lang="en-US" altLang="zh-C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ChengDong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Fu, et al.,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Geometric Optimization Simulation of the CEPC Vertex Detector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2024 international workshop on the high energy Circular Electron Positron Collider (CEPC).</a:t>
            </a:r>
          </a:p>
          <a:p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[3] CEPC Vertex detector TDR weekly meeting report.</a:t>
            </a:r>
            <a:endParaRPr lang="zh-CN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8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5400</TotalTime>
  <Words>331</Words>
  <Application>Microsoft Office PowerPoint</Application>
  <PresentationFormat>宽屏</PresentationFormat>
  <Paragraphs>50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Arial-BoldMT</vt:lpstr>
      <vt:lpstr>Noto Sans SC</vt:lpstr>
      <vt:lpstr>等线</vt:lpstr>
      <vt:lpstr>等线 Light</vt:lpstr>
      <vt:lpstr>Arial</vt:lpstr>
      <vt:lpstr>Times New Roman</vt:lpstr>
      <vt:lpstr>Office 主题​​</vt:lpstr>
      <vt:lpstr>CEPC顶点探测器进展调研</vt:lpstr>
      <vt:lpstr>PowerPoint 演示文稿</vt:lpstr>
      <vt:lpstr>需求</vt:lpstr>
      <vt:lpstr>技术选择</vt:lpstr>
      <vt:lpstr>PowerPoint 演示文稿</vt:lpstr>
      <vt:lpstr>研发进展</vt:lpstr>
      <vt:lpstr>PowerPoint 演示文稿</vt:lpstr>
      <vt:lpstr>PowerPoint 演示文稿</vt:lpstr>
      <vt:lpstr>PowerPoint 演示文稿</vt:lpstr>
      <vt:lpstr>感谢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CEPC-Vertex Detector</dc:title>
  <dc:creator>V ictor</dc:creator>
  <cp:lastModifiedBy>V ictor</cp:lastModifiedBy>
  <cp:revision>179</cp:revision>
  <dcterms:created xsi:type="dcterms:W3CDTF">2024-10-24T03:27:13Z</dcterms:created>
  <dcterms:modified xsi:type="dcterms:W3CDTF">2024-10-31T08:46:33Z</dcterms:modified>
</cp:coreProperties>
</file>