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1" r:id="rId2"/>
    <p:sldId id="302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90"/>
  </p:normalViewPr>
  <p:slideViewPr>
    <p:cSldViewPr snapToGrid="0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8DBC2-E509-6567-B4CB-45F031002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CB3420E-6FF7-746F-4EF2-5DCEC324D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831304-2A5F-9C23-7C9C-C434FA8F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BCCB9D-7308-24BE-2C18-D5B2F5EC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EFBC2F-B10D-D661-CEFC-0026D8F2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981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434D52-F3C4-0941-1A4F-7EDB71A85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1B2CC6-340E-E27E-03D2-7550EDD96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73D18F-1C8F-F73A-8892-08657F269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93028E-F975-25A9-BA40-CDBCDA47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CF2D50-64ED-1672-FF05-F550F4978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6935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0F6F16E-777A-8F15-FD23-E7743B540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C424CD3-2E9A-B9F9-6020-87E91FE1B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160DEE-B351-18D4-2B8B-44FCA0917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52F758-DDF5-C7C7-EC18-3199492FF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1C99B4-40A8-FA81-1533-8947CD4E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641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9390E9-6553-F4FD-EF3D-A04CE2008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083087-957A-82E4-33C8-01C53EF38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A03368-F1ED-B0E4-ACFF-A3EF97B8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9976D0-066F-09A6-FF33-9267B463F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2D234B-AAB1-3EE8-FF77-FEF505FD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8940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C7CF61-51C4-68C5-C452-78C5C878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7727E2-9D75-D81D-C29C-5583FCC8E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55C291-67FF-F0E7-C69C-10E9A05B5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D4F08E-384E-4948-5566-A4010F9F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0054F-2160-C439-8838-033340C6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0384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219BBE-F684-9966-CA9C-77CAF03F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B1E965-93C8-5E3F-9604-E2152AA5A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165546-3695-205C-22F6-A112A149F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5F1D25-01F4-9FB7-FDE3-C8CAABB9E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D45972-16FC-F1A2-F305-E33BF235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32C5C-5D4B-2154-F82F-E1551165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4769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48FE8D-6FF1-A8BF-AA36-AE4065D2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D55A39-2FF5-B233-50F4-D50B25068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A5A2EC4-BCCC-1240-51E0-4C2A5C658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E934D83-C730-2454-96DB-FB8BC1BDE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52DE43A-07E1-4EE2-0513-230AC4AAE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23F79FB-7AB8-3F42-DC22-37A3C3BB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21EFEBC-1688-893D-7B33-C89BC312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C1BE67E-66DA-A484-73EB-0DEDF5A9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22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46694D-B7C2-2214-4407-5AF9039F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CCD60C5-1FAA-D631-41E9-26B3B536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BBE09D0-C39B-AA46-7F48-3D32666E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E2D9441-A54D-EEA5-0821-E9AB28A7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954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C717C3-BC0F-25F2-27F0-0B11DC9E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5CA9253-3981-914E-A78D-52EBCE86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80C32C-8E86-0502-6529-4DABD2CAE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8334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E32264-918E-5EC8-524F-9C2622F4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E5B590-C002-B599-ADB0-F5300A88F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3F8B89A-62AD-62CF-4BC6-9596ABD1D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8553DC-4132-CAE2-BEF8-B3871DE6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A242535-A358-8A88-CD78-607FAFC6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DD6EB6-B1ED-16F2-0857-8CBACA28F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239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3A4353-2FFC-1232-DBAC-FBEC7725A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F40C9A3-57EF-8D72-D9A3-DA247FC981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BFBA666-0CF4-286F-E159-122FE5C5D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FF853B3-FF68-EF99-1467-B37D5F330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4AFC9C1-238D-0F8C-D0E2-EBCAC52B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DC76FF3-EAC5-773C-EB14-A8F117DB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7051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32EE692-5918-7DD5-080D-53840AD21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6200037-3F18-FA08-4F9D-4FEFD5751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894BA3-4A8C-5932-1436-11BAA6981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3BB9C-02E9-1F48-A700-BABA3929C973}" type="datetimeFigureOut">
              <a:rPr kumimoji="1" lang="zh-CN" altLang="en-US" smtClean="0"/>
              <a:t>2024/10/8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98245D-E401-96BA-6FF2-E4A388C39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235B39-6AE1-A8C3-2EBF-18E56BCAD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F32D-C797-2A4D-A826-E6A9A29A663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72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1DB5427C-2E00-B4B7-68A7-DE6F0DA68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46" y="2230802"/>
            <a:ext cx="2910620" cy="1708886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1D2CCC6-C5D7-398E-DEA4-5806607B220A}"/>
              </a:ext>
            </a:extLst>
          </p:cNvPr>
          <p:cNvSpPr txBox="1"/>
          <p:nvPr/>
        </p:nvSpPr>
        <p:spPr>
          <a:xfrm>
            <a:off x="4964432" y="3846910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MC</a:t>
            </a:r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B8E0E39-051B-63E2-CB5E-F1B32FAE22B5}"/>
              </a:ext>
            </a:extLst>
          </p:cNvPr>
          <p:cNvSpPr txBox="1"/>
          <p:nvPr/>
        </p:nvSpPr>
        <p:spPr>
          <a:xfrm>
            <a:off x="1602102" y="3938350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Data</a:t>
            </a:r>
            <a:endParaRPr kumimoji="1"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0D4EE31-C11A-B3FE-4F44-4D1C0ABD6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56" y="2219372"/>
            <a:ext cx="2901867" cy="171897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4C0BC4B0-C13D-2B8D-4419-064791CFBB71}"/>
                  </a:ext>
                </a:extLst>
              </p:cNvPr>
              <p:cNvSpPr txBox="1"/>
              <p:nvPr/>
            </p:nvSpPr>
            <p:spPr>
              <a:xfrm>
                <a:off x="213361" y="325744"/>
                <a:ext cx="1098804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zh-CN" altLang="en-US" dirty="0">
                    <a:latin typeface="Times" pitchFamily="2" charset="0"/>
                    <a:ea typeface="KaiTi" panose="02010609060101010101" pitchFamily="49" charset="-122"/>
                  </a:rPr>
                  <a:t>由于</a:t>
                </a:r>
                <a:r>
                  <a:rPr lang="zh-CN" altLang="en-US" dirty="0">
                    <a:latin typeface="Times" pitchFamily="2" charset="0"/>
                    <a:ea typeface="KaiTi" panose="02010609060101010101" pitchFamily="49" charset="-122"/>
                  </a:rPr>
                  <a:t>和</a:t>
                </a:r>
                <a:r>
                  <a:rPr lang="en-US" altLang="zh-CN" dirty="0">
                    <a:latin typeface="Times" pitchFamily="2" charset="0"/>
                    <a:ea typeface="KaiTi" panose="02010609060101010101" pitchFamily="49" charset="-122"/>
                  </a:rPr>
                  <a:t> D0-&gt;kpipi0</a:t>
                </a:r>
                <a:r>
                  <a:rPr lang="zh-CN" altLang="en-US" dirty="0">
                    <a:latin typeface="Times" pitchFamily="2" charset="0"/>
                    <a:ea typeface="KaiTi" panose="02010609060101010101" pitchFamily="49" charset="-122"/>
                  </a:rPr>
                  <a:t> 和 </a:t>
                </a:r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D0-&gt;</a:t>
                </a:r>
                <a:r>
                  <a:rPr lang="en-US" altLang="zh-CN" dirty="0" err="1">
                    <a:latin typeface="Times" pitchFamily="2" charset="0"/>
                    <a:ea typeface="KaiTi" panose="02010609060101010101" pitchFamily="49" charset="-122"/>
                  </a:rPr>
                  <a:t>kpi</a:t>
                </a:r>
                <a:r>
                  <a:rPr lang="en-US" altLang="zh-CN" dirty="0">
                    <a:latin typeface="Times" pitchFamily="2" charset="0"/>
                    <a:ea typeface="KaiTi" panose="02010609060101010101" pitchFamily="49" charset="-122"/>
                  </a:rPr>
                  <a:t> </a:t>
                </a:r>
                <a:r>
                  <a:rPr lang="zh-CN" altLang="en-US" dirty="0">
                    <a:latin typeface="Times" pitchFamily="2" charset="0"/>
                    <a:ea typeface="KaiTi" panose="02010609060101010101" pitchFamily="49" charset="-122"/>
                  </a:rPr>
                  <a:t>的截面结果对不上，</a:t>
                </a:r>
                <a:r>
                  <a:rPr kumimoji="1" lang="zh-CN" altLang="en-US" dirty="0">
                    <a:latin typeface="Times" pitchFamily="2" charset="0"/>
                    <a:ea typeface="KaiTi" panose="02010609060101010101" pitchFamily="49" charset="-122"/>
                  </a:rPr>
                  <a:t>建议检查 </a:t>
                </a:r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D0-&gt;k*- pi+</a:t>
                </a:r>
                <a:r>
                  <a:rPr kumimoji="1" lang="zh-CN" altLang="en-US" dirty="0">
                    <a:latin typeface="Times" pitchFamily="2" charset="0"/>
                    <a:ea typeface="KaiTi" panose="02010609060101010101" pitchFamily="49" charset="-122"/>
                  </a:rPr>
                  <a:t> 这个两体过程的结果和 </a:t>
                </a:r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D0-&gt;</a:t>
                </a:r>
                <a:r>
                  <a:rPr lang="en-US" altLang="zh-CN" dirty="0" err="1">
                    <a:latin typeface="Times" pitchFamily="2" charset="0"/>
                    <a:ea typeface="KaiTi" panose="02010609060101010101" pitchFamily="49" charset="-122"/>
                  </a:rPr>
                  <a:t>kpi</a:t>
                </a:r>
                <a:r>
                  <a:rPr lang="zh-CN" altLang="en-US" dirty="0">
                    <a:latin typeface="Times" pitchFamily="2" charset="0"/>
                    <a:ea typeface="KaiTi" panose="02010609060101010101" pitchFamily="49" charset="-122"/>
                  </a:rPr>
                  <a:t> 是否相同：</a:t>
                </a:r>
                <a:endParaRPr lang="en-US" altLang="zh-CN" dirty="0">
                  <a:latin typeface="Times" pitchFamily="2" charset="0"/>
                  <a:ea typeface="KaiTi" panose="02010609060101010101" pitchFamily="49" charset="-122"/>
                </a:endParaRPr>
              </a:p>
              <a:p>
                <a:endParaRPr kumimoji="1" lang="en-US" altLang="zh-CN" dirty="0">
                  <a:latin typeface="Times" pitchFamily="2" charset="0"/>
                  <a:ea typeface="KaiTi" panose="02010609060101010101" pitchFamily="49" charset="-122"/>
                </a:endParaRPr>
              </a:p>
              <a:p>
                <a:pPr marL="342900" indent="-342900">
                  <a:buAutoNum type="arabicPeriod"/>
                </a:pPr>
                <a:r>
                  <a:rPr kumimoji="1" lang="zh-CN" altLang="en-US" dirty="0">
                    <a:latin typeface="Times" pitchFamily="2" charset="0"/>
                    <a:ea typeface="KaiTi" panose="02010609060101010101" pitchFamily="49" charset="-122"/>
                  </a:rPr>
                  <a:t>产生</a:t>
                </a:r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MC</a:t>
                </a:r>
                <a:r>
                  <a:rPr kumimoji="1" lang="zh-CN" altLang="en-US" dirty="0">
                    <a:latin typeface="Times" pitchFamily="2" charset="0"/>
                    <a:ea typeface="KaiTi" panose="02010609060101010101" pitchFamily="49" charset="-122"/>
                  </a:rPr>
                  <a:t>样本</a:t>
                </a:r>
                <a:r>
                  <a:rPr kumimoji="1" lang="zh-CN" altLang="en-US" dirty="0">
                    <a:solidFill>
                      <a:schemeClr val="tx1"/>
                    </a:solidFill>
                    <a:latin typeface="Times" pitchFamily="2" charset="0"/>
                    <a:ea typeface="KaiTi" panose="02010609060101010101" pitchFamily="49" charset="-122"/>
                  </a:rPr>
                  <a:t>：</a:t>
                </a:r>
                <a:r>
                  <a:rPr kumimoji="1" lang="zh-CN" altLang="zh-CN" sz="1800" dirty="0">
                    <a:solidFill>
                      <a:schemeClr val="tx1"/>
                    </a:solidFill>
                    <a:latin typeface="Times" pitchFamily="2" charset="0"/>
                    <a:ea typeface="KaiTi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𝑒</m:t>
                        </m:r>
                      </m:e>
                      <m:sup>
                        <m:r>
                          <a:rPr kumimoji="1" lang="en-US" altLang="zh-CN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kumimoji="1" lang="zh-CN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𝑒</m:t>
                        </m:r>
                      </m:e>
                      <m:sup>
                        <m:r>
                          <a:rPr kumimoji="1" lang="en-US" altLang="zh-CN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−</m:t>
                        </m:r>
                      </m:sup>
                    </m:sSup>
                    <m:r>
                      <a:rPr kumimoji="1" lang="en-US" altLang="zh-CN" sz="1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→</m:t>
                    </m:r>
                    <m:sSup>
                      <m:sSupPr>
                        <m:ctrlPr>
                          <a:rPr kumimoji="1" lang="zh-CN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𝜋</m:t>
                        </m:r>
                      </m:e>
                      <m:sup>
                        <m:r>
                          <a:rPr kumimoji="1" lang="en-US" altLang="zh-CN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kumimoji="1" lang="zh-CN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𝐷</m:t>
                        </m:r>
                      </m:e>
                      <m:sup>
                        <m:r>
                          <a:rPr kumimoji="1" lang="en-US" altLang="zh-CN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kumimoji="1" lang="zh-CN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𝐷</m:t>
                        </m:r>
                      </m:e>
                      <m:sup>
                        <m:r>
                          <a:rPr kumimoji="1" lang="en-US" altLang="zh-CN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∗−</m:t>
                        </m:r>
                      </m:sup>
                    </m:sSup>
                  </m:oMath>
                </a14:m>
                <a:r>
                  <a:rPr kumimoji="1" lang="zh-CN" altLang="en-US" dirty="0">
                    <a:latin typeface="Times" pitchFamily="2" charset="0"/>
                    <a:ea typeface="KaiTi" panose="02010609060101010101" pitchFamily="49" charset="-122"/>
                  </a:rPr>
                  <a:t>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𝐷</m:t>
                        </m:r>
                      </m:e>
                      <m:sup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0</m:t>
                        </m:r>
                      </m:sup>
                    </m:sSup>
                  </m:oMath>
                </a14:m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→</m:t>
                    </m:r>
                  </m:oMath>
                </a14:m>
                <a:r>
                  <a:rPr kumimoji="1" lang="zh-CN" altLang="zh-CN" dirty="0">
                    <a:latin typeface="Times" pitchFamily="2" charset="0"/>
                    <a:ea typeface="KaiTi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𝐾</m:t>
                        </m:r>
                      </m:e>
                      <m:sup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∗−</m:t>
                        </m:r>
                      </m:sup>
                    </m:sSup>
                  </m:oMath>
                </a14:m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𝜋</m:t>
                        </m:r>
                      </m:e>
                      <m:sup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+</m:t>
                        </m:r>
                      </m:sup>
                    </m:sSup>
                  </m:oMath>
                </a14:m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𝐾</m:t>
                        </m:r>
                      </m:e>
                      <m:sup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∗−</m:t>
                        </m:r>
                      </m:sup>
                    </m:sSup>
                  </m:oMath>
                </a14:m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→</m:t>
                    </m:r>
                  </m:oMath>
                </a14:m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𝐾</m:t>
                        </m:r>
                      </m:e>
                      <m:sup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𝜋</m:t>
                        </m:r>
                      </m:e>
                      <m:sup>
                        <m:r>
                          <a:rPr kumimoji="1" lang="en-US" altLang="zh-CN" b="0" i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0</m:t>
                        </m:r>
                      </m:sup>
                    </m:sSup>
                  </m:oMath>
                </a14:m>
                <a:r>
                  <a:rPr kumimoji="1" lang="zh-CN" altLang="en-US" dirty="0">
                    <a:latin typeface="Times" pitchFamily="2" charset="0"/>
                    <a:ea typeface="KaiTi" panose="02010609060101010101" pitchFamily="49" charset="-122"/>
                  </a:rPr>
                  <a:t>；</a:t>
                </a:r>
                <a:endParaRPr kumimoji="1" lang="en-US" altLang="zh-CN" dirty="0">
                  <a:latin typeface="Times" pitchFamily="2" charset="0"/>
                  <a:ea typeface="KaiTi" panose="02010609060101010101" pitchFamily="49" charset="-122"/>
                </a:endParaRPr>
              </a:p>
              <a:p>
                <a:pPr marL="342900" indent="-342900">
                  <a:buAutoNum type="arabicPeriod"/>
                </a:pPr>
                <a:r>
                  <a:rPr kumimoji="1" lang="zh-CN" altLang="en-US" dirty="0">
                    <a:latin typeface="Times" pitchFamily="2" charset="0"/>
                    <a:ea typeface="KaiTi" panose="02010609060101010101" pitchFamily="49" charset="-122"/>
                  </a:rPr>
                  <a:t>对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𝐾</m:t>
                        </m:r>
                      </m:e>
                      <m:sup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𝜋</m:t>
                        </m:r>
                      </m:e>
                      <m:sup>
                        <m:r>
                          <a:rPr kumimoji="1" lang="en-US" altLang="zh-CN" b="0" i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0</m:t>
                        </m:r>
                      </m:sup>
                    </m:sSup>
                  </m:oMath>
                </a14:m>
                <a:r>
                  <a:rPr kumimoji="1" lang="zh-CN" altLang="en-US" dirty="0">
                    <a:latin typeface="Times" pitchFamily="2" charset="0"/>
                    <a:ea typeface="KaiTi" panose="02010609060101010101" pitchFamily="49" charset="-122"/>
                  </a:rPr>
                  <a:t> 的分布以及</a:t>
                </a:r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RM(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𝜋</m:t>
                        </m:r>
                      </m:e>
                      <m:sup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𝐷</m:t>
                        </m:r>
                      </m:e>
                      <m:sup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0</m:t>
                        </m:r>
                      </m:sup>
                    </m:sSup>
                  </m:oMath>
                </a14:m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)</a:t>
                </a:r>
                <a:r>
                  <a:rPr kumimoji="1" lang="zh-CN" altLang="en-US" dirty="0">
                    <a:latin typeface="Times" pitchFamily="2" charset="0"/>
                    <a:ea typeface="KaiTi" panose="02010609060101010101" pitchFamily="49" charset="-122"/>
                  </a:rPr>
                  <a:t>的分布做二维拟合确定信号数；</a:t>
                </a:r>
                <a:endParaRPr kumimoji="1" lang="en-US" altLang="zh-CN" dirty="0">
                  <a:latin typeface="Times" pitchFamily="2" charset="0"/>
                  <a:ea typeface="KaiTi" panose="02010609060101010101" pitchFamily="49" charset="-122"/>
                </a:endParaRPr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4C0BC4B0-C13D-2B8D-4419-064791CFB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1" y="325744"/>
                <a:ext cx="10988043" cy="1477328"/>
              </a:xfrm>
              <a:prstGeom prst="rect">
                <a:avLst/>
              </a:prstGeom>
              <a:blipFill>
                <a:blip r:embed="rId4"/>
                <a:stretch>
                  <a:fillRect l="-461" t="-3390" b="-50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2756122-12A9-280F-2620-95390A0B941E}"/>
                  </a:ext>
                </a:extLst>
              </p:cNvPr>
              <p:cNvSpPr txBox="1"/>
              <p:nvPr/>
            </p:nvSpPr>
            <p:spPr>
              <a:xfrm>
                <a:off x="308610" y="1803072"/>
                <a:ext cx="7235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𝐾</m:t>
                        </m:r>
                      </m:e>
                      <m:sup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1" lang="en-US" altLang="zh-CN" dirty="0">
                    <a:latin typeface="KaiTi" panose="02010609060101010101" pitchFamily="49" charset="-122"/>
                    <a:ea typeface="KaiTi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𝜋</m:t>
                        </m:r>
                      </m:e>
                      <m:sup>
                        <m:r>
                          <a:rPr kumimoji="1" lang="en-US" altLang="zh-CN" b="0" i="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0</m:t>
                        </m:r>
                      </m:sup>
                    </m:sSup>
                  </m:oMath>
                </a14:m>
                <a:r>
                  <a:rPr kumimoji="1" lang="zh-CN" altLang="en-US" dirty="0">
                    <a:latin typeface="KaiTi" panose="02010609060101010101" pitchFamily="49" charset="-122"/>
                    <a:ea typeface="KaiTi" panose="02010609060101010101" pitchFamily="49" charset="-122"/>
                  </a:rPr>
                  <a:t> 的分布：</a:t>
                </a:r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2756122-12A9-280F-2620-95390A0B9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10" y="1803072"/>
                <a:ext cx="7235190" cy="369332"/>
              </a:xfrm>
              <a:prstGeom prst="rect">
                <a:avLst/>
              </a:prstGeom>
              <a:blipFill>
                <a:blip r:embed="rId5"/>
                <a:stretch>
                  <a:fillRect t="-13793" b="-241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8274C88-2A4F-50E9-3A1B-FD380B87098B}"/>
                  </a:ext>
                </a:extLst>
              </p:cNvPr>
              <p:cNvSpPr txBox="1"/>
              <p:nvPr/>
            </p:nvSpPr>
            <p:spPr>
              <a:xfrm>
                <a:off x="6892880" y="2634069"/>
                <a:ext cx="43085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𝐾</m:t>
                        </m:r>
                      </m:e>
                      <m:sup>
                        <m:r>
                          <a:rPr kumimoji="1" lang="en-US" altLang="zh-CN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kumimoji="1"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𝜋</m:t>
                        </m:r>
                      </m:e>
                      <m:sup>
                        <m:r>
                          <a:rPr kumimoji="1" lang="en-US" altLang="zh-CN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0</m:t>
                        </m:r>
                      </m:sup>
                    </m:sSup>
                  </m:oMath>
                </a14:m>
                <a:r>
                  <a:rPr kumimoji="1" lang="zh-CN" altLang="en-US" dirty="0">
                    <a:solidFill>
                      <a:schemeClr val="tx1"/>
                    </a:solidFill>
                    <a:latin typeface="KaiTi" panose="02010609060101010101" pitchFamily="49" charset="-122"/>
                    <a:ea typeface="KaiTi" panose="02010609060101010101" pitchFamily="49" charset="-122"/>
                  </a:rPr>
                  <a:t>信号形状用信号</a:t>
                </a:r>
                <a:r>
                  <a:rPr kumimoji="1" lang="en-US" altLang="zh-CN" dirty="0">
                    <a:solidFill>
                      <a:schemeClr val="tx1"/>
                    </a:solidFill>
                    <a:latin typeface="KaiTi" panose="02010609060101010101" pitchFamily="49" charset="-122"/>
                    <a:ea typeface="KaiTi" panose="02010609060101010101" pitchFamily="49" charset="-122"/>
                  </a:rPr>
                  <a:t>MC</a:t>
                </a:r>
                <a:r>
                  <a:rPr kumimoji="1" lang="zh-CN" altLang="en-US" dirty="0">
                    <a:solidFill>
                      <a:schemeClr val="tx1"/>
                    </a:solidFill>
                    <a:latin typeface="KaiTi" panose="02010609060101010101" pitchFamily="49" charset="-122"/>
                    <a:ea typeface="KaiTi" panose="02010609060101010101" pitchFamily="49" charset="-122"/>
                  </a:rPr>
                  <a:t>的直方图表示</a:t>
                </a:r>
                <a:endParaRPr kumimoji="1" lang="en-US" altLang="zh-CN" dirty="0">
                  <a:solidFill>
                    <a:schemeClr val="tx1"/>
                  </a:solidFill>
                  <a:latin typeface="KaiTi" panose="02010609060101010101" pitchFamily="49" charset="-122"/>
                  <a:ea typeface="KaiTi" panose="02010609060101010101" pitchFamily="49" charset="-122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zh-CN" altLang="en-US" dirty="0">
                    <a:solidFill>
                      <a:schemeClr val="tx1"/>
                    </a:solidFill>
                    <a:latin typeface="KaiTi" panose="02010609060101010101" pitchFamily="49" charset="-122"/>
                    <a:ea typeface="KaiTi" panose="02010609060101010101" pitchFamily="49" charset="-122"/>
                  </a:rPr>
                  <a:t>本底形状用一阶多项式</a:t>
                </a:r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8274C88-2A4F-50E9-3A1B-FD380B870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880" y="2634069"/>
                <a:ext cx="4308524" cy="646331"/>
              </a:xfrm>
              <a:prstGeom prst="rect">
                <a:avLst/>
              </a:prstGeom>
              <a:blipFill>
                <a:blip r:embed="rId6"/>
                <a:stretch>
                  <a:fillRect l="-880" t="-5769" b="-134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072DB3AB-6B10-BF77-31CE-EE0C7B506C7E}"/>
                  </a:ext>
                </a:extLst>
              </p:cNvPr>
              <p:cNvSpPr txBox="1"/>
              <p:nvPr/>
            </p:nvSpPr>
            <p:spPr>
              <a:xfrm>
                <a:off x="398808" y="4263210"/>
                <a:ext cx="7235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RM(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𝜋</m:t>
                        </m:r>
                      </m:e>
                      <m:sup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kumimoji="1" lang="zh-CN" altLang="zh-CN" i="1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sSupPr>
                      <m:e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𝐷</m:t>
                        </m:r>
                      </m:e>
                      <m:sup>
                        <m:r>
                          <a:rPr kumimoji="1" lang="en-US" altLang="zh-CN"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0</m:t>
                        </m:r>
                      </m:sup>
                    </m:sSup>
                  </m:oMath>
                </a14:m>
                <a:r>
                  <a:rPr kumimoji="1" lang="en-US" altLang="zh-CN" dirty="0">
                    <a:latin typeface="Times" pitchFamily="2" charset="0"/>
                    <a:ea typeface="KaiTi" panose="02010609060101010101" pitchFamily="49" charset="-122"/>
                  </a:rPr>
                  <a:t>)</a:t>
                </a:r>
                <a:r>
                  <a:rPr kumimoji="1" lang="zh-CN" altLang="en-US" dirty="0">
                    <a:latin typeface="Times" pitchFamily="2" charset="0"/>
                    <a:ea typeface="KaiTi" panose="02010609060101010101" pitchFamily="49" charset="-122"/>
                  </a:rPr>
                  <a:t>的分布</a:t>
                </a:r>
                <a:r>
                  <a:rPr kumimoji="1" lang="zh-CN" altLang="en-US" dirty="0">
                    <a:latin typeface="KaiTi" panose="02010609060101010101" pitchFamily="49" charset="-122"/>
                    <a:ea typeface="KaiTi" panose="02010609060101010101" pitchFamily="49" charset="-122"/>
                  </a:rPr>
                  <a:t>：</a:t>
                </a: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072DB3AB-6B10-BF77-31CE-EE0C7B506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08" y="4263210"/>
                <a:ext cx="7235190" cy="369332"/>
              </a:xfrm>
              <a:prstGeom prst="rect">
                <a:avLst/>
              </a:prstGeom>
              <a:blipFill>
                <a:blip r:embed="rId7"/>
                <a:stretch>
                  <a:fillRect l="-702" t="-1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>
            <a:extLst>
              <a:ext uri="{FF2B5EF4-FFF2-40B4-BE49-F238E27FC236}">
                <a16:creationId xmlns:a16="http://schemas.microsoft.com/office/drawing/2014/main" id="{FCA59DB2-246C-B051-BEB3-7A38714F4A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8808" y="4829600"/>
            <a:ext cx="2655327" cy="1893748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7E3AB9F3-A530-3533-0514-A1F4797D9C5A}"/>
              </a:ext>
            </a:extLst>
          </p:cNvPr>
          <p:cNvSpPr txBox="1"/>
          <p:nvPr/>
        </p:nvSpPr>
        <p:spPr>
          <a:xfrm>
            <a:off x="3692480" y="5232630"/>
            <a:ext cx="4308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zh-CN" altLang="en-US" dirty="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</a:rPr>
              <a:t>信号形状用信号</a:t>
            </a:r>
            <a:r>
              <a:rPr kumimoji="1" lang="en-US" altLang="zh-CN" dirty="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</a:rPr>
              <a:t>MC</a:t>
            </a:r>
            <a:r>
              <a:rPr kumimoji="1" lang="zh-CN" altLang="en-US" dirty="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</a:rPr>
              <a:t>的直方图表示</a:t>
            </a:r>
            <a:endParaRPr kumimoji="1" lang="en-US" altLang="zh-CN" dirty="0">
              <a:solidFill>
                <a:schemeClr val="tx1"/>
              </a:solidFill>
              <a:latin typeface="Times" pitchFamily="2" charset="0"/>
              <a:ea typeface="KaiTi" panose="02010609060101010101" pitchFamily="49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Times" pitchFamily="2" charset="0"/>
                <a:ea typeface="KaiTi" panose="02010609060101010101" pitchFamily="49" charset="-122"/>
              </a:rPr>
              <a:t>i</a:t>
            </a:r>
            <a:r>
              <a:rPr kumimoji="1" lang="en-US" altLang="zh-CN" dirty="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</a:rPr>
              <a:t>sospin</a:t>
            </a:r>
            <a:r>
              <a:rPr kumimoji="1" lang="zh-CN" altLang="en-US" dirty="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</a:rPr>
              <a:t>本底用</a:t>
            </a:r>
            <a:r>
              <a:rPr kumimoji="1" lang="en-US" altLang="zh-CN" dirty="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</a:rPr>
              <a:t>MC</a:t>
            </a:r>
            <a:r>
              <a:rPr kumimoji="1" lang="zh-CN" altLang="en-US" dirty="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</a:rPr>
              <a:t>直方图表示</a:t>
            </a:r>
            <a:endParaRPr kumimoji="1" lang="en-US" altLang="zh-CN" dirty="0">
              <a:solidFill>
                <a:schemeClr val="tx1"/>
              </a:solidFill>
              <a:latin typeface="Times" pitchFamily="2" charset="0"/>
              <a:ea typeface="KaiTi" panose="02010609060101010101" pitchFamily="49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zh-CN" altLang="en-US" dirty="0">
                <a:latin typeface="Times" pitchFamily="2" charset="0"/>
                <a:ea typeface="KaiTi" panose="02010609060101010101" pitchFamily="49" charset="-122"/>
              </a:rPr>
              <a:t>平直</a:t>
            </a:r>
            <a:r>
              <a:rPr kumimoji="1" lang="zh-CN" altLang="en-US" dirty="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</a:rPr>
              <a:t>本底形状用一阶多项式</a:t>
            </a:r>
          </a:p>
        </p:txBody>
      </p:sp>
    </p:spTree>
    <p:extLst>
      <p:ext uri="{BB962C8B-B14F-4D97-AF65-F5344CB8AC3E}">
        <p14:creationId xmlns:p14="http://schemas.microsoft.com/office/powerpoint/2010/main" val="327541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2058C0BB-FA6F-398B-402C-A275DC8C3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99" y="1384670"/>
            <a:ext cx="5199256" cy="3411823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655A5521-DE78-F677-E7CC-FC40F83AC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955" y="1384670"/>
            <a:ext cx="4934998" cy="3226950"/>
          </a:xfrm>
          <a:prstGeom prst="rect">
            <a:avLst/>
          </a:prstGeom>
        </p:spPr>
      </p:pic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10A9C393-007B-C00A-FD08-49B45EE6CF0C}"/>
              </a:ext>
            </a:extLst>
          </p:cNvPr>
          <p:cNvCxnSpPr/>
          <p:nvPr/>
        </p:nvCxnSpPr>
        <p:spPr>
          <a:xfrm>
            <a:off x="7819289" y="1500553"/>
            <a:ext cx="0" cy="271975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4458BB60-DF8B-6DA4-0F6C-194A311BB779}"/>
              </a:ext>
            </a:extLst>
          </p:cNvPr>
          <p:cNvCxnSpPr/>
          <p:nvPr/>
        </p:nvCxnSpPr>
        <p:spPr>
          <a:xfrm>
            <a:off x="8499224" y="1500554"/>
            <a:ext cx="0" cy="271975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>
            <a:extLst>
              <a:ext uri="{FF2B5EF4-FFF2-40B4-BE49-F238E27FC236}">
                <a16:creationId xmlns:a16="http://schemas.microsoft.com/office/drawing/2014/main" id="{0159DD78-FB4B-35F9-2ED8-34B47AA55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0281" y="4625098"/>
            <a:ext cx="2558808" cy="2033925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4B928CC9-69C4-FE97-48C8-28CB14285A73}"/>
              </a:ext>
            </a:extLst>
          </p:cNvPr>
          <p:cNvSpPr txBox="1"/>
          <p:nvPr/>
        </p:nvSpPr>
        <p:spPr>
          <a:xfrm>
            <a:off x="339970" y="339970"/>
            <a:ext cx="4642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>
                <a:latin typeface="Times" pitchFamily="2" charset="0"/>
              </a:rPr>
              <a:t>Fit result:</a:t>
            </a:r>
            <a:endParaRPr kumimoji="1" lang="zh-CN" altLang="en-US" sz="2800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7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Macintosh PowerPoint</Application>
  <PresentationFormat>宽屏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KaiTi</vt:lpstr>
      <vt:lpstr>等线</vt:lpstr>
      <vt:lpstr>等线 Light</vt:lpstr>
      <vt:lpstr>Arial</vt:lpstr>
      <vt:lpstr>Cambria Math</vt:lpstr>
      <vt:lpstr>Times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Microsoft Office User</cp:lastModifiedBy>
  <cp:revision>1</cp:revision>
  <dcterms:created xsi:type="dcterms:W3CDTF">2024-10-08T11:41:57Z</dcterms:created>
  <dcterms:modified xsi:type="dcterms:W3CDTF">2024-10-08T11:42:13Z</dcterms:modified>
</cp:coreProperties>
</file>