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01" r:id="rId2"/>
    <p:sldId id="302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90"/>
  </p:normalViewPr>
  <p:slideViewPr>
    <p:cSldViewPr snapToGrid="0">
      <p:cViewPr varScale="1">
        <p:scale>
          <a:sx n="114" d="100"/>
          <a:sy n="114" d="100"/>
        </p:scale>
        <p:origin x="4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98DBC2-E509-6567-B4CB-45F0310021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CB3420E-6FF7-746F-4EF2-5DCEC324DE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2831304-2A5F-9C23-7C9C-C434FA8F8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3BB9C-02E9-1F48-A700-BABA3929C973}" type="datetimeFigureOut">
              <a:rPr kumimoji="1" lang="zh-CN" altLang="en-US" smtClean="0"/>
              <a:t>2024/10/8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2BCCB9D-7308-24BE-2C18-D5B2F5EC9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7EFBC2F-B10D-D661-CEFC-0026D8F2C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BF32D-C797-2A4D-A826-E6A9A29A663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29813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E434D52-F3C4-0941-1A4F-7EDB71A85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01B2CC6-340E-E27E-03D2-7550EDD966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B73D18F-1C8F-F73A-8892-08657F269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3BB9C-02E9-1F48-A700-BABA3929C973}" type="datetimeFigureOut">
              <a:rPr kumimoji="1" lang="zh-CN" altLang="en-US" smtClean="0"/>
              <a:t>2024/10/8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293028E-F975-25A9-BA40-CDBCDA47B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7CF2D50-64ED-1672-FF05-F550F4978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BF32D-C797-2A4D-A826-E6A9A29A663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69359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B0F6F16E-777A-8F15-FD23-E7743B5409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C424CD3-2E9A-B9F9-6020-87E91FE1B9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4160DEE-B351-18D4-2B8B-44FCA0917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3BB9C-02E9-1F48-A700-BABA3929C973}" type="datetimeFigureOut">
              <a:rPr kumimoji="1" lang="zh-CN" altLang="en-US" smtClean="0"/>
              <a:t>2024/10/8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952F758-DDF5-C7C7-EC18-3199492FF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E1C99B4-40A8-FA81-1533-8947CD4E4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BF32D-C797-2A4D-A826-E6A9A29A663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06413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9390E9-6553-F4FD-EF3D-A04CE2008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B083087-957A-82E4-33C8-01C53EF38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7A03368-F1ED-B0E4-ACFF-A3EF97B81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3BB9C-02E9-1F48-A700-BABA3929C973}" type="datetimeFigureOut">
              <a:rPr kumimoji="1" lang="zh-CN" altLang="en-US" smtClean="0"/>
              <a:t>2024/10/8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39976D0-066F-09A6-FF33-9267B463F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92D234B-AAB1-3EE8-FF77-FEF505FD9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BF32D-C797-2A4D-A826-E6A9A29A663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89409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C7CF61-51C4-68C5-C452-78C5C8782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C7727E2-9D75-D81D-C29C-5583FCC8E5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D55C291-67FF-F0E7-C69C-10E9A05B5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3BB9C-02E9-1F48-A700-BABA3929C973}" type="datetimeFigureOut">
              <a:rPr kumimoji="1" lang="zh-CN" altLang="en-US" smtClean="0"/>
              <a:t>2024/10/8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DD4F08E-384E-4948-5566-A4010F9FB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E50054F-2160-C439-8838-033340C63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BF32D-C797-2A4D-A826-E6A9A29A663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0384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1219BBE-F684-9966-CA9C-77CAF03FD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EB1E965-93C8-5E3F-9604-E2152AA5AA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5165546-3695-205C-22F6-A112A149FA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85F1D25-01F4-9FB7-FDE3-C8CAABB9E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3BB9C-02E9-1F48-A700-BABA3929C973}" type="datetimeFigureOut">
              <a:rPr kumimoji="1" lang="zh-CN" altLang="en-US" smtClean="0"/>
              <a:t>2024/10/8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CD45972-16FC-F1A2-F305-E33BF2358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2B32C5C-5D4B-2154-F82F-E15511659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BF32D-C797-2A4D-A826-E6A9A29A663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47692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C48FE8D-6FF1-A8BF-AA36-AE4065D2F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2D55A39-2FF5-B233-50F4-D50B25068F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A5A2EC4-BCCC-1240-51E0-4C2A5C658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0E934D83-C730-2454-96DB-FB8BC1BDEA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852DE43A-07E1-4EE2-0513-230AC4AAE1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23F79FB-7AB8-3F42-DC22-37A3C3BBA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3BB9C-02E9-1F48-A700-BABA3929C973}" type="datetimeFigureOut">
              <a:rPr kumimoji="1" lang="zh-CN" altLang="en-US" smtClean="0"/>
              <a:t>2024/10/8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321EFEBC-1688-893D-7B33-C89BC312E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EC1BE67E-66DA-A484-73EB-0DEDF5A93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BF32D-C797-2A4D-A826-E6A9A29A663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42218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A46694D-B7C2-2214-4407-5AF9039FB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8CCD60C5-1FAA-D631-41E9-26B3B5364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3BB9C-02E9-1F48-A700-BABA3929C973}" type="datetimeFigureOut">
              <a:rPr kumimoji="1" lang="zh-CN" altLang="en-US" smtClean="0"/>
              <a:t>2024/10/8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BBE09D0-C39B-AA46-7F48-3D32666EF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E2D9441-A54D-EEA5-0821-E9AB28A7B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BF32D-C797-2A4D-A826-E6A9A29A663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09540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DC717C3-BC0F-25F2-27F0-0B11DC9E1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3BB9C-02E9-1F48-A700-BABA3929C973}" type="datetimeFigureOut">
              <a:rPr kumimoji="1" lang="zh-CN" altLang="en-US" smtClean="0"/>
              <a:t>2024/10/8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35CA9253-3981-914E-A78D-52EBCE863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980C32C-8E86-0502-6529-4DABD2CAE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BF32D-C797-2A4D-A826-E6A9A29A663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83345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1E32264-918E-5EC8-524F-9C2622F41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0E5B590-C002-B599-ADB0-F5300A88F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3F8B89A-62AD-62CF-4BC6-9596ABD1D1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48553DC-4132-CAE2-BEF8-B3871DE65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3BB9C-02E9-1F48-A700-BABA3929C973}" type="datetimeFigureOut">
              <a:rPr kumimoji="1" lang="zh-CN" altLang="en-US" smtClean="0"/>
              <a:t>2024/10/8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A242535-A358-8A88-CD78-607FAFC6E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DDD6EB6-B1ED-16F2-0857-8CBACA28F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BF32D-C797-2A4D-A826-E6A9A29A663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12394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3A4353-2FFC-1232-DBAC-FBEC7725A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2F40C9A3-57EF-8D72-D9A3-DA247FC981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BFBA666-0CF4-286F-E159-122FE5C5D7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FF853B3-FF68-EF99-1467-B37D5F330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3BB9C-02E9-1F48-A700-BABA3929C973}" type="datetimeFigureOut">
              <a:rPr kumimoji="1" lang="zh-CN" altLang="en-US" smtClean="0"/>
              <a:t>2024/10/8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4AFC9C1-238D-0F8C-D0E2-EBCAC52B2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DC76FF3-EAC5-773C-EB14-A8F117DBC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BF32D-C797-2A4D-A826-E6A9A29A663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70511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132EE692-5918-7DD5-080D-53840AD21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6200037-3F18-FA08-4F9D-4FEFD57517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B894BA3-4A8C-5932-1436-11BAA69810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3BB9C-02E9-1F48-A700-BABA3929C973}" type="datetimeFigureOut">
              <a:rPr kumimoji="1" lang="zh-CN" altLang="en-US" smtClean="0"/>
              <a:t>2024/10/8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E98245D-E401-96BA-6FF2-E4A388C390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9235B39-6AE1-A8C3-2EBF-18E56BCAD4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BF32D-C797-2A4D-A826-E6A9A29A663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6728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1DB5427C-2E00-B4B7-68A7-DE6F0DA689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8346" y="2230802"/>
            <a:ext cx="2910620" cy="1708886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31D2CCC6-C5D7-398E-DEA4-5806607B220A}"/>
              </a:ext>
            </a:extLst>
          </p:cNvPr>
          <p:cNvSpPr txBox="1"/>
          <p:nvPr/>
        </p:nvSpPr>
        <p:spPr>
          <a:xfrm>
            <a:off x="4964432" y="3846910"/>
            <a:ext cx="742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MC</a:t>
            </a:r>
            <a:endParaRPr kumimoji="1"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1B8E0E39-051B-63E2-CB5E-F1B32FAE22B5}"/>
              </a:ext>
            </a:extLst>
          </p:cNvPr>
          <p:cNvSpPr txBox="1"/>
          <p:nvPr/>
        </p:nvSpPr>
        <p:spPr>
          <a:xfrm>
            <a:off x="1602102" y="3938350"/>
            <a:ext cx="742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Data</a:t>
            </a:r>
            <a:endParaRPr kumimoji="1" lang="zh-CN" altLang="en-US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C0D4EE31-C11A-B3FE-4F44-4D1C0ABD61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056" y="2219372"/>
            <a:ext cx="2901867" cy="171897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4C0BC4B0-C13D-2B8D-4419-064791CFBB71}"/>
                  </a:ext>
                </a:extLst>
              </p:cNvPr>
              <p:cNvSpPr txBox="1"/>
              <p:nvPr/>
            </p:nvSpPr>
            <p:spPr>
              <a:xfrm>
                <a:off x="213361" y="325744"/>
                <a:ext cx="1098804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zh-CN" altLang="en-US" dirty="0">
                    <a:latin typeface="Times" pitchFamily="2" charset="0"/>
                    <a:ea typeface="KaiTi" panose="02010609060101010101" pitchFamily="49" charset="-122"/>
                  </a:rPr>
                  <a:t>由于</a:t>
                </a:r>
                <a:r>
                  <a:rPr lang="zh-CN" altLang="en-US" dirty="0">
                    <a:latin typeface="Times" pitchFamily="2" charset="0"/>
                    <a:ea typeface="KaiTi" panose="02010609060101010101" pitchFamily="49" charset="-122"/>
                  </a:rPr>
                  <a:t>和</a:t>
                </a:r>
                <a:r>
                  <a:rPr lang="en-US" altLang="zh-CN" dirty="0">
                    <a:latin typeface="Times" pitchFamily="2" charset="0"/>
                    <a:ea typeface="KaiTi" panose="02010609060101010101" pitchFamily="49" charset="-122"/>
                  </a:rPr>
                  <a:t> D0-&gt;kpipi0</a:t>
                </a:r>
                <a:r>
                  <a:rPr lang="zh-CN" altLang="en-US" dirty="0">
                    <a:latin typeface="Times" pitchFamily="2" charset="0"/>
                    <a:ea typeface="KaiTi" panose="02010609060101010101" pitchFamily="49" charset="-122"/>
                  </a:rPr>
                  <a:t> 和 </a:t>
                </a:r>
                <a:r>
                  <a:rPr kumimoji="1" lang="en-US" altLang="zh-CN" dirty="0">
                    <a:latin typeface="Times" pitchFamily="2" charset="0"/>
                    <a:ea typeface="KaiTi" panose="02010609060101010101" pitchFamily="49" charset="-122"/>
                  </a:rPr>
                  <a:t>D0-&gt;</a:t>
                </a:r>
                <a:r>
                  <a:rPr lang="en-US" altLang="zh-CN" dirty="0" err="1">
                    <a:latin typeface="Times" pitchFamily="2" charset="0"/>
                    <a:ea typeface="KaiTi" panose="02010609060101010101" pitchFamily="49" charset="-122"/>
                  </a:rPr>
                  <a:t>kpi</a:t>
                </a:r>
                <a:r>
                  <a:rPr lang="en-US" altLang="zh-CN" dirty="0">
                    <a:latin typeface="Times" pitchFamily="2" charset="0"/>
                    <a:ea typeface="KaiTi" panose="02010609060101010101" pitchFamily="49" charset="-122"/>
                  </a:rPr>
                  <a:t> </a:t>
                </a:r>
                <a:r>
                  <a:rPr lang="zh-CN" altLang="en-US" dirty="0">
                    <a:latin typeface="Times" pitchFamily="2" charset="0"/>
                    <a:ea typeface="KaiTi" panose="02010609060101010101" pitchFamily="49" charset="-122"/>
                  </a:rPr>
                  <a:t>的截面结果对不上，</a:t>
                </a:r>
                <a:r>
                  <a:rPr kumimoji="1" lang="zh-CN" altLang="en-US" dirty="0">
                    <a:latin typeface="Times" pitchFamily="2" charset="0"/>
                    <a:ea typeface="KaiTi" panose="02010609060101010101" pitchFamily="49" charset="-122"/>
                  </a:rPr>
                  <a:t>建议检查 </a:t>
                </a:r>
                <a:r>
                  <a:rPr kumimoji="1" lang="en-US" altLang="zh-CN" dirty="0">
                    <a:latin typeface="Times" pitchFamily="2" charset="0"/>
                    <a:ea typeface="KaiTi" panose="02010609060101010101" pitchFamily="49" charset="-122"/>
                  </a:rPr>
                  <a:t>D0-&gt;k*- pi+</a:t>
                </a:r>
                <a:r>
                  <a:rPr kumimoji="1" lang="zh-CN" altLang="en-US" dirty="0">
                    <a:latin typeface="Times" pitchFamily="2" charset="0"/>
                    <a:ea typeface="KaiTi" panose="02010609060101010101" pitchFamily="49" charset="-122"/>
                  </a:rPr>
                  <a:t> 这个两体过程的结果和 </a:t>
                </a:r>
                <a:r>
                  <a:rPr kumimoji="1" lang="en-US" altLang="zh-CN" dirty="0">
                    <a:latin typeface="Times" pitchFamily="2" charset="0"/>
                    <a:ea typeface="KaiTi" panose="02010609060101010101" pitchFamily="49" charset="-122"/>
                  </a:rPr>
                  <a:t>D0-&gt;</a:t>
                </a:r>
                <a:r>
                  <a:rPr lang="en-US" altLang="zh-CN" dirty="0" err="1">
                    <a:latin typeface="Times" pitchFamily="2" charset="0"/>
                    <a:ea typeface="KaiTi" panose="02010609060101010101" pitchFamily="49" charset="-122"/>
                  </a:rPr>
                  <a:t>kpi</a:t>
                </a:r>
                <a:r>
                  <a:rPr lang="zh-CN" altLang="en-US" dirty="0">
                    <a:latin typeface="Times" pitchFamily="2" charset="0"/>
                    <a:ea typeface="KaiTi" panose="02010609060101010101" pitchFamily="49" charset="-122"/>
                  </a:rPr>
                  <a:t> 是否相同：</a:t>
                </a:r>
                <a:endParaRPr lang="en-US" altLang="zh-CN" dirty="0">
                  <a:latin typeface="Times" pitchFamily="2" charset="0"/>
                  <a:ea typeface="KaiTi" panose="02010609060101010101" pitchFamily="49" charset="-122"/>
                </a:endParaRPr>
              </a:p>
              <a:p>
                <a:endParaRPr kumimoji="1" lang="en-US" altLang="zh-CN" dirty="0">
                  <a:latin typeface="Times" pitchFamily="2" charset="0"/>
                  <a:ea typeface="KaiTi" panose="02010609060101010101" pitchFamily="49" charset="-122"/>
                </a:endParaRPr>
              </a:p>
              <a:p>
                <a:pPr marL="342900" indent="-342900">
                  <a:buAutoNum type="arabicPeriod"/>
                </a:pPr>
                <a:r>
                  <a:rPr kumimoji="1" lang="zh-CN" altLang="en-US" dirty="0">
                    <a:latin typeface="Times" pitchFamily="2" charset="0"/>
                    <a:ea typeface="KaiTi" panose="02010609060101010101" pitchFamily="49" charset="-122"/>
                  </a:rPr>
                  <a:t>产生</a:t>
                </a:r>
                <a:r>
                  <a:rPr kumimoji="1" lang="en-US" altLang="zh-CN" dirty="0">
                    <a:latin typeface="Times" pitchFamily="2" charset="0"/>
                    <a:ea typeface="KaiTi" panose="02010609060101010101" pitchFamily="49" charset="-122"/>
                  </a:rPr>
                  <a:t>MC</a:t>
                </a:r>
                <a:r>
                  <a:rPr kumimoji="1" lang="zh-CN" altLang="en-US" dirty="0">
                    <a:latin typeface="Times" pitchFamily="2" charset="0"/>
                    <a:ea typeface="KaiTi" panose="02010609060101010101" pitchFamily="49" charset="-122"/>
                  </a:rPr>
                  <a:t>样本</a:t>
                </a:r>
                <a:r>
                  <a:rPr kumimoji="1" lang="zh-CN" altLang="en-US" dirty="0">
                    <a:solidFill>
                      <a:schemeClr val="tx1"/>
                    </a:solidFill>
                    <a:latin typeface="Times" pitchFamily="2" charset="0"/>
                    <a:ea typeface="KaiTi" panose="02010609060101010101" pitchFamily="49" charset="-122"/>
                  </a:rPr>
                  <a:t>：</a:t>
                </a:r>
                <a:r>
                  <a:rPr kumimoji="1" lang="zh-CN" altLang="zh-CN" sz="1800" dirty="0">
                    <a:solidFill>
                      <a:schemeClr val="tx1"/>
                    </a:solidFill>
                    <a:latin typeface="Times" pitchFamily="2" charset="0"/>
                    <a:ea typeface="KaiTi" panose="02010609060101010101" pitchFamily="49" charset="-122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zh-CN" altLang="zh-CN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</m:ctrlPr>
                      </m:sSupPr>
                      <m:e>
                        <m:r>
                          <a:rPr kumimoji="1" lang="en-US" altLang="zh-CN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𝑒</m:t>
                        </m:r>
                      </m:e>
                      <m:sup>
                        <m:r>
                          <a:rPr kumimoji="1" lang="en-US" altLang="zh-CN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kumimoji="1" lang="zh-CN" altLang="zh-CN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</m:ctrlPr>
                      </m:sSupPr>
                      <m:e>
                        <m:r>
                          <a:rPr kumimoji="1" lang="en-US" altLang="zh-CN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𝑒</m:t>
                        </m:r>
                      </m:e>
                      <m:sup>
                        <m:r>
                          <a:rPr kumimoji="1" lang="en-US" altLang="zh-CN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−</m:t>
                        </m:r>
                      </m:sup>
                    </m:sSup>
                    <m:r>
                      <a:rPr kumimoji="1" lang="en-US" altLang="zh-CN" sz="18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楷体" panose="02010609060101010101" pitchFamily="49" charset="-122"/>
                      </a:rPr>
                      <m:t>→</m:t>
                    </m:r>
                    <m:sSup>
                      <m:sSupPr>
                        <m:ctrlPr>
                          <a:rPr kumimoji="1" lang="zh-CN" altLang="zh-CN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</m:ctrlPr>
                      </m:sSupPr>
                      <m:e>
                        <m:r>
                          <a:rPr kumimoji="1" lang="en-US" altLang="zh-CN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𝜋</m:t>
                        </m:r>
                      </m:e>
                      <m:sup>
                        <m:r>
                          <a:rPr kumimoji="1" lang="en-US" altLang="zh-CN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kumimoji="1" lang="zh-CN" altLang="zh-CN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</m:ctrlPr>
                      </m:sSupPr>
                      <m:e>
                        <m:r>
                          <a:rPr kumimoji="1" lang="en-US" altLang="zh-CN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𝐷</m:t>
                        </m:r>
                      </m:e>
                      <m:sup>
                        <m:r>
                          <a:rPr kumimoji="1" lang="en-US" altLang="zh-CN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0</m:t>
                        </m:r>
                      </m:sup>
                    </m:sSup>
                    <m:sSup>
                      <m:sSupPr>
                        <m:ctrlPr>
                          <a:rPr kumimoji="1" lang="zh-CN" altLang="zh-CN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</m:ctrlPr>
                      </m:sSupPr>
                      <m:e>
                        <m:r>
                          <a:rPr kumimoji="1" lang="en-US" altLang="zh-CN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𝐷</m:t>
                        </m:r>
                      </m:e>
                      <m:sup>
                        <m:r>
                          <a:rPr kumimoji="1" lang="en-US" altLang="zh-CN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∗−</m:t>
                        </m:r>
                      </m:sup>
                    </m:sSup>
                  </m:oMath>
                </a14:m>
                <a:r>
                  <a:rPr kumimoji="1" lang="zh-CN" altLang="en-US" dirty="0">
                    <a:latin typeface="Times" pitchFamily="2" charset="0"/>
                    <a:ea typeface="KaiTi" panose="02010609060101010101" pitchFamily="49" charset="-122"/>
                  </a:rPr>
                  <a:t>，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zh-CN" altLang="zh-CN" i="1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</m:ctrlPr>
                      </m:sSupPr>
                      <m:e>
                        <m:r>
                          <a:rPr kumimoji="1" lang="en-US" altLang="zh-CN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𝐷</m:t>
                        </m:r>
                      </m:e>
                      <m:sup>
                        <m:r>
                          <a:rPr kumimoji="1" lang="en-US" altLang="zh-CN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0</m:t>
                        </m:r>
                      </m:sup>
                    </m:sSup>
                  </m:oMath>
                </a14:m>
                <a:r>
                  <a:rPr kumimoji="1" lang="en-US" altLang="zh-CN" dirty="0">
                    <a:latin typeface="Times" pitchFamily="2" charset="0"/>
                    <a:ea typeface="KaiTi" panose="02010609060101010101" pitchFamily="49" charset="-122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zh-CN">
                        <a:latin typeface="Cambria Math" panose="02040503050406030204" pitchFamily="18" charset="0"/>
                        <a:ea typeface="楷体" panose="02010609060101010101" pitchFamily="49" charset="-122"/>
                      </a:rPr>
                      <m:t>→</m:t>
                    </m:r>
                  </m:oMath>
                </a14:m>
                <a:r>
                  <a:rPr kumimoji="1" lang="zh-CN" altLang="zh-CN" dirty="0">
                    <a:latin typeface="Times" pitchFamily="2" charset="0"/>
                    <a:ea typeface="KaiTi" panose="02010609060101010101" pitchFamily="49" charset="-122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zh-CN" altLang="zh-CN" i="1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</m:ctrlPr>
                      </m:sSupPr>
                      <m:e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𝐾</m:t>
                        </m:r>
                      </m:e>
                      <m:sup>
                        <m:r>
                          <a:rPr kumimoji="1" lang="en-US" altLang="zh-CN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∗−</m:t>
                        </m:r>
                      </m:sup>
                    </m:sSup>
                  </m:oMath>
                </a14:m>
                <a:r>
                  <a:rPr kumimoji="1" lang="en-US" altLang="zh-CN" dirty="0">
                    <a:latin typeface="Times" pitchFamily="2" charset="0"/>
                    <a:ea typeface="KaiTi" panose="02010609060101010101" pitchFamily="49" charset="-122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zh-CN" altLang="zh-CN" i="1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</m:ctrlPr>
                      </m:sSupPr>
                      <m:e>
                        <m:r>
                          <a:rPr kumimoji="1" lang="en-US" altLang="zh-CN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𝜋</m:t>
                        </m:r>
                      </m:e>
                      <m:sup>
                        <m:r>
                          <a:rPr kumimoji="1" lang="en-US" altLang="zh-CN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+</m:t>
                        </m:r>
                      </m:sup>
                    </m:sSup>
                  </m:oMath>
                </a14:m>
                <a:r>
                  <a:rPr kumimoji="1" lang="en-US" altLang="zh-CN" dirty="0">
                    <a:latin typeface="Times" pitchFamily="2" charset="0"/>
                    <a:ea typeface="KaiTi" panose="02010609060101010101" pitchFamily="49" charset="-122"/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zh-CN" altLang="zh-CN" i="1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</m:ctrlPr>
                      </m:sSupPr>
                      <m:e>
                        <m:r>
                          <a:rPr kumimoji="1" lang="en-US" altLang="zh-CN" i="1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𝐾</m:t>
                        </m:r>
                      </m:e>
                      <m:sup>
                        <m:r>
                          <a:rPr kumimoji="1" lang="en-US" altLang="zh-CN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∗−</m:t>
                        </m:r>
                      </m:sup>
                    </m:sSup>
                  </m:oMath>
                </a14:m>
                <a:r>
                  <a:rPr kumimoji="1" lang="en-US" altLang="zh-CN" dirty="0">
                    <a:latin typeface="Times" pitchFamily="2" charset="0"/>
                    <a:ea typeface="KaiTi" panose="02010609060101010101" pitchFamily="49" charset="-122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zh-CN">
                        <a:latin typeface="Cambria Math" panose="02040503050406030204" pitchFamily="18" charset="0"/>
                        <a:ea typeface="楷体" panose="02010609060101010101" pitchFamily="49" charset="-122"/>
                      </a:rPr>
                      <m:t>→</m:t>
                    </m:r>
                  </m:oMath>
                </a14:m>
                <a:r>
                  <a:rPr kumimoji="1" lang="en-US" altLang="zh-CN" dirty="0">
                    <a:latin typeface="Times" pitchFamily="2" charset="0"/>
                    <a:ea typeface="KaiTi" panose="02010609060101010101" pitchFamily="49" charset="-122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zh-CN" altLang="zh-CN" i="1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</m:ctrlPr>
                      </m:sSupPr>
                      <m:e>
                        <m:r>
                          <a:rPr kumimoji="1" lang="en-US" altLang="zh-CN" i="1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𝐾</m:t>
                        </m:r>
                      </m:e>
                      <m:sup>
                        <m:r>
                          <a:rPr kumimoji="1" lang="en-US" altLang="zh-CN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−</m:t>
                        </m:r>
                      </m:sup>
                    </m:sSup>
                  </m:oMath>
                </a14:m>
                <a:r>
                  <a:rPr kumimoji="1" lang="en-US" altLang="zh-CN" dirty="0">
                    <a:latin typeface="Times" pitchFamily="2" charset="0"/>
                    <a:ea typeface="KaiTi" panose="02010609060101010101" pitchFamily="49" charset="-122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zh-CN" altLang="zh-CN" i="1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</m:ctrlPr>
                      </m:sSupPr>
                      <m:e>
                        <m:r>
                          <a:rPr kumimoji="1" lang="en-US" altLang="zh-CN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𝜋</m:t>
                        </m:r>
                      </m:e>
                      <m:sup>
                        <m:r>
                          <a:rPr kumimoji="1" lang="en-US" altLang="zh-CN" b="0" i="0" smtClean="0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0</m:t>
                        </m:r>
                      </m:sup>
                    </m:sSup>
                  </m:oMath>
                </a14:m>
                <a:r>
                  <a:rPr kumimoji="1" lang="zh-CN" altLang="en-US" dirty="0">
                    <a:latin typeface="Times" pitchFamily="2" charset="0"/>
                    <a:ea typeface="KaiTi" panose="02010609060101010101" pitchFamily="49" charset="-122"/>
                  </a:rPr>
                  <a:t>；</a:t>
                </a:r>
                <a:endParaRPr kumimoji="1" lang="en-US" altLang="zh-CN" dirty="0">
                  <a:latin typeface="Times" pitchFamily="2" charset="0"/>
                  <a:ea typeface="KaiTi" panose="02010609060101010101" pitchFamily="49" charset="-122"/>
                </a:endParaRPr>
              </a:p>
              <a:p>
                <a:pPr marL="342900" indent="-342900">
                  <a:buAutoNum type="arabicPeriod"/>
                </a:pPr>
                <a:r>
                  <a:rPr kumimoji="1" lang="zh-CN" altLang="en-US" dirty="0">
                    <a:latin typeface="Times" pitchFamily="2" charset="0"/>
                    <a:ea typeface="KaiTi" panose="02010609060101010101" pitchFamily="49" charset="-122"/>
                  </a:rPr>
                  <a:t>对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zh-CN" altLang="zh-CN" i="1" smtClean="0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</m:ctrlPr>
                      </m:sSupPr>
                      <m:e>
                        <m:r>
                          <a:rPr kumimoji="1" lang="en-US" altLang="zh-CN" i="1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𝐾</m:t>
                        </m:r>
                      </m:e>
                      <m:sup>
                        <m:r>
                          <a:rPr kumimoji="1" lang="en-US" altLang="zh-CN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−</m:t>
                        </m:r>
                      </m:sup>
                    </m:sSup>
                  </m:oMath>
                </a14:m>
                <a:r>
                  <a:rPr kumimoji="1" lang="en-US" altLang="zh-CN" dirty="0">
                    <a:latin typeface="Times" pitchFamily="2" charset="0"/>
                    <a:ea typeface="KaiTi" panose="02010609060101010101" pitchFamily="49" charset="-122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zh-CN" altLang="zh-CN" i="1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</m:ctrlPr>
                      </m:sSupPr>
                      <m:e>
                        <m:r>
                          <a:rPr kumimoji="1" lang="en-US" altLang="zh-CN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𝜋</m:t>
                        </m:r>
                      </m:e>
                      <m:sup>
                        <m:r>
                          <a:rPr kumimoji="1" lang="en-US" altLang="zh-CN" b="0" i="0" smtClean="0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0</m:t>
                        </m:r>
                      </m:sup>
                    </m:sSup>
                  </m:oMath>
                </a14:m>
                <a:r>
                  <a:rPr kumimoji="1" lang="zh-CN" altLang="en-US" dirty="0">
                    <a:latin typeface="Times" pitchFamily="2" charset="0"/>
                    <a:ea typeface="KaiTi" panose="02010609060101010101" pitchFamily="49" charset="-122"/>
                  </a:rPr>
                  <a:t> 的分布以及</a:t>
                </a:r>
                <a:r>
                  <a:rPr kumimoji="1" lang="en-US" altLang="zh-CN" dirty="0">
                    <a:latin typeface="Times" pitchFamily="2" charset="0"/>
                    <a:ea typeface="KaiTi" panose="02010609060101010101" pitchFamily="49" charset="-122"/>
                  </a:rPr>
                  <a:t>RM(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zh-CN" altLang="zh-CN" i="1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</m:ctrlPr>
                      </m:sSupPr>
                      <m:e>
                        <m:r>
                          <a:rPr kumimoji="1" lang="en-US" altLang="zh-CN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𝜋</m:t>
                        </m:r>
                      </m:e>
                      <m:sup>
                        <m:r>
                          <a:rPr kumimoji="1" lang="en-US" altLang="zh-CN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kumimoji="1" lang="zh-CN" altLang="zh-CN" i="1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</m:ctrlPr>
                      </m:sSupPr>
                      <m:e>
                        <m:r>
                          <a:rPr kumimoji="1" lang="en-US" altLang="zh-CN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𝐷</m:t>
                        </m:r>
                      </m:e>
                      <m:sup>
                        <m:r>
                          <a:rPr kumimoji="1" lang="en-US" altLang="zh-CN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0</m:t>
                        </m:r>
                      </m:sup>
                    </m:sSup>
                  </m:oMath>
                </a14:m>
                <a:r>
                  <a:rPr kumimoji="1" lang="en-US" altLang="zh-CN" dirty="0">
                    <a:latin typeface="Times" pitchFamily="2" charset="0"/>
                    <a:ea typeface="KaiTi" panose="02010609060101010101" pitchFamily="49" charset="-122"/>
                  </a:rPr>
                  <a:t>)</a:t>
                </a:r>
                <a:r>
                  <a:rPr kumimoji="1" lang="zh-CN" altLang="en-US" dirty="0">
                    <a:latin typeface="Times" pitchFamily="2" charset="0"/>
                    <a:ea typeface="KaiTi" panose="02010609060101010101" pitchFamily="49" charset="-122"/>
                  </a:rPr>
                  <a:t>的分布做二维拟合确定信号数；</a:t>
                </a:r>
                <a:endParaRPr kumimoji="1" lang="en-US" altLang="zh-CN" dirty="0">
                  <a:latin typeface="Times" pitchFamily="2" charset="0"/>
                  <a:ea typeface="KaiTi" panose="02010609060101010101" pitchFamily="49" charset="-122"/>
                </a:endParaRPr>
              </a:p>
            </p:txBody>
          </p:sp>
        </mc:Choice>
        <mc:Fallback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4C0BC4B0-C13D-2B8D-4419-064791CFBB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1" y="325744"/>
                <a:ext cx="10988043" cy="1477328"/>
              </a:xfrm>
              <a:prstGeom prst="rect">
                <a:avLst/>
              </a:prstGeom>
              <a:blipFill>
                <a:blip r:embed="rId4"/>
                <a:stretch>
                  <a:fillRect l="-461" t="-3390" b="-508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72756122-12A9-280F-2620-95390A0B941E}"/>
                  </a:ext>
                </a:extLst>
              </p:cNvPr>
              <p:cNvSpPr txBox="1"/>
              <p:nvPr/>
            </p:nvSpPr>
            <p:spPr>
              <a:xfrm>
                <a:off x="308610" y="1803072"/>
                <a:ext cx="72351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kumimoji="1" lang="zh-CN" altLang="zh-CN" i="1" smtClean="0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</m:ctrlPr>
                      </m:sSupPr>
                      <m:e>
                        <m:r>
                          <a:rPr kumimoji="1" lang="en-US" altLang="zh-CN" i="1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𝐾</m:t>
                        </m:r>
                      </m:e>
                      <m:sup>
                        <m:r>
                          <a:rPr kumimoji="1" lang="en-US" altLang="zh-CN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−</m:t>
                        </m:r>
                      </m:sup>
                    </m:sSup>
                  </m:oMath>
                </a14:m>
                <a:r>
                  <a:rPr kumimoji="1" lang="en-US" altLang="zh-CN" dirty="0">
                    <a:latin typeface="KaiTi" panose="02010609060101010101" pitchFamily="49" charset="-122"/>
                    <a:ea typeface="KaiTi" panose="02010609060101010101" pitchFamily="49" charset="-122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zh-CN" altLang="zh-CN" i="1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</m:ctrlPr>
                      </m:sSupPr>
                      <m:e>
                        <m:r>
                          <a:rPr kumimoji="1" lang="en-US" altLang="zh-CN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𝜋</m:t>
                        </m:r>
                      </m:e>
                      <m:sup>
                        <m:r>
                          <a:rPr kumimoji="1" lang="en-US" altLang="zh-CN" b="0" i="0" smtClean="0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0</m:t>
                        </m:r>
                      </m:sup>
                    </m:sSup>
                  </m:oMath>
                </a14:m>
                <a:r>
                  <a:rPr kumimoji="1" lang="zh-CN" altLang="en-US" dirty="0">
                    <a:latin typeface="KaiTi" panose="02010609060101010101" pitchFamily="49" charset="-122"/>
                    <a:ea typeface="KaiTi" panose="02010609060101010101" pitchFamily="49" charset="-122"/>
                  </a:rPr>
                  <a:t> 的分布：</a:t>
                </a:r>
              </a:p>
            </p:txBody>
          </p:sp>
        </mc:Choice>
        <mc:Fallback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72756122-12A9-280F-2620-95390A0B94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610" y="1803072"/>
                <a:ext cx="7235190" cy="369332"/>
              </a:xfrm>
              <a:prstGeom prst="rect">
                <a:avLst/>
              </a:prstGeom>
              <a:blipFill>
                <a:blip r:embed="rId5"/>
                <a:stretch>
                  <a:fillRect t="-13793" b="-2413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48274C88-2A4F-50E9-3A1B-FD380B87098B}"/>
                  </a:ext>
                </a:extLst>
              </p:cNvPr>
              <p:cNvSpPr txBox="1"/>
              <p:nvPr/>
            </p:nvSpPr>
            <p:spPr>
              <a:xfrm>
                <a:off x="6892880" y="2634069"/>
                <a:ext cx="430852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kumimoji="1" lang="zh-CN" altLang="zh-CN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</m:ctrlPr>
                      </m:sSupPr>
                      <m:e>
                        <m:r>
                          <a:rPr kumimoji="1" lang="en-US" altLang="zh-CN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𝐾</m:t>
                        </m:r>
                      </m:e>
                      <m:sup>
                        <m:r>
                          <a:rPr kumimoji="1" lang="en-US" altLang="zh-CN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−</m:t>
                        </m:r>
                      </m:sup>
                    </m:sSup>
                    <m:sSup>
                      <m:sSupPr>
                        <m:ctrlPr>
                          <a:rPr kumimoji="1" lang="zh-CN" altLang="zh-CN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</m:ctrlPr>
                      </m:sSupPr>
                      <m:e>
                        <m:r>
                          <a:rPr kumimoji="1" lang="en-US" altLang="zh-CN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𝜋</m:t>
                        </m:r>
                      </m:e>
                      <m:sup>
                        <m:r>
                          <a:rPr kumimoji="1" lang="en-US" altLang="zh-CN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0</m:t>
                        </m:r>
                      </m:sup>
                    </m:sSup>
                  </m:oMath>
                </a14:m>
                <a:r>
                  <a:rPr kumimoji="1" lang="zh-CN" altLang="en-US" dirty="0">
                    <a:solidFill>
                      <a:schemeClr val="tx1"/>
                    </a:solidFill>
                    <a:latin typeface="KaiTi" panose="02010609060101010101" pitchFamily="49" charset="-122"/>
                    <a:ea typeface="KaiTi" panose="02010609060101010101" pitchFamily="49" charset="-122"/>
                  </a:rPr>
                  <a:t>信号形状用信号</a:t>
                </a:r>
                <a:r>
                  <a:rPr kumimoji="1" lang="en-US" altLang="zh-CN" dirty="0">
                    <a:solidFill>
                      <a:schemeClr val="tx1"/>
                    </a:solidFill>
                    <a:latin typeface="KaiTi" panose="02010609060101010101" pitchFamily="49" charset="-122"/>
                    <a:ea typeface="KaiTi" panose="02010609060101010101" pitchFamily="49" charset="-122"/>
                  </a:rPr>
                  <a:t>MC</a:t>
                </a:r>
                <a:r>
                  <a:rPr kumimoji="1" lang="zh-CN" altLang="en-US" dirty="0">
                    <a:solidFill>
                      <a:schemeClr val="tx1"/>
                    </a:solidFill>
                    <a:latin typeface="KaiTi" panose="02010609060101010101" pitchFamily="49" charset="-122"/>
                    <a:ea typeface="KaiTi" panose="02010609060101010101" pitchFamily="49" charset="-122"/>
                  </a:rPr>
                  <a:t>的直方图表示</a:t>
                </a:r>
                <a:endParaRPr kumimoji="1" lang="en-US" altLang="zh-CN" dirty="0">
                  <a:solidFill>
                    <a:schemeClr val="tx1"/>
                  </a:solidFill>
                  <a:latin typeface="KaiTi" panose="02010609060101010101" pitchFamily="49" charset="-122"/>
                  <a:ea typeface="KaiTi" panose="02010609060101010101" pitchFamily="49" charset="-122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kumimoji="1" lang="zh-CN" altLang="en-US" dirty="0">
                    <a:solidFill>
                      <a:schemeClr val="tx1"/>
                    </a:solidFill>
                    <a:latin typeface="KaiTi" panose="02010609060101010101" pitchFamily="49" charset="-122"/>
                    <a:ea typeface="KaiTi" panose="02010609060101010101" pitchFamily="49" charset="-122"/>
                  </a:rPr>
                  <a:t>本底形状用一阶多项式</a:t>
                </a:r>
              </a:p>
            </p:txBody>
          </p:sp>
        </mc:Choice>
        <mc:Fallback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48274C88-2A4F-50E9-3A1B-FD380B8709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2880" y="2634069"/>
                <a:ext cx="4308524" cy="646331"/>
              </a:xfrm>
              <a:prstGeom prst="rect">
                <a:avLst/>
              </a:prstGeom>
              <a:blipFill>
                <a:blip r:embed="rId6"/>
                <a:stretch>
                  <a:fillRect l="-880" t="-5769" b="-1346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072DB3AB-6B10-BF77-31CE-EE0C7B506C7E}"/>
                  </a:ext>
                </a:extLst>
              </p:cNvPr>
              <p:cNvSpPr txBox="1"/>
              <p:nvPr/>
            </p:nvSpPr>
            <p:spPr>
              <a:xfrm>
                <a:off x="398808" y="4263210"/>
                <a:ext cx="72351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dirty="0">
                    <a:latin typeface="Times" pitchFamily="2" charset="0"/>
                    <a:ea typeface="KaiTi" panose="02010609060101010101" pitchFamily="49" charset="-122"/>
                  </a:rPr>
                  <a:t>RM(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zh-CN" altLang="zh-CN" i="1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</m:ctrlPr>
                      </m:sSupPr>
                      <m:e>
                        <m:r>
                          <a:rPr kumimoji="1" lang="en-US" altLang="zh-CN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𝜋</m:t>
                        </m:r>
                      </m:e>
                      <m:sup>
                        <m:r>
                          <a:rPr kumimoji="1" lang="en-US" altLang="zh-CN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kumimoji="1" lang="zh-CN" altLang="zh-CN" i="1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</m:ctrlPr>
                      </m:sSupPr>
                      <m:e>
                        <m:r>
                          <a:rPr kumimoji="1" lang="en-US" altLang="zh-CN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𝐷</m:t>
                        </m:r>
                      </m:e>
                      <m:sup>
                        <m:r>
                          <a:rPr kumimoji="1" lang="en-US" altLang="zh-CN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0</m:t>
                        </m:r>
                      </m:sup>
                    </m:sSup>
                  </m:oMath>
                </a14:m>
                <a:r>
                  <a:rPr kumimoji="1" lang="en-US" altLang="zh-CN" dirty="0">
                    <a:latin typeface="Times" pitchFamily="2" charset="0"/>
                    <a:ea typeface="KaiTi" panose="02010609060101010101" pitchFamily="49" charset="-122"/>
                  </a:rPr>
                  <a:t>)</a:t>
                </a:r>
                <a:r>
                  <a:rPr kumimoji="1" lang="zh-CN" altLang="en-US" dirty="0">
                    <a:latin typeface="Times" pitchFamily="2" charset="0"/>
                    <a:ea typeface="KaiTi" panose="02010609060101010101" pitchFamily="49" charset="-122"/>
                  </a:rPr>
                  <a:t>的分布</a:t>
                </a:r>
                <a:r>
                  <a:rPr kumimoji="1" lang="zh-CN" altLang="en-US" dirty="0">
                    <a:latin typeface="KaiTi" panose="02010609060101010101" pitchFamily="49" charset="-122"/>
                    <a:ea typeface="KaiTi" panose="02010609060101010101" pitchFamily="49" charset="-122"/>
                  </a:rPr>
                  <a:t>：</a:t>
                </a:r>
              </a:p>
            </p:txBody>
          </p:sp>
        </mc:Choice>
        <mc:Fallback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072DB3AB-6B10-BF77-31CE-EE0C7B506C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808" y="4263210"/>
                <a:ext cx="7235190" cy="369332"/>
              </a:xfrm>
              <a:prstGeom prst="rect">
                <a:avLst/>
              </a:prstGeom>
              <a:blipFill>
                <a:blip r:embed="rId7"/>
                <a:stretch>
                  <a:fillRect l="-702" t="-13333" b="-2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图片 10">
            <a:extLst>
              <a:ext uri="{FF2B5EF4-FFF2-40B4-BE49-F238E27FC236}">
                <a16:creationId xmlns:a16="http://schemas.microsoft.com/office/drawing/2014/main" id="{FCA59DB2-246C-B051-BEB3-7A38714F4A7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8808" y="4829600"/>
            <a:ext cx="2655327" cy="1893748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7E3AB9F3-A530-3533-0514-A1F4797D9C5A}"/>
              </a:ext>
            </a:extLst>
          </p:cNvPr>
          <p:cNvSpPr txBox="1"/>
          <p:nvPr/>
        </p:nvSpPr>
        <p:spPr>
          <a:xfrm>
            <a:off x="3692480" y="5232630"/>
            <a:ext cx="4308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zh-CN" altLang="en-US" dirty="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</a:rPr>
              <a:t>信号形状用信号</a:t>
            </a:r>
            <a:r>
              <a:rPr kumimoji="1" lang="en-US" altLang="zh-CN" dirty="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</a:rPr>
              <a:t>MC</a:t>
            </a:r>
            <a:r>
              <a:rPr kumimoji="1" lang="zh-CN" altLang="en-US" dirty="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</a:rPr>
              <a:t>的直方图表示</a:t>
            </a:r>
            <a:endParaRPr kumimoji="1" lang="en-US" altLang="zh-CN" dirty="0">
              <a:solidFill>
                <a:schemeClr val="tx1"/>
              </a:solidFill>
              <a:latin typeface="Times" pitchFamily="2" charset="0"/>
              <a:ea typeface="KaiTi" panose="02010609060101010101" pitchFamily="49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zh-CN" dirty="0">
                <a:latin typeface="Times" pitchFamily="2" charset="0"/>
                <a:ea typeface="KaiTi" panose="02010609060101010101" pitchFamily="49" charset="-122"/>
              </a:rPr>
              <a:t>i</a:t>
            </a:r>
            <a:r>
              <a:rPr kumimoji="1" lang="en-US" altLang="zh-CN" dirty="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</a:rPr>
              <a:t>sospin</a:t>
            </a:r>
            <a:r>
              <a:rPr kumimoji="1" lang="zh-CN" altLang="en-US" dirty="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</a:rPr>
              <a:t>本底用</a:t>
            </a:r>
            <a:r>
              <a:rPr kumimoji="1" lang="en-US" altLang="zh-CN" dirty="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</a:rPr>
              <a:t>MC</a:t>
            </a:r>
            <a:r>
              <a:rPr kumimoji="1" lang="zh-CN" altLang="en-US" dirty="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</a:rPr>
              <a:t>直方图表示</a:t>
            </a:r>
            <a:endParaRPr kumimoji="1" lang="en-US" altLang="zh-CN" dirty="0">
              <a:solidFill>
                <a:schemeClr val="tx1"/>
              </a:solidFill>
              <a:latin typeface="Times" pitchFamily="2" charset="0"/>
              <a:ea typeface="KaiTi" panose="02010609060101010101" pitchFamily="49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zh-CN" altLang="en-US" dirty="0">
                <a:latin typeface="Times" pitchFamily="2" charset="0"/>
                <a:ea typeface="KaiTi" panose="02010609060101010101" pitchFamily="49" charset="-122"/>
              </a:rPr>
              <a:t>平直</a:t>
            </a:r>
            <a:r>
              <a:rPr kumimoji="1" lang="zh-CN" altLang="en-US" dirty="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</a:rPr>
              <a:t>本底形状用一阶多项式</a:t>
            </a:r>
          </a:p>
        </p:txBody>
      </p:sp>
    </p:spTree>
    <p:extLst>
      <p:ext uri="{BB962C8B-B14F-4D97-AF65-F5344CB8AC3E}">
        <p14:creationId xmlns:p14="http://schemas.microsoft.com/office/powerpoint/2010/main" val="3275419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2058C0BB-FA6F-398B-402C-A275DC8C3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699" y="1384670"/>
            <a:ext cx="5199256" cy="3411823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655A5521-DE78-F677-E7CC-FC40F83AC5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8955" y="1384670"/>
            <a:ext cx="4934998" cy="3226950"/>
          </a:xfrm>
          <a:prstGeom prst="rect">
            <a:avLst/>
          </a:prstGeom>
        </p:spPr>
      </p:pic>
      <p:cxnSp>
        <p:nvCxnSpPr>
          <p:cNvPr id="5" name="直线箭头连接符 4">
            <a:extLst>
              <a:ext uri="{FF2B5EF4-FFF2-40B4-BE49-F238E27FC236}">
                <a16:creationId xmlns:a16="http://schemas.microsoft.com/office/drawing/2014/main" id="{10A9C393-007B-C00A-FD08-49B45EE6CF0C}"/>
              </a:ext>
            </a:extLst>
          </p:cNvPr>
          <p:cNvCxnSpPr/>
          <p:nvPr/>
        </p:nvCxnSpPr>
        <p:spPr>
          <a:xfrm>
            <a:off x="7819289" y="1500553"/>
            <a:ext cx="0" cy="2719755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线箭头连接符 5">
            <a:extLst>
              <a:ext uri="{FF2B5EF4-FFF2-40B4-BE49-F238E27FC236}">
                <a16:creationId xmlns:a16="http://schemas.microsoft.com/office/drawing/2014/main" id="{4458BB60-DF8B-6DA4-0F6C-194A311BB779}"/>
              </a:ext>
            </a:extLst>
          </p:cNvPr>
          <p:cNvCxnSpPr/>
          <p:nvPr/>
        </p:nvCxnSpPr>
        <p:spPr>
          <a:xfrm>
            <a:off x="8499224" y="1500554"/>
            <a:ext cx="0" cy="2719755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图片 13">
            <a:extLst>
              <a:ext uri="{FF2B5EF4-FFF2-40B4-BE49-F238E27FC236}">
                <a16:creationId xmlns:a16="http://schemas.microsoft.com/office/drawing/2014/main" id="{0159DD78-FB4B-35F9-2ED8-34B47AA55B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00281" y="4625098"/>
            <a:ext cx="2558808" cy="2033925"/>
          </a:xfrm>
          <a:prstGeom prst="rect">
            <a:avLst/>
          </a:prstGeom>
        </p:spPr>
      </p:pic>
      <p:sp>
        <p:nvSpPr>
          <p:cNvPr id="15" name="文本框 14">
            <a:extLst>
              <a:ext uri="{FF2B5EF4-FFF2-40B4-BE49-F238E27FC236}">
                <a16:creationId xmlns:a16="http://schemas.microsoft.com/office/drawing/2014/main" id="{4B928CC9-69C4-FE97-48C8-28CB14285A73}"/>
              </a:ext>
            </a:extLst>
          </p:cNvPr>
          <p:cNvSpPr txBox="1"/>
          <p:nvPr/>
        </p:nvSpPr>
        <p:spPr>
          <a:xfrm>
            <a:off x="339970" y="339970"/>
            <a:ext cx="46423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 dirty="0">
                <a:latin typeface="Times" pitchFamily="2" charset="0"/>
              </a:rPr>
              <a:t>Fit result:</a:t>
            </a:r>
            <a:endParaRPr kumimoji="1" lang="zh-CN" altLang="en-US" sz="2800" dirty="0">
              <a:latin typeface="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478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Macintosh PowerPoint</Application>
  <PresentationFormat>宽屏</PresentationFormat>
  <Paragraphs>14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KaiTi</vt:lpstr>
      <vt:lpstr>等线</vt:lpstr>
      <vt:lpstr>等线 Light</vt:lpstr>
      <vt:lpstr>Arial</vt:lpstr>
      <vt:lpstr>Cambria Math</vt:lpstr>
      <vt:lpstr>Times</vt:lpstr>
      <vt:lpstr>Office 主题​​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User</dc:creator>
  <cp:lastModifiedBy>Microsoft Office User</cp:lastModifiedBy>
  <cp:revision>1</cp:revision>
  <dcterms:created xsi:type="dcterms:W3CDTF">2024-10-08T11:41:57Z</dcterms:created>
  <dcterms:modified xsi:type="dcterms:W3CDTF">2024-10-08T11:42:13Z</dcterms:modified>
</cp:coreProperties>
</file>