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953" r:id="rId2"/>
    <p:sldId id="907" r:id="rId3"/>
    <p:sldId id="994" r:id="rId4"/>
    <p:sldId id="995" r:id="rId5"/>
    <p:sldId id="984" r:id="rId6"/>
    <p:sldId id="990" r:id="rId7"/>
    <p:sldId id="985" r:id="rId8"/>
    <p:sldId id="1001" r:id="rId9"/>
    <p:sldId id="1002" r:id="rId10"/>
    <p:sldId id="1005" r:id="rId11"/>
    <p:sldId id="986" r:id="rId12"/>
    <p:sldId id="1006" r:id="rId13"/>
    <p:sldId id="1004" r:id="rId14"/>
    <p:sldId id="1003" r:id="rId15"/>
    <p:sldId id="987" r:id="rId16"/>
    <p:sldId id="988" r:id="rId17"/>
    <p:sldId id="997" r:id="rId18"/>
    <p:sldId id="993" r:id="rId19"/>
    <p:sldId id="998" r:id="rId20"/>
    <p:sldId id="1000" r:id="rId21"/>
    <p:sldId id="999" r:id="rId22"/>
    <p:sldId id="992" r:id="rId23"/>
    <p:sldId id="1007" r:id="rId24"/>
    <p:sldId id="996" r:id="rId25"/>
    <p:sldId id="983" r:id="rId2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3399"/>
    <a:srgbClr val="FFFFFF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8" autoAdjust="0"/>
    <p:restoredTop sz="96076" autoAdjust="0"/>
  </p:normalViewPr>
  <p:slideViewPr>
    <p:cSldViewPr>
      <p:cViewPr varScale="1">
        <p:scale>
          <a:sx n="101" d="100"/>
          <a:sy n="101" d="100"/>
        </p:scale>
        <p:origin x="138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37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229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096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63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8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9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33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65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25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6.jpeg"/><Relationship Id="rId4" Type="http://schemas.openxmlformats.org/officeDocument/2006/relationships/image" Target="../media/image24.pn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Detector Magnet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Feipeng Ning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21, 2024, CEPC Detector IDRC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/>
          <a:lstStyle/>
          <a:p>
            <a:r>
              <a:rPr lang="en-US" altLang="zh-CN" sz="2800" dirty="0"/>
              <a:t>R&amp;D of High Strength and High RRR </a:t>
            </a:r>
            <a:r>
              <a:rPr lang="en-US" altLang="zh-CN" sz="2800" dirty="0">
                <a:solidFill>
                  <a:srgbClr val="FF0000"/>
                </a:solidFill>
              </a:rPr>
              <a:t>Aluminum- Stabilizer </a:t>
            </a:r>
            <a:r>
              <a:rPr lang="en-US" altLang="zh-CN" sz="2800" dirty="0"/>
              <a:t>for Superconducting Cable</a:t>
            </a:r>
            <a:endParaRPr lang="zh-CN" alt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B80A-DF76-C852-0F8E-B5AB4297EC4D}"/>
              </a:ext>
            </a:extLst>
          </p:cNvPr>
          <p:cNvSpPr/>
          <p:nvPr/>
        </p:nvSpPr>
        <p:spPr>
          <a:xfrm>
            <a:off x="683326" y="2429599"/>
            <a:ext cx="53939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Yield strength &gt; 100 MPa@4.2K, 74 MPa at room temperature, </a:t>
            </a:r>
            <a:r>
              <a:rPr lang="en-US" altLang="zh-CN" sz="2400" b="1" dirty="0">
                <a:solidFill>
                  <a:srgbClr val="0070C0"/>
                </a:solidFill>
              </a:rPr>
              <a:t>RRR value &gt; 400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By doping  </a:t>
            </a:r>
            <a:r>
              <a:rPr lang="en-US" altLang="zh-CN" dirty="0">
                <a:solidFill>
                  <a:srgbClr val="FF0000"/>
                </a:solidFill>
              </a:rPr>
              <a:t>Ni-0.025% Be-0.025%</a:t>
            </a:r>
            <a:r>
              <a:rPr lang="en-US" altLang="zh-CN" dirty="0"/>
              <a:t>, annealing, cold-working and curing.</a:t>
            </a:r>
          </a:p>
          <a:p>
            <a:pPr marL="285486" indent="-285486">
              <a:buFont typeface="Arial" panose="020B0604020202020204" pitchFamily="34" charset="0"/>
              <a:buChar char="•"/>
            </a:pPr>
            <a:r>
              <a:rPr lang="en-US" altLang="zh-CN" dirty="0"/>
              <a:t>The Al-0.025%Ni-0.025%Be alloy prepared from 4N8-aluminum achieved high 0.2% </a:t>
            </a:r>
            <a:r>
              <a:rPr lang="en-US" altLang="zh-CN" dirty="0">
                <a:solidFill>
                  <a:srgbClr val="FF0000"/>
                </a:solidFill>
              </a:rPr>
              <a:t>yield strength of 75MPa (R.T.)</a:t>
            </a:r>
            <a:r>
              <a:rPr lang="en-US" altLang="zh-CN" dirty="0"/>
              <a:t> with </a:t>
            </a:r>
            <a:r>
              <a:rPr lang="en-US" altLang="zh-CN" dirty="0">
                <a:solidFill>
                  <a:srgbClr val="FF0000"/>
                </a:solidFill>
              </a:rPr>
              <a:t>RRR of 417 </a:t>
            </a:r>
            <a:r>
              <a:rPr lang="en-US" altLang="zh-CN" dirty="0"/>
              <a:t>after cold working of 21% and annealing at 130℃ for 15hours.</a:t>
            </a:r>
            <a:endParaRPr lang="zh-CN" altLang="en-US" sz="20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3E5A803-713A-3202-266E-CAE4ADD66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134058"/>
            <a:ext cx="4188548" cy="32052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6E1A3EB-5AE8-2A27-6C3B-6CEA90C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603" y="1160369"/>
            <a:ext cx="1776972" cy="20702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1D2446-6C0A-2EEF-580B-FB9F040F1D6C}"/>
              </a:ext>
            </a:extLst>
          </p:cNvPr>
          <p:cNvSpPr txBox="1"/>
          <p:nvPr/>
        </p:nvSpPr>
        <p:spPr>
          <a:xfrm>
            <a:off x="8544272" y="1975118"/>
            <a:ext cx="23042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High strength and High RRR aluminum stabilizer</a:t>
            </a:r>
            <a:endParaRPr lang="zh-CN" altLang="en-US" sz="1600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9FCA6FEB-7450-BB41-8B08-E5476EDAD98A}"/>
              </a:ext>
            </a:extLst>
          </p:cNvPr>
          <p:cNvSpPr/>
          <p:nvPr/>
        </p:nvSpPr>
        <p:spPr>
          <a:xfrm>
            <a:off x="10788604" y="2123490"/>
            <a:ext cx="504056" cy="1440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56C25C2-DE3F-3A94-C181-D64B97DCA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55520"/>
              </p:ext>
            </p:extLst>
          </p:nvPr>
        </p:nvGraphicFramePr>
        <p:xfrm>
          <a:off x="788855" y="5064850"/>
          <a:ext cx="37350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836258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898796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0.25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B94E1CA-11AD-1298-50B2-5609B7B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889" y="4608195"/>
            <a:ext cx="1800868" cy="196751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7402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25745"/>
              </p:ext>
            </p:extLst>
          </p:nvPr>
        </p:nvGraphicFramePr>
        <p:xfrm>
          <a:off x="8472264" y="2515342"/>
          <a:ext cx="3213679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Central magnetic field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r>
                        <a:rPr lang="en-US" altLang="zh-CN" sz="1800" baseline="0" dirty="0"/>
                        <a:t> T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Cold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140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Yoke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3752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440040"/>
                  </a:ext>
                </a:extLst>
              </a:tr>
              <a:tr h="170648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Magnet mass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265 tons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0847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8286692" y="1904567"/>
            <a:ext cx="274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Magnet parameters: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20DF8BC-BD61-FA7A-FAC9-009159481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5" y="2013062"/>
            <a:ext cx="5332186" cy="430104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73BC3C-9D5E-5D1E-0A52-2E956D0F5DB8}"/>
              </a:ext>
            </a:extLst>
          </p:cNvPr>
          <p:cNvSpPr txBox="1"/>
          <p:nvPr/>
        </p:nvSpPr>
        <p:spPr>
          <a:xfrm>
            <a:off x="2279576" y="2987660"/>
            <a:ext cx="90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39A8D6-48A7-CDE8-1E22-CDD887286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178" y="1340768"/>
            <a:ext cx="2494372" cy="27842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614B30-D290-4DF4-A5F9-DD84B7D4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05" y="4187827"/>
            <a:ext cx="284065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2F443A-F85F-4623-BF75-0466D650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237" y="4537323"/>
            <a:ext cx="3957767" cy="2184153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65985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01293DD-7DC3-EFB5-083A-99314AA9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71" y="1840752"/>
            <a:ext cx="3510466" cy="2898683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CDCB70E-41E9-DB03-B65E-D0995DDB6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758437"/>
              </p:ext>
            </p:extLst>
          </p:nvPr>
        </p:nvGraphicFramePr>
        <p:xfrm>
          <a:off x="8788093" y="2223708"/>
          <a:ext cx="32136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1885">
                  <a:extLst>
                    <a:ext uri="{9D8B030D-6E8A-4147-A177-3AD203B41FA5}">
                      <a16:colId xmlns:a16="http://schemas.microsoft.com/office/drawing/2014/main" val="702138626"/>
                    </a:ext>
                  </a:extLst>
                </a:gridCol>
                <a:gridCol w="1191794">
                  <a:extLst>
                    <a:ext uri="{9D8B030D-6E8A-4147-A177-3AD203B41FA5}">
                      <a16:colId xmlns:a16="http://schemas.microsoft.com/office/drawing/2014/main" val="1274366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Central magnetic field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</a:t>
                      </a:r>
                      <a:r>
                        <a:rPr lang="en-US" altLang="zh-CN" sz="1600" baseline="0" dirty="0"/>
                        <a:t> T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25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Inner diameter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7300 mm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32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Operating</a:t>
                      </a:r>
                      <a:r>
                        <a:rPr lang="en-US" altLang="zh-CN" sz="1600" baseline="0" dirty="0"/>
                        <a:t> current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17000 A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6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Cable length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33 km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89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Inductance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 H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2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Stored Energy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1.54 GJ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770006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754F57A1-2795-FDAA-963A-3F7C269F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71" y="4739436"/>
            <a:ext cx="3243491" cy="20261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77423" y="1816745"/>
            <a:ext cx="17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parameters: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829D1EE-5C39-402C-9B1E-88FC0DD0AF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493854"/>
            <a:ext cx="3045001" cy="209998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C70AAAB-E9F1-4998-8600-EAD2F7B57839}"/>
              </a:ext>
            </a:extLst>
          </p:cNvPr>
          <p:cNvSpPr txBox="1"/>
          <p:nvPr/>
        </p:nvSpPr>
        <p:spPr>
          <a:xfrm>
            <a:off x="8116859" y="6432426"/>
            <a:ext cx="304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Joint design with anti-solenoid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0483F5F-774D-4E7A-9079-24C0CB2F2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389" y="1875314"/>
            <a:ext cx="4546882" cy="24385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4C638204-3144-4718-9E83-5776DF725D79}"/>
              </a:ext>
            </a:extLst>
          </p:cNvPr>
          <p:cNvSpPr txBox="1"/>
          <p:nvPr/>
        </p:nvSpPr>
        <p:spPr>
          <a:xfrm>
            <a:off x="4863557" y="4287262"/>
            <a:ext cx="267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Magnetic field distribution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D1E34B-0C5F-49D7-8517-69A84834267F}"/>
              </a:ext>
            </a:extLst>
          </p:cNvPr>
          <p:cNvSpPr txBox="1"/>
          <p:nvPr/>
        </p:nvSpPr>
        <p:spPr>
          <a:xfrm>
            <a:off x="4305356" y="6432426"/>
            <a:ext cx="323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Magnetic field distribution on the axis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6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80899"/>
            <a:ext cx="10972800" cy="4840303"/>
          </a:xfrm>
        </p:spPr>
        <p:txBody>
          <a:bodyPr/>
          <a:lstStyle/>
          <a:p>
            <a:r>
              <a:rPr lang="en-US" altLang="zh-CN" dirty="0"/>
              <a:t>Physical design of the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84D3B64-EA47-BD55-3250-4E43B03C0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94229"/>
              </p:ext>
            </p:extLst>
          </p:nvPr>
        </p:nvGraphicFramePr>
        <p:xfrm>
          <a:off x="7633905" y="2389164"/>
          <a:ext cx="3966851" cy="25120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2.6-71.7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217-253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3-21.3</a:t>
                      </a:r>
                      <a:endParaRPr lang="zh-CN" altLang="zh-CN" sz="1600" b="0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42.4-89.1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134-216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34.4-80.4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4F6270CD-E331-F37F-3EA7-29E020D16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8" y="2351663"/>
            <a:ext cx="3060406" cy="24840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31D6E8-7382-7FC1-31FE-BDE7F6244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73" y="2240613"/>
            <a:ext cx="2322772" cy="2706143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9E7D1137-38B9-E8E6-9B3F-BFB33D48BD18}"/>
              </a:ext>
            </a:extLst>
          </p:cNvPr>
          <p:cNvSpPr/>
          <p:nvPr/>
        </p:nvSpPr>
        <p:spPr>
          <a:xfrm>
            <a:off x="3410539" y="3242735"/>
            <a:ext cx="576064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5E1A70-DD2E-49E5-B8D5-C74FB2C13346}"/>
              </a:ext>
            </a:extLst>
          </p:cNvPr>
          <p:cNvSpPr txBox="1"/>
          <p:nvPr/>
        </p:nvSpPr>
        <p:spPr>
          <a:xfrm>
            <a:off x="767408" y="1844824"/>
            <a:ext cx="152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Stress analysis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E900FAF-6E94-4AD3-99D2-D6822631F056}"/>
              </a:ext>
            </a:extLst>
          </p:cNvPr>
          <p:cNvSpPr txBox="1"/>
          <p:nvPr/>
        </p:nvSpPr>
        <p:spPr>
          <a:xfrm>
            <a:off x="846404" y="4925163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AE4CB37-5B6F-41FF-9813-80F9B723BD21}"/>
              </a:ext>
            </a:extLst>
          </p:cNvPr>
          <p:cNvSpPr txBox="1"/>
          <p:nvPr/>
        </p:nvSpPr>
        <p:spPr>
          <a:xfrm>
            <a:off x="5052383" y="4925163"/>
            <a:ext cx="161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Cable structure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08554B0-DE99-4E27-88D5-ABF65D6F37A4}"/>
              </a:ext>
            </a:extLst>
          </p:cNvPr>
          <p:cNvSpPr txBox="1"/>
          <p:nvPr/>
        </p:nvSpPr>
        <p:spPr>
          <a:xfrm>
            <a:off x="301640" y="5444978"/>
            <a:ext cx="1015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The maximum stress of each part of the </a:t>
            </a:r>
            <a:r>
              <a:rPr lang="en-US" altLang="zh-CN" dirty="0"/>
              <a:t>coil</a:t>
            </a:r>
            <a:r>
              <a:rPr lang="zh-CN" altLang="en-US" dirty="0"/>
              <a:t> is controlled within the stress range of the material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Detailed design of the solenoid magnet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Yoke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0413" t="20565" r="32913" b="8870"/>
          <a:stretch/>
        </p:blipFill>
        <p:spPr>
          <a:xfrm>
            <a:off x="7595918" y="3572568"/>
            <a:ext cx="2505102" cy="27113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7246" t="18983" r="46864" b="7063"/>
          <a:stretch/>
        </p:blipFill>
        <p:spPr>
          <a:xfrm>
            <a:off x="10363291" y="3507443"/>
            <a:ext cx="1085400" cy="28415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468285"/>
              </p:ext>
            </p:extLst>
          </p:nvPr>
        </p:nvGraphicFramePr>
        <p:xfrm>
          <a:off x="7216456" y="1867939"/>
          <a:ext cx="3614192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702000283"/>
                    </a:ext>
                  </a:extLst>
                </a:gridCol>
                <a:gridCol w="1309936">
                  <a:extLst>
                    <a:ext uri="{9D8B030D-6E8A-4147-A177-3AD203B41FA5}">
                      <a16:colId xmlns:a16="http://schemas.microsoft.com/office/drawing/2014/main" val="284361735"/>
                    </a:ext>
                  </a:extLst>
                </a:gridCol>
              </a:tblGrid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Barrel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1580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64390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Each End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784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502194"/>
                  </a:ext>
                </a:extLst>
              </a:tr>
              <a:tr h="19530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Total Yoke (ton)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3148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85883"/>
                  </a:ext>
                </a:extLst>
              </a:tr>
              <a:tr h="248166">
                <a:tc>
                  <a:txBody>
                    <a:bodyPr/>
                    <a:lstStyle/>
                    <a:p>
                      <a:r>
                        <a:rPr lang="en-US" altLang="zh-CN" sz="1600" baseline="0" dirty="0"/>
                        <a:t>Diameter(m) &amp;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10.97&amp;11.75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54152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983282" y="1490635"/>
            <a:ext cx="1525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 parameters</a:t>
            </a:r>
            <a:r>
              <a:rPr lang="zh-CN" altLang="en-US" dirty="0"/>
              <a:t>：</a:t>
            </a:r>
          </a:p>
        </p:txBody>
      </p:sp>
      <p:sp>
        <p:nvSpPr>
          <p:cNvPr id="2" name="矩形 1"/>
          <p:cNvSpPr/>
          <p:nvPr/>
        </p:nvSpPr>
        <p:spPr>
          <a:xfrm>
            <a:off x="621060" y="185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In order to reduce the detection dead zone of the muon detector, the barrel yoke is designed as a </a:t>
            </a:r>
            <a:r>
              <a:rPr lang="zh-CN" altLang="en-US" dirty="0">
                <a:solidFill>
                  <a:srgbClr val="FF0000"/>
                </a:solidFill>
              </a:rPr>
              <a:t>spiral structure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7159" y="6091117"/>
            <a:ext cx="123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Barrel yoke</a:t>
            </a:r>
          </a:p>
          <a:p>
            <a:r>
              <a:rPr lang="en-US" altLang="zh-CN" dirty="0"/>
              <a:t>2184 tons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9184" y="6075145"/>
            <a:ext cx="3225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Single module </a:t>
            </a:r>
            <a:r>
              <a:rPr lang="en-US" altLang="zh-CN" dirty="0"/>
              <a:t>of the barrel yoke</a:t>
            </a:r>
          </a:p>
          <a:p>
            <a:r>
              <a:rPr lang="en-US" altLang="zh-CN" dirty="0"/>
              <a:t>182 tons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994616" y="6126164"/>
            <a:ext cx="102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</a:p>
          <a:p>
            <a:r>
              <a:rPr lang="en-US" altLang="zh-CN" dirty="0"/>
              <a:t>784 tons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BF2CA6B-C96C-4935-902B-92C4EDDD6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8" y="2604197"/>
            <a:ext cx="3378047" cy="34869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36280D4-9754-4669-99BC-118B6C42C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999" y="2551718"/>
            <a:ext cx="2505103" cy="24819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l="25954" t="33100" r="17302" b="37076"/>
          <a:stretch/>
        </p:blipFill>
        <p:spPr>
          <a:xfrm>
            <a:off x="3777224" y="5068103"/>
            <a:ext cx="3773984" cy="11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Cryogenic system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622795-7983-4D4D-909C-886F89C8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/>
          <a:p>
            <a:r>
              <a:rPr lang="en-US" altLang="zh-CN" dirty="0"/>
              <a:t>Cooling methods: Thermal siphon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C069C-C00D-42F9-A211-9637182E0832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176120" y="1971273"/>
            <a:ext cx="482453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Uniform temperature distribution</a:t>
            </a:r>
            <a:r>
              <a:rPr lang="en-US" altLang="zh-CN" sz="2000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High heat transfer efficiency, not limited by source pressure and pressure drop;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Low cost. No need for liquid helium circulation pump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92788" y="6106600"/>
            <a:ext cx="24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Cooling process diagram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623206" y="6148390"/>
            <a:ext cx="17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Cooling structure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266315" y="5857608"/>
            <a:ext cx="4359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The </a:t>
            </a:r>
            <a:r>
              <a:rPr lang="en-US" altLang="zh-CN" dirty="0"/>
              <a:t>v</a:t>
            </a:r>
            <a:r>
              <a:rPr lang="zh-CN" altLang="en-US" sz="1800" dirty="0"/>
              <a:t>erification experiment </a:t>
            </a:r>
            <a:r>
              <a:rPr lang="en-US" altLang="zh-CN" sz="1800" dirty="0"/>
              <a:t>are being design</a:t>
            </a:r>
            <a:r>
              <a:rPr lang="en-US" altLang="zh-CN" sz="1800" dirty="0">
                <a:solidFill>
                  <a:srgbClr val="0000FF"/>
                </a:solidFill>
              </a:rPr>
              <a:t>.</a:t>
            </a:r>
            <a:endParaRPr lang="zh-CN" altLang="en-US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BE3049-DDC9-1419-FFE2-3D6353776B3F}"/>
              </a:ext>
            </a:extLst>
          </p:cNvPr>
          <p:cNvSpPr/>
          <p:nvPr/>
        </p:nvSpPr>
        <p:spPr>
          <a:xfrm>
            <a:off x="7464152" y="4592966"/>
            <a:ext cx="3268185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Heat Load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K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360 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 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7F86AC-2DCE-43D5-9190-5B4E4A5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1" y="2132856"/>
            <a:ext cx="4759346" cy="3517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F911664-AC53-7C41-36AD-05B458C36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82" y="2981925"/>
            <a:ext cx="2966119" cy="32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A804E77-BE25-44F8-8048-98C8E81E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066" y="2099620"/>
            <a:ext cx="3866064" cy="455882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49020" cy="4840303"/>
          </a:xfrm>
        </p:spPr>
        <p:txBody>
          <a:bodyPr/>
          <a:lstStyle/>
          <a:p>
            <a:r>
              <a:rPr lang="en-US" altLang="zh-CN" dirty="0"/>
              <a:t>2D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2D chain and the space occupied by each component.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0" y="2954635"/>
            <a:ext cx="4254624" cy="37198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18BD40-53CA-4714-BE2E-64FB4DA321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21" y="4005064"/>
            <a:ext cx="3184379" cy="1358977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721238" y="3004400"/>
            <a:ext cx="1205067" cy="486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 rot="19735755">
            <a:off x="7617574" y="3447749"/>
            <a:ext cx="432048" cy="516527"/>
          </a:xfrm>
          <a:prstGeom prst="downArrow">
            <a:avLst>
              <a:gd name="adj1" fmla="val 31843"/>
              <a:gd name="adj2" fmla="val 34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 txBox="1">
            <a:spLocks/>
          </p:cNvSpPr>
          <p:nvPr/>
        </p:nvSpPr>
        <p:spPr>
          <a:xfrm>
            <a:off x="6025342" y="1269887"/>
            <a:ext cx="590330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3D</a:t>
            </a:r>
          </a:p>
          <a:p>
            <a:pPr marL="0" indent="0">
              <a:buNone/>
            </a:pPr>
            <a:r>
              <a:rPr lang="en-US" altLang="zh-CN" sz="2000" dirty="0"/>
              <a:t>Completed the design of the 3D structure, added suspension system, cooling pipes, and connection structure.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10123401" y="5389660"/>
            <a:ext cx="50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coil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9745" y="550380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Thermal shield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942744" y="5327191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FFFF00"/>
                </a:solidFill>
              </a:rPr>
              <a:t>suspension rod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5" name="直接箭头连接符 14"/>
          <p:cNvCxnSpPr>
            <a:stCxn id="4" idx="0"/>
          </p:cNvCxnSpPr>
          <p:nvPr/>
        </p:nvCxnSpPr>
        <p:spPr>
          <a:xfrm flipH="1" flipV="1">
            <a:off x="10168549" y="4825696"/>
            <a:ext cx="208928" cy="56396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2" idx="0"/>
          </p:cNvCxnSpPr>
          <p:nvPr/>
        </p:nvCxnSpPr>
        <p:spPr>
          <a:xfrm flipH="1" flipV="1">
            <a:off x="8840099" y="4946654"/>
            <a:ext cx="464476" cy="5571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500877" y="4581128"/>
            <a:ext cx="134566" cy="864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Mechanical design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3152"/>
            <a:ext cx="10972800" cy="4840303"/>
          </a:xfrm>
        </p:spPr>
        <p:txBody>
          <a:bodyPr/>
          <a:lstStyle/>
          <a:p>
            <a:r>
              <a:rPr lang="en-US" altLang="zh-CN" dirty="0"/>
              <a:t>Suspension system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853" y="1401378"/>
            <a:ext cx="2582483" cy="25947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AECE85D-346C-4C06-8071-09A6E120C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89" y="1469668"/>
            <a:ext cx="2945678" cy="234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A5749F-2D8A-4CDB-AE93-8135B24C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25" y="4653136"/>
            <a:ext cx="2838906" cy="20860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68401" y="4020180"/>
            <a:ext cx="3876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Thermal shield suspension system:</a:t>
            </a:r>
          </a:p>
          <a:p>
            <a:r>
              <a:rPr lang="en-US" altLang="zh-CN" dirty="0"/>
              <a:t>   6 radial rods each end</a:t>
            </a:r>
          </a:p>
          <a:p>
            <a:r>
              <a:rPr lang="en-US" altLang="zh-CN" dirty="0"/>
              <a:t>Material: titanium alloy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10946" y="1536037"/>
            <a:ext cx="34566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Coil suspension system (140 tons):</a:t>
            </a:r>
          </a:p>
          <a:p>
            <a:r>
              <a:rPr lang="en-US" altLang="zh-CN" sz="1600" dirty="0"/>
              <a:t>   8 axial rods each end</a:t>
            </a:r>
          </a:p>
          <a:p>
            <a:r>
              <a:rPr lang="en-US" altLang="zh-CN" sz="1600" dirty="0"/>
              <a:t>   6 radial rods each end</a:t>
            </a:r>
          </a:p>
          <a:p>
            <a:r>
              <a:rPr lang="en-US" altLang="zh-CN" sz="1600" dirty="0"/>
              <a:t>Material: titanium alloy</a:t>
            </a:r>
            <a:endParaRPr lang="zh-CN" altLang="en-US" sz="1600" dirty="0"/>
          </a:p>
        </p:txBody>
      </p:sp>
      <p:sp>
        <p:nvSpPr>
          <p:cNvPr id="3" name="矩形 2"/>
          <p:cNvSpPr/>
          <p:nvPr/>
        </p:nvSpPr>
        <p:spPr>
          <a:xfrm>
            <a:off x="313517" y="3986852"/>
            <a:ext cx="4546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Forces and torques resulting from axial and radial offset, and from angular tilt of the coil.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500391"/>
              </p:ext>
            </p:extLst>
          </p:nvPr>
        </p:nvGraphicFramePr>
        <p:xfrm>
          <a:off x="602480" y="4643159"/>
          <a:ext cx="4980152" cy="204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7136">
                  <a:extLst>
                    <a:ext uri="{9D8B030D-6E8A-4147-A177-3AD203B41FA5}">
                      <a16:colId xmlns:a16="http://schemas.microsoft.com/office/drawing/2014/main" val="3632639264"/>
                    </a:ext>
                  </a:extLst>
                </a:gridCol>
                <a:gridCol w="1070808">
                  <a:extLst>
                    <a:ext uri="{9D8B030D-6E8A-4147-A177-3AD203B41FA5}">
                      <a16:colId xmlns:a16="http://schemas.microsoft.com/office/drawing/2014/main" val="194727514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82074818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299438192"/>
                    </a:ext>
                  </a:extLst>
                </a:gridCol>
              </a:tblGrid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6242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Axial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484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1498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5034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8546540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displacement (cm)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27807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Radial force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34.3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236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656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306995"/>
                  </a:ext>
                </a:extLst>
              </a:tr>
              <a:tr h="45873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tilt (angle)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1/407.5 =0.14°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3/407.5 =0.42°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10/407.5 =1.41°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749179"/>
                  </a:ext>
                </a:extLst>
              </a:tr>
              <a:tr h="269843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Torque (</a:t>
                      </a:r>
                      <a:r>
                        <a:rPr lang="en-US" altLang="zh-CN" sz="14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kN.m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1965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6170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19935</a:t>
                      </a:r>
                      <a:endParaRPr lang="zh-CN" alt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256878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5893428A-CB78-41B7-80A8-DCB5935DC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992" y="4998337"/>
            <a:ext cx="1889415" cy="1740832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CF77B72-3479-45BC-AA45-F12E5E32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35108"/>
              </p:ext>
            </p:extLst>
          </p:nvPr>
        </p:nvGraphicFramePr>
        <p:xfrm>
          <a:off x="1631504" y="2698754"/>
          <a:ext cx="402933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0736">
                  <a:extLst>
                    <a:ext uri="{9D8B030D-6E8A-4147-A177-3AD203B41FA5}">
                      <a16:colId xmlns:a16="http://schemas.microsoft.com/office/drawing/2014/main" val="897793758"/>
                    </a:ext>
                  </a:extLst>
                </a:gridCol>
                <a:gridCol w="1036193">
                  <a:extLst>
                    <a:ext uri="{9D8B030D-6E8A-4147-A177-3AD203B41FA5}">
                      <a16:colId xmlns:a16="http://schemas.microsoft.com/office/drawing/2014/main" val="1691986095"/>
                    </a:ext>
                  </a:extLst>
                </a:gridCol>
                <a:gridCol w="876779">
                  <a:extLst>
                    <a:ext uri="{9D8B030D-6E8A-4147-A177-3AD203B41FA5}">
                      <a16:colId xmlns:a16="http://schemas.microsoft.com/office/drawing/2014/main" val="2024864965"/>
                    </a:ext>
                  </a:extLst>
                </a:gridCol>
                <a:gridCol w="785625">
                  <a:extLst>
                    <a:ext uri="{9D8B030D-6E8A-4147-A177-3AD203B41FA5}">
                      <a16:colId xmlns:a16="http://schemas.microsoft.com/office/drawing/2014/main" val="1924984898"/>
                    </a:ext>
                  </a:extLst>
                </a:gridCol>
              </a:tblGrid>
              <a:tr h="206462">
                <a:tc>
                  <a:txBody>
                    <a:bodyPr/>
                    <a:lstStyle/>
                    <a:p>
                      <a:pPr algn="ctr"/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Diameter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amount</a:t>
                      </a:r>
                      <a:endParaRPr lang="zh-CN" altLang="en-US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5467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Axial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3530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34023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1700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8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455006"/>
                  </a:ext>
                </a:extLst>
              </a:tr>
              <a:tr h="2064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Main</a:t>
                      </a:r>
                      <a:r>
                        <a:rPr lang="en-US" altLang="zh-CN" sz="1400" baseline="0" dirty="0"/>
                        <a:t> pull rods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48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1650 mm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68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0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IHEP: </a:t>
            </a:r>
            <a:r>
              <a:rPr lang="en-US" altLang="zh-CN" sz="2400" dirty="0">
                <a:solidFill>
                  <a:schemeClr val="tx1"/>
                </a:solidFill>
              </a:rPr>
              <a:t>staff 13; engineer 5; post doctor 1; students 3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institutes and Universities: </a:t>
            </a:r>
            <a:r>
              <a:rPr lang="en-US" altLang="zh-CN" sz="2000" dirty="0">
                <a:solidFill>
                  <a:schemeClr val="tx1"/>
                </a:solidFill>
              </a:rPr>
              <a:t>SJTU, SWJTU, NCEPU, TSINGHUA, IEE, IPC, IPP and so on.</a:t>
            </a:r>
            <a:endParaRPr lang="en-US" altLang="zh-CN" dirty="0">
              <a:solidFill>
                <a:schemeClr val="tx1"/>
              </a:solidFill>
            </a:endParaRP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Cooperative companies: </a:t>
            </a:r>
            <a:r>
              <a:rPr lang="en-US" altLang="zh-CN" sz="2000" dirty="0">
                <a:solidFill>
                  <a:schemeClr val="tx1"/>
                </a:solidFill>
              </a:rPr>
              <a:t>Wuxi </a:t>
            </a:r>
            <a:r>
              <a:rPr lang="en-US" altLang="zh-CN" sz="2000" dirty="0" err="1">
                <a:solidFill>
                  <a:schemeClr val="tx1"/>
                </a:solidFill>
              </a:rPr>
              <a:t>Toly</a:t>
            </a:r>
            <a:r>
              <a:rPr lang="en-US" altLang="zh-CN" sz="2000" dirty="0">
                <a:solidFill>
                  <a:schemeClr val="tx1"/>
                </a:solidFill>
              </a:rPr>
              <a:t> (aluminum stabilized conductors), Hefei </a:t>
            </a:r>
            <a:r>
              <a:rPr lang="en-US" altLang="zh-CN" sz="2000" dirty="0" err="1">
                <a:solidFill>
                  <a:schemeClr val="tx1"/>
                </a:solidFill>
              </a:rPr>
              <a:t>Keye</a:t>
            </a:r>
            <a:r>
              <a:rPr lang="en-US" altLang="zh-CN" sz="2000" dirty="0">
                <a:solidFill>
                  <a:schemeClr val="tx1"/>
                </a:solidFill>
              </a:rPr>
              <a:t> ( coil winding platform and dummy coil development), Xinjiang </a:t>
            </a:r>
            <a:r>
              <a:rPr lang="en-US" altLang="zh-CN" sz="2000" dirty="0" err="1">
                <a:solidFill>
                  <a:schemeClr val="tx1"/>
                </a:solidFill>
              </a:rPr>
              <a:t>Zhonghe</a:t>
            </a:r>
            <a:r>
              <a:rPr lang="en-US" altLang="zh-CN" sz="2000" dirty="0">
                <a:solidFill>
                  <a:schemeClr val="tx1"/>
                </a:solidFill>
              </a:rPr>
              <a:t> ( Aluminum stabilizer), WST ( LTS wires), SSCT ( HTS tapes), and so on.</a:t>
            </a:r>
          </a:p>
          <a:p>
            <a:pPr marL="400050">
              <a:lnSpc>
                <a:spcPct val="150000"/>
              </a:lnSpc>
            </a:pP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Welcome international cooperation.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945651-6933-49AB-8F16-C0ED22D5B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97" y="1285862"/>
            <a:ext cx="3246605" cy="48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pPr marL="400050">
              <a:lnSpc>
                <a:spcPct val="150000"/>
              </a:lnSpc>
            </a:pPr>
            <a:r>
              <a:rPr lang="en-US" altLang="zh-CN" dirty="0"/>
              <a:t>Experience: BES III detector magnet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9416" y="1700808"/>
            <a:ext cx="10009112" cy="4966425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48" y="2601613"/>
            <a:ext cx="3305869" cy="21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2601613"/>
            <a:ext cx="4445738" cy="21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1127448" y="1819580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D</a:t>
            </a:r>
            <a:r>
              <a:rPr lang="zh-CN" altLang="en-US" sz="2000" dirty="0"/>
              <a:t>esign, processing, manufacturing, and assembly </a:t>
            </a:r>
            <a:r>
              <a:rPr lang="en-US" altLang="zh-CN" sz="2000" dirty="0"/>
              <a:t>experience of BES III detector magnet;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dirty="0"/>
              <a:t>Safe, stable, and accident free operation for nearly 20 years.</a:t>
            </a:r>
            <a:endParaRPr lang="zh-CN" altLang="en-US" sz="2000" dirty="0"/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420" y="4712082"/>
            <a:ext cx="4400595" cy="191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749906"/>
            <a:ext cx="2748341" cy="189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2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412776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of the solenoid magnet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Cryogenic system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Mechanical design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75988"/>
            <a:ext cx="10972800" cy="4840303"/>
          </a:xfrm>
        </p:spPr>
        <p:txBody>
          <a:bodyPr/>
          <a:lstStyle/>
          <a:p>
            <a:r>
              <a:rPr lang="en-US" altLang="zh-CN" dirty="0"/>
              <a:t>Experiences: </a:t>
            </a:r>
            <a:r>
              <a:rPr lang="en-US" altLang="zh-CN" b="1" dirty="0"/>
              <a:t>12T Dipole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79376" y="1556792"/>
            <a:ext cx="11103024" cy="4968552"/>
          </a:xfrm>
          <a:prstGeom prst="roundRect">
            <a:avLst>
              <a:gd name="adj" fmla="val 665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31776" y="1578636"/>
            <a:ext cx="220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12T Dipole Magnet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7" y="1929585"/>
            <a:ext cx="4452400" cy="33670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9298" y="5247488"/>
            <a:ext cx="5462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Development of the LPF1 </a:t>
            </a:r>
            <a:r>
              <a:rPr lang="en-US" altLang="zh-CN" b="1" dirty="0">
                <a:solidFill>
                  <a:srgbClr val="000000"/>
                </a:solidFill>
              </a:rPr>
              <a:t>NbTi+Nb</a:t>
            </a:r>
            <a:r>
              <a:rPr lang="en-US" altLang="zh-CN" b="1" baseline="-25000" dirty="0">
                <a:solidFill>
                  <a:srgbClr val="000000"/>
                </a:solidFill>
              </a:rPr>
              <a:t>3</a:t>
            </a:r>
            <a:r>
              <a:rPr lang="en-US" altLang="zh-CN" b="1" dirty="0">
                <a:solidFill>
                  <a:srgbClr val="000000"/>
                </a:solidFill>
              </a:rPr>
              <a:t>Sn dual-aperture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dipole magnet from 2017.</a:t>
            </a: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Dipole field reached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T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2*</a:t>
            </a:r>
            <a:r>
              <a:rPr lang="el-GR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mm apertures in May 2021 and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12.47 T  </a:t>
            </a:r>
            <a:r>
              <a:rPr lang="en-US" altLang="zh-C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July after a thermal cycle.</a:t>
            </a:r>
            <a:endParaRPr lang="zh-CN" alt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70"/>
          <a:stretch/>
        </p:blipFill>
        <p:spPr bwMode="auto">
          <a:xfrm>
            <a:off x="8364516" y="1633062"/>
            <a:ext cx="1147322" cy="231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"/>
          <a:stretch/>
        </p:blipFill>
        <p:spPr>
          <a:xfrm>
            <a:off x="6456040" y="4025549"/>
            <a:ext cx="3124233" cy="2462081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31698"/>
          <a:stretch/>
        </p:blipFill>
        <p:spPr bwMode="auto">
          <a:xfrm>
            <a:off x="6450682" y="1633062"/>
            <a:ext cx="1913834" cy="23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/>
          <a:srcRect r="38452"/>
          <a:stretch/>
        </p:blipFill>
        <p:spPr>
          <a:xfrm>
            <a:off x="9580273" y="1633062"/>
            <a:ext cx="1573256" cy="48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2" y="887243"/>
            <a:ext cx="10972800" cy="6571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Experience: Aluminum stabilized superconducting conductors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2039" y="1534791"/>
            <a:ext cx="5239493" cy="4896544"/>
            <a:chOff x="6258297" y="1700808"/>
            <a:chExt cx="5239493" cy="4896544"/>
          </a:xfrm>
        </p:grpSpPr>
        <p:sp>
          <p:nvSpPr>
            <p:cNvPr id="13" name="圆角矩形 12"/>
            <p:cNvSpPr/>
            <p:nvPr/>
          </p:nvSpPr>
          <p:spPr>
            <a:xfrm>
              <a:off x="6258297" y="1700808"/>
              <a:ext cx="5239493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5900" y="2590992"/>
              <a:ext cx="5098469" cy="65504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930" y="3297573"/>
              <a:ext cx="2114245" cy="314094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1340" y="3651662"/>
              <a:ext cx="2480733" cy="155214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6364982" y="5322664"/>
              <a:ext cx="209005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15*10 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tapes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 1100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 2023.12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100 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296101" y="1791957"/>
              <a:ext cx="51180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HTS: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ReBCO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Stacked REBCO Tape Cable</a:t>
              </a:r>
              <a:endParaRPr lang="zh-CN" altLang="en-US" sz="2000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9624392" y="6021288"/>
              <a:ext cx="7729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100 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5756" y="1534791"/>
            <a:ext cx="5440007" cy="4896544"/>
            <a:chOff x="479376" y="1700808"/>
            <a:chExt cx="5440007" cy="4896544"/>
          </a:xfrm>
        </p:grpSpPr>
        <p:sp>
          <p:nvSpPr>
            <p:cNvPr id="14" name="圆角矩形 13"/>
            <p:cNvSpPr/>
            <p:nvPr/>
          </p:nvSpPr>
          <p:spPr>
            <a:xfrm>
              <a:off x="479376" y="1700808"/>
              <a:ext cx="5440007" cy="4896544"/>
            </a:xfrm>
            <a:prstGeom prst="roundRect">
              <a:avLst>
                <a:gd name="adj" fmla="val 665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083085" y="3823904"/>
              <a:ext cx="1947687" cy="1388453"/>
              <a:chOff x="5629869" y="2726362"/>
              <a:chExt cx="2659224" cy="189849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541650" y="2896596"/>
                <a:ext cx="852485" cy="26040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9" y="2726362"/>
                <a:ext cx="2659224" cy="924267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23905" y="5207813"/>
              <a:ext cx="324723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Dimensions: 15*4.7mm</a:t>
              </a:r>
              <a:r>
                <a:rPr lang="en-US" altLang="zh-CN" sz="1400" baseline="30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Number of strands </a:t>
              </a:r>
              <a:r>
                <a:rPr lang="zh-CN" altLang="en-US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：</a:t>
              </a:r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Materiel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altLang="zh-CN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Al(99.99% purity)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Complete time:2017.8</a:t>
              </a:r>
            </a:p>
            <a:p>
              <a:r>
                <a:rPr lang="en-US" altLang="zh-CN" sz="1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Shear strength (COPPER &amp;Al) &gt; </a:t>
              </a:r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35MPa</a:t>
              </a:r>
            </a:p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Length: 1.5 km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5916" y="3956246"/>
              <a:ext cx="2000906" cy="2474685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044825" y="6026677"/>
              <a:ext cx="659155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</a:rPr>
                <a:t>1.5 km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36040" y="1774768"/>
              <a:ext cx="46518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</a:rPr>
                <a:t>LTS: </a:t>
              </a:r>
              <a:r>
                <a:rPr lang="en-US" altLang="zh-CN" sz="2000" b="1" dirty="0" err="1">
                  <a:solidFill>
                    <a:srgbClr val="FF0000"/>
                  </a:solidFill>
                </a:rPr>
                <a:t>NbTi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 cable</a:t>
              </a:r>
            </a:p>
            <a:p>
              <a:r>
                <a:rPr lang="en-US" altLang="zh-CN" sz="2000" dirty="0"/>
                <a:t>Aluminum stabilized </a:t>
              </a:r>
              <a:r>
                <a:rPr lang="en-US" altLang="zh-CN" sz="2000" dirty="0" err="1"/>
                <a:t>NbTi</a:t>
              </a:r>
              <a:r>
                <a:rPr lang="en-US" altLang="zh-CN" sz="2000" dirty="0"/>
                <a:t> Rutherford cable</a:t>
              </a:r>
              <a:endParaRPr lang="zh-CN" altLang="en-US" sz="2000" dirty="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905" y="2465606"/>
              <a:ext cx="5112917" cy="1325800"/>
            </a:xfrm>
            <a:prstGeom prst="rect">
              <a:avLst/>
            </a:prstGeom>
          </p:spPr>
        </p:pic>
        <p:pic>
          <p:nvPicPr>
            <p:cNvPr id="29" name="图片 10" descr="Image_00_026.jpg_副本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24397" r="16306" b="26134"/>
            <a:stretch>
              <a:fillRect/>
            </a:stretch>
          </p:blipFill>
          <p:spPr bwMode="auto">
            <a:xfrm>
              <a:off x="1099422" y="3788802"/>
              <a:ext cx="1915011" cy="83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832898" y="6405518"/>
            <a:ext cx="9620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This is the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aluminum coated superconducting cable production line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cs typeface="Times New Roman" panose="02020603050405020304" pitchFamily="18" charset="0"/>
              </a:rPr>
              <a:t>in the world </a:t>
            </a:r>
            <a:r>
              <a:rPr lang="en-US" altLang="zh-CN" dirty="0">
                <a:latin typeface="等线" panose="02010600030101010101" pitchFamily="2" charset="-122"/>
                <a:cs typeface="Times New Roman" panose="02020603050405020304" pitchFamily="18" charset="0"/>
              </a:rPr>
              <a:t>at present.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76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R&amp;D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C2A63CB-66AA-4CD2-8003-788E302D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251065"/>
              </p:ext>
            </p:extLst>
          </p:nvPr>
        </p:nvGraphicFramePr>
        <p:xfrm>
          <a:off x="443372" y="1412776"/>
          <a:ext cx="11305256" cy="392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142">
                  <a:extLst>
                    <a:ext uri="{9D8B030D-6E8A-4147-A177-3AD203B41FA5}">
                      <a16:colId xmlns:a16="http://schemas.microsoft.com/office/drawing/2014/main" val="3700662407"/>
                    </a:ext>
                  </a:extLst>
                </a:gridCol>
                <a:gridCol w="1590114">
                  <a:extLst>
                    <a:ext uri="{9D8B030D-6E8A-4147-A177-3AD203B41FA5}">
                      <a16:colId xmlns:a16="http://schemas.microsoft.com/office/drawing/2014/main" val="1867884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R&amp;D items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Time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47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Further optimize the physical design of the coil, including magnetic field distribution, conductor structure, quench calculation and so 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2024.11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7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Optimize the workflow of cryogenic system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2024.12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943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Refine the design of mechanical structures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53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Full size superconducting conductors development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2025.8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33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altLang="zh-CN" sz="2400" dirty="0"/>
                        <a:t>HTS plan R&amp;D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</a:rPr>
                        <a:t>2027.12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063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Ref-TDR progress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930329-A7C7-428B-9441-5A61CA7A0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13" y="1283148"/>
            <a:ext cx="3035428" cy="4430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5E37C5-0EE3-45A4-8293-5EF39F12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40" y="1603911"/>
            <a:ext cx="3249596" cy="42080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B5A8BB0-B845-4ACE-81E7-D3014BC95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693" y="1603911"/>
            <a:ext cx="3110705" cy="4399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040515-4ECE-4862-81E0-F85E39763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1482" y="1572238"/>
            <a:ext cx="2850805" cy="443083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6268BF7-C2F8-4C5A-91BA-EA5EDC937977}"/>
              </a:ext>
            </a:extLst>
          </p:cNvPr>
          <p:cNvSpPr txBox="1"/>
          <p:nvPr/>
        </p:nvSpPr>
        <p:spPr>
          <a:xfrm>
            <a:off x="407368" y="6077248"/>
            <a:ext cx="1080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We have already started writing </a:t>
            </a:r>
            <a:r>
              <a:rPr lang="en-US" altLang="zh-CN" sz="2400" dirty="0">
                <a:solidFill>
                  <a:srgbClr val="0000FF"/>
                </a:solidFill>
              </a:rPr>
              <a:t>the Ref-</a:t>
            </a:r>
            <a:r>
              <a:rPr lang="zh-CN" altLang="en-US" sz="2400" dirty="0">
                <a:solidFill>
                  <a:srgbClr val="0000FF"/>
                </a:solidFill>
              </a:rPr>
              <a:t>TDR, and more content is being added</a:t>
            </a:r>
            <a:r>
              <a:rPr lang="en-US" altLang="zh-CN" sz="2400" dirty="0">
                <a:solidFill>
                  <a:srgbClr val="0000FF"/>
                </a:solidFill>
              </a:rPr>
              <a:t>.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After comparison, we have selected a solution and carried out the physical design, mechanical design, and cryogenic system design of the magnet.</a:t>
            </a:r>
          </a:p>
          <a:p>
            <a:r>
              <a:rPr lang="en-US" altLang="zh-CN" dirty="0"/>
              <a:t>2. The research team has a lot of experience in developing superconducting magnets. We are confident that we will finish all the required elements and will deliver this part into TDR.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Oct. 21, 2024, CEPC Detector IDRC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FA1491-1AFC-4901-81B5-0D3CEDE5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This report is about the design and development of the detector magnet for the TDR.</a:t>
            </a:r>
          </a:p>
          <a:p>
            <a:r>
              <a:rPr lang="en-US" altLang="zh-CN" dirty="0"/>
              <a:t>This report relates to the Ref-TDR Chapter 9.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862DE2-00A4-4009-8D4E-304878468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2924944"/>
            <a:ext cx="4088124" cy="37902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2E1968-4765-4579-BD63-BD73A91C2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3120650"/>
            <a:ext cx="3528392" cy="35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BF7E8-5AE6-4C1C-9BDF-C634C5E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Position and size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Magnetic field</a:t>
            </a:r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20" y="1424774"/>
            <a:ext cx="5419725" cy="45624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33613"/>
              </p:ext>
            </p:extLst>
          </p:nvPr>
        </p:nvGraphicFramePr>
        <p:xfrm>
          <a:off x="2207568" y="1988840"/>
          <a:ext cx="331236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6113">
                  <a:extLst>
                    <a:ext uri="{9D8B030D-6E8A-4147-A177-3AD203B41FA5}">
                      <a16:colId xmlns:a16="http://schemas.microsoft.com/office/drawing/2014/main" val="1089162884"/>
                    </a:ext>
                  </a:extLst>
                </a:gridCol>
                <a:gridCol w="1466255">
                  <a:extLst>
                    <a:ext uri="{9D8B030D-6E8A-4147-A177-3AD203B41FA5}">
                      <a16:colId xmlns:a16="http://schemas.microsoft.com/office/drawing/2014/main" val="783139351"/>
                    </a:ext>
                  </a:extLst>
                </a:gridCol>
              </a:tblGrid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Inner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7070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039399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Thickness 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700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108882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Outer diameter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8470</a:t>
                      </a:r>
                      <a:r>
                        <a:rPr lang="en-US" altLang="zh-CN" sz="1800" baseline="0" dirty="0"/>
                        <a:t>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630488"/>
                  </a:ext>
                </a:extLst>
              </a:tr>
              <a:tr h="31713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Length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9050 mm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8112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1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14:m>
                            <m:oMath xmlns:m="http://schemas.openxmlformats.org/officeDocument/2006/math">
                              <m:bar>
                                <m:barPr>
                                  <m:pos m:val="top"/>
                                  <m:ctrlP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barPr>
                                <m:e>
                                  <m:r>
                                    <a:rPr lang="en-US" altLang="zh-CN" sz="1800" b="1" i="1" u="none" strike="noStrike" kern="1200" baseline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𝒕</m:t>
                                  </m:r>
                                </m:e>
                              </m:bar>
                            </m:oMath>
                          </a14:m>
                          <a:endParaRPr lang="zh-CN" altLang="en-US" sz="1800" b="1" i="1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2227239"/>
                  </p:ext>
                </p:extLst>
              </p:nvPr>
            </p:nvGraphicFramePr>
            <p:xfrm>
              <a:off x="1624336" y="4365104"/>
              <a:ext cx="3895600" cy="75336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35361">
                      <a:extLst>
                        <a:ext uri="{9D8B030D-6E8A-4147-A177-3AD203B41FA5}">
                          <a16:colId xmlns:a16="http://schemas.microsoft.com/office/drawing/2014/main" val="257778394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3486058522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val="3785020476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548518751"/>
                        </a:ext>
                      </a:extLst>
                    </a:gridCol>
                    <a:gridCol w="432047">
                      <a:extLst>
                        <a:ext uri="{9D8B030D-6E8A-4147-A177-3AD203B41FA5}">
                          <a16:colId xmlns:a16="http://schemas.microsoft.com/office/drawing/2014/main" val="3684857853"/>
                        </a:ext>
                      </a:extLst>
                    </a:gridCol>
                  </a:tblGrid>
                  <a:tr h="38252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Energy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44578" t="-7937" r="-33012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u="none" strike="noStrike" kern="1200" baseline="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Higgs </a:t>
                          </a:r>
                          <a:endParaRPr lang="en-US" altLang="zh-CN" sz="1800" b="0" i="0" u="none" strike="noStrike" kern="1200" baseline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W</a:t>
                          </a:r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 dirty="0"/>
                            <a:t>Z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9768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Magnetic</a:t>
                          </a:r>
                          <a:r>
                            <a:rPr lang="en-US" altLang="zh-CN" baseline="0" dirty="0"/>
                            <a:t> field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3T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2T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2814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E6A890B-B7DF-4EB4-A4A5-5B4AB4A5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Low Temperature Superconductor (LTS) or High Temperature Superconductor (HTS)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33289"/>
              </p:ext>
            </p:extLst>
          </p:nvPr>
        </p:nvGraphicFramePr>
        <p:xfrm>
          <a:off x="1055440" y="2492895"/>
          <a:ext cx="10441160" cy="380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581211396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1853612921"/>
                    </a:ext>
                  </a:extLst>
                </a:gridCol>
                <a:gridCol w="4608512">
                  <a:extLst>
                    <a:ext uri="{9D8B030D-6E8A-4147-A177-3AD203B41FA5}">
                      <a16:colId xmlns:a16="http://schemas.microsoft.com/office/drawing/2014/main" val="2810438189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LTS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HTS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36344"/>
                  </a:ext>
                </a:extLst>
              </a:tr>
              <a:tr h="199404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zh-CN" dirty="0"/>
                        <a:t>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cable processing technology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winding and epoxy impregnation process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Mature coil quench detection and protection methods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Low cost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mechanical strength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baseline="0" dirty="0"/>
                        <a:t>High  current density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Can work at higher temperature, reducing the operating costs of cryogenic systems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34673"/>
                  </a:ext>
                </a:extLst>
              </a:tr>
              <a:tr h="124627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disadvantages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Easy to quench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 operating cost of cryogenic</a:t>
                      </a:r>
                      <a:r>
                        <a:rPr lang="en-US" altLang="zh-CN" sz="2000" baseline="0" dirty="0"/>
                        <a:t> system</a:t>
                      </a:r>
                      <a:endParaRPr lang="en-US" altLang="zh-CN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zh-CN" altLang="en-US" sz="20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No effective quench detecting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No  coil proper winding method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2000" dirty="0"/>
                        <a:t>High</a:t>
                      </a:r>
                      <a:r>
                        <a:rPr lang="en-US" altLang="zh-CN" sz="2000" baseline="0" dirty="0"/>
                        <a:t> cost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091199"/>
                  </a:ext>
                </a:extLst>
              </a:tr>
            </a:tbl>
          </a:graphicData>
        </a:graphic>
      </p:graphicFrame>
      <p:sp>
        <p:nvSpPr>
          <p:cNvPr id="3" name="笑脸 2"/>
          <p:cNvSpPr/>
          <p:nvPr/>
        </p:nvSpPr>
        <p:spPr>
          <a:xfrm>
            <a:off x="3359696" y="2456518"/>
            <a:ext cx="554360" cy="50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5167475"/>
          </a:xfrm>
        </p:spPr>
        <p:txBody>
          <a:bodyPr>
            <a:normAutofit/>
          </a:bodyPr>
          <a:lstStyle/>
          <a:p>
            <a:r>
              <a:rPr lang="en-US" altLang="zh-CN" dirty="0"/>
              <a:t>Suspension system of the huge coil (140 tons);</a:t>
            </a:r>
          </a:p>
          <a:p>
            <a:r>
              <a:rPr lang="en-US" altLang="zh-CN" dirty="0"/>
              <a:t>High precision machining and assembly of large cylindrical dewar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en-US" altLang="zh-CN" dirty="0"/>
              <a:t>There are lots of welds in low-temperature pipes, including pipes and coil supports, pipes and liquid/gas helium tanks.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In summary, most of the challenges are related to </a:t>
            </a:r>
            <a:r>
              <a:rPr lang="en-US" altLang="zh-CN" dirty="0">
                <a:solidFill>
                  <a:srgbClr val="FF0000"/>
                </a:solidFill>
              </a:rPr>
              <a:t>processing techniques</a:t>
            </a:r>
            <a:r>
              <a:rPr lang="en-US" altLang="zh-CN" dirty="0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内容占位符 28">
            <a:extLst>
              <a:ext uri="{FF2B5EF4-FFF2-40B4-BE49-F238E27FC236}">
                <a16:creationId xmlns:a16="http://schemas.microsoft.com/office/drawing/2014/main" id="{8CDD4453-676D-4E99-8AC7-314A1EE20C8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46" y="4876247"/>
            <a:ext cx="2055800" cy="1129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BFDE48-C99E-4FA8-9409-E0C6C98CB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49" y="2877479"/>
            <a:ext cx="1709159" cy="15218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99DDC0-4BD9-4904-95F2-1C571D6A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357" y="1311410"/>
            <a:ext cx="1687276" cy="14885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7E0D67-EB65-448E-8F18-B2765A153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472" y="1340714"/>
            <a:ext cx="1452353" cy="1459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7B5144-988A-45AC-9632-FF3B153FE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201"/>
          <a:stretch/>
        </p:blipFill>
        <p:spPr>
          <a:xfrm>
            <a:off x="9959695" y="3144391"/>
            <a:ext cx="2038251" cy="9358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CD187E-E7DE-F81D-4F36-D3D7477B2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40" y="4424706"/>
            <a:ext cx="1811428" cy="19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Conductors</a:t>
            </a:r>
          </a:p>
          <a:p>
            <a:pPr marL="400050" lvl="1" indent="0">
              <a:buNone/>
            </a:pPr>
            <a:r>
              <a:rPr lang="en-US" altLang="zh-CN" sz="1800" dirty="0"/>
              <a:t>Conductor is the foundation of the magnet development. Most of the detector magnets used or will use the </a:t>
            </a:r>
            <a:r>
              <a:rPr lang="en-GB" altLang="zh-CN" sz="1800" dirty="0" err="1"/>
              <a:t>Aluminum</a:t>
            </a:r>
            <a:r>
              <a:rPr lang="en-GB" altLang="zh-CN" sz="1800" dirty="0"/>
              <a:t>-stabilized </a:t>
            </a:r>
            <a:r>
              <a:rPr lang="en-GB" altLang="zh-CN" sz="1800" dirty="0" err="1"/>
              <a:t>Nb-Ti</a:t>
            </a:r>
            <a:r>
              <a:rPr lang="en-GB" altLang="zh-CN" sz="1800" dirty="0"/>
              <a:t>/Cu conductors.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2" y="3164534"/>
            <a:ext cx="5379828" cy="24119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42" y="5694557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IHEP and </a:t>
            </a:r>
            <a:r>
              <a:rPr lang="en-US" altLang="zh-CN" dirty="0" err="1"/>
              <a:t>Toly</a:t>
            </a:r>
            <a:r>
              <a:rPr lang="en-US" altLang="zh-CN" dirty="0"/>
              <a:t> company have jointly established an aluminum coated conductor production line in 2015.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223" y="2449330"/>
            <a:ext cx="4160530" cy="19211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694" y="3781511"/>
            <a:ext cx="2122688" cy="598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795" y="4509310"/>
            <a:ext cx="3127315" cy="2086323"/>
          </a:xfrm>
          <a:prstGeom prst="rect">
            <a:avLst/>
          </a:prstGeom>
        </p:spPr>
      </p:pic>
      <p:pic>
        <p:nvPicPr>
          <p:cNvPr id="13" name="图片 10" descr="Image_00_026.jpg_副本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6308701" y="5734974"/>
            <a:ext cx="1972642" cy="8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6096000" y="2553619"/>
            <a:ext cx="18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Rutherford Cable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6184129" y="4977397"/>
            <a:ext cx="212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Aluminum stabilized </a:t>
            </a:r>
            <a:r>
              <a:rPr lang="en-GB" altLang="zh-CN" b="1" dirty="0" err="1"/>
              <a:t>NbTi</a:t>
            </a:r>
            <a:r>
              <a:rPr lang="en-GB" altLang="zh-CN" b="1" dirty="0"/>
              <a:t>/Cu conductor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237677" y="6251426"/>
            <a:ext cx="2173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ArialUnicodeMS"/>
              </a:rPr>
              <a:t>Extrusion machine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7126446" y="3895479"/>
            <a:ext cx="4903733" cy="2729168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7064583" y="1191973"/>
            <a:ext cx="4864065" cy="2622613"/>
          </a:xfrm>
          <a:prstGeom prst="roundRect">
            <a:avLst>
              <a:gd name="adj" fmla="val 1031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3600" dirty="0"/>
              <a:t>Al-stabilized Conductors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1" y="2263120"/>
            <a:ext cx="6902762" cy="33366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518325" y="2019450"/>
            <a:ext cx="2016224" cy="1453571"/>
            <a:chOff x="5629869" y="2726362"/>
            <a:chExt cx="2659224" cy="189849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41650" y="2896596"/>
              <a:ext cx="852485" cy="2604039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397" y="1763792"/>
            <a:ext cx="1583454" cy="1958387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9405" y="3409253"/>
            <a:ext cx="6591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1.5 km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2357" y="4288204"/>
            <a:ext cx="1577589" cy="23436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737" y="4791652"/>
            <a:ext cx="1935191" cy="12108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0160000" y="6235310"/>
            <a:ext cx="902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100 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64583" y="1254995"/>
            <a:ext cx="459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LTS: </a:t>
            </a:r>
            <a:r>
              <a:rPr lang="en-US" altLang="zh-CN" dirty="0"/>
              <a:t>Aluminum stabilized </a:t>
            </a:r>
            <a:r>
              <a:rPr lang="en-US" altLang="zh-CN" dirty="0" err="1"/>
              <a:t>NbTi</a:t>
            </a:r>
            <a:r>
              <a:rPr lang="en-US" altLang="zh-CN" dirty="0"/>
              <a:t> Rutherford cable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064583" y="3987248"/>
            <a:ext cx="512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HTS: </a:t>
            </a:r>
            <a:r>
              <a:rPr lang="en-US" altLang="zh-CN" dirty="0"/>
              <a:t>Aluminum stabilized Stacked REBCO Tape Cable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31269" y="5762411"/>
            <a:ext cx="578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Aluminum coated conductor production line 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8" name="图片 10" descr="Image_00_026.jpg_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7511317" y="1891111"/>
            <a:ext cx="2023231" cy="8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7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665"/>
            <a:ext cx="10972800" cy="48403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Dummy coil development</a:t>
            </a:r>
          </a:p>
          <a:p>
            <a:pPr marL="400050" lvl="1" indent="0">
              <a:buNone/>
            </a:pPr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7" y="2006831"/>
            <a:ext cx="3465380" cy="26000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055992"/>
            <a:ext cx="3424997" cy="25697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875051" y="1369565"/>
            <a:ext cx="3424997" cy="256975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54718" y="4606882"/>
            <a:ext cx="34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Large scale superconducting coil winding platform</a:t>
            </a:r>
            <a:endParaRPr lang="zh-CN" altLang="en-US" sz="2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8167660" y="3569984"/>
            <a:ext cx="19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φ7.2m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dummy coil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0979" y="2017906"/>
            <a:ext cx="3847357" cy="25973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58623" y="1590964"/>
            <a:ext cx="6931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/>
              <a:t>Coil winding, vacuum leak detection, epoxy impregnation curing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3" name="矩形 2"/>
          <p:cNvSpPr/>
          <p:nvPr/>
        </p:nvSpPr>
        <p:spPr>
          <a:xfrm>
            <a:off x="4558338" y="4703457"/>
            <a:ext cx="2544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/>
              <a:t>vacuum leak detection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336" y="6224398"/>
            <a:ext cx="14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</a:rPr>
              <a:t>Dummy coil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8323" y="3210221"/>
            <a:ext cx="17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 layers*10 turns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7" y="5285257"/>
            <a:ext cx="3324045" cy="140942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60760" y="5503800"/>
            <a:ext cx="3944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</a:rPr>
              <a:t>The machining accuracy is controlled </a:t>
            </a:r>
            <a:r>
              <a:rPr lang="zh-CN" altLang="en-US" sz="2800" dirty="0">
                <a:solidFill>
                  <a:srgbClr val="FF0000"/>
                </a:solidFill>
              </a:rPr>
              <a:t>within ± 1mm</a:t>
            </a:r>
          </a:p>
        </p:txBody>
      </p:sp>
    </p:spTree>
    <p:extLst>
      <p:ext uri="{BB962C8B-B14F-4D97-AF65-F5344CB8AC3E}">
        <p14:creationId xmlns:p14="http://schemas.microsoft.com/office/powerpoint/2010/main" val="2973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46654</TotalTime>
  <Words>1468</Words>
  <Application>Microsoft Office PowerPoint</Application>
  <PresentationFormat>宽屏</PresentationFormat>
  <Paragraphs>351</Paragraphs>
  <Slides>25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ArialUnicodeMS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</vt:lpstr>
      <vt:lpstr>PowerPoint 演示文稿</vt:lpstr>
      <vt:lpstr>Main Technical Challenges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2365</cp:revision>
  <cp:lastPrinted>2022-11-06T05:19:21Z</cp:lastPrinted>
  <dcterms:created xsi:type="dcterms:W3CDTF">2012-09-04T11:33:36Z</dcterms:created>
  <dcterms:modified xsi:type="dcterms:W3CDTF">2024-10-10T02:08:25Z</dcterms:modified>
</cp:coreProperties>
</file>