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490" r:id="rId3"/>
    <p:sldId id="492" r:id="rId4"/>
    <p:sldId id="493" r:id="rId5"/>
    <p:sldId id="494" r:id="rId6"/>
    <p:sldId id="469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5664" autoAdjust="0"/>
  </p:normalViewPr>
  <p:slideViewPr>
    <p:cSldViewPr snapToGrid="0">
      <p:cViewPr varScale="1">
        <p:scale>
          <a:sx n="116" d="100"/>
          <a:sy n="116" d="100"/>
        </p:scale>
        <p:origin x="71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16B07-71CD-4DF9-9F95-68BB985C86C0}" type="datetimeFigureOut">
              <a:rPr lang="zh-CN" altLang="en-US" smtClean="0"/>
              <a:t>2024/10/14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85A69-9C29-4DC9-BA55-98B010D176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2717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>
            <a:extLst>
              <a:ext uri="{FF2B5EF4-FFF2-40B4-BE49-F238E27FC236}">
                <a16:creationId xmlns:a16="http://schemas.microsoft.com/office/drawing/2014/main" id="{57CFF8C0-B71B-35F4-D5FE-3352DDB02E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>
            <a:extLst>
              <a:ext uri="{FF2B5EF4-FFF2-40B4-BE49-F238E27FC236}">
                <a16:creationId xmlns:a16="http://schemas.microsoft.com/office/drawing/2014/main" id="{2107D510-E54A-F256-50F4-668BA09338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6DEE77-3528-4C23-9C1C-11C150EA2C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79150E4-65E3-4A37-B055-957144959AFD}" type="slidenum">
              <a:rPr kumimoji="1" lang="zh-CN" altLang="en-US"/>
              <a:pPr/>
              <a:t>6</a:t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434BBE-82FC-8245-0E4F-EB2712416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4C20DD2-B025-3324-E530-5D1CCCF0F7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A066F72-152B-D878-8E6B-32796D5CA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52A8-0719-4E83-BCFF-DCAF7693A1F2}" type="datetimeFigureOut">
              <a:rPr lang="zh-CN" altLang="en-US" smtClean="0"/>
              <a:t>2024/10/14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6F6151-C6F4-592A-BEF0-572151392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FCDA28-9F45-7D1C-E50A-0DA11AB47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D5C5-1C24-4C44-9314-AF21BF9F08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2170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64684C-B324-7B57-9532-EC3B814DA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5D3357-130B-40C9-27F9-D3735CDDE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3B4E3D-42B6-C169-D7AC-B6A543D9D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52A8-0719-4E83-BCFF-DCAF7693A1F2}" type="datetimeFigureOut">
              <a:rPr lang="zh-CN" altLang="en-US" smtClean="0"/>
              <a:t>2024/10/14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7B331C-C9E5-3998-8DF6-C0AB033A1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182469-0562-8868-85F5-B125B4EF7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D5C5-1C24-4C44-9314-AF21BF9F08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315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3E2BD12-D1B4-E65A-A647-67A140A28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EEBECDA-93DB-515D-FED3-2AA3BC261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DCFDFF-EE1E-391A-E05A-D57937D99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52A8-0719-4E83-BCFF-DCAF7693A1F2}" type="datetimeFigureOut">
              <a:rPr lang="zh-CN" altLang="en-US" smtClean="0"/>
              <a:t>2024/10/14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485932-55D9-EA8D-4572-E150A968D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B763C2-A8F5-C342-FD1C-A0225A619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D5C5-1C24-4C44-9314-AF21BF9F08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7558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72CF8B-60EE-E183-52F2-A423AB030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15CBEA-F3B0-7E31-74C5-FFA2F0237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EBE5133-9099-514D-4922-DBA437D02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52A8-0719-4E83-BCFF-DCAF7693A1F2}" type="datetimeFigureOut">
              <a:rPr lang="zh-CN" altLang="en-US" smtClean="0"/>
              <a:t>2024/10/14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3E8E9C-02C1-3808-0F91-DF11E8D7D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72FD22F-BD0C-3E4F-358C-1BEDBAF2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D5C5-1C24-4C44-9314-AF21BF9F08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006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2692D1-4660-C1E8-EFB1-A08B175B8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895A731-74E6-2504-CA62-C583BAB4C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A7C5E44-ECF4-9D16-5BF7-1AD745F41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52A8-0719-4E83-BCFF-DCAF7693A1F2}" type="datetimeFigureOut">
              <a:rPr lang="zh-CN" altLang="en-US" smtClean="0"/>
              <a:t>2024/10/14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E340F5-3964-6122-4AEA-C6977B45B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DDA6F9-6C86-D337-C7FA-05696A7FF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D5C5-1C24-4C44-9314-AF21BF9F08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408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72A042-B1DE-E62D-B54E-84E96C3D3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8B180C-6174-8E6F-BC8E-E90FCBF350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D0B1E30-6512-A6A8-78E3-01F461B0D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9B5176E-A6F0-8E34-2C03-00380E8A7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52A8-0719-4E83-BCFF-DCAF7693A1F2}" type="datetimeFigureOut">
              <a:rPr lang="zh-CN" altLang="en-US" smtClean="0"/>
              <a:t>2024/10/14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88EA95A-76C2-44E4-B949-FC03F8F49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23122AE-DB92-9EF0-4D1E-083E874BA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D5C5-1C24-4C44-9314-AF21BF9F08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574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AF149B-93B7-1C6A-A8D8-408D18B43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F9CFCC8-341D-7E25-6407-98038F6D7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E3743FD-DEEA-64EC-F5F9-4398AB28B5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ECE3D55-8F62-88FD-7DE6-A686551524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7BEB8E3-FD4A-7571-C5A0-99DB6F04BD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DA4887A-F3FD-3851-57B8-938AB5B94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52A8-0719-4E83-BCFF-DCAF7693A1F2}" type="datetimeFigureOut">
              <a:rPr lang="zh-CN" altLang="en-US" smtClean="0"/>
              <a:t>2024/10/14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57E3630-6ED7-BD35-BBA0-443F2E315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B0F5CC1-ABC2-A633-6AA1-09B6AFFC7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D5C5-1C24-4C44-9314-AF21BF9F08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6756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76F2D2-02B5-6654-5C15-009F45027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0516823-A9D1-DC59-C2D5-A63945CFA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52A8-0719-4E83-BCFF-DCAF7693A1F2}" type="datetimeFigureOut">
              <a:rPr lang="zh-CN" altLang="en-US" smtClean="0"/>
              <a:t>2024/10/14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BC0E803-0BC0-B819-A6BD-89A2D5F6B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E145AEE-9C92-E966-3896-902941C35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D5C5-1C24-4C44-9314-AF21BF9F08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0802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5937DED-2DF8-01F3-D1ED-05C008766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52A8-0719-4E83-BCFF-DCAF7693A1F2}" type="datetimeFigureOut">
              <a:rPr lang="zh-CN" altLang="en-US" smtClean="0"/>
              <a:t>2024/10/14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A7711A-BBD4-768C-1613-C29DDB889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583B51A-7FA5-7FA0-D5C3-D3DAD76A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D5C5-1C24-4C44-9314-AF21BF9F08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2413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B78DF5-FA82-06BF-676F-2D05CFF3A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E9A6370-5755-8DCE-B793-4827EE72F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2A0A775-9AEA-CBC2-62FF-E15D4DB0B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802DED7-A227-5D00-1E03-1AF5100C3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52A8-0719-4E83-BCFF-DCAF7693A1F2}" type="datetimeFigureOut">
              <a:rPr lang="zh-CN" altLang="en-US" smtClean="0"/>
              <a:t>2024/10/14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640C8AB-CA4D-49C7-C8EE-597334CE5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B38A8-3F2A-8A8E-25B0-2E9323533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D5C5-1C24-4C44-9314-AF21BF9F08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395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990C25-2970-9DC0-968A-387FEF49F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E019C67-51FA-75D0-1881-5E50CB83A6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4360608-45EA-133B-8387-C0B25CBF96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CD76448-683D-9358-BAEA-6678DEFA0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52A8-0719-4E83-BCFF-DCAF7693A1F2}" type="datetimeFigureOut">
              <a:rPr lang="zh-CN" altLang="en-US" smtClean="0"/>
              <a:t>2024/10/14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83C1484-52D0-2AFF-0041-0398561DB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48B46A7-FE84-1899-BD96-FE84DB067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D5C5-1C24-4C44-9314-AF21BF9F08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2249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BCFAD8D-E550-D526-B27A-A7EA1CA85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8AC228-7298-31C6-C127-DF9EB714D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B7BC13F-E495-4944-5117-BEA6FF8FA2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B52A8-0719-4E83-BCFF-DCAF7693A1F2}" type="datetimeFigureOut">
              <a:rPr lang="zh-CN" altLang="en-US" smtClean="0"/>
              <a:t>2024/10/14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EA117B-B8A9-6C3C-3456-3012601FC7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D4A990-58B3-E002-98C2-02C392FF0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AD5C5-1C24-4C44-9314-AF21BF9F08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581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744941B8-21A1-2CF8-F30D-6AC912E75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2192000" cy="356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C2025CD-1A74-E6AA-850B-C27EF9646083}"/>
              </a:ext>
            </a:extLst>
          </p:cNvPr>
          <p:cNvSpPr/>
          <p:nvPr/>
        </p:nvSpPr>
        <p:spPr>
          <a:xfrm>
            <a:off x="0" y="3487738"/>
            <a:ext cx="12192000" cy="3370262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6D265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6045FC1-075A-C456-48F5-CE8E6DC45E40}"/>
              </a:ext>
            </a:extLst>
          </p:cNvPr>
          <p:cNvSpPr txBox="1"/>
          <p:nvPr/>
        </p:nvSpPr>
        <p:spPr>
          <a:xfrm>
            <a:off x="1789113" y="4977055"/>
            <a:ext cx="8412582" cy="114467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/>
              </a:rPr>
              <a:t>汇报人：刘权儒</a:t>
            </a:r>
            <a:endParaRPr lang="en-US" altLang="zh-CN" sz="2000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/>
            </a:endParaRPr>
          </a:p>
          <a:p>
            <a:pPr algn="ctr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Wingdings"/>
                <a:sym typeface="Wingdings"/>
              </a:rPr>
              <a:t>加速器技术部束测组</a:t>
            </a:r>
            <a:endParaRPr lang="en-US" altLang="zh-CN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Arial" panose="020B0604020202020204" pitchFamily="34" charset="0"/>
            </a:endParaRPr>
          </a:p>
          <a:p>
            <a:pPr algn="ctr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 pitchFamily="34" charset="0"/>
              </a:rPr>
              <a:t>2024</a:t>
            </a:r>
            <a:r>
              <a:rPr lang="zh-CN" altLang="en-US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 pitchFamily="34" charset="0"/>
              </a:rPr>
              <a:t>年</a:t>
            </a:r>
            <a:r>
              <a:rPr lang="en-US" altLang="zh-CN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 pitchFamily="34" charset="0"/>
              </a:rPr>
              <a:t>10</a:t>
            </a:r>
            <a:r>
              <a:rPr lang="zh-CN" altLang="en-US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 pitchFamily="34" charset="0"/>
              </a:rPr>
              <a:t>月</a:t>
            </a:r>
            <a:r>
              <a:rPr lang="en-US" altLang="zh-CN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 pitchFamily="34" charset="0"/>
              </a:rPr>
              <a:t>14</a:t>
            </a:r>
            <a:r>
              <a:rPr lang="zh-CN" altLang="en-US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 pitchFamily="34" charset="0"/>
              </a:rPr>
              <a:t>日</a:t>
            </a:r>
            <a:endParaRPr lang="en-US" altLang="zh-CN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7" name="图片 9">
            <a:extLst>
              <a:ext uri="{FF2B5EF4-FFF2-40B4-BE49-F238E27FC236}">
                <a16:creationId xmlns:a16="http://schemas.microsoft.com/office/drawing/2014/main" id="{D2486F8C-F8B4-479B-1F39-DECFBBA0E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87313"/>
            <a:ext cx="1512887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标题 3">
            <a:extLst>
              <a:ext uri="{FF2B5EF4-FFF2-40B4-BE49-F238E27FC236}">
                <a16:creationId xmlns:a16="http://schemas.microsoft.com/office/drawing/2014/main" id="{7D4D6716-80FA-2DD5-3CDC-652A86552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32238"/>
            <a:ext cx="121920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40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学习报告</a:t>
            </a:r>
          </a:p>
          <a:p>
            <a:pPr algn="ctr" defTabSz="9144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zh-CN" altLang="en-US" sz="4000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85997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90B6D7E-794D-14EA-2F1A-3BBFE049711D}"/>
              </a:ext>
            </a:extLst>
          </p:cNvPr>
          <p:cNvSpPr/>
          <p:nvPr/>
        </p:nvSpPr>
        <p:spPr>
          <a:xfrm>
            <a:off x="0" y="514108"/>
            <a:ext cx="12192000" cy="1027596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6D265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标题 2">
            <a:extLst>
              <a:ext uri="{FF2B5EF4-FFF2-40B4-BE49-F238E27FC236}">
                <a16:creationId xmlns:a16="http://schemas.microsoft.com/office/drawing/2014/main" id="{D4EC9C85-C483-3170-FA4D-7F62371E9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65125"/>
            <a:ext cx="11353800" cy="13255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kumimoji="1" lang="en-US" altLang="zh-CN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</a:t>
            </a:r>
            <a:r>
              <a:rPr kumimoji="1" lang="zh-CN" altLang="en-US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目录</a:t>
            </a:r>
          </a:p>
        </p:txBody>
      </p:sp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966A2FE-D292-5FF2-654D-96461D825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549" y="1839671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/>
              <a:t>微束团纵向形状探测器（</a:t>
            </a:r>
            <a:r>
              <a:rPr lang="en-US" altLang="zh-CN" sz="2000" dirty="0"/>
              <a:t>BSM</a:t>
            </a:r>
            <a:r>
              <a:rPr lang="zh-CN" altLang="en-US" sz="2000" dirty="0"/>
              <a:t>）设计和实验研究</a:t>
            </a:r>
            <a:endParaRPr lang="en-US" altLang="zh-CN" sz="1600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/>
              <a:t>324MHz</a:t>
            </a:r>
            <a:r>
              <a:rPr lang="zh-CN" altLang="en-US" sz="1600" dirty="0"/>
              <a:t>射频偏转腔的优化</a:t>
            </a:r>
            <a:endParaRPr lang="en-US" altLang="zh-CN" sz="1600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/>
              <a:t>BSM</a:t>
            </a:r>
            <a:r>
              <a:rPr lang="zh-CN" altLang="en-US" sz="1600" dirty="0"/>
              <a:t>验证装置中偏转铁测试</a:t>
            </a:r>
            <a:endParaRPr lang="en-US" altLang="zh-CN" sz="1600" dirty="0"/>
          </a:p>
          <a:p>
            <a:pPr>
              <a:lnSpc>
                <a:spcPct val="100000"/>
              </a:lnSpc>
            </a:pPr>
            <a:endParaRPr lang="en-US" altLang="zh-CN" sz="2000" dirty="0"/>
          </a:p>
          <a:p>
            <a:pPr marL="0" indent="0">
              <a:lnSpc>
                <a:spcPct val="100000"/>
              </a:lnSpc>
              <a:buNone/>
            </a:pPr>
            <a:endParaRPr lang="en-US" altLang="zh-CN" sz="2000" dirty="0"/>
          </a:p>
          <a:p>
            <a:pPr marL="0" indent="0">
              <a:lnSpc>
                <a:spcPct val="100000"/>
              </a:lnSpc>
              <a:buNone/>
            </a:pPr>
            <a:endParaRPr lang="en-US" altLang="zh-CN" sz="2000" dirty="0"/>
          </a:p>
          <a:p>
            <a:pPr marL="0" indent="0">
              <a:lnSpc>
                <a:spcPct val="100000"/>
              </a:lnSpc>
              <a:buNone/>
            </a:pPr>
            <a:endParaRPr lang="en-US" altLang="zh-CN" sz="2000" dirty="0"/>
          </a:p>
          <a:p>
            <a:pPr marL="0" indent="0">
              <a:lnSpc>
                <a:spcPct val="100000"/>
              </a:lnSpc>
              <a:buNone/>
            </a:pPr>
            <a:endParaRPr lang="en-US" altLang="zh-CN" sz="2000" dirty="0"/>
          </a:p>
          <a:p>
            <a:pPr marL="0" indent="0">
              <a:lnSpc>
                <a:spcPct val="100000"/>
              </a:lnSpc>
              <a:buNone/>
            </a:pPr>
            <a:endParaRPr lang="en-US" altLang="zh-CN" sz="2000" dirty="0"/>
          </a:p>
          <a:p>
            <a:pPr>
              <a:lnSpc>
                <a:spcPct val="100000"/>
              </a:lnSpc>
            </a:pPr>
            <a:endParaRPr lang="en-US" altLang="zh-CN" sz="2000" dirty="0"/>
          </a:p>
          <a:p>
            <a:endParaRPr lang="en-US" altLang="zh-CN" sz="2000" dirty="0"/>
          </a:p>
          <a:p>
            <a:endParaRPr lang="zh-CN" altLang="en-US" sz="2000" dirty="0"/>
          </a:p>
        </p:txBody>
      </p:sp>
      <p:pic>
        <p:nvPicPr>
          <p:cNvPr id="7" name="图片 9">
            <a:extLst>
              <a:ext uri="{FF2B5EF4-FFF2-40B4-BE49-F238E27FC236}">
                <a16:creationId xmlns:a16="http://schemas.microsoft.com/office/drawing/2014/main" id="{B37B29C6-5F8B-29C4-9606-211F4C4F5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100" y="103188"/>
            <a:ext cx="1390650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9">
            <a:extLst>
              <a:ext uri="{FF2B5EF4-FFF2-40B4-BE49-F238E27FC236}">
                <a16:creationId xmlns:a16="http://schemas.microsoft.com/office/drawing/2014/main" id="{73D46370-2FA2-7CE8-85CC-E7F59E81A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1511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90B6D7E-794D-14EA-2F1A-3BBFE049711D}"/>
              </a:ext>
            </a:extLst>
          </p:cNvPr>
          <p:cNvSpPr/>
          <p:nvPr/>
        </p:nvSpPr>
        <p:spPr>
          <a:xfrm>
            <a:off x="0" y="514108"/>
            <a:ext cx="12192000" cy="1027596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6D265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标题 2">
            <a:extLst>
              <a:ext uri="{FF2B5EF4-FFF2-40B4-BE49-F238E27FC236}">
                <a16:creationId xmlns:a16="http://schemas.microsoft.com/office/drawing/2014/main" id="{D4EC9C85-C483-3170-FA4D-7F62371E9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65125"/>
            <a:ext cx="11353800" cy="13255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kumimoji="1" lang="en-US" altLang="zh-CN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RF</a:t>
            </a:r>
            <a:r>
              <a:rPr kumimoji="1" lang="zh-CN" altLang="en-US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输入端优化</a:t>
            </a:r>
          </a:p>
        </p:txBody>
      </p:sp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966A2FE-D292-5FF2-654D-96461D825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549" y="1839671"/>
            <a:ext cx="10515600" cy="480453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</a:pPr>
            <a:endParaRPr lang="en-US" altLang="zh-CN" sz="2000" dirty="0"/>
          </a:p>
          <a:p>
            <a:pPr>
              <a:lnSpc>
                <a:spcPct val="100000"/>
              </a:lnSpc>
            </a:pPr>
            <a:endParaRPr lang="en-US" altLang="zh-CN" sz="2000" dirty="0"/>
          </a:p>
          <a:p>
            <a:pPr>
              <a:lnSpc>
                <a:spcPct val="100000"/>
              </a:lnSpc>
            </a:pPr>
            <a:endParaRPr lang="en-US" altLang="zh-CN" sz="2000" dirty="0"/>
          </a:p>
          <a:p>
            <a:pPr>
              <a:lnSpc>
                <a:spcPct val="100000"/>
              </a:lnSpc>
            </a:pPr>
            <a:endParaRPr lang="en-US" altLang="zh-CN" sz="2000" dirty="0"/>
          </a:p>
          <a:p>
            <a:pPr>
              <a:lnSpc>
                <a:spcPct val="100000"/>
              </a:lnSpc>
            </a:pPr>
            <a:r>
              <a:rPr lang="zh-CN" altLang="en-US" sz="1600" dirty="0"/>
              <a:t>最值达到要求，但存在谐波</a:t>
            </a:r>
            <a:endParaRPr lang="en-US" altLang="zh-CN" sz="1600" dirty="0"/>
          </a:p>
          <a:p>
            <a:pPr>
              <a:lnSpc>
                <a:spcPct val="100000"/>
              </a:lnSpc>
            </a:pPr>
            <a:endParaRPr lang="en-US" altLang="zh-CN" sz="2000" dirty="0"/>
          </a:p>
          <a:p>
            <a:pPr>
              <a:lnSpc>
                <a:spcPct val="100000"/>
              </a:lnSpc>
            </a:pPr>
            <a:r>
              <a:rPr lang="zh-CN" altLang="en-US" sz="2000" dirty="0"/>
              <a:t>最值符合要求，但存在谐波</a:t>
            </a:r>
            <a:endParaRPr lang="en-US" altLang="zh-CN" sz="2000" dirty="0"/>
          </a:p>
          <a:p>
            <a:pPr marL="0" indent="0">
              <a:lnSpc>
                <a:spcPct val="100000"/>
              </a:lnSpc>
              <a:buNone/>
            </a:pPr>
            <a:endParaRPr lang="en-US" altLang="zh-CN" sz="2000" dirty="0"/>
          </a:p>
          <a:p>
            <a:pPr marL="0" indent="0">
              <a:lnSpc>
                <a:spcPct val="100000"/>
              </a:lnSpc>
              <a:buNone/>
            </a:pPr>
            <a:endParaRPr lang="en-US" altLang="zh-CN" sz="2000" dirty="0"/>
          </a:p>
          <a:p>
            <a:pPr marL="0" indent="0">
              <a:lnSpc>
                <a:spcPct val="100000"/>
              </a:lnSpc>
              <a:buNone/>
            </a:pPr>
            <a:endParaRPr lang="en-US" altLang="zh-CN" sz="2000" dirty="0"/>
          </a:p>
          <a:p>
            <a:pPr>
              <a:lnSpc>
                <a:spcPct val="100000"/>
              </a:lnSpc>
            </a:pPr>
            <a:endParaRPr lang="en-US" altLang="zh-CN" sz="1600" dirty="0"/>
          </a:p>
          <a:p>
            <a:pPr>
              <a:lnSpc>
                <a:spcPct val="100000"/>
              </a:lnSpc>
            </a:pPr>
            <a:endParaRPr lang="en-US" altLang="zh-CN" sz="1600" dirty="0"/>
          </a:p>
          <a:p>
            <a:pPr>
              <a:lnSpc>
                <a:spcPct val="100000"/>
              </a:lnSpc>
            </a:pPr>
            <a:endParaRPr lang="en-US" altLang="zh-CN" sz="1600" dirty="0"/>
          </a:p>
          <a:p>
            <a:pPr>
              <a:lnSpc>
                <a:spcPct val="100000"/>
              </a:lnSpc>
            </a:pPr>
            <a:endParaRPr lang="en-US" altLang="zh-CN" sz="1600" dirty="0"/>
          </a:p>
          <a:p>
            <a:pPr>
              <a:lnSpc>
                <a:spcPct val="100000"/>
              </a:lnSpc>
            </a:pPr>
            <a:endParaRPr lang="en-US" altLang="zh-CN" sz="1600" dirty="0"/>
          </a:p>
          <a:p>
            <a:pPr>
              <a:lnSpc>
                <a:spcPct val="100000"/>
              </a:lnSpc>
            </a:pPr>
            <a:r>
              <a:rPr lang="zh-CN" altLang="en-US" sz="2100" dirty="0"/>
              <a:t>消除谐波，但</a:t>
            </a:r>
            <a:r>
              <a:rPr lang="en-US" altLang="zh-CN" sz="2100" dirty="0"/>
              <a:t>S11</a:t>
            </a:r>
            <a:r>
              <a:rPr lang="zh-CN" altLang="en-US" sz="2100" dirty="0"/>
              <a:t>未达标</a:t>
            </a:r>
            <a:endParaRPr lang="en-US" altLang="zh-CN" sz="2100" dirty="0"/>
          </a:p>
          <a:p>
            <a:pPr marL="0" indent="0">
              <a:buNone/>
            </a:pPr>
            <a:endParaRPr lang="en-US" altLang="zh-CN" sz="2000" dirty="0"/>
          </a:p>
          <a:p>
            <a:endParaRPr lang="zh-CN" altLang="en-US" sz="2000" dirty="0"/>
          </a:p>
        </p:txBody>
      </p:sp>
      <p:pic>
        <p:nvPicPr>
          <p:cNvPr id="7" name="图片 9">
            <a:extLst>
              <a:ext uri="{FF2B5EF4-FFF2-40B4-BE49-F238E27FC236}">
                <a16:creationId xmlns:a16="http://schemas.microsoft.com/office/drawing/2014/main" id="{B37B29C6-5F8B-29C4-9606-211F4C4F5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100" y="103188"/>
            <a:ext cx="1390650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9">
            <a:extLst>
              <a:ext uri="{FF2B5EF4-FFF2-40B4-BE49-F238E27FC236}">
                <a16:creationId xmlns:a16="http://schemas.microsoft.com/office/drawing/2014/main" id="{73D46370-2FA2-7CE8-85CC-E7F59E81A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EDAE553-5091-4130-9CB1-C11137765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60" y="1541704"/>
            <a:ext cx="4716000" cy="20498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13EE600-78B0-4D09-8E63-1F716C9D2A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38725" y="3068738"/>
            <a:ext cx="5117544" cy="225460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BC60E89-754D-4A3A-9545-B113C775FD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641" y="1541704"/>
            <a:ext cx="4716000" cy="204189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45D66A4-3831-4D3F-B3E1-0912B29381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60" y="3949548"/>
            <a:ext cx="4716000" cy="202236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619ED76-D451-4FDE-A26A-E2D8C43D53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641" y="3949548"/>
            <a:ext cx="4716000" cy="2036195"/>
          </a:xfrm>
          <a:prstGeom prst="rect">
            <a:avLst/>
          </a:prstGeom>
        </p:spPr>
      </p:pic>
      <p:sp>
        <p:nvSpPr>
          <p:cNvPr id="19" name="椭圆 18">
            <a:extLst>
              <a:ext uri="{FF2B5EF4-FFF2-40B4-BE49-F238E27FC236}">
                <a16:creationId xmlns:a16="http://schemas.microsoft.com/office/drawing/2014/main" id="{90B8DCA9-679A-4CE0-870F-5878AADA4BAE}"/>
              </a:ext>
            </a:extLst>
          </p:cNvPr>
          <p:cNvSpPr/>
          <p:nvPr/>
        </p:nvSpPr>
        <p:spPr>
          <a:xfrm>
            <a:off x="10992907" y="2701289"/>
            <a:ext cx="482789" cy="1866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13192B4A-90B2-4424-908C-29D7763E5339}"/>
              </a:ext>
            </a:extLst>
          </p:cNvPr>
          <p:cNvCxnSpPr>
            <a:cxnSpLocks/>
          </p:cNvCxnSpPr>
          <p:nvPr/>
        </p:nvCxnSpPr>
        <p:spPr>
          <a:xfrm>
            <a:off x="11305430" y="2887925"/>
            <a:ext cx="202270" cy="1823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文本框 91">
            <a:extLst>
              <a:ext uri="{FF2B5EF4-FFF2-40B4-BE49-F238E27FC236}">
                <a16:creationId xmlns:a16="http://schemas.microsoft.com/office/drawing/2014/main" id="{AEEC92E8-4651-4B2F-BF45-8B96FAEF6A32}"/>
              </a:ext>
            </a:extLst>
          </p:cNvPr>
          <p:cNvSpPr txBox="1"/>
          <p:nvPr/>
        </p:nvSpPr>
        <p:spPr>
          <a:xfrm>
            <a:off x="10679159" y="3012273"/>
            <a:ext cx="1657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>
                <a:solidFill>
                  <a:srgbClr val="FF0000"/>
                </a:solidFill>
              </a:rPr>
              <a:t>RF</a:t>
            </a:r>
            <a:r>
              <a:rPr lang="zh-CN" altLang="en-US" sz="1400" dirty="0">
                <a:solidFill>
                  <a:srgbClr val="FF0000"/>
                </a:solidFill>
              </a:rPr>
              <a:t>输入端：电耦合</a:t>
            </a:r>
          </a:p>
        </p:txBody>
      </p:sp>
    </p:spTree>
    <p:extLst>
      <p:ext uri="{BB962C8B-B14F-4D97-AF65-F5344CB8AC3E}">
        <p14:creationId xmlns:p14="http://schemas.microsoft.com/office/powerpoint/2010/main" val="1871737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90B6D7E-794D-14EA-2F1A-3BBFE049711D}"/>
              </a:ext>
            </a:extLst>
          </p:cNvPr>
          <p:cNvSpPr/>
          <p:nvPr/>
        </p:nvSpPr>
        <p:spPr>
          <a:xfrm>
            <a:off x="0" y="514108"/>
            <a:ext cx="12192000" cy="1027596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6D265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标题 2">
            <a:extLst>
              <a:ext uri="{FF2B5EF4-FFF2-40B4-BE49-F238E27FC236}">
                <a16:creationId xmlns:a16="http://schemas.microsoft.com/office/drawing/2014/main" id="{D4EC9C85-C483-3170-FA4D-7F62371E9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65125"/>
            <a:ext cx="11353800" cy="13255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kumimoji="1" lang="en-US" altLang="zh-CN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</a:t>
            </a:r>
            <a:r>
              <a:rPr kumimoji="1" lang="zh-CN" altLang="en-US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霍尔效应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7966A2FE-D292-5FF2-654D-96461D8258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7549" y="1839671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zh-CN" altLang="en-US" sz="1400" dirty="0">
                    <a:latin typeface="+mn-ea"/>
                  </a:rPr>
                  <a:t>       霍尔效应是一种重要的输运现象，适用于导体和半导体材料，广泛用于检测电荷载流子周围的浓度或磁场或电流大小。当将携带电流的固体材料引入垂直于电流方向的磁场时，会产生横向电场，从而产生电压。这称为霍尔电压，这种现象称为“霍尔效应”。</a:t>
                </a:r>
                <a:endParaRPr lang="en-US" altLang="zh-CN" sz="1400" dirty="0">
                  <a:latin typeface="+mn-ea"/>
                </a:endParaRPr>
              </a:p>
              <a:p>
                <a:pPr>
                  <a:lnSpc>
                    <a:spcPct val="100000"/>
                  </a:lnSpc>
                </a:pPr>
                <a:endParaRPr lang="en-US" altLang="zh-CN" sz="1400" dirty="0">
                  <a:latin typeface="+mn-ea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zh-CN" altLang="en-US" sz="1400" dirty="0">
                    <a:latin typeface="+mn-ea"/>
                  </a:rPr>
                  <a:t>工作原理：</a:t>
                </a:r>
                <a:r>
                  <a:rPr lang="zh-CN" altLang="en-US" sz="1400" dirty="0"/>
                  <a:t>在导体上外加与电流方向垂直的磁场，会使得导体中的电子受到</a:t>
                </a:r>
                <a:endParaRPr lang="en-US" altLang="zh-CN" sz="14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zh-CN" altLang="en-US" sz="1400" dirty="0"/>
                  <a:t>洛伦兹力而偏转、聚集在导体的一侧，从而产生一个电场（与电流和磁场的方向</a:t>
                </a:r>
                <a:endParaRPr lang="en-US" altLang="zh-CN" sz="14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zh-CN" altLang="en-US" sz="1400" dirty="0"/>
                  <a:t>都垂直），这个电场作用在后来的电子上的力可以平衡掉磁场产生的洛伦兹力，</a:t>
                </a:r>
                <a:endParaRPr lang="en-US" altLang="zh-CN" sz="14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zh-CN" altLang="en-US" sz="1400" dirty="0"/>
                  <a:t>使得后来的电子能顺利通过不会偏移。</a:t>
                </a:r>
                <a:endParaRPr lang="en-US" altLang="zh-CN" sz="1400" dirty="0">
                  <a:latin typeface="+mn-ea"/>
                </a:endParaRPr>
              </a:p>
              <a:p>
                <a:pPr>
                  <a:lnSpc>
                    <a:spcPct val="100000"/>
                  </a:lnSpc>
                </a:pPr>
                <a:endParaRPr lang="en-US" altLang="zh-CN" sz="1400" dirty="0"/>
              </a:p>
              <a:p>
                <a:pPr>
                  <a:lnSpc>
                    <a:spcPct val="100000"/>
                  </a:lnSpc>
                </a:pPr>
                <a:r>
                  <a:rPr lang="zh-CN" altLang="en-US" sz="1400" dirty="0"/>
                  <a:t>定义电流：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𝑛𝑞𝑠𝑣</m:t>
                    </m:r>
                  </m:oMath>
                </a14:m>
                <a:r>
                  <a:rPr lang="en-US" altLang="zh-CN" sz="1400" dirty="0"/>
                  <a:t>=</a:t>
                </a:r>
                <a:r>
                  <a:rPr lang="en-US" altLang="zh-CN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n· e· t ·w ·v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zh-CN" altLang="en-US" sz="1400" dirty="0"/>
                  <a:t>     电势差产生的电场力：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m:rPr>
                        <m:nor/>
                      </m:rPr>
                      <a:rPr lang="en-US" altLang="zh-CN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  <m:r>
                      <m:rPr>
                        <m:nor/>
                      </m:rPr>
                      <a:rPr lang="en-US" altLang="zh-CN" sz="1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altLang="zh-CN" sz="1400" dirty="0"/>
                  <a:t>=e</a:t>
                </a:r>
                <a:r>
                  <a:rPr lang="en-US" altLang="zh-CN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·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num>
                      <m:den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den>
                    </m:f>
                  </m:oMath>
                </a14:m>
                <a:r>
                  <a:rPr lang="en-US" altLang="zh-CN" sz="1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14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zh-CN" altLang="en-US" sz="1400" i="1" dirty="0">
                        <a:latin typeface="Cambria Math" panose="02040503050406030204" pitchFamily="18" charset="0"/>
                      </a:rPr>
                      <m:t>为</m:t>
                    </m:r>
                  </m:oMath>
                </a14:m>
                <a:r>
                  <a:rPr lang="zh-CN" altLang="en-US" sz="1400" dirty="0"/>
                  <a:t>霍尔电压</a:t>
                </a:r>
                <a:r>
                  <a:rPr lang="en-US" altLang="zh-CN" sz="1400" dirty="0"/>
                  <a:t>)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zh-CN" altLang="en-US" sz="1400" dirty="0"/>
                  <a:t>     随着电子聚集，最终电场力和洛伦兹力平衡，可得</a:t>
                </a:r>
                <a:endParaRPr lang="en-US" altLang="zh-CN" sz="1400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m:rPr>
                              <m:nor/>
                            </m:rPr>
                            <a:rPr lang="en-US" altLang="zh-CN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·</m:t>
                          </m:r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m:rPr>
                              <m:nor/>
                            </m:rPr>
                            <a:rPr lang="en-US" altLang="zh-CN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·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m:rPr>
                              <m:nor/>
                            </m:rPr>
                            <a:rPr lang="en-US" altLang="zh-CN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·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altLang="zh-CN" sz="1400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altLang="zh-CN" sz="2000" dirty="0"/>
              </a:p>
              <a:p>
                <a:pPr>
                  <a:lnSpc>
                    <a:spcPct val="100000"/>
                  </a:lnSpc>
                </a:pPr>
                <a:endParaRPr lang="en-US" altLang="zh-CN" sz="2000" dirty="0"/>
              </a:p>
              <a:p>
                <a:endParaRPr lang="en-US" altLang="zh-CN" sz="2000" dirty="0"/>
              </a:p>
              <a:p>
                <a:endParaRPr lang="zh-CN" altLang="en-US" sz="2000" dirty="0"/>
              </a:p>
            </p:txBody>
          </p:sp>
        </mc:Choice>
        <mc:Fallback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7966A2FE-D292-5FF2-654D-96461D8258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7549" y="1839671"/>
                <a:ext cx="10515600" cy="4351338"/>
              </a:xfrm>
              <a:blipFill>
                <a:blip r:embed="rId2"/>
                <a:stretch>
                  <a:fillRect l="-174" t="-2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9">
            <a:extLst>
              <a:ext uri="{FF2B5EF4-FFF2-40B4-BE49-F238E27FC236}">
                <a16:creationId xmlns:a16="http://schemas.microsoft.com/office/drawing/2014/main" id="{B37B29C6-5F8B-29C4-9606-211F4C4F5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100" y="103188"/>
            <a:ext cx="1390650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9">
            <a:extLst>
              <a:ext uri="{FF2B5EF4-FFF2-40B4-BE49-F238E27FC236}">
                <a16:creationId xmlns:a16="http://schemas.microsoft.com/office/drawing/2014/main" id="{73D46370-2FA2-7CE8-85CC-E7F59E81A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3C1F6FC-8A0F-4C15-81F8-24463A067C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013" y="2394379"/>
            <a:ext cx="3197110" cy="206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65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90B6D7E-794D-14EA-2F1A-3BBFE049711D}"/>
              </a:ext>
            </a:extLst>
          </p:cNvPr>
          <p:cNvSpPr/>
          <p:nvPr/>
        </p:nvSpPr>
        <p:spPr>
          <a:xfrm>
            <a:off x="0" y="514108"/>
            <a:ext cx="12192000" cy="1027596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6D265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标题 2">
            <a:extLst>
              <a:ext uri="{FF2B5EF4-FFF2-40B4-BE49-F238E27FC236}">
                <a16:creationId xmlns:a16="http://schemas.microsoft.com/office/drawing/2014/main" id="{D4EC9C85-C483-3170-FA4D-7F62371E9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65125"/>
            <a:ext cx="11353800" cy="13255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kumimoji="1" lang="en-US" altLang="zh-CN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</a:t>
            </a:r>
            <a:r>
              <a:rPr kumimoji="1" lang="zh-CN" altLang="en-US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偏转铁的实验室测试</a:t>
            </a:r>
          </a:p>
        </p:txBody>
      </p:sp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966A2FE-D292-5FF2-654D-96461D825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93" y="1792046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altLang="zh-CN" sz="2000" dirty="0"/>
          </a:p>
          <a:p>
            <a:pPr marL="0" indent="0">
              <a:lnSpc>
                <a:spcPct val="100000"/>
              </a:lnSpc>
              <a:buNone/>
            </a:pPr>
            <a:endParaRPr lang="en-US" altLang="zh-CN" sz="2000" dirty="0"/>
          </a:p>
          <a:p>
            <a:pPr marL="0" indent="0">
              <a:lnSpc>
                <a:spcPct val="100000"/>
              </a:lnSpc>
              <a:buNone/>
            </a:pPr>
            <a:endParaRPr lang="en-US" altLang="zh-CN" sz="2000" dirty="0"/>
          </a:p>
          <a:p>
            <a:pPr marL="0" indent="0">
              <a:lnSpc>
                <a:spcPct val="100000"/>
              </a:lnSpc>
              <a:buNone/>
            </a:pPr>
            <a:endParaRPr lang="en-US" altLang="zh-CN" sz="2000" dirty="0"/>
          </a:p>
          <a:p>
            <a:pPr marL="0" indent="0">
              <a:lnSpc>
                <a:spcPct val="100000"/>
              </a:lnSpc>
              <a:buNone/>
            </a:pPr>
            <a:endParaRPr lang="en-US" altLang="zh-CN" sz="2000" dirty="0"/>
          </a:p>
          <a:p>
            <a:pPr marL="0" indent="0">
              <a:lnSpc>
                <a:spcPct val="100000"/>
              </a:lnSpc>
              <a:buNone/>
            </a:pPr>
            <a:endParaRPr lang="en-US" altLang="zh-CN" sz="2000" dirty="0"/>
          </a:p>
          <a:p>
            <a:pPr>
              <a:lnSpc>
                <a:spcPct val="100000"/>
              </a:lnSpc>
            </a:pPr>
            <a:endParaRPr lang="en-US" altLang="zh-CN" sz="2000" dirty="0"/>
          </a:p>
          <a:p>
            <a:endParaRPr lang="en-US" altLang="zh-CN" sz="2000" dirty="0"/>
          </a:p>
          <a:p>
            <a:endParaRPr lang="zh-CN" altLang="en-US" sz="2000" dirty="0"/>
          </a:p>
        </p:txBody>
      </p:sp>
      <p:pic>
        <p:nvPicPr>
          <p:cNvPr id="7" name="图片 9">
            <a:extLst>
              <a:ext uri="{FF2B5EF4-FFF2-40B4-BE49-F238E27FC236}">
                <a16:creationId xmlns:a16="http://schemas.microsoft.com/office/drawing/2014/main" id="{B37B29C6-5F8B-29C4-9606-211F4C4F5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100" y="103188"/>
            <a:ext cx="1390650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9">
            <a:extLst>
              <a:ext uri="{FF2B5EF4-FFF2-40B4-BE49-F238E27FC236}">
                <a16:creationId xmlns:a16="http://schemas.microsoft.com/office/drawing/2014/main" id="{73D46370-2FA2-7CE8-85CC-E7F59E81A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60CE2B8-CF12-4F42-A8DC-19C5B38C3E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122" y="4077833"/>
            <a:ext cx="3178265" cy="238276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20FDCFE-A047-4129-8E10-8DFE2709FF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6619" r="-197" b="11697"/>
          <a:stretch/>
        </p:blipFill>
        <p:spPr>
          <a:xfrm>
            <a:off x="184150" y="4077833"/>
            <a:ext cx="3180822" cy="238276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AA5910E-E72A-490B-B69A-5438A4172C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" y="1567471"/>
            <a:ext cx="3180822" cy="238468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872464B-5BA1-498C-81F9-067A445095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122" y="1569389"/>
            <a:ext cx="3178264" cy="238276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01549BC-F39D-4C12-BD34-6664A92059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605" y="1567471"/>
            <a:ext cx="5180245" cy="3883666"/>
          </a:xfrm>
          <a:prstGeom prst="rect">
            <a:avLst/>
          </a:prstGeom>
        </p:spPr>
      </p:pic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D58CA552-5498-47CC-8EAF-5B6D117FC959}"/>
              </a:ext>
            </a:extLst>
          </p:cNvPr>
          <p:cNvCxnSpPr>
            <a:cxnSpLocks/>
          </p:cNvCxnSpPr>
          <p:nvPr/>
        </p:nvCxnSpPr>
        <p:spPr>
          <a:xfrm flipH="1">
            <a:off x="5025911" y="5288611"/>
            <a:ext cx="414443" cy="5204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B7E1F817-AC6E-46D7-AFD5-6ABA17988A30}"/>
              </a:ext>
            </a:extLst>
          </p:cNvPr>
          <p:cNvCxnSpPr>
            <a:cxnSpLocks/>
          </p:cNvCxnSpPr>
          <p:nvPr/>
        </p:nvCxnSpPr>
        <p:spPr>
          <a:xfrm flipH="1">
            <a:off x="4618049" y="5288611"/>
            <a:ext cx="82230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CD8CBC23-8E31-43F5-AAB9-2631F0AD606E}"/>
              </a:ext>
            </a:extLst>
          </p:cNvPr>
          <p:cNvCxnSpPr>
            <a:cxnSpLocks/>
          </p:cNvCxnSpPr>
          <p:nvPr/>
        </p:nvCxnSpPr>
        <p:spPr>
          <a:xfrm flipV="1">
            <a:off x="5440352" y="4598314"/>
            <a:ext cx="1" cy="6902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91">
            <a:extLst>
              <a:ext uri="{FF2B5EF4-FFF2-40B4-BE49-F238E27FC236}">
                <a16:creationId xmlns:a16="http://schemas.microsoft.com/office/drawing/2014/main" id="{20D964CF-18DB-4979-B4AE-F8617AA4C5A3}"/>
              </a:ext>
            </a:extLst>
          </p:cNvPr>
          <p:cNvSpPr txBox="1"/>
          <p:nvPr/>
        </p:nvSpPr>
        <p:spPr>
          <a:xfrm>
            <a:off x="4687510" y="4980834"/>
            <a:ext cx="308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b="1" dirty="0">
                <a:solidFill>
                  <a:srgbClr val="FF0000"/>
                </a:solidFill>
              </a:rPr>
              <a:t>Z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sp>
        <p:nvSpPr>
          <p:cNvPr id="33" name="文本框 91">
            <a:extLst>
              <a:ext uri="{FF2B5EF4-FFF2-40B4-BE49-F238E27FC236}">
                <a16:creationId xmlns:a16="http://schemas.microsoft.com/office/drawing/2014/main" id="{911E985F-91E2-4B61-81D5-A20EA8CD3C17}"/>
              </a:ext>
            </a:extLst>
          </p:cNvPr>
          <p:cNvSpPr txBox="1"/>
          <p:nvPr/>
        </p:nvSpPr>
        <p:spPr>
          <a:xfrm>
            <a:off x="5232071" y="5408219"/>
            <a:ext cx="308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b="1" dirty="0">
                <a:solidFill>
                  <a:srgbClr val="FF0000"/>
                </a:solidFill>
              </a:rPr>
              <a:t>X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sp>
        <p:nvSpPr>
          <p:cNvPr id="34" name="文本框 91">
            <a:extLst>
              <a:ext uri="{FF2B5EF4-FFF2-40B4-BE49-F238E27FC236}">
                <a16:creationId xmlns:a16="http://schemas.microsoft.com/office/drawing/2014/main" id="{A8380920-7DC6-4F87-83FC-C3BEB04038BB}"/>
              </a:ext>
            </a:extLst>
          </p:cNvPr>
          <p:cNvSpPr txBox="1"/>
          <p:nvPr/>
        </p:nvSpPr>
        <p:spPr>
          <a:xfrm>
            <a:off x="5429423" y="4814056"/>
            <a:ext cx="308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b="1" dirty="0">
                <a:solidFill>
                  <a:srgbClr val="FF0000"/>
                </a:solidFill>
              </a:rPr>
              <a:t>Y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C5C3C577-BAB7-4199-B30A-951AB2C45100}"/>
              </a:ext>
            </a:extLst>
          </p:cNvPr>
          <p:cNvSpPr/>
          <p:nvPr/>
        </p:nvSpPr>
        <p:spPr>
          <a:xfrm>
            <a:off x="1230536" y="2582157"/>
            <a:ext cx="1328469" cy="2728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21EB10C6-B9B7-4D23-9E4D-D3428A047F9B}"/>
              </a:ext>
            </a:extLst>
          </p:cNvPr>
          <p:cNvSpPr/>
          <p:nvPr/>
        </p:nvSpPr>
        <p:spPr>
          <a:xfrm>
            <a:off x="4925144" y="2011363"/>
            <a:ext cx="141734" cy="4826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68C68CFC-E82F-424E-9A54-F849478033D2}"/>
              </a:ext>
            </a:extLst>
          </p:cNvPr>
          <p:cNvSpPr/>
          <p:nvPr/>
        </p:nvSpPr>
        <p:spPr>
          <a:xfrm>
            <a:off x="4754058" y="2011363"/>
            <a:ext cx="141734" cy="4826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77BAEAB1-5D67-41A2-A9E2-7F621C110858}"/>
              </a:ext>
            </a:extLst>
          </p:cNvPr>
          <p:cNvCxnSpPr>
            <a:cxnSpLocks/>
          </p:cNvCxnSpPr>
          <p:nvPr/>
        </p:nvCxnSpPr>
        <p:spPr>
          <a:xfrm>
            <a:off x="5056211" y="2311720"/>
            <a:ext cx="202270" cy="1823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53D02035-84C4-411A-899F-EB211929D390}"/>
              </a:ext>
            </a:extLst>
          </p:cNvPr>
          <p:cNvCxnSpPr>
            <a:cxnSpLocks/>
          </p:cNvCxnSpPr>
          <p:nvPr/>
        </p:nvCxnSpPr>
        <p:spPr>
          <a:xfrm flipH="1">
            <a:off x="4583480" y="2299373"/>
            <a:ext cx="166393" cy="2139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2" name="文本框 91">
            <a:extLst>
              <a:ext uri="{FF2B5EF4-FFF2-40B4-BE49-F238E27FC236}">
                <a16:creationId xmlns:a16="http://schemas.microsoft.com/office/drawing/2014/main" id="{00303051-8D6B-4CAC-BA25-7AC861442922}"/>
              </a:ext>
            </a:extLst>
          </p:cNvPr>
          <p:cNvSpPr txBox="1"/>
          <p:nvPr/>
        </p:nvSpPr>
        <p:spPr>
          <a:xfrm>
            <a:off x="4314214" y="2489761"/>
            <a:ext cx="596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solidFill>
                  <a:srgbClr val="FF0000"/>
                </a:solidFill>
              </a:rPr>
              <a:t>负极</a:t>
            </a:r>
          </a:p>
        </p:txBody>
      </p:sp>
      <p:sp>
        <p:nvSpPr>
          <p:cNvPr id="43" name="文本框 91">
            <a:extLst>
              <a:ext uri="{FF2B5EF4-FFF2-40B4-BE49-F238E27FC236}">
                <a16:creationId xmlns:a16="http://schemas.microsoft.com/office/drawing/2014/main" id="{F3BC737F-CF70-4850-89EE-A7705A6F2B42}"/>
              </a:ext>
            </a:extLst>
          </p:cNvPr>
          <p:cNvSpPr txBox="1"/>
          <p:nvPr/>
        </p:nvSpPr>
        <p:spPr>
          <a:xfrm>
            <a:off x="5015345" y="2503487"/>
            <a:ext cx="596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solidFill>
                  <a:srgbClr val="FF0000"/>
                </a:solidFill>
              </a:rPr>
              <a:t>正极</a:t>
            </a:r>
          </a:p>
        </p:txBody>
      </p: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3C7C4252-A535-4391-962A-7505F713F6BA}"/>
              </a:ext>
            </a:extLst>
          </p:cNvPr>
          <p:cNvCxnSpPr>
            <a:cxnSpLocks/>
          </p:cNvCxnSpPr>
          <p:nvPr/>
        </p:nvCxnSpPr>
        <p:spPr>
          <a:xfrm>
            <a:off x="2286779" y="2826716"/>
            <a:ext cx="372444" cy="3111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6" name="文本框 91">
            <a:extLst>
              <a:ext uri="{FF2B5EF4-FFF2-40B4-BE49-F238E27FC236}">
                <a16:creationId xmlns:a16="http://schemas.microsoft.com/office/drawing/2014/main" id="{BD2B8871-936A-4E3D-A3D1-FE28136C2458}"/>
              </a:ext>
            </a:extLst>
          </p:cNvPr>
          <p:cNvSpPr txBox="1"/>
          <p:nvPr/>
        </p:nvSpPr>
        <p:spPr>
          <a:xfrm>
            <a:off x="2323031" y="3099285"/>
            <a:ext cx="742511" cy="311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solidFill>
                  <a:srgbClr val="FF0000"/>
                </a:solidFill>
              </a:rPr>
              <a:t>霍尔片</a:t>
            </a: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67A5F138-531F-4D69-B32A-BD022EFFB6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605" y="5491863"/>
            <a:ext cx="1783543" cy="952468"/>
          </a:xfrm>
          <a:prstGeom prst="rect">
            <a:avLst/>
          </a:prstGeom>
        </p:spPr>
      </p:pic>
      <p:sp>
        <p:nvSpPr>
          <p:cNvPr id="49" name="椭圆 48">
            <a:extLst>
              <a:ext uri="{FF2B5EF4-FFF2-40B4-BE49-F238E27FC236}">
                <a16:creationId xmlns:a16="http://schemas.microsoft.com/office/drawing/2014/main" id="{F44B5005-B0F4-4D4D-98F9-0A84DB7120EB}"/>
              </a:ext>
            </a:extLst>
          </p:cNvPr>
          <p:cNvSpPr/>
          <p:nvPr/>
        </p:nvSpPr>
        <p:spPr>
          <a:xfrm>
            <a:off x="9768949" y="2582157"/>
            <a:ext cx="789411" cy="2153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F4828D1E-96E7-439A-80FA-F18CA632C8E4}"/>
              </a:ext>
            </a:extLst>
          </p:cNvPr>
          <p:cNvCxnSpPr>
            <a:cxnSpLocks/>
          </p:cNvCxnSpPr>
          <p:nvPr/>
        </p:nvCxnSpPr>
        <p:spPr>
          <a:xfrm flipH="1">
            <a:off x="9868969" y="2800599"/>
            <a:ext cx="228369" cy="3634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2" name="文本框 51">
            <a:extLst>
              <a:ext uri="{FF2B5EF4-FFF2-40B4-BE49-F238E27FC236}">
                <a16:creationId xmlns:a16="http://schemas.microsoft.com/office/drawing/2014/main" id="{F4AD607B-72D8-4AB9-A558-677865C9A12B}"/>
              </a:ext>
            </a:extLst>
          </p:cNvPr>
          <p:cNvSpPr txBox="1"/>
          <p:nvPr/>
        </p:nvSpPr>
        <p:spPr>
          <a:xfrm>
            <a:off x="8736138" y="5644931"/>
            <a:ext cx="3271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先移动的方向记为：</a:t>
            </a:r>
            <a:r>
              <a:rPr lang="en-US" altLang="zh-CN" dirty="0"/>
              <a:t>1</a:t>
            </a:r>
            <a:r>
              <a:rPr lang="zh-CN" altLang="en-US" dirty="0"/>
              <a:t>坐标</a:t>
            </a:r>
            <a:endParaRPr lang="en-US" altLang="zh-CN" dirty="0"/>
          </a:p>
          <a:p>
            <a:r>
              <a:rPr lang="zh-CN" altLang="en-US" dirty="0"/>
              <a:t>后移动的方向记为：</a:t>
            </a:r>
            <a:r>
              <a:rPr lang="en-US" altLang="zh-CN" dirty="0"/>
              <a:t>2</a:t>
            </a:r>
            <a:r>
              <a:rPr lang="zh-CN" altLang="en-US" dirty="0"/>
              <a:t>坐标 </a:t>
            </a:r>
          </a:p>
        </p:txBody>
      </p:sp>
    </p:spTree>
    <p:extLst>
      <p:ext uri="{BB962C8B-B14F-4D97-AF65-F5344CB8AC3E}">
        <p14:creationId xmlns:p14="http://schemas.microsoft.com/office/powerpoint/2010/main" val="182428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>
            <a:extLst>
              <a:ext uri="{FF2B5EF4-FFF2-40B4-BE49-F238E27FC236}">
                <a16:creationId xmlns:a16="http://schemas.microsoft.com/office/drawing/2014/main" id="{BB18DB32-76C4-4882-B327-DB7EBAFBD0B4}"/>
              </a:ext>
            </a:extLst>
          </p:cNvPr>
          <p:cNvSpPr/>
          <p:nvPr/>
        </p:nvSpPr>
        <p:spPr>
          <a:xfrm>
            <a:off x="2998788" y="2589213"/>
            <a:ext cx="8159750" cy="11176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6667" b="1" dirty="0">
                <a:solidFill>
                  <a:srgbClr val="071F65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感谢各位老师！</a:t>
            </a: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A3BED2C0-87E6-43AE-A59B-5AD6A0C05D59}"/>
              </a:ext>
            </a:extLst>
          </p:cNvPr>
          <p:cNvCxnSpPr/>
          <p:nvPr/>
        </p:nvCxnSpPr>
        <p:spPr>
          <a:xfrm flipH="1">
            <a:off x="3390900" y="3867150"/>
            <a:ext cx="67087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5">
            <a:extLst>
              <a:ext uri="{FF2B5EF4-FFF2-40B4-BE49-F238E27FC236}">
                <a16:creationId xmlns:a16="http://schemas.microsoft.com/office/drawing/2014/main" id="{C6DEE8B5-C460-4A81-97D5-80A6479DF951}"/>
              </a:ext>
            </a:extLst>
          </p:cNvPr>
          <p:cNvSpPr>
            <a:spLocks noEditPoints="1"/>
          </p:cNvSpPr>
          <p:nvPr/>
        </p:nvSpPr>
        <p:spPr bwMode="auto">
          <a:xfrm>
            <a:off x="0" y="1552575"/>
            <a:ext cx="2387600" cy="3825875"/>
          </a:xfrm>
          <a:custGeom>
            <a:avLst/>
            <a:gdLst>
              <a:gd name="T0" fmla="*/ 0 w 7449"/>
              <a:gd name="T1" fmla="*/ 0 h 11906"/>
              <a:gd name="T2" fmla="*/ 2147483646 w 7449"/>
              <a:gd name="T3" fmla="*/ 2147483646 h 11906"/>
              <a:gd name="T4" fmla="*/ 0 w 7449"/>
              <a:gd name="T5" fmla="*/ 2147483646 h 11906"/>
              <a:gd name="T6" fmla="*/ 0 w 7449"/>
              <a:gd name="T7" fmla="*/ 0 h 11906"/>
              <a:gd name="T8" fmla="*/ 2147483646 w 7449"/>
              <a:gd name="T9" fmla="*/ 2147483646 h 11906"/>
              <a:gd name="T10" fmla="*/ 0 w 7449"/>
              <a:gd name="T11" fmla="*/ 2147483646 h 11906"/>
              <a:gd name="T12" fmla="*/ 0 w 7449"/>
              <a:gd name="T13" fmla="*/ 2147483646 h 11906"/>
              <a:gd name="T14" fmla="*/ 2147483646 w 7449"/>
              <a:gd name="T15" fmla="*/ 2147483646 h 11906"/>
              <a:gd name="T16" fmla="*/ 2147483646 w 7449"/>
              <a:gd name="T17" fmla="*/ 2147483646 h 11906"/>
              <a:gd name="T18" fmla="*/ 2147483646 w 7449"/>
              <a:gd name="T19" fmla="*/ 2147483646 h 11906"/>
              <a:gd name="T20" fmla="*/ 0 w 7449"/>
              <a:gd name="T21" fmla="*/ 2147483646 h 11906"/>
              <a:gd name="T22" fmla="*/ 0 w 7449"/>
              <a:gd name="T23" fmla="*/ 2147483646 h 11906"/>
              <a:gd name="T24" fmla="*/ 2147483646 w 7449"/>
              <a:gd name="T25" fmla="*/ 2147483646 h 11906"/>
              <a:gd name="T26" fmla="*/ 2147483646 w 7449"/>
              <a:gd name="T27" fmla="*/ 2147483646 h 1190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449" h="11906">
                <a:moveTo>
                  <a:pt x="0" y="0"/>
                </a:moveTo>
                <a:lnTo>
                  <a:pt x="7449" y="4223"/>
                </a:lnTo>
                <a:lnTo>
                  <a:pt x="0" y="4223"/>
                </a:lnTo>
                <a:lnTo>
                  <a:pt x="0" y="0"/>
                </a:lnTo>
                <a:close/>
                <a:moveTo>
                  <a:pt x="7449" y="4302"/>
                </a:moveTo>
                <a:lnTo>
                  <a:pt x="0" y="8525"/>
                </a:lnTo>
                <a:lnTo>
                  <a:pt x="0" y="4302"/>
                </a:lnTo>
                <a:lnTo>
                  <a:pt x="7449" y="4302"/>
                </a:lnTo>
                <a:close/>
                <a:moveTo>
                  <a:pt x="2857" y="10038"/>
                </a:moveTo>
                <a:cubicBezTo>
                  <a:pt x="2537" y="11326"/>
                  <a:pt x="721" y="11825"/>
                  <a:pt x="5" y="11903"/>
                </a:cubicBezTo>
                <a:lnTo>
                  <a:pt x="0" y="11906"/>
                </a:lnTo>
                <a:lnTo>
                  <a:pt x="0" y="8789"/>
                </a:lnTo>
                <a:lnTo>
                  <a:pt x="2857" y="7136"/>
                </a:lnTo>
                <a:lnTo>
                  <a:pt x="2857" y="10038"/>
                </a:lnTo>
                <a:close/>
              </a:path>
            </a:pathLst>
          </a:custGeom>
          <a:solidFill>
            <a:schemeClr val="accent1"/>
          </a:solidFill>
          <a:ln w="5" cap="flat">
            <a:solidFill>
              <a:srgbClr val="24211D"/>
            </a:solidFill>
            <a:prstDash val="solid"/>
            <a:miter lim="800000"/>
            <a:headEnd/>
            <a:tailEnd/>
          </a:ln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32" name="Freeform 6">
            <a:extLst>
              <a:ext uri="{FF2B5EF4-FFF2-40B4-BE49-F238E27FC236}">
                <a16:creationId xmlns:a16="http://schemas.microsoft.com/office/drawing/2014/main" id="{86E6CBD0-65A3-99D8-E84B-B8B500F63C11}"/>
              </a:ext>
            </a:extLst>
          </p:cNvPr>
          <p:cNvSpPr>
            <a:spLocks noEditPoints="1"/>
          </p:cNvSpPr>
          <p:nvPr/>
        </p:nvSpPr>
        <p:spPr bwMode="auto">
          <a:xfrm>
            <a:off x="2297113" y="2936875"/>
            <a:ext cx="182562" cy="2259013"/>
          </a:xfrm>
          <a:custGeom>
            <a:avLst/>
            <a:gdLst>
              <a:gd name="T0" fmla="*/ 2147483646 w 571"/>
              <a:gd name="T1" fmla="*/ 0 h 7028"/>
              <a:gd name="T2" fmla="*/ 2147483646 w 571"/>
              <a:gd name="T3" fmla="*/ 2147483646 h 7028"/>
              <a:gd name="T4" fmla="*/ 2147483646 w 571"/>
              <a:gd name="T5" fmla="*/ 2147483646 h 7028"/>
              <a:gd name="T6" fmla="*/ 2147483646 w 571"/>
              <a:gd name="T7" fmla="*/ 2147483646 h 7028"/>
              <a:gd name="T8" fmla="*/ 2147483646 w 571"/>
              <a:gd name="T9" fmla="*/ 2147483646 h 7028"/>
              <a:gd name="T10" fmla="*/ 2147483646 w 571"/>
              <a:gd name="T11" fmla="*/ 2147483646 h 7028"/>
              <a:gd name="T12" fmla="*/ 2147483646 w 571"/>
              <a:gd name="T13" fmla="*/ 0 h 7028"/>
              <a:gd name="T14" fmla="*/ 2147483646 w 571"/>
              <a:gd name="T15" fmla="*/ 0 h 7028"/>
              <a:gd name="T16" fmla="*/ 0 w 571"/>
              <a:gd name="T17" fmla="*/ 2147483646 h 7028"/>
              <a:gd name="T18" fmla="*/ 2147483646 w 571"/>
              <a:gd name="T19" fmla="*/ 2147483646 h 7028"/>
              <a:gd name="T20" fmla="*/ 2147483646 w 571"/>
              <a:gd name="T21" fmla="*/ 2147483646 h 7028"/>
              <a:gd name="T22" fmla="*/ 0 w 571"/>
              <a:gd name="T23" fmla="*/ 2147483646 h 7028"/>
              <a:gd name="T24" fmla="*/ 0 w 571"/>
              <a:gd name="T25" fmla="*/ 2147483646 h 7028"/>
              <a:gd name="T26" fmla="*/ 0 w 571"/>
              <a:gd name="T27" fmla="*/ 2147483646 h 7028"/>
              <a:gd name="T28" fmla="*/ 0 w 571"/>
              <a:gd name="T29" fmla="*/ 2147483646 h 7028"/>
              <a:gd name="T30" fmla="*/ 0 w 571"/>
              <a:gd name="T31" fmla="*/ 2147483646 h 7028"/>
              <a:gd name="T32" fmla="*/ 2147483646 w 571"/>
              <a:gd name="T33" fmla="*/ 2147483646 h 7028"/>
              <a:gd name="T34" fmla="*/ 2147483646 w 571"/>
              <a:gd name="T35" fmla="*/ 2147483646 h 7028"/>
              <a:gd name="T36" fmla="*/ 2147483646 w 571"/>
              <a:gd name="T37" fmla="*/ 2147483646 h 7028"/>
              <a:gd name="T38" fmla="*/ 2147483646 w 571"/>
              <a:gd name="T39" fmla="*/ 2147483646 h 7028"/>
              <a:gd name="T40" fmla="*/ 2147483646 w 571"/>
              <a:gd name="T41" fmla="*/ 2147483646 h 7028"/>
              <a:gd name="T42" fmla="*/ 0 w 571"/>
              <a:gd name="T43" fmla="*/ 2147483646 h 7028"/>
              <a:gd name="T44" fmla="*/ 0 w 571"/>
              <a:gd name="T45" fmla="*/ 2147483646 h 7028"/>
              <a:gd name="T46" fmla="*/ 2147483646 w 571"/>
              <a:gd name="T47" fmla="*/ 2147483646 h 7028"/>
              <a:gd name="T48" fmla="*/ 0 w 571"/>
              <a:gd name="T49" fmla="*/ 2147483646 h 7028"/>
              <a:gd name="T50" fmla="*/ 0 w 571"/>
              <a:gd name="T51" fmla="*/ 2147483646 h 7028"/>
              <a:gd name="T52" fmla="*/ 2147483646 w 571"/>
              <a:gd name="T53" fmla="*/ 2147483646 h 7028"/>
              <a:gd name="T54" fmla="*/ 2147483646 w 571"/>
              <a:gd name="T55" fmla="*/ 2147483646 h 7028"/>
              <a:gd name="T56" fmla="*/ 2147483646 w 571"/>
              <a:gd name="T57" fmla="*/ 2147483646 h 7028"/>
              <a:gd name="T58" fmla="*/ 2147483646 w 571"/>
              <a:gd name="T59" fmla="*/ 2147483646 h 7028"/>
              <a:gd name="T60" fmla="*/ 2147483646 w 571"/>
              <a:gd name="T61" fmla="*/ 2147483646 h 7028"/>
              <a:gd name="T62" fmla="*/ 2147483646 w 571"/>
              <a:gd name="T63" fmla="*/ 2147483646 h 7028"/>
              <a:gd name="T64" fmla="*/ 2147483646 w 571"/>
              <a:gd name="T65" fmla="*/ 2147483646 h 7028"/>
              <a:gd name="T66" fmla="*/ 2147483646 w 571"/>
              <a:gd name="T67" fmla="*/ 2147483646 h 7028"/>
              <a:gd name="T68" fmla="*/ 2147483646 w 571"/>
              <a:gd name="T69" fmla="*/ 2147483646 h 7028"/>
              <a:gd name="T70" fmla="*/ 2147483646 w 571"/>
              <a:gd name="T71" fmla="*/ 2147483646 h 7028"/>
              <a:gd name="T72" fmla="*/ 2147483646 w 571"/>
              <a:gd name="T73" fmla="*/ 2147483646 h 7028"/>
              <a:gd name="T74" fmla="*/ 2147483646 w 571"/>
              <a:gd name="T75" fmla="*/ 2147483646 h 7028"/>
              <a:gd name="T76" fmla="*/ 2147483646 w 571"/>
              <a:gd name="T77" fmla="*/ 2147483646 h 7028"/>
              <a:gd name="T78" fmla="*/ 2147483646 w 571"/>
              <a:gd name="T79" fmla="*/ 2147483646 h 7028"/>
              <a:gd name="T80" fmla="*/ 2147483646 w 571"/>
              <a:gd name="T81" fmla="*/ 2147483646 h 7028"/>
              <a:gd name="T82" fmla="*/ 2147483646 w 571"/>
              <a:gd name="T83" fmla="*/ 2147483646 h 7028"/>
              <a:gd name="T84" fmla="*/ 2147483646 w 571"/>
              <a:gd name="T85" fmla="*/ 2147483646 h 7028"/>
              <a:gd name="T86" fmla="*/ 2147483646 w 571"/>
              <a:gd name="T87" fmla="*/ 2147483646 h 7028"/>
              <a:gd name="T88" fmla="*/ 2147483646 w 571"/>
              <a:gd name="T89" fmla="*/ 2147483646 h 7028"/>
              <a:gd name="T90" fmla="*/ 2147483646 w 571"/>
              <a:gd name="T91" fmla="*/ 2147483646 h 7028"/>
              <a:gd name="T92" fmla="*/ 2147483646 w 571"/>
              <a:gd name="T93" fmla="*/ 2147483646 h 7028"/>
              <a:gd name="T94" fmla="*/ 2147483646 w 571"/>
              <a:gd name="T95" fmla="*/ 2147483646 h 7028"/>
              <a:gd name="T96" fmla="*/ 2147483646 w 571"/>
              <a:gd name="T97" fmla="*/ 2147483646 h 7028"/>
              <a:gd name="T98" fmla="*/ 2147483646 w 571"/>
              <a:gd name="T99" fmla="*/ 2147483646 h 7028"/>
              <a:gd name="T100" fmla="*/ 2147483646 w 571"/>
              <a:gd name="T101" fmla="*/ 2147483646 h 7028"/>
              <a:gd name="T102" fmla="*/ 2147483646 w 571"/>
              <a:gd name="T103" fmla="*/ 2147483646 h 7028"/>
              <a:gd name="T104" fmla="*/ 2147483646 w 571"/>
              <a:gd name="T105" fmla="*/ 2147483646 h 7028"/>
              <a:gd name="T106" fmla="*/ 2147483646 w 571"/>
              <a:gd name="T107" fmla="*/ 2147483646 h 7028"/>
              <a:gd name="T108" fmla="*/ 2147483646 w 571"/>
              <a:gd name="T109" fmla="*/ 2147483646 h 7028"/>
              <a:gd name="T110" fmla="*/ 2147483646 w 571"/>
              <a:gd name="T111" fmla="*/ 2147483646 h 7028"/>
              <a:gd name="T112" fmla="*/ 2147483646 w 571"/>
              <a:gd name="T113" fmla="*/ 2147483646 h 7028"/>
              <a:gd name="T114" fmla="*/ 2147483646 w 571"/>
              <a:gd name="T115" fmla="*/ 2147483646 h 702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571" h="7028">
                <a:moveTo>
                  <a:pt x="246" y="0"/>
                </a:moveTo>
                <a:lnTo>
                  <a:pt x="246" y="2716"/>
                </a:lnTo>
                <a:cubicBezTo>
                  <a:pt x="206" y="2731"/>
                  <a:pt x="178" y="2770"/>
                  <a:pt x="178" y="2816"/>
                </a:cubicBezTo>
                <a:cubicBezTo>
                  <a:pt x="178" y="2876"/>
                  <a:pt x="226" y="2924"/>
                  <a:pt x="286" y="2924"/>
                </a:cubicBezTo>
                <a:cubicBezTo>
                  <a:pt x="345" y="2924"/>
                  <a:pt x="394" y="2876"/>
                  <a:pt x="394" y="2816"/>
                </a:cubicBezTo>
                <a:cubicBezTo>
                  <a:pt x="394" y="2770"/>
                  <a:pt x="365" y="2731"/>
                  <a:pt x="325" y="2716"/>
                </a:cubicBezTo>
                <a:lnTo>
                  <a:pt x="325" y="0"/>
                </a:lnTo>
                <a:lnTo>
                  <a:pt x="246" y="0"/>
                </a:lnTo>
                <a:close/>
                <a:moveTo>
                  <a:pt x="0" y="3749"/>
                </a:moveTo>
                <a:lnTo>
                  <a:pt x="571" y="3749"/>
                </a:lnTo>
                <a:lnTo>
                  <a:pt x="571" y="3790"/>
                </a:lnTo>
                <a:lnTo>
                  <a:pt x="0" y="3790"/>
                </a:lnTo>
                <a:lnTo>
                  <a:pt x="0" y="3749"/>
                </a:lnTo>
                <a:close/>
                <a:moveTo>
                  <a:pt x="0" y="3323"/>
                </a:moveTo>
                <a:lnTo>
                  <a:pt x="0" y="3323"/>
                </a:lnTo>
                <a:cubicBezTo>
                  <a:pt x="0" y="3165"/>
                  <a:pt x="128" y="3037"/>
                  <a:pt x="286" y="3037"/>
                </a:cubicBezTo>
                <a:cubicBezTo>
                  <a:pt x="443" y="3037"/>
                  <a:pt x="571" y="3165"/>
                  <a:pt x="571" y="3323"/>
                </a:cubicBezTo>
                <a:lnTo>
                  <a:pt x="571" y="3683"/>
                </a:lnTo>
                <a:lnTo>
                  <a:pt x="0" y="3683"/>
                </a:lnTo>
                <a:lnTo>
                  <a:pt x="0" y="3323"/>
                </a:lnTo>
                <a:close/>
                <a:moveTo>
                  <a:pt x="37" y="3885"/>
                </a:moveTo>
                <a:lnTo>
                  <a:pt x="0" y="3885"/>
                </a:lnTo>
                <a:lnTo>
                  <a:pt x="0" y="7028"/>
                </a:lnTo>
                <a:lnTo>
                  <a:pt x="37" y="7028"/>
                </a:lnTo>
                <a:lnTo>
                  <a:pt x="37" y="3885"/>
                </a:lnTo>
                <a:close/>
                <a:moveTo>
                  <a:pt x="126" y="3885"/>
                </a:moveTo>
                <a:lnTo>
                  <a:pt x="89" y="3885"/>
                </a:lnTo>
                <a:lnTo>
                  <a:pt x="89" y="7028"/>
                </a:lnTo>
                <a:lnTo>
                  <a:pt x="126" y="7028"/>
                </a:lnTo>
                <a:lnTo>
                  <a:pt x="126" y="3885"/>
                </a:lnTo>
                <a:close/>
                <a:moveTo>
                  <a:pt x="215" y="3885"/>
                </a:moveTo>
                <a:lnTo>
                  <a:pt x="178" y="3885"/>
                </a:lnTo>
                <a:lnTo>
                  <a:pt x="178" y="7028"/>
                </a:lnTo>
                <a:lnTo>
                  <a:pt x="215" y="7028"/>
                </a:lnTo>
                <a:lnTo>
                  <a:pt x="215" y="3885"/>
                </a:lnTo>
                <a:close/>
                <a:moveTo>
                  <a:pt x="304" y="3885"/>
                </a:moveTo>
                <a:lnTo>
                  <a:pt x="267" y="3885"/>
                </a:lnTo>
                <a:lnTo>
                  <a:pt x="267" y="7028"/>
                </a:lnTo>
                <a:lnTo>
                  <a:pt x="304" y="7028"/>
                </a:lnTo>
                <a:lnTo>
                  <a:pt x="304" y="3885"/>
                </a:lnTo>
                <a:close/>
                <a:moveTo>
                  <a:pt x="393" y="3885"/>
                </a:moveTo>
                <a:lnTo>
                  <a:pt x="356" y="3885"/>
                </a:lnTo>
                <a:lnTo>
                  <a:pt x="356" y="7028"/>
                </a:lnTo>
                <a:lnTo>
                  <a:pt x="393" y="7028"/>
                </a:lnTo>
                <a:lnTo>
                  <a:pt x="393" y="3885"/>
                </a:lnTo>
                <a:close/>
                <a:moveTo>
                  <a:pt x="482" y="3885"/>
                </a:moveTo>
                <a:lnTo>
                  <a:pt x="445" y="3885"/>
                </a:lnTo>
                <a:lnTo>
                  <a:pt x="445" y="7028"/>
                </a:lnTo>
                <a:lnTo>
                  <a:pt x="482" y="7028"/>
                </a:lnTo>
                <a:lnTo>
                  <a:pt x="482" y="3885"/>
                </a:lnTo>
                <a:close/>
                <a:moveTo>
                  <a:pt x="571" y="3885"/>
                </a:moveTo>
                <a:lnTo>
                  <a:pt x="534" y="3885"/>
                </a:lnTo>
                <a:lnTo>
                  <a:pt x="534" y="7028"/>
                </a:lnTo>
                <a:lnTo>
                  <a:pt x="571" y="7028"/>
                </a:lnTo>
                <a:lnTo>
                  <a:pt x="571" y="38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4808</TotalTime>
  <Words>313</Words>
  <Application>Microsoft Office PowerPoint</Application>
  <PresentationFormat>宽屏</PresentationFormat>
  <Paragraphs>65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等线</vt:lpstr>
      <vt:lpstr>等线 Light</vt:lpstr>
      <vt:lpstr>华文楷体</vt:lpstr>
      <vt:lpstr>Arial</vt:lpstr>
      <vt:lpstr>Calibri</vt:lpstr>
      <vt:lpstr>Cambria Math</vt:lpstr>
      <vt:lpstr>Wingdings</vt:lpstr>
      <vt:lpstr>Office 主题​​</vt:lpstr>
      <vt:lpstr>PowerPoint 演示文稿</vt:lpstr>
      <vt:lpstr>     目录</vt:lpstr>
      <vt:lpstr>     RF输入端优化</vt:lpstr>
      <vt:lpstr>     霍尔效应</vt:lpstr>
      <vt:lpstr>     偏转铁的实验室测试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文斌</dc:creator>
  <cp:lastModifiedBy>dell</cp:lastModifiedBy>
  <cp:revision>136</cp:revision>
  <dcterms:created xsi:type="dcterms:W3CDTF">2022-07-28T06:09:49Z</dcterms:created>
  <dcterms:modified xsi:type="dcterms:W3CDTF">2024-10-14T04:05:09Z</dcterms:modified>
</cp:coreProperties>
</file>