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92" r:id="rId2"/>
    <p:sldId id="303" r:id="rId3"/>
    <p:sldId id="291" r:id="rId4"/>
    <p:sldId id="314" r:id="rId5"/>
    <p:sldId id="296" r:id="rId6"/>
    <p:sldId id="315" r:id="rId7"/>
    <p:sldId id="316" r:id="rId8"/>
    <p:sldId id="317" r:id="rId9"/>
    <p:sldId id="318" r:id="rId10"/>
    <p:sldId id="320" r:id="rId11"/>
    <p:sldId id="321" r:id="rId12"/>
    <p:sldId id="322" r:id="rId13"/>
    <p:sldId id="312"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F2F2F"/>
    <a:srgbClr val="00FB92"/>
    <a:srgbClr val="005493"/>
    <a:srgbClr val="76D6FF"/>
    <a:srgbClr val="009193"/>
    <a:srgbClr val="009051"/>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29"/>
    <p:restoredTop sz="94686"/>
  </p:normalViewPr>
  <p:slideViewPr>
    <p:cSldViewPr snapToObjects="1">
      <p:cViewPr varScale="1">
        <p:scale>
          <a:sx n="163" d="100"/>
          <a:sy n="163" d="100"/>
        </p:scale>
        <p:origin x="2136" y="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Objects="1" showGuides="1">
      <p:cViewPr varScale="1">
        <p:scale>
          <a:sx n="123" d="100"/>
          <a:sy n="123" d="100"/>
        </p:scale>
        <p:origin x="497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latin typeface="Arial" panose="020B0604020202020204" pitchFamily="34" charset="0"/>
              </a:rPr>
              <a:t>10/14/2024</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D4DD062E-52F7-A14D-A443-1F3854784447}" type="datetimeFigureOut">
              <a:rPr lang="en-US" smtClean="0"/>
              <a:pPr/>
              <a:t>10/14/2024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8CB0EE9E-52B8-AA4F-8DD5-ED0FB4E5CBCC}" type="slidenum">
              <a:rPr lang="en-US" smtClean="0"/>
              <a:pPr/>
              <a:t>‹#›</a:t>
            </a:fld>
            <a:endParaRPr lang="en-US" dirty="0"/>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305991" y="3429001"/>
            <a:ext cx="8532019" cy="2153265"/>
          </a:xfrm>
        </p:spPr>
        <p:txBody>
          <a:bodyPr anchor="t" anchorCtr="0"/>
          <a:lstStyle>
            <a:lvl1pPr algn="l">
              <a:defRPr sz="375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305991" y="5700253"/>
            <a:ext cx="8532020" cy="803787"/>
          </a:xfrm>
        </p:spPr>
        <p:txBody>
          <a:bodyPr>
            <a:noAutofit/>
          </a:bodyPr>
          <a:lstStyle>
            <a:lvl1pPr marL="0" indent="0" algn="l">
              <a:buNone/>
              <a:defRPr sz="15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305991" y="1592264"/>
            <a:ext cx="4212431" cy="668337"/>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5" name="Text Placeholder 4"/>
          <p:cNvSpPr>
            <a:spLocks noGrp="1"/>
          </p:cNvSpPr>
          <p:nvPr>
            <p:ph type="body" sz="quarter" idx="3"/>
          </p:nvPr>
        </p:nvSpPr>
        <p:spPr>
          <a:xfrm>
            <a:off x="4629150" y="1604966"/>
            <a:ext cx="4212450" cy="655634"/>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305992" y="2420939"/>
            <a:ext cx="4212431"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a:xfrm>
            <a:off x="1871700" y="6378350"/>
            <a:ext cx="1215591" cy="365125"/>
          </a:xfrm>
          <a:prstGeom prst="rect">
            <a:avLst/>
          </a:prstGeom>
        </p:spPr>
        <p:txBody>
          <a:bodyPr/>
          <a:lstStyle/>
          <a:p>
            <a:fld id="{C273C0FA-7B31-4224-A002-0C467F6E064B}" type="datetime1">
              <a:rPr lang="zh-CN" altLang="en-US" smtClean="0"/>
              <a:t>2024/10/14</a:t>
            </a:fld>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a:xfrm>
            <a:off x="3194447" y="6383849"/>
            <a:ext cx="4929166" cy="365125"/>
          </a:xfrm>
          <a:prstGeom prst="rect">
            <a:avLst/>
          </a:prstGeom>
        </p:spPr>
        <p:txBody>
          <a:bodyPr/>
          <a:lstStyle/>
          <a:p>
            <a:r>
              <a:rPr lang="zh-CN" altLang="en-US"/>
              <a:t>张彪 </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a:xfrm>
            <a:off x="8330659" y="6383849"/>
            <a:ext cx="510941" cy="365125"/>
          </a:xfrm>
          <a:prstGeom prst="rect">
            <a:avLst/>
          </a:prstGeom>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4629151" y="2420939"/>
            <a:ext cx="4212431"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305991" y="1592264"/>
            <a:ext cx="2781301" cy="668337"/>
          </a:xfrm>
        </p:spPr>
        <p:txBody>
          <a:bodyPr anchor="t" anchorCtr="0"/>
          <a:lstStyle>
            <a:lvl1pPr marL="0" indent="0">
              <a:lnSpc>
                <a:spcPct val="100000"/>
              </a:lnSpc>
              <a:spcBef>
                <a:spcPts val="300"/>
              </a:spcBef>
              <a:spcAft>
                <a:spcPts val="0"/>
              </a:spcAft>
              <a:buNone/>
              <a:defRPr sz="1575"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5" name="Text Placeholder 4"/>
          <p:cNvSpPr>
            <a:spLocks noGrp="1"/>
          </p:cNvSpPr>
          <p:nvPr>
            <p:ph type="body" sz="quarter" idx="3"/>
          </p:nvPr>
        </p:nvSpPr>
        <p:spPr>
          <a:xfrm>
            <a:off x="6056710" y="1604966"/>
            <a:ext cx="2784890" cy="655634"/>
          </a:xfrm>
        </p:spPr>
        <p:txBody>
          <a:bodyPr anchor="t" anchorCtr="0"/>
          <a:lstStyle>
            <a:lvl1pPr marL="0" indent="0">
              <a:spcBef>
                <a:spcPts val="300"/>
              </a:spcBef>
              <a:spcAft>
                <a:spcPts val="0"/>
              </a:spcAft>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305992" y="2420939"/>
            <a:ext cx="27813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6056710" y="2416176"/>
            <a:ext cx="2784890" cy="3779837"/>
          </a:xfrm>
          <a:pattFill prst="lgCheck">
            <a:fgClr>
              <a:schemeClr val="accent4"/>
            </a:fgClr>
            <a:bgClr>
              <a:schemeClr val="bg1"/>
            </a:bgClr>
          </a:pattFill>
        </p:spPr>
        <p:txBody>
          <a:bodyPr anchor="ctr"/>
          <a:lstStyle>
            <a:lvl1pPr marL="0" marR="0" indent="0" algn="ctr" defTabSz="685800" rtl="0" eaLnBrk="1" fontAlgn="auto" latinLnBrk="0" hangingPunct="1">
              <a:lnSpc>
                <a:spcPct val="90000"/>
              </a:lnSpc>
              <a:spcBef>
                <a:spcPts val="75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3190385" y="1601228"/>
            <a:ext cx="2781301" cy="668337"/>
          </a:xfrm>
        </p:spPr>
        <p:txBody>
          <a:bodyPr anchor="t" anchorCtr="0"/>
          <a:lstStyle>
            <a:lvl1pPr marL="0" indent="0">
              <a:spcBef>
                <a:spcPts val="300"/>
              </a:spcBef>
              <a:spcAft>
                <a:spcPts val="0"/>
              </a:spcAft>
              <a:buNone/>
              <a:defRPr sz="1575"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3190386" y="2429903"/>
            <a:ext cx="27813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a:xfrm>
            <a:off x="1871700" y="6378350"/>
            <a:ext cx="1215591" cy="365125"/>
          </a:xfrm>
          <a:prstGeom prst="rect">
            <a:avLst/>
          </a:prstGeom>
        </p:spPr>
        <p:txBody>
          <a:bodyPr/>
          <a:lstStyle/>
          <a:p>
            <a:fld id="{EC9C1D13-8582-4CD6-926E-E96B222DA949}" type="datetime1">
              <a:rPr lang="zh-CN" altLang="en-US" smtClean="0"/>
              <a:t>2024/10/14</a:t>
            </a:fld>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a:xfrm>
            <a:off x="3194447" y="6383849"/>
            <a:ext cx="4929166" cy="365125"/>
          </a:xfrm>
          <a:prstGeom prst="rect">
            <a:avLst/>
          </a:prstGeom>
        </p:spPr>
        <p:txBody>
          <a:bodyPr/>
          <a:lstStyle/>
          <a:p>
            <a:r>
              <a:rPr lang="zh-CN" altLang="en-US"/>
              <a:t>张彪 </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a:xfrm>
            <a:off x="8330659" y="6383849"/>
            <a:ext cx="510941" cy="365125"/>
          </a:xfrm>
          <a:prstGeom prst="rect">
            <a:avLst/>
          </a:prstGeo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GB"/>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3087290" y="1601377"/>
            <a:ext cx="2970000" cy="1131215"/>
          </a:xfrm>
          <a:solidFill>
            <a:schemeClr val="tx1"/>
          </a:solidFill>
          <a:ln>
            <a:noFill/>
          </a:ln>
        </p:spPr>
        <p:txBody>
          <a:bodyPr lIns="36000" tIns="36000" rIns="36000" bIns="36000" anchor="ctr" anchorCtr="0"/>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3087290" y="2732443"/>
            <a:ext cx="2969419"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a:xfrm>
            <a:off x="1871700" y="6378350"/>
            <a:ext cx="1215591" cy="365125"/>
          </a:xfrm>
          <a:prstGeom prst="rect">
            <a:avLst/>
          </a:prstGeom>
        </p:spPr>
        <p:txBody>
          <a:bodyPr/>
          <a:lstStyle/>
          <a:p>
            <a:fld id="{3882F617-CC4D-408E-AD03-3B40D9E92292}" type="datetime1">
              <a:rPr lang="zh-CN" altLang="en-US" smtClean="0"/>
              <a:t>2024/10/14</a:t>
            </a:fld>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a:xfrm>
            <a:off x="3194447" y="6383849"/>
            <a:ext cx="4929166" cy="365125"/>
          </a:xfrm>
          <a:prstGeom prst="rect">
            <a:avLst/>
          </a:prstGeom>
        </p:spPr>
        <p:txBody>
          <a:bodyPr/>
          <a:lstStyle/>
          <a:p>
            <a:r>
              <a:rPr lang="zh-CN" altLang="en-US"/>
              <a:t>张彪 </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a:xfrm>
            <a:off x="8330659" y="6383849"/>
            <a:ext cx="510941" cy="365125"/>
          </a:xfrm>
          <a:prstGeom prst="rect">
            <a:avLst/>
          </a:prstGeom>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2456" y="5078525"/>
            <a:ext cx="2970000" cy="1131215"/>
          </a:xfrm>
          <a:solidFill>
            <a:schemeClr val="tx1"/>
          </a:solidFill>
          <a:ln>
            <a:noFill/>
          </a:ln>
        </p:spPr>
        <p:txBody>
          <a:bodyPr lIns="36000" tIns="36000" rIns="36000" bIns="36000" anchor="ctr" anchorCtr="0"/>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3038" y="1601377"/>
            <a:ext cx="2969419"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6174291" y="5078525"/>
            <a:ext cx="2970000" cy="1131215"/>
          </a:xfrm>
          <a:solidFill>
            <a:schemeClr val="tx1"/>
          </a:solidFill>
          <a:ln>
            <a:noFill/>
          </a:ln>
        </p:spPr>
        <p:txBody>
          <a:bodyPr lIns="36000" tIns="36000" rIns="36000" bIns="36000" anchor="ctr" anchorCtr="0"/>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6174291" y="1601377"/>
            <a:ext cx="2969419"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309582" y="1592263"/>
            <a:ext cx="8532018"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305992" y="4294189"/>
            <a:ext cx="2781300" cy="1906587"/>
          </a:xfrm>
        </p:spPr>
        <p:txBody>
          <a:body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3200401" y="4294189"/>
            <a:ext cx="2749153" cy="1906587"/>
          </a:xfrm>
        </p:spPr>
        <p:txBody>
          <a:body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a:xfrm>
            <a:off x="1871700" y="6378350"/>
            <a:ext cx="1215591" cy="365125"/>
          </a:xfrm>
          <a:prstGeom prst="rect">
            <a:avLst/>
          </a:prstGeom>
        </p:spPr>
        <p:txBody>
          <a:bodyPr/>
          <a:lstStyle/>
          <a:p>
            <a:fld id="{DB757B9C-9F08-4119-B3E9-A759FC222052}" type="datetime1">
              <a:rPr lang="zh-CN" altLang="en-US" smtClean="0"/>
              <a:t>2024/10/14</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a:xfrm>
            <a:off x="3194447" y="6383849"/>
            <a:ext cx="4929166" cy="365125"/>
          </a:xfrm>
          <a:prstGeom prst="rect">
            <a:avLst/>
          </a:prstGeom>
        </p:spPr>
        <p:txBody>
          <a:bodyPr/>
          <a:lstStyle/>
          <a:p>
            <a:r>
              <a:rPr lang="zh-CN" altLang="en-US"/>
              <a:t>张彪 </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a:xfrm>
            <a:off x="8330659" y="6383849"/>
            <a:ext cx="510941" cy="365125"/>
          </a:xfrm>
          <a:prstGeom prst="rect">
            <a:avLst/>
          </a:prstGeom>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6064251" y="4294189"/>
            <a:ext cx="2777349" cy="1906587"/>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9144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305992" y="4294189"/>
            <a:ext cx="27813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3200401" y="4294189"/>
            <a:ext cx="2749153"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a:xfrm>
            <a:off x="1871700" y="6378350"/>
            <a:ext cx="1215591" cy="365125"/>
          </a:xfrm>
          <a:prstGeom prst="rect">
            <a:avLst/>
          </a:prstGeom>
        </p:spPr>
        <p:txBody>
          <a:bodyPr/>
          <a:lstStyle/>
          <a:p>
            <a:fld id="{9A7E7535-067E-4A37-AEFE-CF324AF6AADC}" type="datetime1">
              <a:rPr lang="zh-CN" altLang="en-US" smtClean="0"/>
              <a:t>2024/10/14</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a:xfrm>
            <a:off x="3194447" y="6383849"/>
            <a:ext cx="4929166" cy="365125"/>
          </a:xfrm>
          <a:prstGeom prst="rect">
            <a:avLst/>
          </a:prstGeom>
        </p:spPr>
        <p:txBody>
          <a:bodyPr/>
          <a:lstStyle/>
          <a:p>
            <a:r>
              <a:rPr lang="zh-CN" altLang="en-US"/>
              <a:t>张彪 </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a:xfrm>
            <a:off x="8330659" y="6383849"/>
            <a:ext cx="510941" cy="365125"/>
          </a:xfrm>
          <a:prstGeom prst="rect">
            <a:avLst/>
          </a:prstGeom>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6064251" y="4294189"/>
            <a:ext cx="2777349"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305991" y="1709739"/>
            <a:ext cx="8532019" cy="2852737"/>
          </a:xfrm>
        </p:spPr>
        <p:txBody>
          <a:bodyPr anchor="b"/>
          <a:lstStyle>
            <a:lvl1pPr>
              <a:defRPr sz="3750"/>
            </a:lvl1pPr>
          </a:lstStyle>
          <a:p>
            <a:r>
              <a:rPr lang="en-GB"/>
              <a:t>Click to edit Master title style</a:t>
            </a:r>
            <a:endParaRPr lang="en-US" dirty="0"/>
          </a:p>
        </p:txBody>
      </p:sp>
      <p:sp>
        <p:nvSpPr>
          <p:cNvPr id="3" name="Text Placeholder 2"/>
          <p:cNvSpPr>
            <a:spLocks noGrp="1"/>
          </p:cNvSpPr>
          <p:nvPr>
            <p:ph type="body" idx="1"/>
          </p:nvPr>
        </p:nvSpPr>
        <p:spPr>
          <a:xfrm>
            <a:off x="305990" y="4589464"/>
            <a:ext cx="8532020" cy="1500187"/>
          </a:xfrm>
        </p:spPr>
        <p:txBody>
          <a:bodyPr/>
          <a:lstStyle>
            <a:lvl1pPr marL="0" indent="0">
              <a:buNone/>
              <a:defRPr sz="1800">
                <a:solidFill>
                  <a:schemeClr val="accent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a:xfrm>
            <a:off x="1871700" y="6378350"/>
            <a:ext cx="1215591" cy="365125"/>
          </a:xfrm>
          <a:prstGeom prst="rect">
            <a:avLst/>
          </a:prstGeom>
        </p:spPr>
        <p:txBody>
          <a:bodyPr/>
          <a:lstStyle/>
          <a:p>
            <a:fld id="{80868D5A-2A24-4755-8C31-6ECFE26C712A}" type="datetime1">
              <a:rPr lang="zh-CN" altLang="en-US" smtClean="0"/>
              <a:t>2024/10/14</a:t>
            </a:fld>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a:xfrm>
            <a:off x="3194447" y="6383849"/>
            <a:ext cx="4929166" cy="365125"/>
          </a:xfrm>
          <a:prstGeom prst="rect">
            <a:avLst/>
          </a:prstGeom>
        </p:spPr>
        <p:txBody>
          <a:bodyPr/>
          <a:lstStyle/>
          <a:p>
            <a:r>
              <a:rPr lang="zh-CN" altLang="en-US"/>
              <a:t>张彪 </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a:xfrm>
            <a:off x="8330659" y="6383849"/>
            <a:ext cx="510941" cy="365125"/>
          </a:xfrm>
          <a:prstGeom prst="rect">
            <a:avLst/>
          </a:prstGeo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a:xfrm>
            <a:off x="1871700" y="6378350"/>
            <a:ext cx="1215591" cy="365125"/>
          </a:xfrm>
          <a:prstGeom prst="rect">
            <a:avLst/>
          </a:prstGeom>
        </p:spPr>
        <p:txBody>
          <a:bodyPr/>
          <a:lstStyle/>
          <a:p>
            <a:fld id="{F1189EF6-68AF-49A7-ACE0-A74B49ACEEFD}" type="datetime1">
              <a:rPr lang="zh-CN" altLang="en-US" smtClean="0"/>
              <a:t>2024/10/14</a:t>
            </a:fld>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a:xfrm>
            <a:off x="3194447" y="6383849"/>
            <a:ext cx="4929166" cy="365125"/>
          </a:xfrm>
          <a:prstGeom prst="rect">
            <a:avLst/>
          </a:prstGeom>
        </p:spPr>
        <p:txBody>
          <a:bodyPr/>
          <a:lstStyle/>
          <a:p>
            <a:r>
              <a:rPr lang="zh-CN" altLang="en-US"/>
              <a:t>张彪 </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a:xfrm>
            <a:off x="8330659" y="6383849"/>
            <a:ext cx="510941" cy="365125"/>
          </a:xfrm>
          <a:prstGeom prst="rect">
            <a:avLst/>
          </a:prstGeo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305991" y="6196406"/>
            <a:ext cx="8532019" cy="300082"/>
          </a:xfrm>
          <a:prstGeom prst="rect">
            <a:avLst/>
          </a:prstGeom>
          <a:noFill/>
        </p:spPr>
        <p:txBody>
          <a:bodyPr wrap="square" rtlCol="0">
            <a:spAutoFit/>
          </a:bodyPr>
          <a:lstStyle/>
          <a:p>
            <a:pPr algn="ctr"/>
            <a:r>
              <a:rPr kumimoji="0" lang="fr-CH" sz="1350" dirty="0"/>
              <a:t>http://</a:t>
            </a:r>
            <a:r>
              <a:rPr kumimoji="0" lang="fr-CH" sz="1350" dirty="0" err="1"/>
              <a:t>english.ihep.cas.cn</a:t>
            </a:r>
            <a:r>
              <a:rPr kumimoji="0" lang="fr-CH" sz="1350" dirty="0"/>
              <a:t>/</a:t>
            </a:r>
            <a:r>
              <a:rPr kumimoji="0" lang="fr-CH" sz="1350" dirty="0" err="1"/>
              <a:t>csns</a:t>
            </a:r>
            <a:r>
              <a:rPr kumimoji="0" lang="fr-CH" sz="1350" dirty="0"/>
              <a:t>/</a:t>
            </a:r>
            <a:endParaRPr lang="en-US" sz="1350" dirty="0"/>
          </a:p>
        </p:txBody>
      </p:sp>
      <p:pic>
        <p:nvPicPr>
          <p:cNvPr id="2" name="Picture 1">
            <a:extLst>
              <a:ext uri="{FF2B5EF4-FFF2-40B4-BE49-F238E27FC236}">
                <a16:creationId xmlns:a16="http://schemas.microsoft.com/office/drawing/2014/main" id="{7F5AE3B0-7AC3-3F2C-BC97-8A9A41275598}"/>
              </a:ext>
            </a:extLst>
          </p:cNvPr>
          <p:cNvPicPr>
            <a:picLocks noChangeAspect="1"/>
          </p:cNvPicPr>
          <p:nvPr userDrawn="1"/>
        </p:nvPicPr>
        <p:blipFill>
          <a:blip r:embed="rId2"/>
          <a:stretch>
            <a:fillRect/>
          </a:stretch>
        </p:blipFill>
        <p:spPr>
          <a:xfrm>
            <a:off x="685800" y="1410767"/>
            <a:ext cx="7772400" cy="4036466"/>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046163"/>
            <a:ext cx="6858000" cy="2387600"/>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Autofit/>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6">
            <a:extLst>
              <a:ext uri="{FF2B5EF4-FFF2-40B4-BE49-F238E27FC236}">
                <a16:creationId xmlns:a16="http://schemas.microsoft.com/office/drawing/2014/main" id="{B943B51E-7370-02A4-0236-A16449FAFE9C}"/>
              </a:ext>
            </a:extLst>
          </p:cNvPr>
          <p:cNvSpPr>
            <a:spLocks noGrp="1"/>
          </p:cNvSpPr>
          <p:nvPr>
            <p:ph type="dt" sz="half" idx="2"/>
          </p:nvPr>
        </p:nvSpPr>
        <p:spPr>
          <a:xfrm>
            <a:off x="548934" y="6566990"/>
            <a:ext cx="1188132" cy="291010"/>
          </a:xfrm>
          <a:prstGeom prst="rect">
            <a:avLst/>
          </a:prstGeom>
        </p:spPr>
        <p:txBody>
          <a:bodyPr/>
          <a:lstStyle>
            <a:lvl1pPr algn="ctr">
              <a:defRPr sz="1200"/>
            </a:lvl1pPr>
          </a:lstStyle>
          <a:p>
            <a:fld id="{50556A4F-35F1-4DB4-A29B-156B89E08CC9}" type="datetime1">
              <a:rPr lang="zh-CN" altLang="en-US" smtClean="0"/>
              <a:t>2024/10/14</a:t>
            </a:fld>
            <a:endParaRPr lang="en-US" dirty="0"/>
          </a:p>
        </p:txBody>
      </p:sp>
      <p:sp>
        <p:nvSpPr>
          <p:cNvPr id="5" name="Footer Placeholder 7">
            <a:extLst>
              <a:ext uri="{FF2B5EF4-FFF2-40B4-BE49-F238E27FC236}">
                <a16:creationId xmlns:a16="http://schemas.microsoft.com/office/drawing/2014/main" id="{1368D249-BBBE-D342-760D-0A9C8EF3DD44}"/>
              </a:ext>
            </a:extLst>
          </p:cNvPr>
          <p:cNvSpPr>
            <a:spLocks noGrp="1"/>
          </p:cNvSpPr>
          <p:nvPr>
            <p:ph type="ftr" sz="quarter" idx="3"/>
          </p:nvPr>
        </p:nvSpPr>
        <p:spPr>
          <a:xfrm>
            <a:off x="2119990" y="6566990"/>
            <a:ext cx="4904020" cy="291010"/>
          </a:xfrm>
          <a:prstGeom prst="rect">
            <a:avLst/>
          </a:prstGeom>
        </p:spPr>
        <p:txBody>
          <a:bodyPr/>
          <a:lstStyle>
            <a:lvl1pPr algn="ctr">
              <a:defRPr sz="1200"/>
            </a:lvl1pPr>
          </a:lstStyle>
          <a:p>
            <a:r>
              <a:rPr lang="zh-CN" altLang="en-US"/>
              <a:t>张彪 </a:t>
            </a:r>
            <a:endParaRPr lang="en-US" dirty="0"/>
          </a:p>
        </p:txBody>
      </p:sp>
      <p:sp>
        <p:nvSpPr>
          <p:cNvPr id="6" name="Slide Number Placeholder 8">
            <a:extLst>
              <a:ext uri="{FF2B5EF4-FFF2-40B4-BE49-F238E27FC236}">
                <a16:creationId xmlns:a16="http://schemas.microsoft.com/office/drawing/2014/main" id="{E91DD546-06F3-2810-A45A-9E1378CE6E42}"/>
              </a:ext>
            </a:extLst>
          </p:cNvPr>
          <p:cNvSpPr>
            <a:spLocks noGrp="1"/>
          </p:cNvSpPr>
          <p:nvPr>
            <p:ph type="sldNum" sz="quarter" idx="4"/>
          </p:nvPr>
        </p:nvSpPr>
        <p:spPr>
          <a:xfrm>
            <a:off x="8096702" y="6529932"/>
            <a:ext cx="510941" cy="365125"/>
          </a:xfrm>
          <a:prstGeom prst="rect">
            <a:avLst/>
          </a:prstGeom>
        </p:spPr>
        <p:txBody>
          <a:bodyPr/>
          <a:lstStyle>
            <a:lvl1pPr algn="ctr">
              <a:defRPr sz="1200"/>
            </a:lvl1p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useBgFill="1">
        <p:nvSpPr>
          <p:cNvPr id="3" name="Content Placeholder 2"/>
          <p:cNvSpPr>
            <a:spLocks noGrp="1"/>
          </p:cNvSpPr>
          <p:nvPr>
            <p:ph idx="1"/>
          </p:nvPr>
        </p:nvSpPr>
        <p:spPr/>
        <p:txBody>
          <a:bodyPr/>
          <a:lstStyle>
            <a:lvl1pPr>
              <a:defRPr>
                <a:solidFill>
                  <a:schemeClr val="tx2"/>
                </a:solidFill>
              </a:defRPr>
            </a:lvl1pPr>
            <a:lvl2pPr marL="243000" indent="-243000">
              <a:buFont typeface="Arial" charset="0"/>
              <a:buChar char="•"/>
              <a:tabLst/>
              <a:defRPr sz="1350">
                <a:solidFill>
                  <a:schemeClr val="tx2"/>
                </a:solidFill>
              </a:defRPr>
            </a:lvl2pPr>
            <a:lvl3pPr marL="486000" indent="-243000">
              <a:buSzPct val="100000"/>
              <a:buFont typeface="Arial" panose="020B0604020202020204" pitchFamily="34" charset="0"/>
              <a:buChar char="•"/>
              <a:tabLst/>
              <a:defRPr>
                <a:solidFill>
                  <a:schemeClr val="tx2"/>
                </a:solidFill>
              </a:defRPr>
            </a:lvl3pPr>
            <a:lvl4pPr marL="729000" indent="-243000">
              <a:buSzPct val="100000"/>
              <a:buFont typeface="Arial" charset="0"/>
              <a:buChar char="•"/>
              <a:tabLst/>
              <a:defRPr>
                <a:solidFill>
                  <a:schemeClr val="tx2"/>
                </a:solidFill>
              </a:defRPr>
            </a:lvl4pPr>
            <a:lvl5pPr marL="1543050" indent="-17145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2" name="Date Placeholder 6">
            <a:extLst>
              <a:ext uri="{FF2B5EF4-FFF2-40B4-BE49-F238E27FC236}">
                <a16:creationId xmlns:a16="http://schemas.microsoft.com/office/drawing/2014/main" id="{2CCFD26F-FE91-1D94-4581-D8FFF966D7DA}"/>
              </a:ext>
            </a:extLst>
          </p:cNvPr>
          <p:cNvSpPr>
            <a:spLocks noGrp="1"/>
          </p:cNvSpPr>
          <p:nvPr>
            <p:ph type="dt" sz="half" idx="2"/>
          </p:nvPr>
        </p:nvSpPr>
        <p:spPr>
          <a:xfrm>
            <a:off x="548934" y="6566990"/>
            <a:ext cx="1188132" cy="291010"/>
          </a:xfrm>
          <a:prstGeom prst="rect">
            <a:avLst/>
          </a:prstGeom>
        </p:spPr>
        <p:txBody>
          <a:bodyPr/>
          <a:lstStyle>
            <a:lvl1pPr algn="ctr">
              <a:defRPr sz="1200"/>
            </a:lvl1pPr>
          </a:lstStyle>
          <a:p>
            <a:fld id="{A34CBD49-14E6-43A4-AF03-4C6F785B9E9B}" type="datetime1">
              <a:rPr lang="zh-CN" altLang="en-US" smtClean="0"/>
              <a:t>2024/10/14</a:t>
            </a:fld>
            <a:endParaRPr lang="en-US" dirty="0"/>
          </a:p>
        </p:txBody>
      </p:sp>
      <p:sp>
        <p:nvSpPr>
          <p:cNvPr id="4" name="Footer Placeholder 7">
            <a:extLst>
              <a:ext uri="{FF2B5EF4-FFF2-40B4-BE49-F238E27FC236}">
                <a16:creationId xmlns:a16="http://schemas.microsoft.com/office/drawing/2014/main" id="{E7496D97-F6E3-5714-4410-9E1593CB0505}"/>
              </a:ext>
            </a:extLst>
          </p:cNvPr>
          <p:cNvSpPr>
            <a:spLocks noGrp="1"/>
          </p:cNvSpPr>
          <p:nvPr>
            <p:ph type="ftr" sz="quarter" idx="3"/>
          </p:nvPr>
        </p:nvSpPr>
        <p:spPr>
          <a:xfrm>
            <a:off x="2119990" y="6566990"/>
            <a:ext cx="4904020" cy="291010"/>
          </a:xfrm>
          <a:prstGeom prst="rect">
            <a:avLst/>
          </a:prstGeom>
        </p:spPr>
        <p:txBody>
          <a:bodyPr/>
          <a:lstStyle>
            <a:lvl1pPr algn="ctr">
              <a:defRPr sz="1200"/>
            </a:lvl1pPr>
          </a:lstStyle>
          <a:p>
            <a:r>
              <a:rPr lang="zh-CN" altLang="en-US"/>
              <a:t>张彪 </a:t>
            </a:r>
            <a:endParaRPr lang="en-US" dirty="0"/>
          </a:p>
        </p:txBody>
      </p:sp>
      <p:sp>
        <p:nvSpPr>
          <p:cNvPr id="5" name="Slide Number Placeholder 8">
            <a:extLst>
              <a:ext uri="{FF2B5EF4-FFF2-40B4-BE49-F238E27FC236}">
                <a16:creationId xmlns:a16="http://schemas.microsoft.com/office/drawing/2014/main" id="{FC48A26F-CA6F-7CE5-2A84-A73BD03190D5}"/>
              </a:ext>
            </a:extLst>
          </p:cNvPr>
          <p:cNvSpPr>
            <a:spLocks noGrp="1"/>
          </p:cNvSpPr>
          <p:nvPr>
            <p:ph type="sldNum" sz="quarter" idx="4"/>
          </p:nvPr>
        </p:nvSpPr>
        <p:spPr>
          <a:xfrm>
            <a:off x="8096702" y="6529932"/>
            <a:ext cx="510941" cy="365125"/>
          </a:xfrm>
          <a:prstGeom prst="rect">
            <a:avLst/>
          </a:prstGeom>
        </p:spPr>
        <p:txBody>
          <a:bodyPr/>
          <a:lstStyle>
            <a:lvl1pPr algn="ctr">
              <a:defRPr sz="1200"/>
            </a:lvl1p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257175" indent="-257175">
              <a:buFont typeface="Arial" panose="020B0604020202020204" pitchFamily="34" charset="0"/>
              <a:buChar char="•"/>
              <a:defRPr>
                <a:solidFill>
                  <a:schemeClr val="tx2">
                    <a:lumMod val="50000"/>
                  </a:schemeClr>
                </a:solidFill>
              </a:defRPr>
            </a:lvl1pPr>
            <a:lvl2pPr marL="471488" indent="-196454">
              <a:buFont typeface="Arial" panose="020B0604020202020204" pitchFamily="34" charset="0"/>
              <a:buChar char="•"/>
              <a:tabLst/>
              <a:defRPr sz="1350">
                <a:solidFill>
                  <a:schemeClr val="tx2">
                    <a:lumMod val="50000"/>
                  </a:schemeClr>
                </a:solidFill>
              </a:defRPr>
            </a:lvl2pPr>
            <a:lvl3pPr marL="666750" indent="-195263">
              <a:buSzPct val="100000"/>
              <a:buFont typeface="Arial" panose="020B0604020202020204" pitchFamily="34" charset="0"/>
              <a:buChar char="•"/>
              <a:tabLst/>
              <a:defRPr sz="1350">
                <a:solidFill>
                  <a:schemeClr val="tx2">
                    <a:lumMod val="50000"/>
                  </a:schemeClr>
                </a:solidFill>
              </a:defRPr>
            </a:lvl3pPr>
            <a:lvl4pPr marL="907256" indent="-202406">
              <a:buSzPct val="100000"/>
              <a:buFont typeface="Arial" panose="020B0604020202020204" pitchFamily="34" charset="0"/>
              <a:buChar char="•"/>
              <a:tabLst/>
              <a:defRPr sz="1200">
                <a:solidFill>
                  <a:schemeClr val="tx2">
                    <a:lumMod val="50000"/>
                  </a:schemeClr>
                </a:solidFill>
              </a:defRPr>
            </a:lvl4pPr>
            <a:lvl5pPr marL="1543050" indent="-17145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2" name="Date Placeholder 6">
            <a:extLst>
              <a:ext uri="{FF2B5EF4-FFF2-40B4-BE49-F238E27FC236}">
                <a16:creationId xmlns:a16="http://schemas.microsoft.com/office/drawing/2014/main" id="{3785ACB7-CABF-7D95-0159-A01133BA02B0}"/>
              </a:ext>
            </a:extLst>
          </p:cNvPr>
          <p:cNvSpPr>
            <a:spLocks noGrp="1"/>
          </p:cNvSpPr>
          <p:nvPr>
            <p:ph type="dt" sz="half" idx="2"/>
          </p:nvPr>
        </p:nvSpPr>
        <p:spPr>
          <a:xfrm>
            <a:off x="548934" y="6566990"/>
            <a:ext cx="1188132" cy="291010"/>
          </a:xfrm>
          <a:prstGeom prst="rect">
            <a:avLst/>
          </a:prstGeom>
        </p:spPr>
        <p:txBody>
          <a:bodyPr/>
          <a:lstStyle>
            <a:lvl1pPr algn="ctr">
              <a:defRPr sz="1200"/>
            </a:lvl1pPr>
          </a:lstStyle>
          <a:p>
            <a:fld id="{1134A14C-3B8C-4377-BD8B-2F9421755048}" type="datetime1">
              <a:rPr lang="zh-CN" altLang="en-US" smtClean="0"/>
              <a:t>2024/10/14</a:t>
            </a:fld>
            <a:endParaRPr lang="en-US" dirty="0"/>
          </a:p>
        </p:txBody>
      </p:sp>
      <p:sp>
        <p:nvSpPr>
          <p:cNvPr id="4" name="Footer Placeholder 7">
            <a:extLst>
              <a:ext uri="{FF2B5EF4-FFF2-40B4-BE49-F238E27FC236}">
                <a16:creationId xmlns:a16="http://schemas.microsoft.com/office/drawing/2014/main" id="{A3A7696A-3DA6-46BF-4CE5-2D94654F7C4B}"/>
              </a:ext>
            </a:extLst>
          </p:cNvPr>
          <p:cNvSpPr>
            <a:spLocks noGrp="1"/>
          </p:cNvSpPr>
          <p:nvPr>
            <p:ph type="ftr" sz="quarter" idx="3"/>
          </p:nvPr>
        </p:nvSpPr>
        <p:spPr>
          <a:xfrm>
            <a:off x="2119990" y="6566990"/>
            <a:ext cx="4904020" cy="291010"/>
          </a:xfrm>
          <a:prstGeom prst="rect">
            <a:avLst/>
          </a:prstGeom>
        </p:spPr>
        <p:txBody>
          <a:bodyPr/>
          <a:lstStyle>
            <a:lvl1pPr algn="ctr">
              <a:defRPr sz="1200"/>
            </a:lvl1pPr>
          </a:lstStyle>
          <a:p>
            <a:r>
              <a:rPr lang="zh-CN" altLang="en-US"/>
              <a:t>张彪 </a:t>
            </a:r>
            <a:endParaRPr lang="en-US" dirty="0"/>
          </a:p>
        </p:txBody>
      </p:sp>
      <p:sp>
        <p:nvSpPr>
          <p:cNvPr id="5" name="Slide Number Placeholder 8">
            <a:extLst>
              <a:ext uri="{FF2B5EF4-FFF2-40B4-BE49-F238E27FC236}">
                <a16:creationId xmlns:a16="http://schemas.microsoft.com/office/drawing/2014/main" id="{0CC28754-9337-0835-C44C-1944E4C593FD}"/>
              </a:ext>
            </a:extLst>
          </p:cNvPr>
          <p:cNvSpPr>
            <a:spLocks noGrp="1"/>
          </p:cNvSpPr>
          <p:nvPr>
            <p:ph type="sldNum" sz="quarter" idx="4"/>
          </p:nvPr>
        </p:nvSpPr>
        <p:spPr>
          <a:xfrm>
            <a:off x="8096702" y="6529932"/>
            <a:ext cx="510941" cy="365125"/>
          </a:xfrm>
          <a:prstGeom prst="rect">
            <a:avLst/>
          </a:prstGeom>
        </p:spPr>
        <p:txBody>
          <a:bodyPr/>
          <a:lstStyle>
            <a:lvl1pPr algn="ctr">
              <a:defRPr sz="1200"/>
            </a:lvl1p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a:xfrm>
            <a:off x="1871700" y="6378350"/>
            <a:ext cx="1215591" cy="365125"/>
          </a:xfrm>
          <a:prstGeom prst="rect">
            <a:avLst/>
          </a:prstGeom>
        </p:spPr>
        <p:txBody>
          <a:bodyPr/>
          <a:lstStyle/>
          <a:p>
            <a:fld id="{B059AFC1-FEA9-47A7-BD62-1922C38CDE49}" type="datetime1">
              <a:rPr lang="zh-CN" altLang="en-US" smtClean="0"/>
              <a:t>2024/10/14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a:xfrm>
            <a:off x="3194447" y="6383849"/>
            <a:ext cx="4929166" cy="365125"/>
          </a:xfrm>
          <a:prstGeom prst="rect">
            <a:avLst/>
          </a:prstGeom>
        </p:spPr>
        <p:txBody>
          <a:bodyPr/>
          <a:lstStyle/>
          <a:p>
            <a:r>
              <a:rPr lang="zh-CN" altLang="en-US"/>
              <a:t>张彪 </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a:xfrm>
            <a:off x="8330659" y="6383849"/>
            <a:ext cx="510941" cy="365125"/>
          </a:xfrm>
          <a:prstGeom prst="rect">
            <a:avLst/>
          </a:prstGeom>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305991" y="1439863"/>
            <a:ext cx="8532019"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05991" y="1592264"/>
            <a:ext cx="4212431" cy="4608512"/>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2"/>
          </p:nvPr>
        </p:nvSpPr>
        <p:spPr>
          <a:xfrm>
            <a:off x="4629150" y="1592265"/>
            <a:ext cx="4208860" cy="4608511"/>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a:xfrm>
            <a:off x="1871700" y="6378350"/>
            <a:ext cx="1215591" cy="365125"/>
          </a:xfrm>
          <a:prstGeom prst="rect">
            <a:avLst/>
          </a:prstGeom>
        </p:spPr>
        <p:txBody>
          <a:bodyPr/>
          <a:lstStyle/>
          <a:p>
            <a:fld id="{CF8EC8E9-D56D-4D0B-8AD8-174D1800CB45}" type="datetime1">
              <a:rPr lang="zh-CN" altLang="en-US" smtClean="0"/>
              <a:t>2024/10/14</a:t>
            </a:fld>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a:xfrm>
            <a:off x="3194447" y="6383849"/>
            <a:ext cx="4929166" cy="365125"/>
          </a:xfrm>
          <a:prstGeom prst="rect">
            <a:avLst/>
          </a:prstGeom>
        </p:spPr>
        <p:txBody>
          <a:bodyPr/>
          <a:lstStyle/>
          <a:p>
            <a:r>
              <a:rPr lang="zh-CN" altLang="en-US"/>
              <a:t>张彪 </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a:xfrm>
            <a:off x="8330659" y="6383849"/>
            <a:ext cx="510941" cy="365125"/>
          </a:xfrm>
          <a:prstGeom prst="rect">
            <a:avLst/>
          </a:prstGeo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5991" y="365126"/>
            <a:ext cx="8535609"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305991" y="1592264"/>
            <a:ext cx="4212431" cy="668337"/>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305991" y="2427287"/>
            <a:ext cx="4212431" cy="3773488"/>
          </a:xfrm>
        </p:spPr>
        <p:txBody>
          <a:bodyPr/>
          <a:lstStyle>
            <a:lvl1pPr marL="243000" indent="-243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3"/>
          </p:nvPr>
        </p:nvSpPr>
        <p:spPr>
          <a:xfrm>
            <a:off x="4629150" y="1604966"/>
            <a:ext cx="4212450" cy="655634"/>
          </a:xfrm>
        </p:spPr>
        <p:txBody>
          <a:bodyPr anchor="t" anchorCtr="0"/>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427287"/>
            <a:ext cx="4208860" cy="3773488"/>
          </a:xfrm>
        </p:spPr>
        <p:txBody>
          <a:bodyPr/>
          <a:lstStyle>
            <a:lvl1pPr marL="243000" indent="-243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a:xfrm>
            <a:off x="1871700" y="6378350"/>
            <a:ext cx="1215591" cy="365125"/>
          </a:xfrm>
          <a:prstGeom prst="rect">
            <a:avLst/>
          </a:prstGeom>
        </p:spPr>
        <p:txBody>
          <a:bodyPr/>
          <a:lstStyle/>
          <a:p>
            <a:fld id="{BAE7B3B0-BDFC-4DB8-B854-599E53FB082E}" type="datetime1">
              <a:rPr lang="zh-CN" altLang="en-US" smtClean="0"/>
              <a:t>2024/10/14</a:t>
            </a:fld>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a:xfrm>
            <a:off x="3194447" y="6383849"/>
            <a:ext cx="4929166" cy="365125"/>
          </a:xfrm>
          <a:prstGeom prst="rect">
            <a:avLst/>
          </a:prstGeom>
        </p:spPr>
        <p:txBody>
          <a:bodyPr/>
          <a:lstStyle/>
          <a:p>
            <a:r>
              <a:rPr lang="zh-CN" altLang="en-US"/>
              <a:t>张彪 </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a:xfrm>
            <a:off x="8330659" y="6383849"/>
            <a:ext cx="510941" cy="365125"/>
          </a:xfrm>
          <a:prstGeom prst="rect">
            <a:avLst/>
          </a:prstGeom>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8532018"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305991" y="1598658"/>
            <a:ext cx="4212431" cy="4608512"/>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a:xfrm>
            <a:off x="1871700" y="6378350"/>
            <a:ext cx="1215591" cy="365125"/>
          </a:xfrm>
          <a:prstGeom prst="rect">
            <a:avLst/>
          </a:prstGeom>
        </p:spPr>
        <p:txBody>
          <a:bodyPr/>
          <a:lstStyle/>
          <a:p>
            <a:fld id="{4F2B71AA-72C7-4677-A343-43592B41B6C6}" type="datetime1">
              <a:rPr lang="zh-CN" altLang="en-US" smtClean="0"/>
              <a:t>2024/10/14</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a:xfrm>
            <a:off x="3194447" y="6383849"/>
            <a:ext cx="4929166" cy="365125"/>
          </a:xfrm>
          <a:prstGeom prst="rect">
            <a:avLst/>
          </a:prstGeom>
        </p:spPr>
        <p:txBody>
          <a:bodyPr/>
          <a:lstStyle/>
          <a:p>
            <a:r>
              <a:rPr lang="zh-CN" altLang="en-US"/>
              <a:t>张彪 </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a:xfrm>
            <a:off x="8330659" y="6383849"/>
            <a:ext cx="510941" cy="365125"/>
          </a:xfrm>
          <a:prstGeom prst="rect">
            <a:avLst/>
          </a:prstGeom>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4625579" y="1592264"/>
            <a:ext cx="4212431"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4625579" y="3969704"/>
            <a:ext cx="4212431"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305992" y="373593"/>
            <a:ext cx="8532018"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305991" y="1598658"/>
            <a:ext cx="2781301" cy="4608512"/>
          </a:xfrm>
        </p:spPr>
        <p:txBody>
          <a:bodyPr/>
          <a:lstStyle>
            <a:lvl1pPr>
              <a:defRPr>
                <a:solidFill>
                  <a:schemeClr val="tx2">
                    <a:lumMod val="50000"/>
                  </a:schemeClr>
                </a:solidFill>
              </a:defRPr>
            </a:lvl1pPr>
            <a:lvl2pPr>
              <a:lnSpc>
                <a:spcPct val="12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a:xfrm>
            <a:off x="1871700" y="6378350"/>
            <a:ext cx="1215591" cy="365125"/>
          </a:xfrm>
          <a:prstGeom prst="rect">
            <a:avLst/>
          </a:prstGeom>
        </p:spPr>
        <p:txBody>
          <a:bodyPr/>
          <a:lstStyle/>
          <a:p>
            <a:fld id="{7A28BAB1-9FC9-452C-B563-D4173E581FAB}" type="datetime1">
              <a:rPr lang="zh-CN" altLang="en-US" smtClean="0"/>
              <a:t>2024/10/14</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a:xfrm>
            <a:off x="3194447" y="6383849"/>
            <a:ext cx="4929166" cy="365125"/>
          </a:xfrm>
          <a:prstGeom prst="rect">
            <a:avLst/>
          </a:prstGeom>
        </p:spPr>
        <p:txBody>
          <a:bodyPr/>
          <a:lstStyle/>
          <a:p>
            <a:r>
              <a:rPr lang="zh-CN" altLang="en-US"/>
              <a:t>张彪 </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a:xfrm>
            <a:off x="8330659" y="6383849"/>
            <a:ext cx="510941" cy="365125"/>
          </a:xfrm>
          <a:prstGeom prst="rect">
            <a:avLst/>
          </a:prstGeom>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6056710" y="1592264"/>
            <a:ext cx="27813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6093511" y="3969704"/>
            <a:ext cx="2744499"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3194447" y="1592264"/>
            <a:ext cx="2744499"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3194447" y="3978016"/>
            <a:ext cx="2744499"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ED53C4-6E87-A4E8-66AA-6C3D9D5D5D96}"/>
              </a:ext>
            </a:extLst>
          </p:cNvPr>
          <p:cNvPicPr>
            <a:picLocks noChangeAspect="1"/>
          </p:cNvPicPr>
          <p:nvPr userDrawn="1"/>
        </p:nvPicPr>
        <p:blipFill>
          <a:blip r:embed="rId19"/>
          <a:stretch>
            <a:fillRect/>
          </a:stretch>
        </p:blipFill>
        <p:spPr>
          <a:xfrm>
            <a:off x="-42114" y="187746"/>
            <a:ext cx="1019316" cy="652553"/>
          </a:xfrm>
          <a:prstGeom prst="rect">
            <a:avLst/>
          </a:prstGeom>
        </p:spPr>
      </p:pic>
      <p:sp>
        <p:nvSpPr>
          <p:cNvPr id="2" name="Title Placeholder 1"/>
          <p:cNvSpPr>
            <a:spLocks noGrp="1"/>
          </p:cNvSpPr>
          <p:nvPr>
            <p:ph type="title"/>
          </p:nvPr>
        </p:nvSpPr>
        <p:spPr>
          <a:xfrm>
            <a:off x="743430" y="35655"/>
            <a:ext cx="7657140" cy="738991"/>
          </a:xfrm>
          <a:prstGeom prst="rect">
            <a:avLst/>
          </a:prstGeom>
        </p:spPr>
        <p:txBody>
          <a:bodyPr vert="horz" lIns="0" tIns="0" rIns="0" bIns="0" rtlCol="0" anchor="ctr"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538662" y="890543"/>
            <a:ext cx="8070746" cy="207338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4" name="Straight Connector 13">
            <a:extLst>
              <a:ext uri="{FF2B5EF4-FFF2-40B4-BE49-F238E27FC236}">
                <a16:creationId xmlns:a16="http://schemas.microsoft.com/office/drawing/2014/main" id="{BD9C6532-AEDE-354E-83AD-7F67D706DF38}"/>
              </a:ext>
            </a:extLst>
          </p:cNvPr>
          <p:cNvCxnSpPr>
            <a:cxnSpLocks/>
          </p:cNvCxnSpPr>
          <p:nvPr userDrawn="1"/>
        </p:nvCxnSpPr>
        <p:spPr>
          <a:xfrm>
            <a:off x="538662" y="774646"/>
            <a:ext cx="8070746"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6">
            <a:extLst>
              <a:ext uri="{FF2B5EF4-FFF2-40B4-BE49-F238E27FC236}">
                <a16:creationId xmlns:a16="http://schemas.microsoft.com/office/drawing/2014/main" id="{82887CB3-46BC-19DA-921D-9E3DEC15C5CF}"/>
              </a:ext>
            </a:extLst>
          </p:cNvPr>
          <p:cNvSpPr>
            <a:spLocks noGrp="1"/>
          </p:cNvSpPr>
          <p:nvPr>
            <p:ph type="dt" sz="half" idx="2"/>
          </p:nvPr>
        </p:nvSpPr>
        <p:spPr>
          <a:xfrm>
            <a:off x="200689" y="6564762"/>
            <a:ext cx="1188132" cy="291010"/>
          </a:xfrm>
          <a:prstGeom prst="rect">
            <a:avLst/>
          </a:prstGeom>
        </p:spPr>
        <p:txBody>
          <a:bodyPr/>
          <a:lstStyle>
            <a:lvl1pPr algn="ctr">
              <a:defRPr sz="1200"/>
            </a:lvl1pPr>
          </a:lstStyle>
          <a:p>
            <a:fld id="{C92069B1-DB42-489D-AEC9-72D455DFE9DC}" type="datetime1">
              <a:rPr lang="zh-CN" altLang="en-US" smtClean="0"/>
              <a:t>2024/10/14</a:t>
            </a:fld>
            <a:endParaRPr lang="en-US" dirty="0"/>
          </a:p>
        </p:txBody>
      </p:sp>
      <p:sp>
        <p:nvSpPr>
          <p:cNvPr id="5" name="Footer Placeholder 7">
            <a:extLst>
              <a:ext uri="{FF2B5EF4-FFF2-40B4-BE49-F238E27FC236}">
                <a16:creationId xmlns:a16="http://schemas.microsoft.com/office/drawing/2014/main" id="{DE918425-FC2C-4138-DC0B-8046148C4145}"/>
              </a:ext>
            </a:extLst>
          </p:cNvPr>
          <p:cNvSpPr>
            <a:spLocks noGrp="1"/>
          </p:cNvSpPr>
          <p:nvPr>
            <p:ph type="ftr" sz="quarter" idx="3"/>
          </p:nvPr>
        </p:nvSpPr>
        <p:spPr>
          <a:xfrm>
            <a:off x="2119990" y="6566990"/>
            <a:ext cx="4904020" cy="291010"/>
          </a:xfrm>
          <a:prstGeom prst="rect">
            <a:avLst/>
          </a:prstGeom>
        </p:spPr>
        <p:txBody>
          <a:bodyPr/>
          <a:lstStyle>
            <a:lvl1pPr algn="ctr">
              <a:defRPr sz="1200"/>
            </a:lvl1pPr>
          </a:lstStyle>
          <a:p>
            <a:r>
              <a:rPr lang="zh-CN" altLang="en-US"/>
              <a:t>张彪 </a:t>
            </a:r>
            <a:endParaRPr lang="en-US" dirty="0"/>
          </a:p>
        </p:txBody>
      </p:sp>
      <p:sp>
        <p:nvSpPr>
          <p:cNvPr id="6" name="Slide Number Placeholder 8">
            <a:extLst>
              <a:ext uri="{FF2B5EF4-FFF2-40B4-BE49-F238E27FC236}">
                <a16:creationId xmlns:a16="http://schemas.microsoft.com/office/drawing/2014/main" id="{67FEFFDE-8AC7-FBA0-034E-E6E960FE3031}"/>
              </a:ext>
            </a:extLst>
          </p:cNvPr>
          <p:cNvSpPr>
            <a:spLocks noGrp="1"/>
          </p:cNvSpPr>
          <p:nvPr>
            <p:ph type="sldNum" sz="quarter" idx="4"/>
          </p:nvPr>
        </p:nvSpPr>
        <p:spPr>
          <a:xfrm>
            <a:off x="8575987" y="6538873"/>
            <a:ext cx="510941" cy="365125"/>
          </a:xfrm>
          <a:prstGeom prst="rect">
            <a:avLst/>
          </a:prstGeom>
        </p:spPr>
        <p:txBody>
          <a:bodyPr/>
          <a:lstStyle>
            <a:lvl1pPr algn="ctr">
              <a:defRPr sz="1200"/>
            </a:lvl1pPr>
          </a:lstStyle>
          <a:p>
            <a:fld id="{36B5EA5A-BC32-A742-B11B-8E7414D5B535}" type="slidenum">
              <a:rPr lang="en-US" smtClean="0"/>
              <a:pPr/>
              <a:t>‹#›</a:t>
            </a:fld>
            <a:endParaRPr lang="en-US" dirty="0"/>
          </a:p>
        </p:txBody>
      </p:sp>
      <p:cxnSp>
        <p:nvCxnSpPr>
          <p:cNvPr id="15" name="Straight Connector 14">
            <a:extLst>
              <a:ext uri="{FF2B5EF4-FFF2-40B4-BE49-F238E27FC236}">
                <a16:creationId xmlns:a16="http://schemas.microsoft.com/office/drawing/2014/main" id="{FAF53082-566B-8570-F568-03257A673807}"/>
              </a:ext>
            </a:extLst>
          </p:cNvPr>
          <p:cNvCxnSpPr>
            <a:cxnSpLocks/>
          </p:cNvCxnSpPr>
          <p:nvPr userDrawn="1"/>
        </p:nvCxnSpPr>
        <p:spPr>
          <a:xfrm>
            <a:off x="538662" y="6525344"/>
            <a:ext cx="8070746"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50" r:id="rId3"/>
    <p:sldLayoutId id="2147483665" r:id="rId4"/>
    <p:sldLayoutId id="2147483668" r:id="rId5"/>
    <p:sldLayoutId id="2147483652" r:id="rId6"/>
    <p:sldLayoutId id="2147483653" r:id="rId7"/>
    <p:sldLayoutId id="2147483666" r:id="rId8"/>
    <p:sldLayoutId id="2147483667" r:id="rId9"/>
    <p:sldLayoutId id="2147483658" r:id="rId10"/>
    <p:sldLayoutId id="2147483659" r:id="rId11"/>
    <p:sldLayoutId id="2147483673" r:id="rId12"/>
    <p:sldLayoutId id="2147483660" r:id="rId13"/>
    <p:sldLayoutId id="2147483671" r:id="rId14"/>
    <p:sldLayoutId id="2147483651" r:id="rId15"/>
    <p:sldLayoutId id="2147483654" r:id="rId16"/>
    <p:sldLayoutId id="2147483655" r:id="rId17"/>
  </p:sldLayoutIdLst>
  <p:hf hdr="0"/>
  <p:txStyles>
    <p:titleStyle>
      <a:lvl1pPr algn="ctr"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0" indent="0" algn="l" defTabSz="685800" rtl="0" eaLnBrk="1" latinLnBrk="0" hangingPunct="1">
        <a:lnSpc>
          <a:spcPct val="90000"/>
        </a:lnSpc>
        <a:spcBef>
          <a:spcPts val="1350"/>
        </a:spcBef>
        <a:spcAft>
          <a:spcPts val="300"/>
        </a:spcAft>
        <a:buFont typeface="Arial"/>
        <a:buNone/>
        <a:tabLst/>
        <a:defRPr sz="1575" b="0" kern="1200">
          <a:solidFill>
            <a:schemeClr val="tx2">
              <a:lumMod val="50000"/>
            </a:schemeClr>
          </a:solidFill>
          <a:latin typeface="+mn-lt"/>
          <a:ea typeface="+mn-ea"/>
          <a:cs typeface="+mn-cs"/>
        </a:defRPr>
      </a:lvl1pPr>
      <a:lvl2pPr marL="242888" indent="-243000" algn="l" defTabSz="685800" rtl="0" eaLnBrk="1" latinLnBrk="0" hangingPunct="1">
        <a:lnSpc>
          <a:spcPct val="100000"/>
        </a:lnSpc>
        <a:spcBef>
          <a:spcPts val="375"/>
        </a:spcBef>
        <a:spcAft>
          <a:spcPts val="225"/>
        </a:spcAft>
        <a:buFont typeface="Arial" charset="0"/>
        <a:buChar char="•"/>
        <a:tabLst/>
        <a:defRPr sz="1350" kern="1200">
          <a:solidFill>
            <a:schemeClr val="tx2">
              <a:lumMod val="50000"/>
            </a:schemeClr>
          </a:solidFill>
          <a:latin typeface="+mn-lt"/>
          <a:ea typeface="+mn-ea"/>
          <a:cs typeface="+mn-cs"/>
        </a:defRPr>
      </a:lvl2pPr>
      <a:lvl3pPr marL="486000" indent="-243000" algn="l" defTabSz="685800" rtl="0" eaLnBrk="1" latinLnBrk="0" hangingPunct="1">
        <a:lnSpc>
          <a:spcPct val="100000"/>
        </a:lnSpc>
        <a:spcBef>
          <a:spcPts val="375"/>
        </a:spcBef>
        <a:spcAft>
          <a:spcPts val="225"/>
        </a:spcAft>
        <a:buFont typeface="Arial" panose="020B0604020202020204" pitchFamily="34" charset="0"/>
        <a:buChar char="•"/>
        <a:tabLst/>
        <a:defRPr sz="1275" kern="1200">
          <a:solidFill>
            <a:schemeClr val="tx2">
              <a:lumMod val="50000"/>
            </a:schemeClr>
          </a:solidFill>
          <a:latin typeface="+mn-lt"/>
          <a:ea typeface="+mn-ea"/>
          <a:cs typeface="+mn-cs"/>
        </a:defRPr>
      </a:lvl3pPr>
      <a:lvl4pPr marL="729000" indent="-243000" algn="l" defTabSz="685800" rtl="0" eaLnBrk="1" latinLnBrk="0" hangingPunct="1">
        <a:lnSpc>
          <a:spcPct val="100000"/>
        </a:lnSpc>
        <a:spcBef>
          <a:spcPts val="375"/>
        </a:spcBef>
        <a:spcAft>
          <a:spcPts val="225"/>
        </a:spcAft>
        <a:buFont typeface="Arial" panose="020B0604020202020204" pitchFamily="34" charset="0"/>
        <a:buChar char="•"/>
        <a:tabLst/>
        <a:defRPr sz="1200" kern="1200">
          <a:solidFill>
            <a:schemeClr val="tx2">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200" kern="1200">
          <a:solidFill>
            <a:schemeClr val="accent6"/>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2880" userDrawn="1">
          <p15:clr>
            <a:srgbClr val="F26B43"/>
          </p15:clr>
        </p15:guide>
        <p15:guide id="3" pos="5567" userDrawn="1">
          <p15:clr>
            <a:srgbClr val="F26B43"/>
          </p15:clr>
        </p15:guide>
        <p15:guide id="4" pos="193" userDrawn="1">
          <p15:clr>
            <a:srgbClr val="F26B43"/>
          </p15:clr>
        </p15:guide>
        <p15:guide id="6" pos="2846" userDrawn="1">
          <p15:clr>
            <a:srgbClr val="F26B43"/>
          </p15:clr>
        </p15:guide>
        <p15:guide id="7" pos="2914" userDrawn="1">
          <p15:clr>
            <a:srgbClr val="F26B43"/>
          </p15:clr>
        </p15:guide>
        <p15:guide id="8" pos="3815" userDrawn="1">
          <p15:clr>
            <a:srgbClr val="F26B43"/>
          </p15:clr>
        </p15:guide>
        <p15:guide id="9" pos="3748" userDrawn="1">
          <p15:clr>
            <a:srgbClr val="F26B43"/>
          </p15:clr>
        </p15:guide>
        <p15:guide id="10" pos="2012" userDrawn="1">
          <p15:clr>
            <a:srgbClr val="F26B43"/>
          </p15:clr>
        </p15:guide>
        <p15:guide id="11" pos="1945"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4734" userDrawn="1">
          <p15:clr>
            <a:srgbClr val="F26B43"/>
          </p15:clr>
        </p15:guide>
        <p15:guide id="18" pos="466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1C0AE-89DE-0A2A-B23D-DEBDBAA6B6AB}"/>
              </a:ext>
            </a:extLst>
          </p:cNvPr>
          <p:cNvSpPr>
            <a:spLocks noGrp="1"/>
          </p:cNvSpPr>
          <p:nvPr>
            <p:ph type="ctrTitle"/>
          </p:nvPr>
        </p:nvSpPr>
        <p:spPr>
          <a:xfrm>
            <a:off x="1043608" y="2929544"/>
            <a:ext cx="6858000" cy="652835"/>
          </a:xfrm>
        </p:spPr>
        <p:txBody>
          <a:bodyPr/>
          <a:lstStyle/>
          <a:p>
            <a:r>
              <a:rPr lang="zh-CN" altLang="en-US" dirty="0"/>
              <a:t>学生汇报</a:t>
            </a:r>
            <a:endParaRPr lang="en-CH" dirty="0"/>
          </a:p>
        </p:txBody>
      </p:sp>
      <p:sp>
        <p:nvSpPr>
          <p:cNvPr id="3" name="Subtitle 2">
            <a:extLst>
              <a:ext uri="{FF2B5EF4-FFF2-40B4-BE49-F238E27FC236}">
                <a16:creationId xmlns:a16="http://schemas.microsoft.com/office/drawing/2014/main" id="{A72739E5-10D5-A261-81B0-4B4EE5A9E1BD}"/>
              </a:ext>
            </a:extLst>
          </p:cNvPr>
          <p:cNvSpPr>
            <a:spLocks noGrp="1"/>
          </p:cNvSpPr>
          <p:nvPr>
            <p:ph type="subTitle" idx="1"/>
          </p:nvPr>
        </p:nvSpPr>
        <p:spPr>
          <a:xfrm>
            <a:off x="1142543" y="5301208"/>
            <a:ext cx="6858000" cy="291010"/>
          </a:xfrm>
        </p:spPr>
        <p:txBody>
          <a:bodyPr/>
          <a:lstStyle/>
          <a:p>
            <a:r>
              <a:rPr lang="zh-CN" altLang="en-US" dirty="0"/>
              <a:t>汇报人：张彪</a:t>
            </a:r>
            <a:endParaRPr lang="en-US" altLang="zh-CN" dirty="0"/>
          </a:p>
        </p:txBody>
      </p:sp>
      <p:sp>
        <p:nvSpPr>
          <p:cNvPr id="4" name="Date Placeholder 3">
            <a:extLst>
              <a:ext uri="{FF2B5EF4-FFF2-40B4-BE49-F238E27FC236}">
                <a16:creationId xmlns:a16="http://schemas.microsoft.com/office/drawing/2014/main" id="{74F22BCC-8259-B182-6802-16378982C5CC}"/>
              </a:ext>
            </a:extLst>
          </p:cNvPr>
          <p:cNvSpPr>
            <a:spLocks noGrp="1"/>
          </p:cNvSpPr>
          <p:nvPr>
            <p:ph type="dt" sz="half" idx="2"/>
          </p:nvPr>
        </p:nvSpPr>
        <p:spPr/>
        <p:txBody>
          <a:bodyPr/>
          <a:lstStyle/>
          <a:p>
            <a:fld id="{50FFB5B6-236C-4A96-8D5A-C707B4237193}" type="datetime1">
              <a:rPr lang="zh-CN" altLang="en-US" smtClean="0"/>
              <a:t>2024/10/14</a:t>
            </a:fld>
            <a:endParaRPr lang="en-US" dirty="0"/>
          </a:p>
        </p:txBody>
      </p:sp>
      <p:sp>
        <p:nvSpPr>
          <p:cNvPr id="5" name="Footer Placeholder 4">
            <a:extLst>
              <a:ext uri="{FF2B5EF4-FFF2-40B4-BE49-F238E27FC236}">
                <a16:creationId xmlns:a16="http://schemas.microsoft.com/office/drawing/2014/main" id="{882C6BA1-3127-125B-D9E5-3A65356642BE}"/>
              </a:ext>
            </a:extLst>
          </p:cNvPr>
          <p:cNvSpPr>
            <a:spLocks noGrp="1"/>
          </p:cNvSpPr>
          <p:nvPr>
            <p:ph type="ftr" sz="quarter" idx="3"/>
          </p:nvPr>
        </p:nvSpPr>
        <p:spPr/>
        <p:txBody>
          <a:bodyPr/>
          <a:lstStyle/>
          <a:p>
            <a:r>
              <a:rPr lang="zh-CN" altLang="en-US"/>
              <a:t>张彪 </a:t>
            </a:r>
            <a:endParaRPr lang="en-US" dirty="0"/>
          </a:p>
        </p:txBody>
      </p:sp>
      <p:sp>
        <p:nvSpPr>
          <p:cNvPr id="6" name="Slide Number Placeholder 5">
            <a:extLst>
              <a:ext uri="{FF2B5EF4-FFF2-40B4-BE49-F238E27FC236}">
                <a16:creationId xmlns:a16="http://schemas.microsoft.com/office/drawing/2014/main" id="{496AA4F1-DE08-BC51-FE39-E133094663D2}"/>
              </a:ext>
            </a:extLst>
          </p:cNvPr>
          <p:cNvSpPr>
            <a:spLocks noGrp="1"/>
          </p:cNvSpPr>
          <p:nvPr>
            <p:ph type="sldNum" sz="quarter" idx="4"/>
          </p:nvPr>
        </p:nvSpPr>
        <p:spPr/>
        <p:txBody>
          <a:bodyPr/>
          <a:lstStyle/>
          <a:p>
            <a:fld id="{36B5EA5A-BC32-A742-B11B-8E7414D5B535}" type="slidenum">
              <a:rPr lang="en-US" smtClean="0"/>
              <a:pPr/>
              <a:t>1</a:t>
            </a:fld>
            <a:endParaRPr lang="en-US" dirty="0"/>
          </a:p>
        </p:txBody>
      </p:sp>
      <p:sp>
        <p:nvSpPr>
          <p:cNvPr id="7" name="TextBox 6">
            <a:extLst>
              <a:ext uri="{FF2B5EF4-FFF2-40B4-BE49-F238E27FC236}">
                <a16:creationId xmlns:a16="http://schemas.microsoft.com/office/drawing/2014/main" id="{630ABE1B-6316-FE69-21E8-E7CCC18E8155}"/>
              </a:ext>
            </a:extLst>
          </p:cNvPr>
          <p:cNvSpPr txBox="1"/>
          <p:nvPr/>
        </p:nvSpPr>
        <p:spPr>
          <a:xfrm>
            <a:off x="5053263" y="3713747"/>
            <a:ext cx="65" cy="276999"/>
          </a:xfrm>
          <a:prstGeom prst="rect">
            <a:avLst/>
          </a:prstGeom>
          <a:noFill/>
        </p:spPr>
        <p:txBody>
          <a:bodyPr wrap="none" lIns="0" tIns="0" rIns="0" bIns="0" rtlCol="0">
            <a:spAutoFit/>
          </a:bodyPr>
          <a:lstStyle/>
          <a:p>
            <a:pPr algn="l"/>
            <a:endParaRPr lang="en-CH" dirty="0"/>
          </a:p>
        </p:txBody>
      </p:sp>
    </p:spTree>
    <p:extLst>
      <p:ext uri="{BB962C8B-B14F-4D97-AF65-F5344CB8AC3E}">
        <p14:creationId xmlns:p14="http://schemas.microsoft.com/office/powerpoint/2010/main" val="581084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B73DD5-CA08-D7B6-DC11-0818B3DB898D}"/>
              </a:ext>
            </a:extLst>
          </p:cNvPr>
          <p:cNvSpPr>
            <a:spLocks noGrp="1"/>
          </p:cNvSpPr>
          <p:nvPr>
            <p:ph type="title"/>
          </p:nvPr>
        </p:nvSpPr>
        <p:spPr/>
        <p:txBody>
          <a:bodyPr anchor="ctr"/>
          <a:lstStyle/>
          <a:p>
            <a:r>
              <a:rPr lang="zh-CN" altLang="en-US" dirty="0"/>
              <a:t>文献调研</a:t>
            </a:r>
            <a:endParaRPr lang="en-CH" dirty="0"/>
          </a:p>
        </p:txBody>
      </p:sp>
      <p:sp>
        <p:nvSpPr>
          <p:cNvPr id="4" name="Date Placeholder 3">
            <a:extLst>
              <a:ext uri="{FF2B5EF4-FFF2-40B4-BE49-F238E27FC236}">
                <a16:creationId xmlns:a16="http://schemas.microsoft.com/office/drawing/2014/main" id="{3AF492D0-43F7-F206-62EB-A260477970AD}"/>
              </a:ext>
            </a:extLst>
          </p:cNvPr>
          <p:cNvSpPr>
            <a:spLocks noGrp="1"/>
          </p:cNvSpPr>
          <p:nvPr>
            <p:ph type="dt" sz="half" idx="2"/>
          </p:nvPr>
        </p:nvSpPr>
        <p:spPr/>
        <p:txBody>
          <a:bodyPr/>
          <a:lstStyle/>
          <a:p>
            <a:fld id="{A97C954C-C721-4F98-AA6B-E8752BCC9555}" type="datetime1">
              <a:rPr lang="zh-CN" altLang="en-US" smtClean="0"/>
              <a:t>2024/10/14</a:t>
            </a:fld>
            <a:endParaRPr lang="en-US" dirty="0"/>
          </a:p>
        </p:txBody>
      </p:sp>
      <p:sp>
        <p:nvSpPr>
          <p:cNvPr id="5" name="Footer Placeholder 4">
            <a:extLst>
              <a:ext uri="{FF2B5EF4-FFF2-40B4-BE49-F238E27FC236}">
                <a16:creationId xmlns:a16="http://schemas.microsoft.com/office/drawing/2014/main" id="{E5139646-F8FB-898E-CBF4-34D5996DC62A}"/>
              </a:ext>
            </a:extLst>
          </p:cNvPr>
          <p:cNvSpPr>
            <a:spLocks noGrp="1"/>
          </p:cNvSpPr>
          <p:nvPr>
            <p:ph type="ftr" sz="quarter" idx="3"/>
          </p:nvPr>
        </p:nvSpPr>
        <p:spPr/>
        <p:txBody>
          <a:bodyPr/>
          <a:lstStyle/>
          <a:p>
            <a:r>
              <a:rPr lang="zh-CN" altLang="en-US"/>
              <a:t>张彪 </a:t>
            </a:r>
            <a:endParaRPr lang="en-US" dirty="0"/>
          </a:p>
        </p:txBody>
      </p:sp>
      <p:sp>
        <p:nvSpPr>
          <p:cNvPr id="6" name="Slide Number Placeholder 5">
            <a:extLst>
              <a:ext uri="{FF2B5EF4-FFF2-40B4-BE49-F238E27FC236}">
                <a16:creationId xmlns:a16="http://schemas.microsoft.com/office/drawing/2014/main" id="{DE27D3A6-7086-9E3F-947B-9F91DFB73A4A}"/>
              </a:ext>
            </a:extLst>
          </p:cNvPr>
          <p:cNvSpPr>
            <a:spLocks noGrp="1"/>
          </p:cNvSpPr>
          <p:nvPr>
            <p:ph type="sldNum" sz="quarter" idx="4"/>
          </p:nvPr>
        </p:nvSpPr>
        <p:spPr/>
        <p:txBody>
          <a:bodyPr/>
          <a:lstStyle/>
          <a:p>
            <a:fld id="{36B5EA5A-BC32-A742-B11B-8E7414D5B535}" type="slidenum">
              <a:rPr lang="en-US" smtClean="0"/>
              <a:pPr/>
              <a:t>10</a:t>
            </a:fld>
            <a:endParaRPr lang="en-US" dirty="0"/>
          </a:p>
        </p:txBody>
      </p:sp>
      <p:sp>
        <p:nvSpPr>
          <p:cNvPr id="10" name="标题 1">
            <a:extLst>
              <a:ext uri="{FF2B5EF4-FFF2-40B4-BE49-F238E27FC236}">
                <a16:creationId xmlns:a16="http://schemas.microsoft.com/office/drawing/2014/main" id="{BFC1F52C-833F-4C0E-82DF-6A4024818363}"/>
              </a:ext>
            </a:extLst>
          </p:cNvPr>
          <p:cNvSpPr txBox="1">
            <a:spLocks/>
          </p:cNvSpPr>
          <p:nvPr/>
        </p:nvSpPr>
        <p:spPr>
          <a:xfrm>
            <a:off x="467544" y="6219108"/>
            <a:ext cx="5328592" cy="4933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200" b="0" i="0" dirty="0">
                <a:effectLst/>
                <a:latin typeface="Times New Roman" panose="02020603050405020304" pitchFamily="18" charset="0"/>
              </a:rPr>
              <a:t>LASER BASED DIAGNOSTICS FOR MEASURING H- BEAM PARAMETERS </a:t>
            </a:r>
          </a:p>
        </p:txBody>
      </p:sp>
      <p:pic>
        <p:nvPicPr>
          <p:cNvPr id="12" name="图片 11">
            <a:extLst>
              <a:ext uri="{FF2B5EF4-FFF2-40B4-BE49-F238E27FC236}">
                <a16:creationId xmlns:a16="http://schemas.microsoft.com/office/drawing/2014/main" id="{E99F3EC0-CFAA-4BAB-8754-E245CF543E52}"/>
              </a:ext>
            </a:extLst>
          </p:cNvPr>
          <p:cNvPicPr>
            <a:picLocks noChangeAspect="1"/>
          </p:cNvPicPr>
          <p:nvPr/>
        </p:nvPicPr>
        <p:blipFill>
          <a:blip r:embed="rId2"/>
          <a:stretch>
            <a:fillRect/>
          </a:stretch>
        </p:blipFill>
        <p:spPr>
          <a:xfrm>
            <a:off x="107504" y="1017916"/>
            <a:ext cx="5091565" cy="3995259"/>
          </a:xfrm>
          <a:prstGeom prst="rect">
            <a:avLst/>
          </a:prstGeom>
        </p:spPr>
      </p:pic>
      <p:sp>
        <p:nvSpPr>
          <p:cNvPr id="14" name="文本框 13">
            <a:extLst>
              <a:ext uri="{FF2B5EF4-FFF2-40B4-BE49-F238E27FC236}">
                <a16:creationId xmlns:a16="http://schemas.microsoft.com/office/drawing/2014/main" id="{3F123759-6FB0-4697-B55C-418047935522}"/>
              </a:ext>
            </a:extLst>
          </p:cNvPr>
          <p:cNvSpPr txBox="1"/>
          <p:nvPr/>
        </p:nvSpPr>
        <p:spPr>
          <a:xfrm>
            <a:off x="5436096" y="1090529"/>
            <a:ext cx="3418060" cy="5355312"/>
          </a:xfrm>
          <a:prstGeom prst="rect">
            <a:avLst/>
          </a:prstGeom>
          <a:noFill/>
        </p:spPr>
        <p:txBody>
          <a:bodyPr wrap="square">
            <a:spAutoFit/>
          </a:bodyPr>
          <a:lstStyle/>
          <a:p>
            <a:r>
              <a:rPr lang="en-US" altLang="zh-CN" b="0" i="0" dirty="0">
                <a:solidFill>
                  <a:schemeClr val="tx2"/>
                </a:solidFill>
                <a:effectLst/>
                <a:latin typeface="Times New Roman" panose="02020603050405020304" pitchFamily="18" charset="0"/>
              </a:rPr>
              <a:t>The laser wire scanning slit is located about 45 meters away from the laser source. The scanning station has an identical design to that of the laser wire system. The laser beam has a diameter of about 2 cm on the surface of the focusing lens which consequently focuses the laser beam to a narrow slit with a diameter of a few tens of micrometers. The wire scanner is about 11.6 meters away from the laser slit. The neutralized H</a:t>
            </a:r>
            <a:r>
              <a:rPr lang="en-US" altLang="zh-CN" b="0" i="0" baseline="-25000" dirty="0">
                <a:solidFill>
                  <a:schemeClr val="tx2"/>
                </a:solidFill>
                <a:effectLst/>
                <a:latin typeface="Times New Roman" panose="02020603050405020304" pitchFamily="18" charset="0"/>
              </a:rPr>
              <a:t>0</a:t>
            </a:r>
            <a:r>
              <a:rPr lang="en-US" altLang="zh-CN" b="0" i="0" dirty="0">
                <a:solidFill>
                  <a:schemeClr val="tx2"/>
                </a:solidFill>
                <a:effectLst/>
                <a:latin typeface="Times New Roman" panose="02020603050405020304" pitchFamily="18" charset="0"/>
              </a:rPr>
              <a:t> beam is intercepted with a 50 um diameter titanium wire and the stripped electrons are detected by a Faraday cup through a collection magnetic field, similar to the detection in the laser wire stations. </a:t>
            </a:r>
            <a:endParaRPr lang="zh-CN" altLang="en-US" dirty="0">
              <a:solidFill>
                <a:schemeClr val="tx2"/>
              </a:solidFill>
            </a:endParaRPr>
          </a:p>
        </p:txBody>
      </p:sp>
    </p:spTree>
    <p:extLst>
      <p:ext uri="{BB962C8B-B14F-4D97-AF65-F5344CB8AC3E}">
        <p14:creationId xmlns:p14="http://schemas.microsoft.com/office/powerpoint/2010/main" val="2288819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B73DD5-CA08-D7B6-DC11-0818B3DB898D}"/>
              </a:ext>
            </a:extLst>
          </p:cNvPr>
          <p:cNvSpPr>
            <a:spLocks noGrp="1"/>
          </p:cNvSpPr>
          <p:nvPr>
            <p:ph type="title"/>
          </p:nvPr>
        </p:nvSpPr>
        <p:spPr/>
        <p:txBody>
          <a:bodyPr anchor="ctr"/>
          <a:lstStyle/>
          <a:p>
            <a:r>
              <a:rPr lang="zh-CN" altLang="en-US" dirty="0"/>
              <a:t>文献调研</a:t>
            </a:r>
            <a:endParaRPr lang="en-CH" dirty="0"/>
          </a:p>
        </p:txBody>
      </p:sp>
      <p:sp>
        <p:nvSpPr>
          <p:cNvPr id="4" name="Date Placeholder 3">
            <a:extLst>
              <a:ext uri="{FF2B5EF4-FFF2-40B4-BE49-F238E27FC236}">
                <a16:creationId xmlns:a16="http://schemas.microsoft.com/office/drawing/2014/main" id="{3AF492D0-43F7-F206-62EB-A260477970AD}"/>
              </a:ext>
            </a:extLst>
          </p:cNvPr>
          <p:cNvSpPr>
            <a:spLocks noGrp="1"/>
          </p:cNvSpPr>
          <p:nvPr>
            <p:ph type="dt" sz="half" idx="2"/>
          </p:nvPr>
        </p:nvSpPr>
        <p:spPr/>
        <p:txBody>
          <a:bodyPr/>
          <a:lstStyle/>
          <a:p>
            <a:fld id="{0A168312-23F7-483F-9834-57312600E93F}" type="datetime1">
              <a:rPr lang="zh-CN" altLang="en-US" smtClean="0"/>
              <a:t>2024/10/14</a:t>
            </a:fld>
            <a:endParaRPr lang="en-US" dirty="0"/>
          </a:p>
        </p:txBody>
      </p:sp>
      <p:sp>
        <p:nvSpPr>
          <p:cNvPr id="5" name="Footer Placeholder 4">
            <a:extLst>
              <a:ext uri="{FF2B5EF4-FFF2-40B4-BE49-F238E27FC236}">
                <a16:creationId xmlns:a16="http://schemas.microsoft.com/office/drawing/2014/main" id="{E5139646-F8FB-898E-CBF4-34D5996DC62A}"/>
              </a:ext>
            </a:extLst>
          </p:cNvPr>
          <p:cNvSpPr>
            <a:spLocks noGrp="1"/>
          </p:cNvSpPr>
          <p:nvPr>
            <p:ph type="ftr" sz="quarter" idx="3"/>
          </p:nvPr>
        </p:nvSpPr>
        <p:spPr/>
        <p:txBody>
          <a:bodyPr/>
          <a:lstStyle/>
          <a:p>
            <a:r>
              <a:rPr lang="zh-CN" altLang="en-US"/>
              <a:t>张彪 </a:t>
            </a:r>
            <a:endParaRPr lang="en-US" dirty="0"/>
          </a:p>
        </p:txBody>
      </p:sp>
      <p:sp>
        <p:nvSpPr>
          <p:cNvPr id="6" name="Slide Number Placeholder 5">
            <a:extLst>
              <a:ext uri="{FF2B5EF4-FFF2-40B4-BE49-F238E27FC236}">
                <a16:creationId xmlns:a16="http://schemas.microsoft.com/office/drawing/2014/main" id="{DE27D3A6-7086-9E3F-947B-9F91DFB73A4A}"/>
              </a:ext>
            </a:extLst>
          </p:cNvPr>
          <p:cNvSpPr>
            <a:spLocks noGrp="1"/>
          </p:cNvSpPr>
          <p:nvPr>
            <p:ph type="sldNum" sz="quarter" idx="4"/>
          </p:nvPr>
        </p:nvSpPr>
        <p:spPr/>
        <p:txBody>
          <a:bodyPr/>
          <a:lstStyle/>
          <a:p>
            <a:fld id="{36B5EA5A-BC32-A742-B11B-8E7414D5B535}" type="slidenum">
              <a:rPr lang="en-US" smtClean="0"/>
              <a:pPr/>
              <a:t>11</a:t>
            </a:fld>
            <a:endParaRPr lang="en-US" dirty="0"/>
          </a:p>
        </p:txBody>
      </p:sp>
      <p:sp>
        <p:nvSpPr>
          <p:cNvPr id="10" name="标题 1">
            <a:extLst>
              <a:ext uri="{FF2B5EF4-FFF2-40B4-BE49-F238E27FC236}">
                <a16:creationId xmlns:a16="http://schemas.microsoft.com/office/drawing/2014/main" id="{BFC1F52C-833F-4C0E-82DF-6A4024818363}"/>
              </a:ext>
            </a:extLst>
          </p:cNvPr>
          <p:cNvSpPr txBox="1">
            <a:spLocks/>
          </p:cNvSpPr>
          <p:nvPr/>
        </p:nvSpPr>
        <p:spPr>
          <a:xfrm>
            <a:off x="467544" y="6219108"/>
            <a:ext cx="5328592" cy="4933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200" b="0" i="0" dirty="0">
                <a:effectLst/>
                <a:latin typeface="Times New Roman" panose="02020603050405020304" pitchFamily="18" charset="0"/>
              </a:rPr>
              <a:t>LASER BASED DIAGNOSTICS FOR MEASURING H- BEAM PARAMETERS </a:t>
            </a:r>
          </a:p>
        </p:txBody>
      </p:sp>
      <p:pic>
        <p:nvPicPr>
          <p:cNvPr id="16" name="图片 15">
            <a:extLst>
              <a:ext uri="{FF2B5EF4-FFF2-40B4-BE49-F238E27FC236}">
                <a16:creationId xmlns:a16="http://schemas.microsoft.com/office/drawing/2014/main" id="{B66ED571-DA7A-44C5-8455-44791AE6A3C0}"/>
              </a:ext>
            </a:extLst>
          </p:cNvPr>
          <p:cNvPicPr>
            <a:picLocks noChangeAspect="1"/>
          </p:cNvPicPr>
          <p:nvPr/>
        </p:nvPicPr>
        <p:blipFill>
          <a:blip r:embed="rId2"/>
          <a:stretch>
            <a:fillRect/>
          </a:stretch>
        </p:blipFill>
        <p:spPr>
          <a:xfrm>
            <a:off x="156287" y="1052736"/>
            <a:ext cx="4415713" cy="3671696"/>
          </a:xfrm>
          <a:prstGeom prst="rect">
            <a:avLst/>
          </a:prstGeom>
        </p:spPr>
      </p:pic>
      <p:pic>
        <p:nvPicPr>
          <p:cNvPr id="17" name="图片 16">
            <a:extLst>
              <a:ext uri="{FF2B5EF4-FFF2-40B4-BE49-F238E27FC236}">
                <a16:creationId xmlns:a16="http://schemas.microsoft.com/office/drawing/2014/main" id="{63C273F5-1574-4C13-A677-7C439A9314FA}"/>
              </a:ext>
            </a:extLst>
          </p:cNvPr>
          <p:cNvPicPr>
            <a:picLocks noChangeAspect="1"/>
          </p:cNvPicPr>
          <p:nvPr/>
        </p:nvPicPr>
        <p:blipFill>
          <a:blip r:embed="rId3"/>
          <a:stretch>
            <a:fillRect/>
          </a:stretch>
        </p:blipFill>
        <p:spPr>
          <a:xfrm>
            <a:off x="4860032" y="1092812"/>
            <a:ext cx="4022654" cy="3487818"/>
          </a:xfrm>
          <a:prstGeom prst="rect">
            <a:avLst/>
          </a:prstGeom>
        </p:spPr>
      </p:pic>
    </p:spTree>
    <p:extLst>
      <p:ext uri="{BB962C8B-B14F-4D97-AF65-F5344CB8AC3E}">
        <p14:creationId xmlns:p14="http://schemas.microsoft.com/office/powerpoint/2010/main" val="430788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B73DD5-CA08-D7B6-DC11-0818B3DB898D}"/>
              </a:ext>
            </a:extLst>
          </p:cNvPr>
          <p:cNvSpPr>
            <a:spLocks noGrp="1"/>
          </p:cNvSpPr>
          <p:nvPr>
            <p:ph type="title"/>
          </p:nvPr>
        </p:nvSpPr>
        <p:spPr/>
        <p:txBody>
          <a:bodyPr anchor="ctr"/>
          <a:lstStyle/>
          <a:p>
            <a:r>
              <a:rPr lang="en-US" dirty="0"/>
              <a:t>CNT</a:t>
            </a:r>
            <a:r>
              <a:rPr lang="zh-CN" altLang="en-US" dirty="0"/>
              <a:t>实验台搭建</a:t>
            </a:r>
            <a:endParaRPr lang="en-CH" dirty="0"/>
          </a:p>
        </p:txBody>
      </p:sp>
      <p:sp>
        <p:nvSpPr>
          <p:cNvPr id="4" name="Date Placeholder 3">
            <a:extLst>
              <a:ext uri="{FF2B5EF4-FFF2-40B4-BE49-F238E27FC236}">
                <a16:creationId xmlns:a16="http://schemas.microsoft.com/office/drawing/2014/main" id="{3AF492D0-43F7-F206-62EB-A260477970AD}"/>
              </a:ext>
            </a:extLst>
          </p:cNvPr>
          <p:cNvSpPr>
            <a:spLocks noGrp="1"/>
          </p:cNvSpPr>
          <p:nvPr>
            <p:ph type="dt" sz="half" idx="2"/>
          </p:nvPr>
        </p:nvSpPr>
        <p:spPr/>
        <p:txBody>
          <a:bodyPr/>
          <a:lstStyle/>
          <a:p>
            <a:fld id="{FAF661BE-81FA-45A7-9B95-98080E218D47}" type="datetime1">
              <a:rPr lang="zh-CN" altLang="en-US" smtClean="0"/>
              <a:t>2024/10/14</a:t>
            </a:fld>
            <a:endParaRPr lang="en-US" dirty="0"/>
          </a:p>
        </p:txBody>
      </p:sp>
      <p:sp>
        <p:nvSpPr>
          <p:cNvPr id="5" name="Footer Placeholder 4">
            <a:extLst>
              <a:ext uri="{FF2B5EF4-FFF2-40B4-BE49-F238E27FC236}">
                <a16:creationId xmlns:a16="http://schemas.microsoft.com/office/drawing/2014/main" id="{E5139646-F8FB-898E-CBF4-34D5996DC62A}"/>
              </a:ext>
            </a:extLst>
          </p:cNvPr>
          <p:cNvSpPr>
            <a:spLocks noGrp="1"/>
          </p:cNvSpPr>
          <p:nvPr>
            <p:ph type="ftr" sz="quarter" idx="3"/>
          </p:nvPr>
        </p:nvSpPr>
        <p:spPr/>
        <p:txBody>
          <a:bodyPr/>
          <a:lstStyle/>
          <a:p>
            <a:r>
              <a:rPr lang="zh-CN" altLang="en-US"/>
              <a:t>张彪 </a:t>
            </a:r>
            <a:endParaRPr lang="en-US" dirty="0"/>
          </a:p>
        </p:txBody>
      </p:sp>
      <p:sp>
        <p:nvSpPr>
          <p:cNvPr id="6" name="Slide Number Placeholder 5">
            <a:extLst>
              <a:ext uri="{FF2B5EF4-FFF2-40B4-BE49-F238E27FC236}">
                <a16:creationId xmlns:a16="http://schemas.microsoft.com/office/drawing/2014/main" id="{DE27D3A6-7086-9E3F-947B-9F91DFB73A4A}"/>
              </a:ext>
            </a:extLst>
          </p:cNvPr>
          <p:cNvSpPr>
            <a:spLocks noGrp="1"/>
          </p:cNvSpPr>
          <p:nvPr>
            <p:ph type="sldNum" sz="quarter" idx="4"/>
          </p:nvPr>
        </p:nvSpPr>
        <p:spPr/>
        <p:txBody>
          <a:bodyPr/>
          <a:lstStyle/>
          <a:p>
            <a:fld id="{36B5EA5A-BC32-A742-B11B-8E7414D5B535}" type="slidenum">
              <a:rPr lang="en-US" smtClean="0"/>
              <a:pPr/>
              <a:t>12</a:t>
            </a:fld>
            <a:endParaRPr lang="en-US" dirty="0"/>
          </a:p>
        </p:txBody>
      </p:sp>
      <p:pic>
        <p:nvPicPr>
          <p:cNvPr id="7" name="图片 6">
            <a:extLst>
              <a:ext uri="{FF2B5EF4-FFF2-40B4-BE49-F238E27FC236}">
                <a16:creationId xmlns:a16="http://schemas.microsoft.com/office/drawing/2014/main" id="{36680273-A271-4257-AADE-9C4DEE5B938C}"/>
              </a:ext>
            </a:extLst>
          </p:cNvPr>
          <p:cNvPicPr>
            <a:picLocks noChangeAspect="1"/>
          </p:cNvPicPr>
          <p:nvPr/>
        </p:nvPicPr>
        <p:blipFill>
          <a:blip r:embed="rId2"/>
          <a:stretch>
            <a:fillRect/>
          </a:stretch>
        </p:blipFill>
        <p:spPr>
          <a:xfrm>
            <a:off x="323528" y="1412776"/>
            <a:ext cx="4896544" cy="3672408"/>
          </a:xfrm>
          <a:prstGeom prst="rect">
            <a:avLst/>
          </a:prstGeom>
        </p:spPr>
      </p:pic>
      <p:pic>
        <p:nvPicPr>
          <p:cNvPr id="9" name="图片 8">
            <a:extLst>
              <a:ext uri="{FF2B5EF4-FFF2-40B4-BE49-F238E27FC236}">
                <a16:creationId xmlns:a16="http://schemas.microsoft.com/office/drawing/2014/main" id="{1FAFA6AD-4A0C-4A56-BD9F-55F1E7226750}"/>
              </a:ext>
            </a:extLst>
          </p:cNvPr>
          <p:cNvPicPr>
            <a:picLocks noChangeAspect="1"/>
          </p:cNvPicPr>
          <p:nvPr/>
        </p:nvPicPr>
        <p:blipFill>
          <a:blip r:embed="rId3"/>
          <a:stretch>
            <a:fillRect/>
          </a:stretch>
        </p:blipFill>
        <p:spPr>
          <a:xfrm>
            <a:off x="5364088" y="1196752"/>
            <a:ext cx="3132348" cy="4176464"/>
          </a:xfrm>
          <a:prstGeom prst="rect">
            <a:avLst/>
          </a:prstGeom>
        </p:spPr>
      </p:pic>
    </p:spTree>
    <p:extLst>
      <p:ext uri="{BB962C8B-B14F-4D97-AF65-F5344CB8AC3E}">
        <p14:creationId xmlns:p14="http://schemas.microsoft.com/office/powerpoint/2010/main" val="3007800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B73DD5-CA08-D7B6-DC11-0818B3DB898D}"/>
              </a:ext>
            </a:extLst>
          </p:cNvPr>
          <p:cNvSpPr>
            <a:spLocks noGrp="1"/>
          </p:cNvSpPr>
          <p:nvPr>
            <p:ph type="title"/>
          </p:nvPr>
        </p:nvSpPr>
        <p:spPr/>
        <p:txBody>
          <a:bodyPr anchor="ctr"/>
          <a:lstStyle/>
          <a:p>
            <a:r>
              <a:rPr lang="en-US" dirty="0"/>
              <a:t>CNT</a:t>
            </a:r>
            <a:r>
              <a:rPr lang="zh-CN" altLang="en-US" dirty="0"/>
              <a:t>实验台搭建</a:t>
            </a:r>
            <a:endParaRPr lang="en-CH" dirty="0"/>
          </a:p>
        </p:txBody>
      </p:sp>
      <p:sp>
        <p:nvSpPr>
          <p:cNvPr id="4" name="Date Placeholder 3">
            <a:extLst>
              <a:ext uri="{FF2B5EF4-FFF2-40B4-BE49-F238E27FC236}">
                <a16:creationId xmlns:a16="http://schemas.microsoft.com/office/drawing/2014/main" id="{3AF492D0-43F7-F206-62EB-A260477970AD}"/>
              </a:ext>
            </a:extLst>
          </p:cNvPr>
          <p:cNvSpPr>
            <a:spLocks noGrp="1"/>
          </p:cNvSpPr>
          <p:nvPr>
            <p:ph type="dt" sz="half" idx="2"/>
          </p:nvPr>
        </p:nvSpPr>
        <p:spPr/>
        <p:txBody>
          <a:bodyPr/>
          <a:lstStyle/>
          <a:p>
            <a:fld id="{88E9AB6D-9DC4-422A-8430-37B1A90B0B28}" type="datetime1">
              <a:rPr lang="zh-CN" altLang="en-US" smtClean="0"/>
              <a:t>2024/10/14</a:t>
            </a:fld>
            <a:endParaRPr lang="en-US" dirty="0"/>
          </a:p>
        </p:txBody>
      </p:sp>
      <p:sp>
        <p:nvSpPr>
          <p:cNvPr id="5" name="Footer Placeholder 4">
            <a:extLst>
              <a:ext uri="{FF2B5EF4-FFF2-40B4-BE49-F238E27FC236}">
                <a16:creationId xmlns:a16="http://schemas.microsoft.com/office/drawing/2014/main" id="{E5139646-F8FB-898E-CBF4-34D5996DC62A}"/>
              </a:ext>
            </a:extLst>
          </p:cNvPr>
          <p:cNvSpPr>
            <a:spLocks noGrp="1"/>
          </p:cNvSpPr>
          <p:nvPr>
            <p:ph type="ftr" sz="quarter" idx="3"/>
          </p:nvPr>
        </p:nvSpPr>
        <p:spPr/>
        <p:txBody>
          <a:bodyPr/>
          <a:lstStyle/>
          <a:p>
            <a:r>
              <a:rPr lang="zh-CN" altLang="en-US"/>
              <a:t>张彪 </a:t>
            </a:r>
            <a:endParaRPr lang="en-US" dirty="0"/>
          </a:p>
        </p:txBody>
      </p:sp>
      <p:sp>
        <p:nvSpPr>
          <p:cNvPr id="6" name="Slide Number Placeholder 5">
            <a:extLst>
              <a:ext uri="{FF2B5EF4-FFF2-40B4-BE49-F238E27FC236}">
                <a16:creationId xmlns:a16="http://schemas.microsoft.com/office/drawing/2014/main" id="{DE27D3A6-7086-9E3F-947B-9F91DFB73A4A}"/>
              </a:ext>
            </a:extLst>
          </p:cNvPr>
          <p:cNvSpPr>
            <a:spLocks noGrp="1"/>
          </p:cNvSpPr>
          <p:nvPr>
            <p:ph type="sldNum" sz="quarter" idx="4"/>
          </p:nvPr>
        </p:nvSpPr>
        <p:spPr/>
        <p:txBody>
          <a:bodyPr/>
          <a:lstStyle/>
          <a:p>
            <a:fld id="{36B5EA5A-BC32-A742-B11B-8E7414D5B535}" type="slidenum">
              <a:rPr lang="en-US" smtClean="0"/>
              <a:pPr/>
              <a:t>13</a:t>
            </a:fld>
            <a:endParaRPr lang="en-US" dirty="0"/>
          </a:p>
        </p:txBody>
      </p:sp>
      <p:pic>
        <p:nvPicPr>
          <p:cNvPr id="11" name="f42b7c5fa2a06e0998506066e6b481d8">
            <a:hlinkClick r:id="" action="ppaction://media"/>
            <a:extLst>
              <a:ext uri="{FF2B5EF4-FFF2-40B4-BE49-F238E27FC236}">
                <a16:creationId xmlns:a16="http://schemas.microsoft.com/office/drawing/2014/main" id="{CDA7D9F3-17E9-41AF-9759-B77BC0C422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15815" y="774646"/>
            <a:ext cx="3194263" cy="5678690"/>
          </a:xfrm>
          <a:prstGeom prst="rect">
            <a:avLst/>
          </a:prstGeom>
        </p:spPr>
      </p:pic>
    </p:spTree>
    <p:extLst>
      <p:ext uri="{BB962C8B-B14F-4D97-AF65-F5344CB8AC3E}">
        <p14:creationId xmlns:p14="http://schemas.microsoft.com/office/powerpoint/2010/main" val="399455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DF23EC8-A411-4A9B-A775-D19CC1FDF92E}"/>
              </a:ext>
            </a:extLst>
          </p:cNvPr>
          <p:cNvSpPr>
            <a:spLocks noGrp="1"/>
          </p:cNvSpPr>
          <p:nvPr>
            <p:ph type="title"/>
          </p:nvPr>
        </p:nvSpPr>
        <p:spPr/>
        <p:txBody>
          <a:bodyPr/>
          <a:lstStyle/>
          <a:p>
            <a:r>
              <a:rPr lang="zh-CN" altLang="en-US" dirty="0"/>
              <a:t>报告内容</a:t>
            </a:r>
          </a:p>
        </p:txBody>
      </p:sp>
      <p:sp>
        <p:nvSpPr>
          <p:cNvPr id="4" name="日期占位符 3">
            <a:extLst>
              <a:ext uri="{FF2B5EF4-FFF2-40B4-BE49-F238E27FC236}">
                <a16:creationId xmlns:a16="http://schemas.microsoft.com/office/drawing/2014/main" id="{6CD4E13B-0E8E-4CB9-95F9-CB45E2DB381F}"/>
              </a:ext>
            </a:extLst>
          </p:cNvPr>
          <p:cNvSpPr>
            <a:spLocks noGrp="1"/>
          </p:cNvSpPr>
          <p:nvPr>
            <p:ph type="dt" sz="half" idx="2"/>
          </p:nvPr>
        </p:nvSpPr>
        <p:spPr/>
        <p:txBody>
          <a:bodyPr/>
          <a:lstStyle/>
          <a:p>
            <a:fld id="{EB076E7E-7804-4ECE-9FE9-5805EFB42212}" type="datetime1">
              <a:rPr lang="zh-CN" altLang="en-US" smtClean="0"/>
              <a:t>2024/10/14</a:t>
            </a:fld>
            <a:endParaRPr lang="en-US" dirty="0"/>
          </a:p>
        </p:txBody>
      </p:sp>
      <p:sp>
        <p:nvSpPr>
          <p:cNvPr id="5" name="页脚占位符 4">
            <a:extLst>
              <a:ext uri="{FF2B5EF4-FFF2-40B4-BE49-F238E27FC236}">
                <a16:creationId xmlns:a16="http://schemas.microsoft.com/office/drawing/2014/main" id="{E35A0FA0-9598-40D7-BD99-C03171491133}"/>
              </a:ext>
            </a:extLst>
          </p:cNvPr>
          <p:cNvSpPr>
            <a:spLocks noGrp="1"/>
          </p:cNvSpPr>
          <p:nvPr>
            <p:ph type="ftr" sz="quarter" idx="3"/>
          </p:nvPr>
        </p:nvSpPr>
        <p:spPr/>
        <p:txBody>
          <a:bodyPr/>
          <a:lstStyle/>
          <a:p>
            <a:r>
              <a:rPr lang="zh-CN" altLang="en-US"/>
              <a:t>张彪 </a:t>
            </a:r>
            <a:endParaRPr lang="en-US" dirty="0"/>
          </a:p>
        </p:txBody>
      </p:sp>
      <p:sp>
        <p:nvSpPr>
          <p:cNvPr id="6" name="灯片编号占位符 5">
            <a:extLst>
              <a:ext uri="{FF2B5EF4-FFF2-40B4-BE49-F238E27FC236}">
                <a16:creationId xmlns:a16="http://schemas.microsoft.com/office/drawing/2014/main" id="{01F8AAE1-EBD0-42C7-8C79-8E98ADB102BC}"/>
              </a:ext>
            </a:extLst>
          </p:cNvPr>
          <p:cNvSpPr>
            <a:spLocks noGrp="1"/>
          </p:cNvSpPr>
          <p:nvPr>
            <p:ph type="sldNum" sz="quarter" idx="4"/>
          </p:nvPr>
        </p:nvSpPr>
        <p:spPr/>
        <p:txBody>
          <a:bodyPr/>
          <a:lstStyle/>
          <a:p>
            <a:fld id="{36B5EA5A-BC32-A742-B11B-8E7414D5B535}" type="slidenum">
              <a:rPr lang="en-US" smtClean="0"/>
              <a:pPr/>
              <a:t>2</a:t>
            </a:fld>
            <a:endParaRPr lang="en-US" dirty="0"/>
          </a:p>
        </p:txBody>
      </p:sp>
      <p:sp>
        <p:nvSpPr>
          <p:cNvPr id="7" name="文本框 6">
            <a:extLst>
              <a:ext uri="{FF2B5EF4-FFF2-40B4-BE49-F238E27FC236}">
                <a16:creationId xmlns:a16="http://schemas.microsoft.com/office/drawing/2014/main" id="{8253F353-8C81-454D-857D-485B1769B2D1}"/>
              </a:ext>
            </a:extLst>
          </p:cNvPr>
          <p:cNvSpPr txBox="1"/>
          <p:nvPr/>
        </p:nvSpPr>
        <p:spPr>
          <a:xfrm>
            <a:off x="1619672" y="1988840"/>
            <a:ext cx="7272808" cy="1596078"/>
          </a:xfrm>
          <a:prstGeom prst="rect">
            <a:avLst/>
          </a:prstGeom>
          <a:noFill/>
        </p:spPr>
        <p:txBody>
          <a:bodyPr wrap="square" lIns="0" tIns="0" rIns="0" bIns="0" rtlCol="0">
            <a:spAutoFit/>
          </a:bodyPr>
          <a:lstStyle/>
          <a:p>
            <a:pPr marL="342900" indent="-342900" algn="l">
              <a:lnSpc>
                <a:spcPct val="150000"/>
              </a:lnSpc>
              <a:buClr>
                <a:schemeClr val="tx1"/>
              </a:buClr>
              <a:buFont typeface="Wingdings" pitchFamily="2" charset="2"/>
              <a:buChar char="Ø"/>
            </a:pPr>
            <a:r>
              <a:rPr lang="en-US" altLang="zh-CN" sz="2400" b="1" dirty="0">
                <a:solidFill>
                  <a:schemeClr val="bg2">
                    <a:lumMod val="25000"/>
                  </a:schemeClr>
                </a:solidFill>
              </a:rPr>
              <a:t>LW</a:t>
            </a:r>
            <a:r>
              <a:rPr lang="zh-CN" altLang="en-US" sz="2400" b="1" dirty="0">
                <a:solidFill>
                  <a:schemeClr val="bg2">
                    <a:lumMod val="25000"/>
                  </a:schemeClr>
                </a:solidFill>
              </a:rPr>
              <a:t>背景噪声观测实验</a:t>
            </a:r>
            <a:endParaRPr lang="en-US" altLang="zh-CN" sz="2400" b="1" dirty="0">
              <a:solidFill>
                <a:schemeClr val="bg2">
                  <a:lumMod val="25000"/>
                </a:schemeClr>
              </a:solidFill>
              <a:latin typeface="Arial"/>
            </a:endParaRPr>
          </a:p>
          <a:p>
            <a:pPr marL="342900" indent="-342900" algn="l">
              <a:lnSpc>
                <a:spcPct val="150000"/>
              </a:lnSpc>
              <a:buClr>
                <a:schemeClr val="tx1"/>
              </a:buClr>
              <a:buFont typeface="Wingdings" pitchFamily="2" charset="2"/>
              <a:buChar char="Ø"/>
            </a:pPr>
            <a:r>
              <a:rPr kumimoji="0" lang="zh-CN" altLang="en-US" sz="2400" b="1" i="0" u="none" strike="noStrike" kern="1200" cap="none" spc="0" normalizeH="0" baseline="0" noProof="0" dirty="0">
                <a:ln>
                  <a:noFill/>
                </a:ln>
                <a:solidFill>
                  <a:schemeClr val="bg2">
                    <a:lumMod val="25000"/>
                  </a:schemeClr>
                </a:solidFill>
                <a:effectLst/>
                <a:uLnTx/>
                <a:uFillTx/>
                <a:latin typeface="Arial"/>
                <a:ea typeface="+mn-ea"/>
                <a:cs typeface="+mn-cs"/>
              </a:rPr>
              <a:t>文献调研</a:t>
            </a:r>
            <a:endParaRPr kumimoji="0" lang="en-US" altLang="zh-CN" sz="2400" b="1" i="0" u="none" strike="noStrike" kern="1200" cap="none" spc="0" normalizeH="0" baseline="0" noProof="0" dirty="0">
              <a:ln>
                <a:noFill/>
              </a:ln>
              <a:effectLst/>
              <a:uLnTx/>
              <a:uFillTx/>
              <a:latin typeface="Arial"/>
              <a:ea typeface="+mn-ea"/>
              <a:cs typeface="+mn-cs"/>
            </a:endParaRPr>
          </a:p>
          <a:p>
            <a:pPr marL="342900" indent="-342900" algn="l">
              <a:lnSpc>
                <a:spcPct val="150000"/>
              </a:lnSpc>
              <a:buClr>
                <a:schemeClr val="tx1"/>
              </a:buClr>
              <a:buFont typeface="Wingdings" pitchFamily="2" charset="2"/>
              <a:buChar char="Ø"/>
            </a:pPr>
            <a:r>
              <a:rPr lang="zh-CN" altLang="en-US" sz="2400" b="1" dirty="0">
                <a:solidFill>
                  <a:schemeClr val="bg2">
                    <a:lumMod val="25000"/>
                  </a:schemeClr>
                </a:solidFill>
                <a:latin typeface="Arial"/>
              </a:rPr>
              <a:t>碳纳米管纤维耐高温实验</a:t>
            </a:r>
            <a:endParaRPr kumimoji="0" lang="en-US" altLang="zh-CN" sz="2400" b="1" i="0" u="none" strike="noStrike" kern="1200" cap="none" spc="0" normalizeH="0" baseline="0" noProof="0" dirty="0">
              <a:ln>
                <a:noFill/>
              </a:ln>
              <a:solidFill>
                <a:schemeClr val="bg2">
                  <a:lumMod val="25000"/>
                </a:schemeClr>
              </a:solidFill>
              <a:effectLst/>
              <a:uLnTx/>
              <a:uFillTx/>
              <a:latin typeface="Arial"/>
              <a:ea typeface="+mn-ea"/>
              <a:cs typeface="+mn-cs"/>
            </a:endParaRPr>
          </a:p>
        </p:txBody>
      </p:sp>
    </p:spTree>
    <p:extLst>
      <p:ext uri="{BB962C8B-B14F-4D97-AF65-F5344CB8AC3E}">
        <p14:creationId xmlns:p14="http://schemas.microsoft.com/office/powerpoint/2010/main" val="2709150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AF492D0-43F7-F206-62EB-A260477970AD}"/>
              </a:ext>
            </a:extLst>
          </p:cNvPr>
          <p:cNvSpPr>
            <a:spLocks noGrp="1"/>
          </p:cNvSpPr>
          <p:nvPr>
            <p:ph type="dt" sz="half" idx="2"/>
          </p:nvPr>
        </p:nvSpPr>
        <p:spPr/>
        <p:txBody>
          <a:bodyPr/>
          <a:lstStyle/>
          <a:p>
            <a:fld id="{6DE79D3E-2A95-4D5A-93EE-C8D9C1500220}" type="datetime1">
              <a:rPr lang="zh-CN" altLang="en-US" smtClean="0"/>
              <a:t>2024/10/14</a:t>
            </a:fld>
            <a:endParaRPr lang="en-US" dirty="0"/>
          </a:p>
        </p:txBody>
      </p:sp>
      <p:sp>
        <p:nvSpPr>
          <p:cNvPr id="5" name="Footer Placeholder 4">
            <a:extLst>
              <a:ext uri="{FF2B5EF4-FFF2-40B4-BE49-F238E27FC236}">
                <a16:creationId xmlns:a16="http://schemas.microsoft.com/office/drawing/2014/main" id="{E5139646-F8FB-898E-CBF4-34D5996DC62A}"/>
              </a:ext>
            </a:extLst>
          </p:cNvPr>
          <p:cNvSpPr>
            <a:spLocks noGrp="1"/>
          </p:cNvSpPr>
          <p:nvPr>
            <p:ph type="ftr" sz="quarter" idx="3"/>
          </p:nvPr>
        </p:nvSpPr>
        <p:spPr/>
        <p:txBody>
          <a:bodyPr/>
          <a:lstStyle/>
          <a:p>
            <a:r>
              <a:rPr lang="zh-CN" altLang="en-US"/>
              <a:t>张彪 </a:t>
            </a:r>
            <a:endParaRPr lang="en-US" dirty="0"/>
          </a:p>
        </p:txBody>
      </p:sp>
      <p:sp>
        <p:nvSpPr>
          <p:cNvPr id="6" name="Slide Number Placeholder 5">
            <a:extLst>
              <a:ext uri="{FF2B5EF4-FFF2-40B4-BE49-F238E27FC236}">
                <a16:creationId xmlns:a16="http://schemas.microsoft.com/office/drawing/2014/main" id="{DE27D3A6-7086-9E3F-947B-9F91DFB73A4A}"/>
              </a:ext>
            </a:extLst>
          </p:cNvPr>
          <p:cNvSpPr>
            <a:spLocks noGrp="1"/>
          </p:cNvSpPr>
          <p:nvPr>
            <p:ph type="sldNum" sz="quarter" idx="4"/>
          </p:nvPr>
        </p:nvSpPr>
        <p:spPr/>
        <p:txBody>
          <a:bodyPr/>
          <a:lstStyle/>
          <a:p>
            <a:fld id="{36B5EA5A-BC32-A742-B11B-8E7414D5B535}" type="slidenum">
              <a:rPr lang="en-US" smtClean="0"/>
              <a:pPr/>
              <a:t>3</a:t>
            </a:fld>
            <a:endParaRPr lang="en-US" dirty="0"/>
          </a:p>
        </p:txBody>
      </p:sp>
      <p:sp>
        <p:nvSpPr>
          <p:cNvPr id="7" name="标题 6">
            <a:extLst>
              <a:ext uri="{FF2B5EF4-FFF2-40B4-BE49-F238E27FC236}">
                <a16:creationId xmlns:a16="http://schemas.microsoft.com/office/drawing/2014/main" id="{056F64B5-319D-452F-83FE-1DF232A5CCC7}"/>
              </a:ext>
            </a:extLst>
          </p:cNvPr>
          <p:cNvSpPr>
            <a:spLocks noGrp="1"/>
          </p:cNvSpPr>
          <p:nvPr>
            <p:ph type="title"/>
          </p:nvPr>
        </p:nvSpPr>
        <p:spPr/>
        <p:txBody>
          <a:bodyPr/>
          <a:lstStyle/>
          <a:p>
            <a:r>
              <a:rPr lang="en-US" altLang="zh-CN" dirty="0"/>
              <a:t>LW</a:t>
            </a:r>
            <a:r>
              <a:rPr lang="zh-CN" altLang="en-US" dirty="0"/>
              <a:t>背景噪声观测实验</a:t>
            </a:r>
          </a:p>
        </p:txBody>
      </p:sp>
      <p:sp>
        <p:nvSpPr>
          <p:cNvPr id="9" name="文本框 8">
            <a:extLst>
              <a:ext uri="{FF2B5EF4-FFF2-40B4-BE49-F238E27FC236}">
                <a16:creationId xmlns:a16="http://schemas.microsoft.com/office/drawing/2014/main" id="{3C8679DA-F210-47E1-A2AB-E9F0DDEAEC3B}"/>
              </a:ext>
            </a:extLst>
          </p:cNvPr>
          <p:cNvSpPr txBox="1"/>
          <p:nvPr/>
        </p:nvSpPr>
        <p:spPr>
          <a:xfrm>
            <a:off x="395536" y="949184"/>
            <a:ext cx="7125102" cy="1200329"/>
          </a:xfrm>
          <a:prstGeom prst="rect">
            <a:avLst/>
          </a:prstGeom>
          <a:noFill/>
        </p:spPr>
        <p:txBody>
          <a:bodyPr wrap="square">
            <a:spAutoFit/>
          </a:bodyPr>
          <a:lstStyle/>
          <a:p>
            <a:r>
              <a:rPr lang="zh-CN" altLang="en-US" dirty="0">
                <a:solidFill>
                  <a:schemeClr val="tx2"/>
                </a:solidFill>
                <a:latin typeface="+mn-ea"/>
                <a:cs typeface="Arial" panose="020B0604020202020204" pitchFamily="34" charset="0"/>
              </a:rPr>
              <a:t>实验设置</a:t>
            </a:r>
            <a:r>
              <a:rPr lang="en-US" altLang="zh-CN" dirty="0">
                <a:solidFill>
                  <a:schemeClr val="tx2"/>
                </a:solidFill>
                <a:latin typeface="+mn-ea"/>
                <a:cs typeface="Arial" panose="020B0604020202020204" pitchFamily="34" charset="0"/>
              </a:rPr>
              <a:t>(</a:t>
            </a:r>
            <a:r>
              <a:rPr lang="zh-CN" altLang="en-US" dirty="0">
                <a:solidFill>
                  <a:schemeClr val="tx2"/>
                </a:solidFill>
                <a:latin typeface="+mn-ea"/>
                <a:cs typeface="Arial" panose="020B0604020202020204" pitchFamily="34" charset="0"/>
              </a:rPr>
              <a:t>无束流状态</a:t>
            </a:r>
            <a:r>
              <a:rPr lang="en-US" altLang="zh-CN" dirty="0">
                <a:solidFill>
                  <a:schemeClr val="tx2"/>
                </a:solidFill>
                <a:latin typeface="+mn-ea"/>
                <a:cs typeface="Arial" panose="020B0604020202020204" pitchFamily="34" charset="0"/>
              </a:rPr>
              <a:t>)</a:t>
            </a:r>
            <a:r>
              <a:rPr lang="zh-CN" altLang="en-US" dirty="0">
                <a:solidFill>
                  <a:schemeClr val="tx2"/>
                </a:solidFill>
                <a:latin typeface="+mn-ea"/>
                <a:cs typeface="Arial" panose="020B0604020202020204" pitchFamily="34" charset="0"/>
              </a:rPr>
              <a:t>：</a:t>
            </a:r>
            <a:endParaRPr lang="en-US" altLang="zh-CN" dirty="0">
              <a:solidFill>
                <a:schemeClr val="tx2"/>
              </a:solidFill>
              <a:latin typeface="+mn-ea"/>
              <a:cs typeface="Arial" panose="020B0604020202020204" pitchFamily="34" charset="0"/>
            </a:endParaRPr>
          </a:p>
          <a:p>
            <a:r>
              <a:rPr lang="en-US" altLang="zh-CN" dirty="0">
                <a:solidFill>
                  <a:schemeClr val="tx2"/>
                </a:solidFill>
                <a:latin typeface="+mn-ea"/>
                <a:cs typeface="Arial" panose="020B0604020202020204" pitchFamily="34" charset="0"/>
              </a:rPr>
              <a:t>1.</a:t>
            </a:r>
            <a:r>
              <a:rPr lang="zh-CN" altLang="en-US" dirty="0">
                <a:solidFill>
                  <a:schemeClr val="tx2"/>
                </a:solidFill>
                <a:latin typeface="+mn-ea"/>
                <a:cs typeface="Arial" panose="020B0604020202020204" pitchFamily="34" charset="0"/>
              </a:rPr>
              <a:t>法拉第桶→</a:t>
            </a:r>
            <a:r>
              <a:rPr lang="en-US" altLang="zh-CN" dirty="0">
                <a:solidFill>
                  <a:schemeClr val="tx2"/>
                </a:solidFill>
                <a:latin typeface="+mn-ea"/>
                <a:cs typeface="Arial" panose="020B0604020202020204" pitchFamily="34" charset="0"/>
              </a:rPr>
              <a:t>MCP</a:t>
            </a:r>
            <a:r>
              <a:rPr lang="zh-CN" altLang="en-US" dirty="0">
                <a:solidFill>
                  <a:schemeClr val="tx2"/>
                </a:solidFill>
                <a:latin typeface="+mn-ea"/>
                <a:cs typeface="Arial" panose="020B0604020202020204" pitchFamily="34" charset="0"/>
              </a:rPr>
              <a:t>→</a:t>
            </a:r>
            <a:r>
              <a:rPr lang="en-US" altLang="zh-CN" dirty="0">
                <a:solidFill>
                  <a:schemeClr val="tx2"/>
                </a:solidFill>
                <a:latin typeface="+mn-ea"/>
                <a:cs typeface="Arial" panose="020B0604020202020204" pitchFamily="34" charset="0"/>
              </a:rPr>
              <a:t>C</a:t>
            </a:r>
            <a:r>
              <a:rPr lang="en-US" altLang="zh-CN" baseline="-25000" dirty="0">
                <a:solidFill>
                  <a:schemeClr val="tx2"/>
                </a:solidFill>
                <a:latin typeface="+mn-ea"/>
                <a:cs typeface="Arial" panose="020B0604020202020204" pitchFamily="34" charset="0"/>
              </a:rPr>
              <a:t>2</a:t>
            </a:r>
            <a:r>
              <a:rPr lang="zh-CN" altLang="en-US" dirty="0">
                <a:solidFill>
                  <a:schemeClr val="tx2"/>
                </a:solidFill>
                <a:latin typeface="+mn-ea"/>
                <a:cs typeface="Arial" panose="020B0604020202020204" pitchFamily="34" charset="0"/>
              </a:rPr>
              <a:t>放大器（</a:t>
            </a:r>
            <a:r>
              <a:rPr lang="en-US" altLang="zh-CN" dirty="0">
                <a:solidFill>
                  <a:schemeClr val="tx2"/>
                </a:solidFill>
                <a:latin typeface="+mn-ea"/>
                <a:cs typeface="Arial" panose="020B0604020202020204" pitchFamily="34" charset="0"/>
              </a:rPr>
              <a:t>40dB</a:t>
            </a:r>
            <a:r>
              <a:rPr lang="zh-CN" altLang="en-US" dirty="0">
                <a:solidFill>
                  <a:schemeClr val="tx2"/>
                </a:solidFill>
                <a:latin typeface="+mn-ea"/>
                <a:cs typeface="Arial" panose="020B0604020202020204" pitchFamily="34" charset="0"/>
              </a:rPr>
              <a:t>）→示波器</a:t>
            </a:r>
            <a:endParaRPr lang="en-US" altLang="zh-CN" dirty="0">
              <a:solidFill>
                <a:schemeClr val="tx2"/>
              </a:solidFill>
              <a:latin typeface="+mn-ea"/>
              <a:cs typeface="Arial" panose="020B0604020202020204" pitchFamily="34" charset="0"/>
            </a:endParaRPr>
          </a:p>
          <a:p>
            <a:r>
              <a:rPr lang="en-US" altLang="zh-CN" dirty="0">
                <a:solidFill>
                  <a:schemeClr val="tx2"/>
                </a:solidFill>
                <a:latin typeface="+mn-ea"/>
                <a:cs typeface="Arial" panose="020B0604020202020204" pitchFamily="34" charset="0"/>
              </a:rPr>
              <a:t>2.</a:t>
            </a:r>
            <a:r>
              <a:rPr lang="zh-CN" altLang="en-US" dirty="0">
                <a:solidFill>
                  <a:schemeClr val="tx2"/>
                </a:solidFill>
                <a:latin typeface="+mn-ea"/>
                <a:cs typeface="Arial" panose="020B0604020202020204" pitchFamily="34" charset="0"/>
              </a:rPr>
              <a:t>偏转磁铁开</a:t>
            </a:r>
            <a:r>
              <a:rPr lang="en-US" altLang="zh-CN" dirty="0">
                <a:solidFill>
                  <a:schemeClr val="tx2"/>
                </a:solidFill>
                <a:latin typeface="+mn-ea"/>
                <a:cs typeface="Arial" panose="020B0604020202020204" pitchFamily="34" charset="0"/>
              </a:rPr>
              <a:t>4.4A</a:t>
            </a:r>
          </a:p>
          <a:p>
            <a:r>
              <a:rPr lang="en-US" altLang="zh-CN" dirty="0">
                <a:solidFill>
                  <a:schemeClr val="tx2"/>
                </a:solidFill>
                <a:latin typeface="+mn-ea"/>
                <a:cs typeface="Arial" panose="020B0604020202020204" pitchFamily="34" charset="0"/>
              </a:rPr>
              <a:t>3.MCPin:-1000V   </a:t>
            </a:r>
            <a:r>
              <a:rPr lang="en-US" altLang="zh-CN" dirty="0" err="1">
                <a:solidFill>
                  <a:schemeClr val="tx2"/>
                </a:solidFill>
                <a:latin typeface="+mn-ea"/>
                <a:cs typeface="Arial" panose="020B0604020202020204" pitchFamily="34" charset="0"/>
              </a:rPr>
              <a:t>MCPout</a:t>
            </a:r>
            <a:r>
              <a:rPr lang="en-US" altLang="zh-CN" dirty="0">
                <a:solidFill>
                  <a:schemeClr val="tx2"/>
                </a:solidFill>
                <a:latin typeface="+mn-ea"/>
                <a:cs typeface="Arial" panose="020B0604020202020204" pitchFamily="34" charset="0"/>
              </a:rPr>
              <a:t>:-200V</a:t>
            </a:r>
          </a:p>
        </p:txBody>
      </p:sp>
      <p:pic>
        <p:nvPicPr>
          <p:cNvPr id="3" name="图片 2">
            <a:extLst>
              <a:ext uri="{FF2B5EF4-FFF2-40B4-BE49-F238E27FC236}">
                <a16:creationId xmlns:a16="http://schemas.microsoft.com/office/drawing/2014/main" id="{1DB6E501-304E-46BD-A1DF-99E1F43E6F44}"/>
              </a:ext>
            </a:extLst>
          </p:cNvPr>
          <p:cNvPicPr>
            <a:picLocks noChangeAspect="1"/>
          </p:cNvPicPr>
          <p:nvPr/>
        </p:nvPicPr>
        <p:blipFill>
          <a:blip r:embed="rId2"/>
          <a:stretch>
            <a:fillRect/>
          </a:stretch>
        </p:blipFill>
        <p:spPr>
          <a:xfrm>
            <a:off x="-6464" y="2298883"/>
            <a:ext cx="4074408" cy="3009768"/>
          </a:xfrm>
          <a:prstGeom prst="rect">
            <a:avLst/>
          </a:prstGeom>
        </p:spPr>
      </p:pic>
      <p:pic>
        <p:nvPicPr>
          <p:cNvPr id="10" name="图片 9">
            <a:extLst>
              <a:ext uri="{FF2B5EF4-FFF2-40B4-BE49-F238E27FC236}">
                <a16:creationId xmlns:a16="http://schemas.microsoft.com/office/drawing/2014/main" id="{21932488-67D1-41F1-B399-C8E80AC1D495}"/>
              </a:ext>
            </a:extLst>
          </p:cNvPr>
          <p:cNvPicPr>
            <a:picLocks noChangeAspect="1"/>
          </p:cNvPicPr>
          <p:nvPr/>
        </p:nvPicPr>
        <p:blipFill>
          <a:blip r:embed="rId3"/>
          <a:stretch>
            <a:fillRect/>
          </a:stretch>
        </p:blipFill>
        <p:spPr>
          <a:xfrm>
            <a:off x="4534151" y="2313710"/>
            <a:ext cx="4197499" cy="2994941"/>
          </a:xfrm>
          <a:prstGeom prst="rect">
            <a:avLst/>
          </a:prstGeom>
        </p:spPr>
      </p:pic>
      <p:sp>
        <p:nvSpPr>
          <p:cNvPr id="14" name="文本框 13">
            <a:extLst>
              <a:ext uri="{FF2B5EF4-FFF2-40B4-BE49-F238E27FC236}">
                <a16:creationId xmlns:a16="http://schemas.microsoft.com/office/drawing/2014/main" id="{F8AB7FE2-8B9B-45BF-8467-0D75657CA5FE}"/>
              </a:ext>
            </a:extLst>
          </p:cNvPr>
          <p:cNvSpPr txBox="1"/>
          <p:nvPr/>
        </p:nvSpPr>
        <p:spPr>
          <a:xfrm>
            <a:off x="425624" y="5348105"/>
            <a:ext cx="7125102" cy="923330"/>
          </a:xfrm>
          <a:prstGeom prst="rect">
            <a:avLst/>
          </a:prstGeom>
          <a:noFill/>
        </p:spPr>
        <p:txBody>
          <a:bodyPr wrap="square">
            <a:spAutoFit/>
          </a:bodyPr>
          <a:lstStyle/>
          <a:p>
            <a:r>
              <a:rPr lang="zh-CN" altLang="en-US" dirty="0">
                <a:solidFill>
                  <a:schemeClr val="tx2"/>
                </a:solidFill>
                <a:latin typeface="+mn-ea"/>
                <a:cs typeface="Arial" panose="020B0604020202020204" pitchFamily="34" charset="0"/>
              </a:rPr>
              <a:t>实验过程：</a:t>
            </a:r>
            <a:endParaRPr lang="en-US" altLang="zh-CN" dirty="0">
              <a:solidFill>
                <a:schemeClr val="tx2"/>
              </a:solidFill>
              <a:latin typeface="+mn-ea"/>
              <a:cs typeface="Arial" panose="020B0604020202020204" pitchFamily="34" charset="0"/>
            </a:endParaRPr>
          </a:p>
          <a:p>
            <a:r>
              <a:rPr lang="en-US" altLang="zh-CN" dirty="0">
                <a:solidFill>
                  <a:schemeClr val="tx2"/>
                </a:solidFill>
                <a:latin typeface="+mn-ea"/>
                <a:cs typeface="Arial" panose="020B0604020202020204" pitchFamily="34" charset="0"/>
              </a:rPr>
              <a:t>1.</a:t>
            </a:r>
            <a:r>
              <a:rPr lang="zh-CN" altLang="en-US" dirty="0">
                <a:solidFill>
                  <a:schemeClr val="tx2"/>
                </a:solidFill>
                <a:latin typeface="+mn-ea"/>
                <a:cs typeface="Arial" panose="020B0604020202020204" pitchFamily="34" charset="0"/>
              </a:rPr>
              <a:t>观察</a:t>
            </a:r>
            <a:r>
              <a:rPr lang="en-US" altLang="zh-CN" dirty="0">
                <a:solidFill>
                  <a:schemeClr val="tx2"/>
                </a:solidFill>
                <a:latin typeface="+mn-ea"/>
                <a:cs typeface="Arial" panose="020B0604020202020204" pitchFamily="34" charset="0"/>
              </a:rPr>
              <a:t>BPM</a:t>
            </a:r>
            <a:r>
              <a:rPr lang="zh-CN" altLang="en-US" dirty="0">
                <a:solidFill>
                  <a:schemeClr val="tx2"/>
                </a:solidFill>
                <a:latin typeface="+mn-ea"/>
                <a:cs typeface="Arial" panose="020B0604020202020204" pitchFamily="34" charset="0"/>
              </a:rPr>
              <a:t>信号未出现异常</a:t>
            </a:r>
            <a:endParaRPr lang="en-US" altLang="zh-CN" dirty="0">
              <a:solidFill>
                <a:schemeClr val="tx2"/>
              </a:solidFill>
              <a:latin typeface="+mn-ea"/>
              <a:cs typeface="Arial" panose="020B0604020202020204" pitchFamily="34" charset="0"/>
            </a:endParaRPr>
          </a:p>
          <a:p>
            <a:r>
              <a:rPr lang="en-US" altLang="zh-CN" dirty="0">
                <a:solidFill>
                  <a:schemeClr val="tx2"/>
                </a:solidFill>
                <a:latin typeface="+mn-ea"/>
                <a:cs typeface="Arial" panose="020B0604020202020204" pitchFamily="34" charset="0"/>
              </a:rPr>
              <a:t>2.</a:t>
            </a:r>
            <a:r>
              <a:rPr lang="zh-CN" altLang="en-US" dirty="0">
                <a:solidFill>
                  <a:schemeClr val="tx2"/>
                </a:solidFill>
                <a:latin typeface="+mn-ea"/>
                <a:cs typeface="Arial" panose="020B0604020202020204" pitchFamily="34" charset="0"/>
              </a:rPr>
              <a:t>加入</a:t>
            </a:r>
            <a:r>
              <a:rPr lang="en-US" altLang="zh-CN" dirty="0">
                <a:solidFill>
                  <a:schemeClr val="tx2"/>
                </a:solidFill>
                <a:latin typeface="+mn-ea"/>
                <a:cs typeface="Arial" panose="020B0604020202020204" pitchFamily="34" charset="0"/>
              </a:rPr>
              <a:t>CMC</a:t>
            </a:r>
            <a:r>
              <a:rPr lang="zh-CN" altLang="en-US" dirty="0">
                <a:solidFill>
                  <a:schemeClr val="tx2"/>
                </a:solidFill>
                <a:latin typeface="+mn-ea"/>
                <a:cs typeface="Arial" panose="020B0604020202020204" pitchFamily="34" charset="0"/>
              </a:rPr>
              <a:t>，关</a:t>
            </a:r>
            <a:r>
              <a:rPr lang="en-US" altLang="zh-CN" dirty="0">
                <a:solidFill>
                  <a:schemeClr val="tx2"/>
                </a:solidFill>
                <a:latin typeface="+mn-ea"/>
                <a:cs typeface="Arial" panose="020B0604020202020204" pitchFamily="34" charset="0"/>
              </a:rPr>
              <a:t>MCP</a:t>
            </a:r>
            <a:r>
              <a:rPr lang="zh-CN" altLang="en-US" dirty="0">
                <a:solidFill>
                  <a:schemeClr val="tx2"/>
                </a:solidFill>
                <a:latin typeface="+mn-ea"/>
                <a:cs typeface="Arial" panose="020B0604020202020204" pitchFamily="34" charset="0"/>
              </a:rPr>
              <a:t>高压，关磁铁信号均未发生变化</a:t>
            </a:r>
            <a:endParaRPr lang="en-US" altLang="zh-CN" dirty="0">
              <a:solidFill>
                <a:schemeClr val="tx2"/>
              </a:solidFill>
              <a:latin typeface="+mn-ea"/>
              <a:cs typeface="Arial" panose="020B0604020202020204" pitchFamily="34" charset="0"/>
            </a:endParaRPr>
          </a:p>
        </p:txBody>
      </p:sp>
    </p:spTree>
    <p:extLst>
      <p:ext uri="{BB962C8B-B14F-4D97-AF65-F5344CB8AC3E}">
        <p14:creationId xmlns:p14="http://schemas.microsoft.com/office/powerpoint/2010/main" val="1999767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AF492D0-43F7-F206-62EB-A260477970AD}"/>
              </a:ext>
            </a:extLst>
          </p:cNvPr>
          <p:cNvSpPr>
            <a:spLocks noGrp="1"/>
          </p:cNvSpPr>
          <p:nvPr>
            <p:ph type="dt" sz="half" idx="2"/>
          </p:nvPr>
        </p:nvSpPr>
        <p:spPr/>
        <p:txBody>
          <a:bodyPr/>
          <a:lstStyle/>
          <a:p>
            <a:fld id="{12609668-6E87-4C4C-BF76-DCE74DA471F7}" type="datetime1">
              <a:rPr lang="zh-CN" altLang="en-US" smtClean="0"/>
              <a:t>2024/10/14</a:t>
            </a:fld>
            <a:endParaRPr lang="en-US" dirty="0"/>
          </a:p>
        </p:txBody>
      </p:sp>
      <p:sp>
        <p:nvSpPr>
          <p:cNvPr id="5" name="Footer Placeholder 4">
            <a:extLst>
              <a:ext uri="{FF2B5EF4-FFF2-40B4-BE49-F238E27FC236}">
                <a16:creationId xmlns:a16="http://schemas.microsoft.com/office/drawing/2014/main" id="{E5139646-F8FB-898E-CBF4-34D5996DC62A}"/>
              </a:ext>
            </a:extLst>
          </p:cNvPr>
          <p:cNvSpPr>
            <a:spLocks noGrp="1"/>
          </p:cNvSpPr>
          <p:nvPr>
            <p:ph type="ftr" sz="quarter" idx="3"/>
          </p:nvPr>
        </p:nvSpPr>
        <p:spPr/>
        <p:txBody>
          <a:bodyPr/>
          <a:lstStyle/>
          <a:p>
            <a:r>
              <a:rPr lang="zh-CN" altLang="en-US"/>
              <a:t>张彪 </a:t>
            </a:r>
            <a:endParaRPr lang="en-US" dirty="0"/>
          </a:p>
        </p:txBody>
      </p:sp>
      <p:sp>
        <p:nvSpPr>
          <p:cNvPr id="6" name="Slide Number Placeholder 5">
            <a:extLst>
              <a:ext uri="{FF2B5EF4-FFF2-40B4-BE49-F238E27FC236}">
                <a16:creationId xmlns:a16="http://schemas.microsoft.com/office/drawing/2014/main" id="{DE27D3A6-7086-9E3F-947B-9F91DFB73A4A}"/>
              </a:ext>
            </a:extLst>
          </p:cNvPr>
          <p:cNvSpPr>
            <a:spLocks noGrp="1"/>
          </p:cNvSpPr>
          <p:nvPr>
            <p:ph type="sldNum" sz="quarter" idx="4"/>
          </p:nvPr>
        </p:nvSpPr>
        <p:spPr/>
        <p:txBody>
          <a:bodyPr/>
          <a:lstStyle/>
          <a:p>
            <a:fld id="{36B5EA5A-BC32-A742-B11B-8E7414D5B535}" type="slidenum">
              <a:rPr lang="en-US" smtClean="0"/>
              <a:pPr/>
              <a:t>4</a:t>
            </a:fld>
            <a:endParaRPr lang="en-US" dirty="0"/>
          </a:p>
        </p:txBody>
      </p:sp>
      <p:sp>
        <p:nvSpPr>
          <p:cNvPr id="7" name="标题 6">
            <a:extLst>
              <a:ext uri="{FF2B5EF4-FFF2-40B4-BE49-F238E27FC236}">
                <a16:creationId xmlns:a16="http://schemas.microsoft.com/office/drawing/2014/main" id="{056F64B5-319D-452F-83FE-1DF232A5CCC7}"/>
              </a:ext>
            </a:extLst>
          </p:cNvPr>
          <p:cNvSpPr>
            <a:spLocks noGrp="1"/>
          </p:cNvSpPr>
          <p:nvPr>
            <p:ph type="title"/>
          </p:nvPr>
        </p:nvSpPr>
        <p:spPr/>
        <p:txBody>
          <a:bodyPr/>
          <a:lstStyle/>
          <a:p>
            <a:r>
              <a:rPr lang="en-US" altLang="zh-CN" dirty="0"/>
              <a:t>LW</a:t>
            </a:r>
            <a:r>
              <a:rPr lang="zh-CN" altLang="en-US" dirty="0"/>
              <a:t>背景噪声观测实验</a:t>
            </a:r>
          </a:p>
        </p:txBody>
      </p:sp>
      <p:sp>
        <p:nvSpPr>
          <p:cNvPr id="9" name="文本框 8">
            <a:extLst>
              <a:ext uri="{FF2B5EF4-FFF2-40B4-BE49-F238E27FC236}">
                <a16:creationId xmlns:a16="http://schemas.microsoft.com/office/drawing/2014/main" id="{3C8679DA-F210-47E1-A2AB-E9F0DDEAEC3B}"/>
              </a:ext>
            </a:extLst>
          </p:cNvPr>
          <p:cNvSpPr txBox="1"/>
          <p:nvPr/>
        </p:nvSpPr>
        <p:spPr>
          <a:xfrm>
            <a:off x="539552" y="1196752"/>
            <a:ext cx="7125102" cy="1477328"/>
          </a:xfrm>
          <a:prstGeom prst="rect">
            <a:avLst/>
          </a:prstGeom>
          <a:noFill/>
        </p:spPr>
        <p:txBody>
          <a:bodyPr wrap="square">
            <a:spAutoFit/>
          </a:bodyPr>
          <a:lstStyle/>
          <a:p>
            <a:r>
              <a:rPr lang="zh-CN" altLang="en-US" dirty="0">
                <a:solidFill>
                  <a:schemeClr val="tx2"/>
                </a:solidFill>
                <a:latin typeface="+mn-ea"/>
                <a:cs typeface="Arial" panose="020B0604020202020204" pitchFamily="34" charset="0"/>
              </a:rPr>
              <a:t>猜测：</a:t>
            </a:r>
            <a:endParaRPr lang="en-US" altLang="zh-CN" dirty="0">
              <a:solidFill>
                <a:schemeClr val="tx2"/>
              </a:solidFill>
              <a:latin typeface="+mn-ea"/>
              <a:cs typeface="Arial" panose="020B0604020202020204" pitchFamily="34" charset="0"/>
            </a:endParaRPr>
          </a:p>
          <a:p>
            <a:r>
              <a:rPr lang="en-US" altLang="zh-CN" dirty="0">
                <a:solidFill>
                  <a:schemeClr val="tx2"/>
                </a:solidFill>
                <a:latin typeface="+mn-ea"/>
                <a:cs typeface="Arial" panose="020B0604020202020204" pitchFamily="34" charset="0"/>
              </a:rPr>
              <a:t>1.C2</a:t>
            </a:r>
            <a:r>
              <a:rPr lang="zh-CN" altLang="en-US" dirty="0">
                <a:solidFill>
                  <a:schemeClr val="tx2"/>
                </a:solidFill>
                <a:latin typeface="+mn-ea"/>
                <a:cs typeface="Arial" panose="020B0604020202020204" pitchFamily="34" charset="0"/>
              </a:rPr>
              <a:t>前放出问题：</a:t>
            </a:r>
            <a:endParaRPr lang="en-US" altLang="zh-CN" dirty="0">
              <a:solidFill>
                <a:schemeClr val="tx2"/>
              </a:solidFill>
              <a:latin typeface="+mn-ea"/>
              <a:cs typeface="Arial" panose="020B0604020202020204" pitchFamily="34" charset="0"/>
            </a:endParaRPr>
          </a:p>
          <a:p>
            <a:r>
              <a:rPr lang="en-US" altLang="zh-CN" dirty="0">
                <a:solidFill>
                  <a:schemeClr val="tx2"/>
                </a:solidFill>
                <a:latin typeface="+mn-ea"/>
                <a:cs typeface="Arial" panose="020B0604020202020204" pitchFamily="34" charset="0"/>
              </a:rPr>
              <a:t>	</a:t>
            </a:r>
            <a:r>
              <a:rPr lang="zh-CN" altLang="en-US" dirty="0">
                <a:solidFill>
                  <a:schemeClr val="tx2"/>
                </a:solidFill>
                <a:latin typeface="+mn-ea"/>
                <a:cs typeface="Arial" panose="020B0604020202020204" pitchFamily="34" charset="0"/>
              </a:rPr>
              <a:t>测试前放，前放空接观察热噪声</a:t>
            </a:r>
            <a:endParaRPr lang="en-US" altLang="zh-CN" dirty="0">
              <a:solidFill>
                <a:schemeClr val="tx2"/>
              </a:solidFill>
              <a:latin typeface="+mn-ea"/>
              <a:cs typeface="Arial" panose="020B0604020202020204" pitchFamily="34" charset="0"/>
            </a:endParaRPr>
          </a:p>
          <a:p>
            <a:r>
              <a:rPr lang="en-US" altLang="zh-CN" dirty="0">
                <a:solidFill>
                  <a:schemeClr val="tx2"/>
                </a:solidFill>
                <a:latin typeface="+mn-ea"/>
                <a:cs typeface="Arial" panose="020B0604020202020204" pitchFamily="34" charset="0"/>
              </a:rPr>
              <a:t>2.</a:t>
            </a:r>
            <a:r>
              <a:rPr lang="zh-CN" altLang="en-US" dirty="0">
                <a:solidFill>
                  <a:schemeClr val="tx2"/>
                </a:solidFill>
                <a:latin typeface="+mn-ea"/>
                <a:cs typeface="Arial" panose="020B0604020202020204" pitchFamily="34" charset="0"/>
              </a:rPr>
              <a:t>法拉第筒空间耦合：</a:t>
            </a:r>
            <a:endParaRPr lang="en-US" altLang="zh-CN" dirty="0">
              <a:solidFill>
                <a:schemeClr val="tx2"/>
              </a:solidFill>
              <a:latin typeface="+mn-ea"/>
              <a:cs typeface="Arial" panose="020B0604020202020204" pitchFamily="34" charset="0"/>
            </a:endParaRPr>
          </a:p>
          <a:p>
            <a:r>
              <a:rPr lang="en-US" altLang="zh-CN" dirty="0">
                <a:solidFill>
                  <a:schemeClr val="tx2"/>
                </a:solidFill>
                <a:latin typeface="+mn-ea"/>
                <a:cs typeface="Arial" panose="020B0604020202020204" pitchFamily="34" charset="0"/>
              </a:rPr>
              <a:t>	</a:t>
            </a:r>
            <a:r>
              <a:rPr lang="zh-CN" altLang="en-US" dirty="0">
                <a:solidFill>
                  <a:schemeClr val="tx2"/>
                </a:solidFill>
                <a:latin typeface="+mn-ea"/>
                <a:cs typeface="Arial" panose="020B0604020202020204" pitchFamily="34" charset="0"/>
              </a:rPr>
              <a:t>利用旧法拉第筒</a:t>
            </a:r>
            <a:endParaRPr lang="en-US" altLang="zh-CN" dirty="0">
              <a:solidFill>
                <a:schemeClr val="tx2"/>
              </a:solidFill>
              <a:latin typeface="+mn-ea"/>
              <a:cs typeface="Arial" panose="020B0604020202020204" pitchFamily="34" charset="0"/>
            </a:endParaRPr>
          </a:p>
        </p:txBody>
      </p:sp>
    </p:spTree>
    <p:extLst>
      <p:ext uri="{BB962C8B-B14F-4D97-AF65-F5344CB8AC3E}">
        <p14:creationId xmlns:p14="http://schemas.microsoft.com/office/powerpoint/2010/main" val="2704973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B73DD5-CA08-D7B6-DC11-0818B3DB898D}"/>
              </a:ext>
            </a:extLst>
          </p:cNvPr>
          <p:cNvSpPr>
            <a:spLocks noGrp="1"/>
          </p:cNvSpPr>
          <p:nvPr>
            <p:ph type="title"/>
          </p:nvPr>
        </p:nvSpPr>
        <p:spPr/>
        <p:txBody>
          <a:bodyPr anchor="ctr"/>
          <a:lstStyle/>
          <a:p>
            <a:r>
              <a:rPr lang="zh-CN" altLang="en-US" dirty="0"/>
              <a:t>文献调研</a:t>
            </a:r>
            <a:endParaRPr lang="en-CH" dirty="0"/>
          </a:p>
        </p:txBody>
      </p:sp>
      <p:sp>
        <p:nvSpPr>
          <p:cNvPr id="4" name="Date Placeholder 3">
            <a:extLst>
              <a:ext uri="{FF2B5EF4-FFF2-40B4-BE49-F238E27FC236}">
                <a16:creationId xmlns:a16="http://schemas.microsoft.com/office/drawing/2014/main" id="{3AF492D0-43F7-F206-62EB-A260477970AD}"/>
              </a:ext>
            </a:extLst>
          </p:cNvPr>
          <p:cNvSpPr>
            <a:spLocks noGrp="1"/>
          </p:cNvSpPr>
          <p:nvPr>
            <p:ph type="dt" sz="half" idx="2"/>
          </p:nvPr>
        </p:nvSpPr>
        <p:spPr/>
        <p:txBody>
          <a:bodyPr/>
          <a:lstStyle/>
          <a:p>
            <a:fld id="{FA3DC3A3-AA2A-4240-93AD-2DE349CE9AA1}" type="datetime1">
              <a:rPr lang="zh-CN" altLang="en-US" smtClean="0"/>
              <a:t>2024/10/14</a:t>
            </a:fld>
            <a:endParaRPr lang="en-US" dirty="0"/>
          </a:p>
        </p:txBody>
      </p:sp>
      <p:sp>
        <p:nvSpPr>
          <p:cNvPr id="5" name="Footer Placeholder 4">
            <a:extLst>
              <a:ext uri="{FF2B5EF4-FFF2-40B4-BE49-F238E27FC236}">
                <a16:creationId xmlns:a16="http://schemas.microsoft.com/office/drawing/2014/main" id="{E5139646-F8FB-898E-CBF4-34D5996DC62A}"/>
              </a:ext>
            </a:extLst>
          </p:cNvPr>
          <p:cNvSpPr>
            <a:spLocks noGrp="1"/>
          </p:cNvSpPr>
          <p:nvPr>
            <p:ph type="ftr" sz="quarter" idx="3"/>
          </p:nvPr>
        </p:nvSpPr>
        <p:spPr/>
        <p:txBody>
          <a:bodyPr/>
          <a:lstStyle/>
          <a:p>
            <a:r>
              <a:rPr lang="zh-CN" altLang="en-US"/>
              <a:t>张彪 </a:t>
            </a:r>
            <a:endParaRPr lang="en-US" dirty="0"/>
          </a:p>
        </p:txBody>
      </p:sp>
      <p:sp>
        <p:nvSpPr>
          <p:cNvPr id="6" name="Slide Number Placeholder 5">
            <a:extLst>
              <a:ext uri="{FF2B5EF4-FFF2-40B4-BE49-F238E27FC236}">
                <a16:creationId xmlns:a16="http://schemas.microsoft.com/office/drawing/2014/main" id="{DE27D3A6-7086-9E3F-947B-9F91DFB73A4A}"/>
              </a:ext>
            </a:extLst>
          </p:cNvPr>
          <p:cNvSpPr>
            <a:spLocks noGrp="1"/>
          </p:cNvSpPr>
          <p:nvPr>
            <p:ph type="sldNum" sz="quarter" idx="4"/>
          </p:nvPr>
        </p:nvSpPr>
        <p:spPr/>
        <p:txBody>
          <a:bodyPr/>
          <a:lstStyle/>
          <a:p>
            <a:fld id="{36B5EA5A-BC32-A742-B11B-8E7414D5B535}" type="slidenum">
              <a:rPr lang="en-US" smtClean="0"/>
              <a:pPr/>
              <a:t>5</a:t>
            </a:fld>
            <a:endParaRPr lang="en-US" dirty="0"/>
          </a:p>
        </p:txBody>
      </p:sp>
      <p:sp>
        <p:nvSpPr>
          <p:cNvPr id="50" name="文本框 49">
            <a:extLst>
              <a:ext uri="{FF2B5EF4-FFF2-40B4-BE49-F238E27FC236}">
                <a16:creationId xmlns:a16="http://schemas.microsoft.com/office/drawing/2014/main" id="{ACE751B4-C020-4EF2-B2AF-F0B53D1C785A}"/>
              </a:ext>
            </a:extLst>
          </p:cNvPr>
          <p:cNvSpPr txBox="1"/>
          <p:nvPr/>
        </p:nvSpPr>
        <p:spPr>
          <a:xfrm>
            <a:off x="647899" y="1255676"/>
            <a:ext cx="7992888" cy="4016997"/>
          </a:xfrm>
          <a:prstGeom prst="rect">
            <a:avLst/>
          </a:prstGeom>
          <a:noFill/>
        </p:spPr>
        <p:txBody>
          <a:bodyPr wrap="square" lIns="0" tIns="0" rIns="0" bIns="0" rtlCol="0">
            <a:spAutoFit/>
          </a:bodyPr>
          <a:lstStyle/>
          <a:p>
            <a:pPr algn="l">
              <a:lnSpc>
                <a:spcPct val="150000"/>
              </a:lnSpc>
            </a:pPr>
            <a:r>
              <a:rPr lang="en-US" altLang="zh-CN" sz="1600" dirty="0">
                <a:solidFill>
                  <a:schemeClr val="tx2"/>
                </a:solidFill>
              </a:rPr>
              <a:t>The advantages of the laser profile monitor system over the conventional wire scanner system are: </a:t>
            </a:r>
          </a:p>
          <a:p>
            <a:pPr algn="l">
              <a:lnSpc>
                <a:spcPct val="150000"/>
              </a:lnSpc>
            </a:pPr>
            <a:r>
              <a:rPr lang="en-US" altLang="zh-CN" sz="1600" dirty="0">
                <a:solidFill>
                  <a:schemeClr val="tx2"/>
                </a:solidFill>
              </a:rPr>
              <a:t>(1) H beam profiles can be measured during normal operations, as opposed to the 100 </a:t>
            </a:r>
            <a:r>
              <a:rPr lang="en-US" altLang="zh-CN" sz="1600" dirty="0" err="1">
                <a:solidFill>
                  <a:schemeClr val="tx2"/>
                </a:solidFill>
              </a:rPr>
              <a:t>ms</a:t>
            </a:r>
            <a:r>
              <a:rPr lang="en-US" altLang="zh-CN" sz="1600" dirty="0">
                <a:solidFill>
                  <a:schemeClr val="tx2"/>
                </a:solidFill>
              </a:rPr>
              <a:t>, 10Hz duty factor restriction needed to prevent </a:t>
            </a:r>
            <a:r>
              <a:rPr lang="en-US" altLang="zh-CN" sz="1600" dirty="0">
                <a:solidFill>
                  <a:srgbClr val="FF0000"/>
                </a:solidFill>
              </a:rPr>
              <a:t>damage</a:t>
            </a:r>
            <a:r>
              <a:rPr lang="en-US" altLang="zh-CN" sz="1600" dirty="0">
                <a:solidFill>
                  <a:schemeClr val="tx2"/>
                </a:solidFill>
              </a:rPr>
              <a:t> to carbon wires; </a:t>
            </a:r>
          </a:p>
          <a:p>
            <a:pPr algn="l">
              <a:lnSpc>
                <a:spcPct val="150000"/>
              </a:lnSpc>
            </a:pPr>
            <a:r>
              <a:rPr lang="en-US" altLang="zh-CN" sz="1600" dirty="0">
                <a:solidFill>
                  <a:schemeClr val="tx2"/>
                </a:solidFill>
              </a:rPr>
              <a:t>(2) there are no moving parts inside the </a:t>
            </a:r>
            <a:r>
              <a:rPr lang="en-US" altLang="zh-CN" sz="1600" dirty="0">
                <a:solidFill>
                  <a:srgbClr val="FF0000"/>
                </a:solidFill>
              </a:rPr>
              <a:t>vacuum system</a:t>
            </a:r>
            <a:r>
              <a:rPr lang="en-US" altLang="zh-CN" sz="1600" dirty="0">
                <a:solidFill>
                  <a:schemeClr val="tx2"/>
                </a:solidFill>
              </a:rPr>
              <a:t>, thus reducing the possibility of a vacuum system failure; </a:t>
            </a:r>
          </a:p>
          <a:p>
            <a:pPr algn="l">
              <a:lnSpc>
                <a:spcPct val="150000"/>
              </a:lnSpc>
            </a:pPr>
            <a:r>
              <a:rPr lang="en-US" altLang="zh-CN" sz="1600" dirty="0">
                <a:solidFill>
                  <a:schemeClr val="tx2"/>
                </a:solidFill>
              </a:rPr>
              <a:t>(3)the profile measurement can be conducted in a </a:t>
            </a:r>
            <a:r>
              <a:rPr lang="en-US" altLang="zh-CN" sz="1600" dirty="0">
                <a:solidFill>
                  <a:srgbClr val="FF0000"/>
                </a:solidFill>
              </a:rPr>
              <a:t>parasitic manner</a:t>
            </a:r>
            <a:r>
              <a:rPr lang="en-US" altLang="zh-CN" sz="1600" dirty="0">
                <a:solidFill>
                  <a:schemeClr val="tx2"/>
                </a:solidFill>
              </a:rPr>
              <a:t> for an operational neutron production beam; </a:t>
            </a:r>
          </a:p>
          <a:p>
            <a:pPr algn="l">
              <a:lnSpc>
                <a:spcPct val="150000"/>
              </a:lnSpc>
            </a:pPr>
            <a:r>
              <a:rPr lang="en-US" altLang="zh-CN" sz="1600" dirty="0">
                <a:solidFill>
                  <a:schemeClr val="tx2"/>
                </a:solidFill>
              </a:rPr>
              <a:t>(4) </a:t>
            </a:r>
            <a:r>
              <a:rPr lang="en-US" altLang="zh-CN" sz="1600" dirty="0">
                <a:solidFill>
                  <a:srgbClr val="FF0000"/>
                </a:solidFill>
              </a:rPr>
              <a:t>a longitudinal beam scan </a:t>
            </a:r>
            <a:r>
              <a:rPr lang="en-US" altLang="zh-CN" sz="1600" dirty="0">
                <a:solidFill>
                  <a:schemeClr val="tx2"/>
                </a:solidFill>
              </a:rPr>
              <a:t>can be conducted by using a pico-second pulsed light source such as a mode-locked laser and adjusting the phase between ion and laser pulses.</a:t>
            </a:r>
          </a:p>
        </p:txBody>
      </p:sp>
    </p:spTree>
    <p:extLst>
      <p:ext uri="{BB962C8B-B14F-4D97-AF65-F5344CB8AC3E}">
        <p14:creationId xmlns:p14="http://schemas.microsoft.com/office/powerpoint/2010/main" val="2980647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B73DD5-CA08-D7B6-DC11-0818B3DB898D}"/>
              </a:ext>
            </a:extLst>
          </p:cNvPr>
          <p:cNvSpPr>
            <a:spLocks noGrp="1"/>
          </p:cNvSpPr>
          <p:nvPr>
            <p:ph type="title"/>
          </p:nvPr>
        </p:nvSpPr>
        <p:spPr/>
        <p:txBody>
          <a:bodyPr anchor="ctr"/>
          <a:lstStyle/>
          <a:p>
            <a:r>
              <a:rPr lang="zh-CN" altLang="en-US" dirty="0"/>
              <a:t>文献调研</a:t>
            </a:r>
            <a:endParaRPr lang="en-CH" dirty="0"/>
          </a:p>
        </p:txBody>
      </p:sp>
      <p:sp>
        <p:nvSpPr>
          <p:cNvPr id="4" name="Date Placeholder 3">
            <a:extLst>
              <a:ext uri="{FF2B5EF4-FFF2-40B4-BE49-F238E27FC236}">
                <a16:creationId xmlns:a16="http://schemas.microsoft.com/office/drawing/2014/main" id="{3AF492D0-43F7-F206-62EB-A260477970AD}"/>
              </a:ext>
            </a:extLst>
          </p:cNvPr>
          <p:cNvSpPr>
            <a:spLocks noGrp="1"/>
          </p:cNvSpPr>
          <p:nvPr>
            <p:ph type="dt" sz="half" idx="2"/>
          </p:nvPr>
        </p:nvSpPr>
        <p:spPr/>
        <p:txBody>
          <a:bodyPr/>
          <a:lstStyle/>
          <a:p>
            <a:fld id="{1F501CC1-83CC-4B1C-9281-A91F9FB6E6CE}" type="datetime1">
              <a:rPr lang="zh-CN" altLang="en-US" smtClean="0"/>
              <a:t>2024/10/14</a:t>
            </a:fld>
            <a:endParaRPr lang="en-US" dirty="0"/>
          </a:p>
        </p:txBody>
      </p:sp>
      <p:sp>
        <p:nvSpPr>
          <p:cNvPr id="5" name="Footer Placeholder 4">
            <a:extLst>
              <a:ext uri="{FF2B5EF4-FFF2-40B4-BE49-F238E27FC236}">
                <a16:creationId xmlns:a16="http://schemas.microsoft.com/office/drawing/2014/main" id="{E5139646-F8FB-898E-CBF4-34D5996DC62A}"/>
              </a:ext>
            </a:extLst>
          </p:cNvPr>
          <p:cNvSpPr>
            <a:spLocks noGrp="1"/>
          </p:cNvSpPr>
          <p:nvPr>
            <p:ph type="ftr" sz="quarter" idx="3"/>
          </p:nvPr>
        </p:nvSpPr>
        <p:spPr/>
        <p:txBody>
          <a:bodyPr/>
          <a:lstStyle/>
          <a:p>
            <a:r>
              <a:rPr lang="zh-CN" altLang="en-US"/>
              <a:t>张彪 </a:t>
            </a:r>
            <a:endParaRPr lang="en-US" dirty="0"/>
          </a:p>
        </p:txBody>
      </p:sp>
      <p:sp>
        <p:nvSpPr>
          <p:cNvPr id="6" name="Slide Number Placeholder 5">
            <a:extLst>
              <a:ext uri="{FF2B5EF4-FFF2-40B4-BE49-F238E27FC236}">
                <a16:creationId xmlns:a16="http://schemas.microsoft.com/office/drawing/2014/main" id="{DE27D3A6-7086-9E3F-947B-9F91DFB73A4A}"/>
              </a:ext>
            </a:extLst>
          </p:cNvPr>
          <p:cNvSpPr>
            <a:spLocks noGrp="1"/>
          </p:cNvSpPr>
          <p:nvPr>
            <p:ph type="sldNum" sz="quarter" idx="4"/>
          </p:nvPr>
        </p:nvSpPr>
        <p:spPr/>
        <p:txBody>
          <a:bodyPr/>
          <a:lstStyle/>
          <a:p>
            <a:fld id="{36B5EA5A-BC32-A742-B11B-8E7414D5B535}" type="slidenum">
              <a:rPr lang="en-US" smtClean="0"/>
              <a:pPr/>
              <a:t>6</a:t>
            </a:fld>
            <a:endParaRPr lang="en-US" dirty="0"/>
          </a:p>
        </p:txBody>
      </p:sp>
      <p:graphicFrame>
        <p:nvGraphicFramePr>
          <p:cNvPr id="7" name="表格 6">
            <a:extLst>
              <a:ext uri="{FF2B5EF4-FFF2-40B4-BE49-F238E27FC236}">
                <a16:creationId xmlns:a16="http://schemas.microsoft.com/office/drawing/2014/main" id="{D003E126-D06C-4B80-BA34-CEDA093D883E}"/>
              </a:ext>
            </a:extLst>
          </p:cNvPr>
          <p:cNvGraphicFramePr>
            <a:graphicFrameLocks noGrp="1"/>
          </p:cNvGraphicFramePr>
          <p:nvPr>
            <p:extLst>
              <p:ext uri="{D42A27DB-BD31-4B8C-83A1-F6EECF244321}">
                <p14:modId xmlns:p14="http://schemas.microsoft.com/office/powerpoint/2010/main" val="1818502771"/>
              </p:ext>
            </p:extLst>
          </p:nvPr>
        </p:nvGraphicFramePr>
        <p:xfrm>
          <a:off x="323528" y="1028847"/>
          <a:ext cx="5025877" cy="2260774"/>
        </p:xfrm>
        <a:graphic>
          <a:graphicData uri="http://schemas.openxmlformats.org/drawingml/2006/table">
            <a:tbl>
              <a:tblPr>
                <a:tableStyleId>{8EC20E35-A176-4012-BC5E-935CFFF8708E}</a:tableStyleId>
              </a:tblPr>
              <a:tblGrid>
                <a:gridCol w="2325055">
                  <a:extLst>
                    <a:ext uri="{9D8B030D-6E8A-4147-A177-3AD203B41FA5}">
                      <a16:colId xmlns:a16="http://schemas.microsoft.com/office/drawing/2014/main" val="1112686962"/>
                    </a:ext>
                  </a:extLst>
                </a:gridCol>
                <a:gridCol w="1033358">
                  <a:extLst>
                    <a:ext uri="{9D8B030D-6E8A-4147-A177-3AD203B41FA5}">
                      <a16:colId xmlns:a16="http://schemas.microsoft.com/office/drawing/2014/main" val="3900604874"/>
                    </a:ext>
                  </a:extLst>
                </a:gridCol>
                <a:gridCol w="1103814">
                  <a:extLst>
                    <a:ext uri="{9D8B030D-6E8A-4147-A177-3AD203B41FA5}">
                      <a16:colId xmlns:a16="http://schemas.microsoft.com/office/drawing/2014/main" val="1994286388"/>
                    </a:ext>
                  </a:extLst>
                </a:gridCol>
                <a:gridCol w="563650">
                  <a:extLst>
                    <a:ext uri="{9D8B030D-6E8A-4147-A177-3AD203B41FA5}">
                      <a16:colId xmlns:a16="http://schemas.microsoft.com/office/drawing/2014/main" val="171997331"/>
                    </a:ext>
                  </a:extLst>
                </a:gridCol>
              </a:tblGrid>
              <a:tr h="160984">
                <a:tc>
                  <a:txBody>
                    <a:bodyPr/>
                    <a:lstStyle/>
                    <a:p>
                      <a:pPr algn="l" fontAlgn="ctr"/>
                      <a:r>
                        <a:rPr lang="en-US" sz="900" u="none" strike="noStrike">
                          <a:effectLst/>
                        </a:rPr>
                        <a:t>Parameter</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sz="900" u="none" strike="noStrike">
                          <a:effectLst/>
                        </a:rPr>
                        <a:t>SNS</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sz="900" u="none" strike="noStrike">
                          <a:effectLst/>
                        </a:rPr>
                        <a:t>CSNS</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sz="900" u="none" strike="noStrike">
                          <a:effectLst/>
                        </a:rPr>
                        <a:t>Unit</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extLst>
                  <a:ext uri="{0D108BD9-81ED-4DB2-BD59-A6C34878D82A}">
                    <a16:rowId xmlns:a16="http://schemas.microsoft.com/office/drawing/2014/main" val="4174290761"/>
                  </a:ext>
                </a:extLst>
              </a:tr>
              <a:tr h="188981">
                <a:tc>
                  <a:txBody>
                    <a:bodyPr/>
                    <a:lstStyle/>
                    <a:p>
                      <a:pPr algn="l" fontAlgn="ctr"/>
                      <a:r>
                        <a:rPr lang="en-US" sz="900" u="none" strike="noStrike">
                          <a:effectLst/>
                        </a:rPr>
                        <a:t>Laser wavelength </a:t>
                      </a:r>
                      <a:r>
                        <a:rPr lang="el-GR" sz="900" u="none" strike="noStrike">
                          <a:effectLst/>
                        </a:rPr>
                        <a:t>λ</a:t>
                      </a:r>
                      <a:endParaRPr lang="el-GR"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1.064×10</a:t>
                      </a:r>
                      <a:r>
                        <a:rPr lang="en-US" altLang="zh-CN" sz="900" u="none" strike="noStrike" baseline="30000">
                          <a:effectLst/>
                        </a:rPr>
                        <a:t>-4</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1.064×10</a:t>
                      </a:r>
                      <a:r>
                        <a:rPr lang="en-US" altLang="zh-CN" sz="900" u="none" strike="noStrike" baseline="30000">
                          <a:effectLst/>
                        </a:rPr>
                        <a:t>-4</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sz="900" u="none" strike="noStrike">
                          <a:effectLst/>
                        </a:rPr>
                        <a:t>cm</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extLst>
                  <a:ext uri="{0D108BD9-81ED-4DB2-BD59-A6C34878D82A}">
                    <a16:rowId xmlns:a16="http://schemas.microsoft.com/office/drawing/2014/main" val="1056542457"/>
                  </a:ext>
                </a:extLst>
              </a:tr>
              <a:tr h="188981">
                <a:tc>
                  <a:txBody>
                    <a:bodyPr/>
                    <a:lstStyle/>
                    <a:p>
                      <a:pPr algn="l" fontAlgn="ctr"/>
                      <a:r>
                        <a:rPr lang="en-US" sz="900" u="none" strike="noStrike">
                          <a:effectLst/>
                        </a:rPr>
                        <a:t>Laser pulse width</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1×10</a:t>
                      </a:r>
                      <a:r>
                        <a:rPr lang="en-US" altLang="zh-CN" sz="900" u="none" strike="noStrike" baseline="30000">
                          <a:effectLst/>
                        </a:rPr>
                        <a:t>-8</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sz="900" u="none" strike="noStrike">
                          <a:effectLst/>
                        </a:rPr>
                        <a:t>FWHM ≤ 9 ×10</a:t>
                      </a:r>
                      <a:r>
                        <a:rPr lang="en-US" sz="900" u="none" strike="noStrike" baseline="30000">
                          <a:effectLst/>
                        </a:rPr>
                        <a:t>-9</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sz="900" u="none" strike="noStrike">
                          <a:effectLst/>
                        </a:rPr>
                        <a:t>s</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extLst>
                  <a:ext uri="{0D108BD9-81ED-4DB2-BD59-A6C34878D82A}">
                    <a16:rowId xmlns:a16="http://schemas.microsoft.com/office/drawing/2014/main" val="3884105189"/>
                  </a:ext>
                </a:extLst>
              </a:tr>
              <a:tr h="160984">
                <a:tc>
                  <a:txBody>
                    <a:bodyPr/>
                    <a:lstStyle/>
                    <a:p>
                      <a:pPr algn="l" fontAlgn="ctr"/>
                      <a:r>
                        <a:rPr lang="en-US" sz="900" u="none" strike="noStrike">
                          <a:effectLst/>
                        </a:rPr>
                        <a:t>Laser pulse energy</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0.05</a:t>
                      </a:r>
                      <a:endParaRPr lang="en-US" altLang="zh-CN"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0.8</a:t>
                      </a:r>
                      <a:endParaRPr lang="en-US" altLang="zh-CN"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sz="900" u="none" strike="noStrike">
                          <a:effectLst/>
                        </a:rPr>
                        <a:t>J</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extLst>
                  <a:ext uri="{0D108BD9-81ED-4DB2-BD59-A6C34878D82A}">
                    <a16:rowId xmlns:a16="http://schemas.microsoft.com/office/drawing/2014/main" val="972998432"/>
                  </a:ext>
                </a:extLst>
              </a:tr>
              <a:tr h="160984">
                <a:tc>
                  <a:txBody>
                    <a:bodyPr/>
                    <a:lstStyle/>
                    <a:p>
                      <a:pPr algn="l" fontAlgn="ctr"/>
                      <a:r>
                        <a:rPr lang="en-US" sz="900" u="none" strike="noStrike">
                          <a:effectLst/>
                        </a:rPr>
                        <a:t>Laser pulse repetition rate</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30</a:t>
                      </a:r>
                      <a:endParaRPr lang="en-US" altLang="zh-CN"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1~10</a:t>
                      </a:r>
                      <a:endParaRPr lang="en-US" altLang="zh-CN"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sz="900" u="none" strike="noStrike">
                          <a:effectLst/>
                        </a:rPr>
                        <a:t>Hz</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extLst>
                  <a:ext uri="{0D108BD9-81ED-4DB2-BD59-A6C34878D82A}">
                    <a16:rowId xmlns:a16="http://schemas.microsoft.com/office/drawing/2014/main" val="4119932164"/>
                  </a:ext>
                </a:extLst>
              </a:tr>
              <a:tr h="160984">
                <a:tc>
                  <a:txBody>
                    <a:bodyPr/>
                    <a:lstStyle/>
                    <a:p>
                      <a:pPr algn="l" fontAlgn="ctr"/>
                      <a:r>
                        <a:rPr lang="de-DE" sz="900" u="none" strike="noStrike">
                          <a:effectLst/>
                        </a:rPr>
                        <a:t>Laser beam initial diameter 2wi</a:t>
                      </a:r>
                      <a:endParaRPr lang="de-DE"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1.5</a:t>
                      </a:r>
                      <a:endParaRPr lang="en-US" altLang="zh-CN"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0.7~0.9</a:t>
                      </a:r>
                      <a:endParaRPr lang="en-US" altLang="zh-CN"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sz="900" u="none" strike="noStrike" dirty="0">
                          <a:effectLst/>
                        </a:rPr>
                        <a:t>cm</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6419" marR="6419" marT="6419" marB="0" anchor="ctr"/>
                </a:tc>
                <a:extLst>
                  <a:ext uri="{0D108BD9-81ED-4DB2-BD59-A6C34878D82A}">
                    <a16:rowId xmlns:a16="http://schemas.microsoft.com/office/drawing/2014/main" val="2758078119"/>
                  </a:ext>
                </a:extLst>
              </a:tr>
              <a:tr h="160984">
                <a:tc>
                  <a:txBody>
                    <a:bodyPr/>
                    <a:lstStyle/>
                    <a:p>
                      <a:pPr algn="l" fontAlgn="ctr"/>
                      <a:r>
                        <a:rPr lang="en-US" sz="900" u="none" strike="noStrike">
                          <a:effectLst/>
                        </a:rPr>
                        <a:t>Ion beam current</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0.03</a:t>
                      </a:r>
                      <a:endParaRPr lang="en-US" altLang="zh-CN"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0.015</a:t>
                      </a:r>
                      <a:endParaRPr lang="en-US" altLang="zh-CN"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sz="900" u="none" strike="noStrike">
                          <a:effectLst/>
                        </a:rPr>
                        <a:t>A</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extLst>
                  <a:ext uri="{0D108BD9-81ED-4DB2-BD59-A6C34878D82A}">
                    <a16:rowId xmlns:a16="http://schemas.microsoft.com/office/drawing/2014/main" val="881225924"/>
                  </a:ext>
                </a:extLst>
              </a:tr>
              <a:tr h="188981">
                <a:tc>
                  <a:txBody>
                    <a:bodyPr/>
                    <a:lstStyle/>
                    <a:p>
                      <a:pPr algn="l" fontAlgn="ctr"/>
                      <a:r>
                        <a:rPr lang="en-US" sz="900" u="none" strike="noStrike">
                          <a:effectLst/>
                        </a:rPr>
                        <a:t>Ion beam energy</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1×10</a:t>
                      </a:r>
                      <a:r>
                        <a:rPr lang="en-US" altLang="zh-CN" sz="900" u="none" strike="noStrike" baseline="30000">
                          <a:effectLst/>
                        </a:rPr>
                        <a:t>9</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80×10</a:t>
                      </a:r>
                      <a:r>
                        <a:rPr lang="en-US" altLang="zh-CN" sz="900" u="none" strike="noStrike" baseline="30000">
                          <a:effectLst/>
                        </a:rPr>
                        <a:t>6</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sz="900" u="none" strike="noStrike">
                          <a:effectLst/>
                        </a:rPr>
                        <a:t>eV</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extLst>
                  <a:ext uri="{0D108BD9-81ED-4DB2-BD59-A6C34878D82A}">
                    <a16:rowId xmlns:a16="http://schemas.microsoft.com/office/drawing/2014/main" val="894216280"/>
                  </a:ext>
                </a:extLst>
              </a:tr>
              <a:tr h="188981">
                <a:tc>
                  <a:txBody>
                    <a:bodyPr/>
                    <a:lstStyle/>
                    <a:p>
                      <a:pPr algn="l" fontAlgn="ctr"/>
                      <a:r>
                        <a:rPr lang="en-US" sz="900" u="none" strike="noStrike">
                          <a:effectLst/>
                        </a:rPr>
                        <a:t>Ion beam micropulse width</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3×10</a:t>
                      </a:r>
                      <a:r>
                        <a:rPr lang="en-US" altLang="zh-CN" sz="900" u="none" strike="noStrike" baseline="30000">
                          <a:effectLst/>
                        </a:rPr>
                        <a:t>-11</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1.74×10</a:t>
                      </a:r>
                      <a:r>
                        <a:rPr lang="en-US" altLang="zh-CN" sz="900" u="none" strike="noStrike" baseline="30000">
                          <a:effectLst/>
                        </a:rPr>
                        <a:t>-11</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sz="900" u="none" strike="noStrike">
                          <a:effectLst/>
                        </a:rPr>
                        <a:t>s</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extLst>
                  <a:ext uri="{0D108BD9-81ED-4DB2-BD59-A6C34878D82A}">
                    <a16:rowId xmlns:a16="http://schemas.microsoft.com/office/drawing/2014/main" val="2842503580"/>
                  </a:ext>
                </a:extLst>
              </a:tr>
              <a:tr h="188981">
                <a:tc>
                  <a:txBody>
                    <a:bodyPr/>
                    <a:lstStyle/>
                    <a:p>
                      <a:pPr algn="l" fontAlgn="ctr"/>
                      <a:r>
                        <a:rPr lang="en-US" sz="900" u="none" strike="noStrike">
                          <a:effectLst/>
                        </a:rPr>
                        <a:t>Ion beam micropulse repetition rate</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4.025×10</a:t>
                      </a:r>
                      <a:r>
                        <a:rPr lang="en-US" altLang="zh-CN" sz="900" u="none" strike="noStrike" baseline="30000">
                          <a:effectLst/>
                        </a:rPr>
                        <a:t>8</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3.24×10</a:t>
                      </a:r>
                      <a:r>
                        <a:rPr lang="en-US" altLang="zh-CN" sz="900" u="none" strike="noStrike" baseline="30000">
                          <a:effectLst/>
                        </a:rPr>
                        <a:t>8</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sz="900" u="none" strike="noStrike">
                          <a:effectLst/>
                        </a:rPr>
                        <a:t>Hz</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extLst>
                  <a:ext uri="{0D108BD9-81ED-4DB2-BD59-A6C34878D82A}">
                    <a16:rowId xmlns:a16="http://schemas.microsoft.com/office/drawing/2014/main" val="53489005"/>
                  </a:ext>
                </a:extLst>
              </a:tr>
              <a:tr h="160984">
                <a:tc>
                  <a:txBody>
                    <a:bodyPr/>
                    <a:lstStyle/>
                    <a:p>
                      <a:pPr algn="l" fontAlgn="ctr"/>
                      <a:r>
                        <a:rPr lang="en-US" sz="900" u="none" strike="noStrike">
                          <a:effectLst/>
                        </a:rPr>
                        <a:t>Ion beam waist</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0.2</a:t>
                      </a:r>
                      <a:endParaRPr lang="en-US" altLang="zh-CN"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0.3</a:t>
                      </a:r>
                      <a:endParaRPr lang="en-US" altLang="zh-CN"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sz="900" u="none" strike="noStrike">
                          <a:effectLst/>
                        </a:rPr>
                        <a:t>cm</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extLst>
                  <a:ext uri="{0D108BD9-81ED-4DB2-BD59-A6C34878D82A}">
                    <a16:rowId xmlns:a16="http://schemas.microsoft.com/office/drawing/2014/main" val="1147525635"/>
                  </a:ext>
                </a:extLst>
              </a:tr>
              <a:tr h="188981">
                <a:tc>
                  <a:txBody>
                    <a:bodyPr/>
                    <a:lstStyle/>
                    <a:p>
                      <a:pPr algn="l" fontAlgn="ctr"/>
                      <a:r>
                        <a:rPr lang="en-US" sz="900" u="none" strike="noStrike">
                          <a:effectLst/>
                        </a:rPr>
                        <a:t>Photon-ion cross-section</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3.51×10</a:t>
                      </a:r>
                      <a:r>
                        <a:rPr lang="en-US" altLang="zh-CN" sz="900" u="none" strike="noStrike" baseline="30000">
                          <a:effectLst/>
                        </a:rPr>
                        <a:t>-17</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3.51×10</a:t>
                      </a:r>
                      <a:r>
                        <a:rPr lang="en-US" altLang="zh-CN" sz="900" u="none" strike="noStrike" baseline="30000">
                          <a:effectLst/>
                        </a:rPr>
                        <a:t>-17</a:t>
                      </a:r>
                      <a:endParaRPr lang="zh-CN" alt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sz="900" u="none" strike="noStrike">
                          <a:effectLst/>
                        </a:rPr>
                        <a:t>cm</a:t>
                      </a:r>
                      <a:r>
                        <a:rPr lang="en-US" sz="900" u="none" strike="noStrike" baseline="30000">
                          <a:effectLst/>
                        </a:rPr>
                        <a:t>2</a:t>
                      </a:r>
                      <a:endParaRPr lang="en-US"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extLst>
                  <a:ext uri="{0D108BD9-81ED-4DB2-BD59-A6C34878D82A}">
                    <a16:rowId xmlns:a16="http://schemas.microsoft.com/office/drawing/2014/main" val="3507803328"/>
                  </a:ext>
                </a:extLst>
              </a:tr>
              <a:tr h="160984">
                <a:tc>
                  <a:txBody>
                    <a:bodyPr/>
                    <a:lstStyle/>
                    <a:p>
                      <a:pPr algn="l" fontAlgn="ctr"/>
                      <a:r>
                        <a:rPr lang="en-US" sz="900" u="none" strike="noStrike" dirty="0">
                          <a:effectLst/>
                        </a:rPr>
                        <a:t>Lens focal length f</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20</a:t>
                      </a:r>
                      <a:endParaRPr lang="en-US" altLang="zh-CN"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altLang="zh-CN" sz="900" u="none" strike="noStrike">
                          <a:effectLst/>
                        </a:rPr>
                        <a:t>30</a:t>
                      </a:r>
                      <a:endParaRPr lang="en-US" altLang="zh-CN" sz="900" b="0" i="0" u="none" strike="noStrike">
                        <a:solidFill>
                          <a:srgbClr val="000000"/>
                        </a:solidFill>
                        <a:effectLst/>
                        <a:latin typeface="等线" panose="02010600030101010101" pitchFamily="2" charset="-122"/>
                        <a:ea typeface="等线" panose="02010600030101010101" pitchFamily="2" charset="-122"/>
                      </a:endParaRPr>
                    </a:p>
                  </a:txBody>
                  <a:tcPr marL="6419" marR="6419" marT="6419" marB="0" anchor="ctr"/>
                </a:tc>
                <a:tc>
                  <a:txBody>
                    <a:bodyPr/>
                    <a:lstStyle/>
                    <a:p>
                      <a:pPr algn="l" fontAlgn="ctr"/>
                      <a:r>
                        <a:rPr lang="en-US" sz="900" u="none" strike="noStrike" dirty="0">
                          <a:effectLst/>
                        </a:rPr>
                        <a:t>cm</a:t>
                      </a:r>
                      <a:endParaRPr lang="en-US" sz="900" b="0" i="0" u="none" strike="noStrike" dirty="0">
                        <a:solidFill>
                          <a:srgbClr val="000000"/>
                        </a:solidFill>
                        <a:effectLst/>
                        <a:latin typeface="等线" panose="02010600030101010101" pitchFamily="2" charset="-122"/>
                        <a:ea typeface="等线" panose="02010600030101010101" pitchFamily="2" charset="-122"/>
                      </a:endParaRPr>
                    </a:p>
                  </a:txBody>
                  <a:tcPr marL="6419" marR="6419" marT="6419" marB="0" anchor="ctr"/>
                </a:tc>
                <a:extLst>
                  <a:ext uri="{0D108BD9-81ED-4DB2-BD59-A6C34878D82A}">
                    <a16:rowId xmlns:a16="http://schemas.microsoft.com/office/drawing/2014/main" val="3892770069"/>
                  </a:ext>
                </a:extLst>
              </a:tr>
            </a:tbl>
          </a:graphicData>
        </a:graphic>
      </p:graphicFrame>
      <p:sp>
        <p:nvSpPr>
          <p:cNvPr id="10" name="标题 1">
            <a:extLst>
              <a:ext uri="{FF2B5EF4-FFF2-40B4-BE49-F238E27FC236}">
                <a16:creationId xmlns:a16="http://schemas.microsoft.com/office/drawing/2014/main" id="{BFC1F52C-833F-4C0E-82DF-6A4024818363}"/>
              </a:ext>
            </a:extLst>
          </p:cNvPr>
          <p:cNvSpPr txBox="1">
            <a:spLocks/>
          </p:cNvSpPr>
          <p:nvPr/>
        </p:nvSpPr>
        <p:spPr>
          <a:xfrm>
            <a:off x="467544" y="6219108"/>
            <a:ext cx="5112568" cy="4933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200" b="0" i="0" dirty="0">
                <a:effectLst/>
                <a:latin typeface="Times New Roman" panose="02020603050405020304" pitchFamily="18" charset="0"/>
              </a:rPr>
              <a:t>Measurement of ion beam profiles in a superconducting </a:t>
            </a:r>
            <a:r>
              <a:rPr lang="en-US" altLang="zh-CN" sz="1200" b="0" i="0" dirty="0" err="1">
                <a:effectLst/>
                <a:latin typeface="Times New Roman" panose="02020603050405020304" pitchFamily="18" charset="0"/>
              </a:rPr>
              <a:t>linac</a:t>
            </a:r>
            <a:r>
              <a:rPr lang="en-US" altLang="zh-CN" sz="1200" b="0" i="0" dirty="0">
                <a:effectLst/>
                <a:latin typeface="Times New Roman" panose="02020603050405020304" pitchFamily="18" charset="0"/>
              </a:rPr>
              <a:t> with a laser wire</a:t>
            </a:r>
            <a:endParaRPr lang="zh-CN" altLang="en-US" sz="1200" dirty="0"/>
          </a:p>
        </p:txBody>
      </p:sp>
      <p:pic>
        <p:nvPicPr>
          <p:cNvPr id="9" name="图片 8">
            <a:extLst>
              <a:ext uri="{FF2B5EF4-FFF2-40B4-BE49-F238E27FC236}">
                <a16:creationId xmlns:a16="http://schemas.microsoft.com/office/drawing/2014/main" id="{AE65E4C0-AE01-40B1-B584-A1914B955EA8}"/>
              </a:ext>
            </a:extLst>
          </p:cNvPr>
          <p:cNvPicPr>
            <a:picLocks noChangeAspect="1"/>
          </p:cNvPicPr>
          <p:nvPr/>
        </p:nvPicPr>
        <p:blipFill>
          <a:blip r:embed="rId2"/>
          <a:stretch>
            <a:fillRect/>
          </a:stretch>
        </p:blipFill>
        <p:spPr>
          <a:xfrm>
            <a:off x="0" y="3635644"/>
            <a:ext cx="3356125" cy="2260774"/>
          </a:xfrm>
          <a:prstGeom prst="rect">
            <a:avLst/>
          </a:prstGeom>
        </p:spPr>
      </p:pic>
      <p:sp>
        <p:nvSpPr>
          <p:cNvPr id="13" name="文本框 12">
            <a:extLst>
              <a:ext uri="{FF2B5EF4-FFF2-40B4-BE49-F238E27FC236}">
                <a16:creationId xmlns:a16="http://schemas.microsoft.com/office/drawing/2014/main" id="{C76DE482-3359-4767-9CD7-B15897DFFE2D}"/>
              </a:ext>
            </a:extLst>
          </p:cNvPr>
          <p:cNvSpPr txBox="1"/>
          <p:nvPr/>
        </p:nvSpPr>
        <p:spPr>
          <a:xfrm>
            <a:off x="3491880" y="3635644"/>
            <a:ext cx="5580112" cy="2585323"/>
          </a:xfrm>
          <a:prstGeom prst="rect">
            <a:avLst/>
          </a:prstGeom>
          <a:noFill/>
        </p:spPr>
        <p:txBody>
          <a:bodyPr wrap="square">
            <a:spAutoFit/>
          </a:bodyPr>
          <a:lstStyle/>
          <a:p>
            <a:r>
              <a:rPr lang="en-US" altLang="zh-CN" dirty="0">
                <a:solidFill>
                  <a:schemeClr val="tx2"/>
                </a:solidFill>
                <a:latin typeface="+mn-ea"/>
                <a:cs typeface="Arial" panose="020B0604020202020204" pitchFamily="34" charset="0"/>
              </a:rPr>
              <a:t>The seeder reduces the jitter of the Q-switched laser pulse from several nanoseconds to around 1 ns.</a:t>
            </a:r>
          </a:p>
          <a:p>
            <a:endParaRPr lang="en-US" altLang="zh-CN" dirty="0">
              <a:solidFill>
                <a:schemeClr val="tx2"/>
              </a:solidFill>
              <a:latin typeface="+mn-ea"/>
              <a:cs typeface="Arial" panose="020B0604020202020204" pitchFamily="34" charset="0"/>
            </a:endParaRPr>
          </a:p>
          <a:p>
            <a:endParaRPr lang="en-US" altLang="zh-CN" dirty="0">
              <a:solidFill>
                <a:schemeClr val="tx2"/>
              </a:solidFill>
              <a:latin typeface="+mn-ea"/>
              <a:cs typeface="Arial" panose="020B0604020202020204" pitchFamily="34" charset="0"/>
            </a:endParaRPr>
          </a:p>
          <a:p>
            <a:r>
              <a:rPr lang="en-US" altLang="zh-CN" dirty="0">
                <a:solidFill>
                  <a:schemeClr val="tx2"/>
                </a:solidFill>
                <a:latin typeface="+mn-ea"/>
                <a:cs typeface="Arial" panose="020B0604020202020204" pitchFamily="34" charset="0"/>
              </a:rPr>
              <a:t>By operating the laser with the </a:t>
            </a:r>
            <a:r>
              <a:rPr lang="en-US" altLang="zh-CN" dirty="0" err="1">
                <a:solidFill>
                  <a:schemeClr val="tx2"/>
                </a:solidFill>
                <a:latin typeface="+mn-ea"/>
                <a:cs typeface="Arial" panose="020B0604020202020204" pitchFamily="34" charset="0"/>
              </a:rPr>
              <a:t>BeamLok</a:t>
            </a:r>
            <a:r>
              <a:rPr lang="en-US" altLang="zh-CN" dirty="0">
                <a:solidFill>
                  <a:schemeClr val="tx2"/>
                </a:solidFill>
                <a:latin typeface="+mn-ea"/>
                <a:cs typeface="Arial" panose="020B0604020202020204" pitchFamily="34" charset="0"/>
              </a:rPr>
              <a:t> assembly, we observed a beam shot-to-shot jitter within 20 </a:t>
            </a:r>
            <a:r>
              <a:rPr lang="en-US" altLang="zh-CN" dirty="0" err="1">
                <a:solidFill>
                  <a:schemeClr val="tx2"/>
                </a:solidFill>
                <a:latin typeface="+mn-ea"/>
                <a:cs typeface="Arial" panose="020B0604020202020204" pitchFamily="34" charset="0"/>
              </a:rPr>
              <a:t>μrad</a:t>
            </a:r>
            <a:r>
              <a:rPr lang="en-US" altLang="zh-CN" dirty="0">
                <a:solidFill>
                  <a:schemeClr val="tx2"/>
                </a:solidFill>
                <a:latin typeface="+mn-ea"/>
                <a:cs typeface="Arial" panose="020B0604020202020204" pitchFamily="34" charset="0"/>
              </a:rPr>
              <a:t>, corresponding to 5 mm spatial variations at the foremost measurement station. </a:t>
            </a:r>
          </a:p>
          <a:p>
            <a:endParaRPr lang="zh-CN" altLang="en-US" dirty="0">
              <a:solidFill>
                <a:schemeClr val="tx2"/>
              </a:solidFill>
              <a:latin typeface="+mn-ea"/>
              <a:cs typeface="Arial" panose="020B0604020202020204" pitchFamily="34" charset="0"/>
            </a:endParaRPr>
          </a:p>
        </p:txBody>
      </p:sp>
      <p:pic>
        <p:nvPicPr>
          <p:cNvPr id="16" name="图片 15">
            <a:extLst>
              <a:ext uri="{FF2B5EF4-FFF2-40B4-BE49-F238E27FC236}">
                <a16:creationId xmlns:a16="http://schemas.microsoft.com/office/drawing/2014/main" id="{78B9D21A-05C6-4D5C-B8B2-D1E4A01FBA38}"/>
              </a:ext>
            </a:extLst>
          </p:cNvPr>
          <p:cNvPicPr>
            <a:picLocks noChangeAspect="1"/>
          </p:cNvPicPr>
          <p:nvPr/>
        </p:nvPicPr>
        <p:blipFill>
          <a:blip r:embed="rId3"/>
          <a:stretch>
            <a:fillRect/>
          </a:stretch>
        </p:blipFill>
        <p:spPr>
          <a:xfrm>
            <a:off x="5796136" y="866172"/>
            <a:ext cx="3186546" cy="2715492"/>
          </a:xfrm>
          <a:prstGeom prst="rect">
            <a:avLst/>
          </a:prstGeom>
        </p:spPr>
      </p:pic>
    </p:spTree>
    <p:extLst>
      <p:ext uri="{BB962C8B-B14F-4D97-AF65-F5344CB8AC3E}">
        <p14:creationId xmlns:p14="http://schemas.microsoft.com/office/powerpoint/2010/main" val="194689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B73DD5-CA08-D7B6-DC11-0818B3DB898D}"/>
              </a:ext>
            </a:extLst>
          </p:cNvPr>
          <p:cNvSpPr>
            <a:spLocks noGrp="1"/>
          </p:cNvSpPr>
          <p:nvPr>
            <p:ph type="title"/>
          </p:nvPr>
        </p:nvSpPr>
        <p:spPr/>
        <p:txBody>
          <a:bodyPr anchor="ctr"/>
          <a:lstStyle/>
          <a:p>
            <a:r>
              <a:rPr lang="zh-CN" altLang="en-US" dirty="0"/>
              <a:t>文献调研</a:t>
            </a:r>
            <a:endParaRPr lang="en-CH" dirty="0"/>
          </a:p>
        </p:txBody>
      </p:sp>
      <p:sp>
        <p:nvSpPr>
          <p:cNvPr id="4" name="Date Placeholder 3">
            <a:extLst>
              <a:ext uri="{FF2B5EF4-FFF2-40B4-BE49-F238E27FC236}">
                <a16:creationId xmlns:a16="http://schemas.microsoft.com/office/drawing/2014/main" id="{3AF492D0-43F7-F206-62EB-A260477970AD}"/>
              </a:ext>
            </a:extLst>
          </p:cNvPr>
          <p:cNvSpPr>
            <a:spLocks noGrp="1"/>
          </p:cNvSpPr>
          <p:nvPr>
            <p:ph type="dt" sz="half" idx="2"/>
          </p:nvPr>
        </p:nvSpPr>
        <p:spPr/>
        <p:txBody>
          <a:bodyPr/>
          <a:lstStyle/>
          <a:p>
            <a:fld id="{F8A51C9D-EEF6-463E-9BBC-F8C5052A6343}" type="datetime1">
              <a:rPr lang="zh-CN" altLang="en-US" smtClean="0"/>
              <a:t>2024/10/14</a:t>
            </a:fld>
            <a:endParaRPr lang="en-US" dirty="0"/>
          </a:p>
        </p:txBody>
      </p:sp>
      <p:sp>
        <p:nvSpPr>
          <p:cNvPr id="5" name="Footer Placeholder 4">
            <a:extLst>
              <a:ext uri="{FF2B5EF4-FFF2-40B4-BE49-F238E27FC236}">
                <a16:creationId xmlns:a16="http://schemas.microsoft.com/office/drawing/2014/main" id="{E5139646-F8FB-898E-CBF4-34D5996DC62A}"/>
              </a:ext>
            </a:extLst>
          </p:cNvPr>
          <p:cNvSpPr>
            <a:spLocks noGrp="1"/>
          </p:cNvSpPr>
          <p:nvPr>
            <p:ph type="ftr" sz="quarter" idx="3"/>
          </p:nvPr>
        </p:nvSpPr>
        <p:spPr/>
        <p:txBody>
          <a:bodyPr/>
          <a:lstStyle/>
          <a:p>
            <a:r>
              <a:rPr lang="zh-CN" altLang="en-US"/>
              <a:t>张彪 </a:t>
            </a:r>
            <a:endParaRPr lang="en-US" dirty="0"/>
          </a:p>
        </p:txBody>
      </p:sp>
      <p:sp>
        <p:nvSpPr>
          <p:cNvPr id="6" name="Slide Number Placeholder 5">
            <a:extLst>
              <a:ext uri="{FF2B5EF4-FFF2-40B4-BE49-F238E27FC236}">
                <a16:creationId xmlns:a16="http://schemas.microsoft.com/office/drawing/2014/main" id="{DE27D3A6-7086-9E3F-947B-9F91DFB73A4A}"/>
              </a:ext>
            </a:extLst>
          </p:cNvPr>
          <p:cNvSpPr>
            <a:spLocks noGrp="1"/>
          </p:cNvSpPr>
          <p:nvPr>
            <p:ph type="sldNum" sz="quarter" idx="4"/>
          </p:nvPr>
        </p:nvSpPr>
        <p:spPr/>
        <p:txBody>
          <a:bodyPr/>
          <a:lstStyle/>
          <a:p>
            <a:fld id="{36B5EA5A-BC32-A742-B11B-8E7414D5B535}" type="slidenum">
              <a:rPr lang="en-US" smtClean="0"/>
              <a:pPr/>
              <a:t>7</a:t>
            </a:fld>
            <a:endParaRPr lang="en-US" dirty="0"/>
          </a:p>
        </p:txBody>
      </p:sp>
      <p:sp>
        <p:nvSpPr>
          <p:cNvPr id="10" name="标题 1">
            <a:extLst>
              <a:ext uri="{FF2B5EF4-FFF2-40B4-BE49-F238E27FC236}">
                <a16:creationId xmlns:a16="http://schemas.microsoft.com/office/drawing/2014/main" id="{BFC1F52C-833F-4C0E-82DF-6A4024818363}"/>
              </a:ext>
            </a:extLst>
          </p:cNvPr>
          <p:cNvSpPr txBox="1">
            <a:spLocks/>
          </p:cNvSpPr>
          <p:nvPr/>
        </p:nvSpPr>
        <p:spPr>
          <a:xfrm>
            <a:off x="467544" y="6219108"/>
            <a:ext cx="5112568" cy="4933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200" b="0" i="0" dirty="0">
                <a:effectLst/>
                <a:latin typeface="Times New Roman" panose="02020603050405020304" pitchFamily="18" charset="0"/>
              </a:rPr>
              <a:t>Measurement of ion beam profiles in a superconducting </a:t>
            </a:r>
            <a:r>
              <a:rPr lang="en-US" altLang="zh-CN" sz="1200" b="0" i="0" dirty="0" err="1">
                <a:effectLst/>
                <a:latin typeface="Times New Roman" panose="02020603050405020304" pitchFamily="18" charset="0"/>
              </a:rPr>
              <a:t>linac</a:t>
            </a:r>
            <a:r>
              <a:rPr lang="en-US" altLang="zh-CN" sz="1200" b="0" i="0" dirty="0">
                <a:effectLst/>
                <a:latin typeface="Times New Roman" panose="02020603050405020304" pitchFamily="18" charset="0"/>
              </a:rPr>
              <a:t> with a laser wire</a:t>
            </a:r>
            <a:endParaRPr lang="zh-CN" altLang="en-US" sz="1200" dirty="0"/>
          </a:p>
        </p:txBody>
      </p:sp>
      <p:sp>
        <p:nvSpPr>
          <p:cNvPr id="13" name="文本框 12">
            <a:extLst>
              <a:ext uri="{FF2B5EF4-FFF2-40B4-BE49-F238E27FC236}">
                <a16:creationId xmlns:a16="http://schemas.microsoft.com/office/drawing/2014/main" id="{C76DE482-3359-4767-9CD7-B15897DFFE2D}"/>
              </a:ext>
            </a:extLst>
          </p:cNvPr>
          <p:cNvSpPr txBox="1"/>
          <p:nvPr/>
        </p:nvSpPr>
        <p:spPr>
          <a:xfrm>
            <a:off x="3509362" y="1177668"/>
            <a:ext cx="5580112" cy="2031325"/>
          </a:xfrm>
          <a:prstGeom prst="rect">
            <a:avLst/>
          </a:prstGeom>
          <a:noFill/>
        </p:spPr>
        <p:txBody>
          <a:bodyPr wrap="square">
            <a:spAutoFit/>
          </a:bodyPr>
          <a:lstStyle/>
          <a:p>
            <a:r>
              <a:rPr lang="en-US" altLang="zh-CN" dirty="0">
                <a:solidFill>
                  <a:schemeClr val="tx2"/>
                </a:solidFill>
                <a:latin typeface="+mn-ea"/>
                <a:cs typeface="Arial" panose="020B0604020202020204" pitchFamily="34" charset="0"/>
              </a:rPr>
              <a:t>Data analysis shows that the measured beam position shift is about </a:t>
            </a:r>
            <a:r>
              <a:rPr lang="en-US" altLang="zh-CN" dirty="0">
                <a:solidFill>
                  <a:srgbClr val="FF0000"/>
                </a:solidFill>
                <a:latin typeface="+mn-ea"/>
                <a:cs typeface="Arial" panose="020B0604020202020204" pitchFamily="34" charset="0"/>
              </a:rPr>
              <a:t>15% larger </a:t>
            </a:r>
            <a:r>
              <a:rPr lang="en-US" altLang="zh-CN" dirty="0">
                <a:solidFill>
                  <a:schemeClr val="tx2"/>
                </a:solidFill>
                <a:latin typeface="+mn-ea"/>
                <a:cs typeface="Arial" panose="020B0604020202020204" pitchFamily="34" charset="0"/>
              </a:rPr>
              <a:t>than the beam position monitor (BPM) readings in the horizontal direction and </a:t>
            </a:r>
            <a:r>
              <a:rPr lang="en-US" altLang="zh-CN" dirty="0">
                <a:solidFill>
                  <a:srgbClr val="FF0000"/>
                </a:solidFill>
                <a:latin typeface="+mn-ea"/>
                <a:cs typeface="Arial" panose="020B0604020202020204" pitchFamily="34" charset="0"/>
              </a:rPr>
              <a:t>15% smaller </a:t>
            </a:r>
            <a:r>
              <a:rPr lang="en-US" altLang="zh-CN" dirty="0">
                <a:solidFill>
                  <a:schemeClr val="tx2"/>
                </a:solidFill>
                <a:latin typeface="+mn-ea"/>
                <a:cs typeface="Arial" panose="020B0604020202020204" pitchFamily="34" charset="0"/>
              </a:rPr>
              <a:t>than the latter in the vertical direction.</a:t>
            </a:r>
          </a:p>
          <a:p>
            <a:endParaRPr lang="en-US" altLang="zh-CN" dirty="0">
              <a:solidFill>
                <a:schemeClr val="tx2"/>
              </a:solidFill>
              <a:latin typeface="+mn-ea"/>
              <a:cs typeface="Arial" panose="020B0604020202020204" pitchFamily="34" charset="0"/>
            </a:endParaRPr>
          </a:p>
          <a:p>
            <a:endParaRPr lang="zh-CN" altLang="en-US" dirty="0">
              <a:solidFill>
                <a:schemeClr val="tx2"/>
              </a:solidFill>
              <a:latin typeface="+mn-ea"/>
              <a:cs typeface="Arial" panose="020B0604020202020204" pitchFamily="34" charset="0"/>
            </a:endParaRPr>
          </a:p>
        </p:txBody>
      </p:sp>
      <p:pic>
        <p:nvPicPr>
          <p:cNvPr id="11" name="图片 10">
            <a:extLst>
              <a:ext uri="{FF2B5EF4-FFF2-40B4-BE49-F238E27FC236}">
                <a16:creationId xmlns:a16="http://schemas.microsoft.com/office/drawing/2014/main" id="{AB49542B-E88A-4188-B328-BF9ABE93BE5F}"/>
              </a:ext>
            </a:extLst>
          </p:cNvPr>
          <p:cNvPicPr>
            <a:picLocks noChangeAspect="1"/>
          </p:cNvPicPr>
          <p:nvPr/>
        </p:nvPicPr>
        <p:blipFill>
          <a:blip r:embed="rId2"/>
          <a:stretch>
            <a:fillRect/>
          </a:stretch>
        </p:blipFill>
        <p:spPr>
          <a:xfrm>
            <a:off x="323528" y="1150495"/>
            <a:ext cx="2956691" cy="5068613"/>
          </a:xfrm>
          <a:prstGeom prst="rect">
            <a:avLst/>
          </a:prstGeom>
        </p:spPr>
      </p:pic>
      <p:sp>
        <p:nvSpPr>
          <p:cNvPr id="12" name="文本框 11">
            <a:extLst>
              <a:ext uri="{FF2B5EF4-FFF2-40B4-BE49-F238E27FC236}">
                <a16:creationId xmlns:a16="http://schemas.microsoft.com/office/drawing/2014/main" id="{4D708238-1352-4C35-983D-8B03C82897D5}"/>
              </a:ext>
            </a:extLst>
          </p:cNvPr>
          <p:cNvSpPr txBox="1"/>
          <p:nvPr/>
        </p:nvSpPr>
        <p:spPr>
          <a:xfrm>
            <a:off x="3509362" y="3079787"/>
            <a:ext cx="5580112" cy="3139321"/>
          </a:xfrm>
          <a:prstGeom prst="rect">
            <a:avLst/>
          </a:prstGeom>
          <a:noFill/>
        </p:spPr>
        <p:txBody>
          <a:bodyPr wrap="square">
            <a:spAutoFit/>
          </a:bodyPr>
          <a:lstStyle/>
          <a:p>
            <a:r>
              <a:rPr lang="en-US" altLang="zh-CN" dirty="0">
                <a:solidFill>
                  <a:schemeClr val="tx2"/>
                </a:solidFill>
                <a:latin typeface="+mn-ea"/>
                <a:cs typeface="Arial" panose="020B0604020202020204" pitchFamily="34" charset="0"/>
              </a:rPr>
              <a:t>At the current setup, we have measured the background noise level to be about 0:1 </a:t>
            </a:r>
            <a:r>
              <a:rPr lang="en-US" altLang="zh-CN" dirty="0" err="1">
                <a:solidFill>
                  <a:schemeClr val="tx2"/>
                </a:solidFill>
                <a:latin typeface="+mn-ea"/>
                <a:cs typeface="Arial" panose="020B0604020202020204" pitchFamily="34" charset="0"/>
              </a:rPr>
              <a:t>pC</a:t>
            </a:r>
            <a:r>
              <a:rPr lang="en-US" altLang="zh-CN" dirty="0">
                <a:solidFill>
                  <a:schemeClr val="tx2"/>
                </a:solidFill>
                <a:latin typeface="+mn-ea"/>
                <a:cs typeface="Arial" panose="020B0604020202020204" pitchFamily="34" charset="0"/>
              </a:rPr>
              <a:t>, while the profile peak can easily exceed 30 </a:t>
            </a:r>
            <a:r>
              <a:rPr lang="en-US" altLang="zh-CN" dirty="0" err="1">
                <a:solidFill>
                  <a:schemeClr val="tx2"/>
                </a:solidFill>
                <a:latin typeface="+mn-ea"/>
                <a:cs typeface="Arial" panose="020B0604020202020204" pitchFamily="34" charset="0"/>
              </a:rPr>
              <a:t>pC</a:t>
            </a:r>
            <a:r>
              <a:rPr lang="en-US" altLang="zh-CN" dirty="0">
                <a:solidFill>
                  <a:schemeClr val="tx2"/>
                </a:solidFill>
                <a:latin typeface="+mn-ea"/>
                <a:cs typeface="Arial" panose="020B0604020202020204" pitchFamily="34" charset="0"/>
              </a:rPr>
              <a:t>, which results in a dynamic range of 300. The dynamic range can be raised by a number of improvements: (</a:t>
            </a:r>
            <a:r>
              <a:rPr lang="en-US" altLang="zh-CN" dirty="0" err="1">
                <a:solidFill>
                  <a:schemeClr val="tx2"/>
                </a:solidFill>
                <a:latin typeface="+mn-ea"/>
                <a:cs typeface="Arial" panose="020B0604020202020204" pitchFamily="34" charset="0"/>
              </a:rPr>
              <a:t>i</a:t>
            </a:r>
            <a:r>
              <a:rPr lang="en-US" altLang="zh-CN" dirty="0">
                <a:solidFill>
                  <a:schemeClr val="tx2"/>
                </a:solidFill>
                <a:latin typeface="+mn-ea"/>
                <a:cs typeface="Arial" panose="020B0604020202020204" pitchFamily="34" charset="0"/>
              </a:rPr>
              <a:t>) installation of high </a:t>
            </a:r>
            <a:r>
              <a:rPr lang="en-US" altLang="zh-CN" dirty="0">
                <a:solidFill>
                  <a:srgbClr val="FF0000"/>
                </a:solidFill>
                <a:latin typeface="+mn-ea"/>
                <a:cs typeface="Arial" panose="020B0604020202020204" pitchFamily="34" charset="0"/>
              </a:rPr>
              <a:t>antireflection coated </a:t>
            </a:r>
            <a:r>
              <a:rPr lang="en-US" altLang="zh-CN" dirty="0">
                <a:solidFill>
                  <a:schemeClr val="tx2"/>
                </a:solidFill>
                <a:latin typeface="+mn-ea"/>
                <a:cs typeface="Arial" panose="020B0604020202020204" pitchFamily="34" charset="0"/>
              </a:rPr>
              <a:t>vacuum windows (current reflection is estimated to be a few percent), (ii) redesign of the vacuum chamber configuration so that the laser light hits the window at a </a:t>
            </a:r>
            <a:r>
              <a:rPr lang="en-US" altLang="zh-CN" dirty="0">
                <a:solidFill>
                  <a:srgbClr val="FF0000"/>
                </a:solidFill>
                <a:latin typeface="+mn-ea"/>
                <a:cs typeface="Arial" panose="020B0604020202020204" pitchFamily="34" charset="0"/>
              </a:rPr>
              <a:t>Brewster angle</a:t>
            </a:r>
            <a:r>
              <a:rPr lang="en-US" altLang="zh-CN" dirty="0">
                <a:solidFill>
                  <a:schemeClr val="tx2"/>
                </a:solidFill>
                <a:latin typeface="+mn-ea"/>
                <a:cs typeface="Arial" panose="020B0604020202020204" pitchFamily="34" charset="0"/>
              </a:rPr>
              <a:t>, and (iii) application of a </a:t>
            </a:r>
            <a:r>
              <a:rPr lang="en-US" altLang="zh-CN" dirty="0">
                <a:solidFill>
                  <a:srgbClr val="FF0000"/>
                </a:solidFill>
                <a:latin typeface="+mn-ea"/>
                <a:cs typeface="Arial" panose="020B0604020202020204" pitchFamily="34" charset="0"/>
              </a:rPr>
              <a:t>gated detection</a:t>
            </a:r>
            <a:r>
              <a:rPr lang="en-US" altLang="zh-CN" dirty="0">
                <a:solidFill>
                  <a:schemeClr val="tx2"/>
                </a:solidFill>
                <a:latin typeface="+mn-ea"/>
                <a:cs typeface="Arial" panose="020B0604020202020204" pitchFamily="34" charset="0"/>
              </a:rPr>
              <a:t> of the detached electrons.</a:t>
            </a:r>
            <a:endParaRPr lang="zh-CN" altLang="en-US" dirty="0">
              <a:solidFill>
                <a:schemeClr val="tx2"/>
              </a:solidFill>
              <a:latin typeface="+mn-ea"/>
              <a:cs typeface="Arial" panose="020B0604020202020204" pitchFamily="34" charset="0"/>
            </a:endParaRPr>
          </a:p>
        </p:txBody>
      </p:sp>
    </p:spTree>
    <p:extLst>
      <p:ext uri="{BB962C8B-B14F-4D97-AF65-F5344CB8AC3E}">
        <p14:creationId xmlns:p14="http://schemas.microsoft.com/office/powerpoint/2010/main" val="2234240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B73DD5-CA08-D7B6-DC11-0818B3DB898D}"/>
              </a:ext>
            </a:extLst>
          </p:cNvPr>
          <p:cNvSpPr>
            <a:spLocks noGrp="1"/>
          </p:cNvSpPr>
          <p:nvPr>
            <p:ph type="title"/>
          </p:nvPr>
        </p:nvSpPr>
        <p:spPr/>
        <p:txBody>
          <a:bodyPr anchor="ctr"/>
          <a:lstStyle/>
          <a:p>
            <a:r>
              <a:rPr lang="zh-CN" altLang="en-US" dirty="0"/>
              <a:t>文献调研</a:t>
            </a:r>
            <a:endParaRPr lang="en-CH" dirty="0"/>
          </a:p>
        </p:txBody>
      </p:sp>
      <p:sp>
        <p:nvSpPr>
          <p:cNvPr id="4" name="Date Placeholder 3">
            <a:extLst>
              <a:ext uri="{FF2B5EF4-FFF2-40B4-BE49-F238E27FC236}">
                <a16:creationId xmlns:a16="http://schemas.microsoft.com/office/drawing/2014/main" id="{3AF492D0-43F7-F206-62EB-A260477970AD}"/>
              </a:ext>
            </a:extLst>
          </p:cNvPr>
          <p:cNvSpPr>
            <a:spLocks noGrp="1"/>
          </p:cNvSpPr>
          <p:nvPr>
            <p:ph type="dt" sz="half" idx="2"/>
          </p:nvPr>
        </p:nvSpPr>
        <p:spPr/>
        <p:txBody>
          <a:bodyPr/>
          <a:lstStyle/>
          <a:p>
            <a:fld id="{540B09D8-638E-412E-A687-68D79A474B4B}" type="datetime1">
              <a:rPr lang="zh-CN" altLang="en-US" smtClean="0"/>
              <a:t>2024/10/14</a:t>
            </a:fld>
            <a:endParaRPr lang="en-US" dirty="0"/>
          </a:p>
        </p:txBody>
      </p:sp>
      <p:sp>
        <p:nvSpPr>
          <p:cNvPr id="5" name="Footer Placeholder 4">
            <a:extLst>
              <a:ext uri="{FF2B5EF4-FFF2-40B4-BE49-F238E27FC236}">
                <a16:creationId xmlns:a16="http://schemas.microsoft.com/office/drawing/2014/main" id="{E5139646-F8FB-898E-CBF4-34D5996DC62A}"/>
              </a:ext>
            </a:extLst>
          </p:cNvPr>
          <p:cNvSpPr>
            <a:spLocks noGrp="1"/>
          </p:cNvSpPr>
          <p:nvPr>
            <p:ph type="ftr" sz="quarter" idx="3"/>
          </p:nvPr>
        </p:nvSpPr>
        <p:spPr/>
        <p:txBody>
          <a:bodyPr/>
          <a:lstStyle/>
          <a:p>
            <a:r>
              <a:rPr lang="zh-CN" altLang="en-US"/>
              <a:t>张彪 </a:t>
            </a:r>
            <a:endParaRPr lang="en-US" dirty="0"/>
          </a:p>
        </p:txBody>
      </p:sp>
      <p:sp>
        <p:nvSpPr>
          <p:cNvPr id="6" name="Slide Number Placeholder 5">
            <a:extLst>
              <a:ext uri="{FF2B5EF4-FFF2-40B4-BE49-F238E27FC236}">
                <a16:creationId xmlns:a16="http://schemas.microsoft.com/office/drawing/2014/main" id="{DE27D3A6-7086-9E3F-947B-9F91DFB73A4A}"/>
              </a:ext>
            </a:extLst>
          </p:cNvPr>
          <p:cNvSpPr>
            <a:spLocks noGrp="1"/>
          </p:cNvSpPr>
          <p:nvPr>
            <p:ph type="sldNum" sz="quarter" idx="4"/>
          </p:nvPr>
        </p:nvSpPr>
        <p:spPr/>
        <p:txBody>
          <a:bodyPr/>
          <a:lstStyle/>
          <a:p>
            <a:fld id="{36B5EA5A-BC32-A742-B11B-8E7414D5B535}" type="slidenum">
              <a:rPr lang="en-US" smtClean="0"/>
              <a:pPr/>
              <a:t>8</a:t>
            </a:fld>
            <a:endParaRPr lang="en-US" dirty="0"/>
          </a:p>
        </p:txBody>
      </p:sp>
      <p:sp>
        <p:nvSpPr>
          <p:cNvPr id="10" name="标题 1">
            <a:extLst>
              <a:ext uri="{FF2B5EF4-FFF2-40B4-BE49-F238E27FC236}">
                <a16:creationId xmlns:a16="http://schemas.microsoft.com/office/drawing/2014/main" id="{BFC1F52C-833F-4C0E-82DF-6A4024818363}"/>
              </a:ext>
            </a:extLst>
          </p:cNvPr>
          <p:cNvSpPr txBox="1">
            <a:spLocks/>
          </p:cNvSpPr>
          <p:nvPr/>
        </p:nvSpPr>
        <p:spPr>
          <a:xfrm>
            <a:off x="467544" y="6219108"/>
            <a:ext cx="8424936" cy="4933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200" b="0" i="0" dirty="0">
                <a:effectLst/>
                <a:latin typeface="Times New Roman" panose="02020603050405020304" pitchFamily="18" charset="0"/>
              </a:rPr>
              <a:t>Active beam position stabilization of pulsed lasers for long-distance ion profile diagnostics at the Spallation Neutron Source (SNS)</a:t>
            </a:r>
          </a:p>
        </p:txBody>
      </p:sp>
      <p:sp>
        <p:nvSpPr>
          <p:cNvPr id="12" name="文本框 11">
            <a:extLst>
              <a:ext uri="{FF2B5EF4-FFF2-40B4-BE49-F238E27FC236}">
                <a16:creationId xmlns:a16="http://schemas.microsoft.com/office/drawing/2014/main" id="{4D708238-1352-4C35-983D-8B03C82897D5}"/>
              </a:ext>
            </a:extLst>
          </p:cNvPr>
          <p:cNvSpPr txBox="1"/>
          <p:nvPr/>
        </p:nvSpPr>
        <p:spPr>
          <a:xfrm>
            <a:off x="6660232" y="1470704"/>
            <a:ext cx="2232248" cy="369332"/>
          </a:xfrm>
          <a:prstGeom prst="rect">
            <a:avLst/>
          </a:prstGeom>
          <a:noFill/>
        </p:spPr>
        <p:txBody>
          <a:bodyPr wrap="square">
            <a:spAutoFit/>
          </a:bodyPr>
          <a:lstStyle/>
          <a:p>
            <a:r>
              <a:rPr lang="en-US" altLang="zh-CN" dirty="0">
                <a:solidFill>
                  <a:schemeClr val="tx2"/>
                </a:solidFill>
                <a:latin typeface="+mn-ea"/>
                <a:cs typeface="Arial" panose="020B0604020202020204" pitchFamily="34" charset="0"/>
              </a:rPr>
              <a:t> 0.75 mm (1 pixel)</a:t>
            </a:r>
            <a:endParaRPr lang="zh-CN" altLang="en-US" dirty="0">
              <a:solidFill>
                <a:schemeClr val="tx2"/>
              </a:solidFill>
              <a:latin typeface="+mn-ea"/>
              <a:cs typeface="Arial" panose="020B0604020202020204" pitchFamily="34" charset="0"/>
            </a:endParaRPr>
          </a:p>
        </p:txBody>
      </p:sp>
      <p:pic>
        <p:nvPicPr>
          <p:cNvPr id="14" name="图片 13">
            <a:extLst>
              <a:ext uri="{FF2B5EF4-FFF2-40B4-BE49-F238E27FC236}">
                <a16:creationId xmlns:a16="http://schemas.microsoft.com/office/drawing/2014/main" id="{31D8FDBE-9E91-4F78-BD98-4B313EBA9FEC}"/>
              </a:ext>
            </a:extLst>
          </p:cNvPr>
          <p:cNvPicPr>
            <a:picLocks noChangeAspect="1"/>
          </p:cNvPicPr>
          <p:nvPr/>
        </p:nvPicPr>
        <p:blipFill>
          <a:blip r:embed="rId2"/>
          <a:stretch>
            <a:fillRect/>
          </a:stretch>
        </p:blipFill>
        <p:spPr>
          <a:xfrm>
            <a:off x="395536" y="929893"/>
            <a:ext cx="6399570" cy="5133967"/>
          </a:xfrm>
          <a:prstGeom prst="rect">
            <a:avLst/>
          </a:prstGeom>
        </p:spPr>
      </p:pic>
      <p:sp>
        <p:nvSpPr>
          <p:cNvPr id="16" name="文本框 15">
            <a:extLst>
              <a:ext uri="{FF2B5EF4-FFF2-40B4-BE49-F238E27FC236}">
                <a16:creationId xmlns:a16="http://schemas.microsoft.com/office/drawing/2014/main" id="{AE4767E6-CC85-4C69-890A-B939655A39FE}"/>
              </a:ext>
            </a:extLst>
          </p:cNvPr>
          <p:cNvSpPr txBox="1"/>
          <p:nvPr/>
        </p:nvSpPr>
        <p:spPr>
          <a:xfrm>
            <a:off x="6660232" y="2232888"/>
            <a:ext cx="2267504" cy="3416320"/>
          </a:xfrm>
          <a:prstGeom prst="rect">
            <a:avLst/>
          </a:prstGeom>
          <a:noFill/>
        </p:spPr>
        <p:txBody>
          <a:bodyPr wrap="square">
            <a:spAutoFit/>
          </a:bodyPr>
          <a:lstStyle/>
          <a:p>
            <a:r>
              <a:rPr lang="en-US" altLang="zh-CN" b="0" i="0" dirty="0">
                <a:solidFill>
                  <a:srgbClr val="2F2F2F"/>
                </a:solidFill>
                <a:effectLst/>
                <a:latin typeface="Arial" panose="020B0604020202020204" pitchFamily="34" charset="0"/>
              </a:rPr>
              <a:t>For these data the standard deviations with the feedback off range from 1.8 to 5.9 pixels, while the range of standard deviations with the feedback on only range from 0.61 to 1.0 pixel, producing reduction ratios of 0.15 to 0.36. </a:t>
            </a:r>
            <a:endParaRPr lang="zh-CN" altLang="en-US" dirty="0">
              <a:solidFill>
                <a:srgbClr val="2F2F2F"/>
              </a:solidFill>
            </a:endParaRPr>
          </a:p>
        </p:txBody>
      </p:sp>
    </p:spTree>
    <p:extLst>
      <p:ext uri="{BB962C8B-B14F-4D97-AF65-F5344CB8AC3E}">
        <p14:creationId xmlns:p14="http://schemas.microsoft.com/office/powerpoint/2010/main" val="3420378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B73DD5-CA08-D7B6-DC11-0818B3DB898D}"/>
              </a:ext>
            </a:extLst>
          </p:cNvPr>
          <p:cNvSpPr>
            <a:spLocks noGrp="1"/>
          </p:cNvSpPr>
          <p:nvPr>
            <p:ph type="title"/>
          </p:nvPr>
        </p:nvSpPr>
        <p:spPr/>
        <p:txBody>
          <a:bodyPr anchor="ctr"/>
          <a:lstStyle/>
          <a:p>
            <a:r>
              <a:rPr lang="zh-CN" altLang="en-US" dirty="0"/>
              <a:t>文献调研</a:t>
            </a:r>
            <a:endParaRPr lang="en-CH" dirty="0"/>
          </a:p>
        </p:txBody>
      </p:sp>
      <p:sp>
        <p:nvSpPr>
          <p:cNvPr id="4" name="Date Placeholder 3">
            <a:extLst>
              <a:ext uri="{FF2B5EF4-FFF2-40B4-BE49-F238E27FC236}">
                <a16:creationId xmlns:a16="http://schemas.microsoft.com/office/drawing/2014/main" id="{3AF492D0-43F7-F206-62EB-A260477970AD}"/>
              </a:ext>
            </a:extLst>
          </p:cNvPr>
          <p:cNvSpPr>
            <a:spLocks noGrp="1"/>
          </p:cNvSpPr>
          <p:nvPr>
            <p:ph type="dt" sz="half" idx="2"/>
          </p:nvPr>
        </p:nvSpPr>
        <p:spPr/>
        <p:txBody>
          <a:bodyPr/>
          <a:lstStyle/>
          <a:p>
            <a:fld id="{8C579FC3-EF72-438B-9B70-D48F3602EE4A}" type="datetime1">
              <a:rPr lang="zh-CN" altLang="en-US" smtClean="0"/>
              <a:t>2024/10/14</a:t>
            </a:fld>
            <a:endParaRPr lang="en-US" dirty="0"/>
          </a:p>
        </p:txBody>
      </p:sp>
      <p:sp>
        <p:nvSpPr>
          <p:cNvPr id="5" name="Footer Placeholder 4">
            <a:extLst>
              <a:ext uri="{FF2B5EF4-FFF2-40B4-BE49-F238E27FC236}">
                <a16:creationId xmlns:a16="http://schemas.microsoft.com/office/drawing/2014/main" id="{E5139646-F8FB-898E-CBF4-34D5996DC62A}"/>
              </a:ext>
            </a:extLst>
          </p:cNvPr>
          <p:cNvSpPr>
            <a:spLocks noGrp="1"/>
          </p:cNvSpPr>
          <p:nvPr>
            <p:ph type="ftr" sz="quarter" idx="3"/>
          </p:nvPr>
        </p:nvSpPr>
        <p:spPr/>
        <p:txBody>
          <a:bodyPr/>
          <a:lstStyle/>
          <a:p>
            <a:r>
              <a:rPr lang="zh-CN" altLang="en-US"/>
              <a:t>张彪 </a:t>
            </a:r>
            <a:endParaRPr lang="en-US" dirty="0"/>
          </a:p>
        </p:txBody>
      </p:sp>
      <p:sp>
        <p:nvSpPr>
          <p:cNvPr id="6" name="Slide Number Placeholder 5">
            <a:extLst>
              <a:ext uri="{FF2B5EF4-FFF2-40B4-BE49-F238E27FC236}">
                <a16:creationId xmlns:a16="http://schemas.microsoft.com/office/drawing/2014/main" id="{DE27D3A6-7086-9E3F-947B-9F91DFB73A4A}"/>
              </a:ext>
            </a:extLst>
          </p:cNvPr>
          <p:cNvSpPr>
            <a:spLocks noGrp="1"/>
          </p:cNvSpPr>
          <p:nvPr>
            <p:ph type="sldNum" sz="quarter" idx="4"/>
          </p:nvPr>
        </p:nvSpPr>
        <p:spPr/>
        <p:txBody>
          <a:bodyPr/>
          <a:lstStyle/>
          <a:p>
            <a:fld id="{36B5EA5A-BC32-A742-B11B-8E7414D5B535}" type="slidenum">
              <a:rPr lang="en-US" smtClean="0"/>
              <a:pPr/>
              <a:t>9</a:t>
            </a:fld>
            <a:endParaRPr lang="en-US" dirty="0"/>
          </a:p>
        </p:txBody>
      </p:sp>
      <p:sp>
        <p:nvSpPr>
          <p:cNvPr id="10" name="标题 1">
            <a:extLst>
              <a:ext uri="{FF2B5EF4-FFF2-40B4-BE49-F238E27FC236}">
                <a16:creationId xmlns:a16="http://schemas.microsoft.com/office/drawing/2014/main" id="{BFC1F52C-833F-4C0E-82DF-6A4024818363}"/>
              </a:ext>
            </a:extLst>
          </p:cNvPr>
          <p:cNvSpPr txBox="1">
            <a:spLocks/>
          </p:cNvSpPr>
          <p:nvPr/>
        </p:nvSpPr>
        <p:spPr>
          <a:xfrm>
            <a:off x="467544" y="6219108"/>
            <a:ext cx="5328592" cy="4933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200" b="0" i="0" dirty="0">
                <a:effectLst/>
                <a:latin typeface="Times New Roman" panose="02020603050405020304" pitchFamily="18" charset="0"/>
              </a:rPr>
              <a:t>LASER BASED DIAGNOSTICS FOR MEASURING H- BEAM PARAMETERS </a:t>
            </a:r>
          </a:p>
        </p:txBody>
      </p:sp>
      <p:pic>
        <p:nvPicPr>
          <p:cNvPr id="11" name="图片 10">
            <a:extLst>
              <a:ext uri="{FF2B5EF4-FFF2-40B4-BE49-F238E27FC236}">
                <a16:creationId xmlns:a16="http://schemas.microsoft.com/office/drawing/2014/main" id="{1107D9BD-1832-426A-8EBF-E48F03A533B6}"/>
              </a:ext>
            </a:extLst>
          </p:cNvPr>
          <p:cNvPicPr>
            <a:picLocks noChangeAspect="1"/>
          </p:cNvPicPr>
          <p:nvPr/>
        </p:nvPicPr>
        <p:blipFill>
          <a:blip r:embed="rId2"/>
          <a:stretch>
            <a:fillRect/>
          </a:stretch>
        </p:blipFill>
        <p:spPr>
          <a:xfrm>
            <a:off x="1368521" y="934054"/>
            <a:ext cx="6314394" cy="2808312"/>
          </a:xfrm>
          <a:prstGeom prst="rect">
            <a:avLst/>
          </a:prstGeom>
        </p:spPr>
      </p:pic>
      <p:sp>
        <p:nvSpPr>
          <p:cNvPr id="13" name="文本框 12">
            <a:extLst>
              <a:ext uri="{FF2B5EF4-FFF2-40B4-BE49-F238E27FC236}">
                <a16:creationId xmlns:a16="http://schemas.microsoft.com/office/drawing/2014/main" id="{169D418C-983C-44F1-9A03-C6323399438B}"/>
              </a:ext>
            </a:extLst>
          </p:cNvPr>
          <p:cNvSpPr txBox="1"/>
          <p:nvPr/>
        </p:nvSpPr>
        <p:spPr>
          <a:xfrm>
            <a:off x="4932040" y="4076247"/>
            <a:ext cx="3871626" cy="2308324"/>
          </a:xfrm>
          <a:prstGeom prst="rect">
            <a:avLst/>
          </a:prstGeom>
          <a:noFill/>
        </p:spPr>
        <p:txBody>
          <a:bodyPr wrap="square">
            <a:spAutoFit/>
          </a:bodyPr>
          <a:lstStyle/>
          <a:p>
            <a:r>
              <a:rPr lang="en-US" altLang="zh-CN" b="0" i="0" dirty="0">
                <a:solidFill>
                  <a:srgbClr val="2F2F2F"/>
                </a:solidFill>
                <a:effectLst/>
                <a:latin typeface="Times New Roman" panose="02020603050405020304" pitchFamily="18" charset="0"/>
              </a:rPr>
              <a:t>The profile measurement performance has been investigated against laser and ion beam parameters. The measured profile shape, beam size, and beam center position show very little variation versus the change of </a:t>
            </a:r>
            <a:r>
              <a:rPr lang="en-US" altLang="zh-CN" b="0" i="0" dirty="0">
                <a:solidFill>
                  <a:srgbClr val="FF0000"/>
                </a:solidFill>
                <a:effectLst/>
                <a:latin typeface="Times New Roman" panose="02020603050405020304" pitchFamily="18" charset="0"/>
              </a:rPr>
              <a:t>the laser power</a:t>
            </a:r>
            <a:r>
              <a:rPr lang="en-US" altLang="zh-CN" b="0" i="0" dirty="0">
                <a:solidFill>
                  <a:srgbClr val="2F2F2F"/>
                </a:solidFill>
                <a:effectLst/>
                <a:latin typeface="Times New Roman" panose="02020603050405020304" pitchFamily="18" charset="0"/>
              </a:rPr>
              <a:t>, </a:t>
            </a:r>
            <a:r>
              <a:rPr lang="en-US" altLang="zh-CN" b="0" i="0" dirty="0">
                <a:solidFill>
                  <a:srgbClr val="FF0000"/>
                </a:solidFill>
                <a:effectLst/>
                <a:latin typeface="Times New Roman" panose="02020603050405020304" pitchFamily="18" charset="0"/>
              </a:rPr>
              <a:t>spatial beam jitter</a:t>
            </a:r>
            <a:r>
              <a:rPr lang="en-US" altLang="zh-CN" b="0" i="0" dirty="0">
                <a:solidFill>
                  <a:srgbClr val="2F2F2F"/>
                </a:solidFill>
                <a:effectLst/>
                <a:latin typeface="Times New Roman" panose="02020603050405020304" pitchFamily="18" charset="0"/>
              </a:rPr>
              <a:t>, and </a:t>
            </a:r>
            <a:r>
              <a:rPr lang="en-US" altLang="zh-CN" b="0" i="0" dirty="0">
                <a:solidFill>
                  <a:srgbClr val="FF0000"/>
                </a:solidFill>
                <a:effectLst/>
                <a:latin typeface="Times New Roman" panose="02020603050405020304" pitchFamily="18" charset="0"/>
              </a:rPr>
              <a:t>the ion beam position</a:t>
            </a:r>
            <a:r>
              <a:rPr lang="en-US" altLang="zh-CN" b="0" i="0" dirty="0">
                <a:effectLst/>
                <a:latin typeface="Times New Roman" panose="02020603050405020304" pitchFamily="18" charset="0"/>
              </a:rPr>
              <a:t>. </a:t>
            </a:r>
            <a:endParaRPr lang="zh-CN" altLang="en-US" dirty="0"/>
          </a:p>
        </p:txBody>
      </p:sp>
      <p:pic>
        <p:nvPicPr>
          <p:cNvPr id="15" name="图片 14">
            <a:extLst>
              <a:ext uri="{FF2B5EF4-FFF2-40B4-BE49-F238E27FC236}">
                <a16:creationId xmlns:a16="http://schemas.microsoft.com/office/drawing/2014/main" id="{E1C098DF-283D-4E1E-A694-F8FDDC2D4473}"/>
              </a:ext>
            </a:extLst>
          </p:cNvPr>
          <p:cNvPicPr>
            <a:picLocks noChangeAspect="1"/>
          </p:cNvPicPr>
          <p:nvPr/>
        </p:nvPicPr>
        <p:blipFill>
          <a:blip r:embed="rId3"/>
          <a:stretch>
            <a:fillRect/>
          </a:stretch>
        </p:blipFill>
        <p:spPr>
          <a:xfrm>
            <a:off x="137730" y="4130876"/>
            <a:ext cx="4434270" cy="2088232"/>
          </a:xfrm>
          <a:prstGeom prst="rect">
            <a:avLst/>
          </a:prstGeom>
        </p:spPr>
      </p:pic>
    </p:spTree>
    <p:extLst>
      <p:ext uri="{BB962C8B-B14F-4D97-AF65-F5344CB8AC3E}">
        <p14:creationId xmlns:p14="http://schemas.microsoft.com/office/powerpoint/2010/main" val="4261428072"/>
      </p:ext>
    </p:extLst>
  </p:cSld>
  <p:clrMapOvr>
    <a:masterClrMapping/>
  </p:clrMapOvr>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mimic_CERN" id="{F452D3E5-2FF1-CF44-B19B-D32D4C774C03}" vid="{78947655-7EED-024C-A397-CCE31F0CBB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7664</TotalTime>
  <Words>887</Words>
  <Application>Microsoft Office PowerPoint</Application>
  <PresentationFormat>全屏显示(4:3)</PresentationFormat>
  <Paragraphs>141</Paragraphs>
  <Slides>13</Slides>
  <Notes>0</Notes>
  <HiddenSlides>0</HiddenSlides>
  <MMClips>1</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13</vt:i4>
      </vt:variant>
    </vt:vector>
  </HeadingPairs>
  <TitlesOfParts>
    <vt:vector size="18" baseType="lpstr">
      <vt:lpstr>等线</vt:lpstr>
      <vt:lpstr>Arial</vt:lpstr>
      <vt:lpstr>Times New Roman</vt:lpstr>
      <vt:lpstr>Wingdings</vt:lpstr>
      <vt:lpstr>Office Theme</vt:lpstr>
      <vt:lpstr>学生汇报</vt:lpstr>
      <vt:lpstr>报告内容</vt:lpstr>
      <vt:lpstr>LW背景噪声观测实验</vt:lpstr>
      <vt:lpstr>LW背景噪声观测实验</vt:lpstr>
      <vt:lpstr>文献调研</vt:lpstr>
      <vt:lpstr>文献调研</vt:lpstr>
      <vt:lpstr>文献调研</vt:lpstr>
      <vt:lpstr>文献调研</vt:lpstr>
      <vt:lpstr>文献调研</vt:lpstr>
      <vt:lpstr>文献调研</vt:lpstr>
      <vt:lpstr>文献调研</vt:lpstr>
      <vt:lpstr>CNT实验台搭建</vt:lpstr>
      <vt:lpstr>CNT实验台搭建</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b092118</dc:creator>
  <cp:lastModifiedBy>彪 张</cp:lastModifiedBy>
  <cp:revision>380</cp:revision>
  <cp:lastPrinted>2020-01-30T13:49:18Z</cp:lastPrinted>
  <dcterms:created xsi:type="dcterms:W3CDTF">2023-03-09T01:05:47Z</dcterms:created>
  <dcterms:modified xsi:type="dcterms:W3CDTF">2024-10-14T04:27:19Z</dcterms:modified>
</cp:coreProperties>
</file>