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7"/>
  </p:notesMasterIdLst>
  <p:sldIdLst>
    <p:sldId id="257" r:id="rId2"/>
    <p:sldId id="258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50F9B-CA14-4DE2-A858-9CD682B2DC9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ED0BB-94CC-420C-9972-F76C3CB60F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6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log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0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D76E3A2A-D2AF-429A-B3AD-9EBE4151E92D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4676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52EF9B51-C6F6-49CC-8746-CBDDE021AB70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3880B223-D74D-497C-AE9E-5BFD2BDA2136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9884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920C70AB-A3E6-4EC9-AD5D-97F9C902DB4D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2966267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6DD0C18F-1920-4D13-A2F8-2F99BAE159CB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179385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7E0B3C36-DD0A-484A-AE04-3C5396ABB013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12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42F2FD47-76F3-4E05-9B12-B2A7606F3818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590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/>
        </p:nvSpPr>
        <p:spPr>
          <a:xfrm>
            <a:off x="407989" y="6196406"/>
            <a:ext cx="11376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dirty="0"/>
              <a:t>http://</a:t>
            </a:r>
            <a:r>
              <a:rPr kumimoji="0" lang="fr-CH" sz="1350" dirty="0" err="1"/>
              <a:t>english.ihep.cas.cn</a:t>
            </a:r>
            <a:r>
              <a:rPr kumimoji="0" lang="fr-CH" sz="1350" dirty="0"/>
              <a:t>/</a:t>
            </a:r>
            <a:r>
              <a:rPr kumimoji="0" lang="fr-CH" sz="1350" dirty="0" err="1"/>
              <a:t>csns</a:t>
            </a:r>
            <a:r>
              <a:rPr kumimoji="0" lang="fr-CH" sz="1350" dirty="0"/>
              <a:t>/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AE3B0-7AC3-3F2C-BC97-8A9A41275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0767"/>
            <a:ext cx="10363200" cy="40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943B51E-7370-02A4-0236-A16449FAF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A2D9675-62B2-4EC6-99C2-3195E2C32B01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368D249-BBBE-D342-760D-0A9C8EF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91DD546-06F3-2810-A45A-9E1378CE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3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CCFD26F-FE91-1D94-4581-D8FFF966D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8702D008-1F88-46F3-8F22-140450DF9956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7496D97-F6E3-5714-4410-9E1593CB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C48A26F-CA6F-7CE5-2A84-A73BD031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9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85ACB7-CABF-7D95-0159-A01133BA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ACCB925-C072-44A1-9C09-E8F6CF5D217B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3A7696A-3DA6-46BF-4CE5-2D94654F7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CC28754-9337-0835-C44C-1944E4C59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11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6BC3265D-2158-42E8-9B38-D43FE0BAF93B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2700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70D210DD-DFFB-484D-BBB2-FB0E7526C563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67436B1-602E-4725-8340-EAC14AE3E855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35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4F1D81BF-DDDB-4FE9-8382-DE5DBC0555D7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1536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8FE4945D-543F-462C-99CD-F5795CEDC4EB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3409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D53C4-6E87-A4E8-66AA-6C3D9D5D5D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56152" y="187746"/>
            <a:ext cx="1359088" cy="652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1240" y="35656"/>
            <a:ext cx="10209520" cy="7389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216" y="890543"/>
            <a:ext cx="1076099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>
            <a:cxnSpLocks/>
          </p:cNvCxnSpPr>
          <p:nvPr/>
        </p:nvCxnSpPr>
        <p:spPr>
          <a:xfrm>
            <a:off x="718216" y="774646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887CB3-46BC-19DA-921D-9E3DEC15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585" y="6564762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B49F6A96-5BC6-4DF1-BCEB-A81B646BFE0D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E918425-FC2C-4138-DC0B-8046148C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7FEFFDE-8AC7-FBA0-034E-E6E960FE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650" y="6538874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53082-566B-8570-F568-03257A673807}"/>
              </a:ext>
            </a:extLst>
          </p:cNvPr>
          <p:cNvCxnSpPr>
            <a:cxnSpLocks/>
          </p:cNvCxnSpPr>
          <p:nvPr/>
        </p:nvCxnSpPr>
        <p:spPr>
          <a:xfrm>
            <a:off x="718216" y="6525344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2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hdr="0" ft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880">
          <p15:clr>
            <a:srgbClr val="F26B43"/>
          </p15:clr>
        </p15:guide>
        <p15:guide id="3" pos="5567">
          <p15:clr>
            <a:srgbClr val="F26B43"/>
          </p15:clr>
        </p15:guide>
        <p15:guide id="4" pos="193">
          <p15:clr>
            <a:srgbClr val="F26B43"/>
          </p15:clr>
        </p15:guide>
        <p15:guide id="6" pos="2846">
          <p15:clr>
            <a:srgbClr val="F26B43"/>
          </p15:clr>
        </p15:guide>
        <p15:guide id="7" pos="2914">
          <p15:clr>
            <a:srgbClr val="F26B43"/>
          </p15:clr>
        </p15:guide>
        <p15:guide id="8" pos="3815">
          <p15:clr>
            <a:srgbClr val="F26B43"/>
          </p15:clr>
        </p15:guide>
        <p15:guide id="9" pos="3748">
          <p15:clr>
            <a:srgbClr val="F26B43"/>
          </p15:clr>
        </p15:guide>
        <p15:guide id="10" pos="2012">
          <p15:clr>
            <a:srgbClr val="F26B43"/>
          </p15:clr>
        </p15:guide>
        <p15:guide id="11" pos="1945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4734">
          <p15:clr>
            <a:srgbClr val="F26B43"/>
          </p15:clr>
        </p15:guide>
        <p15:guide id="18" pos="46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tif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C5C2D-18C6-48A8-80C4-1704CC5A0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2024.10.14 group meeting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720DDD-1644-42D5-B503-DA36310EC0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陈伟文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1FFFD7-0CC1-4943-8379-CA5858D631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A9C53E-4B32-496C-81BC-29A1FF06EFB1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E0AFC47-91AB-49D1-BCD3-DFEBF22F1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B8998-6278-4346-932F-207DC7DCD9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41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CE98A797-73D7-482D-BE79-3D349F33C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5"/>
          <a:stretch/>
        </p:blipFill>
        <p:spPr>
          <a:xfrm>
            <a:off x="8765621" y="1040151"/>
            <a:ext cx="2629756" cy="3006748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7313A5A1-CBB0-473D-AD1F-D9B2549A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 install for C-band RF gun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9EDCB7-15DA-4AB4-82C8-EBE68A803B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02D008-1F88-46F3-8F22-140450DF9956}" type="datetime1">
              <a:rPr lang="zh-CN" altLang="en-US" smtClean="0"/>
              <a:t>2024/10/15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3B86FA-8DCE-46EE-8A63-2DFC4D5C1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B8998-6278-4346-932F-207DC7DCD9AF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EC36D6-E997-4C0A-9B90-06136E2E2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21" y="4406066"/>
            <a:ext cx="2629755" cy="1973087"/>
          </a:xfrm>
          <a:prstGeom prst="rect">
            <a:avLst/>
          </a:prstGeom>
        </p:spPr>
      </p:pic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33FC964E-82C2-49BF-9BD9-64C4F3524126}"/>
              </a:ext>
            </a:extLst>
          </p:cNvPr>
          <p:cNvSpPr txBox="1">
            <a:spLocks/>
          </p:cNvSpPr>
          <p:nvPr/>
        </p:nvSpPr>
        <p:spPr>
          <a:xfrm>
            <a:off x="718216" y="890543"/>
            <a:ext cx="1076099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Font typeface="Arial"/>
              <a:buNone/>
              <a:tabLst/>
              <a:defRPr sz="1575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Font typeface="Arial" charset="0"/>
              <a:buChar char="•"/>
              <a:tabLst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  <a:tabLst/>
              <a:defRPr sz="12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charset="0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/>
              <a:t>Parameter to be calibrated</a:t>
            </a:r>
          </a:p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1">
                <a:extLst>
                  <a:ext uri="{FF2B5EF4-FFF2-40B4-BE49-F238E27FC236}">
                    <a16:creationId xmlns:a16="http://schemas.microsoft.com/office/drawing/2014/main" id="{AA554D8B-6607-4F2D-AA74-193439E80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5679747"/>
                  </p:ext>
                </p:extLst>
              </p:nvPr>
            </p:nvGraphicFramePr>
            <p:xfrm>
              <a:off x="712789" y="1339414"/>
              <a:ext cx="7462490" cy="27482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899544">
                      <a:extLst>
                        <a:ext uri="{9D8B030D-6E8A-4147-A177-3AD203B41FA5}">
                          <a16:colId xmlns:a16="http://schemas.microsoft.com/office/drawing/2014/main" val="3081029109"/>
                        </a:ext>
                      </a:extLst>
                    </a:gridCol>
                    <a:gridCol w="1575303">
                      <a:extLst>
                        <a:ext uri="{9D8B030D-6E8A-4147-A177-3AD203B41FA5}">
                          <a16:colId xmlns:a16="http://schemas.microsoft.com/office/drawing/2014/main" val="159798809"/>
                        </a:ext>
                      </a:extLst>
                    </a:gridCol>
                    <a:gridCol w="2987643">
                      <a:extLst>
                        <a:ext uri="{9D8B030D-6E8A-4147-A177-3AD203B41FA5}">
                          <a16:colId xmlns:a16="http://schemas.microsoft.com/office/drawing/2014/main" val="13673079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Parameters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Value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Measurement method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4282074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Slit1 to slit2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8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Joint arm measurement system</a:t>
                          </a:r>
                        </a:p>
                        <a:p>
                          <a:pPr algn="l"/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(measurement accuracy~20-30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)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3855249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Screen1 to slit1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61748437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Screen2 to slit1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06971050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The  angle of two slit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0.174°(3 mrad)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626500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Slit1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7070001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Slit2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7924934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Screen1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5186512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Screen2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68328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1">
                <a:extLst>
                  <a:ext uri="{FF2B5EF4-FFF2-40B4-BE49-F238E27FC236}">
                    <a16:creationId xmlns:a16="http://schemas.microsoft.com/office/drawing/2014/main" id="{AA554D8B-6607-4F2D-AA74-193439E80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5679747"/>
                  </p:ext>
                </p:extLst>
              </p:nvPr>
            </p:nvGraphicFramePr>
            <p:xfrm>
              <a:off x="712789" y="1339414"/>
              <a:ext cx="7462490" cy="27482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899544">
                      <a:extLst>
                        <a:ext uri="{9D8B030D-6E8A-4147-A177-3AD203B41FA5}">
                          <a16:colId xmlns:a16="http://schemas.microsoft.com/office/drawing/2014/main" val="3081029109"/>
                        </a:ext>
                      </a:extLst>
                    </a:gridCol>
                    <a:gridCol w="1575303">
                      <a:extLst>
                        <a:ext uri="{9D8B030D-6E8A-4147-A177-3AD203B41FA5}">
                          <a16:colId xmlns:a16="http://schemas.microsoft.com/office/drawing/2014/main" val="159798809"/>
                        </a:ext>
                      </a:extLst>
                    </a:gridCol>
                    <a:gridCol w="2987643">
                      <a:extLst>
                        <a:ext uri="{9D8B030D-6E8A-4147-A177-3AD203B41FA5}">
                          <a16:colId xmlns:a16="http://schemas.microsoft.com/office/drawing/2014/main" val="13673079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Parameters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Value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Measurement method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42820741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Slit1 to slit2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8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9695" t="-15857" r="-204" b="-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8552498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Screen1 to slit1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61748437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Screen2 to slit1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069710502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The  angle of two slit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0.174°(3 mrad)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6265008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Slit1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70700016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Slit2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79249348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Screen1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51865120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2"/>
                              </a:solidFill>
                            </a:rPr>
                            <a:t>Screen2 to top reference place</a:t>
                          </a:r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68328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9B62057-A340-498F-BC43-209EAD74D9C3}"/>
                  </a:ext>
                </a:extLst>
              </p:cNvPr>
              <p:cNvSpPr txBox="1"/>
              <p:nvPr/>
            </p:nvSpPr>
            <p:spPr>
              <a:xfrm>
                <a:off x="722350" y="4391576"/>
                <a:ext cx="7443367" cy="15758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 algn="l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en-US" altLang="zh-CN" sz="1400" dirty="0">
                    <a:solidFill>
                      <a:schemeClr val="tx2"/>
                    </a:solidFill>
                  </a:rPr>
                  <a:t>The  angle of two slits affects the second slit acceptance angle, the requirement is 0.17 mrad in slit thickness is 1 mm and slit width is 10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1400" dirty="0">
                  <a:solidFill>
                    <a:schemeClr val="tx2"/>
                  </a:solidFill>
                </a:endParaRPr>
              </a:p>
              <a:p>
                <a:pPr marL="285750" indent="-285750" algn="l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en-US" altLang="zh-CN" sz="1400" dirty="0">
                    <a:solidFill>
                      <a:schemeClr val="tx2"/>
                    </a:solidFill>
                  </a:rPr>
                  <a:t>The other parameters will be calibrated after we meet the angle requirement</a:t>
                </a:r>
              </a:p>
              <a:p>
                <a:pPr marL="285750" indent="-285750" algn="l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en-US" altLang="zh-CN" sz="1400" dirty="0">
                    <a:solidFill>
                      <a:schemeClr val="tx2"/>
                    </a:solidFill>
                  </a:rPr>
                  <a:t>At present, the joint surface is polished and measured by a coordinate machine to correct its parallelism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9B62057-A340-498F-BC43-209EAD74D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50" y="4391576"/>
                <a:ext cx="7443367" cy="1575881"/>
              </a:xfrm>
              <a:prstGeom prst="rect">
                <a:avLst/>
              </a:prstGeom>
              <a:blipFill>
                <a:blip r:embed="rId5"/>
                <a:stretch>
                  <a:fillRect l="-1309" b="-57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05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313A5A1-CBB0-473D-AD1F-D9B2549A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/>
              <a:t>The optical adjustment test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9EDCB7-15DA-4AB4-82C8-EBE68A803B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02D008-1F88-46F3-8F22-140450DF9956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3B86FA-8DCE-46EE-8A63-2DFC4D5C1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B8998-6278-4346-932F-207DC7DCD9AF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01287AC2-273A-4F96-9E10-B58D42A74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45" y="4191000"/>
            <a:ext cx="3314431" cy="1865180"/>
          </a:xfr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2D5467-FA66-456A-AAB1-4DF97C0D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473" y="3683449"/>
            <a:ext cx="3684216" cy="2718075"/>
          </a:xfrm>
          <a:prstGeom prst="rect">
            <a:avLst/>
          </a:prstGeom>
        </p:spPr>
      </p:pic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6C3B2FC1-2D7C-4C02-97ED-1E57E4F64B9C}"/>
              </a:ext>
            </a:extLst>
          </p:cNvPr>
          <p:cNvSpPr txBox="1">
            <a:spLocks/>
          </p:cNvSpPr>
          <p:nvPr/>
        </p:nvSpPr>
        <p:spPr>
          <a:xfrm>
            <a:off x="718216" y="890542"/>
            <a:ext cx="6714679" cy="25384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Font typeface="Arial"/>
              <a:buNone/>
              <a:tabLst/>
              <a:defRPr sz="1575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Font typeface="Arial" charset="0"/>
              <a:buChar char="•"/>
              <a:tabLst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  <a:tabLst/>
              <a:defRPr sz="12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charset="0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dirty="0"/>
              <a:t>The optical system should be adjusted before each measurement. A Adjustment scheme is tested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dirty="0"/>
              <a:t>To obtain the WD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 lens, an optical beam has been observer versus distance. The WD is chosen in the minimum point of the fitting curve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dirty="0"/>
              <a:t>Camera: Basler 4200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3810E72-7593-4B55-9FD9-4A3DD71CD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371" r="45421" b="33989"/>
          <a:stretch/>
        </p:blipFill>
        <p:spPr>
          <a:xfrm>
            <a:off x="8057670" y="1630708"/>
            <a:ext cx="3316206" cy="20865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6AE9A1-601A-430F-8443-BE9115F06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821" y="3894074"/>
            <a:ext cx="2300566" cy="203701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AC34B6C-65CB-493F-A0FA-DE9EAD20082D}"/>
              </a:ext>
            </a:extLst>
          </p:cNvPr>
          <p:cNvSpPr txBox="1"/>
          <p:nvPr/>
        </p:nvSpPr>
        <p:spPr>
          <a:xfrm>
            <a:off x="718216" y="5036599"/>
            <a:ext cx="6780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laser</a:t>
            </a:r>
            <a:endParaRPr lang="zh-CN" altLang="en-US" sz="1600" dirty="0">
              <a:solidFill>
                <a:schemeClr val="tx2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4A9B50C-E3A1-409E-A15A-BAAD64EDC7DD}"/>
              </a:ext>
            </a:extLst>
          </p:cNvPr>
          <p:cNvGrpSpPr/>
          <p:nvPr/>
        </p:nvGrpSpPr>
        <p:grpSpPr>
          <a:xfrm rot="16200000">
            <a:off x="2676845" y="4590548"/>
            <a:ext cx="1050396" cy="904870"/>
            <a:chOff x="5235720" y="4868042"/>
            <a:chExt cx="1050396" cy="90487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A2C4625-5C78-4B9E-9CA3-7BA8A08C946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21594" y="5305981"/>
              <a:ext cx="879470" cy="359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96977899-C05E-431B-90B5-F6D9A899CA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73876" y="5390326"/>
              <a:ext cx="76517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E06A1CE0-9D88-467E-9769-18811C2ECBD9}"/>
                </a:ext>
              </a:extLst>
            </p:cNvPr>
            <p:cNvCxnSpPr/>
            <p:nvPr/>
          </p:nvCxnSpPr>
          <p:spPr>
            <a:xfrm>
              <a:off x="5235720" y="5704359"/>
              <a:ext cx="1894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960AAFA0-221B-4001-B2C2-E9338631A3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672" y="5709769"/>
              <a:ext cx="1894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EBF8A64-99B9-469D-A6B9-2365CD10EC9F}"/>
                  </a:ext>
                </a:extLst>
              </p:cNvPr>
              <p:cNvSpPr txBox="1"/>
              <p:nvPr/>
            </p:nvSpPr>
            <p:spPr>
              <a:xfrm>
                <a:off x="1747978" y="3555285"/>
                <a:ext cx="17282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2"/>
                    </a:solidFill>
                  </a:rPr>
                  <a:t>WD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160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CN" sz="1600" dirty="0">
                    <a:solidFill>
                      <a:schemeClr val="tx2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EBF8A64-99B9-469D-A6B9-2365CD10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978" y="3555285"/>
                <a:ext cx="1728293" cy="246221"/>
              </a:xfrm>
              <a:prstGeom prst="rect">
                <a:avLst/>
              </a:prstGeom>
              <a:blipFill>
                <a:blip r:embed="rId6"/>
                <a:stretch>
                  <a:fillRect l="-7420" t="-24390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03C7029-E1F1-44FE-AD1C-CAA74B2799EF}"/>
                  </a:ext>
                </a:extLst>
              </p:cNvPr>
              <p:cNvSpPr txBox="1"/>
              <p:nvPr/>
            </p:nvSpPr>
            <p:spPr>
              <a:xfrm>
                <a:off x="3366315" y="4917547"/>
                <a:ext cx="67806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03C7029-E1F1-44FE-AD1C-CAA74B279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315" y="4917547"/>
                <a:ext cx="678066" cy="246221"/>
              </a:xfrm>
              <a:prstGeom prst="rect">
                <a:avLst/>
              </a:prstGeom>
              <a:blipFill>
                <a:blip r:embed="rId7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1976203-9FA6-4633-91E3-7CC15B0D7991}"/>
                  </a:ext>
                </a:extLst>
              </p:cNvPr>
              <p:cNvSpPr txBox="1"/>
              <p:nvPr/>
            </p:nvSpPr>
            <p:spPr>
              <a:xfrm>
                <a:off x="1991608" y="6002819"/>
                <a:ext cx="67806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1976203-9FA6-4633-91E3-7CC15B0D7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608" y="6002819"/>
                <a:ext cx="678066" cy="246221"/>
              </a:xfrm>
              <a:prstGeom prst="rect">
                <a:avLst/>
              </a:prstGeom>
              <a:blipFill>
                <a:blip r:embed="rId8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2C98EB82-4B4E-4F54-BDB6-075D1A896766}"/>
              </a:ext>
            </a:extLst>
          </p:cNvPr>
          <p:cNvSpPr txBox="1"/>
          <p:nvPr/>
        </p:nvSpPr>
        <p:spPr>
          <a:xfrm>
            <a:off x="8661400" y="2027071"/>
            <a:ext cx="17145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bg1"/>
                </a:solidFill>
              </a:rPr>
              <a:t>Laser beam spot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505A5F0-5F1C-4254-8AEF-5EDDB35F024C}"/>
              </a:ext>
            </a:extLst>
          </p:cNvPr>
          <p:cNvGrpSpPr/>
          <p:nvPr/>
        </p:nvGrpSpPr>
        <p:grpSpPr>
          <a:xfrm>
            <a:off x="1799673" y="5221060"/>
            <a:ext cx="1050396" cy="904870"/>
            <a:chOff x="5235720" y="4868042"/>
            <a:chExt cx="1050396" cy="904870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CB39A9C-0313-4304-BD02-89809037689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21594" y="5305981"/>
              <a:ext cx="879470" cy="359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08378586-9D34-4AAF-AECF-BEEF90A434E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73876" y="5390326"/>
              <a:ext cx="76517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064D0451-77BF-4034-AF8C-DC11B16021C1}"/>
                </a:ext>
              </a:extLst>
            </p:cNvPr>
            <p:cNvCxnSpPr/>
            <p:nvPr/>
          </p:nvCxnSpPr>
          <p:spPr>
            <a:xfrm>
              <a:off x="5235720" y="5704359"/>
              <a:ext cx="1894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A6588C2-0FB8-4420-820A-A4E1F9A10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672" y="5709769"/>
              <a:ext cx="1894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50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3BB36E0C-E6D6-4425-A6F8-BB64588547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8216" y="890542"/>
                <a:ext cx="10760995" cy="3795757"/>
              </a:xfrm>
            </p:spPr>
            <p:txBody>
              <a:bodyPr/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dirty="0"/>
                  <a:t>Beam spot analyzer</a:t>
                </a:r>
              </a:p>
              <a:p>
                <a:r>
                  <a:rPr lang="en-US" altLang="zh-CN" dirty="0"/>
                  <a:t>Using beam spot analyzer to confirm the incidence beam size</a:t>
                </a:r>
              </a:p>
              <a:p>
                <a:pPr marL="342900" indent="-34290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342900" indent="-34290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342900" indent="-34290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dirty="0"/>
                  <a:t>Wire picture </a:t>
                </a:r>
              </a:p>
              <a:p>
                <a:r>
                  <a:rPr lang="en-US" altLang="zh-CN" dirty="0"/>
                  <a:t>Through camera to observer tungsten wire of diameter 203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Both of the above methods to confirm that the camera zoom is 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2.2 (pixel size = 2.5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</a:rPr>
                  <a:t>)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3BB36E0C-E6D6-4425-A6F8-BB64588547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8216" y="890542"/>
                <a:ext cx="10760995" cy="3795757"/>
              </a:xfrm>
              <a:blipFill>
                <a:blip r:embed="rId2"/>
                <a:stretch>
                  <a:fillRect l="-1190" t="-2247" b="-457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AF987F30-C9E3-4529-85A5-9ECD2A39D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b="1" dirty="0"/>
              <a:t>Camera magnification calibration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649606-AB43-427E-87D1-D4890A6F52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02D008-1F88-46F3-8F22-140450DF9956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83B2E4-CB5E-413D-B87B-A263E0813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B8998-6278-4346-932F-207DC7DCD9AF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47E0E6-8BF1-4F47-8776-5F20DBAE2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7" t="13872" r="31481" b="60186"/>
          <a:stretch/>
        </p:blipFill>
        <p:spPr>
          <a:xfrm>
            <a:off x="9721184" y="1246988"/>
            <a:ext cx="1752600" cy="17169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2678378-4640-4183-853A-5E8EA654E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1" t="15741" r="32593" b="59259"/>
          <a:stretch/>
        </p:blipFill>
        <p:spPr>
          <a:xfrm>
            <a:off x="7550150" y="1246988"/>
            <a:ext cx="1752600" cy="1714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C52994E-1A92-47B7-BD23-5CAA1AC2D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834" y="3808207"/>
            <a:ext cx="3923633" cy="19879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E6A81A-78F3-4EEF-B863-61378BD67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196" y="3736773"/>
            <a:ext cx="3105108" cy="236526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CA66208-5983-4E71-9554-BC97EDC3B168}"/>
              </a:ext>
            </a:extLst>
          </p:cNvPr>
          <p:cNvSpPr txBox="1"/>
          <p:nvPr/>
        </p:nvSpPr>
        <p:spPr>
          <a:xfrm>
            <a:off x="7670799" y="930266"/>
            <a:ext cx="19091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/>
              <a:t>After attenuate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E327BA-096A-444E-A718-959F6D1405A3}"/>
              </a:ext>
            </a:extLst>
          </p:cNvPr>
          <p:cNvSpPr txBox="1"/>
          <p:nvPr/>
        </p:nvSpPr>
        <p:spPr>
          <a:xfrm>
            <a:off x="9841025" y="930266"/>
            <a:ext cx="19091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/>
              <a:t>Near saturation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C6C5DF-61A8-4B9B-835D-FC4A5CB1B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9194" y="1606262"/>
            <a:ext cx="2132657" cy="15724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BF64288-C944-4D03-B04A-6164E2A8E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234" y="1643976"/>
            <a:ext cx="2154212" cy="1588307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3327718-D1AA-440A-A580-41F92ECE64B9}"/>
              </a:ext>
            </a:extLst>
          </p:cNvPr>
          <p:cNvCxnSpPr>
            <a:endCxn id="14" idx="1"/>
          </p:cNvCxnSpPr>
          <p:nvPr/>
        </p:nvCxnSpPr>
        <p:spPr>
          <a:xfrm flipV="1">
            <a:off x="2879002" y="4919405"/>
            <a:ext cx="4871194" cy="1505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86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056B8B-E1E8-460D-8E12-3BAD7A41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Continue to follow up the EM mechanical installation and optical system installation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dirty="0"/>
              <a:t>Improve the calculation procedure from the measurement picture to the final emittance, and determine the interaction with the control system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24DB32-B4E2-454D-9033-74F0570C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plan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BECFB2-40F2-4C12-B650-5D9D9BEA62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02D008-1F88-46F3-8F22-140450DF9956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0AE5EE-F21C-4D37-B1BB-A3D371F92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B8998-6278-4346-932F-207DC7DCD9A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24294"/>
      </p:ext>
    </p:extLst>
  </p:cSld>
  <p:clrMapOvr>
    <a:masterClrMapping/>
  </p:clrMapOvr>
</p:sld>
</file>

<file path=ppt/theme/theme1.xml><?xml version="1.0" encoding="utf-8"?>
<a:theme xmlns:a="http://schemas.openxmlformats.org/drawingml/2006/main" name="CSNS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SNS" id="{D83049DF-DBBC-4B8D-B47E-6C1B5B3E4B81}" vid="{69CA4DE1-5B30-4B2D-89F7-1E3555B64FE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</Template>
  <TotalTime>6735</TotalTime>
  <Words>288</Words>
  <Application>Microsoft Office PowerPoint</Application>
  <PresentationFormat>宽屏</PresentationFormat>
  <Paragraphs>59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等线</vt:lpstr>
      <vt:lpstr>Arial</vt:lpstr>
      <vt:lpstr>Cambria Math</vt:lpstr>
      <vt:lpstr>Wingdings</vt:lpstr>
      <vt:lpstr>CSNS</vt:lpstr>
      <vt:lpstr>2024.10.14 group meeting </vt:lpstr>
      <vt:lpstr>EM install for C-band RF gun</vt:lpstr>
      <vt:lpstr>The optical adjustment test</vt:lpstr>
      <vt:lpstr>Camera magnification calibration</vt:lpstr>
      <vt:lpstr>Next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CWW</dc:creator>
  <cp:lastModifiedBy>CWW</cp:lastModifiedBy>
  <cp:revision>36</cp:revision>
  <dcterms:created xsi:type="dcterms:W3CDTF">2024-10-09T12:23:24Z</dcterms:created>
  <dcterms:modified xsi:type="dcterms:W3CDTF">2024-10-15T03:07:28Z</dcterms:modified>
</cp:coreProperties>
</file>