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72" r:id="rId3"/>
    <p:sldId id="264" r:id="rId4"/>
    <p:sldId id="271" r:id="rId5"/>
    <p:sldId id="277" r:id="rId6"/>
    <p:sldId id="276" r:id="rId7"/>
    <p:sldId id="278" r:id="rId8"/>
    <p:sldId id="294" r:id="rId9"/>
    <p:sldId id="281" r:id="rId10"/>
    <p:sldId id="283" r:id="rId11"/>
    <p:sldId id="284" r:id="rId12"/>
    <p:sldId id="285" r:id="rId13"/>
    <p:sldId id="289" r:id="rId14"/>
    <p:sldId id="286" r:id="rId15"/>
    <p:sldId id="288" r:id="rId16"/>
    <p:sldId id="287" r:id="rId17"/>
    <p:sldId id="290" r:id="rId18"/>
    <p:sldId id="315" r:id="rId19"/>
    <p:sldId id="316" r:id="rId20"/>
    <p:sldId id="314" r:id="rId21"/>
    <p:sldId id="310" r:id="rId22"/>
    <p:sldId id="318" r:id="rId23"/>
    <p:sldId id="319" r:id="rId24"/>
    <p:sldId id="320" r:id="rId25"/>
    <p:sldId id="312" r:id="rId26"/>
    <p:sldId id="333" r:id="rId27"/>
    <p:sldId id="332" r:id="rId28"/>
    <p:sldId id="339" r:id="rId29"/>
    <p:sldId id="335" r:id="rId30"/>
    <p:sldId id="336" r:id="rId31"/>
    <p:sldId id="344" r:id="rId32"/>
    <p:sldId id="342" r:id="rId33"/>
    <p:sldId id="341" r:id="rId34"/>
    <p:sldId id="346" r:id="rId35"/>
    <p:sldId id="348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n Jilei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4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0A287-CD48-4933-A1C4-A8C009DAF93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861A4-19FD-4CB7-A55A-E1868AC86E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5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50.emf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9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48.png"/><Relationship Id="rId5" Type="http://schemas.openxmlformats.org/officeDocument/2006/relationships/tags" Target="../tags/tag9.xml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4" Type="http://schemas.openxmlformats.org/officeDocument/2006/relationships/tags" Target="../tags/tag8.xml"/><Relationship Id="rId9" Type="http://schemas.openxmlformats.org/officeDocument/2006/relationships/image" Target="../media/image2.png"/><Relationship Id="rId1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2.png"/><Relationship Id="rId7" Type="http://schemas.openxmlformats.org/officeDocument/2006/relationships/image" Target="../media/image5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jpe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2.emf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e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11" Type="http://schemas.openxmlformats.org/officeDocument/2006/relationships/image" Target="../media/image15.emf"/><Relationship Id="rId5" Type="http://schemas.openxmlformats.org/officeDocument/2006/relationships/image" Target="../media/image16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11" Type="http://schemas.openxmlformats.org/officeDocument/2006/relationships/image" Target="../media/image24.e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emf"/><Relationship Id="rId4" Type="http://schemas.openxmlformats.org/officeDocument/2006/relationships/tags" Target="../tags/tag4.xml"/><Relationship Id="rId9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90600" y="1946744"/>
            <a:ext cx="10334625" cy="1055689"/>
          </a:xfrm>
          <a:prstGeom prst="rect">
            <a:avLst/>
          </a:prstGeom>
          <a:noFill/>
          <a:ln w="9525">
            <a:noFill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perspectiveBelow" fov="0">
              <a:rot lat="0" lon="0" rev="0"/>
            </a:camera>
            <a:lightRig rig="threePt" dir="t"/>
          </a:scene3d>
        </p:spPr>
        <p:txBody>
          <a:bodyPr anchor="ctr"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LW</a:t>
            </a:r>
            <a:r>
              <a:rPr lang="zh-CN" altLang="en-U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光路搭建总结</a:t>
            </a:r>
            <a:endParaRPr lang="zh-CN" altLang="en-US" sz="4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2 Marcador de contenido"/>
          <p:cNvSpPr txBox="1"/>
          <p:nvPr/>
        </p:nvSpPr>
        <p:spPr>
          <a:xfrm>
            <a:off x="2830649" y="3910952"/>
            <a:ext cx="6530702" cy="38592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zh-CN" alt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陈车明、张彪</a:t>
            </a:r>
            <a:endParaRPr lang="en-US" altLang="zh-C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endParaRPr lang="zh-CN" altLang="en-US" sz="2800" dirty="0">
              <a:solidFill>
                <a:schemeClr val="tx1"/>
              </a:solidFill>
              <a:latin typeface="Cambria" panose="020405030504060302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B7E676-866C-4EEC-8693-3A1D8B3B19AD}"/>
              </a:ext>
            </a:extLst>
          </p:cNvPr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8" descr="大学校徽系列:兰州大学标志矢量图- 设计之家">
            <a:extLst>
              <a:ext uri="{FF2B5EF4-FFF2-40B4-BE49-F238E27FC236}">
                <a16:creationId xmlns:a16="http://schemas.microsoft.com/office/drawing/2014/main" id="{80DD6857-C79E-4A78-9532-F42D12659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5E757EB-1B82-4F76-A963-C85118E74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53" y="1683193"/>
            <a:ext cx="8713694" cy="33501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9624" y="1176043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New setup of 1064 nm laser transportation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4276165" y="2528047"/>
            <a:ext cx="3845859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701553" y="20842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3376" y="5338482"/>
            <a:ext cx="7609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Measurements commissioned: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1) M2 at the initial position, to check the beam quality of the laser system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2) M2 after the beam expander for 3x and 4x expansion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3) M2 after ~40m transportation for 3x and 4x expansion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75520" y="308667"/>
            <a:ext cx="2863284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at the initial position</a:t>
            </a:r>
            <a:endParaRPr lang="zh-CN" altLang="en-US" sz="2000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0" y="3290322"/>
          <a:ext cx="4662521" cy="3567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" name="Graph" r:id="rId5" imgW="3914140" imgH="2999740" progId="Origin95.Graph">
                  <p:embed/>
                </p:oleObj>
              </mc:Choice>
              <mc:Fallback>
                <p:oleObj name="Graph" r:id="rId5" imgW="3914140" imgH="2999740" progId="Origin95.Graph">
                  <p:embed/>
                  <p:pic>
                    <p:nvPicPr>
                      <p:cNvPr id="0" name="Picture 530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290322"/>
                        <a:ext cx="4662521" cy="3567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4349290" y="3290322"/>
          <a:ext cx="4662523" cy="3567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" name="Graph" r:id="rId7" imgW="3914140" imgH="2999740" progId="Origin95.Graph">
                  <p:embed/>
                </p:oleObj>
              </mc:Choice>
              <mc:Fallback>
                <p:oleObj name="Graph" r:id="rId7" imgW="3914140" imgH="2999740" progId="Origin95.Graph">
                  <p:embed/>
                  <p:pic>
                    <p:nvPicPr>
                      <p:cNvPr id="0" name="Picture 530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49290" y="3290322"/>
                        <a:ext cx="4662523" cy="3567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1737965" y="1975555"/>
            <a:ext cx="10149236" cy="1093018"/>
            <a:chOff x="1385047" y="1264057"/>
            <a:chExt cx="7839635" cy="1559859"/>
          </a:xfrm>
        </p:grpSpPr>
        <p:sp>
          <p:nvSpPr>
            <p:cNvPr id="12" name="任意多边形 11"/>
            <p:cNvSpPr/>
            <p:nvPr/>
          </p:nvSpPr>
          <p:spPr>
            <a:xfrm>
              <a:off x="2503648" y="1613604"/>
              <a:ext cx="6721034" cy="430383"/>
            </a:xfrm>
            <a:custGeom>
              <a:avLst/>
              <a:gdLst>
                <a:gd name="connsiteX0" fmla="*/ 0 w 3388658"/>
                <a:gd name="connsiteY0" fmla="*/ 0 h 430383"/>
                <a:gd name="connsiteX1" fmla="*/ 860611 w 3388658"/>
                <a:gd name="connsiteY1" fmla="*/ 336176 h 430383"/>
                <a:gd name="connsiteX2" fmla="*/ 1828800 w 3388658"/>
                <a:gd name="connsiteY2" fmla="*/ 430306 h 430383"/>
                <a:gd name="connsiteX3" fmla="*/ 2487705 w 3388658"/>
                <a:gd name="connsiteY3" fmla="*/ 349623 h 430383"/>
                <a:gd name="connsiteX4" fmla="*/ 2998694 w 3388658"/>
                <a:gd name="connsiteY4" fmla="*/ 215153 h 430383"/>
                <a:gd name="connsiteX5" fmla="*/ 3388658 w 3388658"/>
                <a:gd name="connsiteY5" fmla="*/ 67235 h 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8658" h="430383">
                  <a:moveTo>
                    <a:pt x="0" y="0"/>
                  </a:moveTo>
                  <a:cubicBezTo>
                    <a:pt x="277905" y="132229"/>
                    <a:pt x="555811" y="264458"/>
                    <a:pt x="860611" y="336176"/>
                  </a:cubicBezTo>
                  <a:cubicBezTo>
                    <a:pt x="1165411" y="407894"/>
                    <a:pt x="1557618" y="428065"/>
                    <a:pt x="1828800" y="430306"/>
                  </a:cubicBezTo>
                  <a:cubicBezTo>
                    <a:pt x="2099982" y="432547"/>
                    <a:pt x="2292723" y="385482"/>
                    <a:pt x="2487705" y="349623"/>
                  </a:cubicBezTo>
                  <a:cubicBezTo>
                    <a:pt x="2682687" y="313764"/>
                    <a:pt x="2848535" y="262218"/>
                    <a:pt x="2998694" y="215153"/>
                  </a:cubicBezTo>
                  <a:cubicBezTo>
                    <a:pt x="3148853" y="168088"/>
                    <a:pt x="3268755" y="117661"/>
                    <a:pt x="3388658" y="67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 rot="10800000">
              <a:off x="2503648" y="2188983"/>
              <a:ext cx="6721034" cy="430383"/>
            </a:xfrm>
            <a:custGeom>
              <a:avLst/>
              <a:gdLst>
                <a:gd name="connsiteX0" fmla="*/ 0 w 3388658"/>
                <a:gd name="connsiteY0" fmla="*/ 0 h 430383"/>
                <a:gd name="connsiteX1" fmla="*/ 860611 w 3388658"/>
                <a:gd name="connsiteY1" fmla="*/ 336176 h 430383"/>
                <a:gd name="connsiteX2" fmla="*/ 1828800 w 3388658"/>
                <a:gd name="connsiteY2" fmla="*/ 430306 h 430383"/>
                <a:gd name="connsiteX3" fmla="*/ 2487705 w 3388658"/>
                <a:gd name="connsiteY3" fmla="*/ 349623 h 430383"/>
                <a:gd name="connsiteX4" fmla="*/ 2998694 w 3388658"/>
                <a:gd name="connsiteY4" fmla="*/ 215153 h 430383"/>
                <a:gd name="connsiteX5" fmla="*/ 3388658 w 3388658"/>
                <a:gd name="connsiteY5" fmla="*/ 67235 h 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8658" h="430383">
                  <a:moveTo>
                    <a:pt x="0" y="0"/>
                  </a:moveTo>
                  <a:cubicBezTo>
                    <a:pt x="277905" y="132229"/>
                    <a:pt x="555811" y="264458"/>
                    <a:pt x="860611" y="336176"/>
                  </a:cubicBezTo>
                  <a:cubicBezTo>
                    <a:pt x="1165411" y="407894"/>
                    <a:pt x="1557618" y="428065"/>
                    <a:pt x="1828800" y="430306"/>
                  </a:cubicBezTo>
                  <a:cubicBezTo>
                    <a:pt x="2099982" y="432547"/>
                    <a:pt x="2292723" y="385482"/>
                    <a:pt x="2487705" y="349623"/>
                  </a:cubicBezTo>
                  <a:cubicBezTo>
                    <a:pt x="2682687" y="313764"/>
                    <a:pt x="2848535" y="262218"/>
                    <a:pt x="2998694" y="215153"/>
                  </a:cubicBezTo>
                  <a:cubicBezTo>
                    <a:pt x="3148853" y="168088"/>
                    <a:pt x="3268755" y="117661"/>
                    <a:pt x="3388658" y="67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385047" y="1613604"/>
              <a:ext cx="11186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385047" y="2529636"/>
              <a:ext cx="11186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2383872" y="1264057"/>
              <a:ext cx="239552" cy="15598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232" y="2008016"/>
            <a:ext cx="1129762" cy="10370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7232" y="162709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D~9 mm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06360" y="1544897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F=200 mm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2390" y="1159615"/>
            <a:ext cx="1113470" cy="110061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225462" y="1398786"/>
            <a:ext cx="208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Focal spot size: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~120 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 (full size)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13694" y="3617259"/>
            <a:ext cx="3478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结论：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横向与纵向的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M2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均为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4.7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左右，符合预期值（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&lt;5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）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;</a:t>
            </a:r>
          </a:p>
          <a:p>
            <a:pPr marL="342900" indent="-342900">
              <a:buAutoNum type="arabicPeriod"/>
            </a:pP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M2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因子评价激光束质量要求光强分布必须是连续的，不能有陡直的边缘，因此不适用于评价我们的超高斯光束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5738"/>
            <a:ext cx="4101353" cy="25938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81982" y="1150283"/>
            <a:ext cx="11528909" cy="1093018"/>
            <a:chOff x="1944347" y="1264057"/>
            <a:chExt cx="7280335" cy="1559859"/>
          </a:xfrm>
        </p:grpSpPr>
        <p:sp>
          <p:nvSpPr>
            <p:cNvPr id="6" name="任意多边形 5"/>
            <p:cNvSpPr/>
            <p:nvPr/>
          </p:nvSpPr>
          <p:spPr>
            <a:xfrm>
              <a:off x="2503648" y="1613604"/>
              <a:ext cx="6721034" cy="430383"/>
            </a:xfrm>
            <a:custGeom>
              <a:avLst/>
              <a:gdLst>
                <a:gd name="connsiteX0" fmla="*/ 0 w 3388658"/>
                <a:gd name="connsiteY0" fmla="*/ 0 h 430383"/>
                <a:gd name="connsiteX1" fmla="*/ 860611 w 3388658"/>
                <a:gd name="connsiteY1" fmla="*/ 336176 h 430383"/>
                <a:gd name="connsiteX2" fmla="*/ 1828800 w 3388658"/>
                <a:gd name="connsiteY2" fmla="*/ 430306 h 430383"/>
                <a:gd name="connsiteX3" fmla="*/ 2487705 w 3388658"/>
                <a:gd name="connsiteY3" fmla="*/ 349623 h 430383"/>
                <a:gd name="connsiteX4" fmla="*/ 2998694 w 3388658"/>
                <a:gd name="connsiteY4" fmla="*/ 215153 h 430383"/>
                <a:gd name="connsiteX5" fmla="*/ 3388658 w 3388658"/>
                <a:gd name="connsiteY5" fmla="*/ 67235 h 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8658" h="430383">
                  <a:moveTo>
                    <a:pt x="0" y="0"/>
                  </a:moveTo>
                  <a:cubicBezTo>
                    <a:pt x="277905" y="132229"/>
                    <a:pt x="555811" y="264458"/>
                    <a:pt x="860611" y="336176"/>
                  </a:cubicBezTo>
                  <a:cubicBezTo>
                    <a:pt x="1165411" y="407894"/>
                    <a:pt x="1557618" y="428065"/>
                    <a:pt x="1828800" y="430306"/>
                  </a:cubicBezTo>
                  <a:cubicBezTo>
                    <a:pt x="2099982" y="432547"/>
                    <a:pt x="2292723" y="385482"/>
                    <a:pt x="2487705" y="349623"/>
                  </a:cubicBezTo>
                  <a:cubicBezTo>
                    <a:pt x="2682687" y="313764"/>
                    <a:pt x="2848535" y="262218"/>
                    <a:pt x="2998694" y="215153"/>
                  </a:cubicBezTo>
                  <a:cubicBezTo>
                    <a:pt x="3148853" y="168088"/>
                    <a:pt x="3268755" y="117661"/>
                    <a:pt x="3388658" y="67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10800000">
              <a:off x="2503648" y="2188983"/>
              <a:ext cx="6721034" cy="430383"/>
            </a:xfrm>
            <a:custGeom>
              <a:avLst/>
              <a:gdLst>
                <a:gd name="connsiteX0" fmla="*/ 0 w 3388658"/>
                <a:gd name="connsiteY0" fmla="*/ 0 h 430383"/>
                <a:gd name="connsiteX1" fmla="*/ 860611 w 3388658"/>
                <a:gd name="connsiteY1" fmla="*/ 336176 h 430383"/>
                <a:gd name="connsiteX2" fmla="*/ 1828800 w 3388658"/>
                <a:gd name="connsiteY2" fmla="*/ 430306 h 430383"/>
                <a:gd name="connsiteX3" fmla="*/ 2487705 w 3388658"/>
                <a:gd name="connsiteY3" fmla="*/ 349623 h 430383"/>
                <a:gd name="connsiteX4" fmla="*/ 2998694 w 3388658"/>
                <a:gd name="connsiteY4" fmla="*/ 215153 h 430383"/>
                <a:gd name="connsiteX5" fmla="*/ 3388658 w 3388658"/>
                <a:gd name="connsiteY5" fmla="*/ 67235 h 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8658" h="430383">
                  <a:moveTo>
                    <a:pt x="0" y="0"/>
                  </a:moveTo>
                  <a:cubicBezTo>
                    <a:pt x="277905" y="132229"/>
                    <a:pt x="555811" y="264458"/>
                    <a:pt x="860611" y="336176"/>
                  </a:cubicBezTo>
                  <a:cubicBezTo>
                    <a:pt x="1165411" y="407894"/>
                    <a:pt x="1557618" y="428065"/>
                    <a:pt x="1828800" y="430306"/>
                  </a:cubicBezTo>
                  <a:cubicBezTo>
                    <a:pt x="2099982" y="432547"/>
                    <a:pt x="2292723" y="385482"/>
                    <a:pt x="2487705" y="349623"/>
                  </a:cubicBezTo>
                  <a:cubicBezTo>
                    <a:pt x="2682687" y="313764"/>
                    <a:pt x="2848535" y="262218"/>
                    <a:pt x="2998694" y="215153"/>
                  </a:cubicBezTo>
                  <a:cubicBezTo>
                    <a:pt x="3148853" y="168088"/>
                    <a:pt x="3268755" y="117661"/>
                    <a:pt x="3388658" y="67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944347" y="1613604"/>
              <a:ext cx="5593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944347" y="2529636"/>
              <a:ext cx="5593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2383872" y="1264057"/>
              <a:ext cx="239552" cy="15598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7" y="2294623"/>
            <a:ext cx="1582343" cy="15766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30072" y="399505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-15 mm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14" y="2294623"/>
            <a:ext cx="1714511" cy="157663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89803" y="399505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-10 mm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829" y="2294623"/>
            <a:ext cx="1625631" cy="158011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935298" y="399244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-5 mm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765" y="2294623"/>
            <a:ext cx="1648296" cy="157663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783567" y="399244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0 mm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8366" y="2294623"/>
            <a:ext cx="1609614" cy="1576631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662299" y="399244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0063" y="2302845"/>
            <a:ext cx="1604055" cy="1568409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522772" y="399244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10 mm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08929" y="4619339"/>
            <a:ext cx="76019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新宋体" panose="02010609030101010101" pitchFamily="49" charset="-122"/>
                <a:ea typeface="新宋体" panose="02010609030101010101" pitchFamily="49" charset="-122"/>
              </a:rPr>
              <a:t>观察：</a:t>
            </a:r>
            <a:r>
              <a:rPr lang="en-US" altLang="zh-CN" dirty="0">
                <a:latin typeface="新宋体" panose="02010609030101010101" pitchFamily="49" charset="-122"/>
                <a:ea typeface="新宋体" panose="02010609030101010101" pitchFamily="49" charset="-122"/>
              </a:rPr>
              <a:t>1064nm</a:t>
            </a:r>
            <a:r>
              <a:rPr lang="zh-CN" altLang="en-US" dirty="0">
                <a:latin typeface="新宋体" panose="02010609030101010101" pitchFamily="49" charset="-122"/>
                <a:ea typeface="新宋体" panose="02010609030101010101" pitchFamily="49" charset="-122"/>
              </a:rPr>
              <a:t>激光光束呈超高斯光强分布，且具有环形分布结构，如此复杂的不均匀分布在聚焦过程中更为明显地表现了出来，不同光强分布的焦点位置略有偏差，这在根本上限制了能够达到的最小聚焦尺寸。</a:t>
            </a:r>
            <a:endParaRPr lang="en-US" altLang="zh-CN" dirty="0"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endParaRPr lang="en-US" altLang="zh-CN" dirty="0">
              <a:latin typeface="新宋体" panose="02010609030101010101" pitchFamily="49" charset="-122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新宋体" panose="02010609030101010101" pitchFamily="49" charset="-122"/>
                <a:ea typeface="新宋体" panose="02010609030101010101" pitchFamily="49" charset="-122"/>
              </a:rPr>
              <a:t>建议：激光初始光斑的光强分布需要均匀分布。这需要在维修激光器的时候使用成像设备对光斑进行实时成像，观察其光强分布情况，仅仅用相纸做打靶试验是不够的。</a:t>
            </a:r>
          </a:p>
        </p:txBody>
      </p:sp>
      <p:sp>
        <p:nvSpPr>
          <p:cNvPr id="28" name="矩形 27"/>
          <p:cNvSpPr/>
          <p:nvPr/>
        </p:nvSpPr>
        <p:spPr>
          <a:xfrm>
            <a:off x="4243321" y="319635"/>
            <a:ext cx="4067139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不同聚焦位置激光光斑的光强分布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936" y="1549213"/>
            <a:ext cx="3421011" cy="31946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578" y="4676318"/>
            <a:ext cx="3111729" cy="16034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464898" y="2302576"/>
            <a:ext cx="2796953" cy="168789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58806" y="1206032"/>
            <a:ext cx="3289683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出厂光斑记录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呈均匀分布</a:t>
            </a:r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0396" y="1894657"/>
            <a:ext cx="2315206" cy="21836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679437" y="2103380"/>
            <a:ext cx="2602987" cy="15560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8953" y="4278438"/>
            <a:ext cx="3104693" cy="182772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551394" y="1206032"/>
            <a:ext cx="4059125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维修后光斑记录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呈左强右弱分布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67353" y="6381226"/>
            <a:ext cx="1108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新宋体" panose="02010609030101010101" pitchFamily="49" charset="-122"/>
                <a:ea typeface="新宋体" panose="02010609030101010101" pitchFamily="49" charset="-122"/>
              </a:rPr>
              <a:t>结果：激光器维修返回后束斑光强分布确实是不对称的。出厂资料中记录的束斑光强分布是对称的。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4024638" y="1384117"/>
          <a:ext cx="3789403" cy="2899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8" name="Graph" r:id="rId5" imgW="3914140" imgH="2999740" progId="Origin95.Graph">
                  <p:embed/>
                </p:oleObj>
              </mc:Choice>
              <mc:Fallback>
                <p:oleObj name="Graph" r:id="rId5" imgW="3914140" imgH="2999740" progId="Origin95.Graph">
                  <p:embed/>
                  <p:pic>
                    <p:nvPicPr>
                      <p:cNvPr id="0" name="Picture 648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24638" y="1384117"/>
                        <a:ext cx="3789403" cy="2899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4408244" y="308667"/>
            <a:ext cx="2501006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倍扩束传光时的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dirty="0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4091247" y="4163641"/>
          <a:ext cx="3578779" cy="2738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9" name="Graph" r:id="rId7" imgW="3914140" imgH="2999740" progId="Origin95.Graph">
                  <p:embed/>
                </p:oleObj>
              </mc:Choice>
              <mc:Fallback>
                <p:oleObj name="Graph" r:id="rId7" imgW="3914140" imgH="2999740" progId="Origin95.Graph">
                  <p:embed/>
                  <p:pic>
                    <p:nvPicPr>
                      <p:cNvPr id="0" name="Picture 648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91247" y="4163641"/>
                        <a:ext cx="3578779" cy="2738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12178" y="1415387"/>
          <a:ext cx="3591634" cy="274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0" name="Graph" r:id="rId9" imgW="3914140" imgH="2999740" progId="Origin95.Graph">
                  <p:embed/>
                </p:oleObj>
              </mc:Choice>
              <mc:Fallback>
                <p:oleObj name="Graph" r:id="rId9" imgW="3914140" imgH="2999740" progId="Origin95.Graph">
                  <p:embed/>
                  <p:pic>
                    <p:nvPicPr>
                      <p:cNvPr id="0" name="Picture 648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178" y="1415387"/>
                        <a:ext cx="3591634" cy="2748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12178" y="4092697"/>
          <a:ext cx="3591634" cy="2748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1" name="Graph" r:id="rId11" imgW="3914140" imgH="2999740" progId="Origin95.Graph">
                  <p:embed/>
                </p:oleObj>
              </mc:Choice>
              <mc:Fallback>
                <p:oleObj name="Graph" r:id="rId11" imgW="3914140" imgH="2999740" progId="Origin95.Graph">
                  <p:embed/>
                  <p:pic>
                    <p:nvPicPr>
                      <p:cNvPr id="0" name="Picture 648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178" y="4092697"/>
                        <a:ext cx="3591634" cy="2748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76669" y="1084031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after beam expander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12473" y="1059180"/>
            <a:ext cx="299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after ~40m transmission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3724835" y="1084031"/>
            <a:ext cx="13447" cy="5612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814041" y="1377028"/>
            <a:ext cx="42345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结果：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相比于扩束系统之后的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1064nm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激光光束质量，经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40m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自由传输后的激光光束质量更好一些，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</a:t>
            </a:r>
            <a:r>
              <a:rPr lang="en-US" altLang="zh-CN" baseline="30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值从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13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减小到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12. 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可能的原因是空间滤波机制。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最小聚焦尺寸也更小，从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132</a:t>
            </a:r>
            <a:r>
              <a:rPr lang="el-GR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减小到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88</a:t>
            </a:r>
            <a:r>
              <a:rPr lang="el-GR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（半径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44</a:t>
            </a:r>
            <a:r>
              <a:rPr lang="el-GR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μ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 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）。数据处理中只考虑光斑全尺寸，如果考虑光强分布半高全宽，最小聚焦光斑会更小。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）在焦点位置，最小光斑尺寸持续了一 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    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段距离，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~1mm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，前后演化是不对称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    的：在焦点之前，聚焦过程是平滑的；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     在焦点之后，发散来的很快。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）焦点位置附件光斑尺寸较小的变化导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    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致焦点位置不确定，不同焦点的选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     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择会导致完全不同的拟合结果。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endParaRPr lang="zh-CN" altLang="en-US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08244" y="308667"/>
            <a:ext cx="3220753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倍扩束传光后焦点稳定性</a:t>
            </a:r>
            <a:endParaRPr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26801" y="3602691"/>
            <a:ext cx="2927985" cy="899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70946" y="1658321"/>
            <a:ext cx="2465403" cy="180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16200000">
            <a:off x="-807409" y="2320626"/>
            <a:ext cx="2798445" cy="8997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19935" y="121620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Focus spot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82543" y="1053673"/>
            <a:ext cx="4213150" cy="29989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095693" y="1134256"/>
            <a:ext cx="3891109" cy="291833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200979" y="3904571"/>
            <a:ext cx="3937660" cy="29534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95694" y="4502486"/>
            <a:ext cx="3764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结果：经</a:t>
            </a:r>
            <a:r>
              <a:rPr lang="en-US" altLang="zh-CN" dirty="0"/>
              <a:t>40m</a:t>
            </a:r>
            <a:r>
              <a:rPr lang="zh-CN" altLang="en-US" dirty="0"/>
              <a:t>传光并聚焦后，在</a:t>
            </a:r>
            <a:r>
              <a:rPr lang="en-US" altLang="zh-CN" dirty="0"/>
              <a:t>3.5</a:t>
            </a:r>
            <a:r>
              <a:rPr lang="zh-CN" altLang="en-US" dirty="0"/>
              <a:t>分钟内焦点位置比较稳定，抖动范围在</a:t>
            </a:r>
            <a:r>
              <a:rPr lang="en-US" altLang="zh-CN" dirty="0"/>
              <a:t>3</a:t>
            </a:r>
            <a:r>
              <a:rPr lang="zh-CN" altLang="en-US" dirty="0"/>
              <a:t>个像素点内，即在</a:t>
            </a:r>
            <a:r>
              <a:rPr lang="en-US" altLang="zh-CN" dirty="0"/>
              <a:t>16.5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  <a:r>
              <a:rPr lang="zh-CN" altLang="en-US" dirty="0"/>
              <a:t>范围内。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08244" y="308667"/>
            <a:ext cx="2501006" cy="40011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倍扩束传光时的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dirty="0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334566" y="1555940"/>
          <a:ext cx="5104209" cy="3705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9" name="Graph" r:id="rId5" imgW="3914140" imgH="2999740" progId="Origin95.Graph">
                  <p:embed/>
                </p:oleObj>
              </mc:Choice>
              <mc:Fallback>
                <p:oleObj name="Graph" r:id="rId5" imgW="3914140" imgH="2999740" progId="Origin95.Graph">
                  <p:embed/>
                  <p:pic>
                    <p:nvPicPr>
                      <p:cNvPr id="0" name="Picture 73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566" y="1555940"/>
                        <a:ext cx="5104209" cy="3705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438814" y="1179645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after beam expander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5438775" y="1454150"/>
          <a:ext cx="5010150" cy="383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0" name="Graph" r:id="rId7" imgW="3914140" imgH="2999740" progId="Origin95.Graph">
                  <p:embed/>
                </p:oleObj>
              </mc:Choice>
              <mc:Fallback>
                <p:oleObj name="Graph" r:id="rId7" imgW="3914140" imgH="2999740" progId="Origin95.Graph">
                  <p:embed/>
                  <p:pic>
                    <p:nvPicPr>
                      <p:cNvPr id="0" name="Picture 732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38775" y="1454150"/>
                        <a:ext cx="5010150" cy="383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6446205" y="1146034"/>
            <a:ext cx="299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after ~40m transmission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7620" y="5080049"/>
            <a:ext cx="11756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结果：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结果与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倍传光结果类似，经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40m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传光后光束质量更好一些，最小聚焦焦斑尺寸能到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77</a:t>
            </a:r>
            <a:r>
              <a:rPr lang="el-GR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（全尺寸）；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但是聚焦出现明显前后不对称，不对称程度比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倍传光更为明显：聚焦过程较为平滑，但焦点之后发散很快，测量结果无法很好地用方程做拟合。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在焦点前后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5mm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范围内，光束尺寸从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77</a:t>
            </a:r>
            <a:r>
              <a:rPr lang="el-GR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变化到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484</a:t>
            </a:r>
            <a:r>
              <a:rPr lang="el-GR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，增大了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6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倍。可行的解决办法是用更长透镜聚焦，比如</a:t>
            </a:r>
            <a:r>
              <a:rPr lang="en-US" altLang="zh-CN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300mm</a:t>
            </a:r>
            <a:r>
              <a:rPr lang="zh-CN" altLang="en-US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透镜。</a:t>
            </a:r>
            <a:endParaRPr lang="en-US" altLang="zh-CN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3412" y="1290903"/>
            <a:ext cx="115913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后续工作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：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zh-CN" altLang="en-US" sz="2000" b="1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激光器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：可维修目前雷宝激光器，使其出口激光束斑光强分布对称。对于初期激光剥离实验应该是足够的。测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M2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没有很大的必要性。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40m</a:t>
            </a:r>
            <a:r>
              <a:rPr lang="zh-CN" altLang="en-US" sz="2000" b="1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传输后激光束斑</a:t>
            </a:r>
            <a:r>
              <a:rPr lang="en-US" altLang="zh-CN" sz="2000" b="1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M2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倍和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倍扩束传光的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M2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差不多，在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8~10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之间，但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倍传输之后聚焦前后不对称更为明显。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 3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倍和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倍扩束传光的能量传输效率差不多，均在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80%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附近，对于第一期实验应该足够。考虑焦点附近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±5mm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范围内束斑尺寸的变化，相比焦点尺寸，变化倍数在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6~10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倍之间。可行方案是远距离传输后对激光束斑先进行缩束，然后再聚焦，这样应该能够使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±5mm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范围内束斑尺寸变化较小一些。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3" y="4225061"/>
            <a:ext cx="6793584" cy="24984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36576" y="2057400"/>
            <a:ext cx="3115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2024/4/16 LW</a:t>
            </a:r>
            <a:r>
              <a:rPr lang="zh-CN" altLang="en-US" sz="28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实验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65729" y="2985247"/>
            <a:ext cx="57759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主要工作：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100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米激光传输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激光器激光束斑质量维修后重新测量传输效果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12150" t="33684" r="13255" b="20222"/>
          <a:stretch>
            <a:fillRect/>
          </a:stretch>
        </p:blipFill>
        <p:spPr>
          <a:xfrm rot="5400000">
            <a:off x="-226141" y="2855186"/>
            <a:ext cx="2653200" cy="11002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l="7629" t="29977" r="17981" b="22471"/>
          <a:stretch>
            <a:fillRect/>
          </a:stretch>
        </p:blipFill>
        <p:spPr>
          <a:xfrm>
            <a:off x="1540411" y="4784407"/>
            <a:ext cx="2664000" cy="11329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605" y="2322077"/>
            <a:ext cx="2408395" cy="23915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3885" y="1378467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latin typeface="新宋体" panose="02010609030101010101" pitchFamily="49" charset="-122"/>
                <a:ea typeface="新宋体" panose="02010609030101010101" pitchFamily="49" charset="-122"/>
              </a:rPr>
              <a:t>维修前：能量分布偏向左侧，圆环状分布模式明显</a:t>
            </a:r>
          </a:p>
        </p:txBody>
      </p:sp>
      <p:pic>
        <p:nvPicPr>
          <p:cNvPr id="17" name="图片 16"/>
          <p:cNvPicPr/>
          <p:nvPr/>
        </p:nvPicPr>
        <p:blipFill>
          <a:blip r:embed="rId7"/>
          <a:srcRect l="3583" t="28111" r="5738" b="18063"/>
          <a:stretch>
            <a:fillRect/>
          </a:stretch>
        </p:blipFill>
        <p:spPr>
          <a:xfrm>
            <a:off x="7578497" y="4796729"/>
            <a:ext cx="3013200" cy="11895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rcRect l="2405" t="29850" r="8726" b="17546"/>
          <a:stretch>
            <a:fillRect/>
          </a:stretch>
        </p:blipFill>
        <p:spPr>
          <a:xfrm rot="5400000">
            <a:off x="5922863" y="2804227"/>
            <a:ext cx="2707200" cy="11223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9932" y="2322077"/>
            <a:ext cx="2595669" cy="239152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574155" y="13131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latin typeface="新宋体" panose="02010609030101010101" pitchFamily="49" charset="-122"/>
                <a:ea typeface="新宋体" panose="02010609030101010101" pitchFamily="49" charset="-122"/>
              </a:rPr>
              <a:t>维修后：能量分布更为均匀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900" y="637540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date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2024-04-16</a:t>
            </a:r>
            <a:endParaRPr lang="zh-CN" altLang="en-US" dirty="0"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62548" y="267350"/>
            <a:ext cx="5929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1.1</a:t>
            </a: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高能脉冲激光远距离传输与控制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1121715"/>
            <a:ext cx="7329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研究目标：</a:t>
            </a:r>
            <a:endParaRPr lang="en-US" altLang="zh-CN" b="1" dirty="0">
              <a:solidFill>
                <a:srgbClr val="000099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实现高能</a:t>
            </a:r>
            <a:r>
              <a:rPr lang="en-US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1064nm</a:t>
            </a: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激光的远距离（</a:t>
            </a:r>
            <a:r>
              <a:rPr lang="en-US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&gt;200m</a:t>
            </a: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）、低耗散、高稳定传输；</a:t>
            </a:r>
            <a:endParaRPr lang="en-US" altLang="zh-CN" b="1" dirty="0">
              <a:solidFill>
                <a:srgbClr val="000099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实现激光高稳定、小焦斑（</a:t>
            </a:r>
            <a:r>
              <a:rPr lang="en-US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&lt;50</a:t>
            </a:r>
            <a:r>
              <a:rPr lang="el-GR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）聚焦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15300" y="1993576"/>
            <a:ext cx="40767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研究内容：</a:t>
            </a:r>
            <a:endParaRPr lang="en-US" altLang="zh-CN" b="1" dirty="0">
              <a:solidFill>
                <a:srgbClr val="000099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扩束镜组设计与测试</a:t>
            </a:r>
            <a:endParaRPr lang="en-US" altLang="zh-CN" b="1" dirty="0">
              <a:solidFill>
                <a:srgbClr val="000099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circleNumDbPlain"/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激光能量、束斑随传输距离的演化</a:t>
            </a:r>
            <a:endParaRPr lang="en-US" altLang="zh-CN" b="1" dirty="0">
              <a:solidFill>
                <a:srgbClr val="000099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circleNumDbPlain"/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激光聚焦焦点尺寸测量</a:t>
            </a:r>
            <a:endParaRPr lang="en-US" altLang="zh-CN" b="1" dirty="0">
              <a:solidFill>
                <a:srgbClr val="000099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circleNumDbPlain"/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焦点</a:t>
            </a:r>
            <a:r>
              <a:rPr lang="en-US" altLang="zh-CN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XY</a:t>
            </a: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位置稳定性测试</a:t>
            </a:r>
            <a:endParaRPr lang="en-US" altLang="zh-CN" b="1" dirty="0">
              <a:solidFill>
                <a:srgbClr val="000099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circleNumDbPlain"/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激光远距离传输指向稳定性主动控制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128535"/>
            <a:ext cx="7781925" cy="39889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60" y="2162058"/>
            <a:ext cx="2752840" cy="353097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68630" y="1952623"/>
            <a:ext cx="8713470" cy="3467102"/>
            <a:chOff x="1233" y="2042"/>
            <a:chExt cx="16998" cy="6726"/>
          </a:xfrm>
        </p:grpSpPr>
        <p:grpSp>
          <p:nvGrpSpPr>
            <p:cNvPr id="12" name="组合 11"/>
            <p:cNvGrpSpPr/>
            <p:nvPr/>
          </p:nvGrpSpPr>
          <p:grpSpPr>
            <a:xfrm>
              <a:off x="1233" y="2042"/>
              <a:ext cx="16999" cy="6727"/>
              <a:chOff x="931" y="2023"/>
              <a:chExt cx="16999" cy="6727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931" y="2719"/>
                <a:ext cx="16999" cy="6031"/>
                <a:chOff x="931" y="2719"/>
                <a:chExt cx="16999" cy="6031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2021" y="2719"/>
                  <a:ext cx="15909" cy="6031"/>
                  <a:chOff x="539" y="1635"/>
                  <a:chExt cx="15909" cy="6031"/>
                </a:xfrm>
              </p:grpSpPr>
              <p:sp>
                <p:nvSpPr>
                  <p:cNvPr id="42" name="流程图: 合并 41"/>
                  <p:cNvSpPr/>
                  <p:nvPr/>
                </p:nvSpPr>
                <p:spPr>
                  <a:xfrm rot="10800000">
                    <a:off x="4589" y="2602"/>
                    <a:ext cx="120" cy="1050"/>
                  </a:xfrm>
                  <a:prstGeom prst="flowChartMerg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pic>
                <p:nvPicPr>
                  <p:cNvPr id="43" name="图片 42" descr="圆柱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539" y="2685"/>
                    <a:ext cx="1186" cy="1237"/>
                  </a:xfrm>
                  <a:prstGeom prst="rect">
                    <a:avLst/>
                  </a:prstGeom>
                </p:spPr>
              </p:pic>
              <p:sp>
                <p:nvSpPr>
                  <p:cNvPr id="44" name="圆角矩形 43"/>
                  <p:cNvSpPr/>
                  <p:nvPr/>
                </p:nvSpPr>
                <p:spPr>
                  <a:xfrm>
                    <a:off x="750" y="1653"/>
                    <a:ext cx="764" cy="1530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45" name="文本框 44"/>
                  <p:cNvSpPr txBox="1"/>
                  <p:nvPr/>
                </p:nvSpPr>
                <p:spPr>
                  <a:xfrm rot="16200000">
                    <a:off x="392" y="2135"/>
                    <a:ext cx="1480" cy="4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00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rPr>
                      <a:t>laser</a:t>
                    </a:r>
                  </a:p>
                </p:txBody>
              </p:sp>
              <p:cxnSp>
                <p:nvCxnSpPr>
                  <p:cNvPr id="46" name="直接连接符 45"/>
                  <p:cNvCxnSpPr>
                    <a:stCxn id="43" idx="0"/>
                    <a:endCxn id="48" idx="3"/>
                  </p:cNvCxnSpPr>
                  <p:nvPr/>
                </p:nvCxnSpPr>
                <p:spPr>
                  <a:xfrm>
                    <a:off x="1132" y="3922"/>
                    <a:ext cx="9" cy="996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>
                    <a:stCxn id="48" idx="3"/>
                  </p:cNvCxnSpPr>
                  <p:nvPr/>
                </p:nvCxnSpPr>
                <p:spPr>
                  <a:xfrm>
                    <a:off x="1141" y="4918"/>
                    <a:ext cx="1077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矩形 47"/>
                  <p:cNvSpPr/>
                  <p:nvPr/>
                </p:nvSpPr>
                <p:spPr>
                  <a:xfrm rot="18960000">
                    <a:off x="1044" y="4617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49" name="直接连接符 48"/>
                  <p:cNvCxnSpPr/>
                  <p:nvPr/>
                </p:nvCxnSpPr>
                <p:spPr>
                  <a:xfrm flipH="1">
                    <a:off x="2175" y="4912"/>
                    <a:ext cx="0" cy="454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矩形 49"/>
                  <p:cNvSpPr/>
                  <p:nvPr/>
                </p:nvSpPr>
                <p:spPr>
                  <a:xfrm rot="18960000">
                    <a:off x="2159" y="4533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08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1740" y="5287"/>
                    <a:ext cx="788" cy="1403"/>
                  </a:xfrm>
                  <a:prstGeom prst="rect">
                    <a:avLst/>
                  </a:prstGeom>
                  <a:solidFill>
                    <a:srgbClr val="2E5496">
                      <a:alpha val="0"/>
                    </a:srgbClr>
                  </a:solidFill>
                  <a:ln w="15875" cmpd="sng">
                    <a:solidFill>
                      <a:schemeClr val="accent1">
                        <a:shade val="50000"/>
                      </a:schemeClr>
                    </a:solidFill>
                    <a:prstDash val="lgDashDotDot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52" name="流程图: 合并 51"/>
                  <p:cNvSpPr/>
                  <p:nvPr/>
                </p:nvSpPr>
                <p:spPr>
                  <a:xfrm rot="10800000">
                    <a:off x="2113" y="5455"/>
                    <a:ext cx="120" cy="1050"/>
                  </a:xfrm>
                  <a:prstGeom prst="flowChartMerg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53" name="流程图: 终止 52"/>
                  <p:cNvSpPr/>
                  <p:nvPr/>
                </p:nvSpPr>
                <p:spPr>
                  <a:xfrm>
                    <a:off x="1983" y="5351"/>
                    <a:ext cx="340" cy="113"/>
                  </a:xfrm>
                  <a:prstGeom prst="flowChartTerminator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0"/>
                  </a:gradFill>
                  <a:ln>
                    <a:solidFill>
                      <a:srgbClr val="BEBEBE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54" name="直接连接符 53"/>
                  <p:cNvCxnSpPr/>
                  <p:nvPr/>
                </p:nvCxnSpPr>
                <p:spPr>
                  <a:xfrm>
                    <a:off x="2175" y="6594"/>
                    <a:ext cx="0" cy="72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接连接符 54"/>
                  <p:cNvCxnSpPr>
                    <a:stCxn id="56" idx="3"/>
                  </p:cNvCxnSpPr>
                  <p:nvPr/>
                </p:nvCxnSpPr>
                <p:spPr>
                  <a:xfrm flipV="1">
                    <a:off x="2156" y="7285"/>
                    <a:ext cx="994" cy="2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矩形 55"/>
                  <p:cNvSpPr/>
                  <p:nvPr/>
                </p:nvSpPr>
                <p:spPr>
                  <a:xfrm rot="18960000">
                    <a:off x="2059" y="6986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08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57" name="文本框 56"/>
                  <p:cNvSpPr txBox="1"/>
                  <p:nvPr/>
                </p:nvSpPr>
                <p:spPr>
                  <a:xfrm>
                    <a:off x="863" y="5384"/>
                    <a:ext cx="1120" cy="4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1000" b="1"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位移台</a:t>
                    </a:r>
                  </a:p>
                </p:txBody>
              </p:sp>
              <p:cxnSp>
                <p:nvCxnSpPr>
                  <p:cNvPr id="58" name="直接连接符 57"/>
                  <p:cNvCxnSpPr/>
                  <p:nvPr/>
                </p:nvCxnSpPr>
                <p:spPr>
                  <a:xfrm>
                    <a:off x="3150" y="4840"/>
                    <a:ext cx="0" cy="2438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矩形 58"/>
                  <p:cNvSpPr/>
                  <p:nvPr/>
                </p:nvSpPr>
                <p:spPr>
                  <a:xfrm rot="13440000">
                    <a:off x="3114" y="6986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60" name="直接连接符 59"/>
                  <p:cNvCxnSpPr/>
                  <p:nvPr/>
                </p:nvCxnSpPr>
                <p:spPr>
                  <a:xfrm flipV="1">
                    <a:off x="3136" y="4840"/>
                    <a:ext cx="2721" cy="2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矩形 60"/>
                  <p:cNvSpPr/>
                  <p:nvPr/>
                </p:nvSpPr>
                <p:spPr>
                  <a:xfrm rot="13440000">
                    <a:off x="3044" y="4473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62" name="直接连接符 61"/>
                  <p:cNvCxnSpPr/>
                  <p:nvPr/>
                </p:nvCxnSpPr>
                <p:spPr>
                  <a:xfrm flipV="1">
                    <a:off x="5813" y="4827"/>
                    <a:ext cx="10293" cy="16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连接符 62"/>
                  <p:cNvCxnSpPr/>
                  <p:nvPr/>
                </p:nvCxnSpPr>
                <p:spPr>
                  <a:xfrm>
                    <a:off x="16096" y="4823"/>
                    <a:ext cx="0" cy="68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矩形 63"/>
                  <p:cNvSpPr/>
                  <p:nvPr/>
                </p:nvSpPr>
                <p:spPr>
                  <a:xfrm rot="18360000" flipH="1">
                    <a:off x="15996" y="4420"/>
                    <a:ext cx="120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65" name="直接连接符 64"/>
                  <p:cNvCxnSpPr/>
                  <p:nvPr/>
                </p:nvCxnSpPr>
                <p:spPr>
                  <a:xfrm flipV="1">
                    <a:off x="5836" y="5464"/>
                    <a:ext cx="10245" cy="4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/>
                  <p:cNvCxnSpPr/>
                  <p:nvPr/>
                </p:nvCxnSpPr>
                <p:spPr>
                  <a:xfrm flipV="1">
                    <a:off x="4029" y="5496"/>
                    <a:ext cx="1871" cy="2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直接连接符 66"/>
                  <p:cNvCxnSpPr/>
                  <p:nvPr/>
                </p:nvCxnSpPr>
                <p:spPr>
                  <a:xfrm>
                    <a:off x="4040" y="5455"/>
                    <a:ext cx="0" cy="1417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矩形 67"/>
                  <p:cNvSpPr/>
                  <p:nvPr/>
                </p:nvSpPr>
                <p:spPr>
                  <a:xfrm rot="13440000">
                    <a:off x="3904" y="5101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69" name="直接连接符 68"/>
                  <p:cNvCxnSpPr/>
                  <p:nvPr/>
                </p:nvCxnSpPr>
                <p:spPr>
                  <a:xfrm flipV="1">
                    <a:off x="3977" y="6870"/>
                    <a:ext cx="1984" cy="2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矩形 69"/>
                  <p:cNvSpPr/>
                  <p:nvPr/>
                </p:nvSpPr>
                <p:spPr>
                  <a:xfrm rot="18960000">
                    <a:off x="3909" y="6577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08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71" name="矩形 70"/>
                  <p:cNvSpPr/>
                  <p:nvPr/>
                </p:nvSpPr>
                <p:spPr>
                  <a:xfrm rot="13440000">
                    <a:off x="16018" y="5146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72" name="直接连接符 71"/>
                  <p:cNvCxnSpPr/>
                  <p:nvPr/>
                </p:nvCxnSpPr>
                <p:spPr>
                  <a:xfrm>
                    <a:off x="16096" y="6151"/>
                    <a:ext cx="0" cy="68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72"/>
                  <p:cNvCxnSpPr/>
                  <p:nvPr/>
                </p:nvCxnSpPr>
                <p:spPr>
                  <a:xfrm>
                    <a:off x="5970" y="6148"/>
                    <a:ext cx="10188" cy="4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矩形 73"/>
                  <p:cNvSpPr/>
                  <p:nvPr/>
                </p:nvSpPr>
                <p:spPr>
                  <a:xfrm rot="18360000" flipH="1">
                    <a:off x="16048" y="5784"/>
                    <a:ext cx="120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75" name="直接连接符 74"/>
                  <p:cNvCxnSpPr/>
                  <p:nvPr/>
                </p:nvCxnSpPr>
                <p:spPr>
                  <a:xfrm flipV="1">
                    <a:off x="4654" y="6149"/>
                    <a:ext cx="1361" cy="2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直接连接符 75"/>
                  <p:cNvCxnSpPr/>
                  <p:nvPr/>
                </p:nvCxnSpPr>
                <p:spPr>
                  <a:xfrm>
                    <a:off x="4654" y="3698"/>
                    <a:ext cx="0" cy="2551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矩形 76"/>
                  <p:cNvSpPr/>
                  <p:nvPr/>
                </p:nvSpPr>
                <p:spPr>
                  <a:xfrm rot="18960000">
                    <a:off x="4508" y="5851"/>
                    <a:ext cx="113" cy="680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0800000" scaled="0"/>
                  </a:gradFill>
                  <a:ln w="12700" cmpd="sng">
                    <a:solidFill>
                      <a:srgbClr val="BEBEBE"/>
                    </a:solidFill>
                    <a:prstDash val="solid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grpSp>
                <p:nvGrpSpPr>
                  <p:cNvPr id="78" name="组合 77"/>
                  <p:cNvGrpSpPr/>
                  <p:nvPr/>
                </p:nvGrpSpPr>
                <p:grpSpPr>
                  <a:xfrm>
                    <a:off x="4428" y="2182"/>
                    <a:ext cx="442" cy="509"/>
                    <a:chOff x="4373" y="1942"/>
                    <a:chExt cx="442" cy="509"/>
                  </a:xfrm>
                </p:grpSpPr>
                <p:sp>
                  <p:nvSpPr>
                    <p:cNvPr id="81" name="矩形 80"/>
                    <p:cNvSpPr/>
                    <p:nvPr/>
                  </p:nvSpPr>
                  <p:spPr>
                    <a:xfrm>
                      <a:off x="4519" y="2332"/>
                      <a:ext cx="165" cy="119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000"/>
                    </a:p>
                  </p:txBody>
                </p:sp>
                <p:sp>
                  <p:nvSpPr>
                    <p:cNvPr id="82" name="矩形 81"/>
                    <p:cNvSpPr/>
                    <p:nvPr/>
                  </p:nvSpPr>
                  <p:spPr>
                    <a:xfrm>
                      <a:off x="4373" y="1942"/>
                      <a:ext cx="442" cy="39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000"/>
                    </a:p>
                  </p:txBody>
                </p:sp>
              </p:grpSp>
              <p:sp>
                <p:nvSpPr>
                  <p:cNvPr id="79" name="矩形 78"/>
                  <p:cNvSpPr/>
                  <p:nvPr/>
                </p:nvSpPr>
                <p:spPr>
                  <a:xfrm>
                    <a:off x="4040" y="2032"/>
                    <a:ext cx="1195" cy="1890"/>
                  </a:xfrm>
                  <a:prstGeom prst="rect">
                    <a:avLst/>
                  </a:prstGeom>
                  <a:noFill/>
                  <a:ln w="15875">
                    <a:prstDash val="lgDashDotDot"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80" name="流程图: 终止 79"/>
                  <p:cNvSpPr/>
                  <p:nvPr/>
                </p:nvSpPr>
                <p:spPr>
                  <a:xfrm>
                    <a:off x="1938" y="6505"/>
                    <a:ext cx="454" cy="113"/>
                  </a:xfrm>
                  <a:prstGeom prst="flowChartTerminator">
                    <a:avLst/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2E5496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0"/>
                  </a:gradFill>
                  <a:ln>
                    <a:solidFill>
                      <a:srgbClr val="BEBEBE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931" y="2908"/>
                  <a:ext cx="16648" cy="5048"/>
                  <a:chOff x="504" y="2890"/>
                  <a:chExt cx="16648" cy="5048"/>
                </a:xfrm>
              </p:grpSpPr>
              <p:cxnSp>
                <p:nvCxnSpPr>
                  <p:cNvPr id="22" name="直接连接符 21"/>
                  <p:cNvCxnSpPr/>
                  <p:nvPr/>
                </p:nvCxnSpPr>
                <p:spPr>
                  <a:xfrm flipV="1">
                    <a:off x="6900" y="7890"/>
                    <a:ext cx="10252" cy="48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6092" y="3700"/>
                    <a:ext cx="1538" cy="4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b="1"/>
                      <a:t>profile</a:t>
                    </a:r>
                  </a:p>
                </p:txBody>
              </p:sp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1393" y="6836"/>
                    <a:ext cx="1600" cy="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000" b="1" dirty="0"/>
                      <a:t>3X expander</a:t>
                    </a:r>
                  </a:p>
                </p:txBody>
              </p:sp>
              <p:sp>
                <p:nvSpPr>
                  <p:cNvPr id="25" name="圆柱形 24"/>
                  <p:cNvSpPr/>
                  <p:nvPr/>
                </p:nvSpPr>
                <p:spPr>
                  <a:xfrm rot="18660000">
                    <a:off x="2631" y="4999"/>
                    <a:ext cx="165" cy="794"/>
                  </a:xfrm>
                  <a:prstGeom prst="can">
                    <a:avLst/>
                  </a:prstGeom>
                  <a:solidFill>
                    <a:srgbClr val="BEBEBE"/>
                  </a:solidFill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cxnSp>
                <p:nvCxnSpPr>
                  <p:cNvPr id="26" name="直接箭头连接符 25"/>
                  <p:cNvCxnSpPr>
                    <a:endCxn id="50" idx="0"/>
                  </p:cNvCxnSpPr>
                  <p:nvPr/>
                </p:nvCxnSpPr>
                <p:spPr>
                  <a:xfrm>
                    <a:off x="2316" y="5062"/>
                    <a:ext cx="719" cy="632"/>
                  </a:xfrm>
                  <a:prstGeom prst="straightConnector1">
                    <a:avLst/>
                  </a:prstGeom>
                  <a:ln>
                    <a:solidFill>
                      <a:srgbClr val="2E5496"/>
                    </a:solidFill>
                    <a:prstDash val="sysDot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11400" y="4285"/>
                    <a:ext cx="1035" cy="4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000" b="1"/>
                      <a:t>40m</a:t>
                    </a:r>
                  </a:p>
                  <a:p>
                    <a:endParaRPr lang="en-US" altLang="zh-CN" sz="1000" b="1"/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4319" y="3638"/>
                    <a:ext cx="1120" cy="4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1000" b="1"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位移台</a:t>
                    </a:r>
                  </a:p>
                </p:txBody>
              </p:sp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2606" y="5256"/>
                    <a:ext cx="1600" cy="4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000" b="1"/>
                      <a:t>Dump</a:t>
                    </a:r>
                  </a:p>
                </p:txBody>
              </p:sp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2137" y="4773"/>
                    <a:ext cx="1256" cy="4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000" b="1" dirty="0"/>
                      <a:t>LPA</a:t>
                    </a:r>
                  </a:p>
                </p:txBody>
              </p:sp>
              <p:pic>
                <p:nvPicPr>
                  <p:cNvPr id="31" name="图片 30" descr="微波炉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62" y="2890"/>
                    <a:ext cx="867" cy="867"/>
                  </a:xfrm>
                  <a:prstGeom prst="rect">
                    <a:avLst/>
                  </a:prstGeom>
                </p:spPr>
              </p:pic>
              <p:sp>
                <p:nvSpPr>
                  <p:cNvPr id="32" name="任意多边形 31"/>
                  <p:cNvSpPr/>
                  <p:nvPr/>
                </p:nvSpPr>
                <p:spPr>
                  <a:xfrm>
                    <a:off x="3184" y="3668"/>
                    <a:ext cx="541" cy="580"/>
                  </a:xfrm>
                  <a:custGeom>
                    <a:avLst/>
                    <a:gdLst>
                      <a:gd name="connisteX0" fmla="*/ 342900 w 342900"/>
                      <a:gd name="connsiteY0" fmla="*/ 0 h 304800"/>
                      <a:gd name="connisteX1" fmla="*/ 276225 w 342900"/>
                      <a:gd name="connsiteY1" fmla="*/ 9525 h 304800"/>
                      <a:gd name="connisteX2" fmla="*/ 209550 w 342900"/>
                      <a:gd name="connsiteY2" fmla="*/ 9525 h 304800"/>
                      <a:gd name="connisteX3" fmla="*/ 142875 w 342900"/>
                      <a:gd name="connsiteY3" fmla="*/ 38100 h 304800"/>
                      <a:gd name="connisteX4" fmla="*/ 85725 w 342900"/>
                      <a:gd name="connsiteY4" fmla="*/ 104775 h 304800"/>
                      <a:gd name="connisteX5" fmla="*/ 47625 w 342900"/>
                      <a:gd name="connsiteY5" fmla="*/ 171450 h 304800"/>
                      <a:gd name="connisteX6" fmla="*/ 9525 w 342900"/>
                      <a:gd name="connsiteY6" fmla="*/ 238125 h 304800"/>
                      <a:gd name="connisteX7" fmla="*/ 0 w 342900"/>
                      <a:gd name="connsiteY7" fmla="*/ 304800 h 304800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</a:cxnLst>
                    <a:rect l="l" t="t" r="r" b="b"/>
                    <a:pathLst>
                      <a:path w="342900" h="304800">
                        <a:moveTo>
                          <a:pt x="342900" y="0"/>
                        </a:moveTo>
                        <a:cubicBezTo>
                          <a:pt x="330835" y="1905"/>
                          <a:pt x="302895" y="7620"/>
                          <a:pt x="276225" y="9525"/>
                        </a:cubicBezTo>
                        <a:cubicBezTo>
                          <a:pt x="249555" y="11430"/>
                          <a:pt x="236220" y="3810"/>
                          <a:pt x="209550" y="9525"/>
                        </a:cubicBezTo>
                        <a:cubicBezTo>
                          <a:pt x="182880" y="15240"/>
                          <a:pt x="167640" y="19050"/>
                          <a:pt x="142875" y="38100"/>
                        </a:cubicBezTo>
                        <a:cubicBezTo>
                          <a:pt x="118110" y="57150"/>
                          <a:pt x="104775" y="78105"/>
                          <a:pt x="85725" y="104775"/>
                        </a:cubicBezTo>
                        <a:cubicBezTo>
                          <a:pt x="66675" y="131445"/>
                          <a:pt x="62865" y="144780"/>
                          <a:pt x="47625" y="171450"/>
                        </a:cubicBezTo>
                        <a:cubicBezTo>
                          <a:pt x="32385" y="198120"/>
                          <a:pt x="19050" y="211455"/>
                          <a:pt x="9525" y="238125"/>
                        </a:cubicBezTo>
                        <a:cubicBezTo>
                          <a:pt x="0" y="264795"/>
                          <a:pt x="1270" y="292735"/>
                          <a:pt x="0" y="304800"/>
                        </a:cubicBezTo>
                      </a:path>
                    </a:pathLst>
                  </a:cu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33" name="流程图: 磁盘 32"/>
                  <p:cNvSpPr/>
                  <p:nvPr/>
                </p:nvSpPr>
                <p:spPr>
                  <a:xfrm rot="10800000">
                    <a:off x="3008" y="4181"/>
                    <a:ext cx="375" cy="240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34" name="文本框 33"/>
                  <p:cNvSpPr txBox="1"/>
                  <p:nvPr/>
                </p:nvSpPr>
                <p:spPr>
                  <a:xfrm>
                    <a:off x="3288" y="3599"/>
                    <a:ext cx="1258" cy="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b="1" dirty="0"/>
                      <a:t>power meter</a:t>
                    </a:r>
                  </a:p>
                </p:txBody>
              </p:sp>
              <p:pic>
                <p:nvPicPr>
                  <p:cNvPr id="35" name="图片 34" descr="笔记本电脑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4" y="5191"/>
                    <a:ext cx="859" cy="859"/>
                  </a:xfrm>
                  <a:prstGeom prst="rect">
                    <a:avLst/>
                  </a:prstGeom>
                </p:spPr>
              </p:pic>
              <p:grpSp>
                <p:nvGrpSpPr>
                  <p:cNvPr id="36" name="组合 35"/>
                  <p:cNvGrpSpPr/>
                  <p:nvPr/>
                </p:nvGrpSpPr>
                <p:grpSpPr>
                  <a:xfrm>
                    <a:off x="504" y="4181"/>
                    <a:ext cx="5501" cy="3512"/>
                    <a:chOff x="504" y="4181"/>
                    <a:chExt cx="5501" cy="3512"/>
                  </a:xfrm>
                </p:grpSpPr>
                <p:sp>
                  <p:nvSpPr>
                    <p:cNvPr id="39" name="椭圆 38"/>
                    <p:cNvSpPr/>
                    <p:nvPr/>
                  </p:nvSpPr>
                  <p:spPr>
                    <a:xfrm>
                      <a:off x="5440" y="4585"/>
                      <a:ext cx="565" cy="21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2E5496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000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5512" y="4181"/>
                      <a:ext cx="400" cy="189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000"/>
                    </a:p>
                  </p:txBody>
                </p:sp>
                <p:cxnSp>
                  <p:nvCxnSpPr>
                    <p:cNvPr id="41" name="肘形连接符 40"/>
                    <p:cNvCxnSpPr/>
                    <p:nvPr/>
                  </p:nvCxnSpPr>
                  <p:spPr>
                    <a:xfrm rot="10800000" flipH="1" flipV="1">
                      <a:off x="504" y="5621"/>
                      <a:ext cx="2238" cy="2072"/>
                    </a:xfrm>
                    <a:prstGeom prst="bentConnector3">
                      <a:avLst>
                        <a:gd name="adj1" fmla="val -16756"/>
                      </a:avLst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" name="矩形 36"/>
                  <p:cNvSpPr/>
                  <p:nvPr/>
                </p:nvSpPr>
                <p:spPr>
                  <a:xfrm>
                    <a:off x="5940" y="3345"/>
                    <a:ext cx="227" cy="113"/>
                  </a:xfrm>
                  <a:prstGeom prst="rect">
                    <a:avLst/>
                  </a:prstGeom>
                  <a:pattFill prst="wdDnDiag">
                    <a:fgClr>
                      <a:schemeClr val="tx1"/>
                    </a:fgClr>
                    <a:bgClr>
                      <a:srgbClr val="C8C8C8"/>
                    </a:bgClr>
                  </a:pattFill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  <p:sp>
                <p:nvSpPr>
                  <p:cNvPr id="38" name="矩形 37"/>
                  <p:cNvSpPr/>
                  <p:nvPr/>
                </p:nvSpPr>
                <p:spPr>
                  <a:xfrm>
                    <a:off x="6167" y="3248"/>
                    <a:ext cx="85" cy="317"/>
                  </a:xfrm>
                  <a:prstGeom prst="rect">
                    <a:avLst/>
                  </a:prstGeom>
                  <a:pattFill prst="pct30">
                    <a:fgClr>
                      <a:schemeClr val="bg1">
                        <a:lumMod val="50000"/>
                      </a:schemeClr>
                    </a:fgClr>
                    <a:bgClr>
                      <a:srgbClr val="C8C8C8"/>
                    </a:bgClr>
                  </a:pattFill>
                  <a:ln>
                    <a:solidFill>
                      <a:schemeClr val="bg1">
                        <a:lumMod val="50000"/>
                        <a:alpha val="99000"/>
                      </a:schemeClr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00"/>
                  </a:p>
                </p:txBody>
              </p:sp>
            </p:grpSp>
          </p:grpSp>
          <p:sp>
            <p:nvSpPr>
              <p:cNvPr id="15" name="文本框 14"/>
              <p:cNvSpPr txBox="1"/>
              <p:nvPr/>
            </p:nvSpPr>
            <p:spPr>
              <a:xfrm>
                <a:off x="9600" y="3061"/>
                <a:ext cx="1513" cy="59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endParaRPr lang="zh-CN" altLang="en-US" sz="1000"/>
              </a:p>
            </p:txBody>
          </p:sp>
          <p:sp>
            <p:nvSpPr>
              <p:cNvPr id="16" name="矩形 15"/>
              <p:cNvSpPr/>
              <p:nvPr/>
            </p:nvSpPr>
            <p:spPr>
              <a:xfrm rot="13500000">
                <a:off x="17513" y="7616"/>
                <a:ext cx="113" cy="68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2E5496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0"/>
              </a:gradFill>
              <a:ln w="12700" cmpd="sng">
                <a:solidFill>
                  <a:srgbClr val="BEBEBE"/>
                </a:solidFill>
                <a:prstDash val="soli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618" y="2023"/>
                <a:ext cx="1432" cy="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TABLE-1</a:t>
                </a: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6401" y="3954"/>
                <a:ext cx="1432" cy="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TABLE-2</a:t>
                </a:r>
              </a:p>
            </p:txBody>
          </p:sp>
          <p:cxnSp>
            <p:nvCxnSpPr>
              <p:cNvPr id="19" name="直接箭头连接符 18"/>
              <p:cNvCxnSpPr/>
              <p:nvPr/>
            </p:nvCxnSpPr>
            <p:spPr>
              <a:xfrm flipV="1">
                <a:off x="6785" y="5091"/>
                <a:ext cx="10658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13" name="肘形连接符 12"/>
            <p:cNvCxnSpPr>
              <a:stCxn id="82" idx="0"/>
            </p:cNvCxnSpPr>
            <p:nvPr/>
          </p:nvCxnSpPr>
          <p:spPr>
            <a:xfrm rot="16200000" flipH="1" flipV="1">
              <a:off x="3038" y="2253"/>
              <a:ext cx="2363" cy="4427"/>
            </a:xfrm>
            <a:prstGeom prst="bentConnector4">
              <a:avLst>
                <a:gd name="adj1" fmla="val -29919"/>
                <a:gd name="adj2" fmla="val 92026"/>
              </a:avLst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" name="Text Box 1"/>
          <p:cNvSpPr txBox="1"/>
          <p:nvPr/>
        </p:nvSpPr>
        <p:spPr>
          <a:xfrm>
            <a:off x="4029075" y="22479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2985529" y="903266"/>
          <a:ext cx="5646737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Graph" r:id="rId5" imgW="3914140" imgH="2999740" progId="Origin95.Graph">
                  <p:embed/>
                </p:oleObj>
              </mc:Choice>
              <mc:Fallback>
                <p:oleObj name="Graph" r:id="rId5" imgW="3914140" imgH="2999740" progId="Origin95.Graph">
                  <p:embed/>
                  <p:pic>
                    <p:nvPicPr>
                      <p:cNvPr id="0" name="对象 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85529" y="903266"/>
                        <a:ext cx="5646737" cy="431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429" y="1863191"/>
            <a:ext cx="2931538" cy="34267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266" y="1816697"/>
            <a:ext cx="2286319" cy="235300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99544" y="369771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测量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1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80m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位置，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1/1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脉冲模式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8398" y="1357582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聚焦前</a:t>
            </a:r>
            <a:r>
              <a:rPr lang="en-US" altLang="zh-CN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5mm</a:t>
            </a:r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激光束斑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340647" y="135758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0mm</a:t>
            </a:r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焦斑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2679700" y="1952623"/>
            <a:ext cx="1511300" cy="1336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6096000" y="3429000"/>
            <a:ext cx="2413000" cy="740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66581" y="4982157"/>
            <a:ext cx="7056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Arial Narrow" panose="020B0606020202030204" pitchFamily="34" charset="0"/>
                <a:ea typeface="新宋体" panose="02010609030101010101" pitchFamily="49" charset="-122"/>
              </a:rPr>
              <a:t>能量损耗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endParaRPr lang="en-US" altLang="zh-CN" dirty="0"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激光出口：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820±10 mJ          beam size: 10 mm</a:t>
            </a: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@after-expander: 665±3 mJ          beam size: 34 mm    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扩束倍数：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3.4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倍</a:t>
            </a:r>
            <a:endParaRPr lang="en-US" altLang="zh-CN" dirty="0"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@~80m: 265±5 mJ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662945" y="5075783"/>
            <a:ext cx="4361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传输效率：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39.8%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最小焦斑直径：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64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±3mm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范围束斑直径变化：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414 ~ 354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 </a:t>
            </a:r>
            <a:endParaRPr lang="zh-CN" altLang="en-US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99544" y="369771"/>
            <a:ext cx="679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测量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2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80m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位置，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1/1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脉冲模式，调整负透镜位置</a:t>
            </a:r>
          </a:p>
        </p:txBody>
      </p:sp>
      <p:graphicFrame>
        <p:nvGraphicFramePr>
          <p:cNvPr id="7" name="对象 6"/>
          <p:cNvGraphicFramePr/>
          <p:nvPr>
            <p:custDataLst>
              <p:tags r:id="rId2"/>
            </p:custDataLst>
          </p:nvPr>
        </p:nvGraphicFramePr>
        <p:xfrm>
          <a:off x="3099544" y="1036638"/>
          <a:ext cx="5250706" cy="396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Graph" r:id="rId6" imgW="3914140" imgH="2999740" progId="Origin95.Graph">
                  <p:embed/>
                </p:oleObj>
              </mc:Choice>
              <mc:Fallback>
                <p:oleObj name="Graph" r:id="rId6" imgW="3914140" imgH="2999740" progId="Origin95.Graph">
                  <p:embed/>
                  <p:pic>
                    <p:nvPicPr>
                      <p:cNvPr id="0" name="对象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99544" y="1036638"/>
                        <a:ext cx="5250706" cy="3967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3" y="1669909"/>
            <a:ext cx="2643159" cy="2700619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2871353" y="2886471"/>
            <a:ext cx="1338261" cy="402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74915" y="1207528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聚焦前</a:t>
            </a:r>
            <a:r>
              <a:rPr lang="en-US" altLang="zh-CN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4mm</a:t>
            </a:r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激光束斑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043" y="1669909"/>
            <a:ext cx="2780519" cy="270061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618896" y="12075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0mm</a:t>
            </a:r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焦斑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5461358" y="3020218"/>
            <a:ext cx="3117083" cy="1170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66581" y="4982157"/>
            <a:ext cx="5134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Arial Narrow" panose="020B0606020202030204" pitchFamily="34" charset="0"/>
                <a:ea typeface="新宋体" panose="02010609030101010101" pitchFamily="49" charset="-122"/>
              </a:rPr>
              <a:t>能量损耗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endParaRPr lang="en-US" altLang="zh-CN" dirty="0"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激光出口：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820±10 mJ          beam size: 10 mm</a:t>
            </a: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@after-expander: 665±3 mJ          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@~80m: 660±4 mJ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499186" y="5249663"/>
            <a:ext cx="4361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传输效率：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99.2%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最小焦斑直径：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120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±3mm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范围束斑直径变化：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324 ~ 302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 </a:t>
            </a:r>
            <a:endParaRPr lang="zh-CN" altLang="en-US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398596" y="1182687"/>
          <a:ext cx="5184775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Graph" r:id="rId6" imgW="3914140" imgH="2999740" progId="Origin95.Graph">
                  <p:embed/>
                </p:oleObj>
              </mc:Choice>
              <mc:Fallback>
                <p:oleObj name="Graph" r:id="rId6" imgW="3914140" imgH="2999740" progId="Origin95.Graph">
                  <p:embed/>
                  <p:pic>
                    <p:nvPicPr>
                      <p:cNvPr id="0" name="对象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8596" y="1182687"/>
                        <a:ext cx="5184775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503648" y="308270"/>
            <a:ext cx="820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测量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3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80m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位置，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1/1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脉冲模式，调整正透镜位置优化束斑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73" y="1788325"/>
            <a:ext cx="2973557" cy="27511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4915" y="1317203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聚焦前</a:t>
            </a:r>
            <a:r>
              <a:rPr lang="en-US" altLang="zh-CN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3mm</a:t>
            </a:r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激光束斑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71" y="1828796"/>
            <a:ext cx="2683858" cy="275040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3289300" y="3060700"/>
            <a:ext cx="10287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5930900" y="3365500"/>
            <a:ext cx="2652471" cy="800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9612790" y="131877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0mm</a:t>
            </a:r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焦斑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66581" y="4982157"/>
            <a:ext cx="5134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Arial Narrow" panose="020B0606020202030204" pitchFamily="34" charset="0"/>
                <a:ea typeface="新宋体" panose="02010609030101010101" pitchFamily="49" charset="-122"/>
              </a:rPr>
              <a:t>能量损耗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endParaRPr lang="en-US" altLang="zh-CN" dirty="0"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激光出口：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820±10 mJ          beam size: 10 mm</a:t>
            </a: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@after-expander: 665±3 mJ         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499186" y="5249663"/>
            <a:ext cx="513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传输效率：接近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99.2%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最小焦斑直径：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87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±3mm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范围束斑直径变化：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368 ~ 366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， 对称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 </a:t>
            </a:r>
            <a:endParaRPr lang="zh-CN" altLang="en-US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7951" y="-9525"/>
            <a:ext cx="1676400" cy="9032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03648" y="406060"/>
            <a:ext cx="820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测量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3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80m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位置，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1/1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脉冲模式，调整正透镜位置优化束斑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85" y="1085414"/>
            <a:ext cx="4152926" cy="2892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82" y="3977999"/>
            <a:ext cx="4135329" cy="28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411" y="2233893"/>
            <a:ext cx="5151704" cy="348821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410200" y="1682413"/>
            <a:ext cx="55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焦点位置不稳定范围大约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±28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（对应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5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个像素点）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3226217" y="1049357"/>
          <a:ext cx="5183188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Graph" r:id="rId5" imgW="3914140" imgH="2999740" progId="Origin95.Graph">
                  <p:embed/>
                </p:oleObj>
              </mc:Choice>
              <mc:Fallback>
                <p:oleObj name="Graph" r:id="rId5" imgW="3914140" imgH="2999740" progId="Origin95.Graph">
                  <p:embed/>
                  <p:pic>
                    <p:nvPicPr>
                      <p:cNvPr id="0" name="对象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26217" y="1049357"/>
                        <a:ext cx="5183188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19" y="1684333"/>
            <a:ext cx="2669798" cy="28651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9805" y="1684333"/>
            <a:ext cx="2756248" cy="277336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03648" y="308270"/>
            <a:ext cx="6497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测量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4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100m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位置，</a:t>
            </a:r>
            <a:r>
              <a:rPr lang="en-US" altLang="zh-CN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1/1</a:t>
            </a:r>
            <a:r>
              <a:rPr lang="zh-CN" altLang="en-US" sz="2400" dirty="0">
                <a:latin typeface="Arial Narrow" panose="020B0606020202030204" pitchFamily="34" charset="0"/>
                <a:ea typeface="新宋体" panose="02010609030101010101" pitchFamily="49" charset="-122"/>
              </a:rPr>
              <a:t>脉冲模式，调整传输效率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4915" y="1317203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聚焦前</a:t>
            </a:r>
            <a:r>
              <a:rPr lang="en-US" altLang="zh-CN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4mm</a:t>
            </a:r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激光束斑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612790" y="131877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0mm</a:t>
            </a:r>
            <a:r>
              <a:rPr lang="zh-CN" altLang="en-US" sz="1600" dirty="0">
                <a:latin typeface="新宋体" panose="02010609030101010101" pitchFamily="49" charset="-122"/>
                <a:ea typeface="新宋体" panose="02010609030101010101" pitchFamily="49" charset="-122"/>
              </a:rPr>
              <a:t>焦斑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3036018" y="3030557"/>
            <a:ext cx="1104182" cy="4492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5982701" y="3255178"/>
            <a:ext cx="2616903" cy="1143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366581" y="4982157"/>
            <a:ext cx="5134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Arial Narrow" panose="020B0606020202030204" pitchFamily="34" charset="0"/>
                <a:ea typeface="新宋体" panose="02010609030101010101" pitchFamily="49" charset="-122"/>
              </a:rPr>
              <a:t>能量损耗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endParaRPr lang="en-US" altLang="zh-CN" dirty="0"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激光出口：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820±10 mJ          beam size: 10 mm</a:t>
            </a: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@after-expander: 679±3 mJ  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@~100m: 630±4 mJ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       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499186" y="5249663"/>
            <a:ext cx="513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传输效率：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92.8%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最小焦斑直径：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42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±3mm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范围束斑直径变化：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330 ~ 440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  <a:endParaRPr lang="zh-CN" altLang="en-US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36576" y="2057400"/>
            <a:ext cx="308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2024/8/27 LW</a:t>
            </a:r>
            <a:r>
              <a:rPr lang="zh-CN" altLang="en-US" sz="28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实验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65729" y="2985247"/>
            <a:ext cx="341947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主要工作：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隧道内部激光光路搭建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激光传输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60m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稳定性测量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26758" y="227625"/>
            <a:ext cx="3137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8 . 27    1Hz  </a:t>
            </a:r>
            <a:r>
              <a:rPr lang="zh-CN" alt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传输</a:t>
            </a:r>
            <a:r>
              <a:rPr lang="en-US" altLang="zh-CN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60 m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66581" y="5249492"/>
            <a:ext cx="5028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Arial Narrow" panose="020B0606020202030204" pitchFamily="34" charset="0"/>
                <a:ea typeface="新宋体" panose="02010609030101010101" pitchFamily="49" charset="-122"/>
              </a:rPr>
              <a:t>能量损耗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endParaRPr lang="en-US" altLang="zh-CN" dirty="0"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激光出口：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781±3 mJ          beam size: 10 mm</a:t>
            </a: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@after-expander: 591±3 mJ  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@~60m: 519±3.3 mJ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       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499186" y="5388093"/>
            <a:ext cx="513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传输效率：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87.8%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最小焦斑直径：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44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±3mm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范围束斑直径变化：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72.4 ~ 195.25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  <a:endParaRPr lang="zh-CN" altLang="en-US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  <p:pic>
        <p:nvPicPr>
          <p:cNvPr id="2" name="Picture 1" descr="M2 result"/>
          <p:cNvPicPr>
            <a:picLocks noChangeAspect="1"/>
          </p:cNvPicPr>
          <p:nvPr/>
        </p:nvPicPr>
        <p:blipFill>
          <a:blip r:embed="rId4"/>
          <a:srcRect l="8410" t="8587" r="12052" b="4939"/>
          <a:stretch>
            <a:fillRect/>
          </a:stretch>
        </p:blipFill>
        <p:spPr>
          <a:xfrm>
            <a:off x="3853815" y="1309370"/>
            <a:ext cx="4485005" cy="37312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11250" y="4433570"/>
            <a:ext cx="1977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N3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衰减片，聚焦前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2mm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光斑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1_2024-08-27_22-07-04-912"/>
          <p:cNvPicPr>
            <a:picLocks noChangeAspect="1"/>
          </p:cNvPicPr>
          <p:nvPr/>
        </p:nvPicPr>
        <p:blipFill>
          <a:blip r:embed="rId5"/>
          <a:srcRect l="48587" t="58397" r="48771" b="38858"/>
          <a:stretch>
            <a:fillRect/>
          </a:stretch>
        </p:blipFill>
        <p:spPr>
          <a:xfrm>
            <a:off x="990335" y="1905475"/>
            <a:ext cx="2424844" cy="252000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9103995" y="4433480"/>
            <a:ext cx="1977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N4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衰减片，聚焦前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2mm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光斑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 descr="0_2024-08-27_22-11-19-878"/>
          <p:cNvPicPr>
            <a:picLocks noChangeAspect="1"/>
          </p:cNvPicPr>
          <p:nvPr/>
        </p:nvPicPr>
        <p:blipFill>
          <a:blip r:embed="rId6"/>
          <a:srcRect l="48333" t="58371" r="49518" b="39664"/>
          <a:stretch>
            <a:fillRect/>
          </a:stretch>
        </p:blipFill>
        <p:spPr>
          <a:xfrm>
            <a:off x="8585200" y="1905475"/>
            <a:ext cx="2755068" cy="2520000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4937760" y="5086350"/>
            <a:ext cx="2228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拟合结果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457575" y="3390900"/>
            <a:ext cx="1924050" cy="38100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19725" y="3552825"/>
            <a:ext cx="3133725" cy="561975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26758" y="227625"/>
            <a:ext cx="3137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8 . 27    1Hz  </a:t>
            </a:r>
            <a:r>
              <a:rPr lang="zh-CN" alt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传输</a:t>
            </a:r>
            <a:r>
              <a:rPr lang="en-US" altLang="zh-CN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60 m</a:t>
            </a:r>
          </a:p>
        </p:txBody>
      </p:sp>
      <p:pic>
        <p:nvPicPr>
          <p:cNvPr id="11" name="Picture 10" descr="5_2024-08-27_21-52-55-669"/>
          <p:cNvPicPr>
            <a:picLocks noChangeAspect="1"/>
          </p:cNvPicPr>
          <p:nvPr/>
        </p:nvPicPr>
        <p:blipFill>
          <a:blip r:embed="rId4"/>
          <a:srcRect l="48902" t="59052" r="49948" b="39934"/>
          <a:stretch>
            <a:fillRect/>
          </a:stretch>
        </p:blipFill>
        <p:spPr>
          <a:xfrm>
            <a:off x="512445" y="2168525"/>
            <a:ext cx="2856000" cy="252000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111885" y="4963795"/>
            <a:ext cx="1656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N3</a:t>
            </a:r>
            <a:r>
              <a:rPr lang="zh-CN" altLang="en-US"/>
              <a:t>衰减片，</a:t>
            </a:r>
          </a:p>
          <a:p>
            <a:pPr algn="ctr"/>
            <a:r>
              <a:rPr lang="zh-CN" altLang="en-US"/>
              <a:t>焦点位置光斑</a:t>
            </a:r>
          </a:p>
        </p:txBody>
      </p:sp>
      <p:pic>
        <p:nvPicPr>
          <p:cNvPr id="17" name="Picture 16" descr="19_2024-08-27_22-14-00-477"/>
          <p:cNvPicPr>
            <a:picLocks noChangeAspect="1"/>
          </p:cNvPicPr>
          <p:nvPr/>
        </p:nvPicPr>
        <p:blipFill>
          <a:blip r:embed="rId5"/>
          <a:srcRect l="48712" t="58888" r="50699" b="40505"/>
          <a:stretch>
            <a:fillRect/>
          </a:stretch>
        </p:blipFill>
        <p:spPr>
          <a:xfrm>
            <a:off x="8921115" y="2168525"/>
            <a:ext cx="2443053" cy="252000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9361170" y="4988787"/>
            <a:ext cx="1563370" cy="620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/>
              <a:t>N4</a:t>
            </a:r>
            <a:r>
              <a:rPr lang="zh-CN" altLang="en-US"/>
              <a:t>衰减片，焦点位置光斑</a:t>
            </a:r>
          </a:p>
        </p:txBody>
      </p:sp>
      <p:pic>
        <p:nvPicPr>
          <p:cNvPr id="3" name="Picture 2" descr="Y-M2-result"/>
          <p:cNvPicPr>
            <a:picLocks noChangeAspect="1"/>
          </p:cNvPicPr>
          <p:nvPr/>
        </p:nvPicPr>
        <p:blipFill>
          <a:blip r:embed="rId6"/>
          <a:srcRect l="8092" t="8472" r="11996" b="4861"/>
          <a:stretch>
            <a:fillRect/>
          </a:stretch>
        </p:blipFill>
        <p:spPr>
          <a:xfrm>
            <a:off x="3489960" y="1559560"/>
            <a:ext cx="5205230" cy="4320000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4978468" y="5974715"/>
            <a:ext cx="2228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拟合结果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781675" y="4000500"/>
            <a:ext cx="3095625" cy="112395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390900" y="4095750"/>
            <a:ext cx="2371725" cy="857250"/>
          </a:xfrm>
          <a:prstGeom prst="straightConnector1">
            <a:avLst/>
          </a:prstGeom>
          <a:ln w="28575" cmpd="sng">
            <a:solidFill>
              <a:schemeClr val="accent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26758" y="227625"/>
            <a:ext cx="3137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8 . 29    1Hz  </a:t>
            </a:r>
            <a:r>
              <a:rPr lang="zh-CN" alt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传输</a:t>
            </a:r>
            <a:r>
              <a:rPr lang="en-US" altLang="zh-CN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60 m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646169" y="2690336"/>
            <a:ext cx="50289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Arial Narrow" panose="020B0606020202030204" pitchFamily="34" charset="0"/>
                <a:ea typeface="新宋体" panose="02010609030101010101" pitchFamily="49" charset="-122"/>
              </a:rPr>
              <a:t>能量损耗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endParaRPr lang="en-US" altLang="zh-CN" dirty="0"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激光出口：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781±3 mJ          beam size: 10 mm</a:t>
            </a: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@after-expander: 591±3 mJ  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@~100m: 519±3.3 </a:t>
            </a:r>
            <a:r>
              <a:rPr lang="en-US" altLang="zh-CN" b="1" dirty="0" err="1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mJ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  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传输效率：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87.8%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      </a:t>
            </a:r>
          </a:p>
        </p:txBody>
      </p:sp>
      <p:pic>
        <p:nvPicPr>
          <p:cNvPr id="3" name="Picture 2" descr="X-axis, Y-axis center coordinat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" y="1264920"/>
            <a:ext cx="5888990" cy="450723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180590" y="5838825"/>
            <a:ext cx="2561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焦点位置探测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30min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光斑位置统计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(Pixel)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95789" y="3576918"/>
            <a:ext cx="369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2023.09.15 – 2023.09.17 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91797" y="2487706"/>
            <a:ext cx="710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First experiment campaign – data summary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26758" y="227625"/>
            <a:ext cx="3137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8 . 29    1Hz  </a:t>
            </a:r>
            <a:r>
              <a:rPr lang="zh-CN" alt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传输</a:t>
            </a:r>
            <a:r>
              <a:rPr lang="en-US" altLang="zh-CN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60 m</a:t>
            </a:r>
          </a:p>
        </p:txBody>
      </p:sp>
      <p:pic>
        <p:nvPicPr>
          <p:cNvPr id="2" name="Picture 1" descr="X-axis count"/>
          <p:cNvPicPr>
            <a:picLocks noChangeAspect="1"/>
          </p:cNvPicPr>
          <p:nvPr/>
        </p:nvPicPr>
        <p:blipFill>
          <a:blip r:embed="rId4"/>
          <a:srcRect l="9403" t="8778" r="12797" b="5389"/>
          <a:stretch>
            <a:fillRect/>
          </a:stretch>
        </p:blipFill>
        <p:spPr>
          <a:xfrm>
            <a:off x="295275" y="1343025"/>
            <a:ext cx="5543303" cy="4680000"/>
          </a:xfrm>
          <a:prstGeom prst="rect">
            <a:avLst/>
          </a:prstGeom>
        </p:spPr>
      </p:pic>
      <p:pic>
        <p:nvPicPr>
          <p:cNvPr id="5" name="Picture 4" descr="Y-axis count"/>
          <p:cNvPicPr>
            <a:picLocks noChangeAspect="1"/>
          </p:cNvPicPr>
          <p:nvPr/>
        </p:nvPicPr>
        <p:blipFill>
          <a:blip r:embed="rId5"/>
          <a:srcRect l="9672" t="8611" r="12421" b="5157"/>
          <a:stretch>
            <a:fillRect/>
          </a:stretch>
        </p:blipFill>
        <p:spPr>
          <a:xfrm>
            <a:off x="5981700" y="1361025"/>
            <a:ext cx="5482742" cy="4644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686436" y="6022975"/>
            <a:ext cx="2760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焦点位置探测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30min</a:t>
            </a: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轴光斑位置统计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(Pixel)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342581" y="6022975"/>
            <a:ext cx="2760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焦点位置探测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30min</a:t>
            </a: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轴光斑位置统计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(Pixel)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59703" y="227625"/>
            <a:ext cx="4272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9.2    1Hz  </a:t>
            </a:r>
            <a:r>
              <a:rPr lang="zh-CN" alt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传输到束流探测位置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52684" y="5429191"/>
            <a:ext cx="5028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Arial Narrow" panose="020B0606020202030204" pitchFamily="34" charset="0"/>
                <a:ea typeface="新宋体" panose="02010609030101010101" pitchFamily="49" charset="-122"/>
              </a:rPr>
              <a:t>能量损耗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：</a:t>
            </a:r>
            <a:endParaRPr lang="en-US" altLang="zh-CN" dirty="0">
              <a:latin typeface="Arial Narrow" panose="020B0606020202030204" pitchFamily="34" charset="0"/>
              <a:ea typeface="新宋体" panose="02010609030101010101" pitchFamily="49" charset="-122"/>
            </a:endParaRP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</a:t>
            </a:r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激光出口：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781±3 mJ          beam size: 10 mm</a:t>
            </a:r>
          </a:p>
          <a:p>
            <a:r>
              <a:rPr lang="zh-CN" altLang="en-US" dirty="0"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@after-expander: 591±3 mJ  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能量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@~100m: 495±3.39 mJ</a:t>
            </a:r>
            <a:r>
              <a:rPr lang="en-US" altLang="zh-CN" dirty="0">
                <a:latin typeface="Arial Narrow" panose="020B0606020202030204" pitchFamily="34" charset="0"/>
                <a:ea typeface="新宋体" panose="02010609030101010101" pitchFamily="49" charset="-122"/>
              </a:rPr>
              <a:t>       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436128" y="5706190"/>
            <a:ext cx="513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传输效率：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83.8%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最小焦斑直径：</a:t>
            </a:r>
            <a:r>
              <a:rPr lang="en-US" altLang="zh-CN" b="1" dirty="0">
                <a:solidFill>
                  <a:srgbClr val="FF000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35.75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±3mm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范围束斑直径变化：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35.75 ~ 112.75 </a:t>
            </a:r>
            <a:r>
              <a:rPr lang="el-GR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  <a:ea typeface="新宋体" panose="02010609030101010101" pitchFamily="49" charset="-122"/>
              </a:rPr>
              <a:t>m</a:t>
            </a:r>
            <a:endParaRPr lang="zh-CN" altLang="en-US" b="1" dirty="0">
              <a:solidFill>
                <a:srgbClr val="FF0000"/>
              </a:solidFill>
              <a:latin typeface="Arial Narrow" panose="020B0606020202030204" pitchFamily="34" charset="0"/>
              <a:ea typeface="新宋体" panose="02010609030101010101" pitchFamily="49" charset="-122"/>
            </a:endParaRPr>
          </a:p>
        </p:txBody>
      </p:sp>
      <p:pic>
        <p:nvPicPr>
          <p:cNvPr id="3" name="Picture 2" descr="X-axis M2 result"/>
          <p:cNvPicPr>
            <a:picLocks noChangeAspect="1"/>
          </p:cNvPicPr>
          <p:nvPr/>
        </p:nvPicPr>
        <p:blipFill>
          <a:blip r:embed="rId4"/>
          <a:srcRect l="8914" t="9861" r="12315" b="5157"/>
          <a:stretch>
            <a:fillRect/>
          </a:stretch>
        </p:blipFill>
        <p:spPr>
          <a:xfrm>
            <a:off x="3576320" y="1238250"/>
            <a:ext cx="5038090" cy="4159885"/>
          </a:xfrm>
          <a:prstGeom prst="rect">
            <a:avLst/>
          </a:prstGeom>
        </p:spPr>
      </p:pic>
      <p:pic>
        <p:nvPicPr>
          <p:cNvPr id="25" name="Picture 24" descr="6_2024-09-02_21-55-08-812"/>
          <p:cNvPicPr>
            <a:picLocks noChangeAspect="1"/>
          </p:cNvPicPr>
          <p:nvPr/>
        </p:nvPicPr>
        <p:blipFill>
          <a:blip r:embed="rId5"/>
          <a:srcRect l="71602" t="73858" r="25723" b="23354"/>
          <a:stretch>
            <a:fillRect/>
          </a:stretch>
        </p:blipFill>
        <p:spPr>
          <a:xfrm>
            <a:off x="9003135" y="1718945"/>
            <a:ext cx="2417712" cy="2520000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9223296" y="4425225"/>
            <a:ext cx="1977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N4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衰减片，聚焦前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2mm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光斑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7" name="Picture 26" descr="2_2024-09-02_21-17-03-297"/>
          <p:cNvPicPr>
            <a:picLocks noChangeAspect="1"/>
          </p:cNvPicPr>
          <p:nvPr/>
        </p:nvPicPr>
        <p:blipFill>
          <a:blip r:embed="rId6"/>
          <a:srcRect l="71634" t="74371" r="26018" b="23326"/>
          <a:stretch>
            <a:fillRect/>
          </a:stretch>
        </p:blipFill>
        <p:spPr>
          <a:xfrm>
            <a:off x="738505" y="1719172"/>
            <a:ext cx="2569459" cy="2520000"/>
          </a:xfrm>
          <a:prstGeom prst="rect">
            <a:avLst/>
          </a:prstGeom>
        </p:spPr>
      </p:pic>
      <p:sp>
        <p:nvSpPr>
          <p:cNvPr id="28" name="Text Box 27"/>
          <p:cNvSpPr txBox="1"/>
          <p:nvPr/>
        </p:nvSpPr>
        <p:spPr>
          <a:xfrm>
            <a:off x="1034540" y="4425225"/>
            <a:ext cx="1977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N3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衰减片，聚焦前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2mm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光斑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469110" y="3758966"/>
            <a:ext cx="2000250" cy="43815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576570" y="3814762"/>
            <a:ext cx="3609975" cy="276225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Text Box 24">
            <a:extLst>
              <a:ext uri="{FF2B5EF4-FFF2-40B4-BE49-F238E27FC236}">
                <a16:creationId xmlns:a16="http://schemas.microsoft.com/office/drawing/2014/main" id="{3149284C-C58C-4CB2-87E3-655872DE6141}"/>
              </a:ext>
            </a:extLst>
          </p:cNvPr>
          <p:cNvSpPr txBox="1"/>
          <p:nvPr/>
        </p:nvSpPr>
        <p:spPr>
          <a:xfrm>
            <a:off x="5222327" y="5399186"/>
            <a:ext cx="222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拟合结果</a:t>
            </a:r>
          </a:p>
        </p:txBody>
      </p:sp>
    </p:spTree>
    <p:extLst>
      <p:ext uri="{BB962C8B-B14F-4D97-AF65-F5344CB8AC3E}">
        <p14:creationId xmlns:p14="http://schemas.microsoft.com/office/powerpoint/2010/main" val="3067222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59703" y="227625"/>
            <a:ext cx="4272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9.2    1Hz  </a:t>
            </a:r>
            <a:r>
              <a:rPr lang="zh-CN" alt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传输到束流探测位置</a:t>
            </a:r>
          </a:p>
        </p:txBody>
      </p:sp>
      <p:pic>
        <p:nvPicPr>
          <p:cNvPr id="6" name="Picture 5" descr="12_2024-09-02_21-27-31-264"/>
          <p:cNvPicPr>
            <a:picLocks noChangeAspect="1"/>
          </p:cNvPicPr>
          <p:nvPr/>
        </p:nvPicPr>
        <p:blipFill>
          <a:blip r:embed="rId4"/>
          <a:srcRect l="72595" t="75211" r="26534" b="23800"/>
          <a:stretch>
            <a:fillRect/>
          </a:stretch>
        </p:blipFill>
        <p:spPr>
          <a:xfrm>
            <a:off x="686106" y="2169160"/>
            <a:ext cx="2217600" cy="25200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98855" y="5027295"/>
            <a:ext cx="1656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N3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衰减片，</a:t>
            </a:r>
          </a:p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焦点位置光斑</a:t>
            </a:r>
          </a:p>
        </p:txBody>
      </p:sp>
      <p:pic>
        <p:nvPicPr>
          <p:cNvPr id="8" name="Picture 7" descr="1_2024-09-02_21-49-21-580"/>
          <p:cNvPicPr>
            <a:picLocks noChangeAspect="1"/>
          </p:cNvPicPr>
          <p:nvPr/>
        </p:nvPicPr>
        <p:blipFill>
          <a:blip r:embed="rId5"/>
          <a:srcRect l="72687" t="75105" r="26611" b="24294"/>
          <a:stretch>
            <a:fillRect/>
          </a:stretch>
        </p:blipFill>
        <p:spPr>
          <a:xfrm>
            <a:off x="8750935" y="2169160"/>
            <a:ext cx="2943206" cy="252000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9603105" y="5027295"/>
            <a:ext cx="1656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N4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衰减片，</a:t>
            </a:r>
          </a:p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焦点位置光斑</a:t>
            </a:r>
          </a:p>
        </p:txBody>
      </p:sp>
      <p:pic>
        <p:nvPicPr>
          <p:cNvPr id="2" name="Picture 1" descr="Y-axis result"/>
          <p:cNvPicPr>
            <a:picLocks noChangeAspect="1"/>
          </p:cNvPicPr>
          <p:nvPr/>
        </p:nvPicPr>
        <p:blipFill>
          <a:blip r:embed="rId6"/>
          <a:srcRect l="8340" t="10278" r="12464" b="3889"/>
          <a:stretch>
            <a:fillRect/>
          </a:stretch>
        </p:blipFill>
        <p:spPr>
          <a:xfrm>
            <a:off x="3289300" y="1304925"/>
            <a:ext cx="5613400" cy="46558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933700" y="4105275"/>
            <a:ext cx="2981325" cy="866775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943600" y="4200525"/>
            <a:ext cx="2924175" cy="904875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Text Box 24">
            <a:extLst>
              <a:ext uri="{FF2B5EF4-FFF2-40B4-BE49-F238E27FC236}">
                <a16:creationId xmlns:a16="http://schemas.microsoft.com/office/drawing/2014/main" id="{BF4BDCE5-6759-4872-8957-B1F4E04223B5}"/>
              </a:ext>
            </a:extLst>
          </p:cNvPr>
          <p:cNvSpPr txBox="1"/>
          <p:nvPr/>
        </p:nvSpPr>
        <p:spPr>
          <a:xfrm>
            <a:off x="5177472" y="5960745"/>
            <a:ext cx="2228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拟合结果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59703" y="227625"/>
            <a:ext cx="4272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9.2    1Hz  </a:t>
            </a:r>
            <a:r>
              <a:rPr lang="zh-CN" alt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传输到束流探测位置</a:t>
            </a:r>
          </a:p>
        </p:txBody>
      </p:sp>
      <p:pic>
        <p:nvPicPr>
          <p:cNvPr id="5" name="Picture 4" descr="Statistical distribution of X-axis spot"/>
          <p:cNvPicPr>
            <a:picLocks noChangeAspect="1"/>
          </p:cNvPicPr>
          <p:nvPr/>
        </p:nvPicPr>
        <p:blipFill>
          <a:blip r:embed="rId4"/>
          <a:srcRect l="9452" t="9352" r="13390" b="5925"/>
          <a:stretch>
            <a:fillRect/>
          </a:stretch>
        </p:blipFill>
        <p:spPr>
          <a:xfrm>
            <a:off x="6687820" y="1059180"/>
            <a:ext cx="3427123" cy="2880000"/>
          </a:xfrm>
          <a:prstGeom prst="rect">
            <a:avLst/>
          </a:prstGeom>
        </p:spPr>
      </p:pic>
      <p:pic>
        <p:nvPicPr>
          <p:cNvPr id="11" name="Picture 10" descr="Statistical distribution of Y-axis spot"/>
          <p:cNvPicPr>
            <a:picLocks noChangeAspect="1"/>
          </p:cNvPicPr>
          <p:nvPr/>
        </p:nvPicPr>
        <p:blipFill>
          <a:blip r:embed="rId5"/>
          <a:srcRect l="9141" t="9167" r="11252" b="4741"/>
          <a:stretch>
            <a:fillRect/>
          </a:stretch>
        </p:blipFill>
        <p:spPr>
          <a:xfrm>
            <a:off x="6706870" y="3955415"/>
            <a:ext cx="3478945" cy="288000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2189163" y="5857875"/>
            <a:ext cx="2561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焦点位置探测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20min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光斑位置统计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(Pixel)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0178415" y="1938475"/>
            <a:ext cx="1618615" cy="1121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焦点位置探测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20min</a:t>
            </a: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轴光斑位置统计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(Pixel)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178415" y="4834710"/>
            <a:ext cx="1618615" cy="1121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焦点位置探测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20min</a:t>
            </a: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轴光斑位置统计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(Pixel)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669679-F8A2-48D7-9B8A-88A79ACD8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" y="1313410"/>
            <a:ext cx="5938642" cy="45444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234795-1150-41E6-B626-D0FDBAD654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8096" y="2137668"/>
            <a:ext cx="4444143" cy="3518222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B5DFD4B4-EF42-45EF-8FFA-6A105FBB95F2}"/>
              </a:ext>
            </a:extLst>
          </p:cNvPr>
          <p:cNvSpPr/>
          <p:nvPr/>
        </p:nvSpPr>
        <p:spPr>
          <a:xfrm>
            <a:off x="8737105" y="2658813"/>
            <a:ext cx="74356" cy="1330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上 16">
            <a:extLst>
              <a:ext uri="{FF2B5EF4-FFF2-40B4-BE49-F238E27FC236}">
                <a16:creationId xmlns:a16="http://schemas.microsoft.com/office/drawing/2014/main" id="{C3ABB70A-C43E-4E0A-9ACC-3993FF7FDBA5}"/>
              </a:ext>
            </a:extLst>
          </p:cNvPr>
          <p:cNvSpPr/>
          <p:nvPr/>
        </p:nvSpPr>
        <p:spPr>
          <a:xfrm rot="968574" flipH="1">
            <a:off x="8937516" y="1537979"/>
            <a:ext cx="45719" cy="1180684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3D214A-5AD2-4B94-82AC-A7A98E8DE42B}"/>
              </a:ext>
            </a:extLst>
          </p:cNvPr>
          <p:cNvSpPr txBox="1"/>
          <p:nvPr/>
        </p:nvSpPr>
        <p:spPr>
          <a:xfrm>
            <a:off x="8289441" y="1241221"/>
            <a:ext cx="2846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：激光能量为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330mJ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340E91C-1542-459C-A4F1-CE23BC5AF991}"/>
              </a:ext>
            </a:extLst>
          </p:cNvPr>
          <p:cNvSpPr/>
          <p:nvPr/>
        </p:nvSpPr>
        <p:spPr>
          <a:xfrm>
            <a:off x="8480582" y="3210723"/>
            <a:ext cx="166359" cy="955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BE08A332-2639-440E-A943-032C29A60C9E}"/>
              </a:ext>
            </a:extLst>
          </p:cNvPr>
          <p:cNvSpPr/>
          <p:nvPr/>
        </p:nvSpPr>
        <p:spPr>
          <a:xfrm>
            <a:off x="8563761" y="3306247"/>
            <a:ext cx="45719" cy="290753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B4318C1-CD93-4590-A851-D23DDE0A7F43}"/>
              </a:ext>
            </a:extLst>
          </p:cNvPr>
          <p:cNvSpPr txBox="1"/>
          <p:nvPr/>
        </p:nvSpPr>
        <p:spPr>
          <a:xfrm>
            <a:off x="7939792" y="6253592"/>
            <a:ext cx="2946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测试点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：激光能量为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370mJ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D4EBF15-0388-4BB1-ABF6-BF7F95C8CDAA}"/>
              </a:ext>
            </a:extLst>
          </p:cNvPr>
          <p:cNvGrpSpPr/>
          <p:nvPr/>
        </p:nvGrpSpPr>
        <p:grpSpPr>
          <a:xfrm>
            <a:off x="364489" y="2727526"/>
            <a:ext cx="6894106" cy="770187"/>
            <a:chOff x="1385047" y="1264057"/>
            <a:chExt cx="7839635" cy="1559859"/>
          </a:xfrm>
        </p:grpSpPr>
        <p:sp>
          <p:nvSpPr>
            <p:cNvPr id="24" name="任意多边形 4">
              <a:extLst>
                <a:ext uri="{FF2B5EF4-FFF2-40B4-BE49-F238E27FC236}">
                  <a16:creationId xmlns:a16="http://schemas.microsoft.com/office/drawing/2014/main" id="{096C721A-1CFC-4465-AF31-9D450FD65A75}"/>
                </a:ext>
              </a:extLst>
            </p:cNvPr>
            <p:cNvSpPr/>
            <p:nvPr/>
          </p:nvSpPr>
          <p:spPr>
            <a:xfrm>
              <a:off x="2503648" y="1613604"/>
              <a:ext cx="6721034" cy="430383"/>
            </a:xfrm>
            <a:custGeom>
              <a:avLst/>
              <a:gdLst>
                <a:gd name="connsiteX0" fmla="*/ 0 w 3388658"/>
                <a:gd name="connsiteY0" fmla="*/ 0 h 430383"/>
                <a:gd name="connsiteX1" fmla="*/ 860611 w 3388658"/>
                <a:gd name="connsiteY1" fmla="*/ 336176 h 430383"/>
                <a:gd name="connsiteX2" fmla="*/ 1828800 w 3388658"/>
                <a:gd name="connsiteY2" fmla="*/ 430306 h 430383"/>
                <a:gd name="connsiteX3" fmla="*/ 2487705 w 3388658"/>
                <a:gd name="connsiteY3" fmla="*/ 349623 h 430383"/>
                <a:gd name="connsiteX4" fmla="*/ 2998694 w 3388658"/>
                <a:gd name="connsiteY4" fmla="*/ 215153 h 430383"/>
                <a:gd name="connsiteX5" fmla="*/ 3388658 w 3388658"/>
                <a:gd name="connsiteY5" fmla="*/ 67235 h 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8658" h="430383">
                  <a:moveTo>
                    <a:pt x="0" y="0"/>
                  </a:moveTo>
                  <a:cubicBezTo>
                    <a:pt x="277905" y="132229"/>
                    <a:pt x="555811" y="264458"/>
                    <a:pt x="860611" y="336176"/>
                  </a:cubicBezTo>
                  <a:cubicBezTo>
                    <a:pt x="1165411" y="407894"/>
                    <a:pt x="1557618" y="428065"/>
                    <a:pt x="1828800" y="430306"/>
                  </a:cubicBezTo>
                  <a:cubicBezTo>
                    <a:pt x="2099982" y="432547"/>
                    <a:pt x="2292723" y="385482"/>
                    <a:pt x="2487705" y="349623"/>
                  </a:cubicBezTo>
                  <a:cubicBezTo>
                    <a:pt x="2682687" y="313764"/>
                    <a:pt x="2848535" y="262218"/>
                    <a:pt x="2998694" y="215153"/>
                  </a:cubicBezTo>
                  <a:cubicBezTo>
                    <a:pt x="3148853" y="168088"/>
                    <a:pt x="3268755" y="117661"/>
                    <a:pt x="3388658" y="67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7">
              <a:extLst>
                <a:ext uri="{FF2B5EF4-FFF2-40B4-BE49-F238E27FC236}">
                  <a16:creationId xmlns:a16="http://schemas.microsoft.com/office/drawing/2014/main" id="{16B5993B-1413-4156-96FE-A48B2C158E93}"/>
                </a:ext>
              </a:extLst>
            </p:cNvPr>
            <p:cNvSpPr/>
            <p:nvPr/>
          </p:nvSpPr>
          <p:spPr>
            <a:xfrm rot="10800000">
              <a:off x="2503648" y="2188983"/>
              <a:ext cx="6721034" cy="430383"/>
            </a:xfrm>
            <a:custGeom>
              <a:avLst/>
              <a:gdLst>
                <a:gd name="connsiteX0" fmla="*/ 0 w 3388658"/>
                <a:gd name="connsiteY0" fmla="*/ 0 h 430383"/>
                <a:gd name="connsiteX1" fmla="*/ 860611 w 3388658"/>
                <a:gd name="connsiteY1" fmla="*/ 336176 h 430383"/>
                <a:gd name="connsiteX2" fmla="*/ 1828800 w 3388658"/>
                <a:gd name="connsiteY2" fmla="*/ 430306 h 430383"/>
                <a:gd name="connsiteX3" fmla="*/ 2487705 w 3388658"/>
                <a:gd name="connsiteY3" fmla="*/ 349623 h 430383"/>
                <a:gd name="connsiteX4" fmla="*/ 2998694 w 3388658"/>
                <a:gd name="connsiteY4" fmla="*/ 215153 h 430383"/>
                <a:gd name="connsiteX5" fmla="*/ 3388658 w 3388658"/>
                <a:gd name="connsiteY5" fmla="*/ 67235 h 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8658" h="430383">
                  <a:moveTo>
                    <a:pt x="0" y="0"/>
                  </a:moveTo>
                  <a:cubicBezTo>
                    <a:pt x="277905" y="132229"/>
                    <a:pt x="555811" y="264458"/>
                    <a:pt x="860611" y="336176"/>
                  </a:cubicBezTo>
                  <a:cubicBezTo>
                    <a:pt x="1165411" y="407894"/>
                    <a:pt x="1557618" y="428065"/>
                    <a:pt x="1828800" y="430306"/>
                  </a:cubicBezTo>
                  <a:cubicBezTo>
                    <a:pt x="2099982" y="432547"/>
                    <a:pt x="2292723" y="385482"/>
                    <a:pt x="2487705" y="349623"/>
                  </a:cubicBezTo>
                  <a:cubicBezTo>
                    <a:pt x="2682687" y="313764"/>
                    <a:pt x="2848535" y="262218"/>
                    <a:pt x="2998694" y="215153"/>
                  </a:cubicBezTo>
                  <a:cubicBezTo>
                    <a:pt x="3148853" y="168088"/>
                    <a:pt x="3268755" y="117661"/>
                    <a:pt x="3388658" y="67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F1F04068-88E1-4782-9943-624F30656403}"/>
                </a:ext>
              </a:extLst>
            </p:cNvPr>
            <p:cNvCxnSpPr/>
            <p:nvPr/>
          </p:nvCxnSpPr>
          <p:spPr>
            <a:xfrm>
              <a:off x="1385047" y="1613604"/>
              <a:ext cx="11186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B967F98B-3863-47EA-BE5B-61F94F41731A}"/>
                </a:ext>
              </a:extLst>
            </p:cNvPr>
            <p:cNvCxnSpPr/>
            <p:nvPr/>
          </p:nvCxnSpPr>
          <p:spPr>
            <a:xfrm>
              <a:off x="1385047" y="2529636"/>
              <a:ext cx="11186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252977BE-492C-4F80-BE82-82ECED8293C8}"/>
                </a:ext>
              </a:extLst>
            </p:cNvPr>
            <p:cNvSpPr/>
            <p:nvPr/>
          </p:nvSpPr>
          <p:spPr>
            <a:xfrm>
              <a:off x="2383872" y="1264057"/>
              <a:ext cx="239552" cy="1559859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5A7E108-A4E2-42A1-AECE-60847CF35EBB}"/>
              </a:ext>
            </a:extLst>
          </p:cNvPr>
          <p:cNvSpPr/>
          <p:nvPr/>
        </p:nvSpPr>
        <p:spPr>
          <a:xfrm>
            <a:off x="1348177" y="2727526"/>
            <a:ext cx="210660" cy="7701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0E0ECF-180D-466B-A6F0-7FA1A9983CED}"/>
              </a:ext>
            </a:extLst>
          </p:cNvPr>
          <p:cNvSpPr/>
          <p:nvPr/>
        </p:nvSpPr>
        <p:spPr>
          <a:xfrm>
            <a:off x="1385354" y="2667700"/>
            <a:ext cx="173483" cy="881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1FE1586-9BB5-4362-9163-9726EC0A43F6}"/>
              </a:ext>
            </a:extLst>
          </p:cNvPr>
          <p:cNvCxnSpPr>
            <a:cxnSpLocks/>
          </p:cNvCxnSpPr>
          <p:nvPr/>
        </p:nvCxnSpPr>
        <p:spPr>
          <a:xfrm flipH="1" flipV="1">
            <a:off x="1379177" y="2273536"/>
            <a:ext cx="18589" cy="40267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E73EC26-E831-4F0A-9AF6-4F7E296027DD}"/>
              </a:ext>
            </a:extLst>
          </p:cNvPr>
          <p:cNvCxnSpPr/>
          <p:nvPr/>
        </p:nvCxnSpPr>
        <p:spPr>
          <a:xfrm flipV="1">
            <a:off x="4412609" y="2139411"/>
            <a:ext cx="0" cy="143331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8607A3E-D1AB-4FFF-BF25-C402644D2EB7}"/>
              </a:ext>
            </a:extLst>
          </p:cNvPr>
          <p:cNvCxnSpPr>
            <a:cxnSpLocks/>
          </p:cNvCxnSpPr>
          <p:nvPr/>
        </p:nvCxnSpPr>
        <p:spPr>
          <a:xfrm>
            <a:off x="3323101" y="2511256"/>
            <a:ext cx="1089508" cy="85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ABCCF4F-1DC8-4E8C-B114-AE07660087FA}"/>
              </a:ext>
            </a:extLst>
          </p:cNvPr>
          <p:cNvCxnSpPr>
            <a:cxnSpLocks/>
          </p:cNvCxnSpPr>
          <p:nvPr/>
        </p:nvCxnSpPr>
        <p:spPr>
          <a:xfrm flipH="1">
            <a:off x="1397766" y="2511315"/>
            <a:ext cx="1043430" cy="229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1CE3F8BC-E8B4-40D9-B7C4-22BE87776378}"/>
              </a:ext>
            </a:extLst>
          </p:cNvPr>
          <p:cNvSpPr txBox="1"/>
          <p:nvPr/>
        </p:nvSpPr>
        <p:spPr>
          <a:xfrm>
            <a:off x="2417089" y="2318201"/>
            <a:ext cx="90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299mm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F6944C1-ADA7-4650-AFF8-13C0220ED838}"/>
              </a:ext>
            </a:extLst>
          </p:cNvPr>
          <p:cNvSpPr txBox="1"/>
          <p:nvPr/>
        </p:nvSpPr>
        <p:spPr>
          <a:xfrm>
            <a:off x="671119" y="4732368"/>
            <a:ext cx="542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对比在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sigma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反射镜前透镜后激光能量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(469mJ </a:t>
            </a:r>
            <a:r>
              <a:rPr lang="en-US" altLang="zh-CN" b="1" dirty="0">
                <a:latin typeface="Arial Narrow" panose="020B0606020202030204" pitchFamily="34" charset="0"/>
                <a:ea typeface="新宋体" panose="02010609030101010101" pitchFamily="49" charset="-122"/>
              </a:rPr>
              <a:t>±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5mJ)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，传输到探测位置能量损耗大得多</a:t>
            </a:r>
          </a:p>
        </p:txBody>
      </p:sp>
    </p:spTree>
    <p:extLst>
      <p:ext uri="{BB962C8B-B14F-4D97-AF65-F5344CB8AC3E}">
        <p14:creationId xmlns:p14="http://schemas.microsoft.com/office/powerpoint/2010/main" val="1767711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1111" y="11430"/>
            <a:ext cx="1676400" cy="9032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88113" y="226367"/>
            <a:ext cx="1415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问题汇总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C0EE196-9B24-4267-9CB7-1E1E3307F8F1}"/>
              </a:ext>
            </a:extLst>
          </p:cNvPr>
          <p:cNvSpPr txBox="1"/>
          <p:nvPr/>
        </p:nvSpPr>
        <p:spPr>
          <a:xfrm>
            <a:off x="1251824" y="1357007"/>
            <a:ext cx="8177402" cy="245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进度问题：汇能一直拖进度，而且很多设备没有留有裕量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激光传输效率：下次实验更换激光器擦拭镜片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50m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传输第一个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sigma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反射镜位置不好调，可购买能精调的反射镜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焦点位置前后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3mm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光斑尺寸较焦点尺寸变化较大</a:t>
            </a:r>
          </a:p>
        </p:txBody>
      </p:sp>
    </p:spTree>
    <p:extLst>
      <p:ext uri="{BB962C8B-B14F-4D97-AF65-F5344CB8AC3E}">
        <p14:creationId xmlns:p14="http://schemas.microsoft.com/office/powerpoint/2010/main" val="51053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62548" y="267350"/>
            <a:ext cx="5929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1.1</a:t>
            </a:r>
            <a:r>
              <a:rPr lang="zh-CN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高能脉冲激光远距离传输与控制</a:t>
            </a:r>
          </a:p>
        </p:txBody>
      </p:sp>
      <p:sp>
        <p:nvSpPr>
          <p:cNvPr id="6" name="矩形 5"/>
          <p:cNvSpPr/>
          <p:nvPr/>
        </p:nvSpPr>
        <p:spPr>
          <a:xfrm>
            <a:off x="803531" y="1531105"/>
            <a:ext cx="7305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ZEMAX</a:t>
            </a:r>
            <a:r>
              <a:rPr lang="zh-CN" altLang="en-US" sz="1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模拟：确定镜组结构和间距</a:t>
            </a:r>
            <a:r>
              <a:rPr lang="en-US" altLang="zh-CN" sz="1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为保证均匀的</a:t>
            </a:r>
            <a:r>
              <a:rPr lang="en-US" altLang="zh-CN" sz="1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1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倍放大效果，凹面镜与凸面镜间距为</a:t>
            </a:r>
            <a:r>
              <a:rPr lang="en-US" altLang="zh-CN" sz="1400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111.4 mm</a:t>
            </a:r>
            <a:endParaRPr lang="en-US" altLang="zh-CN" sz="14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39714" y="1055768"/>
            <a:ext cx="26228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扩束镜组设计与测试</a:t>
            </a:r>
            <a:endParaRPr lang="en-US" altLang="zh-CN" b="1" dirty="0">
              <a:solidFill>
                <a:srgbClr val="000099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5741" r="21250" b="18518"/>
          <a:stretch>
            <a:fillRect/>
          </a:stretch>
        </p:blipFill>
        <p:spPr>
          <a:xfrm>
            <a:off x="7150129" y="4346961"/>
            <a:ext cx="2793213" cy="23114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2" y="2143411"/>
            <a:ext cx="2934751" cy="2203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1" y="4436047"/>
            <a:ext cx="4413473" cy="23490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26" y="1704968"/>
            <a:ext cx="4083424" cy="22969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86872" y="1627580"/>
            <a:ext cx="6355976" cy="5069055"/>
            <a:chOff x="421341" y="1952623"/>
            <a:chExt cx="8870577" cy="711293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41" y="1952623"/>
              <a:ext cx="8870577" cy="6652932"/>
            </a:xfrm>
            <a:prstGeom prst="rect">
              <a:avLst/>
            </a:prstGeom>
          </p:spPr>
        </p:pic>
        <p:cxnSp>
          <p:nvCxnSpPr>
            <p:cNvPr id="5" name="直接箭头连接符 4"/>
            <p:cNvCxnSpPr/>
            <p:nvPr/>
          </p:nvCxnSpPr>
          <p:spPr>
            <a:xfrm flipH="1">
              <a:off x="4034118" y="4101353"/>
              <a:ext cx="591671" cy="1075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H="1">
              <a:off x="3328666" y="4208929"/>
              <a:ext cx="588913" cy="9413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H="1">
              <a:off x="3383292" y="4208929"/>
              <a:ext cx="534287" cy="2286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右箭头 12"/>
            <p:cNvSpPr/>
            <p:nvPr/>
          </p:nvSpPr>
          <p:spPr>
            <a:xfrm rot="10085608">
              <a:off x="1143991" y="4428297"/>
              <a:ext cx="2167478" cy="3927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右箭头 14"/>
            <p:cNvSpPr/>
            <p:nvPr/>
          </p:nvSpPr>
          <p:spPr>
            <a:xfrm rot="3040446">
              <a:off x="370637" y="6489446"/>
              <a:ext cx="4660116" cy="3927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右箭头 15"/>
            <p:cNvSpPr/>
            <p:nvPr/>
          </p:nvSpPr>
          <p:spPr>
            <a:xfrm rot="13738917">
              <a:off x="3339149" y="6859535"/>
              <a:ext cx="4019329" cy="3927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右箭头 16"/>
            <p:cNvSpPr/>
            <p:nvPr/>
          </p:nvSpPr>
          <p:spPr>
            <a:xfrm rot="20575987">
              <a:off x="4057746" y="5117416"/>
              <a:ext cx="1544253" cy="3927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/>
            <p:cNvCxnSpPr/>
            <p:nvPr/>
          </p:nvCxnSpPr>
          <p:spPr>
            <a:xfrm flipV="1">
              <a:off x="5472953" y="4899454"/>
              <a:ext cx="658906" cy="14093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V="1">
              <a:off x="5472953" y="4899454"/>
              <a:ext cx="658906" cy="33145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389853" y="167655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setup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77" y="1889201"/>
            <a:ext cx="1888665" cy="188866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591" y="4367191"/>
            <a:ext cx="2000010" cy="200001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575" y="1914749"/>
            <a:ext cx="1837568" cy="1837568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7375343" y="140987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initial profile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515596" y="1374347"/>
            <a:ext cx="2707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profile after expander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8811717" y="3887862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final profile</a:t>
            </a:r>
            <a:endParaRPr lang="zh-CN" altLang="en-US" dirty="0"/>
          </a:p>
        </p:txBody>
      </p:sp>
      <p:cxnSp>
        <p:nvCxnSpPr>
          <p:cNvPr id="38" name="直接箭头连接符 37"/>
          <p:cNvCxnSpPr>
            <a:stCxn id="30" idx="1"/>
          </p:cNvCxnSpPr>
          <p:nvPr/>
        </p:nvCxnSpPr>
        <p:spPr>
          <a:xfrm flipH="1">
            <a:off x="3297637" y="2833534"/>
            <a:ext cx="3850840" cy="30391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 flipV="1">
            <a:off x="4157741" y="3905517"/>
            <a:ext cx="4357850" cy="146167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33" idx="1"/>
          </p:cNvCxnSpPr>
          <p:nvPr/>
        </p:nvCxnSpPr>
        <p:spPr>
          <a:xfrm flipH="1">
            <a:off x="2264054" y="2833533"/>
            <a:ext cx="7472521" cy="66352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6754520D-DED1-4290-8139-79C0D482FBF9}"/>
              </a:ext>
            </a:extLst>
          </p:cNvPr>
          <p:cNvSpPr txBox="1"/>
          <p:nvPr/>
        </p:nvSpPr>
        <p:spPr>
          <a:xfrm>
            <a:off x="3706789" y="186949"/>
            <a:ext cx="4778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beam profile variation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90E3DC-92FE-444C-A44C-487572FDE5E7}"/>
              </a:ext>
            </a:extLst>
          </p:cNvPr>
          <p:cNvSpPr txBox="1"/>
          <p:nvPr/>
        </p:nvSpPr>
        <p:spPr>
          <a:xfrm>
            <a:off x="6766137" y="6437377"/>
            <a:ext cx="343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激光初始光斑分布不均匀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3820080" y="2133263"/>
          <a:ext cx="4672385" cy="3575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" name="Graph" r:id="rId5" imgW="3914140" imgH="2999740" progId="Origin95.Graph">
                  <p:embed/>
                </p:oleObj>
              </mc:Choice>
              <mc:Fallback>
                <p:oleObj name="Graph" r:id="rId5" imgW="3914140" imgH="2999740" progId="Origin95.Graph">
                  <p:embed/>
                  <p:pic>
                    <p:nvPicPr>
                      <p:cNvPr id="0" name="Picture 34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0080" y="2133263"/>
                        <a:ext cx="4672385" cy="3575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7916904" y="2243608"/>
          <a:ext cx="4484818" cy="3431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" name="Graph" r:id="rId7" imgW="3914140" imgH="2999740" progId="Origin95.Graph">
                  <p:embed/>
                </p:oleObj>
              </mc:Choice>
              <mc:Fallback>
                <p:oleObj name="Graph" r:id="rId7" imgW="3914140" imgH="2999740" progId="Origin95.Graph">
                  <p:embed/>
                  <p:pic>
                    <p:nvPicPr>
                      <p:cNvPr id="0" name="Picture 34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16904" y="2243608"/>
                        <a:ext cx="4484818" cy="3431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37410" y="5745748"/>
            <a:ext cx="1185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 energy qui-linearly depends on the initial pulse energy;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ratio increases with the input pulse energy, but it shows a plateau in the range from 250 to 700 mJ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-28441" y="2286001"/>
          <a:ext cx="4424082" cy="3385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3" name="Graph" r:id="rId9" imgW="3914140" imgH="2999740" progId="Origin95.Graph">
                  <p:embed/>
                </p:oleObj>
              </mc:Choice>
              <mc:Fallback>
                <p:oleObj name="Graph" r:id="rId9" imgW="3914140" imgH="2999740" progId="Origin95.Graph">
                  <p:embed/>
                  <p:pic>
                    <p:nvPicPr>
                      <p:cNvPr id="0" name="Picture 34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28441" y="2286001"/>
                        <a:ext cx="4424082" cy="3385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712694" y="1526841"/>
            <a:ext cx="10488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Conditions: (1) input energy stability &lt; 1%; (2) transmission range ~ 80 m; (3) each energy data averaged for 100 shots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15601" y="264834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~45%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0E4BCB-26BB-48A4-8F7F-2419A089B03F}"/>
              </a:ext>
            </a:extLst>
          </p:cNvPr>
          <p:cNvSpPr txBox="1"/>
          <p:nvPr/>
        </p:nvSpPr>
        <p:spPr>
          <a:xfrm>
            <a:off x="3706789" y="186949"/>
            <a:ext cx="4778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energy loss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56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655234" y="1828796"/>
            <a:ext cx="8915401" cy="1409142"/>
            <a:chOff x="1385047" y="1264057"/>
            <a:chExt cx="7839635" cy="1559859"/>
          </a:xfrm>
        </p:grpSpPr>
        <p:sp>
          <p:nvSpPr>
            <p:cNvPr id="5" name="任意多边形 4"/>
            <p:cNvSpPr/>
            <p:nvPr/>
          </p:nvSpPr>
          <p:spPr>
            <a:xfrm>
              <a:off x="2503648" y="1613604"/>
              <a:ext cx="6721034" cy="430383"/>
            </a:xfrm>
            <a:custGeom>
              <a:avLst/>
              <a:gdLst>
                <a:gd name="connsiteX0" fmla="*/ 0 w 3388658"/>
                <a:gd name="connsiteY0" fmla="*/ 0 h 430383"/>
                <a:gd name="connsiteX1" fmla="*/ 860611 w 3388658"/>
                <a:gd name="connsiteY1" fmla="*/ 336176 h 430383"/>
                <a:gd name="connsiteX2" fmla="*/ 1828800 w 3388658"/>
                <a:gd name="connsiteY2" fmla="*/ 430306 h 430383"/>
                <a:gd name="connsiteX3" fmla="*/ 2487705 w 3388658"/>
                <a:gd name="connsiteY3" fmla="*/ 349623 h 430383"/>
                <a:gd name="connsiteX4" fmla="*/ 2998694 w 3388658"/>
                <a:gd name="connsiteY4" fmla="*/ 215153 h 430383"/>
                <a:gd name="connsiteX5" fmla="*/ 3388658 w 3388658"/>
                <a:gd name="connsiteY5" fmla="*/ 67235 h 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8658" h="430383">
                  <a:moveTo>
                    <a:pt x="0" y="0"/>
                  </a:moveTo>
                  <a:cubicBezTo>
                    <a:pt x="277905" y="132229"/>
                    <a:pt x="555811" y="264458"/>
                    <a:pt x="860611" y="336176"/>
                  </a:cubicBezTo>
                  <a:cubicBezTo>
                    <a:pt x="1165411" y="407894"/>
                    <a:pt x="1557618" y="428065"/>
                    <a:pt x="1828800" y="430306"/>
                  </a:cubicBezTo>
                  <a:cubicBezTo>
                    <a:pt x="2099982" y="432547"/>
                    <a:pt x="2292723" y="385482"/>
                    <a:pt x="2487705" y="349623"/>
                  </a:cubicBezTo>
                  <a:cubicBezTo>
                    <a:pt x="2682687" y="313764"/>
                    <a:pt x="2848535" y="262218"/>
                    <a:pt x="2998694" y="215153"/>
                  </a:cubicBezTo>
                  <a:cubicBezTo>
                    <a:pt x="3148853" y="168088"/>
                    <a:pt x="3268755" y="117661"/>
                    <a:pt x="3388658" y="67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 rot="10800000">
              <a:off x="2503648" y="2188983"/>
              <a:ext cx="6721034" cy="430383"/>
            </a:xfrm>
            <a:custGeom>
              <a:avLst/>
              <a:gdLst>
                <a:gd name="connsiteX0" fmla="*/ 0 w 3388658"/>
                <a:gd name="connsiteY0" fmla="*/ 0 h 430383"/>
                <a:gd name="connsiteX1" fmla="*/ 860611 w 3388658"/>
                <a:gd name="connsiteY1" fmla="*/ 336176 h 430383"/>
                <a:gd name="connsiteX2" fmla="*/ 1828800 w 3388658"/>
                <a:gd name="connsiteY2" fmla="*/ 430306 h 430383"/>
                <a:gd name="connsiteX3" fmla="*/ 2487705 w 3388658"/>
                <a:gd name="connsiteY3" fmla="*/ 349623 h 430383"/>
                <a:gd name="connsiteX4" fmla="*/ 2998694 w 3388658"/>
                <a:gd name="connsiteY4" fmla="*/ 215153 h 430383"/>
                <a:gd name="connsiteX5" fmla="*/ 3388658 w 3388658"/>
                <a:gd name="connsiteY5" fmla="*/ 67235 h 4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8658" h="430383">
                  <a:moveTo>
                    <a:pt x="0" y="0"/>
                  </a:moveTo>
                  <a:cubicBezTo>
                    <a:pt x="277905" y="132229"/>
                    <a:pt x="555811" y="264458"/>
                    <a:pt x="860611" y="336176"/>
                  </a:cubicBezTo>
                  <a:cubicBezTo>
                    <a:pt x="1165411" y="407894"/>
                    <a:pt x="1557618" y="428065"/>
                    <a:pt x="1828800" y="430306"/>
                  </a:cubicBezTo>
                  <a:cubicBezTo>
                    <a:pt x="2099982" y="432547"/>
                    <a:pt x="2292723" y="385482"/>
                    <a:pt x="2487705" y="349623"/>
                  </a:cubicBezTo>
                  <a:cubicBezTo>
                    <a:pt x="2682687" y="313764"/>
                    <a:pt x="2848535" y="262218"/>
                    <a:pt x="2998694" y="215153"/>
                  </a:cubicBezTo>
                  <a:cubicBezTo>
                    <a:pt x="3148853" y="168088"/>
                    <a:pt x="3268755" y="117661"/>
                    <a:pt x="3388658" y="672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385047" y="1613604"/>
              <a:ext cx="11186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385047" y="2529636"/>
              <a:ext cx="11186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2383872" y="1264057"/>
              <a:ext cx="239552" cy="15598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1618" r="41422" b="24264"/>
          <a:stretch>
            <a:fillRect/>
          </a:stretch>
        </p:blipFill>
        <p:spPr>
          <a:xfrm>
            <a:off x="9775820" y="1179859"/>
            <a:ext cx="766482" cy="80682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t="34902" r="41830" b="32941"/>
          <a:stretch>
            <a:fillRect/>
          </a:stretch>
        </p:blipFill>
        <p:spPr>
          <a:xfrm>
            <a:off x="8102589" y="1432107"/>
            <a:ext cx="793377" cy="7933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34314" r="39085" b="32745"/>
          <a:stretch>
            <a:fillRect/>
          </a:stretch>
        </p:blipFill>
        <p:spPr>
          <a:xfrm>
            <a:off x="6470468" y="1737012"/>
            <a:ext cx="752267" cy="7390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5" t="34314" r="39085" b="36666"/>
          <a:stretch>
            <a:fillRect/>
          </a:stretch>
        </p:blipFill>
        <p:spPr>
          <a:xfrm>
            <a:off x="4795799" y="1474765"/>
            <a:ext cx="794815" cy="7688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0" t="20000" r="23791" b="30392"/>
          <a:stretch>
            <a:fillRect/>
          </a:stretch>
        </p:blipFill>
        <p:spPr>
          <a:xfrm>
            <a:off x="3122568" y="1179859"/>
            <a:ext cx="820829" cy="789619"/>
          </a:xfrm>
          <a:prstGeom prst="rect">
            <a:avLst/>
          </a:prstGeom>
        </p:spPr>
      </p:pic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3544334" y="2937946"/>
          <a:ext cx="5123033" cy="3920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2" name="Graph" r:id="rId10" imgW="3914140" imgH="2999740" progId="Origin95.Graph">
                  <p:embed/>
                </p:oleObj>
              </mc:Choice>
              <mc:Fallback>
                <p:oleObj name="Graph" r:id="rId10" imgW="3914140" imgH="2999740" progId="Origin95.Graph">
                  <p:embed/>
                  <p:pic>
                    <p:nvPicPr>
                      <p:cNvPr id="0" name="Picture 420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44334" y="2937946"/>
                        <a:ext cx="5123033" cy="3920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667367" y="3958287"/>
            <a:ext cx="323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beam quality in the end of transmission is not good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2D785F5-4228-4091-96C5-25A43B1ABA8B}"/>
              </a:ext>
            </a:extLst>
          </p:cNvPr>
          <p:cNvSpPr txBox="1"/>
          <p:nvPr/>
        </p:nvSpPr>
        <p:spPr>
          <a:xfrm>
            <a:off x="3706789" y="186949"/>
            <a:ext cx="4778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beam quality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2592" y="1862703"/>
            <a:ext cx="209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instability@250mJ@1.0mm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099351" y="931694"/>
            <a:ext cx="3433587" cy="26898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90773C1-CC01-45CD-91C2-A63FD1B9CF7E}"/>
              </a:ext>
            </a:extLst>
          </p:cNvPr>
          <p:cNvSpPr txBox="1"/>
          <p:nvPr/>
        </p:nvSpPr>
        <p:spPr>
          <a:xfrm>
            <a:off x="3706789" y="186949"/>
            <a:ext cx="4778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beam pointing stability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8906DD3-F894-47FE-8B5D-BE32BD93B4D1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47638" y="925702"/>
            <a:ext cx="3609007" cy="278306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4975713-AC58-4F18-BC61-68C9C6AEC5B0}"/>
              </a:ext>
            </a:extLst>
          </p:cNvPr>
          <p:cNvSpPr txBox="1"/>
          <p:nvPr/>
        </p:nvSpPr>
        <p:spPr>
          <a:xfrm>
            <a:off x="6115377" y="1862702"/>
            <a:ext cx="212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instability@510mJ@2.0mm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9F9284-4833-4973-A4FF-9E24538A1F9B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99351" y="3638791"/>
            <a:ext cx="3559629" cy="2721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EE9800-805F-45FD-951F-72805C356EC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/>
          <a:srcRect l="5911"/>
          <a:stretch/>
        </p:blipFill>
        <p:spPr>
          <a:xfrm>
            <a:off x="8239098" y="3708766"/>
            <a:ext cx="3417547" cy="272417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1C6A344-E2D1-4BCF-AF75-65BA6B24D1EA}"/>
              </a:ext>
            </a:extLst>
          </p:cNvPr>
          <p:cNvSpPr txBox="1"/>
          <p:nvPr/>
        </p:nvSpPr>
        <p:spPr>
          <a:xfrm>
            <a:off x="154212" y="4713117"/>
            <a:ext cx="2195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instability@510mJ@2.0mm@BMP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12CFE68-FBD0-407C-BB89-8889C33761E9}"/>
              </a:ext>
            </a:extLst>
          </p:cNvPr>
          <p:cNvSpPr txBox="1"/>
          <p:nvPr/>
        </p:nvSpPr>
        <p:spPr>
          <a:xfrm>
            <a:off x="6115377" y="4736788"/>
            <a:ext cx="212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instability@790mJ@2.0mm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FF92FE-98DE-4ACE-991B-61E57F1A0C30}"/>
              </a:ext>
            </a:extLst>
          </p:cNvPr>
          <p:cNvSpPr txBox="1"/>
          <p:nvPr/>
        </p:nvSpPr>
        <p:spPr>
          <a:xfrm>
            <a:off x="4838841" y="6419530"/>
            <a:ext cx="251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激光指向稳定性较差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398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0" y="0"/>
            <a:ext cx="250364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5601" y="0"/>
            <a:ext cx="1676400" cy="9032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20977" y="2514600"/>
            <a:ext cx="369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2023.10.13 – 2023.10.16 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00714" y="1691013"/>
            <a:ext cx="8685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Second experiment campaign – data summary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5129" y="3442447"/>
            <a:ext cx="11196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实验初衷：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根据上次实验结果，通过以下途径改进传输光路：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）在激光出口位置增加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个放射镜，用来调节激光在扩束系统中的准直，确保激光光束通过扩束系统的中心轴线；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）扩束系统中使用消色差双胶合正透镜以消除色差（像差）；</a:t>
            </a:r>
            <a:endParaRPr lang="en-US" altLang="zh-CN" sz="2000" dirty="0">
              <a:latin typeface="Arial" panose="020B0604020202020204" pitchFamily="34" charset="0"/>
              <a:ea typeface="新宋体" panose="02010609030101010101" pitchFamily="49" charset="-122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）使用长扩束焦距，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-100 mm + 300 mm 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组合（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倍扩束）以及 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-75 mm + 300 mm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组合（</a:t>
            </a:r>
            <a:r>
              <a:rPr lang="en-US" altLang="zh-CN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sz="2000" dirty="0">
                <a:latin typeface="Arial" panose="020B0604020202020204" pitchFamily="34" charset="0"/>
                <a:ea typeface="新宋体" panose="02010609030101010101" pitchFamily="49" charset="-122"/>
                <a:cs typeface="Arial" panose="020B0604020202020204" pitchFamily="34" charset="0"/>
              </a:rPr>
              <a:t>倍扩束）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2.56103515625,&quot;left&quot;:56.5,&quot;top&quot;:126.5,&quot;width&quot;:810.075030517578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2.56103515625,&quot;left&quot;:56.5,&quot;top&quot;:126.5,&quot;width&quot;:810.075030517578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</TotalTime>
  <Words>2025</Words>
  <Application>Microsoft Office PowerPoint</Application>
  <PresentationFormat>宽屏</PresentationFormat>
  <Paragraphs>226</Paragraphs>
  <Slides>35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等线</vt:lpstr>
      <vt:lpstr>等线 Light</vt:lpstr>
      <vt:lpstr>黑体</vt:lpstr>
      <vt:lpstr>微软雅黑</vt:lpstr>
      <vt:lpstr>新宋体</vt:lpstr>
      <vt:lpstr>Arial</vt:lpstr>
      <vt:lpstr>Arial Narrow</vt:lpstr>
      <vt:lpstr>Cambria</vt:lpstr>
      <vt:lpstr>Times New Roman</vt:lpstr>
      <vt:lpstr>Wingdings</vt:lpstr>
      <vt:lpstr>Office 主题​​</vt:lpstr>
      <vt:lpstr>Graph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丁鹏基</dc:creator>
  <cp:lastModifiedBy>dell</cp:lastModifiedBy>
  <cp:revision>242</cp:revision>
  <dcterms:created xsi:type="dcterms:W3CDTF">2023-07-14T06:06:00Z</dcterms:created>
  <dcterms:modified xsi:type="dcterms:W3CDTF">2024-10-14T04:24:40Z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C31F42375CC143718BE2F6EBD892C763_12</vt:lpwstr>
  </property>
  <property fmtid="{D5CDD505-2E9C-101B-9397-08002B2CF9AE}" pid="3" name="KSOProductBuildVer">
    <vt:lpwstr>1033-12.2.0.18165</vt:lpwstr>
  </property>
</Properties>
</file>