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953" r:id="rId2"/>
    <p:sldId id="907" r:id="rId3"/>
    <p:sldId id="994" r:id="rId4"/>
    <p:sldId id="1000" r:id="rId5"/>
    <p:sldId id="1046" r:id="rId6"/>
    <p:sldId id="998" r:id="rId7"/>
    <p:sldId id="1024" r:id="rId8"/>
    <p:sldId id="1047" r:id="rId9"/>
    <p:sldId id="1002" r:id="rId10"/>
    <p:sldId id="999" r:id="rId11"/>
    <p:sldId id="1003" r:id="rId12"/>
    <p:sldId id="1044" r:id="rId13"/>
    <p:sldId id="1027" r:id="rId14"/>
    <p:sldId id="1028" r:id="rId15"/>
    <p:sldId id="1005" r:id="rId16"/>
    <p:sldId id="1038" r:id="rId17"/>
    <p:sldId id="1058" r:id="rId18"/>
    <p:sldId id="1041" r:id="rId19"/>
    <p:sldId id="1042" r:id="rId20"/>
    <p:sldId id="1048" r:id="rId21"/>
    <p:sldId id="1049" r:id="rId22"/>
    <p:sldId id="1050" r:id="rId23"/>
    <p:sldId id="1062" r:id="rId24"/>
    <p:sldId id="1051" r:id="rId25"/>
    <p:sldId id="1065" r:id="rId26"/>
    <p:sldId id="1061" r:id="rId27"/>
    <p:sldId id="1053" r:id="rId28"/>
    <p:sldId id="1064" r:id="rId29"/>
    <p:sldId id="1063" r:id="rId30"/>
    <p:sldId id="1060" r:id="rId31"/>
    <p:sldId id="1066" r:id="rId32"/>
    <p:sldId id="1056" r:id="rId33"/>
    <p:sldId id="1045" r:id="rId34"/>
    <p:sldId id="997" r:id="rId35"/>
    <p:sldId id="1010" r:id="rId36"/>
    <p:sldId id="1011" r:id="rId37"/>
    <p:sldId id="983" r:id="rId38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97" autoAdjust="0"/>
    <p:restoredTop sz="95299" autoAdjust="0"/>
  </p:normalViewPr>
  <p:slideViewPr>
    <p:cSldViewPr>
      <p:cViewPr varScale="1">
        <p:scale>
          <a:sx n="83" d="100"/>
          <a:sy n="83" d="100"/>
        </p:scale>
        <p:origin x="63" y="189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853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968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650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1DF17-A28C-4D46-829F-D8D110C09314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037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1DF17-A28C-4D46-829F-D8D110C09314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270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552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457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20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008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455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570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901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399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9072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9602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679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2871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188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3000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69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323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8413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0399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9082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036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945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99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64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040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37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321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3995"/>
            <a:ext cx="12191365" cy="2118283"/>
          </a:xfrm>
          <a:prstGeom prst="rect">
            <a:avLst/>
          </a:prstGeom>
        </p:spPr>
      </p:pic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5450631" y="4490008"/>
            <a:ext cx="129073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Ji Quan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80657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Oct. 22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7" y="5393912"/>
            <a:ext cx="3552825" cy="67291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744B3A5-E8DA-4851-9CA0-B08EFA38ADB7}"/>
              </a:ext>
            </a:extLst>
          </p:cNvPr>
          <p:cNvSpPr/>
          <p:nvPr/>
        </p:nvSpPr>
        <p:spPr>
          <a:xfrm>
            <a:off x="2448368" y="3197807"/>
            <a:ext cx="7295266" cy="646331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en-US" altLang="zh-CN" sz="3600" dirty="0"/>
              <a:t>CEPC Detector </a:t>
            </a:r>
            <a:r>
              <a:rPr lang="en-US" altLang="zh-CN" sz="3600" dirty="0">
                <a:solidFill>
                  <a:srgbClr val="C00000"/>
                </a:solidFill>
              </a:rPr>
              <a:t>Mechanical integration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249E0AB-083F-4384-B911-F0A6E2CC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142584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0639DFC-C6BF-49A1-98D4-8106B6E2C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490" y="1113699"/>
            <a:ext cx="7490355" cy="5580000"/>
          </a:xfrm>
          <a:prstGeom prst="rect">
            <a:avLst/>
          </a:prstGeom>
        </p:spPr>
      </p:pic>
      <p:sp>
        <p:nvSpPr>
          <p:cNvPr id="4" name="矩形 9">
            <a:extLst>
              <a:ext uri="{FF2B5EF4-FFF2-40B4-BE49-F238E27FC236}">
                <a16:creationId xmlns:a16="http://schemas.microsoft.com/office/drawing/2014/main" id="{8CB32ACF-48FA-45F1-AADE-F59169BF3BF6}"/>
              </a:ext>
            </a:extLst>
          </p:cNvPr>
          <p:cNvSpPr/>
          <p:nvPr/>
        </p:nvSpPr>
        <p:spPr bwMode="auto">
          <a:xfrm>
            <a:off x="107115" y="2058726"/>
            <a:ext cx="4199163" cy="26161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24292F"/>
                </a:solidFill>
              </a:rPr>
              <a:t>C</a:t>
            </a:r>
            <a:r>
              <a:rPr lang="en-US" sz="2400" b="1" dirty="0">
                <a:solidFill>
                  <a:srgbClr val="24292F"/>
                </a:solidFill>
              </a:rPr>
              <a:t>onsists of 4 </a:t>
            </a:r>
            <a:r>
              <a:rPr lang="en-US" altLang="zh-CN" sz="2400" b="1" dirty="0">
                <a:solidFill>
                  <a:srgbClr val="24292F"/>
                </a:solidFill>
              </a:rPr>
              <a:t>sections</a:t>
            </a:r>
            <a:r>
              <a:rPr lang="en-US" sz="2400" b="1" dirty="0">
                <a:solidFill>
                  <a:srgbClr val="24292F"/>
                </a:solidFill>
              </a:rPr>
              <a:t> </a:t>
            </a:r>
            <a:r>
              <a:rPr lang="en-US" altLang="zh-CN" sz="2400" b="1" dirty="0">
                <a:solidFill>
                  <a:srgbClr val="24292F"/>
                </a:solidFill>
              </a:rPr>
              <a:t>:</a:t>
            </a:r>
            <a:endParaRPr lang="en-US" sz="2400" b="1" dirty="0">
              <a:solidFill>
                <a:srgbClr val="24292F"/>
              </a:solidFill>
            </a:endParaRPr>
          </a:p>
          <a:p>
            <a:pPr>
              <a:defRPr/>
            </a:pPr>
            <a:endParaRPr lang="en-US" sz="1000" dirty="0">
              <a:solidFill>
                <a:srgbClr val="24292F"/>
              </a:solidFill>
            </a:endParaRPr>
          </a:p>
          <a:p>
            <a:pPr algn="ctr">
              <a:defRPr/>
            </a:pPr>
            <a:r>
              <a:rPr lang="en-US" sz="2000" dirty="0">
                <a:solidFill>
                  <a:srgbClr val="0070C0"/>
                </a:solidFill>
              </a:rPr>
              <a:t>Detection angle :   8.1 ° (arccos0.99)</a:t>
            </a:r>
            <a:endParaRPr sz="2000" dirty="0"/>
          </a:p>
          <a:p>
            <a:pPr algn="ctr">
              <a:defRPr/>
            </a:pPr>
            <a:r>
              <a:rPr lang="en-US" sz="2000" dirty="0"/>
              <a:t>(Before ECAL) </a:t>
            </a:r>
            <a:endParaRPr sz="2000" dirty="0"/>
          </a:p>
          <a:p>
            <a:pPr algn="ctr">
              <a:defRPr/>
            </a:pPr>
            <a:endParaRPr lang="en-US" sz="1000" dirty="0"/>
          </a:p>
          <a:p>
            <a:pPr algn="ctr">
              <a:defRPr/>
            </a:pPr>
            <a:r>
              <a:rPr lang="en-US" sz="2000" dirty="0"/>
              <a:t>(After ECAL)</a:t>
            </a:r>
            <a:endParaRPr sz="2000" dirty="0"/>
          </a:p>
          <a:p>
            <a:pPr algn="ctr">
              <a:defRPr/>
            </a:pPr>
            <a:r>
              <a:rPr lang="en-US" sz="2000" dirty="0">
                <a:solidFill>
                  <a:srgbClr val="0070C0"/>
                </a:solidFill>
              </a:rPr>
              <a:t>ECAL :   700 </a:t>
            </a:r>
            <a:r>
              <a:rPr lang="en-US" altLang="zh-CN" sz="2000" dirty="0">
                <a:solidFill>
                  <a:srgbClr val="0070C0"/>
                </a:solidFill>
              </a:rPr>
              <a:t>X 700</a:t>
            </a:r>
            <a:r>
              <a:rPr lang="en-US" sz="2000" dirty="0">
                <a:solidFill>
                  <a:srgbClr val="0070C0"/>
                </a:solidFill>
              </a:rPr>
              <a:t> mm</a:t>
            </a:r>
            <a:endParaRPr sz="2000" dirty="0"/>
          </a:p>
          <a:p>
            <a:pPr algn="ctr">
              <a:defRPr/>
            </a:pPr>
            <a:r>
              <a:rPr lang="en-US" sz="2000" dirty="0">
                <a:solidFill>
                  <a:srgbClr val="0070C0"/>
                </a:solidFill>
              </a:rPr>
              <a:t>HCAL :  Ø800 mm</a:t>
            </a:r>
            <a:endParaRPr sz="2000" dirty="0"/>
          </a:p>
          <a:p>
            <a:pPr algn="ctr">
              <a:defRPr/>
            </a:pPr>
            <a:r>
              <a:rPr lang="en-US" sz="2000" dirty="0">
                <a:solidFill>
                  <a:srgbClr val="0070C0"/>
                </a:solidFill>
              </a:rPr>
              <a:t>Yoke  :    Ø1100 mm</a:t>
            </a:r>
            <a:endParaRPr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58" y="116632"/>
            <a:ext cx="4080284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Requirements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27937F-3B93-4466-A54F-2AE5D0DF2626}"/>
              </a:ext>
            </a:extLst>
          </p:cNvPr>
          <p:cNvSpPr/>
          <p:nvPr/>
        </p:nvSpPr>
        <p:spPr>
          <a:xfrm>
            <a:off x="1055440" y="1412776"/>
            <a:ext cx="2291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MDI boundary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B3DB912-4A2F-443A-8B34-EC18EA8BBEB8}"/>
              </a:ext>
            </a:extLst>
          </p:cNvPr>
          <p:cNvSpPr/>
          <p:nvPr/>
        </p:nvSpPr>
        <p:spPr>
          <a:xfrm>
            <a:off x="751991" y="5871363"/>
            <a:ext cx="35105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Conical hole and stepped holes are </a:t>
            </a:r>
          </a:p>
          <a:p>
            <a:pPr algn="ctr"/>
            <a:r>
              <a:rPr lang="en-US" altLang="zh-CN" dirty="0"/>
              <a:t>reserved spaces for accelerators</a:t>
            </a:r>
            <a:endParaRPr lang="zh-CN" alt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B15AE16-D99D-42AE-BE33-A10DA493D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1431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480" y="116632"/>
            <a:ext cx="628704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Technical challenges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3592EE2-1BE7-4886-83FB-4EB1C3C9714F}"/>
              </a:ext>
            </a:extLst>
          </p:cNvPr>
          <p:cNvSpPr txBox="1"/>
          <p:nvPr/>
        </p:nvSpPr>
        <p:spPr>
          <a:xfrm>
            <a:off x="186690" y="1588141"/>
            <a:ext cx="11818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800" dirty="0"/>
              <a:t>1. The </a:t>
            </a:r>
            <a:r>
              <a:rPr lang="en-US" altLang="zh-CN" sz="2800" dirty="0">
                <a:solidFill>
                  <a:srgbClr val="FF0000"/>
                </a:solidFill>
              </a:rPr>
              <a:t>contradiction</a:t>
            </a:r>
            <a:r>
              <a:rPr lang="en-US" altLang="zh-CN" sz="2800" dirty="0"/>
              <a:t> between self weight deformation and installation clearance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CFA8A61-A38B-44C7-AF69-8BB5CE5C6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182587"/>
            <a:ext cx="3138258" cy="2880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8BC3AD6-7A1D-4516-ACCC-6F02FA1DABF9}"/>
              </a:ext>
            </a:extLst>
          </p:cNvPr>
          <p:cNvSpPr txBox="1"/>
          <p:nvPr/>
        </p:nvSpPr>
        <p:spPr>
          <a:xfrm>
            <a:off x="186690" y="5581688"/>
            <a:ext cx="4134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Requirements :</a:t>
            </a:r>
          </a:p>
          <a:p>
            <a:r>
              <a:rPr lang="en-US" altLang="zh-CN" dirty="0"/>
              <a:t>  GAP between HCAL and Magnet : </a:t>
            </a:r>
            <a:r>
              <a:rPr lang="en-US" altLang="zh-CN" dirty="0">
                <a:solidFill>
                  <a:srgbClr val="0070C0"/>
                </a:solidFill>
              </a:rPr>
              <a:t>10</a:t>
            </a:r>
            <a:r>
              <a:rPr lang="en-US" altLang="zh-CN" dirty="0"/>
              <a:t> mm</a:t>
            </a:r>
          </a:p>
          <a:p>
            <a:r>
              <a:rPr lang="en-US" altLang="zh-CN" dirty="0"/>
              <a:t>  GAP between HCAL and ECAL : </a:t>
            </a:r>
            <a:r>
              <a:rPr lang="en-US" altLang="zh-CN" dirty="0">
                <a:solidFill>
                  <a:srgbClr val="0070C0"/>
                </a:solidFill>
              </a:rPr>
              <a:t>10</a:t>
            </a:r>
            <a:r>
              <a:rPr lang="en-US" altLang="zh-CN" dirty="0"/>
              <a:t> mm 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91813E4-B7D7-436F-AB0A-C2EAA45FBD26}"/>
              </a:ext>
            </a:extLst>
          </p:cNvPr>
          <p:cNvSpPr/>
          <p:nvPr/>
        </p:nvSpPr>
        <p:spPr>
          <a:xfrm>
            <a:off x="4698823" y="5746913"/>
            <a:ext cx="333777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Self weight deformation :</a:t>
            </a: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18.8 mm </a:t>
            </a:r>
            <a:r>
              <a:rPr lang="en-US" altLang="zh-CN" dirty="0"/>
              <a:t>(&gt; 10mm)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EDB0E7D-2C82-4FF6-A80E-9C39681E7250}"/>
              </a:ext>
            </a:extLst>
          </p:cNvPr>
          <p:cNvSpPr/>
          <p:nvPr/>
        </p:nvSpPr>
        <p:spPr>
          <a:xfrm>
            <a:off x="186690" y="1111087"/>
            <a:ext cx="1101602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500" dirty="0">
                <a:solidFill>
                  <a:srgbClr val="0070C0"/>
                </a:solidFill>
              </a:rPr>
              <a:t>In the current mechanical design process, we encounter many technical challenges:</a:t>
            </a:r>
            <a:endParaRPr lang="zh-CN" altLang="en-US" sz="2500" dirty="0">
              <a:solidFill>
                <a:srgbClr val="0070C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06A76CE-4D62-4B33-BD6D-9CEAA4C2E649}"/>
              </a:ext>
            </a:extLst>
          </p:cNvPr>
          <p:cNvSpPr txBox="1"/>
          <p:nvPr/>
        </p:nvSpPr>
        <p:spPr>
          <a:xfrm>
            <a:off x="8670435" y="2751891"/>
            <a:ext cx="333636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Key :</a:t>
            </a:r>
          </a:p>
          <a:p>
            <a:pPr algn="ctr"/>
            <a:r>
              <a:rPr lang="en-US" altLang="zh-CN" dirty="0"/>
              <a:t>Deformation must be controlled </a:t>
            </a:r>
          </a:p>
          <a:p>
            <a:pPr algn="ctr"/>
            <a:r>
              <a:rPr lang="en-US" altLang="zh-CN" dirty="0"/>
              <a:t>through mechanical optimization </a:t>
            </a:r>
          </a:p>
          <a:p>
            <a:pPr algn="ctr"/>
            <a:r>
              <a:rPr lang="en-US" altLang="zh-CN" dirty="0"/>
              <a:t>design</a:t>
            </a:r>
            <a:endParaRPr lang="zh-CN" alt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A6DFE63-8634-4218-A431-35A6D5F9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11</a:t>
            </a:fld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41DE2FB-050C-4295-9C48-D751A7F0A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355" y="2182587"/>
            <a:ext cx="4533909" cy="2880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6133A87-3808-4C16-9C3A-C45AB874A285}"/>
              </a:ext>
            </a:extLst>
          </p:cNvPr>
          <p:cNvSpPr txBox="1"/>
          <p:nvPr/>
        </p:nvSpPr>
        <p:spPr>
          <a:xfrm>
            <a:off x="8794153" y="4750691"/>
            <a:ext cx="2902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70C0"/>
                </a:solidFill>
              </a:rPr>
              <a:t>How to 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Control Deformation?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83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C942E874-2F6C-4E99-A49F-56E821408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67" y="2350375"/>
            <a:ext cx="5865026" cy="378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480" y="116632"/>
            <a:ext cx="628704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Technical challenges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87B301C-BB23-434E-AD67-548CDB2216B1}"/>
              </a:ext>
            </a:extLst>
          </p:cNvPr>
          <p:cNvSpPr/>
          <p:nvPr/>
        </p:nvSpPr>
        <p:spPr>
          <a:xfrm>
            <a:off x="283317" y="1195898"/>
            <a:ext cx="1101602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500" dirty="0">
                <a:solidFill>
                  <a:srgbClr val="0070C0"/>
                </a:solidFill>
              </a:rPr>
              <a:t>In the current mechanical design process, we encounter many technical challenges:</a:t>
            </a:r>
            <a:endParaRPr lang="zh-CN" altLang="en-US" sz="2500" dirty="0">
              <a:solidFill>
                <a:srgbClr val="0070C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261074A-8BF1-4172-BC38-48DD6D846025}"/>
              </a:ext>
            </a:extLst>
          </p:cNvPr>
          <p:cNvSpPr/>
          <p:nvPr/>
        </p:nvSpPr>
        <p:spPr>
          <a:xfrm>
            <a:off x="144155" y="6291973"/>
            <a:ext cx="78965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>
                <a:solidFill>
                  <a:srgbClr val="0070C0"/>
                </a:solidFill>
              </a:rPr>
              <a:t>Pillow seal maybe used for remote vacuum automatic connection</a:t>
            </a:r>
            <a:endParaRPr lang="zh-CN" altLang="en-US" sz="2200" b="1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74A3A3D-D725-43D4-B9A6-47AF31DF3BEF}"/>
              </a:ext>
            </a:extLst>
          </p:cNvPr>
          <p:cNvSpPr txBox="1"/>
          <p:nvPr/>
        </p:nvSpPr>
        <p:spPr>
          <a:xfrm>
            <a:off x="282642" y="1665557"/>
            <a:ext cx="1093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800" dirty="0"/>
              <a:t>2. Vacuum sealed Connection </a:t>
            </a:r>
            <a:r>
              <a:rPr lang="en-US" altLang="zh-CN" sz="2200" dirty="0"/>
              <a:t>between the Acc MDI component and the Be beampipe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F58C8C2-E1AB-4718-843F-1DE496F00BC9}"/>
              </a:ext>
            </a:extLst>
          </p:cNvPr>
          <p:cNvSpPr/>
          <p:nvPr/>
        </p:nvSpPr>
        <p:spPr>
          <a:xfrm>
            <a:off x="6996046" y="2736502"/>
            <a:ext cx="482869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This is a connection design that </a:t>
            </a:r>
          </a:p>
          <a:p>
            <a:pPr algn="ctr"/>
            <a:r>
              <a:rPr lang="en-US" altLang="zh-CN" sz="2800" dirty="0">
                <a:solidFill>
                  <a:srgbClr val="FF0000"/>
                </a:solidFill>
              </a:rPr>
              <a:t>cannot be operated </a:t>
            </a:r>
          </a:p>
          <a:p>
            <a:pPr algn="ctr"/>
            <a:r>
              <a:rPr lang="en-US" altLang="zh-CN" sz="2800" dirty="0"/>
              <a:t>using conventional methods</a:t>
            </a:r>
            <a:endParaRPr lang="zh-CN" altLang="en-US" sz="28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6EA547B-8915-4686-A8F1-1C05E89E9D32}"/>
              </a:ext>
            </a:extLst>
          </p:cNvPr>
          <p:cNvSpPr/>
          <p:nvPr/>
        </p:nvSpPr>
        <p:spPr>
          <a:xfrm>
            <a:off x="7505459" y="4734799"/>
            <a:ext cx="4079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Technical difficulties :</a:t>
            </a:r>
          </a:p>
          <a:p>
            <a:r>
              <a:rPr lang="en-US" altLang="zh-CN" dirty="0"/>
              <a:t>    </a:t>
            </a:r>
            <a:r>
              <a:rPr lang="en-US" altLang="zh-CN" sz="2200" dirty="0">
                <a:solidFill>
                  <a:srgbClr val="0070C0"/>
                </a:solidFill>
              </a:rPr>
              <a:t>leak rate : 2.66 X 10 </a:t>
            </a:r>
            <a:r>
              <a:rPr lang="en-US" altLang="zh-CN" sz="2200" baseline="30000" dirty="0">
                <a:solidFill>
                  <a:srgbClr val="0070C0"/>
                </a:solidFill>
              </a:rPr>
              <a:t>-11 </a:t>
            </a:r>
            <a:r>
              <a:rPr lang="en-US" altLang="zh-CN" sz="2200" dirty="0">
                <a:solidFill>
                  <a:srgbClr val="0070C0"/>
                </a:solidFill>
              </a:rPr>
              <a:t>Pa *m</a:t>
            </a:r>
            <a:r>
              <a:rPr lang="en-US" altLang="zh-CN" sz="2200" baseline="30000" dirty="0">
                <a:solidFill>
                  <a:srgbClr val="0070C0"/>
                </a:solidFill>
              </a:rPr>
              <a:t>3</a:t>
            </a:r>
            <a:r>
              <a:rPr lang="en-US" altLang="zh-CN" sz="2200" dirty="0">
                <a:solidFill>
                  <a:srgbClr val="0070C0"/>
                </a:solidFill>
              </a:rPr>
              <a:t> /s</a:t>
            </a:r>
            <a:endParaRPr lang="zh-CN" altLang="en-US" sz="2200" dirty="0">
              <a:solidFill>
                <a:srgbClr val="0070C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CB27737-78D1-4B63-82C4-3B5AD7F3BC28}"/>
              </a:ext>
            </a:extLst>
          </p:cNvPr>
          <p:cNvSpPr/>
          <p:nvPr/>
        </p:nvSpPr>
        <p:spPr>
          <a:xfrm>
            <a:off x="7141064" y="5683260"/>
            <a:ext cx="4808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Noto Sans SC"/>
              </a:rPr>
              <a:t>Need to improve and develop current technology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10A3C46E-ACF3-4688-B6A9-12752FAF7C65}"/>
              </a:ext>
            </a:extLst>
          </p:cNvPr>
          <p:cNvCxnSpPr>
            <a:cxnSpLocks/>
          </p:cNvCxnSpPr>
          <p:nvPr/>
        </p:nvCxnSpPr>
        <p:spPr bwMode="auto">
          <a:xfrm flipV="1">
            <a:off x="9624392" y="5344706"/>
            <a:ext cx="0" cy="432048"/>
          </a:xfrm>
          <a:prstGeom prst="straightConnector1">
            <a:avLst/>
          </a:prstGeom>
          <a:ln w="444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B244391-A791-4F4E-AF70-94C77D75D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12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4015D5-D356-42FC-A297-6827C02DC8F1}"/>
              </a:ext>
            </a:extLst>
          </p:cNvPr>
          <p:cNvSpPr txBox="1"/>
          <p:nvPr/>
        </p:nvSpPr>
        <p:spPr>
          <a:xfrm>
            <a:off x="341566" y="3989921"/>
            <a:ext cx="209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Acc MDI component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3593584-9508-43BB-B7D6-742EC6FB3E2B}"/>
              </a:ext>
            </a:extLst>
          </p:cNvPr>
          <p:cNvSpPr txBox="1"/>
          <p:nvPr/>
        </p:nvSpPr>
        <p:spPr>
          <a:xfrm>
            <a:off x="1271464" y="5558125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Beampipe</a:t>
            </a:r>
            <a:endParaRPr lang="zh-CN" altLang="en-US" dirty="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490AE465-F9BF-4094-B77C-0831CD7EB67F}"/>
              </a:ext>
            </a:extLst>
          </p:cNvPr>
          <p:cNvCxnSpPr>
            <a:cxnSpLocks/>
          </p:cNvCxnSpPr>
          <p:nvPr/>
        </p:nvCxnSpPr>
        <p:spPr bwMode="auto">
          <a:xfrm flipV="1">
            <a:off x="2207568" y="4343696"/>
            <a:ext cx="2232248" cy="1245545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111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949" y="199673"/>
            <a:ext cx="5696048" cy="600164"/>
          </a:xfrm>
        </p:spPr>
        <p:txBody>
          <a:bodyPr wrap="none">
            <a:spAutoFit/>
          </a:bodyPr>
          <a:lstStyle/>
          <a:p>
            <a:r>
              <a:rPr lang="en-US" altLang="zh-CN" sz="3300" dirty="0"/>
              <a:t>Overall installation plan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D3A442A-E317-49EA-B7DD-B4D441C0C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13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9765DF3-F100-4FAB-B2AD-FAFEC2F73BAA}"/>
              </a:ext>
            </a:extLst>
          </p:cNvPr>
          <p:cNvSpPr txBox="1"/>
          <p:nvPr/>
        </p:nvSpPr>
        <p:spPr>
          <a:xfrm>
            <a:off x="695400" y="2276872"/>
            <a:ext cx="419121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1.  Installation location :</a:t>
            </a:r>
          </a:p>
          <a:p>
            <a:r>
              <a:rPr lang="en-US" altLang="zh-CN" sz="2800" b="1" dirty="0">
                <a:solidFill>
                  <a:srgbClr val="0070C0"/>
                </a:solidFill>
              </a:rPr>
              <a:t>              Pre-assembly point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050FCDA-D204-481F-A608-8D711B3695ED}"/>
              </a:ext>
            </a:extLst>
          </p:cNvPr>
          <p:cNvSpPr/>
          <p:nvPr/>
        </p:nvSpPr>
        <p:spPr>
          <a:xfrm>
            <a:off x="2022215" y="3111351"/>
            <a:ext cx="8383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Advantage :</a:t>
            </a:r>
            <a:r>
              <a:rPr lang="en-US" altLang="zh-CN" dirty="0"/>
              <a:t> Beam-tuning experiments and detectors installation can be carried out 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552B03C-9274-4AEB-B158-8DB0D41E6588}"/>
              </a:ext>
            </a:extLst>
          </p:cNvPr>
          <p:cNvSpPr txBox="1"/>
          <p:nvPr/>
        </p:nvSpPr>
        <p:spPr>
          <a:xfrm>
            <a:off x="700741" y="4005064"/>
            <a:ext cx="96897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2.  Installation design :</a:t>
            </a:r>
          </a:p>
          <a:p>
            <a:r>
              <a:rPr lang="en-US" altLang="zh-CN" sz="2800" b="1" dirty="0">
                <a:solidFill>
                  <a:srgbClr val="0070C0"/>
                </a:solidFill>
              </a:rPr>
              <a:t>              </a:t>
            </a:r>
            <a:r>
              <a:rPr lang="en-US" altLang="zh-CN" sz="2000" b="1" dirty="0">
                <a:solidFill>
                  <a:srgbClr val="0070C0"/>
                </a:solidFill>
              </a:rPr>
              <a:t>●</a:t>
            </a:r>
            <a:r>
              <a:rPr lang="en-US" altLang="zh-CN" sz="2800" b="1" dirty="0">
                <a:solidFill>
                  <a:srgbClr val="0070C0"/>
                </a:solidFill>
              </a:rPr>
              <a:t>   Installation and disassembly processes are reversible</a:t>
            </a:r>
          </a:p>
          <a:p>
            <a:r>
              <a:rPr lang="en-US" altLang="zh-CN" sz="2800" b="1" dirty="0">
                <a:solidFill>
                  <a:srgbClr val="0070C0"/>
                </a:solidFill>
              </a:rPr>
              <a:t>              </a:t>
            </a:r>
            <a:r>
              <a:rPr lang="en-US" altLang="zh-CN" sz="2000" b="1" dirty="0">
                <a:solidFill>
                  <a:srgbClr val="0070C0"/>
                </a:solidFill>
              </a:rPr>
              <a:t>●</a:t>
            </a:r>
            <a:r>
              <a:rPr lang="en-US" altLang="zh-CN" sz="2800" b="1" dirty="0">
                <a:solidFill>
                  <a:srgbClr val="0070C0"/>
                </a:solidFill>
              </a:rPr>
              <a:t>   Retention of installation benchmarks </a:t>
            </a:r>
            <a:r>
              <a:rPr lang="en-US" altLang="zh-CN" sz="2000" b="1" dirty="0"/>
              <a:t>(Mounting rail)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FAF693B-251C-41F9-97AA-2952131E0BA8}"/>
              </a:ext>
            </a:extLst>
          </p:cNvPr>
          <p:cNvSpPr/>
          <p:nvPr/>
        </p:nvSpPr>
        <p:spPr>
          <a:xfrm>
            <a:off x="2022215" y="5271591"/>
            <a:ext cx="7336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Purpose: </a:t>
            </a:r>
            <a:r>
              <a:rPr lang="en-US" altLang="zh-CN" dirty="0"/>
              <a:t>To facilitate the maintenance and replacement of the detectors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E9E94A9-C36F-4886-B903-4017E498A0DA}"/>
              </a:ext>
            </a:extLst>
          </p:cNvPr>
          <p:cNvSpPr/>
          <p:nvPr/>
        </p:nvSpPr>
        <p:spPr>
          <a:xfrm>
            <a:off x="695400" y="1322760"/>
            <a:ext cx="4027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Follow three principles </a:t>
            </a:r>
            <a:r>
              <a:rPr lang="zh-CN" altLang="en-US" sz="2800" b="1" dirty="0">
                <a:solidFill>
                  <a:srgbClr val="0070C0"/>
                </a:solidFill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938912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949" y="199673"/>
            <a:ext cx="5696048" cy="600164"/>
          </a:xfrm>
        </p:spPr>
        <p:txBody>
          <a:bodyPr wrap="none">
            <a:spAutoFit/>
          </a:bodyPr>
          <a:lstStyle/>
          <a:p>
            <a:r>
              <a:rPr lang="en-US" altLang="zh-CN" sz="3300" dirty="0"/>
              <a:t>Overall installation plan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BBB7139-1CA4-4447-85DD-BB7DDBC02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14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A8148D0-9E5B-4789-8514-3D5CE3E98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2022070"/>
            <a:ext cx="5913611" cy="4500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FD1D0B2-2D67-4816-92EC-3B4FC7497680}"/>
              </a:ext>
            </a:extLst>
          </p:cNvPr>
          <p:cNvSpPr/>
          <p:nvPr/>
        </p:nvSpPr>
        <p:spPr>
          <a:xfrm rot="-120000">
            <a:off x="2933630" y="5800336"/>
            <a:ext cx="1521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Collision point</a:t>
            </a:r>
            <a:endParaRPr lang="zh-CN" altLang="en-US" dirty="0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C4A302B3-DCEB-4E04-98E3-12C284A99105}"/>
              </a:ext>
            </a:extLst>
          </p:cNvPr>
          <p:cNvCxnSpPr>
            <a:cxnSpLocks/>
          </p:cNvCxnSpPr>
          <p:nvPr/>
        </p:nvCxnSpPr>
        <p:spPr bwMode="auto">
          <a:xfrm>
            <a:off x="2783632" y="5836058"/>
            <a:ext cx="144016" cy="288032"/>
          </a:xfrm>
          <a:prstGeom prst="straightConnector1">
            <a:avLst/>
          </a:prstGeom>
          <a:ln w="444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55C28CFF-2357-4029-8A35-C0E29C355EAE}"/>
              </a:ext>
            </a:extLst>
          </p:cNvPr>
          <p:cNvSpPr/>
          <p:nvPr/>
        </p:nvSpPr>
        <p:spPr>
          <a:xfrm>
            <a:off x="4778431" y="6228020"/>
            <a:ext cx="1302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robotic arm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AA00CC2C-0472-4475-B1D4-42868FB2EC1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07770" y="5478454"/>
            <a:ext cx="792086" cy="934232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046ED341-4808-4F19-8E08-A588AFF607A8}"/>
              </a:ext>
            </a:extLst>
          </p:cNvPr>
          <p:cNvSpPr/>
          <p:nvPr/>
        </p:nvSpPr>
        <p:spPr>
          <a:xfrm>
            <a:off x="1644892" y="2238094"/>
            <a:ext cx="2596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Overhead travelling crane</a:t>
            </a:r>
            <a:endParaRPr lang="zh-CN" altLang="en-US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CFFEEF49-1036-4629-A591-C3CC7E59918D}"/>
              </a:ext>
            </a:extLst>
          </p:cNvPr>
          <p:cNvCxnSpPr>
            <a:cxnSpLocks/>
          </p:cNvCxnSpPr>
          <p:nvPr/>
        </p:nvCxnSpPr>
        <p:spPr bwMode="auto">
          <a:xfrm>
            <a:off x="4151784" y="2607426"/>
            <a:ext cx="504056" cy="313613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7A309104-FC59-4979-9D8D-49186AB2EDF8}"/>
              </a:ext>
            </a:extLst>
          </p:cNvPr>
          <p:cNvCxnSpPr>
            <a:cxnSpLocks/>
          </p:cNvCxnSpPr>
          <p:nvPr/>
        </p:nvCxnSpPr>
        <p:spPr bwMode="auto">
          <a:xfrm flipH="1">
            <a:off x="1343472" y="2607426"/>
            <a:ext cx="365560" cy="422756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339B066D-EA5B-4F48-91E4-A328A3E46A4C}"/>
              </a:ext>
            </a:extLst>
          </p:cNvPr>
          <p:cNvSpPr txBox="1"/>
          <p:nvPr/>
        </p:nvSpPr>
        <p:spPr>
          <a:xfrm>
            <a:off x="718943" y="1072349"/>
            <a:ext cx="958717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3. Modern installation :</a:t>
            </a:r>
          </a:p>
          <a:p>
            <a:r>
              <a:rPr lang="en-US" altLang="zh-CN" sz="2800" b="1" dirty="0">
                <a:solidFill>
                  <a:srgbClr val="0070C0"/>
                </a:solidFill>
              </a:rPr>
              <a:t>       </a:t>
            </a:r>
            <a:r>
              <a:rPr lang="en-US" altLang="zh-CN" sz="2000" b="1" dirty="0">
                <a:solidFill>
                  <a:srgbClr val="0070C0"/>
                </a:solidFill>
              </a:rPr>
              <a:t>Installation operation design must be suitable for completion through a robotic arm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015C3DC-30B0-454B-9A31-875E187C07EF}"/>
              </a:ext>
            </a:extLst>
          </p:cNvPr>
          <p:cNvSpPr/>
          <p:nvPr/>
        </p:nvSpPr>
        <p:spPr>
          <a:xfrm>
            <a:off x="6100086" y="3803306"/>
            <a:ext cx="583050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If Possible</a:t>
            </a:r>
          </a:p>
          <a:p>
            <a:pPr algn="ctr"/>
            <a:r>
              <a:rPr lang="en-US" altLang="zh-CN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Future detector installations will be easily installed through 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a combination of robotic arms and two overhead cranes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2B68C4A-BBE6-4217-AB99-938A8ABDD034}"/>
              </a:ext>
            </a:extLst>
          </p:cNvPr>
          <p:cNvSpPr/>
          <p:nvPr/>
        </p:nvSpPr>
        <p:spPr>
          <a:xfrm>
            <a:off x="6744072" y="2500323"/>
            <a:ext cx="42269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Design requirement :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1. The auxiliary tools is as fewer as possible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2. Operation is as sample as possible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453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96" y="116632"/>
            <a:ext cx="718260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 installation design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783AD36-994C-4E95-8ECD-FCDE940E6717}"/>
              </a:ext>
            </a:extLst>
          </p:cNvPr>
          <p:cNvSpPr/>
          <p:nvPr/>
        </p:nvSpPr>
        <p:spPr>
          <a:xfrm>
            <a:off x="657908" y="1988840"/>
            <a:ext cx="9402574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Detail installation design: </a:t>
            </a:r>
          </a:p>
          <a:p>
            <a:r>
              <a:rPr lang="en-US" altLang="zh-CN" sz="2000" dirty="0"/>
              <a:t>1. Reliability and safety assessment of integral detectors and their connecting structures </a:t>
            </a:r>
          </a:p>
          <a:p>
            <a:r>
              <a:rPr lang="en-US" altLang="zh-CN" sz="2000" dirty="0"/>
              <a:t>    (FEA --- stress and deformation)</a:t>
            </a:r>
          </a:p>
          <a:p>
            <a:r>
              <a:rPr lang="en-US" altLang="zh-CN" sz="2000" dirty="0"/>
              <a:t>2. Overall installation steps</a:t>
            </a:r>
          </a:p>
          <a:p>
            <a:r>
              <a:rPr lang="en-US" altLang="zh-CN" sz="2000" dirty="0">
                <a:solidFill>
                  <a:srgbClr val="0070C0"/>
                </a:solidFill>
              </a:rPr>
              <a:t>3. Installation process of the detectors</a:t>
            </a:r>
          </a:p>
          <a:p>
            <a:r>
              <a:rPr lang="en-US" altLang="zh-CN" sz="2000" dirty="0"/>
              <a:t>4. Modular lifting and integral lifting of components</a:t>
            </a:r>
            <a:endParaRPr lang="zh-CN" alt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F05F8-8BA4-4487-A244-9C0BD88F8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321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90AC1C63-589F-4F64-B0E8-090AFDC93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694" y="4682319"/>
            <a:ext cx="1356484" cy="162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96" y="116632"/>
            <a:ext cx="718260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 installation design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0217092-4C87-4AFB-A100-0EB331177554}"/>
              </a:ext>
            </a:extLst>
          </p:cNvPr>
          <p:cNvSpPr/>
          <p:nvPr/>
        </p:nvSpPr>
        <p:spPr>
          <a:xfrm>
            <a:off x="335360" y="1181561"/>
            <a:ext cx="6346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1. Overall reliability and safety assessment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7159983-FF6B-47D5-A61A-63D0EA11B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16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0F8DCDB-55D8-410D-84F4-ECD0C3FC0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811" y="1797653"/>
            <a:ext cx="3522638" cy="27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48FB3AC-E54F-44C2-8910-B5CC32907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22" y="2313803"/>
            <a:ext cx="3447809" cy="414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C9FFFBE-DDED-4E5C-8B9A-D25C88224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610" y="1797653"/>
            <a:ext cx="3537628" cy="270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371CBDB-644E-47DF-A838-BF8697B67C78}"/>
              </a:ext>
            </a:extLst>
          </p:cNvPr>
          <p:cNvSpPr txBox="1"/>
          <p:nvPr/>
        </p:nvSpPr>
        <p:spPr>
          <a:xfrm>
            <a:off x="5112811" y="4497653"/>
            <a:ext cx="242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Deformation : ≈ 0.9 mm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600B89E-4CF0-4643-8545-F7754AF28B55}"/>
              </a:ext>
            </a:extLst>
          </p:cNvPr>
          <p:cNvSpPr txBox="1"/>
          <p:nvPr/>
        </p:nvSpPr>
        <p:spPr>
          <a:xfrm>
            <a:off x="9255160" y="4497653"/>
            <a:ext cx="178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Stress : ≈ 76 MPa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9A2D17A-1508-4248-BD9D-55EBAFA6593C}"/>
              </a:ext>
            </a:extLst>
          </p:cNvPr>
          <p:cNvSpPr txBox="1"/>
          <p:nvPr/>
        </p:nvSpPr>
        <p:spPr>
          <a:xfrm>
            <a:off x="3287688" y="6156012"/>
            <a:ext cx="162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Barrel supports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8F2A875-9645-4CF5-A25D-AA4A10C1D6AF}"/>
              </a:ext>
            </a:extLst>
          </p:cNvPr>
          <p:cNvSpPr txBox="1"/>
          <p:nvPr/>
        </p:nvSpPr>
        <p:spPr>
          <a:xfrm>
            <a:off x="407368" y="6156012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Support</a:t>
            </a:r>
            <a:endParaRPr lang="zh-CN" altLang="en-US" dirty="0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B02A19F0-63CB-4560-AE88-AFFC4280810E}"/>
              </a:ext>
            </a:extLst>
          </p:cNvPr>
          <p:cNvCxnSpPr>
            <a:cxnSpLocks/>
          </p:cNvCxnSpPr>
          <p:nvPr/>
        </p:nvCxnSpPr>
        <p:spPr bwMode="auto">
          <a:xfrm flipV="1">
            <a:off x="767408" y="5363924"/>
            <a:ext cx="890088" cy="792088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38A9122B-8229-4B27-92CA-E8C4A6CB107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184676" y="5147900"/>
            <a:ext cx="761817" cy="1008112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FB9CECCB-B96E-4C1E-8A4C-B285A83D726D}"/>
              </a:ext>
            </a:extLst>
          </p:cNvPr>
          <p:cNvSpPr txBox="1"/>
          <p:nvPr/>
        </p:nvSpPr>
        <p:spPr>
          <a:xfrm>
            <a:off x="6151335" y="6343047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Drawing of the End and Barrel support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6F3ECD1-2475-4404-A745-9A0575248289}"/>
              </a:ext>
            </a:extLst>
          </p:cNvPr>
          <p:cNvSpPr txBox="1"/>
          <p:nvPr/>
        </p:nvSpPr>
        <p:spPr>
          <a:xfrm>
            <a:off x="4603279" y="4962956"/>
            <a:ext cx="19328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Conclusion :</a:t>
            </a:r>
          </a:p>
          <a:p>
            <a:pPr algn="ctr"/>
            <a:r>
              <a:rPr lang="en-US" altLang="zh-CN" dirty="0"/>
              <a:t>Meet requirement</a:t>
            </a:r>
          </a:p>
          <a:p>
            <a:pPr algn="ctr"/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&lt; 1 mm</a:t>
            </a:r>
            <a:r>
              <a:rPr lang="en-US" altLang="zh-CN" dirty="0"/>
              <a:t>)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58DFEFB-C4A5-4691-9AE7-03137EB722E3}"/>
              </a:ext>
            </a:extLst>
          </p:cNvPr>
          <p:cNvSpPr/>
          <p:nvPr/>
        </p:nvSpPr>
        <p:spPr>
          <a:xfrm>
            <a:off x="9552384" y="1145861"/>
            <a:ext cx="1379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Yoke : 1560 t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609B1F5-EBE9-4781-B88D-2263EE571DA2}"/>
              </a:ext>
            </a:extLst>
          </p:cNvPr>
          <p:cNvSpPr/>
          <p:nvPr/>
        </p:nvSpPr>
        <p:spPr>
          <a:xfrm>
            <a:off x="707650" y="1728310"/>
            <a:ext cx="3151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Assembly deformation of yoke </a:t>
            </a:r>
          </a:p>
          <a:p>
            <a:pPr algn="ctr"/>
            <a:r>
              <a:rPr lang="en-US" altLang="zh-CN" b="1" dirty="0"/>
              <a:t>without detector</a:t>
            </a:r>
            <a:endParaRPr lang="zh-CN" altLang="en-US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686EB4C-B4EC-4FCB-9F7C-9667F72C4E8B}"/>
              </a:ext>
            </a:extLst>
          </p:cNvPr>
          <p:cNvSpPr/>
          <p:nvPr/>
        </p:nvSpPr>
        <p:spPr>
          <a:xfrm>
            <a:off x="9252822" y="4940957"/>
            <a:ext cx="28044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</a:rPr>
              <a:t>two end flange </a:t>
            </a:r>
          </a:p>
          <a:p>
            <a:pPr algn="ctr"/>
            <a:r>
              <a:rPr lang="en-US" altLang="zh-CN" dirty="0"/>
              <a:t>and 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barrel supports </a:t>
            </a:r>
          </a:p>
          <a:p>
            <a:pPr algn="ctr"/>
            <a:r>
              <a:rPr lang="en-US" altLang="zh-CN" dirty="0"/>
              <a:t>can reduce the deformation</a:t>
            </a:r>
            <a:endParaRPr lang="zh-CN" altLang="en-US" dirty="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CFF0065A-979C-4435-82E7-5A26608EEF78}"/>
              </a:ext>
            </a:extLst>
          </p:cNvPr>
          <p:cNvCxnSpPr>
            <a:cxnSpLocks/>
          </p:cNvCxnSpPr>
          <p:nvPr/>
        </p:nvCxnSpPr>
        <p:spPr bwMode="auto">
          <a:xfrm flipH="1">
            <a:off x="9120336" y="5464903"/>
            <a:ext cx="525509" cy="0"/>
          </a:xfrm>
          <a:prstGeom prst="straightConnector1">
            <a:avLst/>
          </a:prstGeom>
          <a:ln w="635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345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96" y="116632"/>
            <a:ext cx="718260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 installation design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0217092-4C87-4AFB-A100-0EB331177554}"/>
              </a:ext>
            </a:extLst>
          </p:cNvPr>
          <p:cNvSpPr/>
          <p:nvPr/>
        </p:nvSpPr>
        <p:spPr>
          <a:xfrm>
            <a:off x="335360" y="1181561"/>
            <a:ext cx="6346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1. Overall reliability and safety assessment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7159983-FF6B-47D5-A61A-63D0EA11B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17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A18DD9-F8F3-4C87-9790-20EFBF1F9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2420888"/>
            <a:ext cx="3472149" cy="4140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A0EA662-8205-43A1-8157-55B1382EE1BF}"/>
              </a:ext>
            </a:extLst>
          </p:cNvPr>
          <p:cNvSpPr txBox="1"/>
          <p:nvPr/>
        </p:nvSpPr>
        <p:spPr>
          <a:xfrm>
            <a:off x="4095541" y="2564904"/>
            <a:ext cx="288431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Yoke : 1560 t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Magnet : ≈ 290 t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HCAL : ≈ 1660 t</a:t>
            </a:r>
          </a:p>
          <a:p>
            <a:pPr algn="ctr"/>
            <a:r>
              <a:rPr lang="en-US" altLang="zh-CN" dirty="0"/>
              <a:t>(Barrel: 960 t  End: 350 X 2 t)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A247E25-936F-47C5-B563-EC8E816F62ED}"/>
              </a:ext>
            </a:extLst>
          </p:cNvPr>
          <p:cNvSpPr/>
          <p:nvPr/>
        </p:nvSpPr>
        <p:spPr>
          <a:xfrm>
            <a:off x="646913" y="1704781"/>
            <a:ext cx="34251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/>
              <a:t>Deformation of the yoke </a:t>
            </a:r>
          </a:p>
          <a:p>
            <a:pPr algn="ctr"/>
            <a:r>
              <a:rPr lang="en-US" altLang="zh-CN" b="1" dirty="0"/>
              <a:t>in the presence of a sub-detectors</a:t>
            </a:r>
            <a:endParaRPr lang="zh-CN" altLang="en-US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0BA4E7C-8F54-4035-8FD0-2ED81966EB38}"/>
              </a:ext>
            </a:extLst>
          </p:cNvPr>
          <p:cNvSpPr txBox="1"/>
          <p:nvPr/>
        </p:nvSpPr>
        <p:spPr>
          <a:xfrm>
            <a:off x="6894383" y="3058744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Load</a:t>
            </a:r>
            <a:endParaRPr lang="zh-CN" altLang="en-US" sz="2400" b="1" dirty="0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438CBFE9-1EA6-4F9D-A702-49128013D53B}"/>
              </a:ext>
            </a:extLst>
          </p:cNvPr>
          <p:cNvCxnSpPr>
            <a:cxnSpLocks/>
          </p:cNvCxnSpPr>
          <p:nvPr/>
        </p:nvCxnSpPr>
        <p:spPr bwMode="auto">
          <a:xfrm flipH="1">
            <a:off x="6324785" y="3284984"/>
            <a:ext cx="468000" cy="0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B2EF4C3F-2FF1-4653-A396-182507AC0836}"/>
              </a:ext>
            </a:extLst>
          </p:cNvPr>
          <p:cNvSpPr txBox="1"/>
          <p:nvPr/>
        </p:nvSpPr>
        <p:spPr>
          <a:xfrm>
            <a:off x="3709160" y="3054151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1950 t</a:t>
            </a:r>
            <a:endParaRPr lang="zh-CN" altLang="en-US" sz="24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8282A55-8ECE-401A-B95D-604395AA232A}"/>
              </a:ext>
            </a:extLst>
          </p:cNvPr>
          <p:cNvSpPr/>
          <p:nvPr/>
        </p:nvSpPr>
        <p:spPr>
          <a:xfrm>
            <a:off x="4205762" y="4316035"/>
            <a:ext cx="2663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Other lighter components </a:t>
            </a: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are ignored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F1D0703-1A1B-46D5-A932-87FE5DF10DB2}"/>
              </a:ext>
            </a:extLst>
          </p:cNvPr>
          <p:cNvSpPr/>
          <p:nvPr/>
        </p:nvSpPr>
        <p:spPr>
          <a:xfrm>
            <a:off x="8040216" y="1484784"/>
            <a:ext cx="369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Focus on the deformation of the Yoke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197856C-85A8-4C2E-ACA6-067FF4A9B66A}"/>
              </a:ext>
            </a:extLst>
          </p:cNvPr>
          <p:cNvSpPr txBox="1"/>
          <p:nvPr/>
        </p:nvSpPr>
        <p:spPr>
          <a:xfrm>
            <a:off x="8677121" y="5413432"/>
            <a:ext cx="24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Deformation : 1.07 mm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262E949-AC96-4026-A6F6-7ED682C1AA3E}"/>
              </a:ext>
            </a:extLst>
          </p:cNvPr>
          <p:cNvSpPr txBox="1"/>
          <p:nvPr/>
        </p:nvSpPr>
        <p:spPr>
          <a:xfrm>
            <a:off x="5471442" y="5918547"/>
            <a:ext cx="1566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It’s safety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C480B5E-6F2A-4B5F-9F96-9840587589CE}"/>
              </a:ext>
            </a:extLst>
          </p:cNvPr>
          <p:cNvSpPr txBox="1"/>
          <p:nvPr/>
        </p:nvSpPr>
        <p:spPr>
          <a:xfrm>
            <a:off x="4223792" y="5483068"/>
            <a:ext cx="4061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Deformation within reasonable limits</a:t>
            </a:r>
            <a:endParaRPr lang="zh-CN" altLang="en-US" sz="20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EF214DE-CF1C-4A3E-BA4A-78BA9719A0FB}"/>
              </a:ext>
            </a:extLst>
          </p:cNvPr>
          <p:cNvSpPr txBox="1"/>
          <p:nvPr/>
        </p:nvSpPr>
        <p:spPr>
          <a:xfrm>
            <a:off x="8677121" y="5984069"/>
            <a:ext cx="242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Deformation : ≈ 0.9 mm</a:t>
            </a:r>
            <a:endParaRPr lang="zh-CN" altLang="en-US" dirty="0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E70008AC-76FA-4C14-8BEB-2A70D0FFAF38}"/>
              </a:ext>
            </a:extLst>
          </p:cNvPr>
          <p:cNvCxnSpPr>
            <a:cxnSpLocks/>
          </p:cNvCxnSpPr>
          <p:nvPr/>
        </p:nvCxnSpPr>
        <p:spPr bwMode="auto">
          <a:xfrm flipV="1">
            <a:off x="9895384" y="5738547"/>
            <a:ext cx="0" cy="360000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E4D7EADE-66DB-44EC-898C-873C4ECEF8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84" y="2045543"/>
            <a:ext cx="3704325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80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F41673-402E-429D-A231-55839283E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519" y="1761501"/>
            <a:ext cx="5711799" cy="252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96" y="116632"/>
            <a:ext cx="718260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 installation design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0217092-4C87-4AFB-A100-0EB331177554}"/>
              </a:ext>
            </a:extLst>
          </p:cNvPr>
          <p:cNvSpPr/>
          <p:nvPr/>
        </p:nvSpPr>
        <p:spPr>
          <a:xfrm>
            <a:off x="335360" y="1181561"/>
            <a:ext cx="4097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2. Overall installation steps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0602C4A-D3B0-4D9B-AC22-4F0DC5BEA1E6}"/>
              </a:ext>
            </a:extLst>
          </p:cNvPr>
          <p:cNvSpPr txBox="1"/>
          <p:nvPr/>
        </p:nvSpPr>
        <p:spPr>
          <a:xfrm>
            <a:off x="1343472" y="2075796"/>
            <a:ext cx="41623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</a:rPr>
              <a:t>Note :</a:t>
            </a:r>
          </a:p>
          <a:p>
            <a:pPr algn="ctr"/>
            <a:r>
              <a:rPr lang="en-US" altLang="zh-CN" dirty="0"/>
              <a:t>Mounting rail is the installation reference, </a:t>
            </a:r>
          </a:p>
          <a:p>
            <a:pPr algn="ctr"/>
            <a:r>
              <a:rPr lang="en-US" altLang="zh-CN" dirty="0"/>
              <a:t>and must be pre-collimation with yoke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04B037F-C572-4A5D-807A-9FD73D31421C}"/>
              </a:ext>
            </a:extLst>
          </p:cNvPr>
          <p:cNvSpPr/>
          <p:nvPr/>
        </p:nvSpPr>
        <p:spPr>
          <a:xfrm>
            <a:off x="7293880" y="1634623"/>
            <a:ext cx="1227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Barrel Yoke</a:t>
            </a:r>
            <a:endParaRPr lang="zh-CN" altLang="en-US" dirty="0">
              <a:solidFill>
                <a:srgbClr val="0070C0"/>
              </a:solidFill>
            </a:endParaRPr>
          </a:p>
        </p:txBody>
      </p:sp>
      <p:cxnSp>
        <p:nvCxnSpPr>
          <p:cNvPr id="18" name="直接箭头连接符 10">
            <a:extLst>
              <a:ext uri="{FF2B5EF4-FFF2-40B4-BE49-F238E27FC236}">
                <a16:creationId xmlns:a16="http://schemas.microsoft.com/office/drawing/2014/main" id="{05EED4C8-5A4B-4EAA-959F-8BC032294693}"/>
              </a:ext>
            </a:extLst>
          </p:cNvPr>
          <p:cNvCxnSpPr>
            <a:cxnSpLocks/>
          </p:cNvCxnSpPr>
          <p:nvPr/>
        </p:nvCxnSpPr>
        <p:spPr bwMode="auto">
          <a:xfrm>
            <a:off x="6744072" y="3053318"/>
            <a:ext cx="781489" cy="212375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1EA09C59-09E3-450C-ADCD-49F5DB64B6B1}"/>
              </a:ext>
            </a:extLst>
          </p:cNvPr>
          <p:cNvCxnSpPr>
            <a:cxnSpLocks/>
          </p:cNvCxnSpPr>
          <p:nvPr/>
        </p:nvCxnSpPr>
        <p:spPr bwMode="auto">
          <a:xfrm>
            <a:off x="8472264" y="1844824"/>
            <a:ext cx="1021879" cy="294971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48830CD9-D4AA-409A-B091-6254709A8BD2}"/>
              </a:ext>
            </a:extLst>
          </p:cNvPr>
          <p:cNvSpPr txBox="1"/>
          <p:nvPr/>
        </p:nvSpPr>
        <p:spPr>
          <a:xfrm>
            <a:off x="7280290" y="1186048"/>
            <a:ext cx="281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General installation drawing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691B973-1440-4DD8-8116-AE8F884207E0}"/>
              </a:ext>
            </a:extLst>
          </p:cNvPr>
          <p:cNvSpPr txBox="1"/>
          <p:nvPr/>
        </p:nvSpPr>
        <p:spPr>
          <a:xfrm>
            <a:off x="767408" y="3752363"/>
            <a:ext cx="999344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The steps are as follows :</a:t>
            </a:r>
          </a:p>
          <a:p>
            <a:r>
              <a:rPr lang="en-US" altLang="zh-CN" sz="2800" dirty="0">
                <a:solidFill>
                  <a:srgbClr val="FF0000"/>
                </a:solidFill>
              </a:rPr>
              <a:t>1. In the ground room</a:t>
            </a:r>
          </a:p>
          <a:p>
            <a:r>
              <a:rPr lang="en-US" altLang="zh-CN" dirty="0"/>
              <a:t>    Complete the assembly work of each sub-detector, including electronics, etc.</a:t>
            </a:r>
          </a:p>
          <a:p>
            <a:r>
              <a:rPr lang="en-US" altLang="zh-CN" sz="2800" dirty="0"/>
              <a:t>2. In the shaft</a:t>
            </a:r>
          </a:p>
          <a:p>
            <a:r>
              <a:rPr lang="en-US" altLang="zh-CN" dirty="0"/>
              <a:t>    Each sub-detector is lifted into the underground experimental room through vertical shaft in sequence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3. In the underground experimental room  ---</a:t>
            </a:r>
            <a:endParaRPr lang="en-US" altLang="zh-CN" sz="1600" dirty="0">
              <a:solidFill>
                <a:srgbClr val="FF0000"/>
              </a:solidFill>
            </a:endParaRPr>
          </a:p>
          <a:p>
            <a:r>
              <a:rPr lang="en-US" altLang="zh-CN" dirty="0"/>
              <a:t>    Assemble each sub detector on the mounting rail and push them into the yoke in sequence</a:t>
            </a:r>
            <a:endParaRPr lang="zh-CN" alt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CB7ADD5-E78C-4152-A6D9-D6B2799D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18</a:t>
            </a:fld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D11BAB3-636F-4921-86E1-83B3914275DE}"/>
              </a:ext>
            </a:extLst>
          </p:cNvPr>
          <p:cNvSpPr/>
          <p:nvPr/>
        </p:nvSpPr>
        <p:spPr>
          <a:xfrm>
            <a:off x="7403617" y="5660577"/>
            <a:ext cx="3876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most important part of the installation</a:t>
            </a:r>
            <a:endParaRPr lang="zh-CN" altLang="en-US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77A23A3-3522-4AF1-A6E7-6B8CDFCA0E50}"/>
              </a:ext>
            </a:extLst>
          </p:cNvPr>
          <p:cNvSpPr/>
          <p:nvPr/>
        </p:nvSpPr>
        <p:spPr>
          <a:xfrm>
            <a:off x="6025189" y="2566648"/>
            <a:ext cx="1437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Mounting rail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9435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586BD0E-49A5-4495-A697-E2A41DDF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0888"/>
            <a:ext cx="12192000" cy="35185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96" y="116632"/>
            <a:ext cx="718260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 installation design</a:t>
            </a:r>
          </a:p>
        </p:txBody>
      </p:sp>
      <p:sp>
        <p:nvSpPr>
          <p:cNvPr id="44" name="文本框 11">
            <a:extLst>
              <a:ext uri="{FF2B5EF4-FFF2-40B4-BE49-F238E27FC236}">
                <a16:creationId xmlns:a16="http://schemas.microsoft.com/office/drawing/2014/main" id="{C79EACBE-8112-4BF5-B5D8-49C33FD87642}"/>
              </a:ext>
            </a:extLst>
          </p:cNvPr>
          <p:cNvSpPr>
            <a:spLocks/>
          </p:cNvSpPr>
          <p:nvPr/>
        </p:nvSpPr>
        <p:spPr bwMode="auto">
          <a:xfrm>
            <a:off x="9678258" y="6010889"/>
            <a:ext cx="61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Yoke</a:t>
            </a:r>
            <a:endParaRPr lang="zh-CN" dirty="0"/>
          </a:p>
        </p:txBody>
      </p:sp>
      <p:cxnSp>
        <p:nvCxnSpPr>
          <p:cNvPr id="45" name="直接箭头连接符 10">
            <a:extLst>
              <a:ext uri="{FF2B5EF4-FFF2-40B4-BE49-F238E27FC236}">
                <a16:creationId xmlns:a16="http://schemas.microsoft.com/office/drawing/2014/main" id="{5513B9D7-AC22-4902-A03D-0E32A6707CD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343028" y="5155752"/>
            <a:ext cx="474835" cy="860034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10">
            <a:extLst>
              <a:ext uri="{FF2B5EF4-FFF2-40B4-BE49-F238E27FC236}">
                <a16:creationId xmlns:a16="http://schemas.microsoft.com/office/drawing/2014/main" id="{F35556DF-527A-4A50-B59C-811E97DA09B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392144" y="5155752"/>
            <a:ext cx="498911" cy="85513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21">
            <a:extLst>
              <a:ext uri="{FF2B5EF4-FFF2-40B4-BE49-F238E27FC236}">
                <a16:creationId xmlns:a16="http://schemas.microsoft.com/office/drawing/2014/main" id="{BEF73EDD-9ABD-42E3-90A6-E40676B615DE}"/>
              </a:ext>
            </a:extLst>
          </p:cNvPr>
          <p:cNvSpPr>
            <a:spLocks/>
          </p:cNvSpPr>
          <p:nvPr/>
        </p:nvSpPr>
        <p:spPr bwMode="auto">
          <a:xfrm>
            <a:off x="7522322" y="6015685"/>
            <a:ext cx="91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Magnet</a:t>
            </a:r>
            <a:endParaRPr lang="zh-CN" dirty="0"/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A66D3BE6-11C4-4B3B-AF66-B5018ECFC9A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407151" y="5155752"/>
            <a:ext cx="504210" cy="83419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23">
            <a:extLst>
              <a:ext uri="{FF2B5EF4-FFF2-40B4-BE49-F238E27FC236}">
                <a16:creationId xmlns:a16="http://schemas.microsoft.com/office/drawing/2014/main" id="{485CF859-1779-40BF-A19B-AE3ACD9A33E8}"/>
              </a:ext>
            </a:extLst>
          </p:cNvPr>
          <p:cNvSpPr>
            <a:spLocks/>
          </p:cNvSpPr>
          <p:nvPr/>
        </p:nvSpPr>
        <p:spPr bwMode="auto">
          <a:xfrm>
            <a:off x="6723739" y="6000955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HCAL</a:t>
            </a:r>
            <a:endParaRPr lang="zh-CN" dirty="0"/>
          </a:p>
        </p:txBody>
      </p:sp>
      <p:cxnSp>
        <p:nvCxnSpPr>
          <p:cNvPr id="50" name="直接箭头连接符 10">
            <a:extLst>
              <a:ext uri="{FF2B5EF4-FFF2-40B4-BE49-F238E27FC236}">
                <a16:creationId xmlns:a16="http://schemas.microsoft.com/office/drawing/2014/main" id="{212D4D63-A4E5-4B1D-B9D6-4155C21DE79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400806" y="5116952"/>
            <a:ext cx="577727" cy="898247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25">
            <a:extLst>
              <a:ext uri="{FF2B5EF4-FFF2-40B4-BE49-F238E27FC236}">
                <a16:creationId xmlns:a16="http://schemas.microsoft.com/office/drawing/2014/main" id="{CCB18C54-4765-47A1-B253-A6B0AD5FA936}"/>
              </a:ext>
            </a:extLst>
          </p:cNvPr>
          <p:cNvSpPr>
            <a:spLocks/>
          </p:cNvSpPr>
          <p:nvPr/>
        </p:nvSpPr>
        <p:spPr bwMode="auto">
          <a:xfrm>
            <a:off x="5912814" y="6007595"/>
            <a:ext cx="6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ECAL</a:t>
            </a:r>
            <a:endParaRPr lang="zh-CN" dirty="0"/>
          </a:p>
        </p:txBody>
      </p:sp>
      <p:cxnSp>
        <p:nvCxnSpPr>
          <p:cNvPr id="52" name="直接箭头连接符 10">
            <a:extLst>
              <a:ext uri="{FF2B5EF4-FFF2-40B4-BE49-F238E27FC236}">
                <a16:creationId xmlns:a16="http://schemas.microsoft.com/office/drawing/2014/main" id="{07922D80-944D-47B7-96E3-5BDE6D363C4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821449" y="5006618"/>
            <a:ext cx="579357" cy="983332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27">
            <a:extLst>
              <a:ext uri="{FF2B5EF4-FFF2-40B4-BE49-F238E27FC236}">
                <a16:creationId xmlns:a16="http://schemas.microsoft.com/office/drawing/2014/main" id="{7F6304C3-170A-403A-B131-4F4BB244E1EE}"/>
              </a:ext>
            </a:extLst>
          </p:cNvPr>
          <p:cNvSpPr>
            <a:spLocks/>
          </p:cNvSpPr>
          <p:nvPr/>
        </p:nvSpPr>
        <p:spPr bwMode="auto">
          <a:xfrm>
            <a:off x="4675546" y="6015198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TPC</a:t>
            </a:r>
            <a:r>
              <a:rPr lang="en-US" sz="1600" dirty="0">
                <a:solidFill>
                  <a:srgbClr val="FF0000"/>
                </a:solidFill>
              </a:rPr>
              <a:t>(OTK)</a:t>
            </a:r>
            <a:endParaRPr lang="zh-CN" sz="1600" dirty="0">
              <a:solidFill>
                <a:srgbClr val="FF0000"/>
              </a:solidFill>
            </a:endParaRPr>
          </a:p>
        </p:txBody>
      </p:sp>
      <p:cxnSp>
        <p:nvCxnSpPr>
          <p:cNvPr id="54" name="直接箭头连接符 10">
            <a:extLst>
              <a:ext uri="{FF2B5EF4-FFF2-40B4-BE49-F238E27FC236}">
                <a16:creationId xmlns:a16="http://schemas.microsoft.com/office/drawing/2014/main" id="{357F393B-4A49-44A7-980C-3099422CD0FA}"/>
              </a:ext>
            </a:extLst>
          </p:cNvPr>
          <p:cNvCxnSpPr>
            <a:cxnSpLocks/>
          </p:cNvCxnSpPr>
          <p:nvPr/>
        </p:nvCxnSpPr>
        <p:spPr bwMode="auto">
          <a:xfrm flipV="1">
            <a:off x="4284537" y="4797152"/>
            <a:ext cx="83271" cy="119279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31">
            <a:extLst>
              <a:ext uri="{FF2B5EF4-FFF2-40B4-BE49-F238E27FC236}">
                <a16:creationId xmlns:a16="http://schemas.microsoft.com/office/drawing/2014/main" id="{7F2E73EF-4E15-4733-969F-13F097E93E21}"/>
              </a:ext>
            </a:extLst>
          </p:cNvPr>
          <p:cNvSpPr>
            <a:spLocks/>
          </p:cNvSpPr>
          <p:nvPr/>
        </p:nvSpPr>
        <p:spPr bwMode="auto">
          <a:xfrm>
            <a:off x="2170727" y="6011996"/>
            <a:ext cx="1576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70C0"/>
                </a:solidFill>
              </a:rPr>
              <a:t>End ECAL</a:t>
            </a:r>
            <a:r>
              <a:rPr lang="en-US" sz="1600" dirty="0">
                <a:solidFill>
                  <a:srgbClr val="FF0000"/>
                </a:solidFill>
              </a:rPr>
              <a:t>(OTK)</a:t>
            </a:r>
            <a:endParaRPr lang="zh-CN" sz="1600" dirty="0">
              <a:solidFill>
                <a:srgbClr val="FF0000"/>
              </a:solidFill>
            </a:endParaRPr>
          </a:p>
        </p:txBody>
      </p:sp>
      <p:cxnSp>
        <p:nvCxnSpPr>
          <p:cNvPr id="56" name="直接箭头连接符 10">
            <a:extLst>
              <a:ext uri="{FF2B5EF4-FFF2-40B4-BE49-F238E27FC236}">
                <a16:creationId xmlns:a16="http://schemas.microsoft.com/office/drawing/2014/main" id="{73CE1B62-66FF-4ABF-A820-72CCE39CFC3E}"/>
              </a:ext>
            </a:extLst>
          </p:cNvPr>
          <p:cNvCxnSpPr>
            <a:cxnSpLocks/>
          </p:cNvCxnSpPr>
          <p:nvPr/>
        </p:nvCxnSpPr>
        <p:spPr bwMode="auto">
          <a:xfrm flipV="1">
            <a:off x="2856793" y="5273411"/>
            <a:ext cx="358887" cy="72754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40">
            <a:extLst>
              <a:ext uri="{FF2B5EF4-FFF2-40B4-BE49-F238E27FC236}">
                <a16:creationId xmlns:a16="http://schemas.microsoft.com/office/drawing/2014/main" id="{07755377-210F-49AC-B4C5-9A75661545D3}"/>
              </a:ext>
            </a:extLst>
          </p:cNvPr>
          <p:cNvSpPr>
            <a:spLocks/>
          </p:cNvSpPr>
          <p:nvPr/>
        </p:nvSpPr>
        <p:spPr bwMode="auto">
          <a:xfrm>
            <a:off x="3999571" y="6000955"/>
            <a:ext cx="47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ITK</a:t>
            </a:r>
            <a:endParaRPr lang="zh-CN" dirty="0"/>
          </a:p>
        </p:txBody>
      </p:sp>
      <p:sp>
        <p:nvSpPr>
          <p:cNvPr id="58" name="文本框 34">
            <a:extLst>
              <a:ext uri="{FF2B5EF4-FFF2-40B4-BE49-F238E27FC236}">
                <a16:creationId xmlns:a16="http://schemas.microsoft.com/office/drawing/2014/main" id="{8F303F9E-D3A0-472B-B4D3-4CA1CBA45995}"/>
              </a:ext>
            </a:extLst>
          </p:cNvPr>
          <p:cNvSpPr>
            <a:spLocks/>
          </p:cNvSpPr>
          <p:nvPr/>
        </p:nvSpPr>
        <p:spPr bwMode="auto">
          <a:xfrm>
            <a:off x="736199" y="6006522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70C0"/>
                </a:solidFill>
              </a:rPr>
              <a:t>End HCAL</a:t>
            </a:r>
            <a:endParaRPr lang="zh-CN" dirty="0">
              <a:solidFill>
                <a:srgbClr val="0070C0"/>
              </a:solidFill>
            </a:endParaRPr>
          </a:p>
        </p:txBody>
      </p:sp>
      <p:cxnSp>
        <p:nvCxnSpPr>
          <p:cNvPr id="59" name="直接箭头连接符 10">
            <a:extLst>
              <a:ext uri="{FF2B5EF4-FFF2-40B4-BE49-F238E27FC236}">
                <a16:creationId xmlns:a16="http://schemas.microsoft.com/office/drawing/2014/main" id="{87F8209F-0A46-4196-9A19-0A9CD4A8F98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575720" y="4797152"/>
            <a:ext cx="286606" cy="55055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60">
            <a:extLst>
              <a:ext uri="{FF2B5EF4-FFF2-40B4-BE49-F238E27FC236}">
                <a16:creationId xmlns:a16="http://schemas.microsoft.com/office/drawing/2014/main" id="{7FF524B2-FDCB-4CA0-B892-AB951EE0750C}"/>
              </a:ext>
            </a:extLst>
          </p:cNvPr>
          <p:cNvSpPr>
            <a:spLocks/>
          </p:cNvSpPr>
          <p:nvPr/>
        </p:nvSpPr>
        <p:spPr bwMode="auto">
          <a:xfrm>
            <a:off x="152068" y="5380162"/>
            <a:ext cx="1722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/>
              <a:t>ACC Component</a:t>
            </a:r>
            <a:endParaRPr lang="zh-CN" dirty="0"/>
          </a:p>
        </p:txBody>
      </p:sp>
      <p:cxnSp>
        <p:nvCxnSpPr>
          <p:cNvPr id="61" name="直接箭头连接符 10">
            <a:extLst>
              <a:ext uri="{FF2B5EF4-FFF2-40B4-BE49-F238E27FC236}">
                <a16:creationId xmlns:a16="http://schemas.microsoft.com/office/drawing/2014/main" id="{3B5D2848-1987-486B-89DE-639BEBFF982A}"/>
              </a:ext>
            </a:extLst>
          </p:cNvPr>
          <p:cNvCxnSpPr>
            <a:cxnSpLocks/>
          </p:cNvCxnSpPr>
          <p:nvPr/>
        </p:nvCxnSpPr>
        <p:spPr bwMode="auto">
          <a:xfrm flipV="1">
            <a:off x="1791695" y="5116952"/>
            <a:ext cx="487881" cy="89504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10">
            <a:extLst>
              <a:ext uri="{FF2B5EF4-FFF2-40B4-BE49-F238E27FC236}">
                <a16:creationId xmlns:a16="http://schemas.microsoft.com/office/drawing/2014/main" id="{03B1D336-4561-4577-8E41-1EBD7CB07576}"/>
              </a:ext>
            </a:extLst>
          </p:cNvPr>
          <p:cNvCxnSpPr>
            <a:cxnSpLocks/>
          </p:cNvCxnSpPr>
          <p:nvPr/>
        </p:nvCxnSpPr>
        <p:spPr bwMode="auto">
          <a:xfrm flipV="1">
            <a:off x="1055440" y="5006618"/>
            <a:ext cx="216024" cy="36213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>
            <a:extLst>
              <a:ext uri="{FF2B5EF4-FFF2-40B4-BE49-F238E27FC236}">
                <a16:creationId xmlns:a16="http://schemas.microsoft.com/office/drawing/2014/main" id="{8E4E0B04-32E2-416C-9877-20C45DCEEEFA}"/>
              </a:ext>
            </a:extLst>
          </p:cNvPr>
          <p:cNvSpPr/>
          <p:nvPr/>
        </p:nvSpPr>
        <p:spPr bwMode="auto">
          <a:xfrm>
            <a:off x="374191" y="2064125"/>
            <a:ext cx="735714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/>
              <a:t>Step 1</a:t>
            </a:r>
            <a:r>
              <a:rPr lang="en-US" altLang="zh-CN" sz="2000" dirty="0"/>
              <a:t>   </a:t>
            </a:r>
            <a:r>
              <a:rPr lang="en-US" altLang="zh-CN" sz="2000" b="1" dirty="0"/>
              <a:t>Install the barrel sub-detector first, in the following order :</a:t>
            </a:r>
          </a:p>
          <a:p>
            <a:r>
              <a:rPr lang="en-US" altLang="zh-CN" dirty="0"/>
              <a:t>    </a:t>
            </a:r>
            <a:r>
              <a:rPr lang="en-US" altLang="zh-CN" dirty="0">
                <a:solidFill>
                  <a:srgbClr val="0070C0"/>
                </a:solidFill>
              </a:rPr>
              <a:t>Yoke, Magnet, HCAL, ECAL, TPC</a:t>
            </a:r>
            <a:r>
              <a:rPr lang="en-US" altLang="zh-CN" dirty="0">
                <a:solidFill>
                  <a:srgbClr val="FF0000"/>
                </a:solidFill>
              </a:rPr>
              <a:t>(OTK)</a:t>
            </a:r>
            <a:r>
              <a:rPr lang="en-US" altLang="zh-CN" dirty="0">
                <a:solidFill>
                  <a:srgbClr val="0070C0"/>
                </a:solidFill>
              </a:rPr>
              <a:t>, ITK, Beampipe</a:t>
            </a:r>
            <a:r>
              <a:rPr lang="en-US" altLang="zh-CN" dirty="0">
                <a:solidFill>
                  <a:srgbClr val="FF0000"/>
                </a:solidFill>
              </a:rPr>
              <a:t>(Vertex)</a:t>
            </a:r>
          </a:p>
          <a:p>
            <a:r>
              <a:rPr lang="en-US" altLang="zh-CN" sz="2400" b="1" dirty="0"/>
              <a:t>Step 2</a:t>
            </a:r>
            <a:r>
              <a:rPr lang="en-US" altLang="zh-CN" sz="2000" dirty="0">
                <a:solidFill>
                  <a:srgbClr val="0070C0"/>
                </a:solidFill>
              </a:rPr>
              <a:t>   </a:t>
            </a:r>
            <a:r>
              <a:rPr lang="en-US" altLang="zh-CN" sz="2000" b="1" dirty="0"/>
              <a:t>Install the end sub-detectors, in the following order :</a:t>
            </a:r>
          </a:p>
          <a:p>
            <a:r>
              <a:rPr lang="en-US" altLang="zh-CN" dirty="0"/>
              <a:t>    </a:t>
            </a:r>
            <a:r>
              <a:rPr lang="en-US" altLang="zh-CN" dirty="0">
                <a:solidFill>
                  <a:srgbClr val="0070C0"/>
                </a:solidFill>
              </a:rPr>
              <a:t>End ECAL</a:t>
            </a:r>
            <a:r>
              <a:rPr lang="en-US" altLang="zh-CN" dirty="0">
                <a:solidFill>
                  <a:srgbClr val="FF0000"/>
                </a:solidFill>
              </a:rPr>
              <a:t>(OTK)</a:t>
            </a:r>
            <a:r>
              <a:rPr lang="en-US" altLang="zh-CN" dirty="0"/>
              <a:t>, </a:t>
            </a:r>
            <a:r>
              <a:rPr lang="en-US" altLang="zh-CN" dirty="0">
                <a:solidFill>
                  <a:srgbClr val="0070C0"/>
                </a:solidFill>
              </a:rPr>
              <a:t>End HCAL, End Yoke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64" name="文本框 56">
            <a:extLst>
              <a:ext uri="{FF2B5EF4-FFF2-40B4-BE49-F238E27FC236}">
                <a16:creationId xmlns:a16="http://schemas.microsoft.com/office/drawing/2014/main" id="{F2787045-98DD-4DFD-8887-A6892DA0E278}"/>
              </a:ext>
            </a:extLst>
          </p:cNvPr>
          <p:cNvSpPr>
            <a:spLocks/>
          </p:cNvSpPr>
          <p:nvPr/>
        </p:nvSpPr>
        <p:spPr bwMode="auto">
          <a:xfrm>
            <a:off x="3291407" y="5273411"/>
            <a:ext cx="1024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dirty="0"/>
              <a:t>Beampipe</a:t>
            </a:r>
            <a:endParaRPr sz="1600" dirty="0"/>
          </a:p>
          <a:p>
            <a:pPr algn="ctr">
              <a:defRPr/>
            </a:pPr>
            <a:r>
              <a:rPr lang="en-US" sz="1200" dirty="0">
                <a:solidFill>
                  <a:srgbClr val="FF0000"/>
                </a:solidFill>
              </a:rPr>
              <a:t>(Vertex)</a:t>
            </a:r>
            <a:endParaRPr lang="zh-CN" sz="1200" dirty="0">
              <a:solidFill>
                <a:srgbClr val="FF0000"/>
              </a:solidFill>
            </a:endParaRP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B10709D2-23E0-482B-AD0B-7CF809600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19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9CAD343-0B1E-4110-B6DD-69C448336FD8}"/>
              </a:ext>
            </a:extLst>
          </p:cNvPr>
          <p:cNvSpPr/>
          <p:nvPr/>
        </p:nvSpPr>
        <p:spPr>
          <a:xfrm>
            <a:off x="669030" y="1573936"/>
            <a:ext cx="8304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Installation sequence of detectors</a:t>
            </a:r>
            <a:r>
              <a:rPr lang="en-US" altLang="zh-CN" dirty="0"/>
              <a:t>(As shown in the exploded view) </a:t>
            </a:r>
            <a:r>
              <a:rPr lang="en-US" altLang="zh-CN" sz="2800" dirty="0"/>
              <a:t>:</a:t>
            </a:r>
            <a:endParaRPr lang="zh-CN" altLang="en-US" sz="2800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3CC8880-998E-4269-8568-79DB6952951D}"/>
              </a:ext>
            </a:extLst>
          </p:cNvPr>
          <p:cNvSpPr/>
          <p:nvPr/>
        </p:nvSpPr>
        <p:spPr>
          <a:xfrm>
            <a:off x="335360" y="1181561"/>
            <a:ext cx="4097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2. Overall installation steps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5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775520" y="1916832"/>
            <a:ext cx="4104329" cy="3631763"/>
          </a:xfrm>
        </p:spPr>
        <p:txBody>
          <a:bodyPr wrap="none">
            <a:spAutoFit/>
          </a:bodyPr>
          <a:lstStyle/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ea typeface="微软雅黑" panose="020B0503020204020204" pitchFamily="34" charset="-122"/>
                <a:cs typeface="Arial" panose="020B0604020202020204" pitchFamily="34" charset="0"/>
              </a:rPr>
              <a:t>Requirements</a:t>
            </a:r>
          </a:p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0070C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Technical challenges</a:t>
            </a:r>
          </a:p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0070C0"/>
                </a:solidFill>
              </a:rPr>
              <a:t>Overall installation plan</a:t>
            </a:r>
          </a:p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C00000"/>
                </a:solidFill>
              </a:rPr>
              <a:t>Detail installation design</a:t>
            </a:r>
          </a:p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ea typeface="微软雅黑" panose="020B0503020204020204" pitchFamily="34" charset="-122"/>
                <a:cs typeface="Arial" panose="020B0604020202020204" pitchFamily="34" charset="0"/>
              </a:rPr>
              <a:t>Research team</a:t>
            </a:r>
          </a:p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ea typeface="微软雅黑" panose="020B0503020204020204" pitchFamily="34" charset="-122"/>
                <a:cs typeface="Arial" panose="020B0604020202020204" pitchFamily="34" charset="0"/>
              </a:rPr>
              <a:t>Summary and working plan</a:t>
            </a:r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4337345" y="260648"/>
            <a:ext cx="3517310" cy="1015663"/>
          </a:xfrm>
          <a:ln>
            <a:noFill/>
          </a:ln>
        </p:spPr>
        <p:txBody>
          <a:bodyPr wrap="none" anchor="ctr" anchorCtr="0">
            <a:spAutoFit/>
          </a:bodyPr>
          <a:lstStyle/>
          <a:p>
            <a:pPr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599E8-A999-4C0D-BFA3-86D90E78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96" y="116632"/>
            <a:ext cx="718260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 installation design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0217092-4C87-4AFB-A100-0EB331177554}"/>
              </a:ext>
            </a:extLst>
          </p:cNvPr>
          <p:cNvSpPr/>
          <p:nvPr/>
        </p:nvSpPr>
        <p:spPr>
          <a:xfrm>
            <a:off x="335360" y="1181561"/>
            <a:ext cx="10540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Installation process of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detectors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400" dirty="0"/>
              <a:t>---</a:t>
            </a:r>
            <a:r>
              <a:rPr lang="en-US" altLang="zh-CN" sz="2800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Different detectors use different installation methods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59FC342-F218-4C6A-A7BB-AE5C784E4959}"/>
              </a:ext>
            </a:extLst>
          </p:cNvPr>
          <p:cNvSpPr txBox="1"/>
          <p:nvPr/>
        </p:nvSpPr>
        <p:spPr>
          <a:xfrm>
            <a:off x="916076" y="2348880"/>
            <a:ext cx="1065253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Step 1   Alternating installation : </a:t>
            </a:r>
            <a:r>
              <a:rPr lang="en-US" altLang="zh-CN" dirty="0">
                <a:solidFill>
                  <a:srgbClr val="0070C0"/>
                </a:solidFill>
              </a:rPr>
              <a:t>Yoke </a:t>
            </a:r>
            <a:r>
              <a:rPr lang="en-US" altLang="zh-CN" dirty="0"/>
              <a:t>and</a:t>
            </a:r>
            <a:r>
              <a:rPr lang="en-US" altLang="zh-CN" dirty="0">
                <a:solidFill>
                  <a:srgbClr val="0070C0"/>
                </a:solidFill>
              </a:rPr>
              <a:t> Magnet </a:t>
            </a:r>
            <a:r>
              <a:rPr lang="en-US" altLang="zh-CN" dirty="0"/>
              <a:t>(2)   ---  </a:t>
            </a:r>
            <a:r>
              <a:rPr lang="en-US" altLang="zh-CN" dirty="0">
                <a:solidFill>
                  <a:srgbClr val="FF0000"/>
                </a:solidFill>
              </a:rPr>
              <a:t>Barrel Detectors</a:t>
            </a:r>
          </a:p>
          <a:p>
            <a:endParaRPr lang="en-US" altLang="zh-CN" sz="800" dirty="0">
              <a:solidFill>
                <a:srgbClr val="0070C0"/>
              </a:solidFill>
            </a:endParaRPr>
          </a:p>
          <a:p>
            <a:r>
              <a:rPr lang="en-US" altLang="zh-CN" sz="2400" dirty="0"/>
              <a:t>Step 2   Core shaft installation : </a:t>
            </a:r>
            <a:r>
              <a:rPr lang="en-US" altLang="zh-CN" dirty="0">
                <a:solidFill>
                  <a:srgbClr val="0070C0"/>
                </a:solidFill>
              </a:rPr>
              <a:t>Barrel HCAL </a:t>
            </a:r>
            <a:r>
              <a:rPr lang="en-US" altLang="zh-CN" dirty="0"/>
              <a:t>and</a:t>
            </a:r>
            <a:r>
              <a:rPr lang="en-US" altLang="zh-CN" dirty="0">
                <a:solidFill>
                  <a:srgbClr val="0070C0"/>
                </a:solidFill>
              </a:rPr>
              <a:t> Barrel ECAL </a:t>
            </a:r>
            <a:r>
              <a:rPr lang="en-US" altLang="zh-CN" dirty="0"/>
              <a:t>(2)   ---     </a:t>
            </a:r>
            <a:r>
              <a:rPr lang="en-US" altLang="zh-CN" dirty="0">
                <a:solidFill>
                  <a:srgbClr val="FF0000"/>
                </a:solidFill>
              </a:rPr>
              <a:t>Barrel Detectors</a:t>
            </a:r>
            <a:endParaRPr lang="en-US" altLang="zh-CN" dirty="0"/>
          </a:p>
          <a:p>
            <a:endParaRPr lang="en-US" altLang="zh-CN" sz="800" dirty="0">
              <a:solidFill>
                <a:srgbClr val="0070C0"/>
              </a:solidFill>
            </a:endParaRPr>
          </a:p>
          <a:p>
            <a:r>
              <a:rPr lang="en-US" altLang="zh-CN" sz="2400" dirty="0"/>
              <a:t>Step 3   Cantilever installation : </a:t>
            </a:r>
            <a:r>
              <a:rPr lang="en-US" altLang="zh-CN" dirty="0">
                <a:solidFill>
                  <a:srgbClr val="0070C0"/>
                </a:solidFill>
              </a:rPr>
              <a:t>TPC(OTK)   </a:t>
            </a:r>
            <a:r>
              <a:rPr lang="en-US" altLang="zh-CN" dirty="0"/>
              <a:t>ITK</a:t>
            </a:r>
            <a:r>
              <a:rPr lang="en-US" altLang="zh-CN" dirty="0">
                <a:solidFill>
                  <a:srgbClr val="0070C0"/>
                </a:solidFill>
              </a:rPr>
              <a:t>   Beampipe(</a:t>
            </a:r>
            <a:r>
              <a:rPr lang="en-US" altLang="zh-CN" dirty="0"/>
              <a:t>Vertex</a:t>
            </a:r>
            <a:r>
              <a:rPr lang="en-US" altLang="zh-CN" dirty="0">
                <a:solidFill>
                  <a:srgbClr val="0070C0"/>
                </a:solidFill>
              </a:rPr>
              <a:t> + </a:t>
            </a:r>
            <a:r>
              <a:rPr lang="en-US" altLang="zh-CN" dirty="0"/>
              <a:t>LumiCal</a:t>
            </a:r>
            <a:r>
              <a:rPr lang="en-US" altLang="zh-CN" dirty="0">
                <a:solidFill>
                  <a:srgbClr val="0070C0"/>
                </a:solidFill>
              </a:rPr>
              <a:t>)  </a:t>
            </a:r>
            <a:r>
              <a:rPr lang="en-US" altLang="zh-CN" dirty="0"/>
              <a:t>(3)   ---   </a:t>
            </a:r>
            <a:r>
              <a:rPr lang="en-US" altLang="zh-CN" dirty="0">
                <a:solidFill>
                  <a:srgbClr val="FF0000"/>
                </a:solidFill>
              </a:rPr>
              <a:t>Barrel Detectors</a:t>
            </a:r>
            <a:endParaRPr lang="en-US" altLang="zh-CN" dirty="0"/>
          </a:p>
          <a:p>
            <a:r>
              <a:rPr lang="en-US" altLang="zh-CN" dirty="0">
                <a:solidFill>
                  <a:srgbClr val="0070C0"/>
                </a:solidFill>
              </a:rPr>
              <a:t>                                                                          </a:t>
            </a:r>
            <a:r>
              <a:rPr lang="en-US" altLang="zh-CN" dirty="0"/>
              <a:t>End HCAL</a:t>
            </a:r>
            <a:r>
              <a:rPr lang="en-US" altLang="zh-CN" dirty="0">
                <a:solidFill>
                  <a:srgbClr val="0070C0"/>
                </a:solidFill>
              </a:rPr>
              <a:t>   and   </a:t>
            </a:r>
            <a:r>
              <a:rPr lang="en-US" altLang="zh-CN" dirty="0"/>
              <a:t>End ECAL   ---   End Detectors</a:t>
            </a:r>
          </a:p>
          <a:p>
            <a:r>
              <a:rPr lang="en-US" altLang="zh-CN" sz="2400" dirty="0"/>
              <a:t>Step 4   Installation </a:t>
            </a:r>
            <a:r>
              <a:rPr lang="en-US" altLang="zh-CN" sz="2400" dirty="0">
                <a:solidFill>
                  <a:srgbClr val="0070C0"/>
                </a:solidFill>
              </a:rPr>
              <a:t>:</a:t>
            </a:r>
            <a:r>
              <a:rPr lang="en-US" altLang="zh-CN" dirty="0">
                <a:solidFill>
                  <a:srgbClr val="0070C0"/>
                </a:solidFill>
              </a:rPr>
              <a:t> Yoke </a:t>
            </a:r>
            <a:r>
              <a:rPr lang="en-US" altLang="zh-CN" dirty="0"/>
              <a:t>  ---   </a:t>
            </a:r>
            <a:r>
              <a:rPr lang="en-US" altLang="zh-CN" dirty="0">
                <a:solidFill>
                  <a:srgbClr val="FF0000"/>
                </a:solidFill>
              </a:rPr>
              <a:t>End Detectors</a:t>
            </a:r>
          </a:p>
          <a:p>
            <a:endParaRPr lang="en-US" altLang="zh-CN" sz="2000" dirty="0"/>
          </a:p>
          <a:p>
            <a:r>
              <a:rPr lang="en-US" altLang="zh-CN" sz="2400" dirty="0">
                <a:solidFill>
                  <a:srgbClr val="0070C0"/>
                </a:solidFill>
              </a:rPr>
              <a:t>Step 5   Move the detectors from the Pre-assembly point to Collision point</a:t>
            </a:r>
          </a:p>
          <a:p>
            <a:endParaRPr lang="en-US" altLang="zh-CN" sz="800" dirty="0">
              <a:solidFill>
                <a:srgbClr val="0070C0"/>
              </a:solidFill>
            </a:endParaRPr>
          </a:p>
          <a:p>
            <a:pPr algn="ctr"/>
            <a:r>
              <a:rPr lang="en-US" altLang="zh-CN" sz="1600" dirty="0"/>
              <a:t>Push the accelerator vacuum component into the center of the detector and connect it with the beam tube vacuum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D6DF54-0EFF-4C50-8165-8EA85A5B7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9942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96" y="116632"/>
            <a:ext cx="718260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 installation design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F606110-C8CC-4F29-819D-FDB58FB53AAD}"/>
              </a:ext>
            </a:extLst>
          </p:cNvPr>
          <p:cNvSpPr txBox="1"/>
          <p:nvPr/>
        </p:nvSpPr>
        <p:spPr>
          <a:xfrm>
            <a:off x="578496" y="2031231"/>
            <a:ext cx="6029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1   </a:t>
            </a:r>
            <a:r>
              <a:rPr lang="en-US" altLang="zh-CN" dirty="0"/>
              <a:t>Alternating installation : </a:t>
            </a:r>
            <a:r>
              <a:rPr lang="en-US" altLang="zh-CN" sz="2400" dirty="0">
                <a:solidFill>
                  <a:srgbClr val="0070C0"/>
                </a:solidFill>
              </a:rPr>
              <a:t>Yoke </a:t>
            </a:r>
            <a:r>
              <a:rPr lang="en-US" altLang="zh-CN" sz="2400" dirty="0"/>
              <a:t>and</a:t>
            </a:r>
            <a:r>
              <a:rPr lang="en-US" altLang="zh-CN" sz="2400" dirty="0">
                <a:solidFill>
                  <a:srgbClr val="0070C0"/>
                </a:solidFill>
              </a:rPr>
              <a:t> Magnet (2) 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34D7BD0-BEDB-468B-8BEA-25A663144A92}"/>
              </a:ext>
            </a:extLst>
          </p:cNvPr>
          <p:cNvSpPr/>
          <p:nvPr/>
        </p:nvSpPr>
        <p:spPr>
          <a:xfrm>
            <a:off x="6168008" y="2636912"/>
            <a:ext cx="55025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Method :</a:t>
            </a:r>
          </a:p>
          <a:p>
            <a:r>
              <a:rPr lang="en-US" altLang="zh-CN" dirty="0"/>
              <a:t>     Design of mutually supportive ‘zero-tool’ assemblies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Advantage :</a:t>
            </a:r>
          </a:p>
          <a:p>
            <a:r>
              <a:rPr lang="en-US" altLang="zh-CN" dirty="0"/>
              <a:t>     No redundant tooling, which reduces installation time</a:t>
            </a:r>
            <a:endParaRPr lang="zh-CN" alt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D9BB767-268C-43EB-818C-CB5E845F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21</a:t>
            </a:fld>
            <a:endParaRPr lang="zh-CN" altLang="en-US" dirty="0"/>
          </a:p>
        </p:txBody>
      </p:sp>
      <p:pic>
        <p:nvPicPr>
          <p:cNvPr id="5" name="CEPC轭桶超导磁体混合安装示意20S">
            <a:hlinkClick r:id="" action="ppaction://media"/>
            <a:extLst>
              <a:ext uri="{FF2B5EF4-FFF2-40B4-BE49-F238E27FC236}">
                <a16:creationId xmlns:a16="http://schemas.microsoft.com/office/drawing/2014/main" id="{C125FDA0-6B7A-420A-BE6B-2FDBC598E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9420" t="10268" r="20875" b="-1088"/>
          <a:stretch/>
        </p:blipFill>
        <p:spPr>
          <a:xfrm>
            <a:off x="839416" y="2819346"/>
            <a:ext cx="4248472" cy="336609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E0166E6-0D19-45DC-A103-3DE2FDC250D8}"/>
              </a:ext>
            </a:extLst>
          </p:cNvPr>
          <p:cNvSpPr txBox="1"/>
          <p:nvPr/>
        </p:nvSpPr>
        <p:spPr>
          <a:xfrm>
            <a:off x="1566667" y="2557736"/>
            <a:ext cx="279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/>
              <a:t>Install</a:t>
            </a:r>
            <a:r>
              <a:rPr lang="en-US" altLang="zh-CN" b="1" dirty="0"/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Yoke</a:t>
            </a:r>
            <a:r>
              <a:rPr lang="en-US" altLang="zh-CN" b="1" dirty="0"/>
              <a:t> and </a:t>
            </a:r>
            <a:r>
              <a:rPr lang="en-US" altLang="zh-CN" b="1" dirty="0">
                <a:solidFill>
                  <a:srgbClr val="0070C0"/>
                </a:solidFill>
              </a:rPr>
              <a:t>Magnet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5C3CA35-2F77-4BFE-8F77-21317512A510}"/>
              </a:ext>
            </a:extLst>
          </p:cNvPr>
          <p:cNvSpPr txBox="1"/>
          <p:nvPr/>
        </p:nvSpPr>
        <p:spPr>
          <a:xfrm>
            <a:off x="6023992" y="4437112"/>
            <a:ext cx="5070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Step 1 : Place the both end Yoke flanges on the Base</a:t>
            </a:r>
          </a:p>
          <a:p>
            <a:r>
              <a:rPr lang="en-US" altLang="zh-CN" dirty="0"/>
              <a:t>Step 2 : Install the lower half module first</a:t>
            </a:r>
          </a:p>
          <a:p>
            <a:r>
              <a:rPr lang="en-US" altLang="zh-CN" dirty="0"/>
              <a:t>Step 3 : install the Magnet</a:t>
            </a:r>
          </a:p>
          <a:p>
            <a:r>
              <a:rPr lang="en-US" altLang="zh-CN" dirty="0"/>
              <a:t>Step 4 : Install the Upper half module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D3525AE-A714-4428-B871-5B39253BEB34}"/>
              </a:ext>
            </a:extLst>
          </p:cNvPr>
          <p:cNvSpPr txBox="1"/>
          <p:nvPr/>
        </p:nvSpPr>
        <p:spPr>
          <a:xfrm>
            <a:off x="5894888" y="5768395"/>
            <a:ext cx="53285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70C0"/>
                </a:solidFill>
              </a:rPr>
              <a:t>This is an efficient installation design</a:t>
            </a:r>
          </a:p>
          <a:p>
            <a:pPr algn="ctr"/>
            <a:r>
              <a:rPr lang="en-US" altLang="zh-CN" dirty="0"/>
              <a:t>(‘zero-tool’ achieves the installation of two detectors)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C0E0AC2-8D5B-4E88-B3B2-25D14061FB5F}"/>
              </a:ext>
            </a:extLst>
          </p:cNvPr>
          <p:cNvSpPr/>
          <p:nvPr/>
        </p:nvSpPr>
        <p:spPr>
          <a:xfrm>
            <a:off x="5663952" y="3954934"/>
            <a:ext cx="5206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Preparation : All components are lifted from the shaft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A1773A7-C8EC-4B76-9FCF-923F2FA5E356}"/>
              </a:ext>
            </a:extLst>
          </p:cNvPr>
          <p:cNvSpPr/>
          <p:nvPr/>
        </p:nvSpPr>
        <p:spPr>
          <a:xfrm>
            <a:off x="335360" y="1181561"/>
            <a:ext cx="10622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Installation process of detectors </a:t>
            </a:r>
            <a:r>
              <a:rPr lang="en-US" altLang="zh-CN" sz="2400" dirty="0"/>
              <a:t>---</a:t>
            </a:r>
            <a:r>
              <a:rPr lang="en-US" altLang="zh-CN" sz="2800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Different detectors use different installation methods</a:t>
            </a:r>
          </a:p>
        </p:txBody>
      </p:sp>
    </p:spTree>
    <p:extLst>
      <p:ext uri="{BB962C8B-B14F-4D97-AF65-F5344CB8AC3E}">
        <p14:creationId xmlns:p14="http://schemas.microsoft.com/office/powerpoint/2010/main" val="429107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5303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96" y="116632"/>
            <a:ext cx="718260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 installation design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BDB9085-D711-4E22-9BE1-FDB99A1C4D4C}"/>
              </a:ext>
            </a:extLst>
          </p:cNvPr>
          <p:cNvSpPr txBox="1"/>
          <p:nvPr/>
        </p:nvSpPr>
        <p:spPr>
          <a:xfrm>
            <a:off x="623392" y="2031231"/>
            <a:ext cx="8460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2   </a:t>
            </a:r>
            <a:r>
              <a:rPr lang="en-US" altLang="zh-CN" dirty="0"/>
              <a:t>Core shaft method installation : </a:t>
            </a:r>
            <a:r>
              <a:rPr lang="en-US" altLang="zh-CN" sz="2400" dirty="0">
                <a:solidFill>
                  <a:srgbClr val="0070C0"/>
                </a:solidFill>
              </a:rPr>
              <a:t>HCAL and Barrel ECAL </a:t>
            </a:r>
            <a:r>
              <a:rPr lang="en-US" altLang="zh-CN" sz="2400" dirty="0"/>
              <a:t>(2)  ---  Barrel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DCC8D6B-E4C7-4F9A-831A-0A7D8B3D7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22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2D81AF-CD12-45C8-831B-3C3C133FD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3722124"/>
            <a:ext cx="6376764" cy="2520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C439B8A-CF1F-465B-A22E-57CE0718197E}"/>
              </a:ext>
            </a:extLst>
          </p:cNvPr>
          <p:cNvSpPr txBox="1"/>
          <p:nvPr/>
        </p:nvSpPr>
        <p:spPr>
          <a:xfrm>
            <a:off x="1828955" y="3054779"/>
            <a:ext cx="3821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Core shaft method installation of </a:t>
            </a:r>
            <a:r>
              <a:rPr lang="en-US" altLang="zh-CN" dirty="0">
                <a:solidFill>
                  <a:srgbClr val="0070C0"/>
                </a:solidFill>
              </a:rPr>
              <a:t>HCAL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DEF2935-31E4-4CED-BFE2-3F062B4151CD}"/>
              </a:ext>
            </a:extLst>
          </p:cNvPr>
          <p:cNvSpPr txBox="1"/>
          <p:nvPr/>
        </p:nvSpPr>
        <p:spPr>
          <a:xfrm>
            <a:off x="8256240" y="2846998"/>
            <a:ext cx="316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Clearance requirement : </a:t>
            </a:r>
            <a:r>
              <a:rPr lang="en-US" altLang="zh-CN" dirty="0">
                <a:solidFill>
                  <a:srgbClr val="FF0000"/>
                </a:solidFill>
              </a:rPr>
              <a:t>10 mm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B9632F9-6E35-4831-A8F4-F1F619C2AB21}"/>
              </a:ext>
            </a:extLst>
          </p:cNvPr>
          <p:cNvSpPr/>
          <p:nvPr/>
        </p:nvSpPr>
        <p:spPr>
          <a:xfrm>
            <a:off x="7174137" y="4017469"/>
            <a:ext cx="446647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Installation Method Instructions :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1. Place HCAL on the core shaft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2. Moving the HCAL using external guide rails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6E238AE-9776-4156-91F3-931D21FDD886}"/>
              </a:ext>
            </a:extLst>
          </p:cNvPr>
          <p:cNvSpPr/>
          <p:nvPr/>
        </p:nvSpPr>
        <p:spPr>
          <a:xfrm>
            <a:off x="335360" y="1181561"/>
            <a:ext cx="10622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Installation process of detectors </a:t>
            </a:r>
            <a:r>
              <a:rPr lang="en-US" altLang="zh-CN" sz="2400" dirty="0"/>
              <a:t>---</a:t>
            </a:r>
            <a:r>
              <a:rPr lang="en-US" altLang="zh-CN" sz="2800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Different detectors use different installation methods</a:t>
            </a:r>
          </a:p>
        </p:txBody>
      </p:sp>
    </p:spTree>
    <p:extLst>
      <p:ext uri="{BB962C8B-B14F-4D97-AF65-F5344CB8AC3E}">
        <p14:creationId xmlns:p14="http://schemas.microsoft.com/office/powerpoint/2010/main" val="2087458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A67CB4A2-A9C6-419B-8262-1999D7BA6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3185877"/>
            <a:ext cx="3615413" cy="13398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96" y="116632"/>
            <a:ext cx="718260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 installation design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BDB9085-D711-4E22-9BE1-FDB99A1C4D4C}"/>
              </a:ext>
            </a:extLst>
          </p:cNvPr>
          <p:cNvSpPr txBox="1"/>
          <p:nvPr/>
        </p:nvSpPr>
        <p:spPr>
          <a:xfrm>
            <a:off x="623392" y="1820605"/>
            <a:ext cx="8460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2   </a:t>
            </a:r>
            <a:r>
              <a:rPr lang="en-US" altLang="zh-CN" dirty="0"/>
              <a:t>Core shaft method installation : </a:t>
            </a:r>
            <a:r>
              <a:rPr lang="en-US" altLang="zh-CN" sz="2400" dirty="0">
                <a:solidFill>
                  <a:srgbClr val="0070C0"/>
                </a:solidFill>
              </a:rPr>
              <a:t>HCAL and Barrel ECAL </a:t>
            </a:r>
            <a:r>
              <a:rPr lang="en-US" altLang="zh-CN" sz="2400" dirty="0"/>
              <a:t>(2)  ---  Barrel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AE8EB13-F88C-4117-8AD6-857621B60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2928426"/>
            <a:ext cx="7743326" cy="303958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30D299B-8D9E-482D-8AA7-B9B4E86308FA}"/>
              </a:ext>
            </a:extLst>
          </p:cNvPr>
          <p:cNvSpPr txBox="1"/>
          <p:nvPr/>
        </p:nvSpPr>
        <p:spPr>
          <a:xfrm>
            <a:off x="9502657" y="2192435"/>
            <a:ext cx="19986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Load : </a:t>
            </a:r>
          </a:p>
          <a:p>
            <a:r>
              <a:rPr lang="en-US" altLang="zh-CN" dirty="0"/>
              <a:t>1.   Self-weight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2.   1000 tons HCAL</a:t>
            </a:r>
          </a:p>
          <a:p>
            <a:pPr algn="ctr"/>
            <a:r>
              <a:rPr lang="en-US" altLang="zh-CN" dirty="0">
                <a:solidFill>
                  <a:srgbClr val="002060"/>
                </a:solidFill>
              </a:rPr>
              <a:t>(ECAL 150 tons)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9911889-2080-415A-8491-845BC206FF1A}"/>
              </a:ext>
            </a:extLst>
          </p:cNvPr>
          <p:cNvSpPr txBox="1"/>
          <p:nvPr/>
        </p:nvSpPr>
        <p:spPr>
          <a:xfrm>
            <a:off x="8544272" y="4628074"/>
            <a:ext cx="28825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Result :</a:t>
            </a:r>
          </a:p>
          <a:p>
            <a:r>
              <a:rPr lang="en-US" altLang="zh-CN" dirty="0"/>
              <a:t>Max Deformation : ≈ 3.9 mm</a:t>
            </a: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&lt; 10 mm (Gap)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98602A7-EC62-4844-B8AB-E8E0EAB3D550}"/>
              </a:ext>
            </a:extLst>
          </p:cNvPr>
          <p:cNvSpPr txBox="1"/>
          <p:nvPr/>
        </p:nvSpPr>
        <p:spPr>
          <a:xfrm>
            <a:off x="5447928" y="5539228"/>
            <a:ext cx="20503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  Hight : 2000 mm</a:t>
            </a:r>
          </a:p>
          <a:p>
            <a:r>
              <a:rPr lang="en-US" altLang="zh-CN" dirty="0"/>
              <a:t> Width : 2000 mm</a:t>
            </a:r>
          </a:p>
          <a:p>
            <a:r>
              <a:rPr lang="en-US" altLang="zh-CN" dirty="0"/>
              <a:t>Length</a:t>
            </a:r>
            <a:r>
              <a:rPr lang="zh-CN" altLang="en-US" dirty="0"/>
              <a:t> </a:t>
            </a:r>
            <a:r>
              <a:rPr lang="en-US" altLang="zh-CN" dirty="0"/>
              <a:t>: 27300 mm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A5F9939-41D1-406B-8CDE-5E36A6AFF2BD}"/>
              </a:ext>
            </a:extLst>
          </p:cNvPr>
          <p:cNvSpPr/>
          <p:nvPr/>
        </p:nvSpPr>
        <p:spPr>
          <a:xfrm>
            <a:off x="623392" y="2503839"/>
            <a:ext cx="5105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Arial" panose="020B0604020202020204" pitchFamily="34" charset="0"/>
              </a:rPr>
              <a:t>Design of Combination core shaft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9F8D674-D5A1-4F4F-B5F6-0F0FFB8C760C}"/>
              </a:ext>
            </a:extLst>
          </p:cNvPr>
          <p:cNvSpPr/>
          <p:nvPr/>
        </p:nvSpPr>
        <p:spPr>
          <a:xfrm>
            <a:off x="250235" y="3851756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t>Short core shaft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89E916F-930C-4EF6-B40E-ABE2D88F7C97}"/>
              </a:ext>
            </a:extLst>
          </p:cNvPr>
          <p:cNvSpPr/>
          <p:nvPr/>
        </p:nvSpPr>
        <p:spPr>
          <a:xfrm>
            <a:off x="2639616" y="48885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t>Middle core shaft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D43640A-3B32-4ACE-8A82-A097CC54EB2B}"/>
              </a:ext>
            </a:extLst>
          </p:cNvPr>
          <p:cNvSpPr/>
          <p:nvPr/>
        </p:nvSpPr>
        <p:spPr>
          <a:xfrm>
            <a:off x="4961777" y="4361622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t>Long core shaft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9A21200-102B-4175-9784-9D2526E75469}"/>
              </a:ext>
            </a:extLst>
          </p:cNvPr>
          <p:cNvSpPr/>
          <p:nvPr/>
        </p:nvSpPr>
        <p:spPr>
          <a:xfrm>
            <a:off x="4727848" y="2987515"/>
            <a:ext cx="1668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Adjustable base</a:t>
            </a:r>
            <a:endParaRPr lang="zh-CN" alt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DCC8D6B-E4C7-4F9A-831A-0A7D8B3D7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23</a:t>
            </a:fld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6A86135-1191-487D-99BD-8647C4886083}"/>
              </a:ext>
            </a:extLst>
          </p:cNvPr>
          <p:cNvSpPr txBox="1"/>
          <p:nvPr/>
        </p:nvSpPr>
        <p:spPr>
          <a:xfrm>
            <a:off x="8544272" y="5575451"/>
            <a:ext cx="30067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Conclusion :</a:t>
            </a:r>
          </a:p>
          <a:p>
            <a:r>
              <a:rPr lang="en-US" altLang="zh-CN" b="1" dirty="0">
                <a:solidFill>
                  <a:srgbClr val="0070C0"/>
                </a:solidFill>
              </a:rPr>
              <a:t>Meet</a:t>
            </a:r>
            <a:r>
              <a:rPr lang="en-US" altLang="zh-CN" dirty="0"/>
              <a:t> installation requirement</a:t>
            </a:r>
          </a:p>
          <a:p>
            <a:pPr algn="ctr"/>
            <a:r>
              <a:rPr lang="en-US" altLang="zh-CN" dirty="0"/>
              <a:t>For </a:t>
            </a:r>
            <a:r>
              <a:rPr lang="en-US" altLang="zh-CN" dirty="0">
                <a:solidFill>
                  <a:srgbClr val="0070C0"/>
                </a:solidFill>
              </a:rPr>
              <a:t>HCAL</a:t>
            </a:r>
            <a:r>
              <a:rPr lang="en-US" altLang="zh-CN" dirty="0"/>
              <a:t> and </a:t>
            </a:r>
            <a:r>
              <a:rPr lang="en-US" altLang="zh-CN" dirty="0">
                <a:solidFill>
                  <a:srgbClr val="0070C0"/>
                </a:solidFill>
              </a:rPr>
              <a:t>ECAL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73A52DF-DE37-4E70-A3C1-F4C99DCE220E}"/>
              </a:ext>
            </a:extLst>
          </p:cNvPr>
          <p:cNvSpPr txBox="1"/>
          <p:nvPr/>
        </p:nvSpPr>
        <p:spPr>
          <a:xfrm>
            <a:off x="9502657" y="1466644"/>
            <a:ext cx="190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Constraints : </a:t>
            </a:r>
          </a:p>
          <a:p>
            <a:r>
              <a:rPr lang="en-US" altLang="zh-CN" dirty="0"/>
              <a:t>Fixed at both ends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C5C52D0-672A-4332-85CB-F6C941E2FC77}"/>
              </a:ext>
            </a:extLst>
          </p:cNvPr>
          <p:cNvSpPr/>
          <p:nvPr/>
        </p:nvSpPr>
        <p:spPr>
          <a:xfrm>
            <a:off x="335360" y="1181561"/>
            <a:ext cx="10540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Installation process of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detectors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400" dirty="0"/>
              <a:t>---</a:t>
            </a:r>
            <a:r>
              <a:rPr lang="en-US" altLang="zh-CN" sz="2800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Different detectors use different installation methods</a:t>
            </a:r>
          </a:p>
        </p:txBody>
      </p:sp>
    </p:spTree>
    <p:extLst>
      <p:ext uri="{BB962C8B-B14F-4D97-AF65-F5344CB8AC3E}">
        <p14:creationId xmlns:p14="http://schemas.microsoft.com/office/powerpoint/2010/main" val="2992015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96" y="116632"/>
            <a:ext cx="718260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 installation design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0D9AF69-61C3-43CF-9418-219BE26E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24</a:t>
            </a:fld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F116AED-4D35-45EF-BF49-5BF692AAC295}"/>
              </a:ext>
            </a:extLst>
          </p:cNvPr>
          <p:cNvSpPr txBox="1"/>
          <p:nvPr/>
        </p:nvSpPr>
        <p:spPr>
          <a:xfrm>
            <a:off x="623392" y="1864274"/>
            <a:ext cx="8460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2   </a:t>
            </a:r>
            <a:r>
              <a:rPr lang="en-US" altLang="zh-CN" dirty="0"/>
              <a:t>Core shaft method installation : </a:t>
            </a:r>
            <a:r>
              <a:rPr lang="en-US" altLang="zh-CN" sz="2400" dirty="0">
                <a:solidFill>
                  <a:srgbClr val="0070C0"/>
                </a:solidFill>
              </a:rPr>
              <a:t>HCAL and Barrel ECAL </a:t>
            </a:r>
            <a:r>
              <a:rPr lang="en-US" altLang="zh-CN" sz="2400" dirty="0"/>
              <a:t>(2)  ---  Barrel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082A252-823F-4111-B262-3834E8019909}"/>
              </a:ext>
            </a:extLst>
          </p:cNvPr>
          <p:cNvSpPr txBox="1"/>
          <p:nvPr/>
        </p:nvSpPr>
        <p:spPr>
          <a:xfrm>
            <a:off x="1731905" y="2719523"/>
            <a:ext cx="2274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/>
              <a:t>Install</a:t>
            </a:r>
            <a:r>
              <a:rPr lang="en-US" altLang="zh-CN" b="1" dirty="0"/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Barrel HCAL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7A94C0F-883D-4BBB-BEFF-DA0F621A34E8}"/>
              </a:ext>
            </a:extLst>
          </p:cNvPr>
          <p:cNvSpPr txBox="1"/>
          <p:nvPr/>
        </p:nvSpPr>
        <p:spPr>
          <a:xfrm>
            <a:off x="5529558" y="2837465"/>
            <a:ext cx="6580519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        Preparation : Assembly axis of HCAL is 10mm lower 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                                than the magnet axis</a:t>
            </a:r>
          </a:p>
          <a:p>
            <a:r>
              <a:rPr lang="en-US" altLang="zh-CN" dirty="0"/>
              <a:t>Step 1 : Place the both end HCAL(Barrel) rings on the guide rail</a:t>
            </a:r>
          </a:p>
          <a:p>
            <a:r>
              <a:rPr lang="en-US" altLang="zh-CN" dirty="0"/>
              <a:t>Step 2 : Install the lower half module first</a:t>
            </a:r>
          </a:p>
          <a:p>
            <a:r>
              <a:rPr lang="en-US" altLang="zh-CN" dirty="0"/>
              <a:t>Step 3 : Place the </a:t>
            </a:r>
            <a:r>
              <a:rPr lang="en-US" altLang="zh-CN" dirty="0">
                <a:solidFill>
                  <a:srgbClr val="0070C0"/>
                </a:solidFill>
              </a:rPr>
              <a:t>long</a:t>
            </a:r>
            <a:r>
              <a:rPr lang="en-US" altLang="zh-CN" dirty="0"/>
              <a:t> core shaft on the guide rail </a:t>
            </a:r>
          </a:p>
          <a:p>
            <a:r>
              <a:rPr lang="en-US" altLang="zh-CN" dirty="0"/>
              <a:t>Step 4 : Place the counterweight </a:t>
            </a:r>
            <a:r>
              <a:rPr lang="en-US" altLang="zh-CN" dirty="0">
                <a:solidFill>
                  <a:srgbClr val="0070C0"/>
                </a:solidFill>
              </a:rPr>
              <a:t>short</a:t>
            </a:r>
            <a:r>
              <a:rPr lang="en-US" altLang="zh-CN" dirty="0"/>
              <a:t> core shaft onto the guide rail </a:t>
            </a:r>
          </a:p>
          <a:p>
            <a:r>
              <a:rPr lang="en-US" altLang="zh-CN" dirty="0"/>
              <a:t>              at the other end</a:t>
            </a:r>
          </a:p>
          <a:p>
            <a:r>
              <a:rPr lang="en-US" altLang="zh-CN" dirty="0"/>
              <a:t>Step 5 : Install the </a:t>
            </a:r>
            <a:r>
              <a:rPr lang="en-US" altLang="zh-CN" dirty="0">
                <a:solidFill>
                  <a:srgbClr val="0070C0"/>
                </a:solidFill>
              </a:rPr>
              <a:t>middle</a:t>
            </a:r>
            <a:r>
              <a:rPr lang="en-US" altLang="zh-CN" dirty="0"/>
              <a:t> core shaft</a:t>
            </a:r>
          </a:p>
          <a:p>
            <a:r>
              <a:rPr lang="en-US" altLang="zh-CN" dirty="0"/>
              <a:t>Step 6 : Install the upper half module</a:t>
            </a:r>
          </a:p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Step 7</a:t>
            </a:r>
            <a:r>
              <a:rPr lang="en-US" altLang="zh-CN" dirty="0">
                <a:solidFill>
                  <a:srgbClr val="0070C0"/>
                </a:solidFill>
              </a:rPr>
              <a:t> : Lift 10 mm</a:t>
            </a:r>
            <a:endParaRPr lang="en-US" altLang="zh-CN" dirty="0"/>
          </a:p>
          <a:p>
            <a:r>
              <a:rPr lang="en-US" altLang="zh-CN" dirty="0"/>
              <a:t>Step 8 : Move HCAL(Barrel) into the Magnet</a:t>
            </a:r>
          </a:p>
          <a:p>
            <a:r>
              <a:rPr lang="en-US" altLang="zh-CN" dirty="0"/>
              <a:t>Step 9 : Install connection rings at both end</a:t>
            </a:r>
          </a:p>
        </p:txBody>
      </p:sp>
      <p:pic>
        <p:nvPicPr>
          <p:cNvPr id="4" name="CEPC强子量能器安装（2024-10-17）">
            <a:hlinkClick r:id="" action="ppaction://media"/>
            <a:extLst>
              <a:ext uri="{FF2B5EF4-FFF2-40B4-BE49-F238E27FC236}">
                <a16:creationId xmlns:a16="http://schemas.microsoft.com/office/drawing/2014/main" id="{94F94744-91F8-4DF5-816A-5AFF102AAA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755" t="17594" r="14521" b="4105"/>
          <a:stretch/>
        </p:blipFill>
        <p:spPr>
          <a:xfrm>
            <a:off x="75912" y="3260961"/>
            <a:ext cx="5402726" cy="297635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48B0B09-F434-44BA-B208-4E486CFF1AC5}"/>
              </a:ext>
            </a:extLst>
          </p:cNvPr>
          <p:cNvSpPr/>
          <p:nvPr/>
        </p:nvSpPr>
        <p:spPr>
          <a:xfrm>
            <a:off x="335360" y="1181561"/>
            <a:ext cx="10540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Installation process of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detectors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400" dirty="0"/>
              <a:t>---</a:t>
            </a:r>
            <a:r>
              <a:rPr lang="en-US" altLang="zh-CN" sz="2800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Different detectors use different installation methods</a:t>
            </a:r>
          </a:p>
        </p:txBody>
      </p:sp>
    </p:spTree>
    <p:extLst>
      <p:ext uri="{BB962C8B-B14F-4D97-AF65-F5344CB8AC3E}">
        <p14:creationId xmlns:p14="http://schemas.microsoft.com/office/powerpoint/2010/main" val="8087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96" y="116632"/>
            <a:ext cx="718260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 installation design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0D9AF69-61C3-43CF-9418-219BE26E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25</a:t>
            </a:fld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F116AED-4D35-45EF-BF49-5BF692AAC295}"/>
              </a:ext>
            </a:extLst>
          </p:cNvPr>
          <p:cNvSpPr txBox="1"/>
          <p:nvPr/>
        </p:nvSpPr>
        <p:spPr>
          <a:xfrm>
            <a:off x="623392" y="1873640"/>
            <a:ext cx="8460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2   </a:t>
            </a:r>
            <a:r>
              <a:rPr lang="en-US" altLang="zh-CN" dirty="0"/>
              <a:t>Core shaft method installation : </a:t>
            </a:r>
            <a:r>
              <a:rPr lang="en-US" altLang="zh-CN" sz="2400" dirty="0">
                <a:solidFill>
                  <a:srgbClr val="0070C0"/>
                </a:solidFill>
              </a:rPr>
              <a:t>HCAL and Barrel ECAL </a:t>
            </a:r>
            <a:r>
              <a:rPr lang="en-US" altLang="zh-CN" sz="2400" dirty="0"/>
              <a:t>(2)  ---  Barrel</a:t>
            </a:r>
          </a:p>
        </p:txBody>
      </p:sp>
      <p:pic>
        <p:nvPicPr>
          <p:cNvPr id="4" name="桶部ECAL">
            <a:hlinkClick r:id="" action="ppaction://media"/>
            <a:extLst>
              <a:ext uri="{FF2B5EF4-FFF2-40B4-BE49-F238E27FC236}">
                <a16:creationId xmlns:a16="http://schemas.microsoft.com/office/drawing/2014/main" id="{C5FB6A32-68FE-4E11-8E74-BEFF291368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988" t="24038" r="19297" b="7014"/>
          <a:stretch/>
        </p:blipFill>
        <p:spPr>
          <a:xfrm>
            <a:off x="119336" y="3384243"/>
            <a:ext cx="4845896" cy="282386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8D5C4E9-4B45-4DEB-8DC7-4AE3B97DDB2D}"/>
              </a:ext>
            </a:extLst>
          </p:cNvPr>
          <p:cNvSpPr txBox="1"/>
          <p:nvPr/>
        </p:nvSpPr>
        <p:spPr>
          <a:xfrm>
            <a:off x="1474228" y="2753903"/>
            <a:ext cx="223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/>
              <a:t>Install</a:t>
            </a:r>
            <a:r>
              <a:rPr lang="en-US" altLang="zh-CN" b="1" dirty="0"/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Barrel ECAL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0F33C56-CD53-4661-BF07-874635C639A8}"/>
              </a:ext>
            </a:extLst>
          </p:cNvPr>
          <p:cNvSpPr txBox="1"/>
          <p:nvPr/>
        </p:nvSpPr>
        <p:spPr>
          <a:xfrm>
            <a:off x="5087888" y="3296984"/>
            <a:ext cx="70144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Step 1 : </a:t>
            </a:r>
            <a:r>
              <a:rPr lang="en-US" altLang="zh-CN" dirty="0"/>
              <a:t>Place the </a:t>
            </a:r>
            <a:r>
              <a:rPr lang="en-US" altLang="zh-CN" dirty="0">
                <a:solidFill>
                  <a:srgbClr val="0070C0"/>
                </a:solidFill>
              </a:rPr>
              <a:t>long</a:t>
            </a:r>
            <a:r>
              <a:rPr lang="en-US" altLang="zh-CN" dirty="0"/>
              <a:t> and </a:t>
            </a:r>
            <a:r>
              <a:rPr lang="en-US" altLang="zh-CN" dirty="0">
                <a:solidFill>
                  <a:srgbClr val="0070C0"/>
                </a:solidFill>
              </a:rPr>
              <a:t>short</a:t>
            </a:r>
            <a:r>
              <a:rPr lang="en-US" altLang="zh-CN" dirty="0"/>
              <a:t> core shafts on the guide rail </a:t>
            </a:r>
            <a:r>
              <a:rPr lang="en-US" altLang="zh-CN" dirty="0">
                <a:solidFill>
                  <a:srgbClr val="FF0000"/>
                </a:solidFill>
              </a:rPr>
              <a:t>(Omitted)</a:t>
            </a:r>
          </a:p>
          <a:p>
            <a:endParaRPr lang="en-US" altLang="zh-CN" dirty="0"/>
          </a:p>
          <a:p>
            <a:r>
              <a:rPr lang="en-US" altLang="zh-CN" dirty="0"/>
              <a:t>Step 2 : Lifting ECAL from the shaft into the hall</a:t>
            </a:r>
          </a:p>
          <a:p>
            <a:r>
              <a:rPr lang="en-US" altLang="zh-CN" dirty="0"/>
              <a:t>              (</a:t>
            </a:r>
            <a:r>
              <a:rPr lang="en-US" altLang="zh-CN" dirty="0">
                <a:solidFill>
                  <a:srgbClr val="0070C0"/>
                </a:solidFill>
              </a:rPr>
              <a:t>Middle</a:t>
            </a:r>
            <a:r>
              <a:rPr lang="en-US" altLang="zh-CN" dirty="0"/>
              <a:t> core shaft and ECAL are assembled)</a:t>
            </a:r>
          </a:p>
          <a:p>
            <a:r>
              <a:rPr lang="en-US" altLang="zh-CN" dirty="0"/>
              <a:t>Step 3 : Connect the ECAL(middle core shaft) to the long and short shafts</a:t>
            </a:r>
          </a:p>
          <a:p>
            <a:endParaRPr lang="en-US" altLang="zh-CN" dirty="0"/>
          </a:p>
          <a:p>
            <a:r>
              <a:rPr lang="en-US" altLang="zh-CN" dirty="0"/>
              <a:t>Step 4 : Move ECAL(Barrel) into the HCAL(Barrel)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431A305-79D5-46F9-B88A-6D9F312C07B2}"/>
              </a:ext>
            </a:extLst>
          </p:cNvPr>
          <p:cNvSpPr/>
          <p:nvPr/>
        </p:nvSpPr>
        <p:spPr>
          <a:xfrm>
            <a:off x="335360" y="1181561"/>
            <a:ext cx="10540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Installation process of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detectors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400" dirty="0"/>
              <a:t>---</a:t>
            </a:r>
            <a:r>
              <a:rPr lang="en-US" altLang="zh-CN" sz="2800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Different detectors use different installation methods</a:t>
            </a:r>
          </a:p>
        </p:txBody>
      </p:sp>
    </p:spTree>
    <p:extLst>
      <p:ext uri="{BB962C8B-B14F-4D97-AF65-F5344CB8AC3E}">
        <p14:creationId xmlns:p14="http://schemas.microsoft.com/office/powerpoint/2010/main" val="427026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6FB1CF-F1B8-4EF1-925A-7A91398C4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487" y="3124419"/>
            <a:ext cx="4693789" cy="288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221" y="116632"/>
            <a:ext cx="7519558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Overall installation design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0D9AF69-61C3-43CF-9418-219BE26E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26</a:t>
            </a:fld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F116AED-4D35-45EF-BF49-5BF692AAC295}"/>
              </a:ext>
            </a:extLst>
          </p:cNvPr>
          <p:cNvSpPr txBox="1"/>
          <p:nvPr/>
        </p:nvSpPr>
        <p:spPr>
          <a:xfrm>
            <a:off x="695400" y="1860762"/>
            <a:ext cx="8460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2   </a:t>
            </a:r>
            <a:r>
              <a:rPr lang="en-US" altLang="zh-CN" dirty="0"/>
              <a:t>Core shaft method installation : </a:t>
            </a:r>
            <a:r>
              <a:rPr lang="en-US" altLang="zh-CN" sz="2400" dirty="0">
                <a:solidFill>
                  <a:srgbClr val="0070C0"/>
                </a:solidFill>
              </a:rPr>
              <a:t>HCAL and Barrel ECAL </a:t>
            </a:r>
            <a:r>
              <a:rPr lang="en-US" altLang="zh-CN" sz="2400" dirty="0"/>
              <a:t>(2)  ---  Barrel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3119052-D614-474A-95BD-21679E7E36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224" y="3124419"/>
            <a:ext cx="3721416" cy="2880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74B08D3-707E-4E9B-B8E2-696D6F21B841}"/>
              </a:ext>
            </a:extLst>
          </p:cNvPr>
          <p:cNvSpPr txBox="1"/>
          <p:nvPr/>
        </p:nvSpPr>
        <p:spPr>
          <a:xfrm>
            <a:off x="6446171" y="3190848"/>
            <a:ext cx="1087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L-shaped </a:t>
            </a:r>
          </a:p>
          <a:p>
            <a:r>
              <a:rPr lang="en-US" altLang="zh-CN" dirty="0"/>
              <a:t>End Ring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18BB9D7-72D2-4B8B-B07B-F0672CE19D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7" y="3699447"/>
            <a:ext cx="2354882" cy="16437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37829F4-87D0-4F40-BC6B-DB39CBE41438}"/>
              </a:ext>
            </a:extLst>
          </p:cNvPr>
          <p:cNvSpPr txBox="1"/>
          <p:nvPr/>
        </p:nvSpPr>
        <p:spPr>
          <a:xfrm>
            <a:off x="767408" y="2526315"/>
            <a:ext cx="2902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70C0"/>
                </a:solidFill>
              </a:rPr>
              <a:t>How to 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Control Deformation?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CC5C266-D009-496E-8A10-A47E560CF723}"/>
              </a:ext>
            </a:extLst>
          </p:cNvPr>
          <p:cNvSpPr txBox="1"/>
          <p:nvPr/>
        </p:nvSpPr>
        <p:spPr>
          <a:xfrm>
            <a:off x="8867770" y="2708920"/>
            <a:ext cx="225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Deformation : 3.3 mm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AE578B3-B5DA-492E-AF12-BDABC84F156F}"/>
              </a:ext>
            </a:extLst>
          </p:cNvPr>
          <p:cNvSpPr/>
          <p:nvPr/>
        </p:nvSpPr>
        <p:spPr>
          <a:xfrm>
            <a:off x="4639684" y="6050586"/>
            <a:ext cx="7468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If necessary, further optimization can be done to achieve smaller deformation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DAB3F8B-666E-41F0-A825-3FD89B11D589}"/>
              </a:ext>
            </a:extLst>
          </p:cNvPr>
          <p:cNvSpPr/>
          <p:nvPr/>
        </p:nvSpPr>
        <p:spPr>
          <a:xfrm>
            <a:off x="335360" y="1181561"/>
            <a:ext cx="10540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Installation process of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detectors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400" dirty="0"/>
              <a:t>---</a:t>
            </a:r>
            <a:r>
              <a:rPr lang="en-US" altLang="zh-CN" sz="2800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Different detectors use different installation methods</a:t>
            </a:r>
          </a:p>
        </p:txBody>
      </p:sp>
    </p:spTree>
    <p:extLst>
      <p:ext uri="{BB962C8B-B14F-4D97-AF65-F5344CB8AC3E}">
        <p14:creationId xmlns:p14="http://schemas.microsoft.com/office/powerpoint/2010/main" val="277814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96" y="116632"/>
            <a:ext cx="718260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 installation design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BDB9085-D711-4E22-9BE1-FDB99A1C4D4C}"/>
              </a:ext>
            </a:extLst>
          </p:cNvPr>
          <p:cNvSpPr txBox="1"/>
          <p:nvPr/>
        </p:nvSpPr>
        <p:spPr>
          <a:xfrm>
            <a:off x="703409" y="1723460"/>
            <a:ext cx="11312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3  </a:t>
            </a:r>
            <a:r>
              <a:rPr lang="en-US" altLang="zh-CN" dirty="0"/>
              <a:t>Cantilever method installation : </a:t>
            </a:r>
            <a:r>
              <a:rPr lang="en-US" altLang="zh-CN" sz="2400" dirty="0">
                <a:solidFill>
                  <a:srgbClr val="0070C0"/>
                </a:solidFill>
              </a:rPr>
              <a:t>TPC(</a:t>
            </a:r>
            <a:r>
              <a:rPr lang="en-US" altLang="zh-CN" sz="2400" dirty="0"/>
              <a:t>OTK</a:t>
            </a:r>
            <a:r>
              <a:rPr lang="en-US" altLang="zh-CN" sz="2400" dirty="0">
                <a:solidFill>
                  <a:srgbClr val="0070C0"/>
                </a:solidFill>
              </a:rPr>
              <a:t>)   </a:t>
            </a:r>
            <a:r>
              <a:rPr lang="en-US" altLang="zh-CN" sz="2400" dirty="0"/>
              <a:t>ITK</a:t>
            </a:r>
            <a:r>
              <a:rPr lang="en-US" altLang="zh-CN" sz="2400" dirty="0">
                <a:solidFill>
                  <a:srgbClr val="0070C0"/>
                </a:solidFill>
              </a:rPr>
              <a:t>   Beampipe(</a:t>
            </a:r>
            <a:r>
              <a:rPr lang="en-US" altLang="zh-CN" sz="2400" dirty="0"/>
              <a:t>Vertex</a:t>
            </a:r>
            <a:r>
              <a:rPr lang="en-US" altLang="zh-CN" sz="2400" dirty="0">
                <a:solidFill>
                  <a:srgbClr val="0070C0"/>
                </a:solidFill>
              </a:rPr>
              <a:t> + </a:t>
            </a:r>
            <a:r>
              <a:rPr lang="en-US" altLang="zh-CN" sz="2400" dirty="0"/>
              <a:t>LumiCal</a:t>
            </a:r>
            <a:r>
              <a:rPr lang="en-US" altLang="zh-CN" sz="2400" dirty="0">
                <a:solidFill>
                  <a:srgbClr val="0070C0"/>
                </a:solidFill>
              </a:rPr>
              <a:t>)  </a:t>
            </a:r>
            <a:r>
              <a:rPr lang="en-US" altLang="zh-CN" sz="2400" dirty="0"/>
              <a:t>(3)</a:t>
            </a:r>
            <a:r>
              <a:rPr lang="en-US" altLang="zh-CN" sz="2400" dirty="0">
                <a:solidFill>
                  <a:srgbClr val="0070C0"/>
                </a:solidFill>
              </a:rPr>
              <a:t>  </a:t>
            </a:r>
            <a:r>
              <a:rPr lang="en-US" altLang="zh-CN" sz="2400" dirty="0"/>
              <a:t>---  Barrel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BEA98E9-53C1-44E8-BDFF-61873026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27</a:t>
            </a:fld>
            <a:endParaRPr lang="zh-CN" altLang="en-US" dirty="0"/>
          </a:p>
        </p:txBody>
      </p:sp>
      <p:pic>
        <p:nvPicPr>
          <p:cNvPr id="6" name="TPC(无桶部端轭)">
            <a:hlinkClick r:id="" action="ppaction://media"/>
            <a:extLst>
              <a:ext uri="{FF2B5EF4-FFF2-40B4-BE49-F238E27FC236}">
                <a16:creationId xmlns:a16="http://schemas.microsoft.com/office/drawing/2014/main" id="{9F7724F8-FC2C-4FB6-A500-B592819D78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7439" t="28504" r="20594" b="9357"/>
          <a:stretch/>
        </p:blipFill>
        <p:spPr>
          <a:xfrm>
            <a:off x="263352" y="3538250"/>
            <a:ext cx="4609006" cy="254892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45603CA-F0DF-46E4-B69F-B66977E91DA6}"/>
              </a:ext>
            </a:extLst>
          </p:cNvPr>
          <p:cNvSpPr/>
          <p:nvPr/>
        </p:nvSpPr>
        <p:spPr>
          <a:xfrm>
            <a:off x="1524043" y="2780928"/>
            <a:ext cx="2087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/>
              <a:t>Install</a:t>
            </a:r>
            <a:r>
              <a:rPr lang="en-US" altLang="zh-CN" b="1" dirty="0">
                <a:solidFill>
                  <a:srgbClr val="0070C0"/>
                </a:solidFill>
              </a:rPr>
              <a:t>  TPC(</a:t>
            </a:r>
            <a:r>
              <a:rPr lang="en-US" altLang="zh-CN" b="1" dirty="0"/>
              <a:t>OTK</a:t>
            </a:r>
            <a:r>
              <a:rPr lang="en-US" altLang="zh-CN" b="1" dirty="0">
                <a:solidFill>
                  <a:srgbClr val="0070C0"/>
                </a:solidFill>
              </a:rPr>
              <a:t>)</a:t>
            </a:r>
            <a:endParaRPr lang="zh-CN" altLang="en-US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FE6D298-1984-46E6-976A-F8F027F24EA9}"/>
              </a:ext>
            </a:extLst>
          </p:cNvPr>
          <p:cNvSpPr txBox="1"/>
          <p:nvPr/>
        </p:nvSpPr>
        <p:spPr>
          <a:xfrm>
            <a:off x="5110230" y="4660776"/>
            <a:ext cx="595432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Step 1 : </a:t>
            </a:r>
            <a:r>
              <a:rPr lang="en-US" altLang="zh-CN" dirty="0"/>
              <a:t>Place the </a:t>
            </a:r>
            <a:r>
              <a:rPr lang="en-US" altLang="zh-CN" dirty="0">
                <a:solidFill>
                  <a:srgbClr val="0070C0"/>
                </a:solidFill>
              </a:rPr>
              <a:t>long</a:t>
            </a:r>
            <a:r>
              <a:rPr lang="en-US" altLang="zh-CN" dirty="0"/>
              <a:t> core shafts on the guide rail </a:t>
            </a:r>
            <a:r>
              <a:rPr lang="en-US" altLang="zh-CN" dirty="0">
                <a:solidFill>
                  <a:srgbClr val="FF0000"/>
                </a:solidFill>
              </a:rPr>
              <a:t>(Omitted)</a:t>
            </a:r>
          </a:p>
          <a:p>
            <a:endParaRPr lang="en-US" altLang="zh-CN" dirty="0"/>
          </a:p>
          <a:p>
            <a:r>
              <a:rPr lang="en-US" altLang="zh-CN" dirty="0"/>
              <a:t>Step 2 : Lifting TPC from the shaft into the hall</a:t>
            </a:r>
          </a:p>
          <a:p>
            <a:r>
              <a:rPr lang="en-US" altLang="zh-CN" dirty="0"/>
              <a:t>              (</a:t>
            </a:r>
            <a:r>
              <a:rPr lang="en-US" altLang="zh-CN" dirty="0">
                <a:solidFill>
                  <a:srgbClr val="0070C0"/>
                </a:solidFill>
              </a:rPr>
              <a:t>Middle</a:t>
            </a:r>
            <a:r>
              <a:rPr lang="en-US" altLang="zh-CN" dirty="0"/>
              <a:t> core shaft and TPC are assembled)</a:t>
            </a:r>
          </a:p>
          <a:p>
            <a:r>
              <a:rPr lang="en-US" altLang="zh-CN" dirty="0"/>
              <a:t>Step 3 : Connect the TPC(middle core shaft) to the </a:t>
            </a:r>
            <a:r>
              <a:rPr lang="en-US" altLang="zh-CN" dirty="0">
                <a:solidFill>
                  <a:srgbClr val="0070C0"/>
                </a:solidFill>
              </a:rPr>
              <a:t>long</a:t>
            </a:r>
            <a:r>
              <a:rPr lang="en-US" altLang="zh-CN" dirty="0"/>
              <a:t> shafts</a:t>
            </a:r>
          </a:p>
          <a:p>
            <a:endParaRPr lang="en-US" altLang="zh-CN" dirty="0"/>
          </a:p>
          <a:p>
            <a:r>
              <a:rPr lang="en-US" altLang="zh-CN" dirty="0"/>
              <a:t>Step 4 : Move TPC into the ECAL(Barrel)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8A89134-9E5A-437E-ADAA-6BBEA8A8A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7636" y="2995211"/>
            <a:ext cx="2373342" cy="120553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D9FDC4B-437F-4F03-A67C-D7D948C43DD6}"/>
              </a:ext>
            </a:extLst>
          </p:cNvPr>
          <p:cNvSpPr/>
          <p:nvPr/>
        </p:nvSpPr>
        <p:spPr>
          <a:xfrm>
            <a:off x="9357636" y="2348880"/>
            <a:ext cx="2373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Deformation : 0.08 mm</a:t>
            </a:r>
          </a:p>
          <a:p>
            <a:pPr algn="ctr"/>
            <a:r>
              <a:rPr lang="en-US" altLang="zh-CN" dirty="0"/>
              <a:t>(&lt; 5 mm Gap)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C4F886F-2E8D-43FD-A8B3-A14FBE4A3885}"/>
              </a:ext>
            </a:extLst>
          </p:cNvPr>
          <p:cNvSpPr txBox="1"/>
          <p:nvPr/>
        </p:nvSpPr>
        <p:spPr>
          <a:xfrm>
            <a:off x="6621631" y="2898994"/>
            <a:ext cx="199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Load : 250 kg (OTK)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A96DE25-4C01-4BD4-B74A-F32D6FB0001E}"/>
              </a:ext>
            </a:extLst>
          </p:cNvPr>
          <p:cNvSpPr/>
          <p:nvPr/>
        </p:nvSpPr>
        <p:spPr>
          <a:xfrm>
            <a:off x="6021787" y="3173601"/>
            <a:ext cx="2594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Constraint : Fixe both end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32769D9-5608-466C-A07B-1DFD1F93CC9C}"/>
              </a:ext>
            </a:extLst>
          </p:cNvPr>
          <p:cNvSpPr/>
          <p:nvPr/>
        </p:nvSpPr>
        <p:spPr>
          <a:xfrm>
            <a:off x="6359765" y="2613781"/>
            <a:ext cx="2256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Calculation conditions</a:t>
            </a:r>
            <a:endParaRPr lang="zh-CN" altLang="en-US" dirty="0">
              <a:solidFill>
                <a:srgbClr val="0070C0"/>
              </a:solidFill>
            </a:endParaRPr>
          </a:p>
        </p:txBody>
      </p:sp>
      <p:cxnSp>
        <p:nvCxnSpPr>
          <p:cNvPr id="15" name="直接箭头连接符 10">
            <a:extLst>
              <a:ext uri="{FF2B5EF4-FFF2-40B4-BE49-F238E27FC236}">
                <a16:creationId xmlns:a16="http://schemas.microsoft.com/office/drawing/2014/main" id="{DFD9CEA4-C43A-4A1B-90AB-9542592491C1}"/>
              </a:ext>
            </a:extLst>
          </p:cNvPr>
          <p:cNvCxnSpPr>
            <a:cxnSpLocks/>
          </p:cNvCxnSpPr>
          <p:nvPr/>
        </p:nvCxnSpPr>
        <p:spPr bwMode="auto">
          <a:xfrm>
            <a:off x="8760336" y="3219653"/>
            <a:ext cx="360000" cy="0"/>
          </a:xfrm>
          <a:prstGeom prst="straightConnector1">
            <a:avLst/>
          </a:prstGeom>
          <a:ln w="444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C2A904AF-1192-46E1-87AE-06BE97ACEE59}"/>
              </a:ext>
            </a:extLst>
          </p:cNvPr>
          <p:cNvSpPr txBox="1"/>
          <p:nvPr/>
        </p:nvSpPr>
        <p:spPr>
          <a:xfrm>
            <a:off x="5231904" y="3541397"/>
            <a:ext cx="479112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/>
              <a:t>Installation :</a:t>
            </a:r>
          </a:p>
          <a:p>
            <a:r>
              <a:rPr lang="en-US" altLang="zh-CN" dirty="0"/>
              <a:t>1. Cantilever installation</a:t>
            </a:r>
          </a:p>
          <a:p>
            <a:r>
              <a:rPr lang="en-US" altLang="zh-CN" dirty="0"/>
              <a:t>2. Supported at both ends on the cantilever shaft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08E5B19-28C3-4CC2-BFEF-792AB36EA58A}"/>
              </a:ext>
            </a:extLst>
          </p:cNvPr>
          <p:cNvSpPr/>
          <p:nvPr/>
        </p:nvSpPr>
        <p:spPr>
          <a:xfrm>
            <a:off x="335360" y="1181561"/>
            <a:ext cx="10540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Installation process of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detectors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400" dirty="0"/>
              <a:t>---</a:t>
            </a:r>
            <a:r>
              <a:rPr lang="en-US" altLang="zh-CN" sz="2800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Different detectors use different installation methods</a:t>
            </a:r>
          </a:p>
        </p:txBody>
      </p:sp>
    </p:spTree>
    <p:extLst>
      <p:ext uri="{BB962C8B-B14F-4D97-AF65-F5344CB8AC3E}">
        <p14:creationId xmlns:p14="http://schemas.microsoft.com/office/powerpoint/2010/main" val="369702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96" y="116632"/>
            <a:ext cx="718260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 installation design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BDB9085-D711-4E22-9BE1-FDB99A1C4D4C}"/>
              </a:ext>
            </a:extLst>
          </p:cNvPr>
          <p:cNvSpPr txBox="1"/>
          <p:nvPr/>
        </p:nvSpPr>
        <p:spPr>
          <a:xfrm>
            <a:off x="615936" y="2021939"/>
            <a:ext cx="11312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3  </a:t>
            </a:r>
            <a:r>
              <a:rPr lang="en-US" altLang="zh-CN" dirty="0"/>
              <a:t>Cantilever method installation : </a:t>
            </a:r>
            <a:r>
              <a:rPr lang="en-US" altLang="zh-CN" sz="2400" dirty="0">
                <a:solidFill>
                  <a:srgbClr val="0070C0"/>
                </a:solidFill>
              </a:rPr>
              <a:t>TPC(</a:t>
            </a:r>
            <a:r>
              <a:rPr lang="en-US" altLang="zh-CN" sz="2400" dirty="0"/>
              <a:t>OTK</a:t>
            </a:r>
            <a:r>
              <a:rPr lang="en-US" altLang="zh-CN" sz="2400" dirty="0">
                <a:solidFill>
                  <a:srgbClr val="0070C0"/>
                </a:solidFill>
              </a:rPr>
              <a:t>)   </a:t>
            </a:r>
            <a:r>
              <a:rPr lang="en-US" altLang="zh-CN" sz="2400" dirty="0"/>
              <a:t>ITK</a:t>
            </a:r>
            <a:r>
              <a:rPr lang="en-US" altLang="zh-CN" sz="2400" dirty="0">
                <a:solidFill>
                  <a:srgbClr val="0070C0"/>
                </a:solidFill>
              </a:rPr>
              <a:t>   Beampipe(</a:t>
            </a:r>
            <a:r>
              <a:rPr lang="en-US" altLang="zh-CN" sz="2400" dirty="0"/>
              <a:t>Vertex</a:t>
            </a:r>
            <a:r>
              <a:rPr lang="en-US" altLang="zh-CN" sz="2400" dirty="0">
                <a:solidFill>
                  <a:srgbClr val="0070C0"/>
                </a:solidFill>
              </a:rPr>
              <a:t> + </a:t>
            </a:r>
            <a:r>
              <a:rPr lang="en-US" altLang="zh-CN" sz="2400" dirty="0"/>
              <a:t>LumiCal</a:t>
            </a:r>
            <a:r>
              <a:rPr lang="en-US" altLang="zh-CN" sz="2400" dirty="0">
                <a:solidFill>
                  <a:srgbClr val="0070C0"/>
                </a:solidFill>
              </a:rPr>
              <a:t>)  </a:t>
            </a:r>
            <a:r>
              <a:rPr lang="en-US" altLang="zh-CN" sz="2400" dirty="0"/>
              <a:t>(3)</a:t>
            </a:r>
            <a:r>
              <a:rPr lang="en-US" altLang="zh-CN" sz="2400" dirty="0">
                <a:solidFill>
                  <a:srgbClr val="0070C0"/>
                </a:solidFill>
              </a:rPr>
              <a:t>  </a:t>
            </a:r>
            <a:r>
              <a:rPr lang="en-US" altLang="zh-CN" sz="2400" dirty="0"/>
              <a:t>---  Barrel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BEA98E9-53C1-44E8-BDFF-61873026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28</a:t>
            </a:fld>
            <a:endParaRPr lang="zh-CN" altLang="en-US" dirty="0"/>
          </a:p>
        </p:txBody>
      </p:sp>
      <p:pic>
        <p:nvPicPr>
          <p:cNvPr id="7" name="ITK">
            <a:hlinkClick r:id="" action="ppaction://media"/>
            <a:extLst>
              <a:ext uri="{FF2B5EF4-FFF2-40B4-BE49-F238E27FC236}">
                <a16:creationId xmlns:a16="http://schemas.microsoft.com/office/drawing/2014/main" id="{76681304-95D9-4B18-9042-2718EDC3E5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989" t="15697" r="4535" b="1737"/>
          <a:stretch/>
        </p:blipFill>
        <p:spPr>
          <a:xfrm>
            <a:off x="615936" y="3638632"/>
            <a:ext cx="4703678" cy="254892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47E0620-2FC4-41C0-B020-EC67E32B8383}"/>
              </a:ext>
            </a:extLst>
          </p:cNvPr>
          <p:cNvSpPr/>
          <p:nvPr/>
        </p:nvSpPr>
        <p:spPr>
          <a:xfrm>
            <a:off x="2205964" y="2895568"/>
            <a:ext cx="15236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</a:rPr>
              <a:t>Install </a:t>
            </a:r>
            <a:r>
              <a:rPr lang="en-US" altLang="zh-CN" b="1" dirty="0">
                <a:solidFill>
                  <a:srgbClr val="0070C0"/>
                </a:solidFill>
              </a:rPr>
              <a:t> </a:t>
            </a:r>
            <a:r>
              <a:rPr lang="en-US" altLang="zh-CN" b="1" dirty="0"/>
              <a:t>ITK</a:t>
            </a:r>
            <a:endParaRPr lang="zh-CN" altLang="en-US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3F7AEC9-82AB-4A31-8E00-8CF22CD72C90}"/>
              </a:ext>
            </a:extLst>
          </p:cNvPr>
          <p:cNvSpPr txBox="1"/>
          <p:nvPr/>
        </p:nvSpPr>
        <p:spPr>
          <a:xfrm>
            <a:off x="5621742" y="4005064"/>
            <a:ext cx="595432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Step 1 : </a:t>
            </a:r>
            <a:r>
              <a:rPr lang="en-US" altLang="zh-CN" dirty="0"/>
              <a:t>Place the </a:t>
            </a:r>
            <a:r>
              <a:rPr lang="en-US" altLang="zh-CN" dirty="0">
                <a:solidFill>
                  <a:srgbClr val="0070C0"/>
                </a:solidFill>
              </a:rPr>
              <a:t>long</a:t>
            </a:r>
            <a:r>
              <a:rPr lang="en-US" altLang="zh-CN" dirty="0"/>
              <a:t> core shafts on the guide rail </a:t>
            </a:r>
            <a:r>
              <a:rPr lang="en-US" altLang="zh-CN" dirty="0">
                <a:solidFill>
                  <a:srgbClr val="FF0000"/>
                </a:solidFill>
              </a:rPr>
              <a:t>(Omitted)</a:t>
            </a:r>
          </a:p>
          <a:p>
            <a:endParaRPr lang="en-US" altLang="zh-CN" dirty="0"/>
          </a:p>
          <a:p>
            <a:r>
              <a:rPr lang="en-US" altLang="zh-CN" dirty="0"/>
              <a:t>Step 2 : Lifting ITK from the shaft into the hall</a:t>
            </a:r>
          </a:p>
          <a:p>
            <a:r>
              <a:rPr lang="en-US" altLang="zh-CN" dirty="0"/>
              <a:t>              (</a:t>
            </a:r>
            <a:r>
              <a:rPr lang="en-US" altLang="zh-CN" dirty="0">
                <a:solidFill>
                  <a:srgbClr val="0070C0"/>
                </a:solidFill>
              </a:rPr>
              <a:t>Middle</a:t>
            </a:r>
            <a:r>
              <a:rPr lang="en-US" altLang="zh-CN" dirty="0"/>
              <a:t> core shaft and ITK are assembled)</a:t>
            </a:r>
          </a:p>
          <a:p>
            <a:r>
              <a:rPr lang="en-US" altLang="zh-CN" dirty="0"/>
              <a:t>Step 3 : Connect the ITK(middle core shaft) to the </a:t>
            </a:r>
            <a:r>
              <a:rPr lang="en-US" altLang="zh-CN" dirty="0">
                <a:solidFill>
                  <a:srgbClr val="0070C0"/>
                </a:solidFill>
              </a:rPr>
              <a:t>long</a:t>
            </a:r>
            <a:r>
              <a:rPr lang="en-US" altLang="zh-CN" dirty="0"/>
              <a:t> shafts</a:t>
            </a:r>
          </a:p>
          <a:p>
            <a:endParaRPr lang="en-US" altLang="zh-CN" dirty="0"/>
          </a:p>
          <a:p>
            <a:r>
              <a:rPr lang="en-US" altLang="zh-CN" dirty="0"/>
              <a:t>Step 4 : Move ITK into the TPC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A45439C-7C91-461B-AC04-FFCA73E23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5525" y="2680287"/>
            <a:ext cx="3351914" cy="124140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9C57211-1514-4FD7-AC1E-A7D1B16FEE80}"/>
              </a:ext>
            </a:extLst>
          </p:cNvPr>
          <p:cNvSpPr txBox="1"/>
          <p:nvPr/>
        </p:nvSpPr>
        <p:spPr>
          <a:xfrm>
            <a:off x="6116289" y="2998700"/>
            <a:ext cx="183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Load : Self weight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32049B2-D165-472D-B264-2CF4D0905D86}"/>
              </a:ext>
            </a:extLst>
          </p:cNvPr>
          <p:cNvSpPr/>
          <p:nvPr/>
        </p:nvSpPr>
        <p:spPr>
          <a:xfrm>
            <a:off x="5549093" y="3244334"/>
            <a:ext cx="2401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Constraint : Fix one end</a:t>
            </a: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5EF22C1-915B-4F2F-A181-DCD0CA1BB317}"/>
              </a:ext>
            </a:extLst>
          </p:cNvPr>
          <p:cNvSpPr/>
          <p:nvPr/>
        </p:nvSpPr>
        <p:spPr>
          <a:xfrm>
            <a:off x="5621742" y="2699679"/>
            <a:ext cx="2256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Calculation conditions</a:t>
            </a:r>
            <a:endParaRPr lang="zh-CN" altLang="en-US" dirty="0">
              <a:solidFill>
                <a:srgbClr val="0070C0"/>
              </a:solidFill>
            </a:endParaRPr>
          </a:p>
        </p:txBody>
      </p:sp>
      <p:cxnSp>
        <p:nvCxnSpPr>
          <p:cNvPr id="17" name="直接箭头连接符 10">
            <a:extLst>
              <a:ext uri="{FF2B5EF4-FFF2-40B4-BE49-F238E27FC236}">
                <a16:creationId xmlns:a16="http://schemas.microsoft.com/office/drawing/2014/main" id="{45D84941-2949-41C3-829D-377C1C0989B5}"/>
              </a:ext>
            </a:extLst>
          </p:cNvPr>
          <p:cNvCxnSpPr>
            <a:cxnSpLocks/>
          </p:cNvCxnSpPr>
          <p:nvPr/>
        </p:nvCxnSpPr>
        <p:spPr bwMode="auto">
          <a:xfrm>
            <a:off x="8072717" y="3140968"/>
            <a:ext cx="360000" cy="0"/>
          </a:xfrm>
          <a:prstGeom prst="straightConnector1">
            <a:avLst/>
          </a:prstGeom>
          <a:ln w="444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448D2E66-4CA9-4BD2-A196-C5F6CC686C01}"/>
              </a:ext>
            </a:extLst>
          </p:cNvPr>
          <p:cNvSpPr/>
          <p:nvPr/>
        </p:nvSpPr>
        <p:spPr>
          <a:xfrm>
            <a:off x="9357636" y="2553730"/>
            <a:ext cx="2309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Deformation :  1.4 mm</a:t>
            </a:r>
          </a:p>
          <a:p>
            <a:pPr algn="ctr"/>
            <a:r>
              <a:rPr lang="en-US" altLang="zh-CN" dirty="0"/>
              <a:t>(&lt; 5 mm Gap)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1F765A6-03BF-4537-A155-CCFF35BF0CF8}"/>
              </a:ext>
            </a:extLst>
          </p:cNvPr>
          <p:cNvSpPr/>
          <p:nvPr/>
        </p:nvSpPr>
        <p:spPr>
          <a:xfrm>
            <a:off x="335360" y="1181561"/>
            <a:ext cx="10540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Installation process of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detectors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400" dirty="0"/>
              <a:t>---</a:t>
            </a:r>
            <a:r>
              <a:rPr lang="en-US" altLang="zh-CN" sz="2800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Different detectors use different installation methods</a:t>
            </a:r>
          </a:p>
        </p:txBody>
      </p:sp>
    </p:spTree>
    <p:extLst>
      <p:ext uri="{BB962C8B-B14F-4D97-AF65-F5344CB8AC3E}">
        <p14:creationId xmlns:p14="http://schemas.microsoft.com/office/powerpoint/2010/main" val="338487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96" y="116632"/>
            <a:ext cx="718260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 installation design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BDB9085-D711-4E22-9BE1-FDB99A1C4D4C}"/>
              </a:ext>
            </a:extLst>
          </p:cNvPr>
          <p:cNvSpPr txBox="1"/>
          <p:nvPr/>
        </p:nvSpPr>
        <p:spPr>
          <a:xfrm>
            <a:off x="615936" y="2021939"/>
            <a:ext cx="11312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3  </a:t>
            </a:r>
            <a:r>
              <a:rPr lang="en-US" altLang="zh-CN" dirty="0"/>
              <a:t>Cantilever method installation : </a:t>
            </a:r>
            <a:r>
              <a:rPr lang="en-US" altLang="zh-CN" sz="2400" dirty="0">
                <a:solidFill>
                  <a:srgbClr val="0070C0"/>
                </a:solidFill>
              </a:rPr>
              <a:t>TPC(OTK)   </a:t>
            </a:r>
            <a:r>
              <a:rPr lang="en-US" altLang="zh-CN" sz="2400" dirty="0"/>
              <a:t>ITK</a:t>
            </a:r>
            <a:r>
              <a:rPr lang="en-US" altLang="zh-CN" sz="2400" dirty="0">
                <a:solidFill>
                  <a:srgbClr val="0070C0"/>
                </a:solidFill>
              </a:rPr>
              <a:t>   Beampipe(</a:t>
            </a:r>
            <a:r>
              <a:rPr lang="en-US" altLang="zh-CN" sz="2400" dirty="0"/>
              <a:t>Vertex</a:t>
            </a:r>
            <a:r>
              <a:rPr lang="en-US" altLang="zh-CN" sz="2400" dirty="0">
                <a:solidFill>
                  <a:srgbClr val="0070C0"/>
                </a:solidFill>
              </a:rPr>
              <a:t> + </a:t>
            </a:r>
            <a:r>
              <a:rPr lang="en-US" altLang="zh-CN" sz="2400" dirty="0"/>
              <a:t>LumiCal</a:t>
            </a:r>
            <a:r>
              <a:rPr lang="en-US" altLang="zh-CN" sz="2400" dirty="0">
                <a:solidFill>
                  <a:srgbClr val="0070C0"/>
                </a:solidFill>
              </a:rPr>
              <a:t>)  </a:t>
            </a:r>
            <a:r>
              <a:rPr lang="en-US" altLang="zh-CN" sz="2400" dirty="0"/>
              <a:t>(3)</a:t>
            </a:r>
            <a:r>
              <a:rPr lang="en-US" altLang="zh-CN" sz="2400" dirty="0">
                <a:solidFill>
                  <a:srgbClr val="0070C0"/>
                </a:solidFill>
              </a:rPr>
              <a:t>  </a:t>
            </a:r>
            <a:r>
              <a:rPr lang="en-US" altLang="zh-CN" sz="2400" dirty="0"/>
              <a:t>---  Barrel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BEA98E9-53C1-44E8-BDFF-61873026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29</a:t>
            </a:fld>
            <a:endParaRPr lang="zh-CN" altLang="en-US" dirty="0"/>
          </a:p>
        </p:txBody>
      </p:sp>
      <p:pic>
        <p:nvPicPr>
          <p:cNvPr id="4" name="束流管1">
            <a:hlinkClick r:id="" action="ppaction://media"/>
            <a:extLst>
              <a:ext uri="{FF2B5EF4-FFF2-40B4-BE49-F238E27FC236}">
                <a16:creationId xmlns:a16="http://schemas.microsoft.com/office/drawing/2014/main" id="{CEF2E05B-CA1B-45E9-85C6-49A8B4002C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09" y="3212976"/>
            <a:ext cx="5985883" cy="276847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169BBB3-9B18-4FD9-ACC4-8C7F860BB2D1}"/>
              </a:ext>
            </a:extLst>
          </p:cNvPr>
          <p:cNvSpPr/>
          <p:nvPr/>
        </p:nvSpPr>
        <p:spPr>
          <a:xfrm>
            <a:off x="1163762" y="2575855"/>
            <a:ext cx="3897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/>
              <a:t>Install</a:t>
            </a:r>
            <a:r>
              <a:rPr lang="en-US" altLang="zh-CN" b="1" dirty="0">
                <a:solidFill>
                  <a:srgbClr val="0070C0"/>
                </a:solidFill>
              </a:rPr>
              <a:t>  Beampipe(</a:t>
            </a:r>
            <a:r>
              <a:rPr lang="en-US" altLang="zh-CN" b="1" dirty="0"/>
              <a:t>Vertex</a:t>
            </a:r>
            <a:r>
              <a:rPr lang="en-US" altLang="zh-CN" b="1" dirty="0">
                <a:solidFill>
                  <a:srgbClr val="0070C0"/>
                </a:solidFill>
              </a:rPr>
              <a:t> + </a:t>
            </a:r>
            <a:r>
              <a:rPr lang="en-US" altLang="zh-CN" b="1" dirty="0"/>
              <a:t>LumiCal</a:t>
            </a:r>
            <a:r>
              <a:rPr lang="en-US" altLang="zh-CN" b="1" dirty="0">
                <a:solidFill>
                  <a:srgbClr val="0070C0"/>
                </a:solidFill>
              </a:rPr>
              <a:t>)</a:t>
            </a:r>
            <a:endParaRPr lang="zh-CN" altLang="en-US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312D1FB-27A4-48EE-8233-048B5223D71F}"/>
              </a:ext>
            </a:extLst>
          </p:cNvPr>
          <p:cNvSpPr txBox="1"/>
          <p:nvPr/>
        </p:nvSpPr>
        <p:spPr>
          <a:xfrm>
            <a:off x="6148690" y="3789040"/>
            <a:ext cx="59792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Step 1 : </a:t>
            </a:r>
            <a:r>
              <a:rPr lang="en-US" altLang="zh-CN" dirty="0"/>
              <a:t>Place the </a:t>
            </a:r>
            <a:r>
              <a:rPr lang="en-US" altLang="zh-CN" dirty="0">
                <a:solidFill>
                  <a:srgbClr val="0070C0"/>
                </a:solidFill>
              </a:rPr>
              <a:t>long</a:t>
            </a:r>
            <a:r>
              <a:rPr lang="en-US" altLang="zh-CN" dirty="0"/>
              <a:t> core shafts on the guide rail </a:t>
            </a:r>
            <a:r>
              <a:rPr lang="en-US" altLang="zh-CN" dirty="0">
                <a:solidFill>
                  <a:srgbClr val="FF0000"/>
                </a:solidFill>
              </a:rPr>
              <a:t>(Omitted)</a:t>
            </a:r>
          </a:p>
          <a:p>
            <a:endParaRPr lang="en-US" altLang="zh-CN" dirty="0"/>
          </a:p>
          <a:p>
            <a:r>
              <a:rPr lang="en-US" altLang="zh-CN" dirty="0"/>
              <a:t>Step 2 : Connect the </a:t>
            </a:r>
            <a:r>
              <a:rPr lang="en-US" altLang="zh-CN" sz="1600" dirty="0">
                <a:solidFill>
                  <a:srgbClr val="0070C0"/>
                </a:solidFill>
              </a:rPr>
              <a:t>Beampipe installation axis </a:t>
            </a:r>
            <a:r>
              <a:rPr lang="en-US" altLang="zh-CN" dirty="0"/>
              <a:t>to the </a:t>
            </a:r>
            <a:r>
              <a:rPr lang="en-US" altLang="zh-CN" dirty="0">
                <a:solidFill>
                  <a:srgbClr val="0070C0"/>
                </a:solidFill>
              </a:rPr>
              <a:t>long</a:t>
            </a:r>
            <a:r>
              <a:rPr lang="en-US" altLang="zh-CN" dirty="0"/>
              <a:t> shafts</a:t>
            </a:r>
          </a:p>
          <a:p>
            <a:endParaRPr lang="en-US" altLang="zh-CN" dirty="0"/>
          </a:p>
          <a:p>
            <a:r>
              <a:rPr lang="en-US" altLang="zh-CN" dirty="0"/>
              <a:t>Step 3 : Lifting Beampipe from the shaft into the hall</a:t>
            </a:r>
          </a:p>
          <a:p>
            <a:r>
              <a:rPr lang="en-US" altLang="zh-CN" dirty="0"/>
              <a:t>              (</a:t>
            </a:r>
            <a:r>
              <a:rPr lang="en-US" altLang="zh-CN" dirty="0">
                <a:solidFill>
                  <a:srgbClr val="0070C0"/>
                </a:solidFill>
              </a:rPr>
              <a:t>Installation flange </a:t>
            </a:r>
            <a:r>
              <a:rPr lang="en-US" altLang="zh-CN" dirty="0"/>
              <a:t>and beampipe are assembled)</a:t>
            </a:r>
          </a:p>
          <a:p>
            <a:endParaRPr lang="en-US" altLang="zh-CN" dirty="0"/>
          </a:p>
          <a:p>
            <a:r>
              <a:rPr lang="en-US" altLang="zh-CN" dirty="0"/>
              <a:t>Step 4 : Move Beampipe into the ITK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094EC5E-F45C-47B8-B036-CA4D607F275C}"/>
              </a:ext>
            </a:extLst>
          </p:cNvPr>
          <p:cNvSpPr/>
          <p:nvPr/>
        </p:nvSpPr>
        <p:spPr>
          <a:xfrm>
            <a:off x="335360" y="1181561"/>
            <a:ext cx="10540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Installation process of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detectors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400" dirty="0"/>
              <a:t>---</a:t>
            </a:r>
            <a:r>
              <a:rPr lang="en-US" altLang="zh-CN" sz="2800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Different detectors use different installation methods</a:t>
            </a:r>
          </a:p>
        </p:txBody>
      </p:sp>
    </p:spTree>
    <p:extLst>
      <p:ext uri="{BB962C8B-B14F-4D97-AF65-F5344CB8AC3E}">
        <p14:creationId xmlns:p14="http://schemas.microsoft.com/office/powerpoint/2010/main" val="262646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104" y="116632"/>
            <a:ext cx="3637791" cy="707886"/>
          </a:xfrm>
        </p:spPr>
        <p:txBody>
          <a:bodyPr wrap="square">
            <a:spAutoFit/>
          </a:bodyPr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25549AC-B7EF-476E-896A-C7DB091D46A7}"/>
              </a:ext>
            </a:extLst>
          </p:cNvPr>
          <p:cNvSpPr/>
          <p:nvPr/>
        </p:nvSpPr>
        <p:spPr>
          <a:xfrm>
            <a:off x="623392" y="1556792"/>
            <a:ext cx="9452139" cy="323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CEPC Detector Mechanical integration : </a:t>
            </a:r>
            <a:r>
              <a:rPr lang="en-US" altLang="zh-CN" sz="2800" dirty="0"/>
              <a:t>(Ref-TDR)</a:t>
            </a:r>
          </a:p>
          <a:p>
            <a:r>
              <a:rPr lang="en-US" altLang="zh-CN" sz="2200" dirty="0"/>
              <a:t>   1.  Detectors overall mechanical layout drawing</a:t>
            </a:r>
          </a:p>
          <a:p>
            <a:r>
              <a:rPr lang="en-US" altLang="zh-CN" sz="2200" dirty="0">
                <a:solidFill>
                  <a:srgbClr val="FF0000"/>
                </a:solidFill>
              </a:rPr>
              <a:t>             </a:t>
            </a:r>
            <a:r>
              <a:rPr lang="en-US" altLang="zh-CN" sz="2200" dirty="0">
                <a:solidFill>
                  <a:srgbClr val="0070C0"/>
                </a:solidFill>
              </a:rPr>
              <a:t>Based on the design requirements of the sub-detectors and its electronics</a:t>
            </a:r>
          </a:p>
          <a:p>
            <a:r>
              <a:rPr lang="en-US" altLang="zh-CN" sz="2200" dirty="0"/>
              <a:t>   2.  Connection structure design between the sub-detectors   </a:t>
            </a:r>
            <a:endParaRPr lang="en-US" altLang="zh-CN" sz="2200" dirty="0">
              <a:solidFill>
                <a:srgbClr val="0070C0"/>
              </a:solidFill>
            </a:endParaRPr>
          </a:p>
          <a:p>
            <a:r>
              <a:rPr lang="en-US" altLang="zh-CN" sz="2200" dirty="0"/>
              <a:t>        and installation design for each sub-detector</a:t>
            </a:r>
          </a:p>
          <a:p>
            <a:r>
              <a:rPr lang="en-US" altLang="zh-CN" sz="2200" dirty="0"/>
              <a:t>             </a:t>
            </a:r>
            <a:r>
              <a:rPr lang="en-US" altLang="zh-CN" sz="2200" dirty="0">
                <a:solidFill>
                  <a:srgbClr val="0070C0"/>
                </a:solidFill>
              </a:rPr>
              <a:t>Provide design direction for the interface design of each sub detector</a:t>
            </a:r>
            <a:endParaRPr lang="en-US" altLang="zh-CN" sz="2200" dirty="0"/>
          </a:p>
          <a:p>
            <a:r>
              <a:rPr lang="en-US" altLang="zh-CN" sz="2200" dirty="0"/>
              <a:t>   3. Configuration design of the underground experimental room</a:t>
            </a:r>
          </a:p>
          <a:p>
            <a:r>
              <a:rPr lang="en-US" altLang="zh-CN" sz="2200" dirty="0">
                <a:solidFill>
                  <a:srgbClr val="0070C0"/>
                </a:solidFill>
              </a:rPr>
              <a:t>             Vertical shaft hoist and lifting equipment , etc. </a:t>
            </a:r>
          </a:p>
          <a:p>
            <a:r>
              <a:rPr lang="en-US" altLang="zh-CN" sz="2200" dirty="0"/>
              <a:t>   4. Others </a:t>
            </a:r>
            <a:r>
              <a:rPr lang="en-US" altLang="zh-CN" sz="2200" dirty="0">
                <a:solidFill>
                  <a:srgbClr val="0070C0"/>
                </a:solidFill>
              </a:rPr>
              <a:t>(Underground ancillary room , </a:t>
            </a:r>
            <a:r>
              <a:rPr lang="en-US" altLang="zh-CN" sz="2200" dirty="0">
                <a:solidFill>
                  <a:srgbClr val="FF0000"/>
                </a:solidFill>
              </a:rPr>
              <a:t>Ground room</a:t>
            </a:r>
            <a:r>
              <a:rPr lang="en-US" altLang="zh-CN" sz="2200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84735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96" y="116632"/>
            <a:ext cx="718260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 installation design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BDB9085-D711-4E22-9BE1-FDB99A1C4D4C}"/>
              </a:ext>
            </a:extLst>
          </p:cNvPr>
          <p:cNvSpPr txBox="1"/>
          <p:nvPr/>
        </p:nvSpPr>
        <p:spPr>
          <a:xfrm>
            <a:off x="615936" y="2021939"/>
            <a:ext cx="9275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4  </a:t>
            </a:r>
            <a:r>
              <a:rPr lang="en-US" altLang="zh-CN" dirty="0"/>
              <a:t>Cantilever method installation :</a:t>
            </a:r>
            <a:r>
              <a:rPr lang="en-US" altLang="zh-CN" sz="2400" dirty="0"/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ECAL(</a:t>
            </a:r>
            <a:r>
              <a:rPr lang="en-US" altLang="zh-CN" sz="2400" dirty="0"/>
              <a:t>OTK</a:t>
            </a:r>
            <a:r>
              <a:rPr lang="en-US" altLang="zh-CN" sz="2400" dirty="0">
                <a:solidFill>
                  <a:srgbClr val="0070C0"/>
                </a:solidFill>
              </a:rPr>
              <a:t>)   </a:t>
            </a:r>
            <a:r>
              <a:rPr lang="en-US" altLang="zh-CN" sz="2400" dirty="0"/>
              <a:t>HCAL</a:t>
            </a:r>
            <a:r>
              <a:rPr lang="en-US" altLang="zh-CN" sz="2400" dirty="0">
                <a:solidFill>
                  <a:srgbClr val="0070C0"/>
                </a:solidFill>
              </a:rPr>
              <a:t>   Yoke  </a:t>
            </a:r>
            <a:r>
              <a:rPr lang="en-US" altLang="zh-CN" sz="2400" dirty="0"/>
              <a:t>---</a:t>
            </a:r>
            <a:r>
              <a:rPr lang="en-US" altLang="zh-CN" sz="2400" dirty="0">
                <a:solidFill>
                  <a:srgbClr val="0070C0"/>
                </a:solidFill>
              </a:rPr>
              <a:t>  </a:t>
            </a:r>
            <a:r>
              <a:rPr lang="en-US" altLang="zh-CN" sz="2400" dirty="0"/>
              <a:t>End (3) --- End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BEA98E9-53C1-44E8-BDFF-61873026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30</a:t>
            </a:fld>
            <a:endParaRPr lang="zh-CN" altLang="en-US" dirty="0"/>
          </a:p>
        </p:txBody>
      </p:sp>
      <p:pic>
        <p:nvPicPr>
          <p:cNvPr id="5" name="端部ECAL">
            <a:hlinkClick r:id="" action="ppaction://media"/>
            <a:extLst>
              <a:ext uri="{FF2B5EF4-FFF2-40B4-BE49-F238E27FC236}">
                <a16:creationId xmlns:a16="http://schemas.microsoft.com/office/drawing/2014/main" id="{87BCD649-E765-4E54-A4F3-4C37E90E11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047" t="14251" r="5512" b="-220"/>
          <a:stretch/>
        </p:blipFill>
        <p:spPr>
          <a:xfrm>
            <a:off x="767408" y="3420465"/>
            <a:ext cx="4773996" cy="262050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4B721C8-A352-4FF6-BBE2-51582668896E}"/>
              </a:ext>
            </a:extLst>
          </p:cNvPr>
          <p:cNvSpPr/>
          <p:nvPr/>
        </p:nvSpPr>
        <p:spPr>
          <a:xfrm>
            <a:off x="1824555" y="2881378"/>
            <a:ext cx="2659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/>
              <a:t>Install</a:t>
            </a:r>
            <a:r>
              <a:rPr lang="en-US" altLang="zh-CN" b="1" dirty="0">
                <a:solidFill>
                  <a:srgbClr val="0070C0"/>
                </a:solidFill>
              </a:rPr>
              <a:t>  END ECAL(</a:t>
            </a:r>
            <a:r>
              <a:rPr lang="en-US" altLang="zh-CN" b="1" dirty="0"/>
              <a:t>OTK</a:t>
            </a:r>
            <a:r>
              <a:rPr lang="en-US" altLang="zh-CN" b="1" dirty="0">
                <a:solidFill>
                  <a:srgbClr val="0070C0"/>
                </a:solidFill>
              </a:rPr>
              <a:t>)</a:t>
            </a:r>
            <a:endParaRPr lang="zh-CN" altLang="en-US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15A363C-D28A-4250-B497-5F04F568847E}"/>
              </a:ext>
            </a:extLst>
          </p:cNvPr>
          <p:cNvSpPr txBox="1"/>
          <p:nvPr/>
        </p:nvSpPr>
        <p:spPr>
          <a:xfrm>
            <a:off x="6061406" y="3789040"/>
            <a:ext cx="588648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Step 1 : </a:t>
            </a:r>
            <a:r>
              <a:rPr lang="en-US" altLang="zh-CN" dirty="0"/>
              <a:t>Place the </a:t>
            </a:r>
            <a:r>
              <a:rPr lang="en-US" altLang="zh-CN" dirty="0">
                <a:solidFill>
                  <a:srgbClr val="0070C0"/>
                </a:solidFill>
              </a:rPr>
              <a:t>long</a:t>
            </a:r>
            <a:r>
              <a:rPr lang="en-US" altLang="zh-CN" dirty="0"/>
              <a:t> core shafts on the guide rail </a:t>
            </a:r>
            <a:r>
              <a:rPr lang="en-US" altLang="zh-CN" dirty="0">
                <a:solidFill>
                  <a:srgbClr val="FF0000"/>
                </a:solidFill>
              </a:rPr>
              <a:t>(Omitted)</a:t>
            </a:r>
          </a:p>
          <a:p>
            <a:endParaRPr lang="en-US" altLang="zh-CN" dirty="0"/>
          </a:p>
          <a:p>
            <a:r>
              <a:rPr lang="en-US" altLang="zh-CN" dirty="0"/>
              <a:t>Step 2 : Connect the </a:t>
            </a:r>
            <a:r>
              <a:rPr lang="en-US" altLang="zh-CN" dirty="0">
                <a:solidFill>
                  <a:srgbClr val="0070C0"/>
                </a:solidFill>
              </a:rPr>
              <a:t>ECAL(</a:t>
            </a:r>
            <a:r>
              <a:rPr lang="en-US" altLang="zh-CN" dirty="0"/>
              <a:t>End</a:t>
            </a:r>
            <a:r>
              <a:rPr lang="en-US" altLang="zh-CN" dirty="0">
                <a:solidFill>
                  <a:srgbClr val="0070C0"/>
                </a:solidFill>
              </a:rPr>
              <a:t>) </a:t>
            </a:r>
            <a:r>
              <a:rPr lang="en-US" altLang="zh-CN" sz="1600" dirty="0">
                <a:solidFill>
                  <a:srgbClr val="0070C0"/>
                </a:solidFill>
              </a:rPr>
              <a:t>Flange </a:t>
            </a:r>
            <a:r>
              <a:rPr lang="en-US" altLang="zh-CN" dirty="0"/>
              <a:t>to the </a:t>
            </a:r>
            <a:r>
              <a:rPr lang="en-US" altLang="zh-CN" dirty="0">
                <a:solidFill>
                  <a:srgbClr val="0070C0"/>
                </a:solidFill>
              </a:rPr>
              <a:t>long</a:t>
            </a:r>
            <a:r>
              <a:rPr lang="en-US" altLang="zh-CN" dirty="0"/>
              <a:t> shafts</a:t>
            </a:r>
          </a:p>
          <a:p>
            <a:endParaRPr lang="en-US" altLang="zh-CN" dirty="0"/>
          </a:p>
          <a:p>
            <a:r>
              <a:rPr lang="en-US" altLang="zh-CN" dirty="0"/>
              <a:t>Step 3 : Lifting ECAL from the shaft into the hall</a:t>
            </a:r>
          </a:p>
          <a:p>
            <a:endParaRPr lang="en-US" altLang="zh-CN" dirty="0"/>
          </a:p>
          <a:p>
            <a:r>
              <a:rPr lang="en-US" altLang="zh-CN" dirty="0"/>
              <a:t>Step 4 : Move ECAL(End) into the HCAL(Barrel)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033A90A-9539-4945-BF07-A276F9FDF84B}"/>
              </a:ext>
            </a:extLst>
          </p:cNvPr>
          <p:cNvSpPr/>
          <p:nvPr/>
        </p:nvSpPr>
        <p:spPr>
          <a:xfrm>
            <a:off x="335360" y="1181561"/>
            <a:ext cx="10540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Installation process of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detectors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400" dirty="0"/>
              <a:t>---</a:t>
            </a:r>
            <a:r>
              <a:rPr lang="en-US" altLang="zh-CN" sz="2800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Different detectors use different installation methods</a:t>
            </a:r>
          </a:p>
        </p:txBody>
      </p:sp>
    </p:spTree>
    <p:extLst>
      <p:ext uri="{BB962C8B-B14F-4D97-AF65-F5344CB8AC3E}">
        <p14:creationId xmlns:p14="http://schemas.microsoft.com/office/powerpoint/2010/main" val="70436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96" y="116632"/>
            <a:ext cx="718260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 installation design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BDB9085-D711-4E22-9BE1-FDB99A1C4D4C}"/>
              </a:ext>
            </a:extLst>
          </p:cNvPr>
          <p:cNvSpPr txBox="1"/>
          <p:nvPr/>
        </p:nvSpPr>
        <p:spPr>
          <a:xfrm>
            <a:off x="615936" y="2021939"/>
            <a:ext cx="9275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4  </a:t>
            </a:r>
            <a:r>
              <a:rPr lang="en-US" altLang="zh-CN" dirty="0"/>
              <a:t>Cantilever method installation :</a:t>
            </a:r>
            <a:r>
              <a:rPr lang="en-US" altLang="zh-CN" sz="2400" dirty="0"/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ECAL(</a:t>
            </a:r>
            <a:r>
              <a:rPr lang="en-US" altLang="zh-CN" sz="2400" dirty="0"/>
              <a:t>OTK</a:t>
            </a:r>
            <a:r>
              <a:rPr lang="en-US" altLang="zh-CN" sz="2400" dirty="0">
                <a:solidFill>
                  <a:srgbClr val="0070C0"/>
                </a:solidFill>
              </a:rPr>
              <a:t>)   </a:t>
            </a:r>
            <a:r>
              <a:rPr lang="en-US" altLang="zh-CN" sz="2400" dirty="0"/>
              <a:t>HCAL</a:t>
            </a:r>
            <a:r>
              <a:rPr lang="en-US" altLang="zh-CN" sz="2400" dirty="0">
                <a:solidFill>
                  <a:srgbClr val="0070C0"/>
                </a:solidFill>
              </a:rPr>
              <a:t>   Yoke  </a:t>
            </a:r>
            <a:r>
              <a:rPr lang="en-US" altLang="zh-CN" sz="2400" dirty="0"/>
              <a:t>---</a:t>
            </a:r>
            <a:r>
              <a:rPr lang="en-US" altLang="zh-CN" sz="2400" dirty="0">
                <a:solidFill>
                  <a:srgbClr val="0070C0"/>
                </a:solidFill>
              </a:rPr>
              <a:t>  </a:t>
            </a:r>
            <a:r>
              <a:rPr lang="en-US" altLang="zh-CN" sz="2400" dirty="0"/>
              <a:t>End (3) --- End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BEA98E9-53C1-44E8-BDFF-61873026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31</a:t>
            </a:fld>
            <a:endParaRPr lang="zh-CN" altLang="en-US" dirty="0"/>
          </a:p>
        </p:txBody>
      </p:sp>
      <p:pic>
        <p:nvPicPr>
          <p:cNvPr id="4" name="HCAL端部强子量能器（桶部轭铁）">
            <a:hlinkClick r:id="" action="ppaction://media"/>
            <a:extLst>
              <a:ext uri="{FF2B5EF4-FFF2-40B4-BE49-F238E27FC236}">
                <a16:creationId xmlns:a16="http://schemas.microsoft.com/office/drawing/2014/main" id="{8C15A37C-223F-4DBA-8886-CDCCDB2ABA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484" t="19165" r="25696" b="10567"/>
          <a:stretch/>
        </p:blipFill>
        <p:spPr>
          <a:xfrm>
            <a:off x="551384" y="3501008"/>
            <a:ext cx="3918717" cy="260885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6C72EDC-DF1B-489C-8AA2-10A1C4363781}"/>
              </a:ext>
            </a:extLst>
          </p:cNvPr>
          <p:cNvSpPr/>
          <p:nvPr/>
        </p:nvSpPr>
        <p:spPr>
          <a:xfrm>
            <a:off x="793960" y="2950269"/>
            <a:ext cx="3433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/>
              <a:t>Install</a:t>
            </a:r>
            <a:r>
              <a:rPr lang="en-US" altLang="zh-CN" b="1" dirty="0">
                <a:solidFill>
                  <a:srgbClr val="0070C0"/>
                </a:solidFill>
              </a:rPr>
              <a:t>  End HCAL </a:t>
            </a:r>
            <a:r>
              <a:rPr lang="en-US" altLang="zh-CN" b="1" dirty="0"/>
              <a:t>and</a:t>
            </a:r>
            <a:r>
              <a:rPr lang="en-US" altLang="zh-CN" b="1" dirty="0">
                <a:solidFill>
                  <a:srgbClr val="0070C0"/>
                </a:solidFill>
              </a:rPr>
              <a:t> End Yoke</a:t>
            </a:r>
            <a:endParaRPr lang="zh-CN" altLang="en-US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2CD73B2-DF0E-4CFC-AC43-AB845607D5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81" y="2420888"/>
            <a:ext cx="2520000" cy="174802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8C06BFA-0212-4541-B300-3EF4826D18F5}"/>
              </a:ext>
            </a:extLst>
          </p:cNvPr>
          <p:cNvSpPr txBox="1"/>
          <p:nvPr/>
        </p:nvSpPr>
        <p:spPr>
          <a:xfrm>
            <a:off x="8544272" y="4509120"/>
            <a:ext cx="29932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Step 1 </a:t>
            </a:r>
            <a:r>
              <a:rPr lang="zh-CN" altLang="en-US" dirty="0"/>
              <a:t>：</a:t>
            </a:r>
            <a:r>
              <a:rPr lang="en-US" altLang="zh-CN" dirty="0"/>
              <a:t>Install the</a:t>
            </a:r>
            <a:r>
              <a:rPr lang="zh-CN" altLang="en-US" dirty="0"/>
              <a:t> </a:t>
            </a:r>
            <a:r>
              <a:rPr lang="en-US" altLang="zh-CN" dirty="0"/>
              <a:t>End HCAL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(The same as install ECAL)</a:t>
            </a:r>
          </a:p>
          <a:p>
            <a:endParaRPr lang="en-US" altLang="zh-CN" dirty="0"/>
          </a:p>
          <a:p>
            <a:r>
              <a:rPr lang="en-US" altLang="zh-CN" dirty="0"/>
              <a:t>Step 2 :  Install the End Yoke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9859228-4153-4F8C-BE75-B530681D17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7981" y="4249314"/>
            <a:ext cx="2520000" cy="249205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24A91E5-7139-4C83-A28C-9A40AC4FEC31}"/>
              </a:ext>
            </a:extLst>
          </p:cNvPr>
          <p:cNvSpPr/>
          <p:nvPr/>
        </p:nvSpPr>
        <p:spPr>
          <a:xfrm>
            <a:off x="335360" y="1181561"/>
            <a:ext cx="10540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Installation process of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detectors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400" dirty="0"/>
              <a:t>---</a:t>
            </a:r>
            <a:r>
              <a:rPr lang="en-US" altLang="zh-CN" sz="2800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Different detectors use different installation methods</a:t>
            </a:r>
          </a:p>
        </p:txBody>
      </p:sp>
    </p:spTree>
    <p:extLst>
      <p:ext uri="{BB962C8B-B14F-4D97-AF65-F5344CB8AC3E}">
        <p14:creationId xmlns:p14="http://schemas.microsoft.com/office/powerpoint/2010/main" val="1216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探测器预装点到对撞点平推（2024-10-26-J2版）">
            <a:hlinkClick r:id="" action="ppaction://media"/>
            <a:extLst>
              <a:ext uri="{FF2B5EF4-FFF2-40B4-BE49-F238E27FC236}">
                <a16:creationId xmlns:a16="http://schemas.microsoft.com/office/drawing/2014/main" id="{E5571CF0-70B3-49F1-A4E3-BA485D701C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5234" t="10554" r="4447" b="-1475"/>
          <a:stretch/>
        </p:blipFill>
        <p:spPr>
          <a:xfrm>
            <a:off x="117187" y="2962408"/>
            <a:ext cx="6126668" cy="30633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96" y="116632"/>
            <a:ext cx="718260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 installation design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03CEBD2-6A83-4278-A7FC-516E58CCDB0B}"/>
              </a:ext>
            </a:extLst>
          </p:cNvPr>
          <p:cNvSpPr txBox="1"/>
          <p:nvPr/>
        </p:nvSpPr>
        <p:spPr>
          <a:xfrm>
            <a:off x="623392" y="2062009"/>
            <a:ext cx="68862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5  </a:t>
            </a:r>
            <a:r>
              <a:rPr lang="en-US" altLang="zh-CN" dirty="0"/>
              <a:t>Move the Detectors from Pre-assembly point to Collision point</a:t>
            </a:r>
            <a:endParaRPr lang="en-US" altLang="zh-CN" sz="240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B5B3C9-1801-4D38-A234-0BF52930F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32</a:t>
            </a:fld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B350FC-22CC-4FE6-A65F-98B60D16DA5B}"/>
              </a:ext>
            </a:extLst>
          </p:cNvPr>
          <p:cNvSpPr/>
          <p:nvPr/>
        </p:nvSpPr>
        <p:spPr>
          <a:xfrm>
            <a:off x="726126" y="2468133"/>
            <a:ext cx="11035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</a:rPr>
              <a:t>Push the accelerator vacuum component into the center of the detector and connect it with the beam tube vacuum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7B2651A-0A7F-4057-8037-C19707EAAD1D}"/>
              </a:ext>
            </a:extLst>
          </p:cNvPr>
          <p:cNvSpPr/>
          <p:nvPr/>
        </p:nvSpPr>
        <p:spPr>
          <a:xfrm>
            <a:off x="5508120" y="5702576"/>
            <a:ext cx="64549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This is a basically viable installation design </a:t>
            </a:r>
          </a:p>
          <a:p>
            <a:pPr algn="ctr"/>
            <a:r>
              <a:rPr lang="en-US" altLang="zh-CN" dirty="0"/>
              <a:t>Better installation routes may be found in future optimized designs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B1D089C-39F9-4523-8598-51D6FF3AC0BC}"/>
              </a:ext>
            </a:extLst>
          </p:cNvPr>
          <p:cNvSpPr txBox="1"/>
          <p:nvPr/>
        </p:nvSpPr>
        <p:spPr>
          <a:xfrm>
            <a:off x="6312024" y="3019621"/>
            <a:ext cx="555741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Step 1 : Move the detectors from the Pre-assembly point </a:t>
            </a:r>
          </a:p>
          <a:p>
            <a:r>
              <a:rPr lang="en-US" altLang="zh-CN" dirty="0"/>
              <a:t>              to collision point</a:t>
            </a:r>
          </a:p>
          <a:p>
            <a:endParaRPr lang="en-US" altLang="zh-CN" dirty="0"/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Move distance : 16500 mm</a:t>
            </a:r>
            <a:endParaRPr lang="en-US" altLang="zh-CN" dirty="0"/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Hydraulic cylinder movement distance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≈</a:t>
            </a:r>
            <a:r>
              <a:rPr lang="en-US" altLang="zh-CN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2.1 m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Hydraulic cylinder thrust :  50 t (&gt; 30 t)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(6000*0.005=30 t   </a:t>
            </a:r>
            <a:r>
              <a:rPr lang="en-US" altLang="zh-CN" dirty="0"/>
              <a:t>hydrostatic guideway</a:t>
            </a:r>
            <a:r>
              <a:rPr lang="en-US" altLang="zh-CN" dirty="0">
                <a:solidFill>
                  <a:srgbClr val="0070C0"/>
                </a:solidFill>
              </a:rPr>
              <a:t>)</a:t>
            </a:r>
          </a:p>
          <a:p>
            <a:pPr algn="ctr"/>
            <a:endParaRPr lang="en-US" altLang="zh-CN" dirty="0">
              <a:solidFill>
                <a:srgbClr val="0070C0"/>
              </a:solidFill>
            </a:endParaRPr>
          </a:p>
          <a:p>
            <a:r>
              <a:rPr lang="en-US" altLang="zh-CN" dirty="0"/>
              <a:t>Step 2 : Install the ACC vacuum component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CE34D1F-6319-4C4F-8665-DEEEFA7C3504}"/>
              </a:ext>
            </a:extLst>
          </p:cNvPr>
          <p:cNvSpPr/>
          <p:nvPr/>
        </p:nvSpPr>
        <p:spPr>
          <a:xfrm>
            <a:off x="335360" y="1181561"/>
            <a:ext cx="10540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Installation process of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detectors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400" dirty="0"/>
              <a:t>---</a:t>
            </a:r>
            <a:r>
              <a:rPr lang="en-US" altLang="zh-CN" sz="2800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Different detectors use different installation methods</a:t>
            </a:r>
          </a:p>
        </p:txBody>
      </p:sp>
    </p:spTree>
    <p:extLst>
      <p:ext uri="{BB962C8B-B14F-4D97-AF65-F5344CB8AC3E}">
        <p14:creationId xmlns:p14="http://schemas.microsoft.com/office/powerpoint/2010/main" val="38920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93DE688-B4EB-4928-8662-5D27F6A6A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964" y="2609480"/>
            <a:ext cx="1397871" cy="126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97" y="116632"/>
            <a:ext cx="718260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 installation design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0217092-4C87-4AFB-A100-0EB331177554}"/>
              </a:ext>
            </a:extLst>
          </p:cNvPr>
          <p:cNvSpPr/>
          <p:nvPr/>
        </p:nvSpPr>
        <p:spPr>
          <a:xfrm>
            <a:off x="335360" y="1181561"/>
            <a:ext cx="11130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4. Modular lifting and integral lifting for components : </a:t>
            </a:r>
            <a:r>
              <a:rPr lang="en-US" altLang="zh-CN" sz="1200" dirty="0"/>
              <a:t>(relates to the design of the shaft and the hoists)</a:t>
            </a:r>
            <a:endParaRPr lang="zh-CN" altLang="en-US" sz="1200" dirty="0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6C43B9E6-D73C-459E-8A22-25026B880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506" y="4155686"/>
            <a:ext cx="1292459" cy="198000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B10539DE-603A-47E3-B4D9-940DB6A77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538" y="5139336"/>
            <a:ext cx="1600514" cy="1314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EF1E49CA-1512-4096-A0B1-AB822FF64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538" y="3573016"/>
            <a:ext cx="1602000" cy="919683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08912599-8E24-42F7-9B8E-0BBA4F4B9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7805" y="5139336"/>
            <a:ext cx="878855" cy="1314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175EC8A-47E5-4EA5-87C3-1AAD0B8EC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907" y="3340031"/>
            <a:ext cx="540000" cy="1224238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B2E6AF6B-91AB-43D6-BDBE-D3CCFB35D89F}"/>
              </a:ext>
            </a:extLst>
          </p:cNvPr>
          <p:cNvSpPr txBox="1"/>
          <p:nvPr/>
        </p:nvSpPr>
        <p:spPr>
          <a:xfrm>
            <a:off x="6719337" y="3788128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Magnet</a:t>
            </a:r>
            <a:endParaRPr lang="zh-CN" altLang="en-US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ED544C30-0D3C-4871-AFF7-8F21471E2061}"/>
              </a:ext>
            </a:extLst>
          </p:cNvPr>
          <p:cNvSpPr txBox="1"/>
          <p:nvPr/>
        </p:nvSpPr>
        <p:spPr>
          <a:xfrm>
            <a:off x="8695414" y="3800684"/>
            <a:ext cx="64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ECAL</a:t>
            </a:r>
            <a:endParaRPr lang="zh-CN" altLang="en-US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0A367095-F528-4949-BF4B-AA8C23059AC8}"/>
              </a:ext>
            </a:extLst>
          </p:cNvPr>
          <p:cNvSpPr txBox="1"/>
          <p:nvPr/>
        </p:nvSpPr>
        <p:spPr>
          <a:xfrm>
            <a:off x="10684094" y="3781944"/>
            <a:ext cx="103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TPC+OTK</a:t>
            </a:r>
            <a:endParaRPr lang="zh-CN" altLang="en-US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47482025-2981-40AD-BD0C-8FA3E8C60BE2}"/>
              </a:ext>
            </a:extLst>
          </p:cNvPr>
          <p:cNvSpPr txBox="1"/>
          <p:nvPr/>
        </p:nvSpPr>
        <p:spPr>
          <a:xfrm>
            <a:off x="6939140" y="5016767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ITK</a:t>
            </a:r>
            <a:endParaRPr lang="zh-CN" altLang="en-US" dirty="0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D112D1C6-83E2-4B62-AE90-8C3B398FA24E}"/>
              </a:ext>
            </a:extLst>
          </p:cNvPr>
          <p:cNvSpPr txBox="1"/>
          <p:nvPr/>
        </p:nvSpPr>
        <p:spPr>
          <a:xfrm>
            <a:off x="6764159" y="6070138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Beampipe</a:t>
            </a:r>
            <a:endParaRPr lang="zh-CN" altLang="en-US" dirty="0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5AF5FF73-4F31-4172-B8DE-001E38B0E57E}"/>
              </a:ext>
            </a:extLst>
          </p:cNvPr>
          <p:cNvSpPr txBox="1"/>
          <p:nvPr/>
        </p:nvSpPr>
        <p:spPr>
          <a:xfrm>
            <a:off x="8695414" y="6070138"/>
            <a:ext cx="118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- ECAL</a:t>
            </a:r>
            <a:endParaRPr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23489838-ADA5-4943-8664-5E5B5AEC6697}"/>
              </a:ext>
            </a:extLst>
          </p:cNvPr>
          <p:cNvSpPr txBox="1"/>
          <p:nvPr/>
        </p:nvSpPr>
        <p:spPr>
          <a:xfrm>
            <a:off x="10675272" y="6070138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- HCAL</a:t>
            </a:r>
            <a:endParaRPr lang="zh-CN" altLang="en-US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220F8B8E-646E-459D-8FAA-09398332B161}"/>
              </a:ext>
            </a:extLst>
          </p:cNvPr>
          <p:cNvSpPr txBox="1"/>
          <p:nvPr/>
        </p:nvSpPr>
        <p:spPr>
          <a:xfrm>
            <a:off x="699836" y="4643844"/>
            <a:ext cx="61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Yoke</a:t>
            </a:r>
            <a:endParaRPr lang="zh-CN" altLang="en-US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C961211B-165D-453D-B200-63266FB4A1A9}"/>
              </a:ext>
            </a:extLst>
          </p:cNvPr>
          <p:cNvSpPr txBox="1"/>
          <p:nvPr/>
        </p:nvSpPr>
        <p:spPr>
          <a:xfrm>
            <a:off x="2171384" y="4643844"/>
            <a:ext cx="102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Yoke</a:t>
            </a:r>
            <a:endParaRPr lang="zh-CN" altLang="en-US" dirty="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F6B8219E-E55F-48EA-BBDA-95606EEAA716}"/>
              </a:ext>
            </a:extLst>
          </p:cNvPr>
          <p:cNvSpPr txBox="1"/>
          <p:nvPr/>
        </p:nvSpPr>
        <p:spPr>
          <a:xfrm>
            <a:off x="4132348" y="4643844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HCAL</a:t>
            </a:r>
            <a:endParaRPr lang="zh-CN" altLang="en-US" dirty="0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99B3F58F-BED5-43B2-B812-0E41FFC63DF3}"/>
              </a:ext>
            </a:extLst>
          </p:cNvPr>
          <p:cNvSpPr/>
          <p:nvPr/>
        </p:nvSpPr>
        <p:spPr>
          <a:xfrm>
            <a:off x="1517039" y="2564904"/>
            <a:ext cx="2331086" cy="67710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heaviest single module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≈  350 </a:t>
            </a:r>
            <a:r>
              <a:rPr lang="en-US" altLang="zh-CN" sz="2000" b="1" dirty="0"/>
              <a:t>t</a:t>
            </a:r>
            <a:endParaRPr lang="zh-CN" altLang="en-US" sz="2000" b="1" dirty="0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B2491D04-FB0B-42FF-B3F1-0FD0582C0ADC}"/>
              </a:ext>
            </a:extLst>
          </p:cNvPr>
          <p:cNvSpPr/>
          <p:nvPr/>
        </p:nvSpPr>
        <p:spPr>
          <a:xfrm>
            <a:off x="4274961" y="2566465"/>
            <a:ext cx="1890262" cy="67710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Largest single size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9050 </a:t>
            </a:r>
            <a:r>
              <a:rPr lang="en-US" altLang="zh-CN" sz="2000" b="1" dirty="0"/>
              <a:t>L</a:t>
            </a:r>
            <a:r>
              <a:rPr lang="en-US" altLang="zh-CN" sz="2000" b="1" dirty="0">
                <a:solidFill>
                  <a:srgbClr val="FF0000"/>
                </a:solidFill>
              </a:rPr>
              <a:t> X </a:t>
            </a:r>
            <a:r>
              <a:rPr lang="az-Cyrl-AZ" altLang="zh-CN" sz="2000" b="1" dirty="0"/>
              <a:t>Ф</a:t>
            </a:r>
            <a:r>
              <a:rPr lang="en-US" altLang="zh-CN" sz="2000" b="1" dirty="0">
                <a:solidFill>
                  <a:srgbClr val="FF0000"/>
                </a:solidFill>
              </a:rPr>
              <a:t> 8470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67" name="直接箭头连接符 10">
            <a:extLst>
              <a:ext uri="{FF2B5EF4-FFF2-40B4-BE49-F238E27FC236}">
                <a16:creationId xmlns:a16="http://schemas.microsoft.com/office/drawing/2014/main" id="{36F8C379-BAFE-4D48-AADC-71BEB2F27BA6}"/>
              </a:ext>
            </a:extLst>
          </p:cNvPr>
          <p:cNvCxnSpPr>
            <a:cxnSpLocks/>
          </p:cNvCxnSpPr>
          <p:nvPr/>
        </p:nvCxnSpPr>
        <p:spPr bwMode="auto">
          <a:xfrm flipH="1">
            <a:off x="2829651" y="3260652"/>
            <a:ext cx="462725" cy="563319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10">
            <a:extLst>
              <a:ext uri="{FF2B5EF4-FFF2-40B4-BE49-F238E27FC236}">
                <a16:creationId xmlns:a16="http://schemas.microsoft.com/office/drawing/2014/main" id="{B6DA4D32-70E1-4300-9846-692C6A38AE99}"/>
              </a:ext>
            </a:extLst>
          </p:cNvPr>
          <p:cNvCxnSpPr>
            <a:cxnSpLocks/>
          </p:cNvCxnSpPr>
          <p:nvPr/>
        </p:nvCxnSpPr>
        <p:spPr bwMode="auto">
          <a:xfrm>
            <a:off x="6026180" y="2911078"/>
            <a:ext cx="645884" cy="229436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62E7C5F0-E410-48ED-ADCC-69CF6D8E3F55}"/>
              </a:ext>
            </a:extLst>
          </p:cNvPr>
          <p:cNvSpPr/>
          <p:nvPr/>
        </p:nvSpPr>
        <p:spPr>
          <a:xfrm>
            <a:off x="1713672" y="1925852"/>
            <a:ext cx="23198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/>
              <a:t>Modular lifting (3)</a:t>
            </a:r>
            <a:endParaRPr lang="zh-CN" altLang="en-US" sz="2200" b="1" dirty="0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C5A933FB-9094-44DB-BA9A-526639F170D1}"/>
              </a:ext>
            </a:extLst>
          </p:cNvPr>
          <p:cNvSpPr/>
          <p:nvPr/>
        </p:nvSpPr>
        <p:spPr>
          <a:xfrm>
            <a:off x="8073966" y="1925852"/>
            <a:ext cx="2206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/>
              <a:t>Integral lifting (7)</a:t>
            </a:r>
            <a:endParaRPr lang="zh-CN" altLang="en-US" sz="2200" b="1" dirty="0"/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1A682D54-5BB0-498F-8870-F2D39234AE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8247" y="2609480"/>
            <a:ext cx="1650927" cy="1260000"/>
          </a:xfrm>
          <a:prstGeom prst="rect">
            <a:avLst/>
          </a:prstGeom>
        </p:spPr>
      </p:pic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D17DECAF-0701-49F0-B439-11AE66532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33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86A4051-8016-4E2F-8039-01DD1245AB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927" y="5139336"/>
            <a:ext cx="1404000" cy="13139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C5E2AE8-4C4B-4CC3-BFC0-8552917131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925" y="3847337"/>
            <a:ext cx="1404000" cy="4053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66C3DCD-CF97-4D41-9B18-FC161ED231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40179" y="4374235"/>
            <a:ext cx="1980000" cy="6770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68C2346-7BFE-4EFF-9C20-DC0D9FE4DB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0179" y="5483820"/>
            <a:ext cx="1980000" cy="50305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4E4DA39-A6F8-4C86-8293-B741DBE74B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33635" y="4166798"/>
            <a:ext cx="1280153" cy="19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5CE1FB-5541-4AE0-991E-0930BF9B64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36671" y="2613384"/>
            <a:ext cx="1707282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83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275" y="116632"/>
            <a:ext cx="441345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Research team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9DF9978-37DE-46AD-A568-C841A04EAF0A}"/>
              </a:ext>
            </a:extLst>
          </p:cNvPr>
          <p:cNvSpPr txBox="1"/>
          <p:nvPr/>
        </p:nvSpPr>
        <p:spPr>
          <a:xfrm>
            <a:off x="6518808" y="3406239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IHEP (5)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38D285A-CDD6-402D-8EFD-619A5AE6EB47}"/>
              </a:ext>
            </a:extLst>
          </p:cNvPr>
          <p:cNvSpPr txBox="1"/>
          <p:nvPr/>
        </p:nvSpPr>
        <p:spPr>
          <a:xfrm>
            <a:off x="3372665" y="4185553"/>
            <a:ext cx="204895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Design units</a:t>
            </a:r>
          </a:p>
          <a:p>
            <a:pPr algn="ctr"/>
            <a:r>
              <a:rPr lang="en-US" altLang="zh-CN" dirty="0"/>
              <a:t>Zhejiang University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04521A7-1DB6-42FD-B586-98A1FDB0D331}"/>
              </a:ext>
            </a:extLst>
          </p:cNvPr>
          <p:cNvSpPr/>
          <p:nvPr/>
        </p:nvSpPr>
        <p:spPr>
          <a:xfrm>
            <a:off x="8927829" y="4185553"/>
            <a:ext cx="3144835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Manufacturing units</a:t>
            </a:r>
          </a:p>
          <a:p>
            <a:pPr algn="ctr"/>
            <a:r>
              <a:rPr lang="en-US" altLang="zh-CN" dirty="0"/>
              <a:t>CITIC Heavy Industry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898EB4A-6385-4B5F-8331-C2A262C55844}"/>
              </a:ext>
            </a:extLst>
          </p:cNvPr>
          <p:cNvSpPr/>
          <p:nvPr/>
        </p:nvSpPr>
        <p:spPr>
          <a:xfrm>
            <a:off x="8588184" y="2328823"/>
            <a:ext cx="3005695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University</a:t>
            </a:r>
          </a:p>
          <a:p>
            <a:pPr algn="ctr"/>
            <a:r>
              <a:rPr lang="en-US" altLang="zh-CN" dirty="0"/>
              <a:t>Hunan University</a:t>
            </a:r>
          </a:p>
          <a:p>
            <a:pPr algn="ctr"/>
            <a:r>
              <a:rPr lang="en-US" altLang="zh-CN" dirty="0"/>
              <a:t>University of South China</a:t>
            </a:r>
          </a:p>
          <a:p>
            <a:pPr algn="ctr"/>
            <a:r>
              <a:rPr lang="en-US" altLang="zh-CN" dirty="0"/>
              <a:t>Southwest Jiaotong University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ADE942B-2419-416E-A17D-F9E3B281C21E}"/>
              </a:ext>
            </a:extLst>
          </p:cNvPr>
          <p:cNvSpPr/>
          <p:nvPr/>
        </p:nvSpPr>
        <p:spPr>
          <a:xfrm>
            <a:off x="3373146" y="2328823"/>
            <a:ext cx="20479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Students</a:t>
            </a:r>
          </a:p>
          <a:p>
            <a:pPr algn="ctr"/>
            <a:r>
              <a:rPr lang="en-US" altLang="zh-CN" dirty="0"/>
              <a:t>Xia Shang  Doctor</a:t>
            </a:r>
          </a:p>
          <a:p>
            <a:pPr algn="ctr"/>
            <a:r>
              <a:rPr lang="en-US" altLang="zh-CN" dirty="0"/>
              <a:t>He LongYan  Master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DA4FD7C-42CC-4EED-8C6B-97E8F6C5C010}"/>
              </a:ext>
            </a:extLst>
          </p:cNvPr>
          <p:cNvSpPr/>
          <p:nvPr/>
        </p:nvSpPr>
        <p:spPr>
          <a:xfrm>
            <a:off x="6331544" y="2393453"/>
            <a:ext cx="1763816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Calculation team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C3C56A4-FAEA-474E-9BBA-C36D50CDEE78}"/>
              </a:ext>
            </a:extLst>
          </p:cNvPr>
          <p:cNvSpPr/>
          <p:nvPr/>
        </p:nvSpPr>
        <p:spPr>
          <a:xfrm>
            <a:off x="6536472" y="4662414"/>
            <a:ext cx="1353960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Design team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1" name="直接箭头连接符 35">
            <a:extLst>
              <a:ext uri="{FF2B5EF4-FFF2-40B4-BE49-F238E27FC236}">
                <a16:creationId xmlns:a16="http://schemas.microsoft.com/office/drawing/2014/main" id="{3790C4DF-2BD0-453C-9470-262908EEFFA3}"/>
              </a:ext>
            </a:extLst>
          </p:cNvPr>
          <p:cNvCxnSpPr>
            <a:cxnSpLocks/>
          </p:cNvCxnSpPr>
          <p:nvPr/>
        </p:nvCxnSpPr>
        <p:spPr bwMode="auto">
          <a:xfrm>
            <a:off x="8485714" y="2551436"/>
            <a:ext cx="540000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35">
            <a:extLst>
              <a:ext uri="{FF2B5EF4-FFF2-40B4-BE49-F238E27FC236}">
                <a16:creationId xmlns:a16="http://schemas.microsoft.com/office/drawing/2014/main" id="{10D20950-BE32-4873-B3E9-60E915AEDCE9}"/>
              </a:ext>
            </a:extLst>
          </p:cNvPr>
          <p:cNvCxnSpPr>
            <a:cxnSpLocks/>
          </p:cNvCxnSpPr>
          <p:nvPr/>
        </p:nvCxnSpPr>
        <p:spPr bwMode="auto">
          <a:xfrm flipV="1">
            <a:off x="8040216" y="4585662"/>
            <a:ext cx="540000" cy="209966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35">
            <a:extLst>
              <a:ext uri="{FF2B5EF4-FFF2-40B4-BE49-F238E27FC236}">
                <a16:creationId xmlns:a16="http://schemas.microsoft.com/office/drawing/2014/main" id="{4B36000C-7DA1-4EF8-97AD-BCF83083B43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821418" y="4585663"/>
            <a:ext cx="576108" cy="198021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35">
            <a:extLst>
              <a:ext uri="{FF2B5EF4-FFF2-40B4-BE49-F238E27FC236}">
                <a16:creationId xmlns:a16="http://schemas.microsoft.com/office/drawing/2014/main" id="{AD226145-ACCA-4E9A-B360-186F8A5724C8}"/>
              </a:ext>
            </a:extLst>
          </p:cNvPr>
          <p:cNvCxnSpPr>
            <a:cxnSpLocks/>
          </p:cNvCxnSpPr>
          <p:nvPr/>
        </p:nvCxnSpPr>
        <p:spPr bwMode="auto">
          <a:xfrm flipH="1">
            <a:off x="5389370" y="2570773"/>
            <a:ext cx="540000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102020D2-DB8E-4FDF-BF76-0961B41E3183}"/>
              </a:ext>
            </a:extLst>
          </p:cNvPr>
          <p:cNvSpPr/>
          <p:nvPr/>
        </p:nvSpPr>
        <p:spPr>
          <a:xfrm>
            <a:off x="623392" y="5279808"/>
            <a:ext cx="717978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Future planning and visioning : </a:t>
            </a:r>
          </a:p>
          <a:p>
            <a:r>
              <a:rPr lang="en-US" altLang="zh-CN" sz="2000" dirty="0"/>
              <a:t>1. Allocate more mechanical engineers to join CEPC R&amp;D </a:t>
            </a:r>
            <a:r>
              <a:rPr lang="en-US" altLang="zh-CN" sz="2000" dirty="0">
                <a:solidFill>
                  <a:srgbClr val="0070C0"/>
                </a:solidFill>
              </a:rPr>
              <a:t>as needed</a:t>
            </a:r>
          </a:p>
          <a:p>
            <a:r>
              <a:rPr lang="en-US" altLang="zh-CN" sz="2000" dirty="0">
                <a:solidFill>
                  <a:srgbClr val="FF0000"/>
                </a:solidFill>
              </a:rPr>
              <a:t>2. Seeking cooperation units in special fields</a:t>
            </a:r>
          </a:p>
          <a:p>
            <a:r>
              <a:rPr lang="en-US" altLang="zh-CN" sz="2000" dirty="0"/>
              <a:t>3. Seek international cooperation</a:t>
            </a:r>
            <a:endParaRPr lang="zh-CN" altLang="en-US" sz="20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243640E-7B6B-484B-ABEF-76DA4835F633}"/>
              </a:ext>
            </a:extLst>
          </p:cNvPr>
          <p:cNvSpPr/>
          <p:nvPr/>
        </p:nvSpPr>
        <p:spPr>
          <a:xfrm>
            <a:off x="62099" y="1113976"/>
            <a:ext cx="1222873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Team characteristics:</a:t>
            </a:r>
          </a:p>
          <a:p>
            <a:r>
              <a:rPr lang="en-US" altLang="zh-CN" dirty="0"/>
              <a:t>1. Optimize and configure the engineering design team with the mechanical engineers from the High Energy Institute as the core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en-US" altLang="zh-CN" dirty="0"/>
              <a:t>2. Resource allocation is comprehensive and reasonable, can complement each other's shortcomings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3C72936-BB5E-41EF-89A1-DDAE10ADC4A7}"/>
              </a:ext>
            </a:extLst>
          </p:cNvPr>
          <p:cNvSpPr/>
          <p:nvPr/>
        </p:nvSpPr>
        <p:spPr>
          <a:xfrm>
            <a:off x="119336" y="3296481"/>
            <a:ext cx="2856103" cy="646331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Such a team is able to </a:t>
            </a:r>
          </a:p>
          <a:p>
            <a:pPr algn="ctr"/>
            <a:r>
              <a:rPr lang="en-US" altLang="zh-CN" dirty="0"/>
              <a:t>undertake CEPC design tasks</a:t>
            </a:r>
            <a:endParaRPr lang="zh-CN" alt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D78E62D-6210-47EA-A8DD-DE808CF9D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34</a:t>
            </a:fld>
            <a:endParaRPr lang="zh-CN" altLang="en-US" dirty="0"/>
          </a:p>
        </p:txBody>
      </p:sp>
      <p:cxnSp>
        <p:nvCxnSpPr>
          <p:cNvPr id="19" name="直接箭头连接符 35">
            <a:extLst>
              <a:ext uri="{FF2B5EF4-FFF2-40B4-BE49-F238E27FC236}">
                <a16:creationId xmlns:a16="http://schemas.microsoft.com/office/drawing/2014/main" id="{B30EFE63-BCE8-4BEB-B9BD-5EC594987197}"/>
              </a:ext>
            </a:extLst>
          </p:cNvPr>
          <p:cNvCxnSpPr>
            <a:cxnSpLocks/>
          </p:cNvCxnSpPr>
          <p:nvPr/>
        </p:nvCxnSpPr>
        <p:spPr bwMode="auto">
          <a:xfrm flipV="1">
            <a:off x="7171970" y="2866041"/>
            <a:ext cx="0" cy="54000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35">
            <a:extLst>
              <a:ext uri="{FF2B5EF4-FFF2-40B4-BE49-F238E27FC236}">
                <a16:creationId xmlns:a16="http://schemas.microsoft.com/office/drawing/2014/main" id="{B3470C45-1C9F-46F9-935C-BDB205334FFB}"/>
              </a:ext>
            </a:extLst>
          </p:cNvPr>
          <p:cNvCxnSpPr>
            <a:cxnSpLocks/>
          </p:cNvCxnSpPr>
          <p:nvPr/>
        </p:nvCxnSpPr>
        <p:spPr bwMode="auto">
          <a:xfrm>
            <a:off x="7171970" y="3915553"/>
            <a:ext cx="0" cy="54000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9535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102" y="116632"/>
            <a:ext cx="782579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Summary and working plan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9C9AFE3-1B32-4162-8505-F1A1D57DC86D}"/>
              </a:ext>
            </a:extLst>
          </p:cNvPr>
          <p:cNvSpPr/>
          <p:nvPr/>
        </p:nvSpPr>
        <p:spPr>
          <a:xfrm>
            <a:off x="968538" y="2420888"/>
            <a:ext cx="9286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/>
              <a:t>1. The overall installation scheme for the detector has been basically completed</a:t>
            </a:r>
            <a:endParaRPr lang="zh-CN" altLang="en-US" sz="22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E11A71E-9A5F-4BE3-A6FC-94D315E748C9}"/>
              </a:ext>
            </a:extLst>
          </p:cNvPr>
          <p:cNvSpPr txBox="1"/>
          <p:nvPr/>
        </p:nvSpPr>
        <p:spPr>
          <a:xfrm>
            <a:off x="335360" y="1196752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Summary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BF9AD39-A094-445F-B323-E6C5C51AB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5359" y="6398368"/>
            <a:ext cx="341760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35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7839EA1-B18F-4ED3-8B71-5D28AD6010A2}"/>
              </a:ext>
            </a:extLst>
          </p:cNvPr>
          <p:cNvSpPr txBox="1"/>
          <p:nvPr/>
        </p:nvSpPr>
        <p:spPr>
          <a:xfrm>
            <a:off x="2023858" y="3309372"/>
            <a:ext cx="717606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Question : </a:t>
            </a:r>
          </a:p>
          <a:p>
            <a:pPr algn="ctr"/>
            <a:r>
              <a:rPr lang="en-US" altLang="zh-CN" sz="2000" dirty="0">
                <a:solidFill>
                  <a:srgbClr val="0070C0"/>
                </a:solidFill>
              </a:rPr>
              <a:t>The design of the connection structure only meets basic function, </a:t>
            </a:r>
          </a:p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far from achieving automatic adjustment and convenient operation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949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102" y="116632"/>
            <a:ext cx="782579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Summary and working plan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5359" y="6398368"/>
            <a:ext cx="341760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36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D01BB72-8B70-4DAB-AB1B-595F797BDA71}"/>
              </a:ext>
            </a:extLst>
          </p:cNvPr>
          <p:cNvSpPr txBox="1"/>
          <p:nvPr/>
        </p:nvSpPr>
        <p:spPr>
          <a:xfrm>
            <a:off x="335360" y="1196752"/>
            <a:ext cx="2254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Working plan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100DCC0-3976-4616-B4D9-9235D87C5D38}"/>
              </a:ext>
            </a:extLst>
          </p:cNvPr>
          <p:cNvSpPr/>
          <p:nvPr/>
        </p:nvSpPr>
        <p:spPr>
          <a:xfrm>
            <a:off x="911424" y="2492896"/>
            <a:ext cx="945650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/>
              <a:t>1. Optimization and refinement of existing installation programmes</a:t>
            </a:r>
          </a:p>
          <a:p>
            <a:r>
              <a:rPr lang="en-US" altLang="zh-CN" sz="2200" dirty="0"/>
              <a:t>2. Refine the connection design of sub detectors</a:t>
            </a:r>
          </a:p>
          <a:p>
            <a:r>
              <a:rPr lang="en-US" altLang="zh-CN" sz="2200" dirty="0"/>
              <a:t>3. Optimize the layout of </a:t>
            </a:r>
            <a:r>
              <a:rPr lang="en-US" altLang="zh-CN" sz="2200" dirty="0">
                <a:solidFill>
                  <a:srgbClr val="0070C0"/>
                </a:solidFill>
              </a:rPr>
              <a:t>the underground</a:t>
            </a:r>
            <a:r>
              <a:rPr lang="en-US" altLang="zh-CN" sz="2200" dirty="0"/>
              <a:t> experimental hall and its auxiliary hall </a:t>
            </a:r>
          </a:p>
          <a:p>
            <a:r>
              <a:rPr lang="en-US" altLang="zh-CN" sz="2200" dirty="0"/>
              <a:t>4. Start planning the layout design of </a:t>
            </a:r>
            <a:r>
              <a:rPr lang="en-US" altLang="zh-CN" sz="2200" dirty="0">
                <a:solidFill>
                  <a:srgbClr val="FF0000"/>
                </a:solidFill>
              </a:rPr>
              <a:t>the ground </a:t>
            </a:r>
            <a:r>
              <a:rPr lang="en-US" altLang="zh-CN" sz="2200" dirty="0"/>
              <a:t>hall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19177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312286" y="3212976"/>
            <a:ext cx="9567427" cy="90024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6" y="5397753"/>
            <a:ext cx="3552825" cy="672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45AF2E4-A334-462D-ABFE-7841D7549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8170" y="6116105"/>
            <a:ext cx="341760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37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60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3BE880A-66AF-46EB-B7BA-EA2EB1BE4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595" y="1672764"/>
            <a:ext cx="6294096" cy="486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104" y="116632"/>
            <a:ext cx="3637791" cy="707886"/>
          </a:xfrm>
        </p:spPr>
        <p:txBody>
          <a:bodyPr wrap="square">
            <a:spAutoFit/>
          </a:bodyPr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4</a:t>
            </a:fld>
            <a:endParaRPr lang="zh-CN" altLang="en-US" dirty="0"/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753AC47D-EC01-43ED-ABA9-4681FE68501B}"/>
              </a:ext>
            </a:extLst>
          </p:cNvPr>
          <p:cNvSpPr/>
          <p:nvPr/>
        </p:nvSpPr>
        <p:spPr bwMode="auto">
          <a:xfrm>
            <a:off x="479376" y="1124744"/>
            <a:ext cx="7239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/>
              <a:t>1.  Detectors overall mechanical layout drawing :</a:t>
            </a:r>
            <a:endParaRPr lang="zh-CN" sz="2000" dirty="0">
              <a:solidFill>
                <a:srgbClr val="0070C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8D3B6F-72D5-4FF1-8D82-F06EB97E3BF4}"/>
              </a:ext>
            </a:extLst>
          </p:cNvPr>
          <p:cNvSpPr txBox="1"/>
          <p:nvPr/>
        </p:nvSpPr>
        <p:spPr>
          <a:xfrm>
            <a:off x="968079" y="1657227"/>
            <a:ext cx="2319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</a:rPr>
              <a:t>From outside to inside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6F69292-495D-4FBE-8339-3A853B8517B5}"/>
              </a:ext>
            </a:extLst>
          </p:cNvPr>
          <p:cNvSpPr txBox="1"/>
          <p:nvPr/>
        </p:nvSpPr>
        <p:spPr>
          <a:xfrm>
            <a:off x="1007309" y="2555239"/>
            <a:ext cx="113204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</a:rPr>
              <a:t>Yoke</a:t>
            </a:r>
          </a:p>
          <a:p>
            <a:pPr algn="ctr"/>
            <a:r>
              <a:rPr lang="en-US" altLang="zh-CN" sz="1200" dirty="0"/>
              <a:t>(Muon)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Magnet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HCAL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ECAL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TPC</a:t>
            </a:r>
          </a:p>
          <a:p>
            <a:pPr algn="ctr"/>
            <a:r>
              <a:rPr lang="en-US" altLang="zh-CN" sz="1200" dirty="0"/>
              <a:t>(OTK)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ITK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Beampipe</a:t>
            </a:r>
          </a:p>
          <a:p>
            <a:pPr algn="ctr"/>
            <a:r>
              <a:rPr lang="en-US" altLang="zh-CN" sz="1200" dirty="0"/>
              <a:t>(VTX  LumiCal)</a:t>
            </a:r>
            <a:endParaRPr lang="zh-CN" altLang="en-US" sz="12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923668D-0423-427F-9C99-6DE26E7E8987}"/>
              </a:ext>
            </a:extLst>
          </p:cNvPr>
          <p:cNvSpPr txBox="1"/>
          <p:nvPr/>
        </p:nvSpPr>
        <p:spPr>
          <a:xfrm>
            <a:off x="959187" y="2044501"/>
            <a:ext cx="1228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Barrel</a:t>
            </a:r>
            <a:r>
              <a:rPr lang="en-US" altLang="zh-CN" sz="1200" dirty="0"/>
              <a:t>(7)</a:t>
            </a:r>
            <a:endParaRPr lang="zh-CN" altLang="en-US" sz="12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E2C6854-F6D9-41A5-AD34-4A4D9EB3E115}"/>
              </a:ext>
            </a:extLst>
          </p:cNvPr>
          <p:cNvSpPr txBox="1"/>
          <p:nvPr/>
        </p:nvSpPr>
        <p:spPr>
          <a:xfrm>
            <a:off x="2347311" y="2044501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End</a:t>
            </a:r>
            <a:r>
              <a:rPr lang="en-US" altLang="zh-CN" sz="1200" dirty="0"/>
              <a:t>(3)</a:t>
            </a:r>
            <a:endParaRPr lang="zh-CN" altLang="en-US" sz="12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A3D19C2-0ACB-4E24-9E82-DC0FF82ABC8B}"/>
              </a:ext>
            </a:extLst>
          </p:cNvPr>
          <p:cNvSpPr txBox="1"/>
          <p:nvPr/>
        </p:nvSpPr>
        <p:spPr>
          <a:xfrm>
            <a:off x="2460322" y="2572379"/>
            <a:ext cx="68320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</a:rPr>
              <a:t>Yoke</a:t>
            </a:r>
          </a:p>
          <a:p>
            <a:pPr algn="ctr"/>
            <a:r>
              <a:rPr lang="en-US" altLang="zh-CN" sz="1200" dirty="0"/>
              <a:t>(Muon)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HCAL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ECAL</a:t>
            </a:r>
          </a:p>
          <a:p>
            <a:pPr algn="ctr"/>
            <a:r>
              <a:rPr lang="en-US" altLang="zh-CN" sz="1200" dirty="0">
                <a:solidFill>
                  <a:srgbClr val="0070C0"/>
                </a:solidFill>
              </a:rPr>
              <a:t>(</a:t>
            </a:r>
            <a:r>
              <a:rPr lang="en-US" altLang="zh-CN" sz="1200" dirty="0"/>
              <a:t>OTK</a:t>
            </a:r>
            <a:r>
              <a:rPr lang="en-US" altLang="zh-CN" sz="12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59A5AA2-1E4A-4A5E-9205-89CBC80E5D99}"/>
              </a:ext>
            </a:extLst>
          </p:cNvPr>
          <p:cNvSpPr txBox="1"/>
          <p:nvPr/>
        </p:nvSpPr>
        <p:spPr>
          <a:xfrm>
            <a:off x="3416372" y="2049157"/>
            <a:ext cx="974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MDI</a:t>
            </a:r>
            <a:r>
              <a:rPr lang="en-US" altLang="zh-CN" sz="1200" dirty="0"/>
              <a:t>(1)</a:t>
            </a:r>
            <a:endParaRPr lang="zh-CN" altLang="en-US" sz="12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D5D60EC-808B-43CF-8B85-9E0CBFB1D533}"/>
              </a:ext>
            </a:extLst>
          </p:cNvPr>
          <p:cNvSpPr/>
          <p:nvPr/>
        </p:nvSpPr>
        <p:spPr>
          <a:xfrm>
            <a:off x="3464495" y="2611540"/>
            <a:ext cx="1695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ACC component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8128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5EFFA4A-03CD-4852-A9FE-0FD4B4FA4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32" y="1665344"/>
            <a:ext cx="10045733" cy="486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104" y="116632"/>
            <a:ext cx="3637791" cy="707886"/>
          </a:xfrm>
        </p:spPr>
        <p:txBody>
          <a:bodyPr wrap="square">
            <a:spAutoFit/>
          </a:bodyPr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5</a:t>
            </a:fld>
            <a:endParaRPr lang="zh-CN" altLang="en-US" dirty="0"/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753AC47D-EC01-43ED-ABA9-4681FE68501B}"/>
              </a:ext>
            </a:extLst>
          </p:cNvPr>
          <p:cNvSpPr/>
          <p:nvPr/>
        </p:nvSpPr>
        <p:spPr bwMode="auto">
          <a:xfrm>
            <a:off x="479376" y="1124744"/>
            <a:ext cx="40069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/>
              <a:t>2.  Initial size distribution :</a:t>
            </a:r>
            <a:endParaRPr lang="zh-CN" sz="20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7CD1BC3-AB19-48D7-9703-33394F85CD80}"/>
              </a:ext>
            </a:extLst>
          </p:cNvPr>
          <p:cNvSpPr/>
          <p:nvPr/>
        </p:nvSpPr>
        <p:spPr>
          <a:xfrm>
            <a:off x="6528048" y="6052384"/>
            <a:ext cx="4969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Further optimization and improvement are needed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D29A0CC-6B02-49BE-B12C-C25D5C1360DA}"/>
              </a:ext>
            </a:extLst>
          </p:cNvPr>
          <p:cNvSpPr txBox="1"/>
          <p:nvPr/>
        </p:nvSpPr>
        <p:spPr>
          <a:xfrm>
            <a:off x="6816080" y="1109355"/>
            <a:ext cx="20768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Dimension : </a:t>
            </a:r>
          </a:p>
          <a:p>
            <a:pPr algn="ctr"/>
            <a:r>
              <a:rPr lang="en-US" altLang="zh-CN" dirty="0"/>
              <a:t>length : </a:t>
            </a:r>
            <a:r>
              <a:rPr lang="en-US" altLang="zh-CN" dirty="0">
                <a:solidFill>
                  <a:srgbClr val="0070C0"/>
                </a:solidFill>
              </a:rPr>
              <a:t>11950</a:t>
            </a:r>
            <a:r>
              <a:rPr lang="en-US" altLang="zh-CN" dirty="0"/>
              <a:t> mm</a:t>
            </a:r>
          </a:p>
          <a:p>
            <a:pPr algn="ctr"/>
            <a:r>
              <a:rPr lang="en-US" altLang="zh-CN" dirty="0"/>
              <a:t>Height : </a:t>
            </a:r>
            <a:r>
              <a:rPr lang="en-US" altLang="zh-CN" dirty="0">
                <a:solidFill>
                  <a:srgbClr val="0070C0"/>
                </a:solidFill>
              </a:rPr>
              <a:t>10370</a:t>
            </a:r>
            <a:r>
              <a:rPr lang="en-US" altLang="zh-CN" dirty="0"/>
              <a:t> mm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1144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104" y="116632"/>
            <a:ext cx="3637791" cy="707886"/>
          </a:xfrm>
        </p:spPr>
        <p:txBody>
          <a:bodyPr wrap="square">
            <a:spAutoFit/>
          </a:bodyPr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8858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6</a:t>
            </a:fld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8D11D6B-3EBF-4AFB-AA04-EA4A264E288F}"/>
              </a:ext>
            </a:extLst>
          </p:cNvPr>
          <p:cNvSpPr/>
          <p:nvPr/>
        </p:nvSpPr>
        <p:spPr bwMode="auto">
          <a:xfrm>
            <a:off x="1055440" y="1916832"/>
            <a:ext cx="244169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70C0"/>
                </a:solidFill>
              </a:rPr>
              <a:t>Total weight :</a:t>
            </a:r>
            <a:endParaRPr dirty="0"/>
          </a:p>
          <a:p>
            <a:pPr>
              <a:defRPr/>
            </a:pPr>
            <a:r>
              <a:rPr lang="en-US" sz="2800" dirty="0">
                <a:solidFill>
                  <a:srgbClr val="0070C0"/>
                </a:solidFill>
              </a:rPr>
              <a:t>             ≈ 5150 t</a:t>
            </a:r>
            <a:endParaRPr lang="zh-CN" sz="28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10152B2-2683-4051-8E8E-0939EFD16156}"/>
              </a:ext>
            </a:extLst>
          </p:cNvPr>
          <p:cNvSpPr txBox="1"/>
          <p:nvPr/>
        </p:nvSpPr>
        <p:spPr>
          <a:xfrm>
            <a:off x="695400" y="3573016"/>
            <a:ext cx="30013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</a:rPr>
              <a:t>Yoke :  ≈ 2960 t</a:t>
            </a:r>
          </a:p>
          <a:p>
            <a:pPr algn="ctr"/>
            <a:r>
              <a:rPr lang="en-US" altLang="zh-CN" dirty="0"/>
              <a:t>(Barrel: 1560 t  End: 700 X 2 t)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Magnet : ≈ 290 t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HCAL : ≈ 1660 t</a:t>
            </a:r>
          </a:p>
          <a:p>
            <a:pPr algn="ctr"/>
            <a:r>
              <a:rPr lang="en-US" altLang="zh-CN" dirty="0"/>
              <a:t>(Barrel: 960 t  End: 350 X 2 t)</a:t>
            </a:r>
          </a:p>
          <a:p>
            <a:pPr algn="ctr"/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00FAA0B-2B09-4A2F-BA6D-9DBB5DC10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816" y="1114919"/>
            <a:ext cx="6810158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34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EB928C5-BCF8-4A7E-B258-5C966E33D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1850504"/>
            <a:ext cx="7642704" cy="450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104" y="116632"/>
            <a:ext cx="3637791" cy="707886"/>
          </a:xfrm>
        </p:spPr>
        <p:txBody>
          <a:bodyPr wrap="square">
            <a:spAutoFit/>
          </a:bodyPr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8858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7</a:t>
            </a:fld>
            <a:endParaRPr lang="zh-CN" altLang="en-US" dirty="0"/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B9B45F13-5819-4157-8B23-83D1DD2C009D}"/>
              </a:ext>
            </a:extLst>
          </p:cNvPr>
          <p:cNvSpPr/>
          <p:nvPr/>
        </p:nvSpPr>
        <p:spPr bwMode="auto">
          <a:xfrm>
            <a:off x="194994" y="1136194"/>
            <a:ext cx="8724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/>
              <a:t>3.  Layout of installation scheme for “Pre-assembly point“ :</a:t>
            </a:r>
            <a:endParaRPr lang="zh-CN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3A3B679-D117-46CB-8B36-1EA6A3C1DC85}"/>
              </a:ext>
            </a:extLst>
          </p:cNvPr>
          <p:cNvSpPr/>
          <p:nvPr/>
        </p:nvSpPr>
        <p:spPr>
          <a:xfrm>
            <a:off x="8446095" y="5457952"/>
            <a:ext cx="3310137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Installation location : </a:t>
            </a:r>
          </a:p>
          <a:p>
            <a:pPr algn="ctr"/>
            <a:r>
              <a:rPr lang="en-US" altLang="zh-CN" sz="2200" b="1" dirty="0">
                <a:solidFill>
                  <a:srgbClr val="FF0000"/>
                </a:solidFill>
              </a:rPr>
              <a:t>Pre-assembly point</a:t>
            </a:r>
            <a:endParaRPr lang="zh-CN" altLang="en-US" sz="2200" b="1" dirty="0">
              <a:solidFill>
                <a:srgbClr val="FF0000"/>
              </a:solidFill>
            </a:endParaRPr>
          </a:p>
        </p:txBody>
      </p:sp>
      <p:sp>
        <p:nvSpPr>
          <p:cNvPr id="2" name="箭头: 下 1">
            <a:extLst>
              <a:ext uri="{FF2B5EF4-FFF2-40B4-BE49-F238E27FC236}">
                <a16:creationId xmlns:a16="http://schemas.microsoft.com/office/drawing/2014/main" id="{CD12D948-3BB1-4C91-98F8-FEEDE71521B7}"/>
              </a:ext>
            </a:extLst>
          </p:cNvPr>
          <p:cNvSpPr/>
          <p:nvPr/>
        </p:nvSpPr>
        <p:spPr>
          <a:xfrm>
            <a:off x="5807968" y="3573016"/>
            <a:ext cx="43200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0899B60-5469-4B99-A575-376CA6A7D6AD}"/>
              </a:ext>
            </a:extLst>
          </p:cNvPr>
          <p:cNvSpPr/>
          <p:nvPr/>
        </p:nvSpPr>
        <p:spPr>
          <a:xfrm>
            <a:off x="8497480" y="5013176"/>
            <a:ext cx="2901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This is a very compact design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D5882D5-FA15-45C9-96F4-BE61F8567595}"/>
              </a:ext>
            </a:extLst>
          </p:cNvPr>
          <p:cNvSpPr txBox="1"/>
          <p:nvPr/>
        </p:nvSpPr>
        <p:spPr>
          <a:xfrm>
            <a:off x="9048328" y="2684732"/>
            <a:ext cx="2433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Main width : 31500 mm</a:t>
            </a:r>
          </a:p>
          <a:p>
            <a:pPr algn="ctr"/>
            <a:r>
              <a:rPr lang="en-US" altLang="zh-CN" dirty="0"/>
              <a:t>Length :  55500 mm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6028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58" y="116632"/>
            <a:ext cx="4080284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Requirements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398368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8</a:t>
            </a:fld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49C1A6B-280F-4CF4-B04C-C221EEE8117D}"/>
              </a:ext>
            </a:extLst>
          </p:cNvPr>
          <p:cNvSpPr/>
          <p:nvPr/>
        </p:nvSpPr>
        <p:spPr>
          <a:xfrm>
            <a:off x="234815" y="1107047"/>
            <a:ext cx="8280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1.  Installation </a:t>
            </a:r>
            <a:r>
              <a:rPr lang="en-US" altLang="zh-CN" sz="2800" dirty="0"/>
              <a:t>Clearance</a:t>
            </a:r>
            <a:r>
              <a:rPr lang="en-US" altLang="zh-CN" sz="2800" dirty="0">
                <a:solidFill>
                  <a:srgbClr val="0070C0"/>
                </a:solidFill>
              </a:rPr>
              <a:t> and </a:t>
            </a:r>
            <a:r>
              <a:rPr lang="en-US" altLang="zh-CN" sz="2800" dirty="0"/>
              <a:t>accuracy</a:t>
            </a:r>
            <a:r>
              <a:rPr lang="en-US" altLang="zh-CN" sz="2800" dirty="0">
                <a:solidFill>
                  <a:srgbClr val="0070C0"/>
                </a:solidFill>
              </a:rPr>
              <a:t> : </a:t>
            </a:r>
            <a:r>
              <a:rPr lang="en-US" altLang="zh-CN" dirty="0"/>
              <a:t>(See the following table)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FCEDEA69-0464-44FF-A820-83295A826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72847"/>
              </p:ext>
            </p:extLst>
          </p:nvPr>
        </p:nvGraphicFramePr>
        <p:xfrm>
          <a:off x="2722807" y="1628800"/>
          <a:ext cx="9325038" cy="4032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542801298"/>
                    </a:ext>
                  </a:extLst>
                </a:gridCol>
                <a:gridCol w="2792342">
                  <a:extLst>
                    <a:ext uri="{9D8B030D-6E8A-4147-A177-3AD203B41FA5}">
                      <a16:colId xmlns:a16="http://schemas.microsoft.com/office/drawing/2014/main" val="3852418598"/>
                    </a:ext>
                  </a:extLst>
                </a:gridCol>
                <a:gridCol w="1554601">
                  <a:extLst>
                    <a:ext uri="{9D8B030D-6E8A-4147-A177-3AD203B41FA5}">
                      <a16:colId xmlns:a16="http://schemas.microsoft.com/office/drawing/2014/main" val="3942604275"/>
                    </a:ext>
                  </a:extLst>
                </a:gridCol>
                <a:gridCol w="1372590">
                  <a:extLst>
                    <a:ext uri="{9D8B030D-6E8A-4147-A177-3AD203B41FA5}">
                      <a16:colId xmlns:a16="http://schemas.microsoft.com/office/drawing/2014/main" val="2232420961"/>
                    </a:ext>
                  </a:extLst>
                </a:gridCol>
                <a:gridCol w="2309361">
                  <a:extLst>
                    <a:ext uri="{9D8B030D-6E8A-4147-A177-3AD203B41FA5}">
                      <a16:colId xmlns:a16="http://schemas.microsoft.com/office/drawing/2014/main" val="4077295613"/>
                    </a:ext>
                  </a:extLst>
                </a:gridCol>
              </a:tblGrid>
              <a:tr h="476736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Profile Tolerance(mm)</a:t>
                      </a:r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altLang="zh-CN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installation accuracy(mm)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positioning accuracy</a:t>
                      </a:r>
                    </a:p>
                    <a:p>
                      <a:pPr algn="ctr"/>
                      <a:r>
                        <a:rPr lang="en-US" altLang="zh-CN" dirty="0" err="1">
                          <a:latin typeface="+mn-lt"/>
                        </a:rPr>
                        <a:t>Coaxiality</a:t>
                      </a:r>
                      <a:r>
                        <a:rPr lang="en-US" altLang="zh-CN" dirty="0">
                          <a:latin typeface="+mn-lt"/>
                        </a:rPr>
                        <a:t>(mm)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7542713"/>
                  </a:ext>
                </a:extLst>
              </a:tr>
              <a:tr h="1052847">
                <a:tc gridSpan="2" v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altLang="zh-CN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Collimation accuracy</a:t>
                      </a:r>
                    </a:p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(mm)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GAP</a:t>
                      </a:r>
                    </a:p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(mm)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204249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Yoke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±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&lt; 1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±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0.5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382951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Outer: 0 to</a:t>
                      </a:r>
                      <a:r>
                        <a:rPr lang="zh-CN" altLang="en-US" sz="1400" dirty="0"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-5, inner: 0 to +5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&lt; 2</a:t>
                      </a:r>
                      <a:endParaRPr lang="zh-CN" altLang="en-US" sz="1400" dirty="0"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</a:rPr>
                        <a:t>10</a:t>
                      </a:r>
                      <a:endParaRPr lang="zh-CN" altLang="en-US" sz="1400" dirty="0">
                        <a:solidFill>
                          <a:srgbClr val="0070C0"/>
                        </a:solidFill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± 1 </a:t>
                      </a:r>
                      <a:endParaRPr lang="zh-CN" altLang="en-US" sz="1400" dirty="0">
                        <a:latin typeface="+mn-lt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740094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HCAL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Outer: 0 to -5, inner: 0 t0 +5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± 2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</a:rPr>
                        <a:t>10</a:t>
                      </a:r>
                      <a:endParaRPr lang="zh-CN" altLang="en-US" sz="1400" dirty="0">
                        <a:solidFill>
                          <a:srgbClr val="0070C0"/>
                        </a:solidFill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± 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549885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ECAL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Outer: 0 to -5, Inner: 0 t0 +5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±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± 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348626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TPC</a:t>
                      </a:r>
                      <a:endParaRPr lang="zh-CN" altLang="en-US" sz="1400" dirty="0"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Outer: 0 to -2, Inner: 0 t0 +2 </a:t>
                      </a:r>
                      <a:endParaRPr lang="zh-CN" altLang="en-US" sz="1400" dirty="0"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±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± 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200420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ITK</a:t>
                      </a:r>
                      <a:endParaRPr lang="zh-CN" altLang="en-US" sz="1400" dirty="0"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Outer: 0 to -2, Inner: 0 t0 +2 </a:t>
                      </a:r>
                      <a:endParaRPr lang="zh-CN" altLang="en-US" sz="1400" dirty="0"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±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± 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98113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Beampipe</a:t>
                      </a:r>
                      <a:endParaRPr lang="zh-CN" altLang="en-US" sz="1400" dirty="0"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Outer: 0 to -0.3, Inner: 0 t0 +0.3 </a:t>
                      </a:r>
                      <a:endParaRPr lang="zh-CN" altLang="en-US" sz="1400" dirty="0"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±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+mn-ea"/>
                        </a:rPr>
                        <a:t>± 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514130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54969E9F-EEBB-4C69-ABA5-818F4941D58C}"/>
              </a:ext>
            </a:extLst>
          </p:cNvPr>
          <p:cNvSpPr/>
          <p:nvPr/>
        </p:nvSpPr>
        <p:spPr>
          <a:xfrm>
            <a:off x="144155" y="2780928"/>
            <a:ext cx="24758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rgbClr val="0070C0"/>
                </a:solidFill>
                <a:ea typeface="+mj-ea"/>
              </a:rPr>
              <a:t>Minimum gap principle :</a:t>
            </a:r>
          </a:p>
          <a:p>
            <a:pPr algn="ctr">
              <a:defRPr/>
            </a:pPr>
            <a:r>
              <a:rPr lang="en-US" altLang="zh-CN" dirty="0"/>
              <a:t>As small as possible</a:t>
            </a:r>
            <a:endParaRPr lang="zh-CN" altLang="zh-CN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02156F-3717-40E7-8DC3-6DBBC80CF174}"/>
              </a:ext>
            </a:extLst>
          </p:cNvPr>
          <p:cNvSpPr txBox="1"/>
          <p:nvPr/>
        </p:nvSpPr>
        <p:spPr>
          <a:xfrm>
            <a:off x="1086039" y="5630170"/>
            <a:ext cx="10019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Note : </a:t>
            </a:r>
          </a:p>
          <a:p>
            <a:r>
              <a:rPr lang="en-US" altLang="zh-CN" dirty="0"/>
              <a:t>   1. The deformation during the installation process of the sub detector must meet the </a:t>
            </a:r>
            <a:r>
              <a:rPr lang="en-US" altLang="zh-CN" dirty="0">
                <a:solidFill>
                  <a:srgbClr val="0070C0"/>
                </a:solidFill>
              </a:rPr>
              <a:t>gap</a:t>
            </a:r>
            <a:r>
              <a:rPr lang="en-US" altLang="zh-CN" dirty="0"/>
              <a:t> requirements</a:t>
            </a:r>
          </a:p>
          <a:p>
            <a:r>
              <a:rPr lang="en-US" altLang="zh-CN" dirty="0"/>
              <a:t>   </a:t>
            </a:r>
            <a:r>
              <a:rPr lang="en-US" altLang="zh-CN" dirty="0">
                <a:solidFill>
                  <a:srgbClr val="0070C0"/>
                </a:solidFill>
              </a:rPr>
              <a:t>2. The data in the table will continue to be optimized as the design progresses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077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12576C6-D562-425C-B5C2-08B6925D9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782" y="1772816"/>
            <a:ext cx="5454882" cy="4212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58" y="116632"/>
            <a:ext cx="4080284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Requirements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98368"/>
            <a:ext cx="263213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pPr algn="ctr"/>
              <a:t>9</a:t>
            </a:fld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49C1A6B-280F-4CF4-B04C-C221EEE8117D}"/>
              </a:ext>
            </a:extLst>
          </p:cNvPr>
          <p:cNvSpPr/>
          <p:nvPr/>
        </p:nvSpPr>
        <p:spPr>
          <a:xfrm>
            <a:off x="323846" y="1107047"/>
            <a:ext cx="3060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Connection design :</a:t>
            </a: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4EA30FD6-93D3-4CC9-9456-249CBB994835}"/>
              </a:ext>
            </a:extLst>
          </p:cNvPr>
          <p:cNvSpPr>
            <a:spLocks/>
          </p:cNvSpPr>
          <p:nvPr/>
        </p:nvSpPr>
        <p:spPr bwMode="auto">
          <a:xfrm>
            <a:off x="119336" y="2872675"/>
            <a:ext cx="552022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/>
              <a:t>Barrel Yoke  :  </a:t>
            </a:r>
            <a:r>
              <a:rPr lang="en-US" sz="2000" dirty="0">
                <a:solidFill>
                  <a:srgbClr val="FF0000"/>
                </a:solidFill>
              </a:rPr>
              <a:t>Fixed on the </a:t>
            </a:r>
            <a:r>
              <a:rPr lang="en-US" sz="2000" dirty="0"/>
              <a:t>Base</a:t>
            </a:r>
            <a:endParaRPr sz="2000" dirty="0"/>
          </a:p>
          <a:p>
            <a:pPr>
              <a:defRPr/>
            </a:pPr>
            <a:r>
              <a:rPr lang="en-US" sz="2000" dirty="0"/>
              <a:t>      Magnet</a:t>
            </a:r>
            <a:r>
              <a:rPr lang="en-US" sz="2000" dirty="0">
                <a:solidFill>
                  <a:srgbClr val="0070C0"/>
                </a:solidFill>
              </a:rPr>
              <a:t>  :  Fixed on the</a:t>
            </a:r>
            <a:r>
              <a:rPr lang="zh-CN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Barrel Yoke</a:t>
            </a:r>
            <a:endParaRPr sz="2000" dirty="0"/>
          </a:p>
          <a:p>
            <a:pPr>
              <a:defRPr/>
            </a:pPr>
            <a:r>
              <a:rPr lang="en-US" sz="2000" dirty="0"/>
              <a:t>Barrel HCAL  :  </a:t>
            </a:r>
            <a:r>
              <a:rPr lang="en-US" sz="2000" dirty="0">
                <a:solidFill>
                  <a:srgbClr val="0070C0"/>
                </a:solidFill>
              </a:rPr>
              <a:t>Fixed on the </a:t>
            </a:r>
            <a:r>
              <a:rPr lang="en-US" sz="2000" dirty="0"/>
              <a:t>Barrel Yoke </a:t>
            </a:r>
            <a:endParaRPr sz="2000" dirty="0"/>
          </a:p>
          <a:p>
            <a:pPr>
              <a:defRPr/>
            </a:pPr>
            <a:r>
              <a:rPr lang="en-US" sz="2000" dirty="0"/>
              <a:t>Barrel ECAL  :  </a:t>
            </a:r>
            <a:r>
              <a:rPr lang="en-US" sz="2000" dirty="0">
                <a:solidFill>
                  <a:srgbClr val="0070C0"/>
                </a:solidFill>
              </a:rPr>
              <a:t>Fixed on the </a:t>
            </a:r>
            <a:r>
              <a:rPr lang="en-US" sz="2000" dirty="0"/>
              <a:t>Barrel HCAL</a:t>
            </a:r>
            <a:endParaRPr sz="2000" dirty="0"/>
          </a:p>
          <a:p>
            <a:pPr>
              <a:defRPr/>
            </a:pPr>
            <a:r>
              <a:rPr lang="en-US" sz="2000" dirty="0"/>
              <a:t>TPC+OTK  :  </a:t>
            </a:r>
            <a:r>
              <a:rPr lang="en-US" sz="2000" dirty="0">
                <a:solidFill>
                  <a:srgbClr val="0070C0"/>
                </a:solidFill>
              </a:rPr>
              <a:t>Fixed on the </a:t>
            </a:r>
            <a:r>
              <a:rPr lang="en-US" sz="2000" dirty="0"/>
              <a:t>Barrel ECAL</a:t>
            </a:r>
            <a:endParaRPr sz="2000" dirty="0"/>
          </a:p>
          <a:p>
            <a:pPr>
              <a:defRPr/>
            </a:pPr>
            <a:r>
              <a:rPr lang="en-US" sz="2000" dirty="0"/>
              <a:t>           ITK  :  </a:t>
            </a:r>
            <a:r>
              <a:rPr lang="en-US" sz="2000" dirty="0">
                <a:solidFill>
                  <a:srgbClr val="0070C0"/>
                </a:solidFill>
              </a:rPr>
              <a:t>Fixed on the </a:t>
            </a:r>
            <a:r>
              <a:rPr lang="en-US" sz="2000" dirty="0"/>
              <a:t>TPC</a:t>
            </a:r>
            <a:endParaRPr sz="2000" dirty="0"/>
          </a:p>
          <a:p>
            <a:pPr>
              <a:defRPr/>
            </a:pPr>
            <a:r>
              <a:rPr lang="en-US" sz="2000" dirty="0"/>
              <a:t>Beampipe(Vertex and LumiCal)  </a:t>
            </a:r>
            <a:r>
              <a:rPr lang="en-US" sz="2000" dirty="0">
                <a:solidFill>
                  <a:srgbClr val="0070C0"/>
                </a:solidFill>
              </a:rPr>
              <a:t>:  Fixed on the </a:t>
            </a:r>
            <a:r>
              <a:rPr lang="en-US" sz="2000" dirty="0"/>
              <a:t>ITK</a:t>
            </a:r>
            <a:endParaRPr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End-cap ECAL+OTK  :  </a:t>
            </a:r>
            <a:r>
              <a:rPr lang="en-US" sz="2000" dirty="0">
                <a:solidFill>
                  <a:srgbClr val="0070C0"/>
                </a:solidFill>
              </a:rPr>
              <a:t>Fixed on the </a:t>
            </a:r>
            <a:r>
              <a:rPr lang="en-US" sz="2000" dirty="0"/>
              <a:t>Barrel HCAL</a:t>
            </a:r>
            <a:endParaRPr sz="2000" dirty="0"/>
          </a:p>
          <a:p>
            <a:pPr>
              <a:defRPr/>
            </a:pPr>
            <a:r>
              <a:rPr lang="en-US" sz="2000" dirty="0"/>
              <a:t>         End-cap HCAL  :  </a:t>
            </a:r>
            <a:r>
              <a:rPr lang="en-US" sz="2000" dirty="0">
                <a:solidFill>
                  <a:srgbClr val="0070C0"/>
                </a:solidFill>
              </a:rPr>
              <a:t>Fixed on the </a:t>
            </a:r>
            <a:r>
              <a:rPr lang="en-US" sz="2000" dirty="0"/>
              <a:t>Barrel HCAL</a:t>
            </a:r>
          </a:p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                                       (</a:t>
            </a:r>
            <a:r>
              <a:rPr lang="en-US" sz="2000" dirty="0"/>
              <a:t>Auxiliary cylinder </a:t>
            </a:r>
            <a:r>
              <a:rPr lang="en-US" sz="2000" dirty="0">
                <a:solidFill>
                  <a:srgbClr val="0070C0"/>
                </a:solidFill>
              </a:rPr>
              <a:t>or</a:t>
            </a:r>
            <a:r>
              <a:rPr lang="en-US" sz="2000" dirty="0"/>
              <a:t> Flange</a:t>
            </a:r>
            <a:r>
              <a:rPr lang="en-US" sz="2000" dirty="0">
                <a:solidFill>
                  <a:srgbClr val="0070C0"/>
                </a:solidFill>
              </a:rPr>
              <a:t>)</a:t>
            </a:r>
          </a:p>
          <a:p>
            <a:pPr>
              <a:defRPr/>
            </a:pPr>
            <a:r>
              <a:rPr lang="en-US" sz="2000" dirty="0"/>
              <a:t>                  End Yoke  :  </a:t>
            </a:r>
            <a:r>
              <a:rPr lang="en-US" sz="2000" dirty="0">
                <a:solidFill>
                  <a:srgbClr val="FF0000"/>
                </a:solidFill>
              </a:rPr>
              <a:t>Fixed on the </a:t>
            </a:r>
            <a:r>
              <a:rPr lang="en-US" sz="2000" dirty="0"/>
              <a:t>Base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F1C7EB8-6451-4BB5-8345-E7ADF56AB41A}"/>
              </a:ext>
            </a:extLst>
          </p:cNvPr>
          <p:cNvSpPr/>
          <p:nvPr/>
        </p:nvSpPr>
        <p:spPr>
          <a:xfrm>
            <a:off x="323846" y="1681362"/>
            <a:ext cx="66963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1. The connection structure should follow </a:t>
            </a:r>
          </a:p>
          <a:p>
            <a:r>
              <a:rPr lang="en-US" altLang="zh-CN" dirty="0"/>
              <a:t>     the principle of proximity connection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2. The connection structure should be adjustable (</a:t>
            </a:r>
            <a:r>
              <a:rPr lang="en-US" altLang="zh-CN" dirty="0">
                <a:solidFill>
                  <a:srgbClr val="FF0000"/>
                </a:solidFill>
              </a:rPr>
              <a:t>Remote automatic</a:t>
            </a:r>
            <a:r>
              <a:rPr lang="en-US" altLang="zh-CN" dirty="0">
                <a:solidFill>
                  <a:srgbClr val="0070C0"/>
                </a:solidFill>
              </a:rPr>
              <a:t>)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B282B97-CADF-4ADD-8437-3C9D6602E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429" y="2672849"/>
            <a:ext cx="2042197" cy="198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0BA5946-8080-44BD-9BF8-7FA88507F38F}"/>
              </a:ext>
            </a:extLst>
          </p:cNvPr>
          <p:cNvSpPr txBox="1"/>
          <p:nvPr/>
        </p:nvSpPr>
        <p:spPr>
          <a:xfrm>
            <a:off x="5614524" y="422108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Base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6356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56646</TotalTime>
  <Words>3017</Words>
  <Application>Microsoft Office PowerPoint</Application>
  <PresentationFormat>宽屏</PresentationFormat>
  <Paragraphs>577</Paragraphs>
  <Slides>37</Slides>
  <Notes>33</Notes>
  <HiddenSlides>0</HiddenSlides>
  <MMClips>9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7" baseType="lpstr">
      <vt:lpstr>Noto Sans SC</vt:lpstr>
      <vt:lpstr>等线</vt:lpstr>
      <vt:lpstr>宋体</vt:lpstr>
      <vt:lpstr>微软雅黑</vt:lpstr>
      <vt:lpstr>Arial</vt:lpstr>
      <vt:lpstr>Arial Black</vt:lpstr>
      <vt:lpstr>Calibri</vt:lpstr>
      <vt:lpstr>Times New Roman</vt:lpstr>
      <vt:lpstr>Wingdings</vt:lpstr>
      <vt:lpstr>Office 主题</vt:lpstr>
      <vt:lpstr>PowerPoint 演示文稿</vt:lpstr>
      <vt:lpstr>Content</vt:lpstr>
      <vt:lpstr>Introduction</vt:lpstr>
      <vt:lpstr>Introduction</vt:lpstr>
      <vt:lpstr>Introduction</vt:lpstr>
      <vt:lpstr>Introduction</vt:lpstr>
      <vt:lpstr>Introduction</vt:lpstr>
      <vt:lpstr>Requirements</vt:lpstr>
      <vt:lpstr>Requirements</vt:lpstr>
      <vt:lpstr>Requirements</vt:lpstr>
      <vt:lpstr>Technical challenges</vt:lpstr>
      <vt:lpstr>Technical challenges</vt:lpstr>
      <vt:lpstr>Overall installation plan</vt:lpstr>
      <vt:lpstr>Overall installation plan</vt:lpstr>
      <vt:lpstr>Detail installation design</vt:lpstr>
      <vt:lpstr>Detail installation design</vt:lpstr>
      <vt:lpstr>Detail installation design</vt:lpstr>
      <vt:lpstr>Detail installation design</vt:lpstr>
      <vt:lpstr>Detail installation design</vt:lpstr>
      <vt:lpstr>Detail installation design</vt:lpstr>
      <vt:lpstr>Detail installation design</vt:lpstr>
      <vt:lpstr>Detail installation design</vt:lpstr>
      <vt:lpstr>Detail installation design</vt:lpstr>
      <vt:lpstr>Detail installation design</vt:lpstr>
      <vt:lpstr>Detail installation design</vt:lpstr>
      <vt:lpstr>Overall installation design</vt:lpstr>
      <vt:lpstr>Detail installation design</vt:lpstr>
      <vt:lpstr>Detail installation design</vt:lpstr>
      <vt:lpstr>Detail installation design</vt:lpstr>
      <vt:lpstr>Detail installation design</vt:lpstr>
      <vt:lpstr>Detail installation design</vt:lpstr>
      <vt:lpstr>Detail installation design</vt:lpstr>
      <vt:lpstr>Detail installation design</vt:lpstr>
      <vt:lpstr>Research team</vt:lpstr>
      <vt:lpstr>Summary and working plan</vt:lpstr>
      <vt:lpstr>Summary and working plan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Q Ji</cp:lastModifiedBy>
  <cp:revision>3219</cp:revision>
  <cp:lastPrinted>2022-11-06T05:19:21Z</cp:lastPrinted>
  <dcterms:created xsi:type="dcterms:W3CDTF">2012-09-04T11:33:36Z</dcterms:created>
  <dcterms:modified xsi:type="dcterms:W3CDTF">2024-10-17T09:09:11Z</dcterms:modified>
</cp:coreProperties>
</file>