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953" r:id="rId2"/>
    <p:sldId id="907" r:id="rId3"/>
    <p:sldId id="994" r:id="rId4"/>
    <p:sldId id="995" r:id="rId5"/>
    <p:sldId id="984" r:id="rId6"/>
    <p:sldId id="990" r:id="rId7"/>
    <p:sldId id="985" r:id="rId8"/>
    <p:sldId id="1001" r:id="rId9"/>
    <p:sldId id="1005" r:id="rId10"/>
    <p:sldId id="1002" r:id="rId11"/>
    <p:sldId id="986" r:id="rId12"/>
    <p:sldId id="1009" r:id="rId13"/>
    <p:sldId id="1004" r:id="rId14"/>
    <p:sldId id="1008" r:id="rId15"/>
    <p:sldId id="987" r:id="rId16"/>
    <p:sldId id="988" r:id="rId17"/>
    <p:sldId id="997" r:id="rId18"/>
    <p:sldId id="993" r:id="rId19"/>
    <p:sldId id="998" r:id="rId20"/>
    <p:sldId id="1000" r:id="rId21"/>
    <p:sldId id="999" r:id="rId22"/>
    <p:sldId id="992" r:id="rId23"/>
    <p:sldId id="1007" r:id="rId24"/>
    <p:sldId id="996" r:id="rId25"/>
    <p:sldId id="983" r:id="rId2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E6E6E6"/>
    <a:srgbClr val="003399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58" autoAdjust="0"/>
    <p:restoredTop sz="96076" autoAdjust="0"/>
  </p:normalViewPr>
  <p:slideViewPr>
    <p:cSldViewPr>
      <p:cViewPr varScale="1">
        <p:scale>
          <a:sx n="101" d="100"/>
          <a:sy n="101" d="100"/>
        </p:scale>
        <p:origin x="138" y="1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2024/10/16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637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229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096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4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171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347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633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3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8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9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650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033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5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25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0.jpeg"/><Relationship Id="rId4" Type="http://schemas.openxmlformats.org/officeDocument/2006/relationships/image" Target="../media/image24.png"/><Relationship Id="rId9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Detector Magnet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Feipeng Ning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Detector magnet team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21-23, 2024, CEPC IDRC Meeting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9665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Dummy coil development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7" y="2006831"/>
            <a:ext cx="3465380" cy="260005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055992"/>
            <a:ext cx="3424997" cy="25697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75051" y="1369565"/>
            <a:ext cx="3424997" cy="256975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63878" y="4512984"/>
            <a:ext cx="346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Large scale superconducting coil winding platform</a:t>
            </a:r>
            <a:endParaRPr lang="zh-CN" altLang="en-US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8167660" y="3569984"/>
            <a:ext cx="199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φ7.2m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dummy coil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8623" y="1590964"/>
            <a:ext cx="6931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Coil winding, vacuum leak detection, epoxy impregnation curing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sp>
        <p:nvSpPr>
          <p:cNvPr id="3" name="矩形 2"/>
          <p:cNvSpPr/>
          <p:nvPr/>
        </p:nvSpPr>
        <p:spPr>
          <a:xfrm>
            <a:off x="4900641" y="4652374"/>
            <a:ext cx="1457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Coil winding</a:t>
            </a:r>
            <a:endParaRPr lang="zh-CN" altLang="en-US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9120336" y="6224398"/>
            <a:ext cx="14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Dummy coil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68323" y="3210221"/>
            <a:ext cx="17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4 layers*10 turns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47" y="5285257"/>
            <a:ext cx="3324045" cy="140942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574978" y="5475123"/>
            <a:ext cx="4406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</a:rPr>
              <a:t>The </a:t>
            </a:r>
            <a:r>
              <a:rPr lang="en-US" altLang="zh-CN" sz="2800" dirty="0">
                <a:solidFill>
                  <a:srgbClr val="0000FF"/>
                </a:solidFill>
              </a:rPr>
              <a:t>manufacturing</a:t>
            </a:r>
            <a:r>
              <a:rPr lang="zh-CN" altLang="en-US" sz="2800" dirty="0">
                <a:solidFill>
                  <a:srgbClr val="0000FF"/>
                </a:solidFill>
              </a:rPr>
              <a:t> accuracy is controlled </a:t>
            </a:r>
            <a:r>
              <a:rPr lang="zh-CN" altLang="en-US" sz="2800" dirty="0">
                <a:solidFill>
                  <a:srgbClr val="FF0000"/>
                </a:solidFill>
              </a:rPr>
              <a:t>within ± 1mm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A482FCE-F1AB-4A49-816B-E957129C8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86" y="2008088"/>
            <a:ext cx="3845916" cy="25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712500"/>
              </p:ext>
            </p:extLst>
          </p:nvPr>
        </p:nvGraphicFramePr>
        <p:xfrm>
          <a:off x="8472264" y="2515342"/>
          <a:ext cx="3213679" cy="323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Central magnetic field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r>
                        <a:rPr lang="en-US" altLang="zh-CN" sz="1800" baseline="0" dirty="0"/>
                        <a:t> T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Cold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185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Yoke weight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2960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40040"/>
                  </a:ext>
                </a:extLst>
              </a:tr>
              <a:tr h="17064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Magnet weight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290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908474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8286692" y="1904567"/>
            <a:ext cx="274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Magnet parameters: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A41526C-8C93-418B-AC16-E8AE8DF9E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8" y="1767675"/>
            <a:ext cx="5888161" cy="48403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6FCEE88-B2A6-4023-8AC3-5E425A7E0248}"/>
              </a:ext>
            </a:extLst>
          </p:cNvPr>
          <p:cNvSpPr txBox="1"/>
          <p:nvPr/>
        </p:nvSpPr>
        <p:spPr>
          <a:xfrm rot="20869829">
            <a:off x="2289771" y="2283846"/>
            <a:ext cx="1562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Yoke + Muon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04BB678-DEC4-4EEF-9832-DC5A2C45F0C6}"/>
              </a:ext>
            </a:extLst>
          </p:cNvPr>
          <p:cNvSpPr txBox="1"/>
          <p:nvPr/>
        </p:nvSpPr>
        <p:spPr>
          <a:xfrm rot="20869829">
            <a:off x="2232829" y="2583172"/>
            <a:ext cx="1981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Solenoid magnet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5C0E3D9-EE06-423E-AB66-250A07899C03}"/>
              </a:ext>
            </a:extLst>
          </p:cNvPr>
          <p:cNvSpPr txBox="1"/>
          <p:nvPr/>
        </p:nvSpPr>
        <p:spPr>
          <a:xfrm rot="20869829">
            <a:off x="2887591" y="2941657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HCal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614B30-D290-4DF4-A5F9-DD84B7D4D1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05" y="4187827"/>
            <a:ext cx="2840655" cy="23762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557C38-376F-8251-8DD0-9682A2F083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04" y="1521881"/>
            <a:ext cx="2888863" cy="265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2F443A-F85F-4623-BF75-0466D650B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43" y="4456808"/>
            <a:ext cx="3652581" cy="2015732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65985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BCDCB70E-41E9-DB03-B65E-D0995DDB6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10841"/>
              </p:ext>
            </p:extLst>
          </p:nvPr>
        </p:nvGraphicFramePr>
        <p:xfrm>
          <a:off x="8691463" y="1915525"/>
          <a:ext cx="3213679" cy="2208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Central magnetic field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</a:t>
                      </a:r>
                      <a:r>
                        <a:rPr lang="en-US" altLang="zh-CN" sz="1600" baseline="0" dirty="0"/>
                        <a:t> T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Inner diameter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7300 mm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Operating</a:t>
                      </a:r>
                      <a:r>
                        <a:rPr lang="en-US" altLang="zh-CN" sz="1600" baseline="0" dirty="0"/>
                        <a:t> current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17000 A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Cable length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33 km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Inductance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11 H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Stored Energy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1.54 GJ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8615094" y="1487411"/>
            <a:ext cx="17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parameters: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D1E34B-0C5F-49D7-8517-69A84834267F}"/>
              </a:ext>
            </a:extLst>
          </p:cNvPr>
          <p:cNvSpPr txBox="1"/>
          <p:nvPr/>
        </p:nvSpPr>
        <p:spPr>
          <a:xfrm>
            <a:off x="165443" y="6432426"/>
            <a:ext cx="3231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Magnetic field distribution on the axis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DB08B6F-0297-4BC4-96B1-9F0655756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632" y="1878002"/>
            <a:ext cx="3957767" cy="21001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9A52E7-774D-4D1B-8695-C06BE76E9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92" y="1762514"/>
            <a:ext cx="3409098" cy="259977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C638204-3144-4718-9E83-5776DF725D79}"/>
              </a:ext>
            </a:extLst>
          </p:cNvPr>
          <p:cNvSpPr txBox="1"/>
          <p:nvPr/>
        </p:nvSpPr>
        <p:spPr>
          <a:xfrm>
            <a:off x="4878548" y="3992958"/>
            <a:ext cx="28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2D Magnetic field simulation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552D83D-50C3-4551-AD28-931410A97169}"/>
              </a:ext>
            </a:extLst>
          </p:cNvPr>
          <p:cNvSpPr txBox="1"/>
          <p:nvPr/>
        </p:nvSpPr>
        <p:spPr>
          <a:xfrm>
            <a:off x="4423889" y="6422779"/>
            <a:ext cx="28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3D Magnetic field simulation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0B9B4CD-7717-45E2-82FF-14CD430E7FC0}"/>
              </a:ext>
            </a:extLst>
          </p:cNvPr>
          <p:cNvSpPr txBox="1"/>
          <p:nvPr/>
        </p:nvSpPr>
        <p:spPr>
          <a:xfrm>
            <a:off x="7682961" y="6416552"/>
            <a:ext cx="28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3D Magnetic field simulation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56705B9-4FCD-4C32-93E2-124EEB332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240" y="4329361"/>
            <a:ext cx="2286879" cy="21431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4DF3D80-D538-473D-8E08-5345B7571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9285" y="4329360"/>
            <a:ext cx="537556" cy="188144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882B543-EC11-417B-A867-F8EBC242D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046" y="4299337"/>
            <a:ext cx="2126045" cy="21732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6FF8CDA-C15E-4DEA-BD1F-D5BC09AC01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7464" y="4309285"/>
            <a:ext cx="555128" cy="191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484030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84D3B64-EA47-BD55-3250-4E43B03C0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266198"/>
              </p:ext>
            </p:extLst>
          </p:nvPr>
        </p:nvGraphicFramePr>
        <p:xfrm>
          <a:off x="7633905" y="2389164"/>
          <a:ext cx="3966851" cy="25424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6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99263607"/>
                    </a:ext>
                  </a:extLst>
                </a:gridCol>
              </a:tblGrid>
              <a:tr h="408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Material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Von Mises stress</a:t>
                      </a:r>
                      <a:r>
                        <a:rPr lang="en-US" altLang="zh-CN" sz="1600" kern="100" baseline="0" dirty="0">
                          <a:effectLst/>
                        </a:rPr>
                        <a:t> </a:t>
                      </a:r>
                      <a:r>
                        <a:rPr lang="en-US" altLang="zh-CN" sz="1600" kern="100" dirty="0">
                          <a:effectLst/>
                        </a:rPr>
                        <a:t>(MPa)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4.4-86.1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174-243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4.6-36.2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K, energized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lt"/>
                        </a:rPr>
                        <a:t>41.5-95.9</a:t>
                      </a: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54.9-221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43.2-87.4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箭头: 右 11">
            <a:extLst>
              <a:ext uri="{FF2B5EF4-FFF2-40B4-BE49-F238E27FC236}">
                <a16:creationId xmlns:a16="http://schemas.microsoft.com/office/drawing/2014/main" id="{9E7D1137-38B9-E8E6-9B3F-BFB33D48BD18}"/>
              </a:ext>
            </a:extLst>
          </p:cNvPr>
          <p:cNvSpPr/>
          <p:nvPr/>
        </p:nvSpPr>
        <p:spPr>
          <a:xfrm>
            <a:off x="4007768" y="3242735"/>
            <a:ext cx="576064" cy="5040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65E1A70-DD2E-49E5-B8D5-C74FB2C13346}"/>
              </a:ext>
            </a:extLst>
          </p:cNvPr>
          <p:cNvSpPr txBox="1"/>
          <p:nvPr/>
        </p:nvSpPr>
        <p:spPr>
          <a:xfrm>
            <a:off x="767408" y="1844824"/>
            <a:ext cx="152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Stress analysis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E900FAF-6E94-4AD3-99D2-D6822631F056}"/>
              </a:ext>
            </a:extLst>
          </p:cNvPr>
          <p:cNvSpPr txBox="1"/>
          <p:nvPr/>
        </p:nvSpPr>
        <p:spPr>
          <a:xfrm>
            <a:off x="846404" y="4925163"/>
            <a:ext cx="144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structure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AE4CB37-5B6F-41FF-9813-80F9B723BD21}"/>
              </a:ext>
            </a:extLst>
          </p:cNvPr>
          <p:cNvSpPr txBox="1"/>
          <p:nvPr/>
        </p:nvSpPr>
        <p:spPr>
          <a:xfrm>
            <a:off x="5052383" y="4925163"/>
            <a:ext cx="1616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Cable structure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08554B0-DE99-4E27-88D5-ABF65D6F37A4}"/>
              </a:ext>
            </a:extLst>
          </p:cNvPr>
          <p:cNvSpPr txBox="1"/>
          <p:nvPr/>
        </p:nvSpPr>
        <p:spPr>
          <a:xfrm>
            <a:off x="263352" y="5677101"/>
            <a:ext cx="101531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The maximum stress of each part of the </a:t>
            </a:r>
            <a:r>
              <a:rPr lang="en-US" altLang="zh-CN" sz="2000" dirty="0"/>
              <a:t>coil</a:t>
            </a:r>
            <a:r>
              <a:rPr lang="zh-CN" altLang="en-US" sz="2000" dirty="0"/>
              <a:t> is controlled within the stress range of the material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39C2B9D-9E24-4E9B-A409-F23D4D95C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345" y="2005497"/>
            <a:ext cx="1161751" cy="297853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078A5C5-C09A-4699-845F-6C2FF1B0B118}"/>
              </a:ext>
            </a:extLst>
          </p:cNvPr>
          <p:cNvSpPr txBox="1"/>
          <p:nvPr/>
        </p:nvSpPr>
        <p:spPr>
          <a:xfrm>
            <a:off x="4112788" y="2351663"/>
            <a:ext cx="1818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/>
              <a:t>NbTi</a:t>
            </a:r>
            <a:r>
              <a:rPr lang="en-US" altLang="zh-CN" sz="1400" dirty="0"/>
              <a:t> Rutherford cable</a:t>
            </a:r>
            <a:endParaRPr lang="zh-CN" altLang="en-US" sz="1400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277F96D-C95A-4DFB-BC19-0433A07A5608}"/>
              </a:ext>
            </a:extLst>
          </p:cNvPr>
          <p:cNvCxnSpPr>
            <a:cxnSpLocks/>
          </p:cNvCxnSpPr>
          <p:nvPr/>
        </p:nvCxnSpPr>
        <p:spPr>
          <a:xfrm>
            <a:off x="5539150" y="2505551"/>
            <a:ext cx="628699" cy="763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DC16E423-AA06-446A-BC3B-0EEB621C0792}"/>
              </a:ext>
            </a:extLst>
          </p:cNvPr>
          <p:cNvSpPr txBox="1"/>
          <p:nvPr/>
        </p:nvSpPr>
        <p:spPr>
          <a:xfrm>
            <a:off x="4060544" y="3989644"/>
            <a:ext cx="181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High strength and High RRR Al stabilizer</a:t>
            </a:r>
            <a:endParaRPr lang="zh-CN" altLang="en-US" sz="1400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5024B5B-1A18-43B1-818A-31C808094084}"/>
              </a:ext>
            </a:extLst>
          </p:cNvPr>
          <p:cNvCxnSpPr>
            <a:cxnSpLocks/>
          </p:cNvCxnSpPr>
          <p:nvPr/>
        </p:nvCxnSpPr>
        <p:spPr>
          <a:xfrm flipV="1">
            <a:off x="5484304" y="4251254"/>
            <a:ext cx="579058" cy="20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6859292A-586D-4F92-9702-D922016B7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8" y="2249658"/>
            <a:ext cx="3716564" cy="26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Yoke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30413" t="20565" r="32913" b="8870"/>
          <a:stretch/>
        </p:blipFill>
        <p:spPr>
          <a:xfrm>
            <a:off x="7595918" y="3572568"/>
            <a:ext cx="2505102" cy="27113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37246" t="18983" r="46864" b="7063"/>
          <a:stretch/>
        </p:blipFill>
        <p:spPr>
          <a:xfrm>
            <a:off x="10363291" y="3507443"/>
            <a:ext cx="1085400" cy="28415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983282" y="1642956"/>
            <a:ext cx="15258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Yoke parameters</a:t>
            </a:r>
            <a:r>
              <a:rPr lang="zh-CN" altLang="en-US" dirty="0"/>
              <a:t>：</a:t>
            </a:r>
          </a:p>
        </p:txBody>
      </p:sp>
      <p:sp>
        <p:nvSpPr>
          <p:cNvPr id="2" name="矩形 1"/>
          <p:cNvSpPr/>
          <p:nvPr/>
        </p:nvSpPr>
        <p:spPr>
          <a:xfrm>
            <a:off x="621060" y="1855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In order to reduce the detection dead zone of the muon detector, the barrel yoke is designed as a </a:t>
            </a:r>
            <a:r>
              <a:rPr lang="zh-CN" altLang="en-US" dirty="0">
                <a:solidFill>
                  <a:srgbClr val="FF0000"/>
                </a:solidFill>
              </a:rPr>
              <a:t>spiral structure</a:t>
            </a:r>
            <a:r>
              <a:rPr lang="en-US" altLang="zh-CN" dirty="0">
                <a:solidFill>
                  <a:srgbClr val="FF0000"/>
                </a:solidFill>
              </a:rPr>
              <a:t>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776" y="6169581"/>
            <a:ext cx="248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Barrel yoke: 1560 tons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99184" y="6081989"/>
            <a:ext cx="3225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Single module </a:t>
            </a:r>
            <a:r>
              <a:rPr lang="en-US" altLang="zh-CN" dirty="0"/>
              <a:t>of the barrel yoke</a:t>
            </a:r>
          </a:p>
          <a:p>
            <a:r>
              <a:rPr lang="en-US" altLang="zh-CN" dirty="0"/>
              <a:t>130 tons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994616" y="6126164"/>
            <a:ext cx="1028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yoke</a:t>
            </a:r>
          </a:p>
          <a:p>
            <a:r>
              <a:rPr lang="en-US" altLang="zh-CN" dirty="0"/>
              <a:t>700 tons</a:t>
            </a:r>
            <a:endParaRPr lang="zh-CN" altLang="en-US" dirty="0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6B01F865-4D70-43AA-AA7A-763299F5F065}"/>
              </a:ext>
            </a:extLst>
          </p:cNvPr>
          <p:cNvGraphicFramePr>
            <a:graphicFrameLocks noGrp="1"/>
          </p:cNvGraphicFramePr>
          <p:nvPr/>
        </p:nvGraphicFramePr>
        <p:xfrm>
          <a:off x="7228776" y="2001261"/>
          <a:ext cx="361419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702000283"/>
                    </a:ext>
                  </a:extLst>
                </a:gridCol>
                <a:gridCol w="1309936">
                  <a:extLst>
                    <a:ext uri="{9D8B030D-6E8A-4147-A177-3AD203B41FA5}">
                      <a16:colId xmlns:a16="http://schemas.microsoft.com/office/drawing/2014/main" val="284361735"/>
                    </a:ext>
                  </a:extLst>
                </a:gridCol>
              </a:tblGrid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Barrel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1560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64390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Each End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700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502194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Total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2960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285883"/>
                  </a:ext>
                </a:extLst>
              </a:tr>
              <a:tr h="248166">
                <a:tc>
                  <a:txBody>
                    <a:bodyPr/>
                    <a:lstStyle/>
                    <a:p>
                      <a:r>
                        <a:rPr lang="en-US" altLang="zh-CN" sz="1600" baseline="0" dirty="0"/>
                        <a:t>Diameter(m) &amp; length 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10.37&amp;11.75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54152"/>
                  </a:ext>
                </a:extLst>
              </a:tr>
            </a:tbl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7B60814B-4B81-4347-9444-81741E23E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091" y="5046721"/>
            <a:ext cx="4241827" cy="10992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6E6AEBA-00C0-47BA-8735-7006F7D3F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07" y="2769306"/>
            <a:ext cx="3261939" cy="31743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481F937-458D-4E6E-8E41-8804F907D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16" y="2569669"/>
            <a:ext cx="2509679" cy="25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Cryogenic system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622795-7983-4D4D-909C-886F89C8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Cooling methods: Thermal siphon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C069C-C00D-42F9-A211-9637182E0832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7176120" y="1971273"/>
            <a:ext cx="482453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Uniform temperature distribution</a:t>
            </a:r>
            <a:r>
              <a:rPr lang="en-US" altLang="zh-CN" sz="2000" dirty="0"/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High heat transfer efficiency, not limited by source pressure and pressure drop;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Low cost. No need for liquid helium circulation pump</a:t>
            </a:r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792788" y="6106600"/>
            <a:ext cx="247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Cooling process diagram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623206" y="6148390"/>
            <a:ext cx="179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Cooling structure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221217" y="5867350"/>
            <a:ext cx="4734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/>
              <a:t>The </a:t>
            </a:r>
            <a:r>
              <a:rPr lang="en-US" altLang="zh-CN" dirty="0"/>
              <a:t>v</a:t>
            </a:r>
            <a:r>
              <a:rPr lang="zh-CN" altLang="en-US" sz="1800" dirty="0"/>
              <a:t>erification experiment</a:t>
            </a:r>
            <a:r>
              <a:rPr lang="en-US" altLang="zh-CN" sz="1800" dirty="0"/>
              <a:t>s</a:t>
            </a:r>
            <a:r>
              <a:rPr lang="zh-CN" altLang="en-US" sz="1800" dirty="0"/>
              <a:t> </a:t>
            </a:r>
            <a:r>
              <a:rPr lang="en-US" altLang="zh-CN" sz="1800" dirty="0"/>
              <a:t>are being designed</a:t>
            </a:r>
            <a:r>
              <a:rPr lang="en-US" altLang="zh-CN" sz="1800" dirty="0">
                <a:solidFill>
                  <a:srgbClr val="0000FF"/>
                </a:solidFill>
              </a:rPr>
              <a:t>.</a:t>
            </a:r>
            <a:endParaRPr lang="zh-CN" altLang="en-US" sz="18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7BE3049-DDC9-1419-FFE2-3D6353776B3F}"/>
              </a:ext>
            </a:extLst>
          </p:cNvPr>
          <p:cNvSpPr/>
          <p:nvPr/>
        </p:nvSpPr>
        <p:spPr>
          <a:xfrm>
            <a:off x="7464152" y="4592966"/>
            <a:ext cx="3268185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Heat Loads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K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370 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 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2700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17F86AC-2DCE-43D5-9190-5B4E4A5D3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77" y="2217351"/>
            <a:ext cx="4759346" cy="35177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2A97FF9-443F-F3D3-1E62-086E9A6EB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44" y="2924945"/>
            <a:ext cx="307708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C2DE94B-1C2E-9DBD-B7CD-6EBB7972D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78" y="2060848"/>
            <a:ext cx="4312060" cy="4693471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BC6ED7AB-7236-45D9-B5D2-4E902A4F5DA6}"/>
              </a:ext>
            </a:extLst>
          </p:cNvPr>
          <p:cNvSpPr/>
          <p:nvPr/>
        </p:nvSpPr>
        <p:spPr>
          <a:xfrm>
            <a:off x="6528048" y="3727626"/>
            <a:ext cx="4536504" cy="169630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5249020" cy="4840303"/>
          </a:xfrm>
        </p:spPr>
        <p:txBody>
          <a:bodyPr/>
          <a:lstStyle/>
          <a:p>
            <a:r>
              <a:rPr lang="en-US" altLang="zh-CN" dirty="0"/>
              <a:t>2D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2D chain and the space occupied by each component.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6721238" y="3004400"/>
            <a:ext cx="1205067" cy="4861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 txBox="1">
            <a:spLocks/>
          </p:cNvSpPr>
          <p:nvPr/>
        </p:nvSpPr>
        <p:spPr>
          <a:xfrm>
            <a:off x="6025342" y="1269887"/>
            <a:ext cx="5903305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3D structure, added suspension system, cooling pipes, thermal shield and connection structure.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10243389" y="5627275"/>
            <a:ext cx="51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coil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19745" y="550380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Thermal shield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75CC888-26D0-4A70-23D4-5C9D51A45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811847"/>
            <a:ext cx="3705266" cy="1548603"/>
          </a:xfrm>
          <a:prstGeom prst="rect">
            <a:avLst/>
          </a:prstGeom>
        </p:spPr>
      </p:pic>
      <p:sp>
        <p:nvSpPr>
          <p:cNvPr id="13" name="文本框 3"/>
          <p:cNvSpPr txBox="1"/>
          <p:nvPr/>
        </p:nvSpPr>
        <p:spPr>
          <a:xfrm>
            <a:off x="7044620" y="5718874"/>
            <a:ext cx="16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FFFF00"/>
                </a:solidFill>
              </a:rPr>
              <a:t>suspension rod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cxnSp>
        <p:nvCxnSpPr>
          <p:cNvPr id="18" name="直接箭头连接符 17"/>
          <p:cNvCxnSpPr>
            <a:cxnSpLocks/>
            <a:stCxn id="13" idx="0"/>
          </p:cNvCxnSpPr>
          <p:nvPr/>
        </p:nvCxnSpPr>
        <p:spPr>
          <a:xfrm flipV="1">
            <a:off x="7854842" y="4962629"/>
            <a:ext cx="82041" cy="75624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cxnSpLocks/>
            <a:stCxn id="12" idx="0"/>
          </p:cNvCxnSpPr>
          <p:nvPr/>
        </p:nvCxnSpPr>
        <p:spPr>
          <a:xfrm flipH="1" flipV="1">
            <a:off x="8976994" y="4149080"/>
            <a:ext cx="340406" cy="135472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cxnSpLocks/>
            <a:stCxn id="4" idx="0"/>
          </p:cNvCxnSpPr>
          <p:nvPr/>
        </p:nvCxnSpPr>
        <p:spPr>
          <a:xfrm flipH="1" flipV="1">
            <a:off x="10276372" y="4869160"/>
            <a:ext cx="224684" cy="75811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下箭头 2"/>
          <p:cNvSpPr/>
          <p:nvPr/>
        </p:nvSpPr>
        <p:spPr>
          <a:xfrm rot="19735755">
            <a:off x="7617574" y="3447749"/>
            <a:ext cx="432048" cy="516527"/>
          </a:xfrm>
          <a:prstGeom prst="downArrow">
            <a:avLst>
              <a:gd name="adj1" fmla="val 31843"/>
              <a:gd name="adj2" fmla="val 34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618563A-1438-4B53-B8B3-0E591BFEB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7" y="2553306"/>
            <a:ext cx="4028701" cy="412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3152"/>
            <a:ext cx="10972800" cy="4840303"/>
          </a:xfrm>
        </p:spPr>
        <p:txBody>
          <a:bodyPr/>
          <a:lstStyle/>
          <a:p>
            <a:r>
              <a:rPr lang="en-US" altLang="zh-CN" dirty="0"/>
              <a:t>Suspension system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853" y="1401378"/>
            <a:ext cx="2582483" cy="25947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AECE85D-346C-4C06-8071-09A6E120C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89" y="1469668"/>
            <a:ext cx="2945678" cy="234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A5749F-2D8A-4CDB-AE93-8135B24C4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725" y="4653136"/>
            <a:ext cx="2838906" cy="208603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68401" y="4020180"/>
            <a:ext cx="3876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Thermal shield suspension system:</a:t>
            </a:r>
          </a:p>
          <a:p>
            <a:r>
              <a:rPr lang="en-US" altLang="zh-CN" dirty="0"/>
              <a:t>   6 radial rods each end</a:t>
            </a:r>
          </a:p>
          <a:p>
            <a:r>
              <a:rPr lang="en-US" altLang="zh-CN" dirty="0"/>
              <a:t>Material: titanium alloy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910946" y="1536037"/>
            <a:ext cx="34566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Coil suspension system (185 tons):</a:t>
            </a:r>
          </a:p>
          <a:p>
            <a:r>
              <a:rPr lang="en-US" altLang="zh-CN" sz="1600" dirty="0"/>
              <a:t>   8 axial rods each end</a:t>
            </a:r>
          </a:p>
          <a:p>
            <a:r>
              <a:rPr lang="en-US" altLang="zh-CN" sz="1600" dirty="0"/>
              <a:t>   6 radial rods each end</a:t>
            </a:r>
          </a:p>
          <a:p>
            <a:r>
              <a:rPr lang="en-US" altLang="zh-CN" sz="1600" dirty="0"/>
              <a:t>Material: titanium alloy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313517" y="3986852"/>
            <a:ext cx="4546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and torques resulting from axial and radial offset, and from angular tilt of the coil.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500391"/>
              </p:ext>
            </p:extLst>
          </p:nvPr>
        </p:nvGraphicFramePr>
        <p:xfrm>
          <a:off x="602480" y="4643159"/>
          <a:ext cx="4980152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7136">
                  <a:extLst>
                    <a:ext uri="{9D8B030D-6E8A-4147-A177-3AD203B41FA5}">
                      <a16:colId xmlns:a16="http://schemas.microsoft.com/office/drawing/2014/main" val="3632639264"/>
                    </a:ext>
                  </a:extLst>
                </a:gridCol>
                <a:gridCol w="1070808">
                  <a:extLst>
                    <a:ext uri="{9D8B030D-6E8A-4147-A177-3AD203B41FA5}">
                      <a16:colId xmlns:a16="http://schemas.microsoft.com/office/drawing/2014/main" val="194727514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82074818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299438192"/>
                    </a:ext>
                  </a:extLst>
                </a:gridCol>
              </a:tblGrid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6242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484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1498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5034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8546540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727807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34.3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236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656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306995"/>
                  </a:ext>
                </a:extLst>
              </a:tr>
              <a:tr h="45873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Angular tilt (angle)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1/407.5 =0.14°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3/407.5 =0.42°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10/407.5 =1.41°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74917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Torque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kN.m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1965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6170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19935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256878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5893428A-CB78-41B7-80A8-DCB5935DC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4998337"/>
            <a:ext cx="1889415" cy="1740832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ECF77B72-3479-45BC-AA45-F12E5E322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35108"/>
              </p:ext>
            </p:extLst>
          </p:nvPr>
        </p:nvGraphicFramePr>
        <p:xfrm>
          <a:off x="1631504" y="2698754"/>
          <a:ext cx="4029333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0736">
                  <a:extLst>
                    <a:ext uri="{9D8B030D-6E8A-4147-A177-3AD203B41FA5}">
                      <a16:colId xmlns:a16="http://schemas.microsoft.com/office/drawing/2014/main" val="897793758"/>
                    </a:ext>
                  </a:extLst>
                </a:gridCol>
                <a:gridCol w="1036193">
                  <a:extLst>
                    <a:ext uri="{9D8B030D-6E8A-4147-A177-3AD203B41FA5}">
                      <a16:colId xmlns:a16="http://schemas.microsoft.com/office/drawing/2014/main" val="1691986095"/>
                    </a:ext>
                  </a:extLst>
                </a:gridCol>
                <a:gridCol w="876779">
                  <a:extLst>
                    <a:ext uri="{9D8B030D-6E8A-4147-A177-3AD203B41FA5}">
                      <a16:colId xmlns:a16="http://schemas.microsoft.com/office/drawing/2014/main" val="2024864965"/>
                    </a:ext>
                  </a:extLst>
                </a:gridCol>
                <a:gridCol w="785625">
                  <a:extLst>
                    <a:ext uri="{9D8B030D-6E8A-4147-A177-3AD203B41FA5}">
                      <a16:colId xmlns:a16="http://schemas.microsoft.com/office/drawing/2014/main" val="1924984898"/>
                    </a:ext>
                  </a:extLst>
                </a:gridCol>
              </a:tblGrid>
              <a:tr h="206462">
                <a:tc>
                  <a:txBody>
                    <a:bodyPr/>
                    <a:lstStyle/>
                    <a:p>
                      <a:pPr algn="ctr"/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Diameter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Length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amount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05467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Axial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3530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34023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Radial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1700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5500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Main</a:t>
                      </a:r>
                      <a:r>
                        <a:rPr lang="en-US" altLang="zh-CN" sz="1400" baseline="0" dirty="0"/>
                        <a:t> pull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48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1650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8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0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646640" cy="4840303"/>
          </a:xfrm>
        </p:spPr>
        <p:txBody>
          <a:bodyPr>
            <a:normAutofit/>
          </a:bodyPr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IHEP: </a:t>
            </a:r>
            <a:r>
              <a:rPr lang="en-US" altLang="zh-CN" sz="2400" dirty="0">
                <a:solidFill>
                  <a:schemeClr val="tx1"/>
                </a:solidFill>
              </a:rPr>
              <a:t>staff 13; engineer 5; post doctor 1; students 3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institutes and Universities: </a:t>
            </a:r>
            <a:r>
              <a:rPr lang="en-US" altLang="zh-CN" sz="2000" dirty="0">
                <a:solidFill>
                  <a:schemeClr val="tx1"/>
                </a:solidFill>
              </a:rPr>
              <a:t>SJTU, SWJTU, NCEPU, TSINGHUA, IEE, IPC, IPP and so on.</a:t>
            </a:r>
            <a:endParaRPr lang="en-US" altLang="zh-CN" dirty="0">
              <a:solidFill>
                <a:schemeClr val="tx1"/>
              </a:solidFill>
            </a:endParaRP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companies: </a:t>
            </a:r>
            <a:r>
              <a:rPr lang="en-US" altLang="zh-CN" sz="2000" dirty="0">
                <a:solidFill>
                  <a:schemeClr val="tx1"/>
                </a:solidFill>
              </a:rPr>
              <a:t>Wuxi </a:t>
            </a:r>
            <a:r>
              <a:rPr lang="en-US" altLang="zh-CN" sz="2000" dirty="0" err="1">
                <a:solidFill>
                  <a:schemeClr val="tx1"/>
                </a:solidFill>
              </a:rPr>
              <a:t>Toly</a:t>
            </a:r>
            <a:r>
              <a:rPr lang="en-US" altLang="zh-CN" sz="2000" dirty="0">
                <a:solidFill>
                  <a:schemeClr val="tx1"/>
                </a:solidFill>
              </a:rPr>
              <a:t> (aluminum stabilized conductors), Hefei </a:t>
            </a:r>
            <a:r>
              <a:rPr lang="en-US" altLang="zh-CN" sz="2000" dirty="0" err="1">
                <a:solidFill>
                  <a:schemeClr val="tx1"/>
                </a:solidFill>
              </a:rPr>
              <a:t>Keye</a:t>
            </a:r>
            <a:r>
              <a:rPr lang="en-US" altLang="zh-CN" sz="2000" dirty="0">
                <a:solidFill>
                  <a:schemeClr val="tx1"/>
                </a:solidFill>
              </a:rPr>
              <a:t> ( coil winding platform and dummy coil development), Xinjiang </a:t>
            </a:r>
            <a:r>
              <a:rPr lang="en-US" altLang="zh-CN" sz="2000" dirty="0" err="1">
                <a:solidFill>
                  <a:schemeClr val="tx1"/>
                </a:solidFill>
              </a:rPr>
              <a:t>Zhonghe</a:t>
            </a:r>
            <a:r>
              <a:rPr lang="en-US" altLang="zh-CN" sz="2000" dirty="0">
                <a:solidFill>
                  <a:schemeClr val="tx1"/>
                </a:solidFill>
              </a:rPr>
              <a:t> ( Aluminum stabilizer), WST ( LTS wires), SSCT ( HTS tapes), and so on.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Welcome international cooperation.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945651-6933-49AB-8F16-C0ED22D5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697" y="1285862"/>
            <a:ext cx="3246605" cy="48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2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Experience: BES III detector magnet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39416" y="1700808"/>
            <a:ext cx="10009112" cy="4966425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48" y="2601613"/>
            <a:ext cx="3305869" cy="214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2601613"/>
            <a:ext cx="4445738" cy="214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127448" y="1819580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D</a:t>
            </a:r>
            <a:r>
              <a:rPr lang="zh-CN" altLang="en-US" sz="2000" dirty="0"/>
              <a:t>esign, processing, manufacturing, and assembly </a:t>
            </a:r>
            <a:r>
              <a:rPr lang="en-US" altLang="zh-CN" sz="2000" dirty="0"/>
              <a:t>experience of BES III detector magnet;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Safe, stable, and accident free operation for nearly 20 years.</a:t>
            </a:r>
            <a:endParaRPr lang="zh-CN" altLang="en-US" sz="2000" dirty="0"/>
          </a:p>
        </p:txBody>
      </p:sp>
      <p:pic>
        <p:nvPicPr>
          <p:cNvPr id="11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4712082"/>
            <a:ext cx="4400595" cy="191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5" y="4749906"/>
            <a:ext cx="2748341" cy="189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822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271464" y="1412776"/>
            <a:ext cx="9793088" cy="4896544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survey and our choices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results</a:t>
            </a:r>
            <a:endParaRPr lang="en-US" altLang="zh-CN" sz="21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 of the solenoid magnet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Cryogenic system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Mechanical design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r>
              <a:rPr lang="en-US" altLang="zh-CN" dirty="0"/>
              <a:t>Experiences: </a:t>
            </a:r>
            <a:r>
              <a:rPr lang="en-US" altLang="zh-CN" b="1" dirty="0"/>
              <a:t>12T Dipole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79376" y="1556792"/>
            <a:ext cx="11103024" cy="4968552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31776" y="1578636"/>
            <a:ext cx="2205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12T Dipole Magnet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7" y="1929585"/>
            <a:ext cx="4452400" cy="33670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9298" y="5247488"/>
            <a:ext cx="5462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Development of the LPF1 </a:t>
            </a:r>
            <a:r>
              <a:rPr lang="en-US" altLang="zh-CN" b="1" dirty="0">
                <a:solidFill>
                  <a:srgbClr val="000000"/>
                </a:solidFill>
              </a:rPr>
              <a:t>NbTi+Nb</a:t>
            </a:r>
            <a:r>
              <a:rPr lang="en-US" altLang="zh-CN" b="1" baseline="-25000" dirty="0">
                <a:solidFill>
                  <a:srgbClr val="000000"/>
                </a:solidFill>
              </a:rPr>
              <a:t>3</a:t>
            </a:r>
            <a:r>
              <a:rPr lang="en-US" altLang="zh-CN" b="1" dirty="0">
                <a:solidFill>
                  <a:srgbClr val="000000"/>
                </a:solidFill>
              </a:rPr>
              <a:t>Sn dual-aperture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model dipole magnet from 2017.</a:t>
            </a:r>
          </a:p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Dipole field reached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T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2*</a:t>
            </a:r>
            <a:r>
              <a:rPr lang="el-GR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mm apertures in May 2021 and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12.47 T 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July after a thermal cycle.</a:t>
            </a:r>
            <a:endParaRPr lang="zh-CN" alt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70"/>
          <a:stretch/>
        </p:blipFill>
        <p:spPr bwMode="auto">
          <a:xfrm>
            <a:off x="8364516" y="1633062"/>
            <a:ext cx="1147322" cy="231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6"/>
          <a:stretch/>
        </p:blipFill>
        <p:spPr>
          <a:xfrm>
            <a:off x="6456040" y="4025549"/>
            <a:ext cx="3124233" cy="2462081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r="31698"/>
          <a:stretch/>
        </p:blipFill>
        <p:spPr bwMode="auto">
          <a:xfrm>
            <a:off x="6450682" y="1633062"/>
            <a:ext cx="1913834" cy="23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/>
          <a:srcRect r="38452"/>
          <a:stretch/>
        </p:blipFill>
        <p:spPr>
          <a:xfrm>
            <a:off x="9580273" y="1633062"/>
            <a:ext cx="1573256" cy="48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35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12" y="887243"/>
            <a:ext cx="10972800" cy="6571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Experience: Aluminum stabilized superconducting conductors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02039" y="1534791"/>
            <a:ext cx="5239493" cy="4896544"/>
            <a:chOff x="6258297" y="1700808"/>
            <a:chExt cx="5239493" cy="4896544"/>
          </a:xfrm>
        </p:grpSpPr>
        <p:sp>
          <p:nvSpPr>
            <p:cNvPr id="13" name="圆角矩形 12"/>
            <p:cNvSpPr/>
            <p:nvPr/>
          </p:nvSpPr>
          <p:spPr>
            <a:xfrm>
              <a:off x="6258297" y="1700808"/>
              <a:ext cx="5239493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5900" y="2590992"/>
              <a:ext cx="5098469" cy="65504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9930" y="3297573"/>
              <a:ext cx="2114245" cy="314094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1340" y="3651662"/>
              <a:ext cx="2480733" cy="1552141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6364982" y="5322664"/>
              <a:ext cx="2090057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15*10 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tapes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 1100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 2023.12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100 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296101" y="1791957"/>
              <a:ext cx="5118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HTS: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ReBCO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Stacked REBCO Tape Cable</a:t>
              </a:r>
              <a:endParaRPr lang="zh-CN" altLang="en-US" sz="2000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9624392" y="6021288"/>
              <a:ext cx="7729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100 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5756" y="1534791"/>
            <a:ext cx="5440007" cy="4896544"/>
            <a:chOff x="479376" y="1700808"/>
            <a:chExt cx="5440007" cy="4896544"/>
          </a:xfrm>
        </p:grpSpPr>
        <p:sp>
          <p:nvSpPr>
            <p:cNvPr id="14" name="圆角矩形 13"/>
            <p:cNvSpPr/>
            <p:nvPr/>
          </p:nvSpPr>
          <p:spPr>
            <a:xfrm>
              <a:off x="479376" y="1700808"/>
              <a:ext cx="5440007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083085" y="3823904"/>
              <a:ext cx="1947687" cy="1388453"/>
              <a:chOff x="5629869" y="2726362"/>
              <a:chExt cx="2659224" cy="1898496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541650" y="2896596"/>
                <a:ext cx="852485" cy="2604039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9869" y="2726362"/>
                <a:ext cx="2659224" cy="924267"/>
              </a:xfrm>
              <a:prstGeom prst="rect">
                <a:avLst/>
              </a:prstGeom>
            </p:spPr>
          </p:pic>
        </p:grpSp>
        <p:sp>
          <p:nvSpPr>
            <p:cNvPr id="18" name="矩形 17"/>
            <p:cNvSpPr/>
            <p:nvPr/>
          </p:nvSpPr>
          <p:spPr>
            <a:xfrm>
              <a:off x="523905" y="5207813"/>
              <a:ext cx="324723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15*4.7mm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strands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Al(99.99% purity)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time:2017.8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Shear strength (COPPER &amp;Al) &gt; 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35MPa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1.5 km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35916" y="3956246"/>
              <a:ext cx="2000906" cy="2474685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4044825" y="6026677"/>
              <a:ext cx="659155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1.5 km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36040" y="1774768"/>
              <a:ext cx="46518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LTS: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NbTi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</a:t>
              </a:r>
              <a:r>
                <a:rPr lang="en-US" altLang="zh-CN" sz="2000" dirty="0" err="1"/>
                <a:t>NbTi</a:t>
              </a:r>
              <a:r>
                <a:rPr lang="en-US" altLang="zh-CN" sz="2000" dirty="0"/>
                <a:t> Rutherford cable</a:t>
              </a:r>
              <a:endParaRPr lang="zh-CN" altLang="en-US" sz="2000" dirty="0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905" y="2465606"/>
              <a:ext cx="5112917" cy="1325800"/>
            </a:xfrm>
            <a:prstGeom prst="rect">
              <a:avLst/>
            </a:prstGeom>
          </p:spPr>
        </p:pic>
        <p:pic>
          <p:nvPicPr>
            <p:cNvPr id="29" name="图片 10" descr="Image_00_026.jpg_副本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7" t="24397" r="16306" b="26134"/>
            <a:stretch>
              <a:fillRect/>
            </a:stretch>
          </p:blipFill>
          <p:spPr bwMode="auto">
            <a:xfrm>
              <a:off x="1099422" y="3788802"/>
              <a:ext cx="1915011" cy="83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832898" y="6405518"/>
            <a:ext cx="9620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This is the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only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aluminum coated superconducting cable production line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in the world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at present.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765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R&amp;D plan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EC2A63CB-66AA-4CD2-8003-788E302DA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133728"/>
              </p:ext>
            </p:extLst>
          </p:nvPr>
        </p:nvGraphicFramePr>
        <p:xfrm>
          <a:off x="443372" y="1412776"/>
          <a:ext cx="11305256" cy="3922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142">
                  <a:extLst>
                    <a:ext uri="{9D8B030D-6E8A-4147-A177-3AD203B41FA5}">
                      <a16:colId xmlns:a16="http://schemas.microsoft.com/office/drawing/2014/main" val="3700662407"/>
                    </a:ext>
                  </a:extLst>
                </a:gridCol>
                <a:gridCol w="1590114">
                  <a:extLst>
                    <a:ext uri="{9D8B030D-6E8A-4147-A177-3AD203B41FA5}">
                      <a16:colId xmlns:a16="http://schemas.microsoft.com/office/drawing/2014/main" val="1867884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R&amp;D items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Time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47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Further optimize the physical design of the coil, including magnetic field distribution, conductor structure, quench calculation and so on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2024.11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47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Optimize the workflow of cryogenic system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2024.12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43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Refine the design of mechanical structures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539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Full size superconducting conductors development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2025.12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330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HTS plan R&amp;D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2027.12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063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4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Ref-TDR progress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6268BF7-C2F8-4C5A-91BA-EA5EDC937977}"/>
              </a:ext>
            </a:extLst>
          </p:cNvPr>
          <p:cNvSpPr txBox="1"/>
          <p:nvPr/>
        </p:nvSpPr>
        <p:spPr>
          <a:xfrm>
            <a:off x="407368" y="6077248"/>
            <a:ext cx="1080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</a:rPr>
              <a:t>We have already started writing </a:t>
            </a:r>
            <a:r>
              <a:rPr lang="en-US" altLang="zh-CN" sz="2400" dirty="0">
                <a:solidFill>
                  <a:srgbClr val="0000FF"/>
                </a:solidFill>
              </a:rPr>
              <a:t>the Ref-</a:t>
            </a:r>
            <a:r>
              <a:rPr lang="zh-CN" altLang="en-US" sz="2400" dirty="0">
                <a:solidFill>
                  <a:srgbClr val="0000FF"/>
                </a:solidFill>
              </a:rPr>
              <a:t>TDR, and more content is being added</a:t>
            </a:r>
            <a:r>
              <a:rPr lang="en-US" altLang="zh-CN" sz="2400" dirty="0">
                <a:solidFill>
                  <a:srgbClr val="0000FF"/>
                </a:solidFill>
              </a:rPr>
              <a:t>.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3526FED-D64F-443A-8504-648E463E8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85" y="1145566"/>
            <a:ext cx="2705379" cy="4931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6703F8-39AE-47E6-B962-392F5D6E5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733" y="1237584"/>
            <a:ext cx="2630251" cy="48396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EA767FF-21D7-4F2E-BCFD-D5C1E17B6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330" y="1323538"/>
            <a:ext cx="2388950" cy="47537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7E76F8B-B97F-4D98-AE18-BE46595D3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824" y="1377975"/>
            <a:ext cx="2844800" cy="47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7B1ED2-9EA9-4783-904A-C39E0D394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1. After comparison, we have selected a solution and carried out the physical design, mechanical design, and cryogenic system design of the magnet.</a:t>
            </a:r>
          </a:p>
          <a:p>
            <a:r>
              <a:rPr lang="en-US" altLang="zh-CN" dirty="0"/>
              <a:t>2. The research team has a lot of experience in developing superconducting magnets. We are confident that we will finish all the required elements and will put this part into Ref-TDR.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21-23, 2024, CEPC IDRC Meeting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FA1491-1AFC-4901-81B5-0D3CEDE58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This report is about the design and development of the detector magnet for the Ref-TDR.</a:t>
            </a:r>
          </a:p>
          <a:p>
            <a:r>
              <a:rPr lang="en-US" altLang="zh-CN" dirty="0"/>
              <a:t>This report relates to the Ref-TDR Chapter 10.</a:t>
            </a:r>
          </a:p>
          <a:p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E615B43-AC0F-4023-92AE-0FA1770C7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914118"/>
            <a:ext cx="4084800" cy="38010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1A4C268-D2B5-4A3B-A454-62647F7E2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3208835"/>
            <a:ext cx="3456384" cy="35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757F897-87BC-40EF-9382-010744C08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51" y="1064287"/>
            <a:ext cx="6728698" cy="528344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BF7E8-5AE6-4C1C-9BDF-C634C5E6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Position and size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Magnetic field</a:t>
            </a:r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Requirements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523835"/>
              </p:ext>
            </p:extLst>
          </p:nvPr>
        </p:nvGraphicFramePr>
        <p:xfrm>
          <a:off x="1478223" y="1969415"/>
          <a:ext cx="331236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6113">
                  <a:extLst>
                    <a:ext uri="{9D8B030D-6E8A-4147-A177-3AD203B41FA5}">
                      <a16:colId xmlns:a16="http://schemas.microsoft.com/office/drawing/2014/main" val="1089162884"/>
                    </a:ext>
                  </a:extLst>
                </a:gridCol>
                <a:gridCol w="1466255">
                  <a:extLst>
                    <a:ext uri="{9D8B030D-6E8A-4147-A177-3AD203B41FA5}">
                      <a16:colId xmlns:a16="http://schemas.microsoft.com/office/drawing/2014/main" val="783139351"/>
                    </a:ext>
                  </a:extLst>
                </a:gridCol>
              </a:tblGrid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039399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08882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</a:t>
                      </a:r>
                      <a:r>
                        <a:rPr lang="en-US" altLang="zh-CN" sz="1800" baseline="0" dirty="0"/>
                        <a:t>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630488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112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5061765"/>
                  </p:ext>
                </p:extLst>
              </p:nvPr>
            </p:nvGraphicFramePr>
            <p:xfrm>
              <a:off x="1092941" y="4354331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1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e>
                              </m:bar>
                            </m:oMath>
                          </a14:m>
                          <a:endParaRPr lang="zh-CN" altLang="en-US" sz="1800" b="1" i="1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5061765"/>
                  </p:ext>
                </p:extLst>
              </p:nvPr>
            </p:nvGraphicFramePr>
            <p:xfrm>
              <a:off x="1092941" y="4354331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8252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44578" t="-7937" r="-330120" b="-1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E14A4967-E25A-4594-944F-BA75F2DAF8F5}"/>
              </a:ext>
            </a:extLst>
          </p:cNvPr>
          <p:cNvSpPr/>
          <p:nvPr/>
        </p:nvSpPr>
        <p:spPr>
          <a:xfrm>
            <a:off x="7333878" y="2475269"/>
            <a:ext cx="2866578" cy="2336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Magnet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7310AE3-1E03-4A1C-8B30-1C61AD80A381}"/>
              </a:ext>
            </a:extLst>
          </p:cNvPr>
          <p:cNvSpPr/>
          <p:nvPr/>
        </p:nvSpPr>
        <p:spPr>
          <a:xfrm>
            <a:off x="7333878" y="4941168"/>
            <a:ext cx="2866578" cy="2336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Magnet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6431E5-79F1-4873-BAE2-54C067605E1F}"/>
              </a:ext>
            </a:extLst>
          </p:cNvPr>
          <p:cNvSpPr txBox="1"/>
          <p:nvPr/>
        </p:nvSpPr>
        <p:spPr>
          <a:xfrm>
            <a:off x="7608168" y="2152153"/>
            <a:ext cx="1422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Yoke + Muon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A605E87-FFB7-4C2A-B495-2C406DE8E725}"/>
              </a:ext>
            </a:extLst>
          </p:cNvPr>
          <p:cNvSpPr txBox="1"/>
          <p:nvPr/>
        </p:nvSpPr>
        <p:spPr>
          <a:xfrm>
            <a:off x="7896200" y="2812491"/>
            <a:ext cx="59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rgbClr val="0000FF"/>
                </a:solidFill>
              </a:rPr>
              <a:t>Hcal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7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Technology survey and our choice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E6A890B-B7DF-4EB4-A4A5-5B4AB4A54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/>
          <a:p>
            <a:r>
              <a:rPr lang="en-US" altLang="zh-CN" dirty="0"/>
              <a:t>Low Temperature Superconductor (LTS) or High Temperature Superconductor (HTS)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6F2F5-077E-452F-AA9C-055CAFD3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233289"/>
              </p:ext>
            </p:extLst>
          </p:nvPr>
        </p:nvGraphicFramePr>
        <p:xfrm>
          <a:off x="1055440" y="2492895"/>
          <a:ext cx="10441160" cy="3808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581211396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1853612921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val="2810438189"/>
                    </a:ext>
                  </a:extLst>
                </a:gridCol>
              </a:tblGrid>
              <a:tr h="504057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LTS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HTS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436344"/>
                  </a:ext>
                </a:extLst>
              </a:tr>
              <a:tr h="199404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dirty="0"/>
                        <a:t>advantages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cable processing technology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coil winding and epoxy impregnation process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coil quench detection and protection methods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Low cost</a:t>
                      </a:r>
                      <a:endParaRPr lang="zh-CN" altLang="en-US" sz="2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 mechanical strength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baseline="0" dirty="0"/>
                        <a:t>High  current density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Can work at higher temperature, reducing the operating costs of cryogenic systems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34673"/>
                  </a:ext>
                </a:extLst>
              </a:tr>
              <a:tr h="124627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disadvantages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Easy to quench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 operating cost of cryogenic</a:t>
                      </a:r>
                      <a:r>
                        <a:rPr lang="en-US" altLang="zh-CN" sz="2000" baseline="0" dirty="0"/>
                        <a:t> system</a:t>
                      </a:r>
                      <a:endParaRPr lang="en-US" altLang="zh-CN" sz="2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zh-CN" altLang="en-US" sz="2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No effective quench detecting method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No  coil proper winding method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</a:t>
                      </a:r>
                      <a:r>
                        <a:rPr lang="en-US" altLang="zh-CN" sz="2000" baseline="0" dirty="0"/>
                        <a:t> cost</a:t>
                      </a:r>
                      <a:endParaRPr lang="en-US" altLang="zh-C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091199"/>
                  </a:ext>
                </a:extLst>
              </a:tr>
            </a:tbl>
          </a:graphicData>
        </a:graphic>
      </p:graphicFrame>
      <p:sp>
        <p:nvSpPr>
          <p:cNvPr id="3" name="笑脸 2"/>
          <p:cNvSpPr/>
          <p:nvPr/>
        </p:nvSpPr>
        <p:spPr>
          <a:xfrm>
            <a:off x="3359696" y="2456518"/>
            <a:ext cx="554360" cy="50405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3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231961-F43F-4B6A-B2F0-E677A9FA4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502624" cy="5167475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0" i="0" dirty="0">
                <a:effectLst/>
                <a:cs typeface="Arial" panose="020B0604020202020204" pitchFamily="34" charset="0"/>
              </a:rPr>
              <a:t>Large-size and high-strength </a:t>
            </a:r>
            <a:r>
              <a:rPr lang="en-US" altLang="zh-CN" dirty="0"/>
              <a:t>Aluminum stabilized superconducting cable;</a:t>
            </a:r>
          </a:p>
          <a:p>
            <a:r>
              <a:rPr lang="en-US" altLang="zh-CN" dirty="0"/>
              <a:t>Suspension system of the huge coil (185 tons);</a:t>
            </a:r>
          </a:p>
          <a:p>
            <a:r>
              <a:rPr lang="en-US" altLang="zh-CN" dirty="0"/>
              <a:t>High precision machining and assembly of large scale coil</a:t>
            </a:r>
            <a:r>
              <a:rPr lang="zh-CN" altLang="en-US" dirty="0"/>
              <a:t>；</a:t>
            </a:r>
            <a:endParaRPr lang="en-US" altLang="zh-CN" dirty="0"/>
          </a:p>
          <a:p>
            <a:r>
              <a:rPr lang="en-US" altLang="zh-CN" dirty="0"/>
              <a:t>There are lots of welds in low-temperature pipes, including pipes and coil supports, pipes and liquid/gas helium tanks.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In summary, most of the challenges are related to </a:t>
            </a:r>
            <a:r>
              <a:rPr lang="en-US" altLang="zh-CN" dirty="0">
                <a:solidFill>
                  <a:srgbClr val="FF0000"/>
                </a:solidFill>
              </a:rPr>
              <a:t>processing techniques</a:t>
            </a:r>
            <a:r>
              <a:rPr lang="en-US" altLang="zh-CN" dirty="0"/>
              <a:t>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A85A63-C414-4FDA-B9D4-3AD48A8A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Technical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4868-02A4-4E4A-BCBA-23D546A0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7" name="内容占位符 28">
            <a:extLst>
              <a:ext uri="{FF2B5EF4-FFF2-40B4-BE49-F238E27FC236}">
                <a16:creationId xmlns:a16="http://schemas.microsoft.com/office/drawing/2014/main" id="{8CDD4453-676D-4E99-8AC7-314A1EE20C8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596" y="5316206"/>
            <a:ext cx="2055800" cy="11296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BFDE48-C99E-4FA8-9409-E0C6C98CB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76" y="3632474"/>
            <a:ext cx="1478914" cy="13168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99DDC0-4BD9-4904-95F2-1C571D6AA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176" y="2268374"/>
            <a:ext cx="1478914" cy="13047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643" y="2315489"/>
            <a:ext cx="1329757" cy="13360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77B5144-988A-45AC-9632-FF3B153FE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201"/>
          <a:stretch/>
        </p:blipFill>
        <p:spPr>
          <a:xfrm>
            <a:off x="9959695" y="3695324"/>
            <a:ext cx="2038251" cy="9358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CD187E-E7DE-F81D-4F36-D3D7477B2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04" y="5020893"/>
            <a:ext cx="1302496" cy="14249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2EA18C-94A3-4DA8-8247-78623EC4C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514" y="1285861"/>
            <a:ext cx="2038252" cy="66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Conductors</a:t>
            </a:r>
          </a:p>
          <a:p>
            <a:pPr marL="400050" lvl="1" indent="0">
              <a:buNone/>
            </a:pPr>
            <a:r>
              <a:rPr lang="en-US" altLang="zh-CN" sz="1800" dirty="0"/>
              <a:t>Conductor is the foundation of the magnet development. Most of the detector magnets used or will use the </a:t>
            </a:r>
            <a:r>
              <a:rPr lang="en-GB" altLang="zh-CN" sz="1800" dirty="0" err="1"/>
              <a:t>Aluminum</a:t>
            </a:r>
            <a:r>
              <a:rPr lang="en-GB" altLang="zh-CN" sz="1800" dirty="0"/>
              <a:t>-stabilized </a:t>
            </a:r>
            <a:r>
              <a:rPr lang="en-GB" altLang="zh-CN" sz="1800" dirty="0" err="1"/>
              <a:t>Nb-Ti</a:t>
            </a:r>
            <a:r>
              <a:rPr lang="en-GB" altLang="zh-CN" sz="1800" dirty="0"/>
              <a:t>/Cu conductors.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2" y="3164534"/>
            <a:ext cx="5379828" cy="24119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1342" y="5694557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IHEP and </a:t>
            </a:r>
            <a:r>
              <a:rPr lang="en-US" altLang="zh-CN" dirty="0" err="1"/>
              <a:t>Toly</a:t>
            </a:r>
            <a:r>
              <a:rPr lang="en-US" altLang="zh-CN" dirty="0"/>
              <a:t> company have jointly established an aluminum coated conductor production line in 2015.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223" y="2449330"/>
            <a:ext cx="4160530" cy="19211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694" y="3781511"/>
            <a:ext cx="2122688" cy="5987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795" y="4509310"/>
            <a:ext cx="3127315" cy="2086323"/>
          </a:xfrm>
          <a:prstGeom prst="rect">
            <a:avLst/>
          </a:prstGeom>
        </p:spPr>
      </p:pic>
      <p:pic>
        <p:nvPicPr>
          <p:cNvPr id="13" name="图片 10" descr="Image_00_026.jpg_副本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6308701" y="5734974"/>
            <a:ext cx="1972642" cy="86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6096000" y="2553619"/>
            <a:ext cx="18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Rutherford Cable</a:t>
            </a:r>
            <a:endParaRPr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6184129" y="4977397"/>
            <a:ext cx="212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Aluminum stabilized </a:t>
            </a:r>
            <a:r>
              <a:rPr lang="en-GB" altLang="zh-CN" b="1" dirty="0" err="1"/>
              <a:t>NbTi</a:t>
            </a:r>
            <a:r>
              <a:rPr lang="en-GB" altLang="zh-CN" b="1" dirty="0"/>
              <a:t>/Cu conductor</a:t>
            </a:r>
            <a:endParaRPr lang="zh-CN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8237677" y="6251426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ArialUnicodeMS"/>
              </a:rPr>
              <a:t>Extrusion machine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7126446" y="3895479"/>
            <a:ext cx="4903733" cy="2729168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7064583" y="1191973"/>
            <a:ext cx="4864065" cy="2622613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3600" dirty="0"/>
              <a:t>Al-stabilized Conductors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1" y="2263120"/>
            <a:ext cx="6902762" cy="3336602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7518325" y="2019450"/>
            <a:ext cx="2016224" cy="1453571"/>
            <a:chOff x="5629869" y="2726362"/>
            <a:chExt cx="2659224" cy="189849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41650" y="2896596"/>
              <a:ext cx="852485" cy="260403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869" y="2726362"/>
              <a:ext cx="2659224" cy="92426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397" y="1763792"/>
            <a:ext cx="1583454" cy="195838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969405" y="3409253"/>
            <a:ext cx="6591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1.5 km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2357" y="4288204"/>
            <a:ext cx="1577589" cy="23436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737" y="4791652"/>
            <a:ext cx="1935191" cy="1210807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0160000" y="6235310"/>
            <a:ext cx="902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100 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64583" y="1254995"/>
            <a:ext cx="4591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LTS: </a:t>
            </a:r>
            <a:r>
              <a:rPr lang="en-US" altLang="zh-CN" dirty="0"/>
              <a:t>Aluminum stabilized </a:t>
            </a:r>
            <a:r>
              <a:rPr lang="en-US" altLang="zh-CN" dirty="0" err="1"/>
              <a:t>NbTi</a:t>
            </a:r>
            <a:r>
              <a:rPr lang="en-US" altLang="zh-CN" dirty="0"/>
              <a:t> Rutherford cable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064583" y="3987248"/>
            <a:ext cx="512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HTS: </a:t>
            </a:r>
            <a:r>
              <a:rPr lang="en-US" altLang="zh-CN" dirty="0"/>
              <a:t>Aluminum stabilized Stacked REBCO Tape Cable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31269" y="5762411"/>
            <a:ext cx="578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Aluminum coated conductor production line 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8" name="图片 10" descr="Image_00_026.jpg_副本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7511317" y="1891111"/>
            <a:ext cx="2023231" cy="8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7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/>
          <a:lstStyle/>
          <a:p>
            <a:r>
              <a:rPr lang="en-US" altLang="zh-CN" sz="2800" dirty="0"/>
              <a:t>R&amp;D of High Strength and High RRR </a:t>
            </a:r>
            <a:r>
              <a:rPr lang="en-US" altLang="zh-CN" sz="2800" dirty="0">
                <a:solidFill>
                  <a:srgbClr val="FF0000"/>
                </a:solidFill>
              </a:rPr>
              <a:t>Aluminum- Stabilizer </a:t>
            </a:r>
            <a:r>
              <a:rPr lang="en-US" altLang="zh-CN" sz="2800" dirty="0"/>
              <a:t>for Superconducting Cable</a:t>
            </a:r>
            <a:endParaRPr lang="zh-CN" altLang="en-US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EB80A-DF76-C852-0F8E-B5AB4297EC4D}"/>
              </a:ext>
            </a:extLst>
          </p:cNvPr>
          <p:cNvSpPr/>
          <p:nvPr/>
        </p:nvSpPr>
        <p:spPr>
          <a:xfrm>
            <a:off x="678858" y="2624196"/>
            <a:ext cx="539395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</a:rPr>
              <a:t>Yield strength &gt; 100 MPa@4.2K, 74 MPa at room temperature, </a:t>
            </a:r>
            <a:r>
              <a:rPr lang="en-US" altLang="zh-CN" sz="2400" b="1" dirty="0">
                <a:solidFill>
                  <a:srgbClr val="0070C0"/>
                </a:solidFill>
              </a:rPr>
              <a:t>RRR value &gt; 400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dirty="0"/>
              <a:t>By doping  </a:t>
            </a:r>
            <a:r>
              <a:rPr lang="en-US" altLang="zh-CN" dirty="0">
                <a:solidFill>
                  <a:srgbClr val="FF0000"/>
                </a:solidFill>
              </a:rPr>
              <a:t>Ni-0.025% Be-0.025</a:t>
            </a:r>
            <a:r>
              <a:rPr lang="en-US" altLang="zh-CN" dirty="0"/>
              <a:t>.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dirty="0"/>
              <a:t>The Al-0.025%Ni-0.025%Be alloy prepared from 4N8-aluminum achieved high 0.2% </a:t>
            </a:r>
            <a:r>
              <a:rPr lang="en-US" altLang="zh-CN" dirty="0">
                <a:solidFill>
                  <a:srgbClr val="FF0000"/>
                </a:solidFill>
              </a:rPr>
              <a:t>yield strength of 75MPa (R.T.)</a:t>
            </a:r>
            <a:r>
              <a:rPr lang="en-US" altLang="zh-CN" dirty="0"/>
              <a:t> with </a:t>
            </a:r>
            <a:r>
              <a:rPr lang="en-US" altLang="zh-CN" dirty="0">
                <a:solidFill>
                  <a:srgbClr val="FF0000"/>
                </a:solidFill>
              </a:rPr>
              <a:t>RRR of 417</a:t>
            </a:r>
            <a:r>
              <a:rPr lang="en-US" altLang="zh-CN" dirty="0"/>
              <a:t>.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3E5A803-713A-3202-266E-CAE4ADD66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134058"/>
            <a:ext cx="4188548" cy="320522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6E1A3EB-5AE8-2A27-6C3B-6CEA90C3D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603" y="1160369"/>
            <a:ext cx="1776972" cy="207025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61D2446-6C0A-2EEF-580B-FB9F040F1D6C}"/>
              </a:ext>
            </a:extLst>
          </p:cNvPr>
          <p:cNvSpPr txBox="1"/>
          <p:nvPr/>
        </p:nvSpPr>
        <p:spPr>
          <a:xfrm>
            <a:off x="8544272" y="1975118"/>
            <a:ext cx="23042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High strength and High RRR aluminum stabilizer</a:t>
            </a:r>
            <a:endParaRPr lang="zh-CN" altLang="en-US" sz="1600" dirty="0"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9FCA6FEB-7450-BB41-8B08-E5476EDAD98A}"/>
              </a:ext>
            </a:extLst>
          </p:cNvPr>
          <p:cNvSpPr/>
          <p:nvPr/>
        </p:nvSpPr>
        <p:spPr>
          <a:xfrm>
            <a:off x="10788604" y="2123490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356C25C2-DE3F-3A94-C181-D64B97DCA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555520"/>
              </p:ext>
            </p:extLst>
          </p:nvPr>
        </p:nvGraphicFramePr>
        <p:xfrm>
          <a:off x="788855" y="5064850"/>
          <a:ext cx="3735054" cy="1167876"/>
        </p:xfrm>
        <a:graphic>
          <a:graphicData uri="http://schemas.openxmlformats.org/drawingml/2006/table">
            <a:tbl>
              <a:tblPr firstRow="1" firstCol="1" bandRow="1"/>
              <a:tblGrid>
                <a:gridCol w="1836258">
                  <a:extLst>
                    <a:ext uri="{9D8B030D-6E8A-4147-A177-3AD203B41FA5}">
                      <a16:colId xmlns:a16="http://schemas.microsoft.com/office/drawing/2014/main" val="905688960"/>
                    </a:ext>
                  </a:extLst>
                </a:gridCol>
                <a:gridCol w="1898796">
                  <a:extLst>
                    <a:ext uri="{9D8B030D-6E8A-4147-A177-3AD203B41FA5}">
                      <a16:colId xmlns:a16="http://schemas.microsoft.com/office/drawing/2014/main" val="2035705673"/>
                    </a:ext>
                  </a:extLst>
                </a:gridCol>
              </a:tblGrid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Poisson’s ratio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0.33/0.34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422221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Young modulus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See the curve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529447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Thermal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expansivity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14.23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×10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-6 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-1</a:t>
                      </a:r>
                      <a:endParaRPr lang="zh-CN" sz="1400" kern="100" baseline="30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027148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4.2KRp</a:t>
                      </a:r>
                      <a:r>
                        <a:rPr lang="en-US" altLang="zh-CN" sz="1400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0.25</a:t>
                      </a:r>
                      <a:endParaRPr lang="zh-CN" sz="1400" kern="100" baseline="-25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105MP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636083"/>
                  </a:ext>
                </a:extLst>
              </a:tr>
            </a:tbl>
          </a:graphicData>
        </a:graphic>
      </p:graphicFrame>
      <p:pic>
        <p:nvPicPr>
          <p:cNvPr id="12" name="Picture 1">
            <a:extLst>
              <a:ext uri="{FF2B5EF4-FFF2-40B4-BE49-F238E27FC236}">
                <a16:creationId xmlns:a16="http://schemas.microsoft.com/office/drawing/2014/main" id="{BB94E1CA-11AD-1298-50B2-5609B7B1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7889" y="4608195"/>
            <a:ext cx="1800868" cy="196751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7402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47732</TotalTime>
  <Words>1483</Words>
  <Application>Microsoft Office PowerPoint</Application>
  <PresentationFormat>宽屏</PresentationFormat>
  <Paragraphs>360</Paragraphs>
  <Slides>25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ArialUnicodeMS</vt:lpstr>
      <vt:lpstr>等线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Introduction</vt:lpstr>
      <vt:lpstr>Requirements</vt:lpstr>
      <vt:lpstr>PowerPoint 演示文稿</vt:lpstr>
      <vt:lpstr>Main Technical Challenges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Feipeng Ning</cp:lastModifiedBy>
  <cp:revision>2417</cp:revision>
  <cp:lastPrinted>2022-11-06T05:19:21Z</cp:lastPrinted>
  <dcterms:created xsi:type="dcterms:W3CDTF">2012-09-04T11:33:36Z</dcterms:created>
  <dcterms:modified xsi:type="dcterms:W3CDTF">2024-10-16T07:10:11Z</dcterms:modified>
</cp:coreProperties>
</file>