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953" r:id="rId2"/>
    <p:sldId id="907" r:id="rId3"/>
    <p:sldId id="994" r:id="rId4"/>
    <p:sldId id="995" r:id="rId5"/>
    <p:sldId id="984" r:id="rId6"/>
    <p:sldId id="990" r:id="rId7"/>
    <p:sldId id="985" r:id="rId8"/>
    <p:sldId id="1001" r:id="rId9"/>
    <p:sldId id="1005" r:id="rId10"/>
    <p:sldId id="1002" r:id="rId11"/>
    <p:sldId id="986" r:id="rId12"/>
    <p:sldId id="1009" r:id="rId13"/>
    <p:sldId id="1004" r:id="rId14"/>
    <p:sldId id="1008" r:id="rId15"/>
    <p:sldId id="987" r:id="rId16"/>
    <p:sldId id="988" r:id="rId17"/>
    <p:sldId id="997" r:id="rId18"/>
    <p:sldId id="993" r:id="rId19"/>
    <p:sldId id="998" r:id="rId20"/>
    <p:sldId id="1000" r:id="rId21"/>
    <p:sldId id="999" r:id="rId22"/>
    <p:sldId id="992" r:id="rId23"/>
    <p:sldId id="1007" r:id="rId24"/>
    <p:sldId id="996" r:id="rId25"/>
    <p:sldId id="983" r:id="rId26"/>
  </p:sldIdLst>
  <p:sldSz cx="12192000" cy="6858000"/>
  <p:notesSz cx="7104063" cy="10234613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沙 鹏" initials="沙" lastIdx="1" clrIdx="0">
    <p:extLst>
      <p:ext uri="{19B8F6BF-5375-455C-9EA6-DF929625EA0E}">
        <p15:presenceInfo xmlns:p15="http://schemas.microsoft.com/office/powerpoint/2012/main" userId="b8608ec0e979a9e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FF"/>
    <a:srgbClr val="FFFFFF"/>
    <a:srgbClr val="E6E6E6"/>
    <a:srgbClr val="003399"/>
    <a:srgbClr val="0070C0"/>
    <a:srgbClr val="4D8357"/>
    <a:srgbClr val="005800"/>
    <a:srgbClr val="008400"/>
    <a:srgbClr val="FDCC6D"/>
    <a:srgbClr val="00A2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2838BEF-8BB2-4498-84A7-C5851F593DF1}" styleName="中度样式 4 - 强调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3C2FFA5D-87B4-456A-9821-1D502468CF0F}" styleName="主题样式 1 - 强调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F1AB2-1976-4502-BF36-3FF5EA218861}" styleName="中度样式 4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505E3EF-67EA-436B-97B2-0124C06EBD24}" styleName="中度样式 4 - 强调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16D9F66E-5EB9-4882-86FB-DCBF35E3C3E4}" styleName="中度样式 4 - 强调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69C7853C-536D-4A76-A0AE-DD22124D55A5}" styleName="主题样式 1 - 强调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5758FB7-9AC5-4552-8A53-C91805E547FA}" styleName="主题样式 1 - 强调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ABFCF23-3B69-468F-B69F-88F6DE6A72F2}" styleName="中度样式 1 - 强调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B301B821-A1FF-4177-AEE7-76D212191A09}" styleName="中度样式 1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BC89EF96-8CEA-46FF-86C4-4CE0E7609802}" styleName="浅色样式 3 - 强调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DBED569-4797-4DF1-A0F4-6AAB3CD982D8}" styleName="浅色样式 3 - 强调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DA37D80-6434-44D0-A028-1B22A696006F}" styleName="浅色样式 3 - 强调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058" autoAdjust="0"/>
    <p:restoredTop sz="96076" autoAdjust="0"/>
  </p:normalViewPr>
  <p:slideViewPr>
    <p:cSldViewPr>
      <p:cViewPr varScale="1">
        <p:scale>
          <a:sx n="100" d="100"/>
          <a:sy n="100" d="100"/>
        </p:scale>
        <p:origin x="60" y="204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90" d="100"/>
        <a:sy n="90" d="100"/>
      </p:scale>
      <p:origin x="0" y="9182"/>
    </p:cViewPr>
  </p:sorterViewPr>
  <p:notesViewPr>
    <p:cSldViewPr>
      <p:cViewPr varScale="1">
        <p:scale>
          <a:sx n="62" d="100"/>
          <a:sy n="62" d="100"/>
        </p:scale>
        <p:origin x="3178" y="6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9E6D00-2C1C-47F1-8495-043F093F9ED6}" type="datetimeFigureOut">
              <a:rPr lang="zh-CN" altLang="en-US" smtClean="0"/>
              <a:t>2024/10/17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5A05AE-EECD-457A-A033-312F4EB81B8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86177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A3E0D183-6031-4C32-B44B-14746A336CF0}" type="datetimeFigureOut">
              <a:rPr lang="zh-CN" altLang="en-US" smtClean="0"/>
              <a:pPr/>
              <a:t>2024/10/17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8313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vert="horz" lIns="99075" tIns="49538" rIns="99075" bIns="49538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3992" y="9721106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03A1DF17-A28C-4D46-829F-D8D110C0931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94622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37302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66373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22293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80965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6847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61714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13475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76331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1384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35335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60843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11913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66509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70335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17570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02589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21308" y="1718148"/>
            <a:ext cx="10363200" cy="1470025"/>
          </a:xfrm>
        </p:spPr>
        <p:txBody>
          <a:bodyPr>
            <a:noAutofit/>
          </a:bodyPr>
          <a:lstStyle>
            <a:lvl1pPr>
              <a:defRPr lang="zh-CN" altLang="en-US" sz="6600" b="1" kern="1200" dirty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25400" stA="30000" endPos="30000" dist="50800" dir="5400000" sy="-100000" algn="bl" rotWithShape="0"/>
                </a:effectLst>
                <a:latin typeface="微软雅黑" pitchFamily="34" charset="-122"/>
                <a:ea typeface="微软雅黑" pitchFamily="34" charset="-122"/>
                <a:cs typeface="+mn-cs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A364D-C919-45E7-A57D-C4BE4049E83B}" type="datetime1">
              <a:rPr lang="zh-CN" altLang="en-US" smtClean="0"/>
              <a:t>2024/10/17</a:t>
            </a:fld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0" y="6750024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9" name="矩形 8"/>
          <p:cNvSpPr/>
          <p:nvPr userDrawn="1"/>
        </p:nvSpPr>
        <p:spPr>
          <a:xfrm>
            <a:off x="2476476" y="6750024"/>
            <a:ext cx="9715525" cy="108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0" name="矩形 9"/>
          <p:cNvSpPr/>
          <p:nvPr userDrawn="1"/>
        </p:nvSpPr>
        <p:spPr>
          <a:xfrm>
            <a:off x="-1" y="0"/>
            <a:ext cx="12192000" cy="216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1" name="矩形 10"/>
          <p:cNvSpPr/>
          <p:nvPr userDrawn="1"/>
        </p:nvSpPr>
        <p:spPr>
          <a:xfrm>
            <a:off x="9239272" y="-2"/>
            <a:ext cx="2952728" cy="216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733552" y="6356351"/>
            <a:ext cx="4738712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altLang="zh-CN"/>
              <a:t>CEPC Detector Ref-TDR Review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91791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285861"/>
            <a:ext cx="10972800" cy="4840303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800" b="0" baseline="0">
                <a:solidFill>
                  <a:srgbClr val="0000FF"/>
                </a:solidFill>
                <a:latin typeface="+mn-lt"/>
                <a:ea typeface="微软雅黑" pitchFamily="34" charset="-122"/>
              </a:defRPr>
            </a:lvl1pPr>
            <a:lvl2pPr>
              <a:defRPr sz="2400" baseline="0">
                <a:latin typeface="Arial" panose="020B0604020202020204" pitchFamily="34" charset="0"/>
                <a:ea typeface="微软雅黑" pitchFamily="34" charset="-122"/>
              </a:defRPr>
            </a:lvl2pPr>
            <a:lvl3pPr>
              <a:defRPr baseline="0"/>
            </a:lvl3pPr>
            <a:lvl4pPr>
              <a:defRPr baseline="0"/>
            </a:lvl4pPr>
            <a:lvl5pPr>
              <a:defRPr baseline="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ED583-47F1-4C9E-913E-9C8F8159BAED}" type="datetime1">
              <a:rPr lang="zh-CN" altLang="en-US" smtClean="0"/>
              <a:t>2024/10/17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66712" y="142852"/>
            <a:ext cx="10763325" cy="725470"/>
          </a:xfrm>
        </p:spPr>
        <p:txBody>
          <a:bodyPr>
            <a:normAutofit/>
          </a:bodyPr>
          <a:lstStyle>
            <a:lvl1pPr algn="ctr">
              <a:defRPr sz="4000" b="1" baseline="0">
                <a:solidFill>
                  <a:srgbClr val="C00000"/>
                </a:solidFill>
                <a:effectLst/>
                <a:latin typeface="Arial Black" panose="020B0A04020102020204" pitchFamily="34" charset="0"/>
                <a:ea typeface="微软雅黑" pitchFamily="34" charset="-122"/>
                <a:cs typeface="Arial" panose="020B060402020202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15" name="矩形 14"/>
          <p:cNvSpPr/>
          <p:nvPr userDrawn="1"/>
        </p:nvSpPr>
        <p:spPr>
          <a:xfrm>
            <a:off x="0" y="6750024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6" name="矩形 15"/>
          <p:cNvSpPr/>
          <p:nvPr userDrawn="1"/>
        </p:nvSpPr>
        <p:spPr>
          <a:xfrm>
            <a:off x="2476476" y="6750024"/>
            <a:ext cx="9715525" cy="108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8" name="矩形 17"/>
          <p:cNvSpPr/>
          <p:nvPr userDrawn="1"/>
        </p:nvSpPr>
        <p:spPr>
          <a:xfrm>
            <a:off x="-1" y="937526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23" name="矩形 22"/>
          <p:cNvSpPr/>
          <p:nvPr userDrawn="1"/>
        </p:nvSpPr>
        <p:spPr>
          <a:xfrm>
            <a:off x="0" y="0"/>
            <a:ext cx="285709" cy="91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586586" y="6386391"/>
            <a:ext cx="5040560" cy="354977"/>
          </a:xfrm>
        </p:spPr>
        <p:txBody>
          <a:bodyPr/>
          <a:lstStyle/>
          <a:p>
            <a:r>
              <a:rPr lang="en-US" altLang="zh-CN"/>
              <a:t>CEPC Detector Ref-TDR Review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67FF2-22DD-4CF8-BE9E-25F2457D970D}" type="datetime1">
              <a:rPr lang="zh-CN" altLang="en-US" smtClean="0"/>
              <a:t>2024/10/17</a:t>
            </a:fld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586586" y="6386391"/>
            <a:ext cx="5040560" cy="354977"/>
          </a:xfrm>
        </p:spPr>
        <p:txBody>
          <a:bodyPr/>
          <a:lstStyle/>
          <a:p>
            <a:r>
              <a:rPr lang="en-US" altLang="zh-CN"/>
              <a:t>CEPC Detector Ref-TDR Review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Click to edit Master subtitle style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C1474-FB53-481B-9A68-D9081559E308}" type="datetime1">
              <a:rPr lang="zh-CN" altLang="en-US" smtClean="0"/>
              <a:t>2024/10/17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CEPC Detector Ref-TDR Review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552FA-C358-4F70-9CE8-3E41459FCE3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96756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97A9A-512A-4894-931E-4EFF37503AC0}" type="datetime1">
              <a:rPr lang="zh-CN" altLang="en-US" smtClean="0"/>
              <a:t>2024/10/17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/>
              <a:t>CEPC Detector Ref-TDR Review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50" r:id="rId2"/>
    <p:sldLayoutId id="2147483655" r:id="rId3"/>
    <p:sldLayoutId id="2147483674" r:id="rId4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1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23.png"/><Relationship Id="rId7" Type="http://schemas.openxmlformats.org/officeDocument/2006/relationships/image" Target="../media/image22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70.jpeg"/><Relationship Id="rId4" Type="http://schemas.openxmlformats.org/officeDocument/2006/relationships/image" Target="../media/image24.png"/><Relationship Id="rId9" Type="http://schemas.openxmlformats.org/officeDocument/2006/relationships/image" Target="../media/image18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emf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jpeg"/><Relationship Id="rId9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" descr="8d5d924e275b0c7f58feed1244176003"/>
          <p:cNvPicPr>
            <a:picLocks noChangeAspect="1"/>
          </p:cNvPicPr>
          <p:nvPr/>
        </p:nvPicPr>
        <p:blipFill rotWithShape="1">
          <a:blip r:embed="rId3"/>
          <a:srcRect t="28679" b="6192"/>
          <a:stretch/>
        </p:blipFill>
        <p:spPr>
          <a:xfrm>
            <a:off x="635" y="0"/>
            <a:ext cx="12191365" cy="2118283"/>
          </a:xfrm>
          <a:prstGeom prst="rect">
            <a:avLst/>
          </a:prstGeom>
        </p:spPr>
      </p:pic>
      <p:sp>
        <p:nvSpPr>
          <p:cNvPr id="6" name="标题 3"/>
          <p:cNvSpPr txBox="1">
            <a:spLocks/>
          </p:cNvSpPr>
          <p:nvPr/>
        </p:nvSpPr>
        <p:spPr>
          <a:xfrm>
            <a:off x="1692720" y="2860228"/>
            <a:ext cx="8627534" cy="1326319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6000" dirty="0">
                <a:solidFill>
                  <a:srgbClr val="C00000"/>
                </a:solidFill>
              </a:rPr>
              <a:t>CEPC Detector Magnet</a:t>
            </a:r>
            <a:endParaRPr lang="zh-CN" altLang="en-US" sz="6000" dirty="0">
              <a:solidFill>
                <a:srgbClr val="C00000"/>
              </a:solidFill>
            </a:endParaRPr>
          </a:p>
        </p:txBody>
      </p:sp>
      <p:sp>
        <p:nvSpPr>
          <p:cNvPr id="7" name="文本框 7">
            <a:extLst>
              <a:ext uri="{FF2B5EF4-FFF2-40B4-BE49-F238E27FC236}">
                <a16:creationId xmlns:a16="http://schemas.microsoft.com/office/drawing/2014/main" id="{785816F2-AEF2-4FFE-A0DA-84B4490709A4}"/>
              </a:ext>
            </a:extLst>
          </p:cNvPr>
          <p:cNvSpPr txBox="1"/>
          <p:nvPr/>
        </p:nvSpPr>
        <p:spPr>
          <a:xfrm>
            <a:off x="2621737" y="4242209"/>
            <a:ext cx="67695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</a:rPr>
              <a:t>Feipeng Ning</a:t>
            </a:r>
          </a:p>
          <a:p>
            <a:pPr algn="ctr"/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</a:rPr>
              <a:t>On behalf of Detector magnet team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35" y="6457890"/>
            <a:ext cx="12191365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</a:rPr>
              <a:t>Oct. 21-23, 2024, CEPC IDRC Meeting</a:t>
            </a:r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10" name="Picture 2" descr="C:\Users\Administrator\Desktop\1111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42" y="35979"/>
            <a:ext cx="1548428" cy="91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6363" y="5398314"/>
            <a:ext cx="3552825" cy="672912"/>
          </a:xfrm>
          <a:prstGeom prst="rect">
            <a:avLst/>
          </a:prstGeom>
        </p:spPr>
      </p:pic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552FA-C358-4F70-9CE8-3E41459FCE36}" type="slidenum">
              <a:rPr lang="zh-CN" altLang="en-US" smtClean="0"/>
              <a:t>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92391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56"/>
    </mc:Choice>
    <mc:Fallback xmlns="">
      <p:transition spd="slow" advTm="8556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23">
            <a:extLst>
              <a:ext uri="{FF2B5EF4-FFF2-40B4-BE49-F238E27FC236}">
                <a16:creationId xmlns:a16="http://schemas.microsoft.com/office/drawing/2014/main" id="{3545BBB0-F5A1-4124-8C5A-A942C707EE66}"/>
              </a:ext>
            </a:extLst>
          </p:cNvPr>
          <p:cNvSpPr txBox="1"/>
          <p:nvPr/>
        </p:nvSpPr>
        <p:spPr>
          <a:xfrm>
            <a:off x="407368" y="103681"/>
            <a:ext cx="11690652" cy="7330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altLang="zh-CN" b="1" dirty="0">
                <a:solidFill>
                  <a:srgbClr val="C00000"/>
                </a:solidFill>
                <a:latin typeface="Arial Black" panose="020B0A04020102020204" pitchFamily="34" charset="0"/>
              </a:rPr>
              <a:t>R&amp;D efforts and results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D0A2E891-8B74-4D5A-AC2C-D73490209C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149665"/>
            <a:ext cx="10972800" cy="4840303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altLang="zh-CN" dirty="0"/>
              <a:t>Dummy coil development</a:t>
            </a:r>
          </a:p>
          <a:p>
            <a:pPr marL="400050" lvl="1" indent="0">
              <a:buNone/>
            </a:pPr>
            <a:r>
              <a:rPr lang="en-US" altLang="zh-CN" sz="1800" dirty="0"/>
              <a:t> </a:t>
            </a:r>
            <a:endParaRPr lang="zh-CN" altLang="en-US" sz="18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A07537-25B1-48D0-9AED-BBEC5D70429F}"/>
              </a:ext>
            </a:extLst>
          </p:cNvPr>
          <p:cNvSpPr txBox="1">
            <a:spLocks/>
          </p:cNvSpPr>
          <p:nvPr/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15E9139-A00B-4B2A-98A6-095DC08F1345}" type="slidenum">
              <a:rPr lang="zh-CN" altLang="en-US" smtClean="0"/>
              <a:pPr/>
              <a:t>10</a:t>
            </a:fld>
            <a:endParaRPr lang="zh-CN" altLang="en-US" dirty="0"/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237" y="2006831"/>
            <a:ext cx="3465380" cy="2600051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6200" y="4055992"/>
            <a:ext cx="3424997" cy="2569752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7875051" y="1369565"/>
            <a:ext cx="3424997" cy="2569751"/>
          </a:xfrm>
          <a:prstGeom prst="rect">
            <a:avLst/>
          </a:prstGeom>
        </p:spPr>
      </p:pic>
      <p:sp>
        <p:nvSpPr>
          <p:cNvPr id="31" name="文本框 30"/>
          <p:cNvSpPr txBox="1"/>
          <p:nvPr/>
        </p:nvSpPr>
        <p:spPr>
          <a:xfrm>
            <a:off x="363878" y="4512984"/>
            <a:ext cx="34653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/>
              <a:t>Large scale superconducting coil winding platform</a:t>
            </a:r>
            <a:endParaRPr lang="zh-CN" altLang="en-US" sz="2000" dirty="0"/>
          </a:p>
        </p:txBody>
      </p:sp>
      <p:sp>
        <p:nvSpPr>
          <p:cNvPr id="32" name="文本框 31"/>
          <p:cNvSpPr txBox="1"/>
          <p:nvPr/>
        </p:nvSpPr>
        <p:spPr>
          <a:xfrm>
            <a:off x="8167660" y="3569984"/>
            <a:ext cx="19923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rgbClr val="FFFF00"/>
                </a:solidFill>
              </a:rPr>
              <a:t>φ7.2m</a:t>
            </a:r>
            <a:r>
              <a:rPr lang="zh-CN" altLang="en-US" b="1" dirty="0">
                <a:solidFill>
                  <a:srgbClr val="FFFF00"/>
                </a:solidFill>
              </a:rPr>
              <a:t> </a:t>
            </a:r>
            <a:r>
              <a:rPr lang="en-US" altLang="zh-CN" b="1" dirty="0">
                <a:solidFill>
                  <a:srgbClr val="FFFF00"/>
                </a:solidFill>
              </a:rPr>
              <a:t>dummy coil</a:t>
            </a:r>
            <a:endParaRPr lang="zh-CN" altLang="en-US" b="1" dirty="0">
              <a:solidFill>
                <a:srgbClr val="FFFF00"/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758623" y="1590964"/>
            <a:ext cx="693162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dirty="0"/>
              <a:t>Coil winding, vacuum leak detection, epoxy impregnation curing</a:t>
            </a:r>
            <a:r>
              <a:rPr lang="en-US" altLang="zh-CN" sz="2000" dirty="0"/>
              <a:t>.</a:t>
            </a:r>
            <a:endParaRPr lang="zh-CN" altLang="en-US" sz="2000" dirty="0"/>
          </a:p>
        </p:txBody>
      </p:sp>
      <p:sp>
        <p:nvSpPr>
          <p:cNvPr id="3" name="矩形 2"/>
          <p:cNvSpPr/>
          <p:nvPr/>
        </p:nvSpPr>
        <p:spPr>
          <a:xfrm>
            <a:off x="4900641" y="4652374"/>
            <a:ext cx="145745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dirty="0"/>
              <a:t>Coil winding</a:t>
            </a:r>
            <a:endParaRPr lang="zh-CN" altLang="en-US" sz="2000" dirty="0"/>
          </a:p>
        </p:txBody>
      </p:sp>
      <p:sp>
        <p:nvSpPr>
          <p:cNvPr id="4" name="文本框 3"/>
          <p:cNvSpPr txBox="1"/>
          <p:nvPr/>
        </p:nvSpPr>
        <p:spPr>
          <a:xfrm>
            <a:off x="9120336" y="6224398"/>
            <a:ext cx="14451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>
                <a:solidFill>
                  <a:srgbClr val="FFFF00"/>
                </a:solidFill>
              </a:rPr>
              <a:t>Dummy coil</a:t>
            </a:r>
            <a:endParaRPr lang="zh-CN" altLang="en-US" sz="2000" b="1" dirty="0">
              <a:solidFill>
                <a:srgbClr val="FFFF00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9468323" y="3210221"/>
            <a:ext cx="17894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FFFF00"/>
                </a:solidFill>
              </a:rPr>
              <a:t>4 layers*10 turns</a:t>
            </a:r>
            <a:endParaRPr lang="zh-CN" altLang="en-US" dirty="0">
              <a:solidFill>
                <a:srgbClr val="FFFF00"/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847" y="5285257"/>
            <a:ext cx="3324045" cy="1409421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3574978" y="5475123"/>
            <a:ext cx="44069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dirty="0">
                <a:solidFill>
                  <a:srgbClr val="0000FF"/>
                </a:solidFill>
              </a:rPr>
              <a:t>The </a:t>
            </a:r>
            <a:r>
              <a:rPr lang="en-US" altLang="zh-CN" sz="2800" dirty="0">
                <a:solidFill>
                  <a:srgbClr val="0000FF"/>
                </a:solidFill>
              </a:rPr>
              <a:t>manufacturing</a:t>
            </a:r>
            <a:r>
              <a:rPr lang="zh-CN" altLang="en-US" sz="2800" dirty="0">
                <a:solidFill>
                  <a:srgbClr val="0000FF"/>
                </a:solidFill>
              </a:rPr>
              <a:t> accuracy is controlled </a:t>
            </a:r>
            <a:r>
              <a:rPr lang="zh-CN" altLang="en-US" sz="2800" dirty="0">
                <a:solidFill>
                  <a:srgbClr val="FF0000"/>
                </a:solidFill>
              </a:rPr>
              <a:t>within ± 1mm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A482FCE-F1AB-4A49-816B-E957129C89D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6786" y="2008088"/>
            <a:ext cx="3845916" cy="259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121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837"/>
    </mc:Choice>
    <mc:Fallback xmlns="">
      <p:transition spd="slow" advTm="155837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23">
            <a:extLst>
              <a:ext uri="{FF2B5EF4-FFF2-40B4-BE49-F238E27FC236}">
                <a16:creationId xmlns:a16="http://schemas.microsoft.com/office/drawing/2014/main" id="{3545BBB0-F5A1-4124-8C5A-A942C707EE66}"/>
              </a:ext>
            </a:extLst>
          </p:cNvPr>
          <p:cNvSpPr txBox="1"/>
          <p:nvPr/>
        </p:nvSpPr>
        <p:spPr>
          <a:xfrm>
            <a:off x="407368" y="103681"/>
            <a:ext cx="11690652" cy="7330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20000"/>
              </a:lnSpc>
              <a:spcBef>
                <a:spcPts val="1000"/>
              </a:spcBef>
              <a:buClr>
                <a:srgbClr val="C00000"/>
              </a:buClr>
            </a:pPr>
            <a:r>
              <a:rPr lang="en-US" altLang="zh-CN" b="1" dirty="0">
                <a:solidFill>
                  <a:srgbClr val="C00000"/>
                </a:solidFill>
                <a:latin typeface="Arial Black" panose="020B0A04020102020204" pitchFamily="34" charset="0"/>
                <a:ea typeface="微软雅黑" panose="020B0503020204020204" pitchFamily="34" charset="-122"/>
              </a:rPr>
              <a:t>Detailed design of the solenoid magnet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53FF63E6-D773-4985-96BD-8ABEABD8BB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85861"/>
            <a:ext cx="10972800" cy="4840303"/>
          </a:xfrm>
        </p:spPr>
        <p:txBody>
          <a:bodyPr/>
          <a:lstStyle/>
          <a:p>
            <a:r>
              <a:rPr lang="en-US" altLang="zh-CN" dirty="0"/>
              <a:t>Design of the magnet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279437-3C66-44E0-8970-238052118847}"/>
              </a:ext>
            </a:extLst>
          </p:cNvPr>
          <p:cNvSpPr txBox="1">
            <a:spLocks/>
          </p:cNvSpPr>
          <p:nvPr/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15E9139-A00B-4B2A-98A6-095DC08F1345}" type="slidenum">
              <a:rPr lang="zh-CN" altLang="en-US" smtClean="0"/>
              <a:pPr/>
              <a:t>11</a:t>
            </a:fld>
            <a:endParaRPr lang="zh-CN" altLang="en-US" dirty="0"/>
          </a:p>
        </p:txBody>
      </p:sp>
      <p:graphicFrame>
        <p:nvGraphicFramePr>
          <p:cNvPr id="14" name="表格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9712500"/>
              </p:ext>
            </p:extLst>
          </p:nvPr>
        </p:nvGraphicFramePr>
        <p:xfrm>
          <a:off x="8472264" y="2515342"/>
          <a:ext cx="3213679" cy="32308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21885">
                  <a:extLst>
                    <a:ext uri="{9D8B030D-6E8A-4147-A177-3AD203B41FA5}">
                      <a16:colId xmlns:a16="http://schemas.microsoft.com/office/drawing/2014/main" val="702138626"/>
                    </a:ext>
                  </a:extLst>
                </a:gridCol>
                <a:gridCol w="1191794">
                  <a:extLst>
                    <a:ext uri="{9D8B030D-6E8A-4147-A177-3AD203B41FA5}">
                      <a16:colId xmlns:a16="http://schemas.microsoft.com/office/drawing/2014/main" val="127436644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Central magnetic field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3</a:t>
                      </a:r>
                      <a:r>
                        <a:rPr lang="en-US" altLang="zh-CN" sz="1800" baseline="0" dirty="0"/>
                        <a:t> T</a:t>
                      </a:r>
                      <a:endParaRPr lang="zh-CN" alt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92594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Inner diameter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7070 mm</a:t>
                      </a:r>
                      <a:endParaRPr lang="zh-CN" alt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63243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Outer diameter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8470 mm</a:t>
                      </a:r>
                      <a:endParaRPr lang="zh-CN" alt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0645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Thickness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700 mm</a:t>
                      </a:r>
                      <a:endParaRPr lang="zh-CN" alt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15895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Length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9050 mm</a:t>
                      </a:r>
                      <a:endParaRPr lang="zh-CN" alt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80207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Cold mass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185 tons</a:t>
                      </a:r>
                      <a:endParaRPr lang="zh-CN" alt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077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Yoke weight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2960 tons</a:t>
                      </a:r>
                      <a:endParaRPr lang="zh-CN" alt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7440040"/>
                  </a:ext>
                </a:extLst>
              </a:tr>
              <a:tr h="170648"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Magnet weight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290 tons</a:t>
                      </a:r>
                      <a:endParaRPr lang="zh-CN" alt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4908474"/>
                  </a:ext>
                </a:extLst>
              </a:tr>
            </a:tbl>
          </a:graphicData>
        </a:graphic>
      </p:graphicFrame>
      <p:sp>
        <p:nvSpPr>
          <p:cNvPr id="15" name="文本框 14"/>
          <p:cNvSpPr txBox="1"/>
          <p:nvPr/>
        </p:nvSpPr>
        <p:spPr>
          <a:xfrm>
            <a:off x="8286692" y="1904567"/>
            <a:ext cx="27464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0000FF"/>
                </a:solidFill>
              </a:rPr>
              <a:t>Magnet parameters:</a:t>
            </a:r>
            <a:endParaRPr lang="zh-CN" altLang="en-US" sz="2400" dirty="0">
              <a:solidFill>
                <a:srgbClr val="0000FF"/>
              </a:solidFill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0A41526C-8C93-418B-AC16-E8AE8DF9E4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638" y="1767675"/>
            <a:ext cx="5888161" cy="4840303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16FCEE88-B2A6-4023-8AC3-5E425A7E0248}"/>
              </a:ext>
            </a:extLst>
          </p:cNvPr>
          <p:cNvSpPr txBox="1"/>
          <p:nvPr/>
        </p:nvSpPr>
        <p:spPr>
          <a:xfrm rot="20869829">
            <a:off x="2289771" y="2283846"/>
            <a:ext cx="15628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>
                <a:solidFill>
                  <a:srgbClr val="FFFF00"/>
                </a:solidFill>
              </a:rPr>
              <a:t>Yoke + Muon</a:t>
            </a:r>
            <a:endParaRPr lang="zh-CN" altLang="en-US" sz="2000" b="1" dirty="0">
              <a:solidFill>
                <a:srgbClr val="FFFF00"/>
              </a:solidFill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704BB678-DEC4-4EEF-9832-DC5A2C45F0C6}"/>
              </a:ext>
            </a:extLst>
          </p:cNvPr>
          <p:cNvSpPr txBox="1"/>
          <p:nvPr/>
        </p:nvSpPr>
        <p:spPr>
          <a:xfrm rot="20869829">
            <a:off x="2232829" y="2583172"/>
            <a:ext cx="19815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>
                <a:solidFill>
                  <a:srgbClr val="FFFF00"/>
                </a:solidFill>
              </a:rPr>
              <a:t>Solenoid magnet</a:t>
            </a:r>
            <a:endParaRPr lang="zh-CN" altLang="en-US" sz="2000" b="1" dirty="0">
              <a:solidFill>
                <a:srgbClr val="FFFF00"/>
              </a:solidFill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85C0E3D9-EE06-423E-AB66-250A07899C03}"/>
              </a:ext>
            </a:extLst>
          </p:cNvPr>
          <p:cNvSpPr txBox="1"/>
          <p:nvPr/>
        </p:nvSpPr>
        <p:spPr>
          <a:xfrm rot="20869829">
            <a:off x="2887591" y="2941657"/>
            <a:ext cx="6719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>
                <a:solidFill>
                  <a:srgbClr val="FFFF00"/>
                </a:solidFill>
              </a:rPr>
              <a:t>HCal</a:t>
            </a:r>
            <a:endParaRPr lang="zh-CN" altLang="en-US" sz="2000" b="1" dirty="0">
              <a:solidFill>
                <a:srgbClr val="FFFF00"/>
              </a:solidFill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E9614B30-D290-4DF4-A5F9-DD84B7D4D12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8305" y="4187827"/>
            <a:ext cx="2840655" cy="237626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C1557C38-376F-8251-8DD0-9682A2F083B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8304" y="1521881"/>
            <a:ext cx="2888863" cy="2654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582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837"/>
    </mc:Choice>
    <mc:Fallback xmlns="">
      <p:transition spd="slow" advTm="155837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A2F443A-F85F-4623-BF75-0466D650B9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543" y="4456808"/>
            <a:ext cx="3652581" cy="2015732"/>
          </a:xfrm>
          <a:prstGeom prst="rect">
            <a:avLst/>
          </a:prstGeom>
        </p:spPr>
      </p:pic>
      <p:sp>
        <p:nvSpPr>
          <p:cNvPr id="11" name="文本框 23">
            <a:extLst>
              <a:ext uri="{FF2B5EF4-FFF2-40B4-BE49-F238E27FC236}">
                <a16:creationId xmlns:a16="http://schemas.microsoft.com/office/drawing/2014/main" id="{3545BBB0-F5A1-4124-8C5A-A942C707EE66}"/>
              </a:ext>
            </a:extLst>
          </p:cNvPr>
          <p:cNvSpPr txBox="1"/>
          <p:nvPr/>
        </p:nvSpPr>
        <p:spPr>
          <a:xfrm>
            <a:off x="407368" y="103681"/>
            <a:ext cx="11690652" cy="7330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20000"/>
              </a:lnSpc>
              <a:spcBef>
                <a:spcPts val="1000"/>
              </a:spcBef>
              <a:buClr>
                <a:srgbClr val="C00000"/>
              </a:buClr>
            </a:pPr>
            <a:r>
              <a:rPr lang="en-US" altLang="zh-CN" b="1" dirty="0">
                <a:solidFill>
                  <a:srgbClr val="C00000"/>
                </a:solidFill>
                <a:latin typeface="Arial Black" panose="020B0A04020102020204" pitchFamily="34" charset="0"/>
                <a:ea typeface="微软雅黑" panose="020B0503020204020204" pitchFamily="34" charset="-122"/>
              </a:rPr>
              <a:t>Detailed design of the solenoid magnet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53FF63E6-D773-4985-96BD-8ABEABD8BB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180899"/>
            <a:ext cx="10972800" cy="659853"/>
          </a:xfrm>
        </p:spPr>
        <p:txBody>
          <a:bodyPr/>
          <a:lstStyle/>
          <a:p>
            <a:r>
              <a:rPr lang="en-US" altLang="zh-CN" dirty="0"/>
              <a:t>Physical design of the magnet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279437-3C66-44E0-8970-238052118847}"/>
              </a:ext>
            </a:extLst>
          </p:cNvPr>
          <p:cNvSpPr txBox="1">
            <a:spLocks/>
          </p:cNvSpPr>
          <p:nvPr/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15E9139-A00B-4B2A-98A6-095DC08F1345}" type="slidenum">
              <a:rPr lang="zh-CN" altLang="en-US" smtClean="0"/>
              <a:pPr/>
              <a:t>12</a:t>
            </a:fld>
            <a:endParaRPr lang="zh-CN" altLang="en-US" dirty="0"/>
          </a:p>
        </p:txBody>
      </p:sp>
      <p:graphicFrame>
        <p:nvGraphicFramePr>
          <p:cNvPr id="14" name="表格 13">
            <a:extLst>
              <a:ext uri="{FF2B5EF4-FFF2-40B4-BE49-F238E27FC236}">
                <a16:creationId xmlns:a16="http://schemas.microsoft.com/office/drawing/2014/main" id="{BCDCB70E-41E9-DB03-B65E-D0995DDB6E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310841"/>
              </p:ext>
            </p:extLst>
          </p:nvPr>
        </p:nvGraphicFramePr>
        <p:xfrm>
          <a:off x="8691463" y="1915525"/>
          <a:ext cx="3213679" cy="220828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21885">
                  <a:extLst>
                    <a:ext uri="{9D8B030D-6E8A-4147-A177-3AD203B41FA5}">
                      <a16:colId xmlns:a16="http://schemas.microsoft.com/office/drawing/2014/main" val="702138626"/>
                    </a:ext>
                  </a:extLst>
                </a:gridCol>
                <a:gridCol w="1191794">
                  <a:extLst>
                    <a:ext uri="{9D8B030D-6E8A-4147-A177-3AD203B41FA5}">
                      <a16:colId xmlns:a16="http://schemas.microsoft.com/office/drawing/2014/main" val="1274366447"/>
                    </a:ext>
                  </a:extLst>
                </a:gridCol>
              </a:tblGrid>
              <a:tr h="368048"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Central magnetic field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3</a:t>
                      </a:r>
                      <a:r>
                        <a:rPr lang="en-US" altLang="zh-CN" sz="1600" baseline="0" dirty="0"/>
                        <a:t> T</a:t>
                      </a:r>
                      <a:endParaRPr lang="zh-CN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9259472"/>
                  </a:ext>
                </a:extLst>
              </a:tr>
              <a:tr h="368048"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Inner diameter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7300 mm</a:t>
                      </a:r>
                      <a:endParaRPr lang="zh-CN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6324309"/>
                  </a:ext>
                </a:extLst>
              </a:tr>
              <a:tr h="368048"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Operating</a:t>
                      </a:r>
                      <a:r>
                        <a:rPr lang="en-US" altLang="zh-CN" sz="1600" baseline="0" dirty="0"/>
                        <a:t> current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17000 A</a:t>
                      </a:r>
                      <a:endParaRPr lang="zh-CN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0645009"/>
                  </a:ext>
                </a:extLst>
              </a:tr>
              <a:tr h="368048"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Cable length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33 km</a:t>
                      </a:r>
                      <a:endParaRPr lang="zh-CN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1589527"/>
                  </a:ext>
                </a:extLst>
              </a:tr>
              <a:tr h="368048"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Inductance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11 H</a:t>
                      </a:r>
                      <a:endParaRPr lang="zh-CN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8020710"/>
                  </a:ext>
                </a:extLst>
              </a:tr>
              <a:tr h="368048"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Stored Energy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1.54 GJ</a:t>
                      </a:r>
                      <a:endParaRPr lang="zh-CN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0770006"/>
                  </a:ext>
                </a:extLst>
              </a:tr>
            </a:tbl>
          </a:graphicData>
        </a:graphic>
      </p:graphicFrame>
      <p:sp>
        <p:nvSpPr>
          <p:cNvPr id="8" name="文本框 7"/>
          <p:cNvSpPr txBox="1"/>
          <p:nvPr/>
        </p:nvSpPr>
        <p:spPr>
          <a:xfrm>
            <a:off x="8615094" y="1487411"/>
            <a:ext cx="17239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Coil parameters:</a:t>
            </a:r>
            <a:endParaRPr lang="zh-CN" altLang="en-US" dirty="0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A3D1E34B-0C5F-49D7-8517-69A84834267F}"/>
              </a:ext>
            </a:extLst>
          </p:cNvPr>
          <p:cNvSpPr txBox="1"/>
          <p:nvPr/>
        </p:nvSpPr>
        <p:spPr>
          <a:xfrm>
            <a:off x="165443" y="6432426"/>
            <a:ext cx="32317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/>
              <a:t>Magnetic field distribution on the axis</a:t>
            </a:r>
            <a:r>
              <a:rPr lang="en-US" altLang="zh-CN" dirty="0"/>
              <a:t> </a:t>
            </a:r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ADB08B6F-0297-4BC4-96B1-9F06557564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1632" y="1878002"/>
            <a:ext cx="3957767" cy="210019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19A52E7-774D-4D1B-8695-C06BE76E9B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5492" y="1762514"/>
            <a:ext cx="3409098" cy="2599776"/>
          </a:xfrm>
          <a:prstGeom prst="rect">
            <a:avLst/>
          </a:prstGeom>
        </p:spPr>
      </p:pic>
      <p:sp>
        <p:nvSpPr>
          <p:cNvPr id="23" name="文本框 22">
            <a:extLst>
              <a:ext uri="{FF2B5EF4-FFF2-40B4-BE49-F238E27FC236}">
                <a16:creationId xmlns:a16="http://schemas.microsoft.com/office/drawing/2014/main" id="{4C638204-3144-4718-9E83-5776DF725D79}"/>
              </a:ext>
            </a:extLst>
          </p:cNvPr>
          <p:cNvSpPr txBox="1"/>
          <p:nvPr/>
        </p:nvSpPr>
        <p:spPr>
          <a:xfrm>
            <a:off x="4878548" y="3992958"/>
            <a:ext cx="2880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2D Magnetic field simulation</a:t>
            </a:r>
            <a:endParaRPr lang="zh-CN" altLang="en-US" dirty="0"/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3552D83D-50C3-4551-AD28-931410A97169}"/>
              </a:ext>
            </a:extLst>
          </p:cNvPr>
          <p:cNvSpPr txBox="1"/>
          <p:nvPr/>
        </p:nvSpPr>
        <p:spPr>
          <a:xfrm>
            <a:off x="4423889" y="6422779"/>
            <a:ext cx="2880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3D Magnetic field simulation</a:t>
            </a:r>
            <a:endParaRPr lang="zh-CN" altLang="en-US" dirty="0"/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10B9B4CD-7717-45E2-82FF-14CD430E7FC0}"/>
              </a:ext>
            </a:extLst>
          </p:cNvPr>
          <p:cNvSpPr txBox="1"/>
          <p:nvPr/>
        </p:nvSpPr>
        <p:spPr>
          <a:xfrm>
            <a:off x="7682961" y="6416552"/>
            <a:ext cx="2880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3D Magnetic field simulation</a:t>
            </a:r>
            <a:endParaRPr lang="zh-CN" alt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E56705B9-4FCD-4C32-93E2-124EEB3325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89240" y="4329361"/>
            <a:ext cx="2286879" cy="214317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4DF3D80-D538-473D-8E08-5345B757170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19285" y="4329360"/>
            <a:ext cx="537556" cy="1881449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882B543-EC11-417B-A867-F8EBC242D0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17046" y="4299337"/>
            <a:ext cx="2126045" cy="2173203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66FF8CDA-C15E-4DEA-BD1F-D5BC09AC01B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57464" y="4309285"/>
            <a:ext cx="555128" cy="1911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653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837"/>
    </mc:Choice>
    <mc:Fallback xmlns="">
      <p:transition spd="slow" advTm="155837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23">
            <a:extLst>
              <a:ext uri="{FF2B5EF4-FFF2-40B4-BE49-F238E27FC236}">
                <a16:creationId xmlns:a16="http://schemas.microsoft.com/office/drawing/2014/main" id="{3545BBB0-F5A1-4124-8C5A-A942C707EE66}"/>
              </a:ext>
            </a:extLst>
          </p:cNvPr>
          <p:cNvSpPr txBox="1"/>
          <p:nvPr/>
        </p:nvSpPr>
        <p:spPr>
          <a:xfrm>
            <a:off x="407368" y="103681"/>
            <a:ext cx="11690652" cy="7330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20000"/>
              </a:lnSpc>
              <a:spcBef>
                <a:spcPts val="1000"/>
              </a:spcBef>
              <a:buClr>
                <a:srgbClr val="C00000"/>
              </a:buClr>
            </a:pPr>
            <a:r>
              <a:rPr lang="en-US" altLang="zh-CN" b="1" dirty="0">
                <a:solidFill>
                  <a:srgbClr val="C00000"/>
                </a:solidFill>
                <a:latin typeface="Arial Black" panose="020B0A04020102020204" pitchFamily="34" charset="0"/>
                <a:ea typeface="微软雅黑" panose="020B0503020204020204" pitchFamily="34" charset="-122"/>
              </a:rPr>
              <a:t>Detailed design of the solenoid magnet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53FF63E6-D773-4985-96BD-8ABEABD8BB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180899"/>
            <a:ext cx="10972800" cy="4840303"/>
          </a:xfrm>
        </p:spPr>
        <p:txBody>
          <a:bodyPr/>
          <a:lstStyle/>
          <a:p>
            <a:r>
              <a:rPr lang="en-US" altLang="zh-CN" dirty="0"/>
              <a:t>Physical design of the magnet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279437-3C66-44E0-8970-238052118847}"/>
              </a:ext>
            </a:extLst>
          </p:cNvPr>
          <p:cNvSpPr txBox="1">
            <a:spLocks/>
          </p:cNvSpPr>
          <p:nvPr/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15E9139-A00B-4B2A-98A6-095DC08F1345}" type="slidenum">
              <a:rPr lang="zh-CN" altLang="en-US" smtClean="0"/>
              <a:pPr/>
              <a:t>13</a:t>
            </a:fld>
            <a:endParaRPr lang="zh-CN" altLang="en-US" dirty="0"/>
          </a:p>
        </p:txBody>
      </p:sp>
      <p:graphicFrame>
        <p:nvGraphicFramePr>
          <p:cNvPr id="7" name="表格 6">
            <a:extLst>
              <a:ext uri="{FF2B5EF4-FFF2-40B4-BE49-F238E27FC236}">
                <a16:creationId xmlns:a16="http://schemas.microsoft.com/office/drawing/2014/main" id="{E84D3B64-EA47-BD55-3250-4E43B03C0A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3266198"/>
              </p:ext>
            </p:extLst>
          </p:nvPr>
        </p:nvGraphicFramePr>
        <p:xfrm>
          <a:off x="7633905" y="2389164"/>
          <a:ext cx="3966851" cy="2542484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8066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60240">
                  <a:extLst>
                    <a:ext uri="{9D8B030D-6E8A-4147-A177-3AD203B41FA5}">
                      <a16:colId xmlns:a16="http://schemas.microsoft.com/office/drawing/2014/main" val="1899263607"/>
                    </a:ext>
                  </a:extLst>
                </a:gridCol>
              </a:tblGrid>
              <a:tr h="40888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Material</a:t>
                      </a:r>
                      <a:endParaRPr lang="zh-CN" sz="16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kern="100" dirty="0">
                          <a:effectLst/>
                        </a:rPr>
                        <a:t>Von Mises stress</a:t>
                      </a:r>
                      <a:r>
                        <a:rPr lang="en-US" altLang="zh-CN" sz="1600" kern="100" baseline="0" dirty="0">
                          <a:effectLst/>
                        </a:rPr>
                        <a:t> </a:t>
                      </a:r>
                      <a:r>
                        <a:rPr lang="en-US" altLang="zh-CN" sz="1600" kern="100" dirty="0">
                          <a:effectLst/>
                        </a:rPr>
                        <a:t>(MPa)</a:t>
                      </a:r>
                      <a:endParaRPr lang="zh-CN" altLang="zh-CN" sz="1600" kern="100" dirty="0">
                        <a:effectLst/>
                      </a:endParaRPr>
                    </a:p>
                  </a:txBody>
                  <a:tcPr marL="68580" marR="68580" marT="0" marB="0" anchor="ctr"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5945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effectLst/>
                        </a:rPr>
                        <a:t>Coil at 4.2 K</a:t>
                      </a:r>
                      <a:endParaRPr lang="zh-CN" sz="1600" b="1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594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Aluminum stabilizer</a:t>
                      </a:r>
                      <a:endParaRPr lang="zh-CN" sz="16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800" b="0" kern="100" dirty="0">
                          <a:effectLst/>
                          <a:latin typeface="+mn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4.4-86.1</a:t>
                      </a:r>
                      <a:endParaRPr lang="zh-CN" sz="1800" b="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594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SC cable</a:t>
                      </a:r>
                      <a:endParaRPr lang="zh-CN" sz="16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800" b="0" kern="100" dirty="0">
                          <a:effectLst/>
                          <a:latin typeface="+mn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174-243</a:t>
                      </a:r>
                      <a:endParaRPr lang="zh-CN" sz="1800" b="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594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Al alloy support</a:t>
                      </a:r>
                      <a:endParaRPr lang="zh-CN" sz="16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800" b="0" kern="100" dirty="0">
                          <a:effectLst/>
                          <a:latin typeface="+mn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4.6-36.2</a:t>
                      </a:r>
                      <a:endParaRPr lang="zh-CN" sz="1800" b="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5945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effectLst/>
                        </a:rPr>
                        <a:t>Coil at 4.2 K, energized</a:t>
                      </a:r>
                      <a:endParaRPr lang="zh-CN" sz="1600" b="1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594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Aluminum stabilizer</a:t>
                      </a:r>
                      <a:endParaRPr lang="zh-CN" sz="16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effectLst/>
                          <a:latin typeface="+mn-lt"/>
                        </a:rPr>
                        <a:t>41.5-95.9</a:t>
                      </a:r>
                    </a:p>
                  </a:txBody>
                  <a:tcPr marL="68580" marR="68580" marT="0" marB="0" anchor="ctr"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594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SC cable</a:t>
                      </a:r>
                      <a:endParaRPr lang="zh-CN" sz="16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800" b="0" kern="100" dirty="0">
                          <a:effectLst/>
                          <a:latin typeface="+mn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54.9-221</a:t>
                      </a:r>
                      <a:endParaRPr lang="zh-CN" sz="1800" b="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594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Al alloy support</a:t>
                      </a:r>
                      <a:endParaRPr lang="zh-CN" sz="16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800" b="0" kern="100" dirty="0">
                          <a:effectLst/>
                          <a:latin typeface="+mn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43.2-87.4</a:t>
                      </a:r>
                      <a:endParaRPr lang="zh-CN" sz="1800" b="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12" name="箭头: 右 11">
            <a:extLst>
              <a:ext uri="{FF2B5EF4-FFF2-40B4-BE49-F238E27FC236}">
                <a16:creationId xmlns:a16="http://schemas.microsoft.com/office/drawing/2014/main" id="{9E7D1137-38B9-E8E6-9B3F-BFB33D48BD18}"/>
              </a:ext>
            </a:extLst>
          </p:cNvPr>
          <p:cNvSpPr/>
          <p:nvPr/>
        </p:nvSpPr>
        <p:spPr>
          <a:xfrm>
            <a:off x="4007768" y="3242735"/>
            <a:ext cx="576064" cy="50405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B65E1A70-DD2E-49E5-B8D5-C74FB2C13346}"/>
              </a:ext>
            </a:extLst>
          </p:cNvPr>
          <p:cNvSpPr txBox="1"/>
          <p:nvPr/>
        </p:nvSpPr>
        <p:spPr>
          <a:xfrm>
            <a:off x="767408" y="1844824"/>
            <a:ext cx="1522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Stress analysis</a:t>
            </a:r>
            <a:endParaRPr lang="zh-CN" altLang="en-US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BE900FAF-6E94-4AD3-99D2-D6822631F056}"/>
              </a:ext>
            </a:extLst>
          </p:cNvPr>
          <p:cNvSpPr txBox="1"/>
          <p:nvPr/>
        </p:nvSpPr>
        <p:spPr>
          <a:xfrm>
            <a:off x="846404" y="4925163"/>
            <a:ext cx="1443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Coil structure</a:t>
            </a:r>
            <a:endParaRPr lang="zh-CN" alt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DAE4CB37-5B6F-41FF-9813-80F9B723BD21}"/>
              </a:ext>
            </a:extLst>
          </p:cNvPr>
          <p:cNvSpPr txBox="1"/>
          <p:nvPr/>
        </p:nvSpPr>
        <p:spPr>
          <a:xfrm>
            <a:off x="5052383" y="4925163"/>
            <a:ext cx="1616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Cable structure</a:t>
            </a:r>
            <a:endParaRPr lang="zh-CN" altLang="en-US" dirty="0"/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D08554B0-DE99-4E27-88D5-ABF65D6F37A4}"/>
              </a:ext>
            </a:extLst>
          </p:cNvPr>
          <p:cNvSpPr txBox="1"/>
          <p:nvPr/>
        </p:nvSpPr>
        <p:spPr>
          <a:xfrm>
            <a:off x="263352" y="5677101"/>
            <a:ext cx="108012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dirty="0"/>
              <a:t>The maximum stress</a:t>
            </a:r>
            <a:r>
              <a:rPr lang="en-US" altLang="zh-CN" sz="2000" dirty="0"/>
              <a:t>es</a:t>
            </a:r>
            <a:r>
              <a:rPr lang="zh-CN" altLang="en-US" sz="2000" dirty="0"/>
              <a:t> of each part of the </a:t>
            </a:r>
            <a:r>
              <a:rPr lang="en-US" altLang="zh-CN" sz="2000" dirty="0"/>
              <a:t>coil</a:t>
            </a:r>
            <a:r>
              <a:rPr lang="zh-CN" altLang="en-US" sz="2000" dirty="0"/>
              <a:t> </a:t>
            </a:r>
            <a:r>
              <a:rPr lang="en-US" altLang="zh-CN" sz="2000" dirty="0"/>
              <a:t>are</a:t>
            </a:r>
            <a:r>
              <a:rPr lang="zh-CN" altLang="en-US" sz="2000" dirty="0"/>
              <a:t> controlled within the stress range</a:t>
            </a:r>
            <a:r>
              <a:rPr lang="en-US" altLang="zh-CN" sz="2000" dirty="0"/>
              <a:t>s</a:t>
            </a:r>
            <a:r>
              <a:rPr lang="zh-CN" altLang="en-US" sz="2000" dirty="0"/>
              <a:t> of the material</a:t>
            </a:r>
            <a:r>
              <a:rPr lang="en-US" altLang="zh-CN" sz="2000" dirty="0"/>
              <a:t>s.</a:t>
            </a:r>
            <a:endParaRPr lang="zh-CN" altLang="en-US" sz="2000" dirty="0"/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739C2B9D-9E24-4E9B-A409-F23D4D95C3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8345" y="2005497"/>
            <a:ext cx="1161751" cy="2978532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5078A5C5-C09A-4699-845F-6C2FF1B0B118}"/>
              </a:ext>
            </a:extLst>
          </p:cNvPr>
          <p:cNvSpPr txBox="1"/>
          <p:nvPr/>
        </p:nvSpPr>
        <p:spPr>
          <a:xfrm>
            <a:off x="4112788" y="2351663"/>
            <a:ext cx="18185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 err="1"/>
              <a:t>NbTi</a:t>
            </a:r>
            <a:r>
              <a:rPr lang="en-US" altLang="zh-CN" sz="1400" dirty="0"/>
              <a:t> Rutherford cable</a:t>
            </a:r>
            <a:endParaRPr lang="zh-CN" altLang="en-US" sz="1400" dirty="0"/>
          </a:p>
        </p:txBody>
      </p:sp>
      <p:cxnSp>
        <p:nvCxnSpPr>
          <p:cNvPr id="16" name="直接箭头连接符 15">
            <a:extLst>
              <a:ext uri="{FF2B5EF4-FFF2-40B4-BE49-F238E27FC236}">
                <a16:creationId xmlns:a16="http://schemas.microsoft.com/office/drawing/2014/main" id="{3277F96D-C95A-4DFB-BC19-0433A07A5608}"/>
              </a:ext>
            </a:extLst>
          </p:cNvPr>
          <p:cNvCxnSpPr>
            <a:cxnSpLocks/>
          </p:cNvCxnSpPr>
          <p:nvPr/>
        </p:nvCxnSpPr>
        <p:spPr>
          <a:xfrm>
            <a:off x="5817026" y="2580023"/>
            <a:ext cx="628699" cy="7631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文本框 17">
            <a:extLst>
              <a:ext uri="{FF2B5EF4-FFF2-40B4-BE49-F238E27FC236}">
                <a16:creationId xmlns:a16="http://schemas.microsoft.com/office/drawing/2014/main" id="{DC16E423-AA06-446A-BC3B-0EEB621C0792}"/>
              </a:ext>
            </a:extLst>
          </p:cNvPr>
          <p:cNvSpPr txBox="1"/>
          <p:nvPr/>
        </p:nvSpPr>
        <p:spPr>
          <a:xfrm>
            <a:off x="4060544" y="3989644"/>
            <a:ext cx="18185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/>
              <a:t>High strength and High RRR Al stabilizer</a:t>
            </a:r>
            <a:endParaRPr lang="zh-CN" altLang="en-US" sz="1400" dirty="0"/>
          </a:p>
        </p:txBody>
      </p:sp>
      <p:cxnSp>
        <p:nvCxnSpPr>
          <p:cNvPr id="20" name="直接箭头连接符 19">
            <a:extLst>
              <a:ext uri="{FF2B5EF4-FFF2-40B4-BE49-F238E27FC236}">
                <a16:creationId xmlns:a16="http://schemas.microsoft.com/office/drawing/2014/main" id="{F5024B5B-1A18-43B1-818A-31C808094084}"/>
              </a:ext>
            </a:extLst>
          </p:cNvPr>
          <p:cNvCxnSpPr>
            <a:cxnSpLocks/>
          </p:cNvCxnSpPr>
          <p:nvPr/>
        </p:nvCxnSpPr>
        <p:spPr>
          <a:xfrm flipV="1">
            <a:off x="5484304" y="4251254"/>
            <a:ext cx="579058" cy="204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7" name="图片 16">
            <a:extLst>
              <a:ext uri="{FF2B5EF4-FFF2-40B4-BE49-F238E27FC236}">
                <a16:creationId xmlns:a16="http://schemas.microsoft.com/office/drawing/2014/main" id="{6859292A-586D-4F92-9702-D922016B78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88" y="2249658"/>
            <a:ext cx="3716564" cy="2666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975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837"/>
    </mc:Choice>
    <mc:Fallback xmlns="">
      <p:transition spd="slow" advTm="155837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23">
            <a:extLst>
              <a:ext uri="{FF2B5EF4-FFF2-40B4-BE49-F238E27FC236}">
                <a16:creationId xmlns:a16="http://schemas.microsoft.com/office/drawing/2014/main" id="{3545BBB0-F5A1-4124-8C5A-A942C707EE66}"/>
              </a:ext>
            </a:extLst>
          </p:cNvPr>
          <p:cNvSpPr txBox="1"/>
          <p:nvPr/>
        </p:nvSpPr>
        <p:spPr>
          <a:xfrm>
            <a:off x="407368" y="103681"/>
            <a:ext cx="11690652" cy="7330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20000"/>
              </a:lnSpc>
              <a:spcBef>
                <a:spcPts val="1000"/>
              </a:spcBef>
              <a:buClr>
                <a:srgbClr val="C00000"/>
              </a:buClr>
            </a:pPr>
            <a:r>
              <a:rPr lang="en-US" altLang="zh-CN" b="1" dirty="0">
                <a:solidFill>
                  <a:srgbClr val="C00000"/>
                </a:solidFill>
                <a:latin typeface="Arial Black" panose="020B0A04020102020204" pitchFamily="34" charset="0"/>
                <a:ea typeface="微软雅黑" panose="020B0503020204020204" pitchFamily="34" charset="-122"/>
              </a:rPr>
              <a:t>Detailed design of the solenoid magnet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53FF63E6-D773-4985-96BD-8ABEABD8BB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85861"/>
            <a:ext cx="10972800" cy="4840303"/>
          </a:xfrm>
        </p:spPr>
        <p:txBody>
          <a:bodyPr/>
          <a:lstStyle/>
          <a:p>
            <a:r>
              <a:rPr lang="en-US" altLang="zh-CN" dirty="0"/>
              <a:t>Yoke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279437-3C66-44E0-8970-238052118847}"/>
              </a:ext>
            </a:extLst>
          </p:cNvPr>
          <p:cNvSpPr txBox="1">
            <a:spLocks/>
          </p:cNvSpPr>
          <p:nvPr/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15E9139-A00B-4B2A-98A6-095DC08F1345}" type="slidenum">
              <a:rPr lang="zh-CN" altLang="en-US" smtClean="0"/>
              <a:pPr/>
              <a:t>14</a:t>
            </a:fld>
            <a:endParaRPr lang="zh-CN" altLang="en-US" dirty="0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/>
          <a:srcRect l="30413" t="20565" r="32913" b="8870"/>
          <a:stretch/>
        </p:blipFill>
        <p:spPr>
          <a:xfrm>
            <a:off x="7595918" y="3572568"/>
            <a:ext cx="2505102" cy="271132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4"/>
          <a:srcRect l="37246" t="18983" r="46864" b="7063"/>
          <a:stretch/>
        </p:blipFill>
        <p:spPr>
          <a:xfrm>
            <a:off x="10363291" y="3507443"/>
            <a:ext cx="1085400" cy="2841575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6983282" y="1642956"/>
            <a:ext cx="152580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Yoke parameters</a:t>
            </a:r>
            <a:r>
              <a:rPr lang="zh-CN" altLang="en-US" dirty="0"/>
              <a:t>：</a:t>
            </a:r>
          </a:p>
        </p:txBody>
      </p:sp>
      <p:sp>
        <p:nvSpPr>
          <p:cNvPr id="2" name="矩形 1"/>
          <p:cNvSpPr/>
          <p:nvPr/>
        </p:nvSpPr>
        <p:spPr>
          <a:xfrm>
            <a:off x="621060" y="1855179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CN" altLang="en-US" dirty="0"/>
              <a:t>In order to reduce the detection dead zone of the muon detector, the barrel yoke is designed as a </a:t>
            </a:r>
            <a:r>
              <a:rPr lang="zh-CN" altLang="en-US" dirty="0">
                <a:solidFill>
                  <a:srgbClr val="FF0000"/>
                </a:solidFill>
              </a:rPr>
              <a:t>spiral structure</a:t>
            </a:r>
            <a:r>
              <a:rPr lang="en-US" altLang="zh-CN" dirty="0">
                <a:solidFill>
                  <a:srgbClr val="FF0000"/>
                </a:solidFill>
              </a:rPr>
              <a:t>.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86776" y="6169581"/>
            <a:ext cx="2482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Barrel yoke: 1560 tons</a:t>
            </a:r>
            <a:endParaRPr lang="zh-CN" altLang="en-US" dirty="0"/>
          </a:p>
        </p:txBody>
      </p:sp>
      <p:sp>
        <p:nvSpPr>
          <p:cNvPr id="4" name="矩形 3"/>
          <p:cNvSpPr/>
          <p:nvPr/>
        </p:nvSpPr>
        <p:spPr>
          <a:xfrm>
            <a:off x="3999184" y="6081989"/>
            <a:ext cx="322524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/>
              <a:t>Single module </a:t>
            </a:r>
            <a:r>
              <a:rPr lang="en-US" altLang="zh-CN" dirty="0"/>
              <a:t>of the barrel yoke</a:t>
            </a:r>
          </a:p>
          <a:p>
            <a:r>
              <a:rPr lang="en-US" altLang="zh-CN" dirty="0"/>
              <a:t>130 tons</a:t>
            </a:r>
            <a:endParaRPr lang="zh-CN" altLang="en-US" dirty="0"/>
          </a:p>
        </p:txBody>
      </p:sp>
      <p:sp>
        <p:nvSpPr>
          <p:cNvPr id="14" name="文本框 13"/>
          <p:cNvSpPr txBox="1"/>
          <p:nvPr/>
        </p:nvSpPr>
        <p:spPr>
          <a:xfrm>
            <a:off x="7994616" y="6126164"/>
            <a:ext cx="10289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End yoke</a:t>
            </a:r>
          </a:p>
          <a:p>
            <a:r>
              <a:rPr lang="en-US" altLang="zh-CN" dirty="0"/>
              <a:t>700 tons</a:t>
            </a:r>
            <a:endParaRPr lang="zh-CN" altLang="en-US" dirty="0"/>
          </a:p>
        </p:txBody>
      </p:sp>
      <p:graphicFrame>
        <p:nvGraphicFramePr>
          <p:cNvPr id="17" name="表格 16">
            <a:extLst>
              <a:ext uri="{FF2B5EF4-FFF2-40B4-BE49-F238E27FC236}">
                <a16:creationId xmlns:a16="http://schemas.microsoft.com/office/drawing/2014/main" id="{6B01F865-4D70-43AA-AA7A-763299F5F065}"/>
              </a:ext>
            </a:extLst>
          </p:cNvPr>
          <p:cNvGraphicFramePr>
            <a:graphicFrameLocks noGrp="1"/>
          </p:cNvGraphicFramePr>
          <p:nvPr/>
        </p:nvGraphicFramePr>
        <p:xfrm>
          <a:off x="7228776" y="2001261"/>
          <a:ext cx="3614192" cy="13411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04256">
                  <a:extLst>
                    <a:ext uri="{9D8B030D-6E8A-4147-A177-3AD203B41FA5}">
                      <a16:colId xmlns:a16="http://schemas.microsoft.com/office/drawing/2014/main" val="702000283"/>
                    </a:ext>
                  </a:extLst>
                </a:gridCol>
                <a:gridCol w="1309936">
                  <a:extLst>
                    <a:ext uri="{9D8B030D-6E8A-4147-A177-3AD203B41FA5}">
                      <a16:colId xmlns:a16="http://schemas.microsoft.com/office/drawing/2014/main" val="284361735"/>
                    </a:ext>
                  </a:extLst>
                </a:gridCol>
              </a:tblGrid>
              <a:tr h="195308"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Barrel yoke (ton)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1560</a:t>
                      </a:r>
                      <a:endParaRPr lang="zh-CN" altLang="en-US" sz="16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1064390"/>
                  </a:ext>
                </a:extLst>
              </a:tr>
              <a:tr h="195308"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Each End yoke (ton)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700</a:t>
                      </a:r>
                      <a:endParaRPr lang="zh-CN" altLang="en-US" sz="16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6502194"/>
                  </a:ext>
                </a:extLst>
              </a:tr>
              <a:tr h="195308"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Total Yoke (ton)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2960</a:t>
                      </a:r>
                      <a:endParaRPr lang="zh-CN" altLang="en-US" sz="16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0285883"/>
                  </a:ext>
                </a:extLst>
              </a:tr>
              <a:tr h="248166">
                <a:tc>
                  <a:txBody>
                    <a:bodyPr/>
                    <a:lstStyle/>
                    <a:p>
                      <a:r>
                        <a:rPr lang="en-US" altLang="zh-CN" sz="1600" baseline="0" dirty="0"/>
                        <a:t>Diameter(m) &amp; length (m)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10.37&amp;11.75</a:t>
                      </a:r>
                      <a:endParaRPr lang="zh-CN" altLang="en-US" sz="16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9954152"/>
                  </a:ext>
                </a:extLst>
              </a:tr>
            </a:tbl>
          </a:graphicData>
        </a:graphic>
      </p:graphicFrame>
      <p:pic>
        <p:nvPicPr>
          <p:cNvPr id="18" name="图片 17">
            <a:extLst>
              <a:ext uri="{FF2B5EF4-FFF2-40B4-BE49-F238E27FC236}">
                <a16:creationId xmlns:a16="http://schemas.microsoft.com/office/drawing/2014/main" id="{7B60814B-4B81-4347-9444-81741E23EF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4091" y="5046721"/>
            <a:ext cx="4241827" cy="1099291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06E6AEBA-00C0-47BA-8735-7006F7D3F8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9307" y="2769306"/>
            <a:ext cx="3261939" cy="317437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9481F937-458D-4E6E-8E41-8804F907DB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01116" y="2569669"/>
            <a:ext cx="2509679" cy="2507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18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837"/>
    </mc:Choice>
    <mc:Fallback xmlns="">
      <p:transition spd="slow" advTm="155837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23">
            <a:extLst>
              <a:ext uri="{FF2B5EF4-FFF2-40B4-BE49-F238E27FC236}">
                <a16:creationId xmlns:a16="http://schemas.microsoft.com/office/drawing/2014/main" id="{3545BBB0-F5A1-4124-8C5A-A942C707EE66}"/>
              </a:ext>
            </a:extLst>
          </p:cNvPr>
          <p:cNvSpPr txBox="1"/>
          <p:nvPr/>
        </p:nvSpPr>
        <p:spPr>
          <a:xfrm>
            <a:off x="407368" y="103681"/>
            <a:ext cx="11690652" cy="7330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20000"/>
              </a:lnSpc>
              <a:spcBef>
                <a:spcPts val="1000"/>
              </a:spcBef>
              <a:buClr>
                <a:srgbClr val="C00000"/>
              </a:buClr>
            </a:pPr>
            <a:r>
              <a:rPr lang="en-US" altLang="zh-CN" b="1" dirty="0">
                <a:solidFill>
                  <a:srgbClr val="C00000"/>
                </a:solidFill>
                <a:latin typeface="Arial Black" panose="020B0A04020102020204" pitchFamily="34" charset="0"/>
                <a:ea typeface="微软雅黑" panose="020B0503020204020204" pitchFamily="34" charset="-122"/>
              </a:rPr>
              <a:t>Cryogenic system 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CF622795-7983-4D4D-909C-886F89C829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85861"/>
            <a:ext cx="10972800" cy="4840303"/>
          </a:xfrm>
        </p:spPr>
        <p:txBody>
          <a:bodyPr/>
          <a:lstStyle/>
          <a:p>
            <a:r>
              <a:rPr lang="en-US" altLang="zh-CN" dirty="0"/>
              <a:t>Cooling methods: Thermal siphon</a:t>
            </a:r>
            <a:endParaRPr lang="zh-CN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CC069C-C00D-42F9-A211-9637182E0832}"/>
              </a:ext>
            </a:extLst>
          </p:cNvPr>
          <p:cNvSpPr txBox="1">
            <a:spLocks/>
          </p:cNvSpPr>
          <p:nvPr/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15E9139-A00B-4B2A-98A6-095DC08F1345}" type="slidenum">
              <a:rPr lang="zh-CN" altLang="en-US" smtClean="0"/>
              <a:pPr/>
              <a:t>15</a:t>
            </a:fld>
            <a:endParaRPr lang="zh-CN" altLang="en-US" dirty="0"/>
          </a:p>
        </p:txBody>
      </p:sp>
      <p:sp>
        <p:nvSpPr>
          <p:cNvPr id="3" name="矩形 2"/>
          <p:cNvSpPr/>
          <p:nvPr/>
        </p:nvSpPr>
        <p:spPr>
          <a:xfrm>
            <a:off x="7176120" y="1971273"/>
            <a:ext cx="4824537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000" dirty="0"/>
              <a:t>Uniform temperature distribution</a:t>
            </a:r>
            <a:r>
              <a:rPr lang="en-US" altLang="zh-CN" sz="2000" dirty="0"/>
              <a:t>;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/>
              <a:t>High heat transfer efficiency, not limited by source pressure and pressure drop;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/>
              <a:t>Low cost. No need for liquid helium circulation pump</a:t>
            </a:r>
            <a:endParaRPr lang="zh-CN" altLang="en-US" sz="2000" dirty="0"/>
          </a:p>
        </p:txBody>
      </p:sp>
      <p:sp>
        <p:nvSpPr>
          <p:cNvPr id="8" name="文本框 7"/>
          <p:cNvSpPr txBox="1"/>
          <p:nvPr/>
        </p:nvSpPr>
        <p:spPr>
          <a:xfrm>
            <a:off x="792788" y="6106600"/>
            <a:ext cx="2471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Cooling process diagram</a:t>
            </a:r>
            <a:endParaRPr lang="zh-CN" altLang="en-US" dirty="0"/>
          </a:p>
        </p:txBody>
      </p:sp>
      <p:sp>
        <p:nvSpPr>
          <p:cNvPr id="9" name="矩形 8"/>
          <p:cNvSpPr/>
          <p:nvPr/>
        </p:nvSpPr>
        <p:spPr>
          <a:xfrm>
            <a:off x="4623206" y="6148390"/>
            <a:ext cx="17965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Cooling structure</a:t>
            </a:r>
            <a:endParaRPr lang="zh-CN" altLang="en-US" dirty="0"/>
          </a:p>
        </p:txBody>
      </p:sp>
      <p:sp>
        <p:nvSpPr>
          <p:cNvPr id="10" name="矩形 9"/>
          <p:cNvSpPr/>
          <p:nvPr/>
        </p:nvSpPr>
        <p:spPr>
          <a:xfrm>
            <a:off x="7221217" y="5867350"/>
            <a:ext cx="47343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800" dirty="0"/>
              <a:t>The </a:t>
            </a:r>
            <a:r>
              <a:rPr lang="en-US" altLang="zh-CN" dirty="0"/>
              <a:t>v</a:t>
            </a:r>
            <a:r>
              <a:rPr lang="zh-CN" altLang="en-US" sz="1800" dirty="0"/>
              <a:t>erification experiment</a:t>
            </a:r>
            <a:r>
              <a:rPr lang="en-US" altLang="zh-CN" sz="1800" dirty="0"/>
              <a:t>s</a:t>
            </a:r>
            <a:r>
              <a:rPr lang="zh-CN" altLang="en-US" sz="1800" dirty="0"/>
              <a:t> </a:t>
            </a:r>
            <a:r>
              <a:rPr lang="en-US" altLang="zh-CN" sz="1800" dirty="0"/>
              <a:t>are being designed</a:t>
            </a:r>
            <a:r>
              <a:rPr lang="en-US" altLang="zh-CN" sz="1800" dirty="0">
                <a:solidFill>
                  <a:srgbClr val="0000FF"/>
                </a:solidFill>
              </a:rPr>
              <a:t>.</a:t>
            </a:r>
            <a:endParaRPr lang="zh-CN" altLang="en-US" sz="1800" dirty="0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97BE3049-DDC9-1419-FFE2-3D6353776B3F}"/>
              </a:ext>
            </a:extLst>
          </p:cNvPr>
          <p:cNvSpPr/>
          <p:nvPr/>
        </p:nvSpPr>
        <p:spPr>
          <a:xfrm>
            <a:off x="7464152" y="4592966"/>
            <a:ext cx="3268185" cy="12899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Heat Loads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4 K 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370 W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60 K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2700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W</a:t>
            </a: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F17F86AC-2DCE-43D5-9190-5B4E4A5D3E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977" y="2217351"/>
            <a:ext cx="4759346" cy="351777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D2A97FF9-443F-F3D3-1E62-086E9A6EB67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6844" y="2924945"/>
            <a:ext cx="3077082" cy="316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062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837"/>
    </mc:Choice>
    <mc:Fallback xmlns="">
      <p:transition spd="slow" advTm="155837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1C2DE94B-1C2E-9DBD-B7CD-6EBB7972D4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7478" y="2060848"/>
            <a:ext cx="4312060" cy="4693471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BC6ED7AB-7236-45D9-B5D2-4E902A4F5DA6}"/>
              </a:ext>
            </a:extLst>
          </p:cNvPr>
          <p:cNvSpPr/>
          <p:nvPr/>
        </p:nvSpPr>
        <p:spPr>
          <a:xfrm>
            <a:off x="6528048" y="3727626"/>
            <a:ext cx="4536504" cy="1696303"/>
          </a:xfrm>
          <a:prstGeom prst="roundRect">
            <a:avLst/>
          </a:prstGeom>
          <a:solidFill>
            <a:srgbClr val="FFFFFF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1" name="文本框 23">
            <a:extLst>
              <a:ext uri="{FF2B5EF4-FFF2-40B4-BE49-F238E27FC236}">
                <a16:creationId xmlns:a16="http://schemas.microsoft.com/office/drawing/2014/main" id="{3545BBB0-F5A1-4124-8C5A-A942C707EE66}"/>
              </a:ext>
            </a:extLst>
          </p:cNvPr>
          <p:cNvSpPr txBox="1"/>
          <p:nvPr/>
        </p:nvSpPr>
        <p:spPr>
          <a:xfrm>
            <a:off x="407368" y="103681"/>
            <a:ext cx="11690652" cy="7330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20000"/>
              </a:lnSpc>
              <a:spcBef>
                <a:spcPts val="1000"/>
              </a:spcBef>
              <a:buClr>
                <a:srgbClr val="C00000"/>
              </a:buClr>
            </a:pPr>
            <a:r>
              <a:rPr lang="en-US" altLang="zh-CN" b="1" dirty="0">
                <a:solidFill>
                  <a:srgbClr val="C00000"/>
                </a:solidFill>
                <a:latin typeface="Arial Black" panose="020B0A04020102020204" pitchFamily="34" charset="0"/>
                <a:ea typeface="微软雅黑" panose="020B0503020204020204" pitchFamily="34" charset="-122"/>
              </a:rPr>
              <a:t>Mechanical design 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C6BDE7E0-D944-4B0A-8EB3-0933A47919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85861"/>
            <a:ext cx="5249020" cy="4840303"/>
          </a:xfrm>
        </p:spPr>
        <p:txBody>
          <a:bodyPr/>
          <a:lstStyle/>
          <a:p>
            <a:r>
              <a:rPr lang="en-US" altLang="zh-CN" dirty="0"/>
              <a:t>2D</a:t>
            </a:r>
          </a:p>
          <a:p>
            <a:pPr marL="0" indent="0">
              <a:buNone/>
            </a:pPr>
            <a:r>
              <a:rPr lang="en-US" altLang="zh-CN" sz="2000" dirty="0"/>
              <a:t>Completed the design of the 2D chain and the space occupied by each component.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7DBF02-64E4-4F58-A23F-3791063FBB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09320"/>
            <a:ext cx="2844800" cy="365125"/>
          </a:xfrm>
        </p:spPr>
        <p:txBody>
          <a:bodyPr/>
          <a:lstStyle/>
          <a:p>
            <a:fld id="{F15E9139-A00B-4B2A-98A6-095DC08F1345}" type="slidenum">
              <a:rPr lang="zh-CN" altLang="en-US" smtClean="0"/>
              <a:pPr/>
              <a:t>16</a:t>
            </a:fld>
            <a:endParaRPr lang="zh-CN" altLang="en-US" dirty="0"/>
          </a:p>
        </p:txBody>
      </p:sp>
      <p:sp>
        <p:nvSpPr>
          <p:cNvPr id="2" name="圆角矩形 1"/>
          <p:cNvSpPr/>
          <p:nvPr/>
        </p:nvSpPr>
        <p:spPr>
          <a:xfrm>
            <a:off x="6721238" y="3004400"/>
            <a:ext cx="1205067" cy="486173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C6BDE7E0-D944-4B0A-8EB3-0933A4791940}"/>
              </a:ext>
            </a:extLst>
          </p:cNvPr>
          <p:cNvSpPr txBox="1">
            <a:spLocks/>
          </p:cNvSpPr>
          <p:nvPr/>
        </p:nvSpPr>
        <p:spPr>
          <a:xfrm>
            <a:off x="6025342" y="1269887"/>
            <a:ext cx="5903305" cy="48403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800" b="0" kern="1200" baseline="0">
                <a:solidFill>
                  <a:srgbClr val="0000FF"/>
                </a:solidFill>
                <a:latin typeface="+mn-lt"/>
                <a:ea typeface="微软雅黑" pitchFamily="34" charset="-122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3D</a:t>
            </a:r>
          </a:p>
          <a:p>
            <a:pPr marL="0" indent="0">
              <a:buNone/>
            </a:pPr>
            <a:r>
              <a:rPr lang="en-US" altLang="zh-CN" sz="2000" dirty="0"/>
              <a:t>Completed the design of the 3D structure, added suspension system, cooling pipes, thermal shield and connection structure.</a:t>
            </a:r>
            <a:endParaRPr lang="en-US" altLang="zh-CN" dirty="0"/>
          </a:p>
        </p:txBody>
      </p:sp>
      <p:sp>
        <p:nvSpPr>
          <p:cNvPr id="4" name="文本框 3"/>
          <p:cNvSpPr txBox="1"/>
          <p:nvPr/>
        </p:nvSpPr>
        <p:spPr>
          <a:xfrm>
            <a:off x="10243389" y="5627275"/>
            <a:ext cx="515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rgbClr val="FFFF00"/>
                </a:solidFill>
              </a:rPr>
              <a:t>coil</a:t>
            </a:r>
            <a:endParaRPr lang="zh-CN" altLang="en-US" b="1" dirty="0">
              <a:solidFill>
                <a:srgbClr val="FFFF00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519745" y="5503804"/>
            <a:ext cx="1595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rgbClr val="FFFF00"/>
                </a:solidFill>
              </a:rPr>
              <a:t>Thermal shield</a:t>
            </a:r>
            <a:endParaRPr lang="zh-CN" altLang="en-US" b="1" dirty="0">
              <a:solidFill>
                <a:srgbClr val="FFFF00"/>
              </a:solidFill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B75CC888-26D0-4A70-23D4-5C9D51A4541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112" y="3811847"/>
            <a:ext cx="3705266" cy="1548603"/>
          </a:xfrm>
          <a:prstGeom prst="rect">
            <a:avLst/>
          </a:prstGeom>
        </p:spPr>
      </p:pic>
      <p:sp>
        <p:nvSpPr>
          <p:cNvPr id="13" name="文本框 3"/>
          <p:cNvSpPr txBox="1"/>
          <p:nvPr/>
        </p:nvSpPr>
        <p:spPr>
          <a:xfrm>
            <a:off x="7044620" y="5718874"/>
            <a:ext cx="16204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 dirty="0">
                <a:solidFill>
                  <a:srgbClr val="FFFF00"/>
                </a:solidFill>
              </a:rPr>
              <a:t>suspension rod</a:t>
            </a:r>
            <a:endParaRPr lang="zh-CN" altLang="en-US" b="1" dirty="0">
              <a:solidFill>
                <a:srgbClr val="FFFF00"/>
              </a:solidFill>
            </a:endParaRPr>
          </a:p>
        </p:txBody>
      </p:sp>
      <p:cxnSp>
        <p:nvCxnSpPr>
          <p:cNvPr id="18" name="直接箭头连接符 17"/>
          <p:cNvCxnSpPr>
            <a:cxnSpLocks/>
            <a:stCxn id="13" idx="0"/>
          </p:cNvCxnSpPr>
          <p:nvPr/>
        </p:nvCxnSpPr>
        <p:spPr>
          <a:xfrm flipV="1">
            <a:off x="7854842" y="4962629"/>
            <a:ext cx="82041" cy="756245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6" name="直接箭头连接符 15"/>
          <p:cNvCxnSpPr>
            <a:cxnSpLocks/>
            <a:stCxn id="12" idx="0"/>
          </p:cNvCxnSpPr>
          <p:nvPr/>
        </p:nvCxnSpPr>
        <p:spPr>
          <a:xfrm flipH="1" flipV="1">
            <a:off x="8976994" y="4149080"/>
            <a:ext cx="340406" cy="1354724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5" name="直接箭头连接符 14"/>
          <p:cNvCxnSpPr>
            <a:cxnSpLocks/>
            <a:stCxn id="4" idx="0"/>
          </p:cNvCxnSpPr>
          <p:nvPr/>
        </p:nvCxnSpPr>
        <p:spPr>
          <a:xfrm flipH="1" flipV="1">
            <a:off x="10276372" y="4869160"/>
            <a:ext cx="224684" cy="758115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" name="下箭头 2"/>
          <p:cNvSpPr/>
          <p:nvPr/>
        </p:nvSpPr>
        <p:spPr>
          <a:xfrm rot="19735755">
            <a:off x="7617574" y="3447749"/>
            <a:ext cx="432048" cy="516527"/>
          </a:xfrm>
          <a:prstGeom prst="downArrow">
            <a:avLst>
              <a:gd name="adj1" fmla="val 31843"/>
              <a:gd name="adj2" fmla="val 3443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2618563A-1438-4B53-B8B3-0E591BFEB9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117" y="2553306"/>
            <a:ext cx="4028701" cy="4121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354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837"/>
    </mc:Choice>
    <mc:Fallback xmlns="">
      <p:transition spd="slow" advTm="155837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23">
            <a:extLst>
              <a:ext uri="{FF2B5EF4-FFF2-40B4-BE49-F238E27FC236}">
                <a16:creationId xmlns:a16="http://schemas.microsoft.com/office/drawing/2014/main" id="{3545BBB0-F5A1-4124-8C5A-A942C707EE66}"/>
              </a:ext>
            </a:extLst>
          </p:cNvPr>
          <p:cNvSpPr txBox="1"/>
          <p:nvPr/>
        </p:nvSpPr>
        <p:spPr>
          <a:xfrm>
            <a:off x="407368" y="103681"/>
            <a:ext cx="11690652" cy="7330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20000"/>
              </a:lnSpc>
              <a:spcBef>
                <a:spcPts val="1000"/>
              </a:spcBef>
              <a:buClr>
                <a:srgbClr val="C00000"/>
              </a:buClr>
            </a:pPr>
            <a:r>
              <a:rPr lang="en-US" altLang="zh-CN" b="1" dirty="0">
                <a:solidFill>
                  <a:srgbClr val="C00000"/>
                </a:solidFill>
                <a:latin typeface="Arial Black" panose="020B0A04020102020204" pitchFamily="34" charset="0"/>
                <a:ea typeface="微软雅黑" panose="020B0503020204020204" pitchFamily="34" charset="-122"/>
              </a:rPr>
              <a:t>Mechanical design 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C6BDE7E0-D944-4B0A-8EB3-0933A47919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063152"/>
            <a:ext cx="10972800" cy="4840303"/>
          </a:xfrm>
        </p:spPr>
        <p:txBody>
          <a:bodyPr/>
          <a:lstStyle/>
          <a:p>
            <a:r>
              <a:rPr lang="en-US" altLang="zh-CN" dirty="0"/>
              <a:t>Suspension system</a:t>
            </a:r>
            <a:endParaRPr lang="zh-CN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7DBF02-64E4-4F58-A23F-3791063FBB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09320"/>
            <a:ext cx="2844800" cy="365125"/>
          </a:xfrm>
        </p:spPr>
        <p:txBody>
          <a:bodyPr/>
          <a:lstStyle/>
          <a:p>
            <a:fld id="{F15E9139-A00B-4B2A-98A6-095DC08F1345}" type="slidenum">
              <a:rPr lang="zh-CN" altLang="en-US" smtClean="0"/>
              <a:pPr/>
              <a:t>17</a:t>
            </a:fld>
            <a:endParaRPr lang="zh-CN" altLang="en-US" dirty="0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C17E0D67-EB65-448E-8F18-B2765A153A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9853" y="1401378"/>
            <a:ext cx="2582483" cy="259475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8AECE85D-346C-4C06-8071-09A6E120C20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289" y="1469668"/>
            <a:ext cx="2945678" cy="234873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C2A5749F-2D8A-4CDB-AE93-8135B24C40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7725" y="4653136"/>
            <a:ext cx="2838906" cy="2086033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5868401" y="4020180"/>
            <a:ext cx="387606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/>
              <a:t>Thermal shield suspension system:</a:t>
            </a:r>
          </a:p>
          <a:p>
            <a:r>
              <a:rPr lang="en-US" altLang="zh-CN" dirty="0"/>
              <a:t>   6 radial rods each end</a:t>
            </a:r>
          </a:p>
          <a:p>
            <a:r>
              <a:rPr lang="en-US" altLang="zh-CN" dirty="0"/>
              <a:t>Material: titanium alloy</a:t>
            </a:r>
            <a:endParaRPr lang="zh-CN" altLang="en-US" dirty="0"/>
          </a:p>
        </p:txBody>
      </p:sp>
      <p:sp>
        <p:nvSpPr>
          <p:cNvPr id="2" name="文本框 1"/>
          <p:cNvSpPr txBox="1"/>
          <p:nvPr/>
        </p:nvSpPr>
        <p:spPr>
          <a:xfrm>
            <a:off x="910946" y="1536037"/>
            <a:ext cx="345665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/>
              <a:t>Coil suspension system (185 tons):</a:t>
            </a:r>
          </a:p>
          <a:p>
            <a:r>
              <a:rPr lang="en-US" altLang="zh-CN" sz="1600" dirty="0"/>
              <a:t>   8 axial rods each end</a:t>
            </a:r>
          </a:p>
          <a:p>
            <a:r>
              <a:rPr lang="en-US" altLang="zh-CN" sz="1600" dirty="0"/>
              <a:t>   6 radial rods each end</a:t>
            </a:r>
          </a:p>
          <a:p>
            <a:r>
              <a:rPr lang="en-US" altLang="zh-CN" sz="1600" dirty="0"/>
              <a:t>Material: titanium alloy</a:t>
            </a:r>
            <a:endParaRPr lang="zh-CN" altLang="en-US" sz="1600" dirty="0"/>
          </a:p>
        </p:txBody>
      </p:sp>
      <p:sp>
        <p:nvSpPr>
          <p:cNvPr id="3" name="矩形 2"/>
          <p:cNvSpPr/>
          <p:nvPr/>
        </p:nvSpPr>
        <p:spPr>
          <a:xfrm>
            <a:off x="313517" y="3986852"/>
            <a:ext cx="45462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Forces and torques resulting from axial and radial offset, and from angular tilt of the coil.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4" name="表格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2500391"/>
              </p:ext>
            </p:extLst>
          </p:nvPr>
        </p:nvGraphicFramePr>
        <p:xfrm>
          <a:off x="602480" y="4643159"/>
          <a:ext cx="4980152" cy="2042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37136">
                  <a:extLst>
                    <a:ext uri="{9D8B030D-6E8A-4147-A177-3AD203B41FA5}">
                      <a16:colId xmlns:a16="http://schemas.microsoft.com/office/drawing/2014/main" val="3632639264"/>
                    </a:ext>
                  </a:extLst>
                </a:gridCol>
                <a:gridCol w="1070808">
                  <a:extLst>
                    <a:ext uri="{9D8B030D-6E8A-4147-A177-3AD203B41FA5}">
                      <a16:colId xmlns:a16="http://schemas.microsoft.com/office/drawing/2014/main" val="1947275144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3820748183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2299438192"/>
                    </a:ext>
                  </a:extLst>
                </a:gridCol>
              </a:tblGrid>
              <a:tr h="269843">
                <a:tc>
                  <a:txBody>
                    <a:bodyPr/>
                    <a:lstStyle/>
                    <a:p>
                      <a:r>
                        <a:rPr lang="en-US" altLang="zh-CN" sz="14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Axial displacement (cm)</a:t>
                      </a:r>
                      <a:endParaRPr lang="zh-CN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1</a:t>
                      </a:r>
                      <a:endParaRPr lang="zh-CN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3</a:t>
                      </a:r>
                      <a:endParaRPr lang="zh-CN" altLang="en-US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10</a:t>
                      </a:r>
                      <a:endParaRPr lang="zh-CN" altLang="en-US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7562429"/>
                  </a:ext>
                </a:extLst>
              </a:tr>
              <a:tr h="269843">
                <a:tc>
                  <a:txBody>
                    <a:bodyPr/>
                    <a:lstStyle/>
                    <a:p>
                      <a:r>
                        <a:rPr lang="en-US" altLang="zh-CN" sz="14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Axial force (</a:t>
                      </a:r>
                      <a:r>
                        <a:rPr lang="en-US" altLang="zh-CN" sz="1400" b="0" i="0" u="none" strike="noStrike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kN</a:t>
                      </a:r>
                      <a:r>
                        <a:rPr lang="en-US" altLang="zh-CN" sz="14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zh-CN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484</a:t>
                      </a:r>
                      <a:endParaRPr lang="zh-CN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1498</a:t>
                      </a:r>
                      <a:endParaRPr lang="zh-CN" altLang="en-US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5034</a:t>
                      </a:r>
                      <a:endParaRPr lang="zh-CN" altLang="en-US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88546540"/>
                  </a:ext>
                </a:extLst>
              </a:tr>
              <a:tr h="269843">
                <a:tc>
                  <a:txBody>
                    <a:bodyPr/>
                    <a:lstStyle/>
                    <a:p>
                      <a:r>
                        <a:rPr lang="en-US" altLang="zh-CN" sz="14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Radial displacement (cm)</a:t>
                      </a:r>
                      <a:endParaRPr lang="zh-CN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1</a:t>
                      </a:r>
                      <a:endParaRPr lang="zh-CN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3</a:t>
                      </a:r>
                      <a:endParaRPr lang="zh-CN" altLang="en-US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10</a:t>
                      </a:r>
                      <a:endParaRPr lang="zh-CN" altLang="en-US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72727807"/>
                  </a:ext>
                </a:extLst>
              </a:tr>
              <a:tr h="269843">
                <a:tc>
                  <a:txBody>
                    <a:bodyPr/>
                    <a:lstStyle/>
                    <a:p>
                      <a:r>
                        <a:rPr lang="en-US" altLang="zh-CN" sz="14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Radial force (</a:t>
                      </a:r>
                      <a:r>
                        <a:rPr lang="en-US" altLang="zh-CN" sz="1400" b="0" i="0" u="none" strike="noStrike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kN</a:t>
                      </a:r>
                      <a:r>
                        <a:rPr lang="en-US" altLang="zh-CN" sz="14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zh-CN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34.3</a:t>
                      </a:r>
                      <a:endParaRPr lang="zh-CN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236</a:t>
                      </a:r>
                      <a:endParaRPr lang="zh-CN" altLang="en-US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656</a:t>
                      </a:r>
                      <a:endParaRPr lang="zh-CN" altLang="en-US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13306995"/>
                  </a:ext>
                </a:extLst>
              </a:tr>
              <a:tr h="458733">
                <a:tc>
                  <a:txBody>
                    <a:bodyPr/>
                    <a:lstStyle/>
                    <a:p>
                      <a:r>
                        <a:rPr lang="en-US" altLang="zh-CN" sz="14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Angular tilt (angle)</a:t>
                      </a:r>
                      <a:endParaRPr lang="zh-CN" altLang="en-US" sz="14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1/407.5 =0.14°</a:t>
                      </a:r>
                      <a:endParaRPr lang="zh-CN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3/407.5 =0.42°</a:t>
                      </a:r>
                      <a:endParaRPr lang="zh-CN" altLang="en-US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10/407.5 =1.41°</a:t>
                      </a:r>
                      <a:endParaRPr lang="zh-CN" altLang="en-US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86749179"/>
                  </a:ext>
                </a:extLst>
              </a:tr>
              <a:tr h="269843">
                <a:tc>
                  <a:txBody>
                    <a:bodyPr/>
                    <a:lstStyle/>
                    <a:p>
                      <a:r>
                        <a:rPr lang="en-US" altLang="zh-CN" sz="14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Torque (</a:t>
                      </a:r>
                      <a:r>
                        <a:rPr lang="en-US" altLang="zh-CN" sz="1400" b="0" i="0" u="none" strike="noStrike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kN.m</a:t>
                      </a:r>
                      <a:r>
                        <a:rPr lang="en-US" altLang="zh-CN" sz="14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zh-CN" altLang="en-US" sz="14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1965</a:t>
                      </a:r>
                      <a:endParaRPr lang="zh-CN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6170</a:t>
                      </a:r>
                      <a:endParaRPr lang="zh-CN" altLang="en-US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19935</a:t>
                      </a:r>
                      <a:endParaRPr lang="zh-CN" altLang="en-US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29256878"/>
                  </a:ext>
                </a:extLst>
              </a:tr>
            </a:tbl>
          </a:graphicData>
        </a:graphic>
      </p:graphicFrame>
      <p:pic>
        <p:nvPicPr>
          <p:cNvPr id="15" name="图片 14">
            <a:extLst>
              <a:ext uri="{FF2B5EF4-FFF2-40B4-BE49-F238E27FC236}">
                <a16:creationId xmlns:a16="http://schemas.microsoft.com/office/drawing/2014/main" id="{5893428A-CB78-41B7-80A8-DCB5935DC3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23992" y="4998337"/>
            <a:ext cx="1889415" cy="1740832"/>
          </a:xfrm>
          <a:prstGeom prst="rect">
            <a:avLst/>
          </a:prstGeom>
        </p:spPr>
      </p:pic>
      <p:graphicFrame>
        <p:nvGraphicFramePr>
          <p:cNvPr id="16" name="表格 15">
            <a:extLst>
              <a:ext uri="{FF2B5EF4-FFF2-40B4-BE49-F238E27FC236}">
                <a16:creationId xmlns:a16="http://schemas.microsoft.com/office/drawing/2014/main" id="{ECF77B72-3479-45BC-AA45-F12E5E3222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5435108"/>
              </p:ext>
            </p:extLst>
          </p:nvPr>
        </p:nvGraphicFramePr>
        <p:xfrm>
          <a:off x="1631504" y="2698754"/>
          <a:ext cx="4029333" cy="1219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30736">
                  <a:extLst>
                    <a:ext uri="{9D8B030D-6E8A-4147-A177-3AD203B41FA5}">
                      <a16:colId xmlns:a16="http://schemas.microsoft.com/office/drawing/2014/main" val="897793758"/>
                    </a:ext>
                  </a:extLst>
                </a:gridCol>
                <a:gridCol w="1036193">
                  <a:extLst>
                    <a:ext uri="{9D8B030D-6E8A-4147-A177-3AD203B41FA5}">
                      <a16:colId xmlns:a16="http://schemas.microsoft.com/office/drawing/2014/main" val="1691986095"/>
                    </a:ext>
                  </a:extLst>
                </a:gridCol>
                <a:gridCol w="876779">
                  <a:extLst>
                    <a:ext uri="{9D8B030D-6E8A-4147-A177-3AD203B41FA5}">
                      <a16:colId xmlns:a16="http://schemas.microsoft.com/office/drawing/2014/main" val="2024864965"/>
                    </a:ext>
                  </a:extLst>
                </a:gridCol>
                <a:gridCol w="785625">
                  <a:extLst>
                    <a:ext uri="{9D8B030D-6E8A-4147-A177-3AD203B41FA5}">
                      <a16:colId xmlns:a16="http://schemas.microsoft.com/office/drawing/2014/main" val="1924984898"/>
                    </a:ext>
                  </a:extLst>
                </a:gridCol>
              </a:tblGrid>
              <a:tr h="206462">
                <a:tc>
                  <a:txBody>
                    <a:bodyPr/>
                    <a:lstStyle/>
                    <a:p>
                      <a:pPr algn="ctr"/>
                      <a:endParaRPr lang="zh-CN" altLang="en-US" sz="1400" b="1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/>
                        <a:t>Diameter</a:t>
                      </a:r>
                      <a:endParaRPr lang="zh-CN" altLang="en-US" sz="1400" b="1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/>
                        <a:t>Length</a:t>
                      </a:r>
                      <a:endParaRPr lang="zh-CN" altLang="en-US" sz="1400" b="1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/>
                        <a:t>amount</a:t>
                      </a:r>
                      <a:endParaRPr lang="zh-CN" altLang="en-US" sz="1400" b="1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7054676"/>
                  </a:ext>
                </a:extLst>
              </a:tr>
              <a:tr h="206462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Axial rods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30 mm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3530 mm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16</a:t>
                      </a:r>
                      <a:endParaRPr lang="zh-CN" alt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4934023"/>
                  </a:ext>
                </a:extLst>
              </a:tr>
              <a:tr h="206462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Radial rods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40 mm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1700 mm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8</a:t>
                      </a:r>
                      <a:endParaRPr lang="zh-CN" alt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3455006"/>
                  </a:ext>
                </a:extLst>
              </a:tr>
              <a:tr h="206462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Main</a:t>
                      </a:r>
                      <a:r>
                        <a:rPr lang="en-US" altLang="zh-CN" sz="1400" baseline="0" dirty="0"/>
                        <a:t> pull rods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48 mm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1650 mm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4</a:t>
                      </a:r>
                      <a:endParaRPr lang="zh-CN" alt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96881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80090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837"/>
    </mc:Choice>
    <mc:Fallback xmlns="">
      <p:transition spd="slow" advTm="155837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D63C300-5278-4ECC-B03C-580B89C350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85861"/>
            <a:ext cx="7646640" cy="4840303"/>
          </a:xfrm>
        </p:spPr>
        <p:txBody>
          <a:bodyPr>
            <a:normAutofit/>
          </a:bodyPr>
          <a:lstStyle/>
          <a:p>
            <a:pPr marL="400050">
              <a:lnSpc>
                <a:spcPct val="150000"/>
              </a:lnSpc>
            </a:pPr>
            <a:r>
              <a:rPr lang="en-US" altLang="zh-CN" dirty="0"/>
              <a:t>IHEP: </a:t>
            </a:r>
            <a:r>
              <a:rPr lang="en-US" altLang="zh-CN" sz="2400" dirty="0">
                <a:solidFill>
                  <a:schemeClr val="tx1"/>
                </a:solidFill>
              </a:rPr>
              <a:t>staff 13; engineer 5; post doctor 1; students 3</a:t>
            </a:r>
          </a:p>
          <a:p>
            <a:pPr marL="400050">
              <a:lnSpc>
                <a:spcPct val="150000"/>
              </a:lnSpc>
            </a:pPr>
            <a:r>
              <a:rPr lang="en-US" altLang="zh-CN" dirty="0"/>
              <a:t>Cooperative institutes and Universities: </a:t>
            </a:r>
            <a:r>
              <a:rPr lang="en-US" altLang="zh-CN" sz="2000" dirty="0">
                <a:solidFill>
                  <a:schemeClr val="tx1"/>
                </a:solidFill>
              </a:rPr>
              <a:t>SJTU, SWJTU, NCEPU, TSINGHUA, IEE, IPC, IPP and so on.</a:t>
            </a:r>
            <a:endParaRPr lang="en-US" altLang="zh-CN" dirty="0">
              <a:solidFill>
                <a:schemeClr val="tx1"/>
              </a:solidFill>
            </a:endParaRPr>
          </a:p>
          <a:p>
            <a:pPr marL="400050">
              <a:lnSpc>
                <a:spcPct val="150000"/>
              </a:lnSpc>
            </a:pPr>
            <a:r>
              <a:rPr lang="en-US" altLang="zh-CN" dirty="0"/>
              <a:t>Cooperative companies: </a:t>
            </a:r>
            <a:r>
              <a:rPr lang="en-US" altLang="zh-CN" sz="2000" dirty="0">
                <a:solidFill>
                  <a:schemeClr val="tx1"/>
                </a:solidFill>
              </a:rPr>
              <a:t>Wuxi </a:t>
            </a:r>
            <a:r>
              <a:rPr lang="en-US" altLang="zh-CN" sz="2000" dirty="0" err="1">
                <a:solidFill>
                  <a:schemeClr val="tx1"/>
                </a:solidFill>
              </a:rPr>
              <a:t>Toly</a:t>
            </a:r>
            <a:r>
              <a:rPr lang="en-US" altLang="zh-CN" sz="2000" dirty="0">
                <a:solidFill>
                  <a:schemeClr val="tx1"/>
                </a:solidFill>
              </a:rPr>
              <a:t> (aluminum stabilized conductors), Hefei </a:t>
            </a:r>
            <a:r>
              <a:rPr lang="en-US" altLang="zh-CN" sz="2000" dirty="0" err="1">
                <a:solidFill>
                  <a:schemeClr val="tx1"/>
                </a:solidFill>
              </a:rPr>
              <a:t>Keye</a:t>
            </a:r>
            <a:r>
              <a:rPr lang="en-US" altLang="zh-CN" sz="2000" dirty="0">
                <a:solidFill>
                  <a:schemeClr val="tx1"/>
                </a:solidFill>
              </a:rPr>
              <a:t> ( coil winding platform and dummy coil development), Xinjiang </a:t>
            </a:r>
            <a:r>
              <a:rPr lang="en-US" altLang="zh-CN" sz="2000" dirty="0" err="1">
                <a:solidFill>
                  <a:schemeClr val="tx1"/>
                </a:solidFill>
              </a:rPr>
              <a:t>Zhonghe</a:t>
            </a:r>
            <a:r>
              <a:rPr lang="en-US" altLang="zh-CN" sz="2000" dirty="0">
                <a:solidFill>
                  <a:schemeClr val="tx1"/>
                </a:solidFill>
              </a:rPr>
              <a:t> ( Aluminum stabilizer), WST ( LTS wires), SSCT ( HTS tapes), and so on.</a:t>
            </a:r>
          </a:p>
          <a:p>
            <a:pPr marL="400050">
              <a:lnSpc>
                <a:spcPct val="150000"/>
              </a:lnSpc>
            </a:pPr>
            <a:r>
              <a:rPr lang="en-US" altLang="zh-CN" dirty="0"/>
              <a:t> </a:t>
            </a:r>
            <a:r>
              <a:rPr lang="en-US" altLang="zh-CN" dirty="0">
                <a:solidFill>
                  <a:srgbClr val="FF0000"/>
                </a:solidFill>
              </a:rPr>
              <a:t>Welcome international cooperation.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8E9C65-41E0-4976-9C43-D917C478E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18</a:t>
            </a:fld>
            <a:endParaRPr lang="zh-CN" altLang="en-US"/>
          </a:p>
        </p:txBody>
      </p:sp>
      <p:sp>
        <p:nvSpPr>
          <p:cNvPr id="6" name="文本框 23">
            <a:extLst>
              <a:ext uri="{FF2B5EF4-FFF2-40B4-BE49-F238E27FC236}">
                <a16:creationId xmlns:a16="http://schemas.microsoft.com/office/drawing/2014/main" id="{A34F050A-D41F-4594-9AB5-31E24D83520B}"/>
              </a:ext>
            </a:extLst>
          </p:cNvPr>
          <p:cNvSpPr txBox="1"/>
          <p:nvPr/>
        </p:nvSpPr>
        <p:spPr>
          <a:xfrm>
            <a:off x="407368" y="103681"/>
            <a:ext cx="11690652" cy="7330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altLang="zh-CN" b="1" dirty="0">
                <a:solidFill>
                  <a:srgbClr val="C00000"/>
                </a:solidFill>
                <a:latin typeface="Arial Black" panose="020B0A04020102020204" pitchFamily="34" charset="0"/>
                <a:ea typeface="微软雅黑" panose="020B0503020204020204" pitchFamily="34" charset="-122"/>
              </a:rPr>
              <a:t>Research Team</a:t>
            </a:r>
            <a:endParaRPr lang="en-US" altLang="zh-CN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B8945651-6933-49AB-8F16-C0ED22D5B7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6697" y="1285862"/>
            <a:ext cx="3246605" cy="4840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8625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D63C300-5278-4ECC-B03C-580B89C350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975988"/>
            <a:ext cx="10972800" cy="4840303"/>
          </a:xfrm>
        </p:spPr>
        <p:txBody>
          <a:bodyPr/>
          <a:lstStyle/>
          <a:p>
            <a:pPr marL="400050">
              <a:lnSpc>
                <a:spcPct val="150000"/>
              </a:lnSpc>
            </a:pPr>
            <a:r>
              <a:rPr lang="en-US" altLang="zh-CN" dirty="0"/>
              <a:t>Experience: BES III detector magnet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8E9C65-41E0-4976-9C43-D917C478E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19</a:t>
            </a:fld>
            <a:endParaRPr lang="zh-CN" altLang="en-US"/>
          </a:p>
        </p:txBody>
      </p:sp>
      <p:sp>
        <p:nvSpPr>
          <p:cNvPr id="6" name="文本框 23">
            <a:extLst>
              <a:ext uri="{FF2B5EF4-FFF2-40B4-BE49-F238E27FC236}">
                <a16:creationId xmlns:a16="http://schemas.microsoft.com/office/drawing/2014/main" id="{A34F050A-D41F-4594-9AB5-31E24D83520B}"/>
              </a:ext>
            </a:extLst>
          </p:cNvPr>
          <p:cNvSpPr txBox="1"/>
          <p:nvPr/>
        </p:nvSpPr>
        <p:spPr>
          <a:xfrm>
            <a:off x="407368" y="103681"/>
            <a:ext cx="11690652" cy="7330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altLang="zh-CN" b="1" dirty="0">
                <a:solidFill>
                  <a:srgbClr val="C00000"/>
                </a:solidFill>
                <a:latin typeface="Arial Black" panose="020B0A04020102020204" pitchFamily="34" charset="0"/>
                <a:ea typeface="微软雅黑" panose="020B0503020204020204" pitchFamily="34" charset="-122"/>
              </a:rPr>
              <a:t>Research Team</a:t>
            </a:r>
            <a:endParaRPr lang="en-US" altLang="zh-CN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圆角矩形 6"/>
          <p:cNvSpPr/>
          <p:nvPr/>
        </p:nvSpPr>
        <p:spPr>
          <a:xfrm>
            <a:off x="839416" y="1700808"/>
            <a:ext cx="10009112" cy="4966425"/>
          </a:xfrm>
          <a:prstGeom prst="roundRect">
            <a:avLst>
              <a:gd name="adj" fmla="val 6650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9148" y="2601613"/>
            <a:ext cx="3305869" cy="2148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420" y="2601613"/>
            <a:ext cx="4445738" cy="2141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矩形 9"/>
          <p:cNvSpPr/>
          <p:nvPr/>
        </p:nvSpPr>
        <p:spPr>
          <a:xfrm>
            <a:off x="1127448" y="1819580"/>
            <a:ext cx="95770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zh-CN" sz="2000" dirty="0"/>
              <a:t>D</a:t>
            </a:r>
            <a:r>
              <a:rPr lang="zh-CN" altLang="en-US" sz="2000" dirty="0"/>
              <a:t>esign, processing, manufacturing, and assembly </a:t>
            </a:r>
            <a:r>
              <a:rPr lang="en-US" altLang="zh-CN" sz="2000" dirty="0"/>
              <a:t>experience of BES III detector magnet;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zh-CN" sz="2000" dirty="0"/>
              <a:t>Safe, stable, and accident free operation for nearly 20 years.</a:t>
            </a:r>
            <a:endParaRPr lang="zh-CN" altLang="en-US" sz="2000" dirty="0"/>
          </a:p>
        </p:txBody>
      </p:sp>
      <p:pic>
        <p:nvPicPr>
          <p:cNvPr id="11" name="图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420" y="4712082"/>
            <a:ext cx="4400595" cy="1919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055" y="4749906"/>
            <a:ext cx="2748341" cy="189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58226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ctrTitle"/>
          </p:nvPr>
        </p:nvSpPr>
        <p:spPr>
          <a:xfrm>
            <a:off x="2121448" y="67537"/>
            <a:ext cx="7916416" cy="1036506"/>
          </a:xfrm>
        </p:spPr>
        <p:txBody>
          <a:bodyPr/>
          <a:lstStyle/>
          <a:p>
            <a:pPr>
              <a:lnSpc>
                <a:spcPct val="150000"/>
              </a:lnSpc>
              <a:defRPr/>
            </a:pPr>
            <a:r>
              <a:rPr lang="en-US" altLang="zh-CN" sz="6000" kern="0" dirty="0">
                <a:latin typeface="Arial Black" panose="020B0A04020102020204" pitchFamily="34" charset="0"/>
              </a:rPr>
              <a:t>Content</a:t>
            </a:r>
            <a:endParaRPr lang="zh-CN" altLang="en-US" sz="6000" kern="0" dirty="0">
              <a:latin typeface="Arial Black" panose="020B0A04020102020204" pitchFamily="34" charset="0"/>
            </a:endParaRPr>
          </a:p>
        </p:txBody>
      </p:sp>
      <p:sp>
        <p:nvSpPr>
          <p:cNvPr id="4" name="副标题 2"/>
          <p:cNvSpPr>
            <a:spLocks noGrp="1"/>
          </p:cNvSpPr>
          <p:nvPr>
            <p:ph type="subTitle" idx="1"/>
          </p:nvPr>
        </p:nvSpPr>
        <p:spPr>
          <a:xfrm>
            <a:off x="1271464" y="1412776"/>
            <a:ext cx="9793088" cy="4896544"/>
          </a:xfrm>
        </p:spPr>
        <p:txBody>
          <a:bodyPr>
            <a:noAutofit/>
          </a:bodyPr>
          <a:lstStyle/>
          <a:p>
            <a:pPr marL="228600" indent="-228600" algn="l">
              <a:lnSpc>
                <a:spcPct val="120000"/>
              </a:lnSpc>
              <a:spcBef>
                <a:spcPts val="10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altLang="zh-CN" sz="2100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Introduction</a:t>
            </a:r>
          </a:p>
          <a:p>
            <a:pPr marL="228600" indent="-228600" algn="l">
              <a:lnSpc>
                <a:spcPct val="120000"/>
              </a:lnSpc>
              <a:spcBef>
                <a:spcPts val="10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altLang="zh-CN" sz="2100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Requirements</a:t>
            </a:r>
          </a:p>
          <a:p>
            <a:pPr marL="228600" indent="-228600" algn="l">
              <a:lnSpc>
                <a:spcPct val="120000"/>
              </a:lnSpc>
              <a:spcBef>
                <a:spcPts val="10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altLang="zh-CN" sz="2100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Technology survey and our choices</a:t>
            </a:r>
          </a:p>
          <a:p>
            <a:pPr marL="228600" indent="-228600" algn="l">
              <a:lnSpc>
                <a:spcPct val="120000"/>
              </a:lnSpc>
              <a:spcBef>
                <a:spcPts val="10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altLang="zh-CN" sz="2100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Technical challenges</a:t>
            </a:r>
          </a:p>
          <a:p>
            <a:pPr marL="228600" indent="-228600" algn="l">
              <a:lnSpc>
                <a:spcPct val="120000"/>
              </a:lnSpc>
              <a:spcBef>
                <a:spcPts val="10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altLang="zh-CN" sz="2100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R&amp;D efforts and results</a:t>
            </a:r>
            <a:endParaRPr lang="en-US" altLang="zh-CN" sz="2100" dirty="0">
              <a:solidFill>
                <a:srgbClr val="0000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228600" indent="-228600" algn="l">
              <a:lnSpc>
                <a:spcPct val="120000"/>
              </a:lnSpc>
              <a:spcBef>
                <a:spcPts val="10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altLang="zh-CN" sz="2100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Detailed design of the solenoid magnet</a:t>
            </a:r>
          </a:p>
          <a:p>
            <a:pPr marL="228600" indent="-228600" algn="l">
              <a:lnSpc>
                <a:spcPct val="120000"/>
              </a:lnSpc>
              <a:spcBef>
                <a:spcPts val="10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altLang="zh-CN" sz="2100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Cryogenic system </a:t>
            </a:r>
          </a:p>
          <a:p>
            <a:pPr marL="228600" indent="-228600" algn="l">
              <a:lnSpc>
                <a:spcPct val="120000"/>
              </a:lnSpc>
              <a:spcBef>
                <a:spcPts val="10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altLang="zh-CN" sz="2100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Mechanical design </a:t>
            </a:r>
          </a:p>
          <a:p>
            <a:pPr marL="228600" indent="-228600" algn="l">
              <a:lnSpc>
                <a:spcPct val="120000"/>
              </a:lnSpc>
              <a:spcBef>
                <a:spcPts val="10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altLang="zh-CN" sz="2100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Research team and working plan</a:t>
            </a:r>
          </a:p>
          <a:p>
            <a:pPr marL="228600" indent="-228600" algn="l">
              <a:lnSpc>
                <a:spcPct val="120000"/>
              </a:lnSpc>
              <a:spcBef>
                <a:spcPts val="10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altLang="zh-CN" sz="2100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Summary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64EC70-7601-42C5-B2C5-F374963E5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0262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378"/>
    </mc:Choice>
    <mc:Fallback xmlns="">
      <p:transition spd="slow" advTm="57378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D63C300-5278-4ECC-B03C-580B89C350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975988"/>
            <a:ext cx="10972800" cy="4840303"/>
          </a:xfrm>
        </p:spPr>
        <p:txBody>
          <a:bodyPr/>
          <a:lstStyle/>
          <a:p>
            <a:r>
              <a:rPr lang="en-US" altLang="zh-CN" dirty="0"/>
              <a:t>Experiences: </a:t>
            </a:r>
            <a:r>
              <a:rPr lang="en-US" altLang="zh-CN" b="1" dirty="0"/>
              <a:t>12T Dipole Magnet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8E9C65-41E0-4976-9C43-D917C478E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20</a:t>
            </a:fld>
            <a:endParaRPr lang="zh-CN" altLang="en-US"/>
          </a:p>
        </p:txBody>
      </p:sp>
      <p:sp>
        <p:nvSpPr>
          <p:cNvPr id="6" name="文本框 23">
            <a:extLst>
              <a:ext uri="{FF2B5EF4-FFF2-40B4-BE49-F238E27FC236}">
                <a16:creationId xmlns:a16="http://schemas.microsoft.com/office/drawing/2014/main" id="{A34F050A-D41F-4594-9AB5-31E24D83520B}"/>
              </a:ext>
            </a:extLst>
          </p:cNvPr>
          <p:cNvSpPr txBox="1"/>
          <p:nvPr/>
        </p:nvSpPr>
        <p:spPr>
          <a:xfrm>
            <a:off x="407368" y="103681"/>
            <a:ext cx="11690652" cy="7330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altLang="zh-CN" b="1" dirty="0">
                <a:solidFill>
                  <a:srgbClr val="C00000"/>
                </a:solidFill>
                <a:latin typeface="Arial Black" panose="020B0A04020102020204" pitchFamily="34" charset="0"/>
                <a:ea typeface="微软雅黑" panose="020B0503020204020204" pitchFamily="34" charset="-122"/>
              </a:rPr>
              <a:t>Research Team</a:t>
            </a:r>
            <a:endParaRPr lang="en-US" altLang="zh-CN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14" name="圆角矩形 13"/>
          <p:cNvSpPr/>
          <p:nvPr/>
        </p:nvSpPr>
        <p:spPr>
          <a:xfrm>
            <a:off x="479376" y="1556792"/>
            <a:ext cx="11103024" cy="4968552"/>
          </a:xfrm>
          <a:prstGeom prst="roundRect">
            <a:avLst>
              <a:gd name="adj" fmla="val 6650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文本框 24"/>
          <p:cNvSpPr txBox="1"/>
          <p:nvPr/>
        </p:nvSpPr>
        <p:spPr>
          <a:xfrm>
            <a:off x="631776" y="1578636"/>
            <a:ext cx="22059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>
                <a:solidFill>
                  <a:srgbClr val="FF0000"/>
                </a:solidFill>
              </a:rPr>
              <a:t>12T Dipole Magnet</a:t>
            </a: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9807" y="1929585"/>
            <a:ext cx="4452400" cy="3367065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489298" y="5247488"/>
            <a:ext cx="546268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Development of the LPF1 </a:t>
            </a:r>
            <a:r>
              <a:rPr lang="en-US" altLang="zh-CN" b="1" dirty="0">
                <a:solidFill>
                  <a:srgbClr val="000000"/>
                </a:solidFill>
              </a:rPr>
              <a:t>NbTi+Nb</a:t>
            </a:r>
            <a:r>
              <a:rPr lang="en-US" altLang="zh-CN" b="1" baseline="-25000" dirty="0">
                <a:solidFill>
                  <a:srgbClr val="000000"/>
                </a:solidFill>
              </a:rPr>
              <a:t>3</a:t>
            </a:r>
            <a:r>
              <a:rPr lang="en-US" altLang="zh-CN" b="1" dirty="0">
                <a:solidFill>
                  <a:srgbClr val="000000"/>
                </a:solidFill>
              </a:rPr>
              <a:t>Sn dual-aperture </a:t>
            </a:r>
            <a:r>
              <a:rPr lang="en-US" altLang="zh-CN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model dipole magnet from 2017.</a:t>
            </a:r>
          </a:p>
          <a:p>
            <a:pPr algn="just"/>
            <a:r>
              <a:rPr lang="en-US" altLang="zh-CN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Dipole field reached </a:t>
            </a:r>
            <a:r>
              <a:rPr lang="en-US" altLang="zh-CN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12 T</a:t>
            </a:r>
            <a:r>
              <a:rPr lang="en-US" altLang="zh-CN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in 2*</a:t>
            </a:r>
            <a:r>
              <a:rPr lang="el-GR" altLang="zh-CN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Φ</a:t>
            </a:r>
            <a:r>
              <a:rPr lang="en-US" altLang="zh-CN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14 mm apertures in May 2021 and </a:t>
            </a:r>
            <a:r>
              <a:rPr lang="en-US" altLang="zh-CN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12.47 T  </a:t>
            </a:r>
            <a:r>
              <a:rPr lang="en-US" altLang="zh-CN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in July after a thermal cycle.</a:t>
            </a:r>
            <a:endParaRPr lang="zh-CN" altLang="en-US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7070"/>
          <a:stretch/>
        </p:blipFill>
        <p:spPr bwMode="auto">
          <a:xfrm>
            <a:off x="8364516" y="1633062"/>
            <a:ext cx="1147322" cy="2311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406"/>
          <a:stretch/>
        </p:blipFill>
        <p:spPr>
          <a:xfrm>
            <a:off x="6456040" y="4025549"/>
            <a:ext cx="3124233" cy="2462081"/>
          </a:xfrm>
          <a:prstGeom prst="rect">
            <a:avLst/>
          </a:prstGeom>
        </p:spPr>
      </p:pic>
      <p:pic>
        <p:nvPicPr>
          <p:cNvPr id="32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37" r="31698"/>
          <a:stretch/>
        </p:blipFill>
        <p:spPr bwMode="auto">
          <a:xfrm>
            <a:off x="6450682" y="1633062"/>
            <a:ext cx="1913834" cy="2332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6"/>
          <a:srcRect r="38452"/>
          <a:stretch/>
        </p:blipFill>
        <p:spPr>
          <a:xfrm>
            <a:off x="9580273" y="1633062"/>
            <a:ext cx="1573256" cy="4854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7354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D63C300-5278-4ECC-B03C-580B89C350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1112" y="887243"/>
            <a:ext cx="10972800" cy="657138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en-US" altLang="zh-CN" dirty="0"/>
              <a:t>Experience: Aluminum stabilized superconducting conductors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8E9C65-41E0-4976-9C43-D917C478E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21</a:t>
            </a:fld>
            <a:endParaRPr lang="zh-CN" altLang="en-US"/>
          </a:p>
        </p:txBody>
      </p:sp>
      <p:sp>
        <p:nvSpPr>
          <p:cNvPr id="6" name="文本框 23">
            <a:extLst>
              <a:ext uri="{FF2B5EF4-FFF2-40B4-BE49-F238E27FC236}">
                <a16:creationId xmlns:a16="http://schemas.microsoft.com/office/drawing/2014/main" id="{A34F050A-D41F-4594-9AB5-31E24D83520B}"/>
              </a:ext>
            </a:extLst>
          </p:cNvPr>
          <p:cNvSpPr txBox="1"/>
          <p:nvPr/>
        </p:nvSpPr>
        <p:spPr>
          <a:xfrm>
            <a:off x="407368" y="103681"/>
            <a:ext cx="11690652" cy="7330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altLang="zh-CN" b="1" dirty="0">
                <a:solidFill>
                  <a:srgbClr val="C00000"/>
                </a:solidFill>
                <a:latin typeface="Arial Black" panose="020B0A04020102020204" pitchFamily="34" charset="0"/>
                <a:ea typeface="微软雅黑" panose="020B0503020204020204" pitchFamily="34" charset="-122"/>
              </a:rPr>
              <a:t>Research Team</a:t>
            </a:r>
            <a:endParaRPr lang="en-US" altLang="zh-CN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6202039" y="1534791"/>
            <a:ext cx="5239493" cy="4896544"/>
            <a:chOff x="6258297" y="1700808"/>
            <a:chExt cx="5239493" cy="4896544"/>
          </a:xfrm>
        </p:grpSpPr>
        <p:sp>
          <p:nvSpPr>
            <p:cNvPr id="13" name="圆角矩形 12"/>
            <p:cNvSpPr/>
            <p:nvPr/>
          </p:nvSpPr>
          <p:spPr>
            <a:xfrm>
              <a:off x="6258297" y="1700808"/>
              <a:ext cx="5239493" cy="4896544"/>
            </a:xfrm>
            <a:prstGeom prst="roundRect">
              <a:avLst>
                <a:gd name="adj" fmla="val 6650"/>
              </a:avLst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305900" y="2590992"/>
              <a:ext cx="5098469" cy="655040"/>
            </a:xfrm>
            <a:prstGeom prst="rect">
              <a:avLst/>
            </a:prstGeom>
          </p:spPr>
        </p:pic>
        <p:pic>
          <p:nvPicPr>
            <p:cNvPr id="22" name="图片 2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159930" y="3297573"/>
              <a:ext cx="2114245" cy="3140948"/>
            </a:xfrm>
            <a:prstGeom prst="rect">
              <a:avLst/>
            </a:prstGeom>
          </p:spPr>
        </p:pic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91340" y="3651662"/>
              <a:ext cx="2480733" cy="1552141"/>
            </a:xfrm>
            <a:prstGeom prst="rect">
              <a:avLst/>
            </a:prstGeom>
          </p:spPr>
        </p:pic>
        <p:sp>
          <p:nvSpPr>
            <p:cNvPr id="24" name="矩形 23"/>
            <p:cNvSpPr/>
            <p:nvPr/>
          </p:nvSpPr>
          <p:spPr>
            <a:xfrm>
              <a:off x="6364982" y="5322664"/>
              <a:ext cx="2090057" cy="116955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1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Dimensions: 15*10 mm</a:t>
              </a:r>
              <a:r>
                <a:rPr lang="en-US" altLang="zh-CN" sz="1400" baseline="300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</a:p>
            <a:p>
              <a:r>
                <a:rPr lang="en-US" altLang="zh-CN" sz="1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Number of tapes </a:t>
              </a:r>
              <a:r>
                <a:rPr lang="zh-CN" altLang="en-US" sz="1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：</a:t>
              </a:r>
              <a:r>
                <a:rPr lang="en-US" altLang="zh-CN" sz="1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14</a:t>
              </a:r>
            </a:p>
            <a:p>
              <a:r>
                <a:rPr lang="en-US" altLang="zh-CN" sz="1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Materiel</a:t>
              </a:r>
              <a:r>
                <a:rPr lang="en-US" altLang="zh-CN" sz="1400" dirty="0">
                  <a:latin typeface="Times New Roman" pitchFamily="18" charset="0"/>
                  <a:cs typeface="Times New Roman" pitchFamily="18" charset="0"/>
                </a:rPr>
                <a:t>:</a:t>
              </a:r>
              <a:r>
                <a:rPr lang="en-US" altLang="zh-CN" sz="14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1400" dirty="0">
                  <a:latin typeface="Times New Roman" pitchFamily="18" charset="0"/>
                  <a:cs typeface="Times New Roman" pitchFamily="18" charset="0"/>
                </a:rPr>
                <a:t>Al 1100</a:t>
              </a:r>
            </a:p>
            <a:p>
              <a:r>
                <a:rPr lang="en-US" altLang="zh-CN" sz="1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Complete time: 2023.12</a:t>
              </a:r>
            </a:p>
            <a:p>
              <a:r>
                <a:rPr lang="en-US" altLang="zh-CN" sz="1400" dirty="0">
                  <a:latin typeface="Times New Roman" pitchFamily="18" charset="0"/>
                  <a:cs typeface="Times New Roman" pitchFamily="18" charset="0"/>
                </a:rPr>
                <a:t>Length: 100 m</a:t>
              </a:r>
              <a:endParaRPr lang="zh-CN" altLang="en-US" sz="1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6296101" y="1791957"/>
              <a:ext cx="511806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b="1" dirty="0">
                  <a:solidFill>
                    <a:srgbClr val="FF0000"/>
                  </a:solidFill>
                </a:rPr>
                <a:t>HTS: </a:t>
              </a:r>
              <a:r>
                <a:rPr lang="en-US" altLang="zh-CN" sz="2000" b="1" dirty="0" err="1">
                  <a:solidFill>
                    <a:srgbClr val="FF0000"/>
                  </a:solidFill>
                </a:rPr>
                <a:t>ReBCO</a:t>
              </a:r>
              <a:r>
                <a:rPr lang="en-US" altLang="zh-CN" sz="2000" b="1" dirty="0">
                  <a:solidFill>
                    <a:srgbClr val="FF0000"/>
                  </a:solidFill>
                </a:rPr>
                <a:t> cable</a:t>
              </a:r>
            </a:p>
            <a:p>
              <a:r>
                <a:rPr lang="en-US" altLang="zh-CN" sz="2000" dirty="0"/>
                <a:t>Aluminum stabilized Stacked REBCO Tape Cable</a:t>
              </a:r>
              <a:endParaRPr lang="zh-CN" altLang="en-US" sz="2000" dirty="0"/>
            </a:p>
          </p:txBody>
        </p:sp>
        <p:sp>
          <p:nvSpPr>
            <p:cNvPr id="28" name="矩形 27"/>
            <p:cNvSpPr/>
            <p:nvPr/>
          </p:nvSpPr>
          <p:spPr>
            <a:xfrm>
              <a:off x="9624392" y="6021288"/>
              <a:ext cx="77296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dirty="0">
                  <a:solidFill>
                    <a:srgbClr val="FFFF00"/>
                  </a:solidFill>
                </a:rPr>
                <a:t>100 m</a:t>
              </a:r>
              <a:endParaRPr lang="zh-CN" altLang="en-US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485756" y="1534791"/>
            <a:ext cx="5440007" cy="4896544"/>
            <a:chOff x="479376" y="1700808"/>
            <a:chExt cx="5440007" cy="4896544"/>
          </a:xfrm>
        </p:grpSpPr>
        <p:sp>
          <p:nvSpPr>
            <p:cNvPr id="14" name="圆角矩形 13"/>
            <p:cNvSpPr/>
            <p:nvPr/>
          </p:nvSpPr>
          <p:spPr>
            <a:xfrm>
              <a:off x="479376" y="1700808"/>
              <a:ext cx="5440007" cy="4896544"/>
            </a:xfrm>
            <a:prstGeom prst="roundRect">
              <a:avLst>
                <a:gd name="adj" fmla="val 6650"/>
              </a:avLst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5" name="组合 14"/>
            <p:cNvGrpSpPr/>
            <p:nvPr/>
          </p:nvGrpSpPr>
          <p:grpSpPr>
            <a:xfrm>
              <a:off x="1083085" y="3823904"/>
              <a:ext cx="1947687" cy="1388453"/>
              <a:chOff x="5629869" y="2726362"/>
              <a:chExt cx="2659224" cy="1898496"/>
            </a:xfrm>
          </p:grpSpPr>
          <p:pic>
            <p:nvPicPr>
              <p:cNvPr id="16" name="图片 15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>
                <a:off x="6541650" y="2896596"/>
                <a:ext cx="852485" cy="2604039"/>
              </a:xfrm>
              <a:prstGeom prst="rect">
                <a:avLst/>
              </a:prstGeom>
            </p:spPr>
          </p:pic>
          <p:pic>
            <p:nvPicPr>
              <p:cNvPr id="17" name="图片 16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629869" y="2726362"/>
                <a:ext cx="2659224" cy="924267"/>
              </a:xfrm>
              <a:prstGeom prst="rect">
                <a:avLst/>
              </a:prstGeom>
            </p:spPr>
          </p:pic>
        </p:grpSp>
        <p:sp>
          <p:nvSpPr>
            <p:cNvPr id="18" name="矩形 17"/>
            <p:cNvSpPr/>
            <p:nvPr/>
          </p:nvSpPr>
          <p:spPr>
            <a:xfrm>
              <a:off x="523905" y="5207813"/>
              <a:ext cx="3247234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1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Dimensions: 15*4.7mm</a:t>
              </a:r>
              <a:r>
                <a:rPr lang="en-US" altLang="zh-CN" sz="1400" baseline="300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</a:p>
            <a:p>
              <a:r>
                <a:rPr lang="en-US" altLang="zh-CN" sz="1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Number of strands </a:t>
              </a:r>
              <a:r>
                <a:rPr lang="zh-CN" altLang="en-US" sz="1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：</a:t>
              </a:r>
              <a:r>
                <a:rPr lang="en-US" altLang="zh-CN" sz="1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14</a:t>
              </a:r>
            </a:p>
            <a:p>
              <a:r>
                <a:rPr lang="en-US" altLang="zh-CN" sz="1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Materiel </a:t>
              </a:r>
              <a:r>
                <a:rPr lang="en-US" altLang="zh-CN" sz="1400" dirty="0">
                  <a:latin typeface="Times New Roman" pitchFamily="18" charset="0"/>
                  <a:cs typeface="Times New Roman" pitchFamily="18" charset="0"/>
                </a:rPr>
                <a:t>:</a:t>
              </a:r>
              <a:r>
                <a:rPr lang="en-US" altLang="zh-CN" sz="14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1400" dirty="0">
                  <a:latin typeface="Times New Roman" pitchFamily="18" charset="0"/>
                  <a:cs typeface="Times New Roman" pitchFamily="18" charset="0"/>
                </a:rPr>
                <a:t>Al(99.99% purity)</a:t>
              </a:r>
            </a:p>
            <a:p>
              <a:r>
                <a:rPr lang="en-US" altLang="zh-CN" sz="1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Complete time:2017.8</a:t>
              </a:r>
            </a:p>
            <a:p>
              <a:r>
                <a:rPr lang="en-US" altLang="zh-CN" sz="1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Shear strength (COPPER &amp;Al) &gt; </a:t>
              </a:r>
              <a:r>
                <a:rPr lang="en-US" altLang="zh-CN" sz="1400" b="1" dirty="0">
                  <a:latin typeface="Times New Roman" pitchFamily="18" charset="0"/>
                  <a:cs typeface="Times New Roman" pitchFamily="18" charset="0"/>
                </a:rPr>
                <a:t>35MPa</a:t>
              </a:r>
            </a:p>
            <a:p>
              <a:r>
                <a:rPr lang="en-US" altLang="zh-CN" sz="1400" dirty="0">
                  <a:latin typeface="Times New Roman" pitchFamily="18" charset="0"/>
                  <a:cs typeface="Times New Roman" pitchFamily="18" charset="0"/>
                </a:rPr>
                <a:t>Length: 1.5 km</a:t>
              </a:r>
              <a:endParaRPr lang="zh-CN" altLang="en-US" sz="1400" dirty="0"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635916" y="3956246"/>
              <a:ext cx="2000906" cy="2474685"/>
            </a:xfrm>
            <a:prstGeom prst="rect">
              <a:avLst/>
            </a:prstGeom>
          </p:spPr>
        </p:pic>
        <p:sp>
          <p:nvSpPr>
            <p:cNvPr id="20" name="矩形 19"/>
            <p:cNvSpPr/>
            <p:nvPr/>
          </p:nvSpPr>
          <p:spPr>
            <a:xfrm>
              <a:off x="4044825" y="6026677"/>
              <a:ext cx="659155" cy="30008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dirty="0">
                  <a:solidFill>
                    <a:srgbClr val="FFFF00"/>
                  </a:solidFill>
                </a:rPr>
                <a:t>1.5 km</a:t>
              </a:r>
              <a:endParaRPr lang="zh-CN" altLang="en-US" dirty="0">
                <a:solidFill>
                  <a:srgbClr val="FFFF00"/>
                </a:solidFill>
              </a:endParaRP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636040" y="1774768"/>
              <a:ext cx="465185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b="1" dirty="0">
                  <a:solidFill>
                    <a:srgbClr val="FF0000"/>
                  </a:solidFill>
                </a:rPr>
                <a:t>LTS: </a:t>
              </a:r>
              <a:r>
                <a:rPr lang="en-US" altLang="zh-CN" sz="2000" b="1" dirty="0" err="1">
                  <a:solidFill>
                    <a:srgbClr val="FF0000"/>
                  </a:solidFill>
                </a:rPr>
                <a:t>NbTi</a:t>
              </a:r>
              <a:r>
                <a:rPr lang="en-US" altLang="zh-CN" sz="2000" b="1" dirty="0">
                  <a:solidFill>
                    <a:srgbClr val="FF0000"/>
                  </a:solidFill>
                </a:rPr>
                <a:t> cable</a:t>
              </a:r>
            </a:p>
            <a:p>
              <a:r>
                <a:rPr lang="en-US" altLang="zh-CN" sz="2000" dirty="0"/>
                <a:t>Aluminum stabilized </a:t>
              </a:r>
              <a:r>
                <a:rPr lang="en-US" altLang="zh-CN" sz="2000" dirty="0" err="1"/>
                <a:t>NbTi</a:t>
              </a:r>
              <a:r>
                <a:rPr lang="en-US" altLang="zh-CN" sz="2000" dirty="0"/>
                <a:t> Rutherford cable</a:t>
              </a:r>
              <a:endParaRPr lang="zh-CN" altLang="en-US" sz="2000" dirty="0"/>
            </a:p>
          </p:txBody>
        </p:sp>
        <p:pic>
          <p:nvPicPr>
            <p:cNvPr id="27" name="图片 2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23905" y="2465606"/>
              <a:ext cx="5112917" cy="1325800"/>
            </a:xfrm>
            <a:prstGeom prst="rect">
              <a:avLst/>
            </a:prstGeom>
          </p:spPr>
        </p:pic>
        <p:pic>
          <p:nvPicPr>
            <p:cNvPr id="29" name="图片 10" descr="Image_00_026.jpg_副本.jpg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907" t="24397" r="16306" b="26134"/>
            <a:stretch>
              <a:fillRect/>
            </a:stretch>
          </p:blipFill>
          <p:spPr bwMode="auto">
            <a:xfrm>
              <a:off x="1099422" y="3788802"/>
              <a:ext cx="1915011" cy="8355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矩形 2"/>
          <p:cNvSpPr/>
          <p:nvPr/>
        </p:nvSpPr>
        <p:spPr>
          <a:xfrm>
            <a:off x="832898" y="6405518"/>
            <a:ext cx="96206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latin typeface="等线" panose="02010600030101010101" pitchFamily="2" charset="-122"/>
                <a:cs typeface="Times New Roman" panose="02020603050405020304" pitchFamily="18" charset="0"/>
              </a:rPr>
              <a:t>This is the </a:t>
            </a:r>
            <a:r>
              <a:rPr lang="en-US" altLang="zh-CN" dirty="0">
                <a:solidFill>
                  <a:srgbClr val="FF0000"/>
                </a:solidFill>
                <a:latin typeface="等线" panose="02010600030101010101" pitchFamily="2" charset="-122"/>
                <a:cs typeface="Times New Roman" panose="02020603050405020304" pitchFamily="18" charset="0"/>
              </a:rPr>
              <a:t>only </a:t>
            </a:r>
            <a:r>
              <a:rPr lang="en-US" altLang="zh-CN" dirty="0">
                <a:latin typeface="等线" panose="02010600030101010101" pitchFamily="2" charset="-122"/>
                <a:cs typeface="Times New Roman" panose="02020603050405020304" pitchFamily="18" charset="0"/>
              </a:rPr>
              <a:t>aluminum coated superconducting cable production line </a:t>
            </a:r>
            <a:r>
              <a:rPr lang="en-US" altLang="zh-CN" dirty="0">
                <a:solidFill>
                  <a:srgbClr val="FF0000"/>
                </a:solidFill>
                <a:latin typeface="等线" panose="02010600030101010101" pitchFamily="2" charset="-122"/>
                <a:cs typeface="Times New Roman" panose="02020603050405020304" pitchFamily="18" charset="0"/>
              </a:rPr>
              <a:t>in the world </a:t>
            </a:r>
            <a:r>
              <a:rPr lang="en-US" altLang="zh-CN" dirty="0">
                <a:latin typeface="等线" panose="02010600030101010101" pitchFamily="2" charset="-122"/>
                <a:cs typeface="Times New Roman" panose="02020603050405020304" pitchFamily="18" charset="0"/>
              </a:rPr>
              <a:t>at present.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176539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23">
            <a:extLst>
              <a:ext uri="{FF2B5EF4-FFF2-40B4-BE49-F238E27FC236}">
                <a16:creationId xmlns:a16="http://schemas.microsoft.com/office/drawing/2014/main" id="{3545BBB0-F5A1-4124-8C5A-A942C707EE66}"/>
              </a:ext>
            </a:extLst>
          </p:cNvPr>
          <p:cNvSpPr txBox="1"/>
          <p:nvPr/>
        </p:nvSpPr>
        <p:spPr>
          <a:xfrm>
            <a:off x="407368" y="103681"/>
            <a:ext cx="11690652" cy="7330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altLang="zh-CN" b="1" dirty="0">
                <a:solidFill>
                  <a:srgbClr val="C00000"/>
                </a:solidFill>
                <a:latin typeface="Arial Black" panose="020B0A04020102020204" pitchFamily="34" charset="0"/>
                <a:ea typeface="微软雅黑" panose="020B0503020204020204" pitchFamily="34" charset="-122"/>
              </a:rPr>
              <a:t>R&amp;D plan</a:t>
            </a:r>
            <a:endParaRPr lang="en-US" altLang="zh-CN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22ECE2-CBD6-418E-95E2-D27A25ED6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/>
          <a:lstStyle/>
          <a:p>
            <a:fld id="{F15E9139-A00B-4B2A-98A6-095DC08F1345}" type="slidenum">
              <a:rPr lang="zh-CN" altLang="en-US" smtClean="0"/>
              <a:pPr/>
              <a:t>22</a:t>
            </a:fld>
            <a:endParaRPr lang="zh-CN" altLang="en-US" dirty="0"/>
          </a:p>
        </p:txBody>
      </p:sp>
      <p:graphicFrame>
        <p:nvGraphicFramePr>
          <p:cNvPr id="2" name="表格 2">
            <a:extLst>
              <a:ext uri="{FF2B5EF4-FFF2-40B4-BE49-F238E27FC236}">
                <a16:creationId xmlns:a16="http://schemas.microsoft.com/office/drawing/2014/main" id="{EC2A63CB-66AA-4CD2-8003-788E302DAF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1133728"/>
              </p:ext>
            </p:extLst>
          </p:nvPr>
        </p:nvGraphicFramePr>
        <p:xfrm>
          <a:off x="443372" y="1412776"/>
          <a:ext cx="11305256" cy="39227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715142">
                  <a:extLst>
                    <a:ext uri="{9D8B030D-6E8A-4147-A177-3AD203B41FA5}">
                      <a16:colId xmlns:a16="http://schemas.microsoft.com/office/drawing/2014/main" val="3700662407"/>
                    </a:ext>
                  </a:extLst>
                </a:gridCol>
                <a:gridCol w="1590114">
                  <a:extLst>
                    <a:ext uri="{9D8B030D-6E8A-4147-A177-3AD203B41FA5}">
                      <a16:colId xmlns:a16="http://schemas.microsoft.com/office/drawing/2014/main" val="186788446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/>
                        <a:t>R&amp;D items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/>
                        <a:t>Time</a:t>
                      </a:r>
                      <a:endParaRPr lang="zh-CN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68474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457200" indent="-457200">
                        <a:lnSpc>
                          <a:spcPct val="150000"/>
                        </a:lnSpc>
                        <a:buFont typeface="Wingdings" panose="05000000000000000000" pitchFamily="2" charset="2"/>
                        <a:buChar char="Ø"/>
                      </a:pPr>
                      <a:r>
                        <a:rPr lang="en-US" altLang="zh-CN" sz="2400" dirty="0"/>
                        <a:t>Further optimize the physical design of the coil, including magnetic field distribution, conductor structure, quench calculation and so on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zh-CN" sz="2400" dirty="0">
                          <a:solidFill>
                            <a:schemeClr val="tx1"/>
                          </a:solidFill>
                        </a:rPr>
                        <a:t>2024.11</a:t>
                      </a:r>
                      <a:endParaRPr lang="zh-CN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3474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457200" indent="-457200">
                        <a:lnSpc>
                          <a:spcPct val="150000"/>
                        </a:lnSpc>
                        <a:buFont typeface="Wingdings" panose="05000000000000000000" pitchFamily="2" charset="2"/>
                        <a:buChar char="Ø"/>
                      </a:pPr>
                      <a:r>
                        <a:rPr lang="en-US" altLang="zh-CN" sz="2400" dirty="0"/>
                        <a:t>Optimize the workflow of cryogenic system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zh-CN" sz="2400" dirty="0">
                          <a:solidFill>
                            <a:schemeClr val="tx1"/>
                          </a:solidFill>
                        </a:rPr>
                        <a:t>2024.12</a:t>
                      </a:r>
                      <a:endParaRPr lang="zh-CN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99439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457200" indent="-457200">
                        <a:lnSpc>
                          <a:spcPct val="150000"/>
                        </a:lnSpc>
                        <a:buFont typeface="Wingdings" panose="05000000000000000000" pitchFamily="2" charset="2"/>
                        <a:buChar char="Ø"/>
                      </a:pPr>
                      <a:r>
                        <a:rPr lang="en-US" altLang="zh-CN" sz="2400" dirty="0"/>
                        <a:t>Refine the design of mechanical structures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400" dirty="0">
                          <a:solidFill>
                            <a:schemeClr val="tx1"/>
                          </a:solidFill>
                        </a:rPr>
                        <a:t>2025.3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05392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457200" indent="-457200">
                        <a:lnSpc>
                          <a:spcPct val="150000"/>
                        </a:lnSpc>
                        <a:buFont typeface="Wingdings" panose="05000000000000000000" pitchFamily="2" charset="2"/>
                        <a:buChar char="Ø"/>
                      </a:pPr>
                      <a:r>
                        <a:rPr lang="en-US" altLang="zh-CN" sz="2400" dirty="0"/>
                        <a:t>Full size superconducting conductors development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zh-CN" sz="2400" dirty="0">
                          <a:solidFill>
                            <a:schemeClr val="tx1"/>
                          </a:solidFill>
                        </a:rPr>
                        <a:t>2025.12</a:t>
                      </a:r>
                      <a:endParaRPr lang="zh-CN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53306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457200" indent="-457200">
                        <a:lnSpc>
                          <a:spcPct val="150000"/>
                        </a:lnSpc>
                        <a:buFont typeface="Wingdings" panose="05000000000000000000" pitchFamily="2" charset="2"/>
                        <a:buChar char="Ø"/>
                      </a:pPr>
                      <a:r>
                        <a:rPr lang="en-US" altLang="zh-CN" sz="2400" dirty="0"/>
                        <a:t>HTS plan R&amp;D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zh-CN" sz="2400" dirty="0">
                          <a:solidFill>
                            <a:schemeClr val="tx1"/>
                          </a:solidFill>
                        </a:rPr>
                        <a:t>2027.12</a:t>
                      </a:r>
                      <a:endParaRPr lang="zh-CN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30634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89484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837"/>
    </mc:Choice>
    <mc:Fallback xmlns="">
      <p:transition spd="slow" advTm="155837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23">
            <a:extLst>
              <a:ext uri="{FF2B5EF4-FFF2-40B4-BE49-F238E27FC236}">
                <a16:creationId xmlns:a16="http://schemas.microsoft.com/office/drawing/2014/main" id="{3545BBB0-F5A1-4124-8C5A-A942C707EE66}"/>
              </a:ext>
            </a:extLst>
          </p:cNvPr>
          <p:cNvSpPr txBox="1"/>
          <p:nvPr/>
        </p:nvSpPr>
        <p:spPr>
          <a:xfrm>
            <a:off x="407368" y="103681"/>
            <a:ext cx="11690652" cy="7330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altLang="zh-CN" b="1" dirty="0">
                <a:solidFill>
                  <a:srgbClr val="C00000"/>
                </a:solidFill>
                <a:latin typeface="Arial Black" panose="020B0A04020102020204" pitchFamily="34" charset="0"/>
                <a:ea typeface="微软雅黑" panose="020B0503020204020204" pitchFamily="34" charset="-122"/>
              </a:rPr>
              <a:t>Ref-TDR progress</a:t>
            </a:r>
            <a:endParaRPr lang="en-US" altLang="zh-CN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22ECE2-CBD6-418E-95E2-D27A25ED6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/>
          <a:lstStyle/>
          <a:p>
            <a:fld id="{F15E9139-A00B-4B2A-98A6-095DC08F1345}" type="slidenum">
              <a:rPr lang="zh-CN" altLang="en-US" smtClean="0"/>
              <a:pPr/>
              <a:t>23</a:t>
            </a:fld>
            <a:endParaRPr lang="zh-CN" altLang="en-US" dirty="0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C6268BF7-C2F8-4C5A-91BA-EA5EDC937977}"/>
              </a:ext>
            </a:extLst>
          </p:cNvPr>
          <p:cNvSpPr txBox="1"/>
          <p:nvPr/>
        </p:nvSpPr>
        <p:spPr>
          <a:xfrm>
            <a:off x="358620" y="6186768"/>
            <a:ext cx="108012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dirty="0">
                <a:solidFill>
                  <a:srgbClr val="0000FF"/>
                </a:solidFill>
              </a:rPr>
              <a:t>We have already started writing </a:t>
            </a:r>
            <a:r>
              <a:rPr lang="en-US" altLang="zh-CN" sz="2400" dirty="0">
                <a:solidFill>
                  <a:srgbClr val="0000FF"/>
                </a:solidFill>
              </a:rPr>
              <a:t>the Ref-</a:t>
            </a:r>
            <a:r>
              <a:rPr lang="zh-CN" altLang="en-US" sz="2400" dirty="0">
                <a:solidFill>
                  <a:srgbClr val="0000FF"/>
                </a:solidFill>
              </a:rPr>
              <a:t>TDR, and more content is being added</a:t>
            </a:r>
            <a:r>
              <a:rPr lang="en-US" altLang="zh-CN" sz="2400" dirty="0">
                <a:solidFill>
                  <a:srgbClr val="0000FF"/>
                </a:solidFill>
              </a:rPr>
              <a:t>.</a:t>
            </a:r>
            <a:endParaRPr lang="zh-CN" altLang="en-US" sz="2400" dirty="0">
              <a:solidFill>
                <a:srgbClr val="0000FF"/>
              </a:solidFill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33526FED-D64F-443A-8504-648E463E88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285" y="1145566"/>
            <a:ext cx="2705379" cy="493168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F66703F8-39AE-47E6-B962-392F5D6E5B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1733" y="1237584"/>
            <a:ext cx="2630251" cy="4839663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EA767FF-21D7-4F2E-BCFD-D5C1E17B64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7330" y="1323538"/>
            <a:ext cx="2388950" cy="475370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27E76F8B-B97F-4D98-AE18-BE46595D3C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7824" y="1377975"/>
            <a:ext cx="2844800" cy="4789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975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837"/>
    </mc:Choice>
    <mc:Fallback xmlns="">
      <p:transition spd="slow" advTm="155837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27B1ED2-9EA9-4783-904A-C39E0D3948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1. After comparison, we have selected a solution and carried out the physical design, mechanical design, and cryogenic system design of the magnet.</a:t>
            </a:r>
          </a:p>
          <a:p>
            <a:r>
              <a:rPr lang="en-US" altLang="zh-CN" dirty="0"/>
              <a:t>2. The research team has a lot of experience in developing superconducting magnets. We are confident that we will finish all the required elements and will put this part into Ref-TDR.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219534B-C993-48B1-ACD4-A43095813B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Summary</a:t>
            </a:r>
            <a:endParaRPr lang="zh-CN" alt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830324-014E-47D4-BECB-0F47937D9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89074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" descr="8d5d924e275b0c7f58feed1244176003"/>
          <p:cNvPicPr>
            <a:picLocks noChangeAspect="1"/>
          </p:cNvPicPr>
          <p:nvPr/>
        </p:nvPicPr>
        <p:blipFill rotWithShape="1">
          <a:blip r:embed="rId2"/>
          <a:srcRect t="28679" b="6192"/>
          <a:stretch/>
        </p:blipFill>
        <p:spPr>
          <a:xfrm>
            <a:off x="635" y="0"/>
            <a:ext cx="12191365" cy="2118283"/>
          </a:xfrm>
          <a:prstGeom prst="rect">
            <a:avLst/>
          </a:prstGeom>
        </p:spPr>
      </p:pic>
      <p:sp>
        <p:nvSpPr>
          <p:cNvPr id="6" name="标题 3"/>
          <p:cNvSpPr txBox="1">
            <a:spLocks/>
          </p:cNvSpPr>
          <p:nvPr/>
        </p:nvSpPr>
        <p:spPr>
          <a:xfrm>
            <a:off x="1692720" y="3038785"/>
            <a:ext cx="8627534" cy="1326319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6000" dirty="0">
                <a:solidFill>
                  <a:srgbClr val="C00000"/>
                </a:solidFill>
              </a:rPr>
              <a:t>Thank you for your attention!</a:t>
            </a:r>
            <a:endParaRPr lang="zh-CN" altLang="en-US" sz="6000" dirty="0">
              <a:solidFill>
                <a:srgbClr val="C00000"/>
              </a:solidFill>
            </a:endParaRPr>
          </a:p>
        </p:txBody>
      </p:sp>
      <p:pic>
        <p:nvPicPr>
          <p:cNvPr id="10" name="Picture 2" descr="C:\Users\Administrator\Desktop\1111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42" y="35979"/>
            <a:ext cx="1548428" cy="91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6363" y="5398314"/>
            <a:ext cx="3552825" cy="672912"/>
          </a:xfrm>
          <a:prstGeom prst="rect">
            <a:avLst/>
          </a:prstGeom>
        </p:spPr>
      </p:pic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552FA-C358-4F70-9CE8-3E41459FCE36}" type="slidenum">
              <a:rPr lang="zh-CN" altLang="en-US" smtClean="0"/>
              <a:t>25</a:t>
            </a:fld>
            <a:endParaRPr lang="zh-CN" alt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5EAC949-290A-4F72-8126-286986C5AE1D}"/>
              </a:ext>
            </a:extLst>
          </p:cNvPr>
          <p:cNvSpPr txBox="1"/>
          <p:nvPr/>
        </p:nvSpPr>
        <p:spPr>
          <a:xfrm>
            <a:off x="635" y="6457890"/>
            <a:ext cx="12191365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</a:rPr>
              <a:t>Oct. 21-23, 2024, CEPC IDRC Meeting</a:t>
            </a:r>
            <a:endParaRPr lang="zh-CN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6039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56"/>
    </mc:Choice>
    <mc:Fallback xmlns="">
      <p:transition spd="slow" advTm="8556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6FA1491-1AFC-4901-81B5-0D3CEDE586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This report is about the design and development of the detector magnet for the Ref-TDR.</a:t>
            </a:r>
          </a:p>
          <a:p>
            <a:r>
              <a:rPr lang="en-US" altLang="zh-CN" dirty="0"/>
              <a:t>This report relates to the Ref-TDR Chapter 10.</a:t>
            </a:r>
          </a:p>
          <a:p>
            <a:endParaRPr lang="zh-CN" alt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B4BED2C-444C-4DBA-9256-5547A05FD8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Introduction</a:t>
            </a:r>
            <a:endParaRPr lang="zh-CN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EB467E-1C4E-47BA-B556-D5D98EF6C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3</a:t>
            </a:fld>
            <a:endParaRPr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6E615B43-AC0F-4023-92AE-0FA1770C77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3472" y="2914118"/>
            <a:ext cx="4084800" cy="380103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1A4C268-D2B5-4A3B-A454-62647F7E25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4032" y="3208835"/>
            <a:ext cx="3456384" cy="3506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7357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2757F897-87BC-40EF-9382-010744C08A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3251" y="1064287"/>
            <a:ext cx="6728698" cy="5283449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B9BF7E8-5AE6-4C1C-9BDF-C634C5E64C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Position and size</a:t>
            </a:r>
          </a:p>
          <a:p>
            <a:pPr marL="0" indent="0">
              <a:buNone/>
            </a:pPr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r>
              <a:rPr lang="en-US" altLang="zh-CN" dirty="0"/>
              <a:t>Magnetic field</a:t>
            </a:r>
            <a:endParaRPr lang="zh-CN" alt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7B273B0-72A9-4DA2-9462-B8750DCE8E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Requirements</a:t>
            </a:r>
            <a:endParaRPr lang="zh-CN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3DC345-25CC-4CC2-9842-82A048B1B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4</a:t>
            </a:fld>
            <a:endParaRPr lang="zh-CN" altLang="en-US" dirty="0"/>
          </a:p>
        </p:txBody>
      </p:sp>
      <p:graphicFrame>
        <p:nvGraphicFramePr>
          <p:cNvPr id="12" name="表格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7523835"/>
              </p:ext>
            </p:extLst>
          </p:nvPr>
        </p:nvGraphicFramePr>
        <p:xfrm>
          <a:off x="1478223" y="1969415"/>
          <a:ext cx="3312368" cy="1463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46113">
                  <a:extLst>
                    <a:ext uri="{9D8B030D-6E8A-4147-A177-3AD203B41FA5}">
                      <a16:colId xmlns:a16="http://schemas.microsoft.com/office/drawing/2014/main" val="1089162884"/>
                    </a:ext>
                  </a:extLst>
                </a:gridCol>
                <a:gridCol w="1466255">
                  <a:extLst>
                    <a:ext uri="{9D8B030D-6E8A-4147-A177-3AD203B41FA5}">
                      <a16:colId xmlns:a16="http://schemas.microsoft.com/office/drawing/2014/main" val="783139351"/>
                    </a:ext>
                  </a:extLst>
                </a:gridCol>
              </a:tblGrid>
              <a:tr h="317136"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Inner diameter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7070 mm</a:t>
                      </a:r>
                      <a:endParaRPr lang="zh-CN" alt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7039399"/>
                  </a:ext>
                </a:extLst>
              </a:tr>
              <a:tr h="317136"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Thickness 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700 mm</a:t>
                      </a:r>
                      <a:endParaRPr lang="zh-CN" alt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8108882"/>
                  </a:ext>
                </a:extLst>
              </a:tr>
              <a:tr h="317136"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Outer diameter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8470</a:t>
                      </a:r>
                      <a:r>
                        <a:rPr lang="en-US" altLang="zh-CN" sz="1800" baseline="0" dirty="0"/>
                        <a:t> mm</a:t>
                      </a:r>
                      <a:endParaRPr lang="zh-CN" alt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4630488"/>
                  </a:ext>
                </a:extLst>
              </a:tr>
              <a:tr h="317136"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Length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9050 mm</a:t>
                      </a:r>
                      <a:endParaRPr lang="zh-CN" alt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6811248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3" name="表格 1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005061765"/>
                  </p:ext>
                </p:extLst>
              </p:nvPr>
            </p:nvGraphicFramePr>
            <p:xfrm>
              <a:off x="1092941" y="4354331"/>
              <a:ext cx="3895600" cy="753364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735361">
                      <a:extLst>
                        <a:ext uri="{9D8B030D-6E8A-4147-A177-3AD203B41FA5}">
                          <a16:colId xmlns:a16="http://schemas.microsoft.com/office/drawing/2014/main" val="2577783946"/>
                        </a:ext>
                      </a:extLst>
                    </a:gridCol>
                    <a:gridCol w="504056">
                      <a:extLst>
                        <a:ext uri="{9D8B030D-6E8A-4147-A177-3AD203B41FA5}">
                          <a16:colId xmlns:a16="http://schemas.microsoft.com/office/drawing/2014/main" val="3486058522"/>
                        </a:ext>
                      </a:extLst>
                    </a:gridCol>
                    <a:gridCol w="720080">
                      <a:extLst>
                        <a:ext uri="{9D8B030D-6E8A-4147-A177-3AD203B41FA5}">
                          <a16:colId xmlns:a16="http://schemas.microsoft.com/office/drawing/2014/main" val="3785020476"/>
                        </a:ext>
                      </a:extLst>
                    </a:gridCol>
                    <a:gridCol w="504056">
                      <a:extLst>
                        <a:ext uri="{9D8B030D-6E8A-4147-A177-3AD203B41FA5}">
                          <a16:colId xmlns:a16="http://schemas.microsoft.com/office/drawing/2014/main" val="548518751"/>
                        </a:ext>
                      </a:extLst>
                    </a:gridCol>
                    <a:gridCol w="432047">
                      <a:extLst>
                        <a:ext uri="{9D8B030D-6E8A-4147-A177-3AD203B41FA5}">
                          <a16:colId xmlns:a16="http://schemas.microsoft.com/office/drawing/2014/main" val="3684857853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Energy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800" b="1" i="1" u="none" strike="noStrike" kern="1200" baseline="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t</a:t>
                          </a:r>
                          <a14:m>
                            <m:oMath xmlns:m="http://schemas.openxmlformats.org/officeDocument/2006/math">
                              <m:bar>
                                <m:barPr>
                                  <m:pos m:val="top"/>
                                  <m:ctrlPr>
                                    <a:rPr lang="en-US" altLang="zh-CN" sz="1800" b="1" i="1" u="none" strike="noStrike" kern="1200" baseline="0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barPr>
                                <m:e>
                                  <m:r>
                                    <a:rPr lang="en-US" altLang="zh-CN" sz="1800" b="1" i="1" u="none" strike="noStrike" kern="1200" baseline="0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𝒕</m:t>
                                  </m:r>
                                </m:e>
                              </m:bar>
                            </m:oMath>
                          </a14:m>
                          <a:endParaRPr lang="zh-CN" altLang="en-US" sz="1800" b="1" i="1" u="none" strike="noStrike" kern="1200" baseline="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800" b="1" i="0" u="none" strike="noStrike" kern="1200" baseline="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Higgs </a:t>
                          </a:r>
                          <a:endParaRPr lang="en-US" altLang="zh-CN" sz="1800" b="0" i="0" u="none" strike="noStrike" kern="1200" baseline="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1" dirty="0"/>
                            <a:t>W</a:t>
                          </a:r>
                          <a:endParaRPr lang="zh-CN" altLang="en-US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1" dirty="0"/>
                            <a:t>Z</a:t>
                          </a:r>
                          <a:endParaRPr lang="zh-CN" altLang="en-US" b="1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797684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Magnetic</a:t>
                          </a:r>
                          <a:r>
                            <a:rPr lang="en-US" altLang="zh-CN" baseline="0" dirty="0"/>
                            <a:t> field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/>
                            <a:t>3T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dirty="0"/>
                            <a:t>3T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dirty="0"/>
                            <a:t>3T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dirty="0"/>
                            <a:t>2T</a:t>
                          </a:r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89628143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3" name="表格 1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005061765"/>
                  </p:ext>
                </p:extLst>
              </p:nvPr>
            </p:nvGraphicFramePr>
            <p:xfrm>
              <a:off x="1092941" y="4354331"/>
              <a:ext cx="3895600" cy="753364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735361">
                      <a:extLst>
                        <a:ext uri="{9D8B030D-6E8A-4147-A177-3AD203B41FA5}">
                          <a16:colId xmlns:a16="http://schemas.microsoft.com/office/drawing/2014/main" val="2577783946"/>
                        </a:ext>
                      </a:extLst>
                    </a:gridCol>
                    <a:gridCol w="504056">
                      <a:extLst>
                        <a:ext uri="{9D8B030D-6E8A-4147-A177-3AD203B41FA5}">
                          <a16:colId xmlns:a16="http://schemas.microsoft.com/office/drawing/2014/main" val="3486058522"/>
                        </a:ext>
                      </a:extLst>
                    </a:gridCol>
                    <a:gridCol w="720080">
                      <a:extLst>
                        <a:ext uri="{9D8B030D-6E8A-4147-A177-3AD203B41FA5}">
                          <a16:colId xmlns:a16="http://schemas.microsoft.com/office/drawing/2014/main" val="3785020476"/>
                        </a:ext>
                      </a:extLst>
                    </a:gridCol>
                    <a:gridCol w="504056">
                      <a:extLst>
                        <a:ext uri="{9D8B030D-6E8A-4147-A177-3AD203B41FA5}">
                          <a16:colId xmlns:a16="http://schemas.microsoft.com/office/drawing/2014/main" val="548518751"/>
                        </a:ext>
                      </a:extLst>
                    </a:gridCol>
                    <a:gridCol w="432047">
                      <a:extLst>
                        <a:ext uri="{9D8B030D-6E8A-4147-A177-3AD203B41FA5}">
                          <a16:colId xmlns:a16="http://schemas.microsoft.com/office/drawing/2014/main" val="3684857853"/>
                        </a:ext>
                      </a:extLst>
                    </a:gridCol>
                  </a:tblGrid>
                  <a:tr h="382524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Energy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3"/>
                          <a:stretch>
                            <a:fillRect l="-344578" t="-7937" r="-330120" b="-12063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800" b="1" i="0" u="none" strike="noStrike" kern="1200" baseline="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Higgs </a:t>
                          </a:r>
                          <a:endParaRPr lang="en-US" altLang="zh-CN" sz="1800" b="0" i="0" u="none" strike="noStrike" kern="1200" baseline="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1" dirty="0"/>
                            <a:t>W</a:t>
                          </a:r>
                          <a:endParaRPr lang="zh-CN" altLang="en-US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1" dirty="0"/>
                            <a:t>Z</a:t>
                          </a:r>
                          <a:endParaRPr lang="zh-CN" altLang="en-US" b="1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797684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Magnetic</a:t>
                          </a:r>
                          <a:r>
                            <a:rPr lang="en-US" altLang="zh-CN" baseline="0" dirty="0"/>
                            <a:t> field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/>
                            <a:t>3T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dirty="0"/>
                            <a:t>3T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dirty="0"/>
                            <a:t>3T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dirty="0"/>
                            <a:t>2T</a:t>
                          </a:r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896281436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9" name="矩形 8">
            <a:extLst>
              <a:ext uri="{FF2B5EF4-FFF2-40B4-BE49-F238E27FC236}">
                <a16:creationId xmlns:a16="http://schemas.microsoft.com/office/drawing/2014/main" id="{E14A4967-E25A-4594-944F-BA75F2DAF8F5}"/>
              </a:ext>
            </a:extLst>
          </p:cNvPr>
          <p:cNvSpPr/>
          <p:nvPr/>
        </p:nvSpPr>
        <p:spPr>
          <a:xfrm>
            <a:off x="7333878" y="2475269"/>
            <a:ext cx="2866578" cy="23365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solidFill>
                  <a:srgbClr val="FF0000"/>
                </a:solidFill>
              </a:rPr>
              <a:t>Magnet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37310AE3-1E03-4A1C-8B30-1C61AD80A381}"/>
              </a:ext>
            </a:extLst>
          </p:cNvPr>
          <p:cNvSpPr/>
          <p:nvPr/>
        </p:nvSpPr>
        <p:spPr>
          <a:xfrm>
            <a:off x="7333878" y="4941168"/>
            <a:ext cx="2866578" cy="23365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solidFill>
                  <a:srgbClr val="FF0000"/>
                </a:solidFill>
              </a:rPr>
              <a:t>Magnet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1D6431E5-79F1-4873-BAE2-54C067605E1F}"/>
              </a:ext>
            </a:extLst>
          </p:cNvPr>
          <p:cNvSpPr txBox="1"/>
          <p:nvPr/>
        </p:nvSpPr>
        <p:spPr>
          <a:xfrm>
            <a:off x="7608168" y="2152153"/>
            <a:ext cx="14229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rgbClr val="0000FF"/>
                </a:solidFill>
              </a:rPr>
              <a:t>Yoke + Muon</a:t>
            </a:r>
            <a:endParaRPr lang="zh-CN" altLang="en-US" b="1" dirty="0">
              <a:solidFill>
                <a:srgbClr val="0000FF"/>
              </a:solidFill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7A605E87-FFB7-4C2A-B495-2C406DE8E725}"/>
              </a:ext>
            </a:extLst>
          </p:cNvPr>
          <p:cNvSpPr txBox="1"/>
          <p:nvPr/>
        </p:nvSpPr>
        <p:spPr>
          <a:xfrm>
            <a:off x="7896200" y="2812491"/>
            <a:ext cx="5952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err="1">
                <a:solidFill>
                  <a:srgbClr val="0000FF"/>
                </a:solidFill>
              </a:rPr>
              <a:t>Hcal</a:t>
            </a:r>
            <a:endParaRPr lang="zh-CN" altLang="en-US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3795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23">
            <a:extLst>
              <a:ext uri="{FF2B5EF4-FFF2-40B4-BE49-F238E27FC236}">
                <a16:creationId xmlns:a16="http://schemas.microsoft.com/office/drawing/2014/main" id="{3545BBB0-F5A1-4124-8C5A-A942C707EE66}"/>
              </a:ext>
            </a:extLst>
          </p:cNvPr>
          <p:cNvSpPr txBox="1"/>
          <p:nvPr/>
        </p:nvSpPr>
        <p:spPr>
          <a:xfrm>
            <a:off x="407368" y="103681"/>
            <a:ext cx="11690652" cy="7330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spcBef>
                <a:spcPct val="0"/>
              </a:spcBef>
              <a:buNone/>
              <a:defRPr sz="4000" b="1" baseline="0">
                <a:solidFill>
                  <a:srgbClr val="C00000"/>
                </a:solidFill>
                <a:effectLst/>
                <a:latin typeface="Arial Black" panose="020B0A04020102020204" pitchFamily="34" charset="0"/>
                <a:ea typeface="微软雅黑" pitchFamily="34" charset="-122"/>
                <a:cs typeface="Arial" panose="020B0604020202020204" pitchFamily="34" charset="0"/>
              </a:defRPr>
            </a:lvl1pPr>
          </a:lstStyle>
          <a:p>
            <a:r>
              <a:rPr lang="en-US" altLang="zh-CN" dirty="0"/>
              <a:t>Technology survey and our choice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DE6A890B-B7DF-4EB4-A4A5-5B4AB4A543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85861"/>
            <a:ext cx="10972800" cy="4840303"/>
          </a:xfrm>
        </p:spPr>
        <p:txBody>
          <a:bodyPr>
            <a:normAutofit/>
          </a:bodyPr>
          <a:lstStyle/>
          <a:p>
            <a:r>
              <a:rPr lang="en-US" altLang="zh-CN" dirty="0"/>
              <a:t>Low Temperature Superconductor (LTS) or High Temperature Superconductor (HTS)</a:t>
            </a:r>
          </a:p>
          <a:p>
            <a:pPr marL="0" indent="0">
              <a:buNone/>
            </a:pPr>
            <a:endParaRPr lang="en-US" altLang="zh-CN" dirty="0"/>
          </a:p>
          <a:p>
            <a:pPr marL="0" indent="0">
              <a:buNone/>
            </a:pPr>
            <a:endParaRPr lang="en-US" altLang="zh-CN" dirty="0"/>
          </a:p>
          <a:p>
            <a:pPr marL="0" indent="0">
              <a:buNone/>
            </a:pPr>
            <a:endParaRPr lang="en-US" altLang="zh-CN" dirty="0"/>
          </a:p>
          <a:p>
            <a:pPr marL="0" indent="0">
              <a:buNone/>
            </a:pPr>
            <a:endParaRPr lang="en-US" altLang="zh-CN" dirty="0"/>
          </a:p>
          <a:p>
            <a:pPr marL="0" indent="0">
              <a:buNone/>
            </a:pPr>
            <a:endParaRPr lang="en-US" altLang="zh-CN" dirty="0"/>
          </a:p>
          <a:p>
            <a:pPr marL="0" indent="0">
              <a:buNone/>
            </a:pPr>
            <a:endParaRPr lang="en-US" altLang="zh-CN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C6F2F5-077E-452F-AA9C-055CAFD30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/>
          <a:lstStyle/>
          <a:p>
            <a:fld id="{F15E9139-A00B-4B2A-98A6-095DC08F1345}" type="slidenum">
              <a:rPr lang="zh-CN" altLang="en-US" smtClean="0"/>
              <a:pPr/>
              <a:t>5</a:t>
            </a:fld>
            <a:endParaRPr lang="zh-CN" altLang="en-US" dirty="0"/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5233289"/>
              </p:ext>
            </p:extLst>
          </p:nvPr>
        </p:nvGraphicFramePr>
        <p:xfrm>
          <a:off x="1055440" y="2492895"/>
          <a:ext cx="10441160" cy="380873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12168">
                  <a:extLst>
                    <a:ext uri="{9D8B030D-6E8A-4147-A177-3AD203B41FA5}">
                      <a16:colId xmlns:a16="http://schemas.microsoft.com/office/drawing/2014/main" val="2581211396"/>
                    </a:ext>
                  </a:extLst>
                </a:gridCol>
                <a:gridCol w="4320480">
                  <a:extLst>
                    <a:ext uri="{9D8B030D-6E8A-4147-A177-3AD203B41FA5}">
                      <a16:colId xmlns:a16="http://schemas.microsoft.com/office/drawing/2014/main" val="1853612921"/>
                    </a:ext>
                  </a:extLst>
                </a:gridCol>
                <a:gridCol w="4608512">
                  <a:extLst>
                    <a:ext uri="{9D8B030D-6E8A-4147-A177-3AD203B41FA5}">
                      <a16:colId xmlns:a16="http://schemas.microsoft.com/office/drawing/2014/main" val="2810438189"/>
                    </a:ext>
                  </a:extLst>
                </a:gridCol>
              </a:tblGrid>
              <a:tr h="504057">
                <a:tc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b="1" dirty="0">
                          <a:solidFill>
                            <a:srgbClr val="0000FF"/>
                          </a:solidFill>
                        </a:rPr>
                        <a:t>LTS</a:t>
                      </a:r>
                      <a:endParaRPr lang="zh-CN" altLang="en-US" sz="2400" b="1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b="1" dirty="0">
                          <a:solidFill>
                            <a:srgbClr val="0000FF"/>
                          </a:solidFill>
                        </a:rPr>
                        <a:t>HTS</a:t>
                      </a:r>
                      <a:endParaRPr lang="zh-CN" altLang="en-US" sz="2400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5436344"/>
                  </a:ext>
                </a:extLst>
              </a:tr>
              <a:tr h="1994041"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altLang="zh-CN" dirty="0"/>
                        <a:t>advantages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2000" dirty="0"/>
                        <a:t>Mature cable processing technology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2000" dirty="0"/>
                        <a:t>Mature coil winding and epoxy impregnation process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2000" dirty="0"/>
                        <a:t>Mature coil quench detection and protection methods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2000" dirty="0"/>
                        <a:t>Low cost</a:t>
                      </a:r>
                      <a:endParaRPr lang="zh-CN" altLang="en-US" sz="2000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2000" dirty="0"/>
                        <a:t>High mechanical strength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2000" baseline="0" dirty="0"/>
                        <a:t>High  current density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2000" dirty="0"/>
                        <a:t>Can work at higher temperature, reducing the operating costs of cryogenic systems</a:t>
                      </a:r>
                      <a:endParaRPr lang="zh-CN" alt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1034673"/>
                  </a:ext>
                </a:extLst>
              </a:tr>
              <a:tr h="1246276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disadvantages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2000" dirty="0"/>
                        <a:t>Easy to quench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2000" dirty="0"/>
                        <a:t>High operating cost of cryogenic</a:t>
                      </a:r>
                      <a:r>
                        <a:rPr lang="en-US" altLang="zh-CN" sz="2000" baseline="0" dirty="0"/>
                        <a:t> system</a:t>
                      </a:r>
                      <a:endParaRPr lang="en-US" altLang="zh-CN" sz="2000" dirty="0"/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endParaRPr lang="zh-CN" altLang="en-US" sz="2000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2000" dirty="0">
                          <a:solidFill>
                            <a:srgbClr val="FF0000"/>
                          </a:solidFill>
                        </a:rPr>
                        <a:t>No effective quench detecting method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2000" dirty="0"/>
                        <a:t>No  coil proper winding method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2000" dirty="0"/>
                        <a:t>High</a:t>
                      </a:r>
                      <a:r>
                        <a:rPr lang="en-US" altLang="zh-CN" sz="2000" baseline="0" dirty="0"/>
                        <a:t> cost</a:t>
                      </a:r>
                      <a:endParaRPr lang="en-US" altLang="zh-CN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4091199"/>
                  </a:ext>
                </a:extLst>
              </a:tr>
            </a:tbl>
          </a:graphicData>
        </a:graphic>
      </p:graphicFrame>
      <p:sp>
        <p:nvSpPr>
          <p:cNvPr id="3" name="笑脸 2"/>
          <p:cNvSpPr/>
          <p:nvPr/>
        </p:nvSpPr>
        <p:spPr>
          <a:xfrm>
            <a:off x="3359696" y="2456518"/>
            <a:ext cx="554360" cy="504056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5383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837"/>
    </mc:Choice>
    <mc:Fallback xmlns="">
      <p:transition spd="slow" advTm="155837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3231961-F43F-4B6A-B2F0-E677A9FA4D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85861"/>
            <a:ext cx="7502624" cy="5167475"/>
          </a:xfrm>
        </p:spPr>
        <p:txBody>
          <a:bodyPr>
            <a:normAutofit fontScale="92500" lnSpcReduction="10000"/>
          </a:bodyPr>
          <a:lstStyle/>
          <a:p>
            <a:r>
              <a:rPr lang="en-US" altLang="zh-CN" b="0" i="0" dirty="0">
                <a:effectLst/>
                <a:cs typeface="Arial" panose="020B0604020202020204" pitchFamily="34" charset="0"/>
              </a:rPr>
              <a:t>Large-size and high-strength </a:t>
            </a:r>
            <a:r>
              <a:rPr lang="en-US" altLang="zh-CN" dirty="0"/>
              <a:t>Aluminum stabilized superconducting cable;</a:t>
            </a:r>
          </a:p>
          <a:p>
            <a:r>
              <a:rPr lang="en-US" altLang="zh-CN" dirty="0"/>
              <a:t>Suspension system of the huge coil (185 tons);</a:t>
            </a:r>
          </a:p>
          <a:p>
            <a:r>
              <a:rPr lang="en-US" altLang="zh-CN" dirty="0"/>
              <a:t>High precision machining and assembly of large scale coil</a:t>
            </a:r>
            <a:r>
              <a:rPr lang="zh-CN" altLang="en-US" dirty="0"/>
              <a:t>；</a:t>
            </a:r>
            <a:endParaRPr lang="en-US" altLang="zh-CN" dirty="0"/>
          </a:p>
          <a:p>
            <a:r>
              <a:rPr lang="en-US" altLang="zh-CN" dirty="0"/>
              <a:t>There are lots of welds in low-temperature pipes, including pipes and coil supports, pipes and liquid/gas helium tanks.</a:t>
            </a:r>
          </a:p>
          <a:p>
            <a:pPr marL="0" indent="0">
              <a:buNone/>
            </a:pPr>
            <a:endParaRPr lang="en-US" altLang="zh-CN" dirty="0"/>
          </a:p>
          <a:p>
            <a:pPr marL="0" indent="0">
              <a:buNone/>
            </a:pPr>
            <a:r>
              <a:rPr lang="en-US" altLang="zh-CN" dirty="0"/>
              <a:t>In summary, most of the challenges are related to </a:t>
            </a:r>
            <a:r>
              <a:rPr lang="en-US" altLang="zh-CN" dirty="0">
                <a:solidFill>
                  <a:srgbClr val="FF0000"/>
                </a:solidFill>
              </a:rPr>
              <a:t>processing techniques</a:t>
            </a:r>
            <a:r>
              <a:rPr lang="en-US" altLang="zh-CN" dirty="0"/>
              <a:t>.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AA85A63-C414-4FDA-B9D4-3AD48A8A6C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Main Technical Challenges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A64868-02A4-4E4A-BCBA-23D546A049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6</a:t>
            </a:fld>
            <a:endParaRPr lang="zh-CN" altLang="en-US" dirty="0"/>
          </a:p>
        </p:txBody>
      </p:sp>
      <p:pic>
        <p:nvPicPr>
          <p:cNvPr id="7" name="内容占位符 28">
            <a:extLst>
              <a:ext uri="{FF2B5EF4-FFF2-40B4-BE49-F238E27FC236}">
                <a16:creationId xmlns:a16="http://schemas.microsoft.com/office/drawing/2014/main" id="{8CDD4453-676D-4E99-8AC7-314A1EE20C8B}"/>
              </a:ext>
            </a:extLst>
          </p:cNvPr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86596" y="5316206"/>
            <a:ext cx="2055800" cy="112965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BBFDE48-C99E-4FA8-9409-E0C6C98CB6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176" y="3632474"/>
            <a:ext cx="1478914" cy="131686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E99DDC0-4BD9-4904-95F2-1C571D6AA0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6176" y="2268374"/>
            <a:ext cx="1478914" cy="130473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17E0D67-EB65-448E-8F18-B2765A153A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52643" y="2315489"/>
            <a:ext cx="1329757" cy="133607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77B5144-988A-45AC-9632-FF3B153FECA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25201"/>
          <a:stretch/>
        </p:blipFill>
        <p:spPr>
          <a:xfrm>
            <a:off x="9959695" y="3695324"/>
            <a:ext cx="2038251" cy="93589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D6CD187E-E7DE-F81D-4F36-D3D7477B25A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7604" y="5020893"/>
            <a:ext cx="1302496" cy="142496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62EA18C-94A3-4DA8-8247-78623EC4CD0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10514" y="1285861"/>
            <a:ext cx="2038252" cy="665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697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23">
            <a:extLst>
              <a:ext uri="{FF2B5EF4-FFF2-40B4-BE49-F238E27FC236}">
                <a16:creationId xmlns:a16="http://schemas.microsoft.com/office/drawing/2014/main" id="{3545BBB0-F5A1-4124-8C5A-A942C707EE66}"/>
              </a:ext>
            </a:extLst>
          </p:cNvPr>
          <p:cNvSpPr txBox="1"/>
          <p:nvPr/>
        </p:nvSpPr>
        <p:spPr>
          <a:xfrm>
            <a:off x="407368" y="103681"/>
            <a:ext cx="11690652" cy="7330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altLang="zh-CN" b="1" dirty="0">
                <a:solidFill>
                  <a:srgbClr val="C00000"/>
                </a:solidFill>
                <a:latin typeface="Arial Black" panose="020B0A04020102020204" pitchFamily="34" charset="0"/>
              </a:rPr>
              <a:t>R&amp;D efforts and results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D0A2E891-8B74-4D5A-AC2C-D73490209C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25001"/>
            <a:ext cx="10972800" cy="4840303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altLang="zh-CN" dirty="0"/>
              <a:t>Conductors</a:t>
            </a:r>
          </a:p>
          <a:p>
            <a:pPr marL="400050" lvl="1" indent="0">
              <a:buNone/>
            </a:pPr>
            <a:r>
              <a:rPr lang="en-US" altLang="zh-CN" sz="1800" dirty="0"/>
              <a:t>Conductor is the foundation of the magnet development. Most of the detector magnets used or will use the </a:t>
            </a:r>
            <a:r>
              <a:rPr lang="en-GB" altLang="zh-CN" sz="1800" dirty="0" err="1"/>
              <a:t>Aluminum</a:t>
            </a:r>
            <a:r>
              <a:rPr lang="en-GB" altLang="zh-CN" sz="1800" dirty="0"/>
              <a:t>-stabilized </a:t>
            </a:r>
            <a:r>
              <a:rPr lang="en-GB" altLang="zh-CN" sz="1800" dirty="0" err="1"/>
              <a:t>Nb-Ti</a:t>
            </a:r>
            <a:r>
              <a:rPr lang="en-GB" altLang="zh-CN" sz="1800" dirty="0"/>
              <a:t>/Cu conductors.</a:t>
            </a:r>
          </a:p>
          <a:p>
            <a:pPr marL="400050" lvl="1" indent="0">
              <a:buNone/>
            </a:pPr>
            <a:r>
              <a:rPr lang="en-US" altLang="zh-CN" sz="1800" dirty="0"/>
              <a:t> </a:t>
            </a:r>
            <a:endParaRPr lang="zh-CN" altLang="en-US" sz="18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A07537-25B1-48D0-9AED-BBEC5D70429F}"/>
              </a:ext>
            </a:extLst>
          </p:cNvPr>
          <p:cNvSpPr txBox="1">
            <a:spLocks/>
          </p:cNvSpPr>
          <p:nvPr/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15E9139-A00B-4B2A-98A6-095DC08F1345}" type="slidenum">
              <a:rPr lang="zh-CN" altLang="en-US" smtClean="0"/>
              <a:pPr/>
              <a:t>7</a:t>
            </a:fld>
            <a:endParaRPr lang="zh-CN" altLang="en-US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342" y="3164534"/>
            <a:ext cx="5379828" cy="2411928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481342" y="5694557"/>
            <a:ext cx="52565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/>
              <a:t>The IHEP and </a:t>
            </a:r>
            <a:r>
              <a:rPr lang="en-US" altLang="zh-CN" dirty="0" err="1"/>
              <a:t>Toly</a:t>
            </a:r>
            <a:r>
              <a:rPr lang="en-US" altLang="zh-CN" dirty="0"/>
              <a:t> company have jointly established an aluminum coated conductor production line in 2015.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3223" y="2449330"/>
            <a:ext cx="4160530" cy="192116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2694" y="3781511"/>
            <a:ext cx="2122688" cy="59870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58795" y="4509310"/>
            <a:ext cx="3127315" cy="2086323"/>
          </a:xfrm>
          <a:prstGeom prst="rect">
            <a:avLst/>
          </a:prstGeom>
        </p:spPr>
      </p:pic>
      <p:pic>
        <p:nvPicPr>
          <p:cNvPr id="13" name="图片 10" descr="Image_00_026.jpg_副本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7" t="24397" r="16306" b="26134"/>
          <a:stretch>
            <a:fillRect/>
          </a:stretch>
        </p:blipFill>
        <p:spPr bwMode="auto">
          <a:xfrm>
            <a:off x="6308701" y="5734974"/>
            <a:ext cx="1972642" cy="860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文本框 13"/>
          <p:cNvSpPr txBox="1"/>
          <p:nvPr/>
        </p:nvSpPr>
        <p:spPr>
          <a:xfrm>
            <a:off x="6096000" y="2553619"/>
            <a:ext cx="18182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/>
              <a:t>Rutherford Cable</a:t>
            </a:r>
            <a:endParaRPr lang="zh-CN" altLang="en-US" b="1" dirty="0"/>
          </a:p>
        </p:txBody>
      </p:sp>
      <p:sp>
        <p:nvSpPr>
          <p:cNvPr id="15" name="文本框 14"/>
          <p:cNvSpPr txBox="1"/>
          <p:nvPr/>
        </p:nvSpPr>
        <p:spPr>
          <a:xfrm>
            <a:off x="6184129" y="4977397"/>
            <a:ext cx="21279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Aluminum stabilized </a:t>
            </a:r>
            <a:r>
              <a:rPr lang="en-GB" altLang="zh-CN" b="1" dirty="0" err="1"/>
              <a:t>NbTi</a:t>
            </a:r>
            <a:r>
              <a:rPr lang="en-GB" altLang="zh-CN" b="1" dirty="0"/>
              <a:t>/Cu conductor</a:t>
            </a:r>
            <a:endParaRPr lang="zh-CN" altLang="en-US" b="1" dirty="0"/>
          </a:p>
        </p:txBody>
      </p:sp>
      <p:sp>
        <p:nvSpPr>
          <p:cNvPr id="16" name="矩形 15"/>
          <p:cNvSpPr/>
          <p:nvPr/>
        </p:nvSpPr>
        <p:spPr>
          <a:xfrm>
            <a:off x="8237677" y="6251426"/>
            <a:ext cx="21739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FFFF00"/>
                </a:solidFill>
                <a:latin typeface="ArialUnicodeMS"/>
              </a:rPr>
              <a:t>Extrusion machine</a:t>
            </a:r>
            <a:endParaRPr lang="zh-CN" alt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2379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837"/>
    </mc:Choice>
    <mc:Fallback xmlns="">
      <p:transition spd="slow" advTm="155837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圆角矩形 26"/>
          <p:cNvSpPr/>
          <p:nvPr/>
        </p:nvSpPr>
        <p:spPr>
          <a:xfrm>
            <a:off x="7126446" y="3895479"/>
            <a:ext cx="4903733" cy="2729168"/>
          </a:xfrm>
          <a:prstGeom prst="roundRect">
            <a:avLst>
              <a:gd name="adj" fmla="val 10313"/>
            </a:avLst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圆角矩形 25"/>
          <p:cNvSpPr/>
          <p:nvPr/>
        </p:nvSpPr>
        <p:spPr>
          <a:xfrm>
            <a:off x="7064583" y="1191973"/>
            <a:ext cx="4864065" cy="2622613"/>
          </a:xfrm>
          <a:prstGeom prst="roundRect">
            <a:avLst>
              <a:gd name="adj" fmla="val 10313"/>
            </a:avLst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23">
            <a:extLst>
              <a:ext uri="{FF2B5EF4-FFF2-40B4-BE49-F238E27FC236}">
                <a16:creationId xmlns:a16="http://schemas.microsoft.com/office/drawing/2014/main" id="{3545BBB0-F5A1-4124-8C5A-A942C707EE66}"/>
              </a:ext>
            </a:extLst>
          </p:cNvPr>
          <p:cNvSpPr txBox="1"/>
          <p:nvPr/>
        </p:nvSpPr>
        <p:spPr>
          <a:xfrm>
            <a:off x="407368" y="103681"/>
            <a:ext cx="11690652" cy="7330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altLang="zh-CN" b="1" dirty="0">
                <a:solidFill>
                  <a:srgbClr val="C00000"/>
                </a:solidFill>
                <a:latin typeface="Arial Black" panose="020B0A04020102020204" pitchFamily="34" charset="0"/>
              </a:rPr>
              <a:t>R&amp;D efforts and results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D0A2E891-8B74-4D5A-AC2C-D73490209C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25001"/>
            <a:ext cx="10972800" cy="4840303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altLang="zh-CN" sz="3600" dirty="0"/>
              <a:t>Al-stabilized Conductors</a:t>
            </a:r>
          </a:p>
          <a:p>
            <a:pPr marL="400050" lvl="1" indent="0">
              <a:buNone/>
            </a:pPr>
            <a:r>
              <a:rPr lang="en-US" altLang="zh-CN" sz="1800" dirty="0"/>
              <a:t> </a:t>
            </a:r>
            <a:endParaRPr lang="zh-CN" altLang="en-US" sz="18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A07537-25B1-48D0-9AED-BBEC5D70429F}"/>
              </a:ext>
            </a:extLst>
          </p:cNvPr>
          <p:cNvSpPr txBox="1">
            <a:spLocks/>
          </p:cNvSpPr>
          <p:nvPr/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15E9139-A00B-4B2A-98A6-095DC08F1345}" type="slidenum">
              <a:rPr lang="zh-CN" altLang="en-US" smtClean="0"/>
              <a:pPr/>
              <a:t>8</a:t>
            </a:fld>
            <a:endParaRPr lang="zh-CN" altLang="en-US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821" y="2263120"/>
            <a:ext cx="6902762" cy="3336602"/>
          </a:xfrm>
          <a:prstGeom prst="rect">
            <a:avLst/>
          </a:prstGeom>
        </p:spPr>
      </p:pic>
      <p:grpSp>
        <p:nvGrpSpPr>
          <p:cNvPr id="17" name="组合 16"/>
          <p:cNvGrpSpPr/>
          <p:nvPr/>
        </p:nvGrpSpPr>
        <p:grpSpPr>
          <a:xfrm>
            <a:off x="7518325" y="2019450"/>
            <a:ext cx="2016224" cy="1453571"/>
            <a:chOff x="5629869" y="2726362"/>
            <a:chExt cx="2659224" cy="1898496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6541650" y="2896596"/>
              <a:ext cx="852485" cy="2604039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629869" y="2726362"/>
              <a:ext cx="2659224" cy="924267"/>
            </a:xfrm>
            <a:prstGeom prst="rect">
              <a:avLst/>
            </a:prstGeom>
          </p:spPr>
        </p:pic>
      </p:grpSp>
      <p:pic>
        <p:nvPicPr>
          <p:cNvPr id="20" name="图片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20397" y="1763792"/>
            <a:ext cx="1583454" cy="1958387"/>
          </a:xfrm>
          <a:prstGeom prst="rect">
            <a:avLst/>
          </a:prstGeom>
        </p:spPr>
      </p:pic>
      <p:sp>
        <p:nvSpPr>
          <p:cNvPr id="21" name="矩形 20"/>
          <p:cNvSpPr/>
          <p:nvPr/>
        </p:nvSpPr>
        <p:spPr>
          <a:xfrm>
            <a:off x="9969405" y="3409253"/>
            <a:ext cx="659155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FFFF00"/>
                </a:solidFill>
              </a:rPr>
              <a:t>1.5 km</a:t>
            </a:r>
            <a:endParaRPr lang="zh-CN" altLang="en-US" dirty="0">
              <a:solidFill>
                <a:srgbClr val="FFFF00"/>
              </a:solidFill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82357" y="4288204"/>
            <a:ext cx="1577589" cy="2343685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02737" y="4791652"/>
            <a:ext cx="1935191" cy="1210807"/>
          </a:xfrm>
          <a:prstGeom prst="rect">
            <a:avLst/>
          </a:prstGeom>
        </p:spPr>
      </p:pic>
      <p:sp>
        <p:nvSpPr>
          <p:cNvPr id="24" name="矩形 23"/>
          <p:cNvSpPr/>
          <p:nvPr/>
        </p:nvSpPr>
        <p:spPr>
          <a:xfrm>
            <a:off x="10160000" y="6235310"/>
            <a:ext cx="90213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FFFF00"/>
                </a:solidFill>
              </a:rPr>
              <a:t>100 m</a:t>
            </a:r>
            <a:endParaRPr lang="zh-CN" altLang="en-US" dirty="0">
              <a:solidFill>
                <a:srgbClr val="FFFF00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7064583" y="1254995"/>
            <a:ext cx="459122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LTS: </a:t>
            </a:r>
            <a:r>
              <a:rPr lang="en-US" altLang="zh-CN" dirty="0"/>
              <a:t>Aluminum stabilized </a:t>
            </a:r>
            <a:r>
              <a:rPr lang="en-US" altLang="zh-CN" dirty="0" err="1"/>
              <a:t>NbTi</a:t>
            </a:r>
            <a:r>
              <a:rPr lang="en-US" altLang="zh-CN" dirty="0"/>
              <a:t> Rutherford cable</a:t>
            </a:r>
            <a:endParaRPr lang="zh-CN" altLang="en-US" dirty="0"/>
          </a:p>
        </p:txBody>
      </p:sp>
      <p:sp>
        <p:nvSpPr>
          <p:cNvPr id="25" name="文本框 24"/>
          <p:cNvSpPr txBox="1"/>
          <p:nvPr/>
        </p:nvSpPr>
        <p:spPr>
          <a:xfrm>
            <a:off x="7064583" y="3987248"/>
            <a:ext cx="51274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HTS: </a:t>
            </a:r>
            <a:r>
              <a:rPr lang="en-US" altLang="zh-CN" dirty="0"/>
              <a:t>Aluminum stabilized Stacked REBCO Tape Cable</a:t>
            </a:r>
            <a:endParaRPr lang="zh-CN" altLang="en-US" dirty="0"/>
          </a:p>
        </p:txBody>
      </p:sp>
      <p:sp>
        <p:nvSpPr>
          <p:cNvPr id="9" name="矩形 8"/>
          <p:cNvSpPr/>
          <p:nvPr/>
        </p:nvSpPr>
        <p:spPr>
          <a:xfrm>
            <a:off x="831269" y="5762411"/>
            <a:ext cx="57806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>
                <a:solidFill>
                  <a:srgbClr val="0000FF"/>
                </a:solidFill>
              </a:rPr>
              <a:t>Aluminum coated conductor production line </a:t>
            </a:r>
            <a:endParaRPr lang="zh-CN" altLang="en-US" sz="2400" dirty="0">
              <a:solidFill>
                <a:srgbClr val="0000FF"/>
              </a:solidFill>
            </a:endParaRPr>
          </a:p>
        </p:txBody>
      </p:sp>
      <p:pic>
        <p:nvPicPr>
          <p:cNvPr id="28" name="图片 10" descr="Image_00_026.jpg_副本.jp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7" t="24397" r="16306" b="26134"/>
          <a:stretch>
            <a:fillRect/>
          </a:stretch>
        </p:blipFill>
        <p:spPr bwMode="auto">
          <a:xfrm>
            <a:off x="7511317" y="1891111"/>
            <a:ext cx="2023231" cy="882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7745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837"/>
    </mc:Choice>
    <mc:Fallback xmlns="">
      <p:transition spd="slow" advTm="155837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23">
            <a:extLst>
              <a:ext uri="{FF2B5EF4-FFF2-40B4-BE49-F238E27FC236}">
                <a16:creationId xmlns:a16="http://schemas.microsoft.com/office/drawing/2014/main" id="{3545BBB0-F5A1-4124-8C5A-A942C707EE66}"/>
              </a:ext>
            </a:extLst>
          </p:cNvPr>
          <p:cNvSpPr txBox="1"/>
          <p:nvPr/>
        </p:nvSpPr>
        <p:spPr>
          <a:xfrm>
            <a:off x="407368" y="103681"/>
            <a:ext cx="11690652" cy="7330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altLang="zh-CN" b="1" dirty="0">
                <a:solidFill>
                  <a:srgbClr val="C00000"/>
                </a:solidFill>
                <a:latin typeface="Arial Black" panose="020B0A04020102020204" pitchFamily="34" charset="0"/>
              </a:rPr>
              <a:t>R&amp;D efforts and results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53FF63E6-D773-4985-96BD-8ABEABD8BB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85861"/>
            <a:ext cx="11247040" cy="4840303"/>
          </a:xfrm>
        </p:spPr>
        <p:txBody>
          <a:bodyPr/>
          <a:lstStyle/>
          <a:p>
            <a:r>
              <a:rPr lang="en-US" altLang="zh-CN" sz="2800" dirty="0"/>
              <a:t>R&amp;D of High Strength and High RRR </a:t>
            </a:r>
            <a:r>
              <a:rPr lang="en-US" altLang="zh-CN" sz="2800" dirty="0">
                <a:solidFill>
                  <a:srgbClr val="FF0000"/>
                </a:solidFill>
              </a:rPr>
              <a:t>Aluminum- Stabilizer </a:t>
            </a:r>
            <a:r>
              <a:rPr lang="en-US" altLang="zh-CN" sz="2800" dirty="0"/>
              <a:t>for Superconducting Cable</a:t>
            </a:r>
            <a:endParaRPr lang="zh-CN" altLang="en-US" sz="2800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279437-3C66-44E0-8970-238052118847}"/>
              </a:ext>
            </a:extLst>
          </p:cNvPr>
          <p:cNvSpPr txBox="1">
            <a:spLocks/>
          </p:cNvSpPr>
          <p:nvPr/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15E9139-A00B-4B2A-98A6-095DC08F1345}" type="slidenum">
              <a:rPr lang="zh-CN" altLang="en-US" smtClean="0"/>
              <a:pPr/>
              <a:t>9</a:t>
            </a:fld>
            <a:endParaRPr lang="zh-CN" altLang="en-US" dirty="0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F44EB80A-DF76-C852-0F8E-B5AB4297EC4D}"/>
              </a:ext>
            </a:extLst>
          </p:cNvPr>
          <p:cNvSpPr/>
          <p:nvPr/>
        </p:nvSpPr>
        <p:spPr>
          <a:xfrm>
            <a:off x="678858" y="2624196"/>
            <a:ext cx="5393950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srgbClr val="0070C0"/>
                </a:solidFill>
              </a:rPr>
              <a:t>Yield strength &gt; 100 MPa@4.2K, 74 MPa at room temperature, </a:t>
            </a:r>
            <a:r>
              <a:rPr lang="en-US" altLang="zh-CN" sz="2400" b="1" dirty="0">
                <a:solidFill>
                  <a:srgbClr val="0070C0"/>
                </a:solidFill>
              </a:rPr>
              <a:t>RRR value &gt; 400</a:t>
            </a:r>
          </a:p>
          <a:p>
            <a:pPr marL="285486" indent="-285486">
              <a:buFont typeface="Arial" panose="020B0604020202020204" pitchFamily="34" charset="0"/>
              <a:buChar char="•"/>
            </a:pPr>
            <a:r>
              <a:rPr lang="en-US" altLang="zh-CN" dirty="0"/>
              <a:t>By doping  </a:t>
            </a:r>
            <a:r>
              <a:rPr lang="en-US" altLang="zh-CN" dirty="0">
                <a:solidFill>
                  <a:srgbClr val="FF0000"/>
                </a:solidFill>
              </a:rPr>
              <a:t>Ni-0.025% Be-0.025</a:t>
            </a:r>
            <a:r>
              <a:rPr lang="en-US" altLang="zh-CN" dirty="0"/>
              <a:t>.</a:t>
            </a:r>
          </a:p>
          <a:p>
            <a:pPr marL="285486" indent="-285486">
              <a:buFont typeface="Arial" panose="020B0604020202020204" pitchFamily="34" charset="0"/>
              <a:buChar char="•"/>
            </a:pPr>
            <a:r>
              <a:rPr lang="en-US" altLang="zh-CN" dirty="0"/>
              <a:t>The Al-0.025%Ni-0.025%Be alloy prepared from 4N8-aluminum achieved high 0.2% </a:t>
            </a:r>
            <a:r>
              <a:rPr lang="en-US" altLang="zh-CN" dirty="0">
                <a:solidFill>
                  <a:srgbClr val="FF0000"/>
                </a:solidFill>
              </a:rPr>
              <a:t>yield strength of 75MPa (R.T.)</a:t>
            </a:r>
            <a:r>
              <a:rPr lang="en-US" altLang="zh-CN" dirty="0"/>
              <a:t> with </a:t>
            </a:r>
            <a:r>
              <a:rPr lang="en-US" altLang="zh-CN" dirty="0">
                <a:solidFill>
                  <a:srgbClr val="FF0000"/>
                </a:solidFill>
              </a:rPr>
              <a:t>RRR of 417</a:t>
            </a:r>
            <a:r>
              <a:rPr lang="en-US" altLang="zh-CN" dirty="0"/>
              <a:t>.</a:t>
            </a:r>
            <a:endParaRPr lang="zh-CN" altLang="en-US" sz="2000" dirty="0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13E5A803-713A-3202-266E-CAE4ADD661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112" y="3134058"/>
            <a:ext cx="4188548" cy="3205229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96E1A3EB-5AE8-2A27-6C3B-6CEA90C3D7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23603" y="1160369"/>
            <a:ext cx="1776972" cy="2070259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B61D2446-6C0A-2EEF-580B-FB9F040F1D6C}"/>
              </a:ext>
            </a:extLst>
          </p:cNvPr>
          <p:cNvSpPr txBox="1"/>
          <p:nvPr/>
        </p:nvSpPr>
        <p:spPr>
          <a:xfrm>
            <a:off x="8544272" y="1975118"/>
            <a:ext cx="2304256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1600" dirty="0"/>
              <a:t>High strength and High RRR aluminum stabilizer</a:t>
            </a:r>
            <a:endParaRPr lang="zh-CN" altLang="en-US" sz="1600" dirty="0"/>
          </a:p>
        </p:txBody>
      </p:sp>
      <p:sp>
        <p:nvSpPr>
          <p:cNvPr id="7" name="箭头: 右 6">
            <a:extLst>
              <a:ext uri="{FF2B5EF4-FFF2-40B4-BE49-F238E27FC236}">
                <a16:creationId xmlns:a16="http://schemas.microsoft.com/office/drawing/2014/main" id="{9FCA6FEB-7450-BB41-8B08-E5476EDAD98A}"/>
              </a:ext>
            </a:extLst>
          </p:cNvPr>
          <p:cNvSpPr/>
          <p:nvPr/>
        </p:nvSpPr>
        <p:spPr>
          <a:xfrm>
            <a:off x="10788604" y="2123490"/>
            <a:ext cx="504056" cy="14401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10" name="表格 9">
            <a:extLst>
              <a:ext uri="{FF2B5EF4-FFF2-40B4-BE49-F238E27FC236}">
                <a16:creationId xmlns:a16="http://schemas.microsoft.com/office/drawing/2014/main" id="{356C25C2-DE3F-3A94-C181-D64B97DCABC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1555520"/>
              </p:ext>
            </p:extLst>
          </p:nvPr>
        </p:nvGraphicFramePr>
        <p:xfrm>
          <a:off x="788855" y="5064850"/>
          <a:ext cx="3735054" cy="1167876"/>
        </p:xfrm>
        <a:graphic>
          <a:graphicData uri="http://schemas.openxmlformats.org/drawingml/2006/table">
            <a:tbl>
              <a:tblPr firstRow="1" firstCol="1" bandRow="1"/>
              <a:tblGrid>
                <a:gridCol w="1836258">
                  <a:extLst>
                    <a:ext uri="{9D8B030D-6E8A-4147-A177-3AD203B41FA5}">
                      <a16:colId xmlns:a16="http://schemas.microsoft.com/office/drawing/2014/main" val="905688960"/>
                    </a:ext>
                  </a:extLst>
                </a:gridCol>
                <a:gridCol w="1898796">
                  <a:extLst>
                    <a:ext uri="{9D8B030D-6E8A-4147-A177-3AD203B41FA5}">
                      <a16:colId xmlns:a16="http://schemas.microsoft.com/office/drawing/2014/main" val="2035705673"/>
                    </a:ext>
                  </a:extLst>
                </a:gridCol>
              </a:tblGrid>
              <a:tr h="291969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Poisson’s ratio</a:t>
                      </a:r>
                      <a:endParaRPr lang="zh-CN" sz="1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0.33/0.34</a:t>
                      </a:r>
                      <a:endParaRPr lang="zh-CN" sz="1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80422221"/>
                  </a:ext>
                </a:extLst>
              </a:tr>
              <a:tr h="291969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Young modulus</a:t>
                      </a:r>
                      <a:endParaRPr lang="zh-CN" sz="1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See the curve</a:t>
                      </a:r>
                      <a:endParaRPr lang="zh-CN" sz="1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1529447"/>
                  </a:ext>
                </a:extLst>
              </a:tr>
              <a:tr h="291969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Thermal</a:t>
                      </a:r>
                      <a:r>
                        <a:rPr lang="zh-CN" altLang="en-US" sz="1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 </a:t>
                      </a:r>
                      <a:r>
                        <a:rPr lang="en-US" altLang="zh-CN" sz="1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expansivity</a:t>
                      </a:r>
                      <a:endParaRPr lang="zh-CN" sz="1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14.23</a:t>
                      </a:r>
                      <a:r>
                        <a:rPr lang="en-US" altLang="zh-CN" sz="1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×10</a:t>
                      </a:r>
                      <a:r>
                        <a:rPr lang="en-US" altLang="zh-CN" sz="1400" kern="100" baseline="300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-6  </a:t>
                      </a:r>
                      <a:r>
                        <a:rPr lang="en-US" altLang="zh-CN" sz="1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K</a:t>
                      </a:r>
                      <a:r>
                        <a:rPr lang="en-US" altLang="zh-CN" sz="1400" kern="100" baseline="300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-1</a:t>
                      </a:r>
                      <a:endParaRPr lang="zh-CN" sz="1400" kern="100" baseline="300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99027148"/>
                  </a:ext>
                </a:extLst>
              </a:tr>
              <a:tr h="291969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 4.2KRp</a:t>
                      </a:r>
                      <a:r>
                        <a:rPr lang="en-US" altLang="zh-CN" sz="1400" kern="100" baseline="-250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0.25</a:t>
                      </a:r>
                      <a:endParaRPr lang="zh-CN" sz="1400" kern="100" baseline="-250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105MP</a:t>
                      </a:r>
                      <a:r>
                        <a:rPr lang="en-US" altLang="zh-CN" sz="1400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a</a:t>
                      </a:r>
                      <a:endParaRPr lang="zh-CN" sz="1400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81636083"/>
                  </a:ext>
                </a:extLst>
              </a:tr>
            </a:tbl>
          </a:graphicData>
        </a:graphic>
      </p:graphicFrame>
      <p:pic>
        <p:nvPicPr>
          <p:cNvPr id="12" name="Picture 1">
            <a:extLst>
              <a:ext uri="{FF2B5EF4-FFF2-40B4-BE49-F238E27FC236}">
                <a16:creationId xmlns:a16="http://schemas.microsoft.com/office/drawing/2014/main" id="{BB94E1CA-11AD-1298-50B2-5609B7B1E8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87889" y="4608195"/>
            <a:ext cx="1800868" cy="1967512"/>
          </a:xfrm>
          <a:prstGeom prst="rect">
            <a:avLst/>
          </a:prstGeom>
          <a:noFill/>
          <a:ln w="1">
            <a:noFill/>
            <a:miter lim="800000"/>
            <a:headEnd/>
            <a:tailEnd type="none" w="med" len="med"/>
          </a:ln>
          <a:effectLst/>
        </p:spPr>
      </p:pic>
    </p:spTree>
    <p:extLst>
      <p:ext uri="{BB962C8B-B14F-4D97-AF65-F5344CB8AC3E}">
        <p14:creationId xmlns:p14="http://schemas.microsoft.com/office/powerpoint/2010/main" val="1740292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837"/>
    </mc:Choice>
    <mc:Fallback xmlns="">
      <p:transition spd="slow" advTm="155837"/>
    </mc:Fallback>
  </mc:AlternateContent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47908</TotalTime>
  <Words>1483</Words>
  <Application>Microsoft Office PowerPoint</Application>
  <PresentationFormat>宽屏</PresentationFormat>
  <Paragraphs>360</Paragraphs>
  <Slides>25</Slides>
  <Notes>16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25</vt:i4>
      </vt:variant>
    </vt:vector>
  </HeadingPairs>
  <TitlesOfParts>
    <vt:vector size="35" baseType="lpstr">
      <vt:lpstr>ArialUnicodeMS</vt:lpstr>
      <vt:lpstr>等线</vt:lpstr>
      <vt:lpstr>微软雅黑</vt:lpstr>
      <vt:lpstr>Arial</vt:lpstr>
      <vt:lpstr>Arial Black</vt:lpstr>
      <vt:lpstr>Calibri</vt:lpstr>
      <vt:lpstr>Cambria Math</vt:lpstr>
      <vt:lpstr>Times New Roman</vt:lpstr>
      <vt:lpstr>Wingdings</vt:lpstr>
      <vt:lpstr>Office 主题</vt:lpstr>
      <vt:lpstr>PowerPoint 演示文稿</vt:lpstr>
      <vt:lpstr>Content</vt:lpstr>
      <vt:lpstr>Introduction</vt:lpstr>
      <vt:lpstr>Requirements</vt:lpstr>
      <vt:lpstr>PowerPoint 演示文稿</vt:lpstr>
      <vt:lpstr>Main Technical Challenges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Summary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vivi</dc:creator>
  <cp:lastModifiedBy>Feipeng Ning</cp:lastModifiedBy>
  <cp:revision>2420</cp:revision>
  <cp:lastPrinted>2022-11-06T05:19:21Z</cp:lastPrinted>
  <dcterms:created xsi:type="dcterms:W3CDTF">2012-09-04T11:33:36Z</dcterms:created>
  <dcterms:modified xsi:type="dcterms:W3CDTF">2024-10-17T03:24:50Z</dcterms:modified>
</cp:coreProperties>
</file>