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8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53" r:id="rId2"/>
    <p:sldId id="907" r:id="rId3"/>
    <p:sldId id="996" r:id="rId4"/>
    <p:sldId id="998" r:id="rId5"/>
    <p:sldId id="1012" r:id="rId6"/>
    <p:sldId id="999" r:id="rId7"/>
    <p:sldId id="1000" r:id="rId8"/>
    <p:sldId id="1018" r:id="rId9"/>
    <p:sldId id="1026" r:id="rId10"/>
    <p:sldId id="1029" r:id="rId11"/>
    <p:sldId id="1020" r:id="rId12"/>
    <p:sldId id="1024" r:id="rId13"/>
    <p:sldId id="1022" r:id="rId14"/>
    <p:sldId id="1023" r:id="rId15"/>
    <p:sldId id="1008" r:id="rId16"/>
    <p:sldId id="1009" r:id="rId17"/>
    <p:sldId id="1028" r:id="rId18"/>
    <p:sldId id="983" r:id="rId19"/>
    <p:sldId id="1027" r:id="rId20"/>
    <p:sldId id="1030" r:id="rId21"/>
    <p:sldId id="1406" r:id="rId22"/>
    <p:sldId id="1405" r:id="rId23"/>
    <p:sldId id="1407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4E9"/>
    <a:srgbClr val="D3DEFF"/>
    <a:srgbClr val="66FF99"/>
    <a:srgbClr val="FFFFCC"/>
    <a:srgbClr val="B9CDE5"/>
    <a:srgbClr val="92D050"/>
    <a:srgbClr val="FFE9C8"/>
    <a:srgbClr val="FF9933"/>
    <a:srgbClr val="0000FF"/>
    <a:srgbClr val="94C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32" autoAdjust="0"/>
    <p:restoredTop sz="94890" autoAdjust="0"/>
  </p:normalViewPr>
  <p:slideViewPr>
    <p:cSldViewPr>
      <p:cViewPr varScale="1">
        <p:scale>
          <a:sx n="77" d="100"/>
          <a:sy n="77" d="100"/>
        </p:scale>
        <p:origin x="80" y="384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54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543032" cy="548640"/>
          </a:xfrm>
          <a:prstGeom prst="rect">
            <a:avLst/>
          </a:prstGeom>
          <a:solidFill>
            <a:srgbClr val="B3C9F5"/>
          </a:solidFill>
        </p:spPr>
        <p:txBody>
          <a:bodyPr anchor="ctr" anchorCtr="1">
            <a:noAutofit/>
          </a:bodyPr>
          <a:lstStyle>
            <a:lvl1pPr>
              <a:defRPr sz="3600">
                <a:latin typeface="+mj-lt"/>
                <a:ea typeface="SimSun" panose="02010600030101010101" pitchFamily="2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08/22/2024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31520"/>
            <a:ext cx="1097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9192" cy="546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8905" y="0"/>
            <a:ext cx="823095" cy="5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8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  <p:sldLayoutId id="214748367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emf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emf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6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openxmlformats.org/officeDocument/2006/relationships/image" Target="../media/image20.emf"/><Relationship Id="rId15" Type="http://schemas.openxmlformats.org/officeDocument/2006/relationships/image" Target="../media/image29.jpg"/><Relationship Id="rId10" Type="http://schemas.microsoft.com/office/2007/relationships/hdphoto" Target="../media/hdphoto2.wdp"/><Relationship Id="rId4" Type="http://schemas.openxmlformats.org/officeDocument/2006/relationships/image" Target="../media/image19.emf"/><Relationship Id="rId9" Type="http://schemas.openxmlformats.org/officeDocument/2006/relationships/image" Target="../media/image24.png"/><Relationship Id="rId1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900632" y="2852936"/>
            <a:ext cx="1037994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rgbClr val="C00000"/>
                </a:solidFill>
              </a:rPr>
              <a:t>Brief Overview</a:t>
            </a:r>
          </a:p>
          <a:p>
            <a:r>
              <a:rPr lang="en-US" altLang="zh-CN" sz="5400" dirty="0">
                <a:solidFill>
                  <a:srgbClr val="C00000"/>
                </a:solidFill>
              </a:rPr>
              <a:t>of CEPC Detector Ref-TDR</a:t>
            </a:r>
            <a:endParaRPr lang="zh-CN" altLang="en-US" sz="54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4698778" y="4509120"/>
            <a:ext cx="2651174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8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Jianchun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Wang</a:t>
            </a:r>
          </a:p>
          <a:p>
            <a:pPr algn="ctr">
              <a:spcAft>
                <a:spcPts val="600"/>
              </a:spcAft>
            </a:pP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IHEP, CAS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21-22,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421735-5251-4C8F-A59F-2FB563EB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Detector R&amp;D: Gaseous &amp; Muon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DBD0C-69E8-4E6E-8BE1-55516C55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7D993B-82ED-49CD-B27E-27C4BDC757D2}"/>
              </a:ext>
            </a:extLst>
          </p:cNvPr>
          <p:cNvGrpSpPr/>
          <p:nvPr/>
        </p:nvGrpSpPr>
        <p:grpSpPr>
          <a:xfrm>
            <a:off x="1372530" y="4009555"/>
            <a:ext cx="4217766" cy="2317170"/>
            <a:chOff x="6117447" y="4481119"/>
            <a:chExt cx="4217766" cy="2317170"/>
          </a:xfrm>
        </p:grpSpPr>
        <p:sp>
          <p:nvSpPr>
            <p:cNvPr id="6" name="Rounded Rectangle 31">
              <a:extLst>
                <a:ext uri="{FF2B5EF4-FFF2-40B4-BE49-F238E27FC236}">
                  <a16:creationId xmlns:a16="http://schemas.microsoft.com/office/drawing/2014/main" id="{9EC0C6AD-BA49-4728-8C53-BD54FF57E9CE}"/>
                </a:ext>
              </a:extLst>
            </p:cNvPr>
            <p:cNvSpPr/>
            <p:nvPr/>
          </p:nvSpPr>
          <p:spPr>
            <a:xfrm>
              <a:off x="6117447" y="4481119"/>
              <a:ext cx="4217766" cy="2317170"/>
            </a:xfrm>
            <a:prstGeom prst="roundRect">
              <a:avLst>
                <a:gd name="adj" fmla="val 10858"/>
              </a:avLst>
            </a:prstGeom>
            <a:solidFill>
              <a:srgbClr val="C4D8FF"/>
            </a:solidFill>
            <a:ln>
              <a:solidFill>
                <a:srgbClr val="000000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41A3D8-0A2C-4D43-975E-54CB9B0C9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6775" y="4590895"/>
              <a:ext cx="1903244" cy="140239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4228BD-65A0-4231-9248-2B076D71F9AE}"/>
                </a:ext>
              </a:extLst>
            </p:cNvPr>
            <p:cNvSpPr/>
            <p:nvPr/>
          </p:nvSpPr>
          <p:spPr>
            <a:xfrm>
              <a:off x="6696615" y="4714013"/>
              <a:ext cx="10727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PID Drift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Chamber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3C65B5-06F8-40D9-8E2E-B2724D871E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0551" y="5397818"/>
              <a:ext cx="2223109" cy="1387556"/>
              <a:chOff x="730084" y="3842127"/>
              <a:chExt cx="4677508" cy="28255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DD6E237-117C-4DF6-B5B2-F57E3D07F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6800" y="4137324"/>
                <a:ext cx="4225568" cy="209350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C312FB-B6B6-4B99-80A7-5917604C42CC}"/>
                  </a:ext>
                </a:extLst>
              </p:cNvPr>
              <p:cNvSpPr/>
              <p:nvPr/>
            </p:nvSpPr>
            <p:spPr>
              <a:xfrm>
                <a:off x="1887907" y="4147752"/>
                <a:ext cx="2894523" cy="517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b="1" kern="0" dirty="0">
                    <a:solidFill>
                      <a:srgbClr val="FF0000"/>
                    </a:solidFill>
                  </a:rPr>
                  <a:t>Simulation &amp; Recons.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4E3533-C737-49D4-AF0D-451739B7A969}"/>
                  </a:ext>
                </a:extLst>
              </p:cNvPr>
              <p:cNvSpPr txBox="1"/>
              <p:nvPr/>
            </p:nvSpPr>
            <p:spPr>
              <a:xfrm rot="16200000">
                <a:off x="91111" y="4481100"/>
                <a:ext cx="1796005" cy="518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/>
                  <a:t>Signal Height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F697EA-145B-4ABF-9DAD-B3D5F68ED1AE}"/>
                  </a:ext>
                </a:extLst>
              </p:cNvPr>
              <p:cNvSpPr txBox="1"/>
              <p:nvPr/>
            </p:nvSpPr>
            <p:spPr>
              <a:xfrm>
                <a:off x="4364727" y="6150617"/>
                <a:ext cx="1042865" cy="517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/>
                  <a:t>T [ns]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E6B4C9-8E12-4590-A6A8-61376CCCB966}"/>
              </a:ext>
            </a:extLst>
          </p:cNvPr>
          <p:cNvGrpSpPr/>
          <p:nvPr/>
        </p:nvGrpSpPr>
        <p:grpSpPr>
          <a:xfrm>
            <a:off x="666712" y="1329677"/>
            <a:ext cx="4058141" cy="2218523"/>
            <a:chOff x="4405777" y="801707"/>
            <a:chExt cx="4058141" cy="2218523"/>
          </a:xfrm>
        </p:grpSpPr>
        <p:sp>
          <p:nvSpPr>
            <p:cNvPr id="15" name="Rounded Rectangle 6">
              <a:extLst>
                <a:ext uri="{FF2B5EF4-FFF2-40B4-BE49-F238E27FC236}">
                  <a16:creationId xmlns:a16="http://schemas.microsoft.com/office/drawing/2014/main" id="{E0FC289B-55EF-4AA8-B4A1-B16B4FF76F79}"/>
                </a:ext>
              </a:extLst>
            </p:cNvPr>
            <p:cNvSpPr/>
            <p:nvPr/>
          </p:nvSpPr>
          <p:spPr>
            <a:xfrm>
              <a:off x="4405777" y="801707"/>
              <a:ext cx="4058141" cy="221852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C64619E-5DBC-4DC5-9F2E-5666EB25D4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08278" y="842159"/>
              <a:ext cx="3521322" cy="1977241"/>
              <a:chOff x="4876799" y="745594"/>
              <a:chExt cx="2734365" cy="153536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E8F4DEC-BB3F-4119-A19A-A60B7E3815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76799" y="745594"/>
                <a:ext cx="1950765" cy="1535363"/>
                <a:chOff x="5869510" y="606988"/>
                <a:chExt cx="3504933" cy="2758581"/>
              </a:xfrm>
            </p:grpSpPr>
            <p:sp>
              <p:nvSpPr>
                <p:cNvPr id="19" name="Rectangle 14">
                  <a:extLst>
                    <a:ext uri="{FF2B5EF4-FFF2-40B4-BE49-F238E27FC236}">
                      <a16:creationId xmlns:a16="http://schemas.microsoft.com/office/drawing/2014/main" id="{F2D31C13-87C9-4BEB-A8E2-71C021A14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0836" y="606988"/>
                  <a:ext cx="2243607" cy="4723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</a:rPr>
                    <a:t>TPC Prototype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20" name="图片 4">
                  <a:extLst>
                    <a:ext uri="{FF2B5EF4-FFF2-40B4-BE49-F238E27FC236}">
                      <a16:creationId xmlns:a16="http://schemas.microsoft.com/office/drawing/2014/main" id="{2F94B05E-8B2E-4880-94CF-9373F85B1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9510" y="1085424"/>
                  <a:ext cx="2956421" cy="228014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</p:grpSp>
          <p:pic>
            <p:nvPicPr>
              <p:cNvPr id="18" name="Picture 2" descr="E:\Cloud\我的坚果云\Huirong_PPT_2020\lTPC2020进展\2019研究进展_GEM读出_3.jpg">
                <a:extLst>
                  <a:ext uri="{FF2B5EF4-FFF2-40B4-BE49-F238E27FC236}">
                    <a16:creationId xmlns:a16="http://schemas.microsoft.com/office/drawing/2014/main" id="{DA90A3EF-FCF6-4A81-B461-AA6124936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971" y="1271113"/>
                <a:ext cx="926193" cy="886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FD266D-B54D-4388-9AE3-7FE183B3C582}"/>
              </a:ext>
            </a:extLst>
          </p:cNvPr>
          <p:cNvGrpSpPr>
            <a:grpSpLocks noChangeAspect="1"/>
          </p:cNvGrpSpPr>
          <p:nvPr/>
        </p:nvGrpSpPr>
        <p:grpSpPr>
          <a:xfrm>
            <a:off x="6909331" y="3583525"/>
            <a:ext cx="4566041" cy="2743200"/>
            <a:chOff x="6630596" y="3141841"/>
            <a:chExt cx="5485204" cy="3295419"/>
          </a:xfrm>
        </p:grpSpPr>
        <p:sp>
          <p:nvSpPr>
            <p:cNvPr id="22" name="Rounded Rectangle 65">
              <a:extLst>
                <a:ext uri="{FF2B5EF4-FFF2-40B4-BE49-F238E27FC236}">
                  <a16:creationId xmlns:a16="http://schemas.microsoft.com/office/drawing/2014/main" id="{2D63C404-DA25-45C7-A582-044627464355}"/>
                </a:ext>
              </a:extLst>
            </p:cNvPr>
            <p:cNvSpPr/>
            <p:nvPr/>
          </p:nvSpPr>
          <p:spPr>
            <a:xfrm>
              <a:off x="6630596" y="3141841"/>
              <a:ext cx="5485204" cy="3295419"/>
            </a:xfrm>
            <a:prstGeom prst="roundRect">
              <a:avLst>
                <a:gd name="adj" fmla="val 8033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6E735F-F675-4BF1-8E14-0A419BBF28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46495" y="3387763"/>
              <a:ext cx="5127658" cy="2776594"/>
              <a:chOff x="6369907" y="3733800"/>
              <a:chExt cx="5725864" cy="3100518"/>
            </a:xfrm>
          </p:grpSpPr>
          <p:pic>
            <p:nvPicPr>
              <p:cNvPr id="24" name="图片 56">
                <a:extLst>
                  <a:ext uri="{FF2B5EF4-FFF2-40B4-BE49-F238E27FC236}">
                    <a16:creationId xmlns:a16="http://schemas.microsoft.com/office/drawing/2014/main" id="{18725EC3-123E-4FEA-873A-DD9E44DBE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58200" y="3733800"/>
                <a:ext cx="1300689" cy="1545528"/>
              </a:xfrm>
              <a:prstGeom prst="rect">
                <a:avLst/>
              </a:prstGeom>
            </p:spPr>
          </p:pic>
          <p:pic>
            <p:nvPicPr>
              <p:cNvPr id="25" name="图片 54">
                <a:extLst>
                  <a:ext uri="{FF2B5EF4-FFF2-40B4-BE49-F238E27FC236}">
                    <a16:creationId xmlns:a16="http://schemas.microsoft.com/office/drawing/2014/main" id="{787C6943-D7EF-469C-AE43-1D00B50DC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9907" y="3733800"/>
                <a:ext cx="2067567" cy="1550675"/>
              </a:xfrm>
              <a:prstGeom prst="rect">
                <a:avLst/>
              </a:prstGeom>
            </p:spPr>
          </p:pic>
          <p:pic>
            <p:nvPicPr>
              <p:cNvPr id="26" name="图片 45" descr="1623225697(1)">
                <a:extLst>
                  <a:ext uri="{FF2B5EF4-FFF2-40B4-BE49-F238E27FC236}">
                    <a16:creationId xmlns:a16="http://schemas.microsoft.com/office/drawing/2014/main" id="{CDB1A2E2-5C73-4DB6-9832-D31904A6447E}"/>
                  </a:ext>
                </a:extLst>
              </p:cNvPr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9907" y="5328120"/>
                <a:ext cx="3231293" cy="1506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83E8550-8FD1-4EE9-84F6-01A7A7F07160}"/>
                  </a:ext>
                </a:extLst>
              </p:cNvPr>
              <p:cNvSpPr/>
              <p:nvPr/>
            </p:nvSpPr>
            <p:spPr>
              <a:xfrm>
                <a:off x="8116017" y="4961749"/>
                <a:ext cx="1609225" cy="345248"/>
              </a:xfrm>
              <a:prstGeom prst="rect">
                <a:avLst/>
              </a:prstGeom>
              <a:solidFill>
                <a:srgbClr val="0099FF"/>
              </a:solidFill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GRPC SDHCAL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F2826F9-7366-4397-8A2C-0153488530D6}"/>
                  </a:ext>
                </a:extLst>
              </p:cNvPr>
              <p:cNvSpPr/>
              <p:nvPr/>
            </p:nvSpPr>
            <p:spPr>
              <a:xfrm>
                <a:off x="7848600" y="6462877"/>
                <a:ext cx="1580324" cy="345248"/>
              </a:xfrm>
              <a:prstGeom prst="rect">
                <a:avLst/>
              </a:prstGeom>
              <a:solidFill>
                <a:srgbClr val="0099FF"/>
              </a:solidFill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zh-CN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RWell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SDHCAL</a:t>
                </a:r>
              </a:p>
            </p:txBody>
          </p:sp>
          <p:pic>
            <p:nvPicPr>
              <p:cNvPr id="29" name="图片 62">
                <a:extLst>
                  <a:ext uri="{FF2B5EF4-FFF2-40B4-BE49-F238E27FC236}">
                    <a16:creationId xmlns:a16="http://schemas.microsoft.com/office/drawing/2014/main" id="{2AAE5BE7-1D0A-44D0-8B78-D88D06B7023C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73629" y="5304439"/>
                <a:ext cx="2265971" cy="1477361"/>
              </a:xfrm>
              <a:prstGeom prst="rect">
                <a:avLst/>
              </a:prstGeom>
            </p:spPr>
          </p:pic>
          <p:pic>
            <p:nvPicPr>
              <p:cNvPr id="30" name="图片 3">
                <a:extLst>
                  <a:ext uri="{FF2B5EF4-FFF2-40B4-BE49-F238E27FC236}">
                    <a16:creationId xmlns:a16="http://schemas.microsoft.com/office/drawing/2014/main" id="{C586FEA1-B052-4AAE-8083-5B2C6D61A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9800" y="3733800"/>
                <a:ext cx="2265971" cy="1461660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95580D-E5C1-49D0-BCF1-62ACAF246791}"/>
              </a:ext>
            </a:extLst>
          </p:cNvPr>
          <p:cNvGrpSpPr/>
          <p:nvPr/>
        </p:nvGrpSpPr>
        <p:grpSpPr>
          <a:xfrm>
            <a:off x="5519936" y="1342200"/>
            <a:ext cx="5173380" cy="1892485"/>
            <a:chOff x="4088682" y="3334570"/>
            <a:chExt cx="5173380" cy="1892485"/>
          </a:xfrm>
        </p:grpSpPr>
        <p:sp>
          <p:nvSpPr>
            <p:cNvPr id="32" name="Rounded Rectangle 22">
              <a:extLst>
                <a:ext uri="{FF2B5EF4-FFF2-40B4-BE49-F238E27FC236}">
                  <a16:creationId xmlns:a16="http://schemas.microsoft.com/office/drawing/2014/main" id="{ABF53C04-E758-4F46-BCA4-224D7528C87A}"/>
                </a:ext>
              </a:extLst>
            </p:cNvPr>
            <p:cNvSpPr/>
            <p:nvPr/>
          </p:nvSpPr>
          <p:spPr>
            <a:xfrm>
              <a:off x="4088682" y="3334570"/>
              <a:ext cx="5173380" cy="1892485"/>
            </a:xfrm>
            <a:prstGeom prst="roundRect">
              <a:avLst/>
            </a:prstGeom>
            <a:solidFill>
              <a:srgbClr val="6699FF"/>
            </a:solidFill>
            <a:ln>
              <a:solidFill>
                <a:srgbClr val="000000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46FAD9B-F5CB-44D0-BDA1-E7365028227F}"/>
                </a:ext>
              </a:extLst>
            </p:cNvPr>
            <p:cNvGrpSpPr/>
            <p:nvPr/>
          </p:nvGrpSpPr>
          <p:grpSpPr>
            <a:xfrm>
              <a:off x="4330892" y="3342491"/>
              <a:ext cx="4861293" cy="1739032"/>
              <a:chOff x="3431197" y="3513580"/>
              <a:chExt cx="4861293" cy="173903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056A0DB-82DA-441D-A07D-8BA64ED40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31197" y="3827020"/>
                <a:ext cx="2941835" cy="1342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图片 44">
                <a:extLst>
                  <a:ext uri="{FF2B5EF4-FFF2-40B4-BE49-F238E27FC236}">
                    <a16:creationId xmlns:a16="http://schemas.microsoft.com/office/drawing/2014/main" id="{E17A06F6-D076-4E90-8D4B-0210FA165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5874" y="3828326"/>
                <a:ext cx="1876616" cy="1424286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A1041D4-E857-46BA-9473-5BEE1A28FEB6}"/>
                  </a:ext>
                </a:extLst>
              </p:cNvPr>
              <p:cNvSpPr/>
              <p:nvPr/>
            </p:nvSpPr>
            <p:spPr>
              <a:xfrm>
                <a:off x="4435206" y="3513580"/>
                <a:ext cx="22509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</a:rPr>
                  <a:t>Scintillator Bar Muon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0862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C194B6-6550-4BB1-BD9D-1DCCD2EC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R&amp;</a:t>
            </a:r>
            <a:r>
              <a:rPr lang="en-US" altLang="zh-CN" dirty="0"/>
              <a:t>D: Calorimeters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EC6D0-C347-499D-8FC4-CFCE8B11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858FE4A-9960-4109-8AFB-29F13AD4B2E4}"/>
              </a:ext>
            </a:extLst>
          </p:cNvPr>
          <p:cNvGrpSpPr/>
          <p:nvPr/>
        </p:nvGrpSpPr>
        <p:grpSpPr>
          <a:xfrm>
            <a:off x="5991943" y="1372242"/>
            <a:ext cx="3599776" cy="2401392"/>
            <a:chOff x="1692528" y="4572610"/>
            <a:chExt cx="3599776" cy="2401392"/>
          </a:xfrm>
        </p:grpSpPr>
        <p:sp>
          <p:nvSpPr>
            <p:cNvPr id="61" name="Rounded Rectangle 67">
              <a:extLst>
                <a:ext uri="{FF2B5EF4-FFF2-40B4-BE49-F238E27FC236}">
                  <a16:creationId xmlns:a16="http://schemas.microsoft.com/office/drawing/2014/main" id="{D7EAAC8D-49C6-4030-949D-6CA378EC57BE}"/>
                </a:ext>
              </a:extLst>
            </p:cNvPr>
            <p:cNvSpPr/>
            <p:nvPr/>
          </p:nvSpPr>
          <p:spPr>
            <a:xfrm>
              <a:off x="1692528" y="4572610"/>
              <a:ext cx="3599776" cy="2401392"/>
            </a:xfrm>
            <a:prstGeom prst="roundRect">
              <a:avLst>
                <a:gd name="adj" fmla="val 5771"/>
              </a:avLst>
            </a:prstGeom>
            <a:solidFill>
              <a:schemeClr val="accent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2E82AA4-10C9-469E-BE2F-DD95ED224E2F}"/>
                </a:ext>
              </a:extLst>
            </p:cNvPr>
            <p:cNvSpPr/>
            <p:nvPr/>
          </p:nvSpPr>
          <p:spPr>
            <a:xfrm>
              <a:off x="3916793" y="4801910"/>
              <a:ext cx="1135494" cy="5651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</a:p>
            <a:p>
              <a:pPr algn="ctr"/>
              <a:r>
                <a:rPr lang="en-US" altLang="zh-CN" sz="16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Scintillator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8AD2A29-72F5-4DFF-AC00-CF30E52F8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2042" y="5985607"/>
              <a:ext cx="2692200" cy="90614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E49D0BB-65B5-4ACB-90C4-1CEC8214C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1137" y="4669868"/>
              <a:ext cx="1978029" cy="141156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6CBF073-53FC-4BF5-B33A-5A0A42353156}"/>
              </a:ext>
            </a:extLst>
          </p:cNvPr>
          <p:cNvGrpSpPr/>
          <p:nvPr/>
        </p:nvGrpSpPr>
        <p:grpSpPr>
          <a:xfrm>
            <a:off x="7667014" y="4013264"/>
            <a:ext cx="3135669" cy="2560320"/>
            <a:chOff x="3722331" y="817081"/>
            <a:chExt cx="3135669" cy="2560320"/>
          </a:xfrm>
        </p:grpSpPr>
        <p:sp>
          <p:nvSpPr>
            <p:cNvPr id="74" name="Rounded Rectangle 47">
              <a:extLst>
                <a:ext uri="{FF2B5EF4-FFF2-40B4-BE49-F238E27FC236}">
                  <a16:creationId xmlns:a16="http://schemas.microsoft.com/office/drawing/2014/main" id="{90A0A347-D001-4CC2-887E-6EA5B634AD54}"/>
                </a:ext>
              </a:extLst>
            </p:cNvPr>
            <p:cNvSpPr/>
            <p:nvPr/>
          </p:nvSpPr>
          <p:spPr>
            <a:xfrm>
              <a:off x="3722331" y="817081"/>
              <a:ext cx="3135669" cy="2560320"/>
            </a:xfrm>
            <a:prstGeom prst="roundRect">
              <a:avLst>
                <a:gd name="adj" fmla="val 9419"/>
              </a:avLst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5" name="组合 10">
              <a:extLst>
                <a:ext uri="{FF2B5EF4-FFF2-40B4-BE49-F238E27FC236}">
                  <a16:creationId xmlns:a16="http://schemas.microsoft.com/office/drawing/2014/main" id="{206D1E90-FAFE-4ADC-992C-774529FAD420}"/>
                </a:ext>
              </a:extLst>
            </p:cNvPr>
            <p:cNvGrpSpPr/>
            <p:nvPr/>
          </p:nvGrpSpPr>
          <p:grpSpPr>
            <a:xfrm>
              <a:off x="3850586" y="1920240"/>
              <a:ext cx="1450745" cy="1368593"/>
              <a:chOff x="7373" y="2034"/>
              <a:chExt cx="8550" cy="8297"/>
            </a:xfrm>
          </p:grpSpPr>
          <p:pic>
            <p:nvPicPr>
              <p:cNvPr id="86" name="图片 8">
                <a:extLst>
                  <a:ext uri="{FF2B5EF4-FFF2-40B4-BE49-F238E27FC236}">
                    <a16:creationId xmlns:a16="http://schemas.microsoft.com/office/drawing/2014/main" id="{7BD3E3EC-B098-4A53-937B-79DA2EAFA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3" y="2034"/>
                <a:ext cx="8550" cy="8297"/>
              </a:xfrm>
              <a:prstGeom prst="rect">
                <a:avLst/>
              </a:prstGeom>
            </p:spPr>
          </p:pic>
          <p:cxnSp>
            <p:nvCxnSpPr>
              <p:cNvPr id="87" name="直线箭头连接符 11">
                <a:extLst>
                  <a:ext uri="{FF2B5EF4-FFF2-40B4-BE49-F238E27FC236}">
                    <a16:creationId xmlns:a16="http://schemas.microsoft.com/office/drawing/2014/main" id="{352FE019-99A6-4991-9637-6A39A8EDDEE9}"/>
                  </a:ext>
                </a:extLst>
              </p:cNvPr>
              <p:cNvCxnSpPr/>
              <p:nvPr/>
            </p:nvCxnSpPr>
            <p:spPr>
              <a:xfrm flipV="1">
                <a:off x="11591" y="2483"/>
                <a:ext cx="0" cy="36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线箭头连接符 15">
                <a:extLst>
                  <a:ext uri="{FF2B5EF4-FFF2-40B4-BE49-F238E27FC236}">
                    <a16:creationId xmlns:a16="http://schemas.microsoft.com/office/drawing/2014/main" id="{C0EE9931-FC18-4269-A6C7-B71E9051A2E8}"/>
                  </a:ext>
                </a:extLst>
              </p:cNvPr>
              <p:cNvCxnSpPr/>
              <p:nvPr/>
            </p:nvCxnSpPr>
            <p:spPr>
              <a:xfrm flipV="1">
                <a:off x="11591" y="2805"/>
                <a:ext cx="1568" cy="32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线箭头连接符 19">
                <a:extLst>
                  <a:ext uri="{FF2B5EF4-FFF2-40B4-BE49-F238E27FC236}">
                    <a16:creationId xmlns:a16="http://schemas.microsoft.com/office/drawing/2014/main" id="{E349E29A-27C5-477A-98EA-9E3D1E1A1061}"/>
                  </a:ext>
                </a:extLst>
              </p:cNvPr>
              <p:cNvCxnSpPr/>
              <p:nvPr/>
            </p:nvCxnSpPr>
            <p:spPr>
              <a:xfrm flipV="1">
                <a:off x="11648" y="4689"/>
                <a:ext cx="2660" cy="13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文本框 22">
                <a:extLst>
                  <a:ext uri="{FF2B5EF4-FFF2-40B4-BE49-F238E27FC236}">
                    <a16:creationId xmlns:a16="http://schemas.microsoft.com/office/drawing/2014/main" id="{78143174-0D12-4779-B6E1-6BE7B41DF056}"/>
                  </a:ext>
                </a:extLst>
              </p:cNvPr>
              <p:cNvSpPr txBox="1"/>
              <p:nvPr/>
            </p:nvSpPr>
            <p:spPr>
              <a:xfrm>
                <a:off x="10698" y="3952"/>
                <a:ext cx="2116" cy="1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R1</a:t>
                </a:r>
              </a:p>
            </p:txBody>
          </p:sp>
          <p:sp>
            <p:nvSpPr>
              <p:cNvPr id="91" name="文本框 23">
                <a:extLst>
                  <a:ext uri="{FF2B5EF4-FFF2-40B4-BE49-F238E27FC236}">
                    <a16:creationId xmlns:a16="http://schemas.microsoft.com/office/drawing/2014/main" id="{6FAF6435-1300-440E-85E9-467F730D7D56}"/>
                  </a:ext>
                </a:extLst>
              </p:cNvPr>
              <p:cNvSpPr txBox="1"/>
              <p:nvPr/>
            </p:nvSpPr>
            <p:spPr>
              <a:xfrm>
                <a:off x="12247" y="5080"/>
                <a:ext cx="1773" cy="1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R2</a:t>
                </a:r>
              </a:p>
            </p:txBody>
          </p:sp>
          <p:cxnSp>
            <p:nvCxnSpPr>
              <p:cNvPr id="92" name="直线连接符 29">
                <a:extLst>
                  <a:ext uri="{FF2B5EF4-FFF2-40B4-BE49-F238E27FC236}">
                    <a16:creationId xmlns:a16="http://schemas.microsoft.com/office/drawing/2014/main" id="{D0616029-FA57-4356-B80E-4EA39EFFB0A0}"/>
                  </a:ext>
                </a:extLst>
              </p:cNvPr>
              <p:cNvCxnSpPr/>
              <p:nvPr/>
            </p:nvCxnSpPr>
            <p:spPr>
              <a:xfrm flipV="1">
                <a:off x="11517" y="2829"/>
                <a:ext cx="1625" cy="230"/>
              </a:xfrm>
              <a:prstGeom prst="line">
                <a:avLst/>
              </a:prstGeom>
              <a:ln w="2857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93" name="文本框 37">
                <a:extLst>
                  <a:ext uri="{FF2B5EF4-FFF2-40B4-BE49-F238E27FC236}">
                    <a16:creationId xmlns:a16="http://schemas.microsoft.com/office/drawing/2014/main" id="{959D44AC-BB80-47A2-873F-0DAEFA4ABC08}"/>
                  </a:ext>
                </a:extLst>
              </p:cNvPr>
              <p:cNvSpPr txBox="1"/>
              <p:nvPr/>
            </p:nvSpPr>
            <p:spPr>
              <a:xfrm>
                <a:off x="12131" y="2824"/>
                <a:ext cx="519" cy="1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D</a:t>
                </a:r>
              </a:p>
            </p:txBody>
          </p:sp>
          <p:sp>
            <p:nvSpPr>
              <p:cNvPr id="94" name="文本框 38">
                <a:extLst>
                  <a:ext uri="{FF2B5EF4-FFF2-40B4-BE49-F238E27FC236}">
                    <a16:creationId xmlns:a16="http://schemas.microsoft.com/office/drawing/2014/main" id="{39BEBFCF-E3BF-4514-9168-2B2FE8613F1E}"/>
                  </a:ext>
                </a:extLst>
              </p:cNvPr>
              <p:cNvSpPr txBox="1"/>
              <p:nvPr/>
            </p:nvSpPr>
            <p:spPr>
              <a:xfrm>
                <a:off x="11521" y="4789"/>
                <a:ext cx="470" cy="1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φ</a:t>
                </a:r>
              </a:p>
            </p:txBody>
          </p:sp>
          <p:sp>
            <p:nvSpPr>
              <p:cNvPr id="95" name="弧 40">
                <a:extLst>
                  <a:ext uri="{FF2B5EF4-FFF2-40B4-BE49-F238E27FC236}">
                    <a16:creationId xmlns:a16="http://schemas.microsoft.com/office/drawing/2014/main" id="{D74E9218-3D60-4407-8EF4-CD34FC892CE9}"/>
                  </a:ext>
                </a:extLst>
              </p:cNvPr>
              <p:cNvSpPr/>
              <p:nvPr/>
            </p:nvSpPr>
            <p:spPr>
              <a:xfrm>
                <a:off x="11371" y="5393"/>
                <a:ext cx="440" cy="450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6" name="文本框 43">
                <a:extLst>
                  <a:ext uri="{FF2B5EF4-FFF2-40B4-BE49-F238E27FC236}">
                    <a16:creationId xmlns:a16="http://schemas.microsoft.com/office/drawing/2014/main" id="{4CEDFFA8-CA94-4EA6-B174-421C0B556898}"/>
                  </a:ext>
                </a:extLst>
              </p:cNvPr>
              <p:cNvSpPr txBox="1"/>
              <p:nvPr/>
            </p:nvSpPr>
            <p:spPr>
              <a:xfrm>
                <a:off x="11543" y="2239"/>
                <a:ext cx="1818" cy="1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𝛼</a:t>
                </a:r>
                <a:endParaRPr kumimoji="1" lang="en-US" altLang="zh-CN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76" name="图片 20">
              <a:extLst>
                <a:ext uri="{FF2B5EF4-FFF2-40B4-BE49-F238E27FC236}">
                  <a16:creationId xmlns:a16="http://schemas.microsoft.com/office/drawing/2014/main" id="{8B080AAA-214E-49CC-A6BB-986746302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1331" y="1920240"/>
              <a:ext cx="1422897" cy="1371600"/>
            </a:xfrm>
            <a:prstGeom prst="rect">
              <a:avLst/>
            </a:prstGeom>
          </p:spPr>
        </p:pic>
        <p:sp>
          <p:nvSpPr>
            <p:cNvPr id="77" name="文本框 4">
              <a:extLst>
                <a:ext uri="{FF2B5EF4-FFF2-40B4-BE49-F238E27FC236}">
                  <a16:creationId xmlns:a16="http://schemas.microsoft.com/office/drawing/2014/main" id="{C14D56DF-20C6-418E-847E-D6E0955BFF89}"/>
                </a:ext>
              </a:extLst>
            </p:cNvPr>
            <p:cNvSpPr txBox="1"/>
            <p:nvPr/>
          </p:nvSpPr>
          <p:spPr>
            <a:xfrm>
              <a:off x="4501126" y="2654734"/>
              <a:ext cx="27305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IP</a:t>
              </a:r>
            </a:p>
          </p:txBody>
        </p:sp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AB8F745C-4F09-42BC-A27D-85A4A41B3C28}"/>
                </a:ext>
              </a:extLst>
            </p:cNvPr>
            <p:cNvSpPr txBox="1"/>
            <p:nvPr/>
          </p:nvSpPr>
          <p:spPr>
            <a:xfrm>
              <a:off x="5554061" y="2436838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18870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adjacent layers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𝛼</a:t>
              </a:r>
              <a:r>
                <a:rPr kumimoji="0" lang="en-US" altLang="zh-CN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’</a:t>
              </a:r>
              <a:r>
                <a:rPr kumimoji="0" lang="en-US" altLang="zh-CN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altLang="zh-CN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= </a:t>
              </a: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altLang="zh-CN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𝛼</a:t>
              </a:r>
              <a:endPara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B1935B3-A672-4670-9456-AFC3CF8BC8F8}"/>
                </a:ext>
              </a:extLst>
            </p:cNvPr>
            <p:cNvCxnSpPr>
              <a:cxnSpLocks/>
              <a:endCxn id="86" idx="0"/>
            </p:cNvCxnSpPr>
            <p:nvPr/>
          </p:nvCxnSpPr>
          <p:spPr>
            <a:xfrm flipV="1">
              <a:off x="4566287" y="1920240"/>
              <a:ext cx="9672" cy="16907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8D66897-D7FE-4BA6-8FDC-BFEFA8C986D6}"/>
                </a:ext>
              </a:extLst>
            </p:cNvPr>
            <p:cNvSpPr txBox="1"/>
            <p:nvPr/>
          </p:nvSpPr>
          <p:spPr>
            <a:xfrm>
              <a:off x="4928811" y="1905001"/>
              <a:ext cx="58541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FE</a:t>
              </a:r>
              <a:r>
                <a:rPr kumimoji="0" lang="zh-CN" alt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CN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readout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AF011A8-7F47-448F-ACC8-663CFF6068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6883" y="2042505"/>
              <a:ext cx="186555" cy="93160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5ACD930-E420-4786-B857-148D659A8F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77237" y="956597"/>
              <a:ext cx="1161502" cy="899849"/>
              <a:chOff x="942996" y="4076421"/>
              <a:chExt cx="1874520" cy="1452245"/>
            </a:xfrm>
          </p:grpSpPr>
          <p:pic>
            <p:nvPicPr>
              <p:cNvPr id="84" name="图片 46">
                <a:extLst>
                  <a:ext uri="{FF2B5EF4-FFF2-40B4-BE49-F238E27FC236}">
                    <a16:creationId xmlns:a16="http://schemas.microsoft.com/office/drawing/2014/main" id="{1FB4F2F9-0161-4BF3-84F7-18DCF4044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2996" y="4076421"/>
                <a:ext cx="1874520" cy="1452245"/>
              </a:xfrm>
              <a:prstGeom prst="rect">
                <a:avLst/>
              </a:prstGeom>
            </p:spPr>
          </p:pic>
          <p:sp>
            <p:nvSpPr>
              <p:cNvPr id="85" name="文本框 6">
                <a:extLst>
                  <a:ext uri="{FF2B5EF4-FFF2-40B4-BE49-F238E27FC236}">
                    <a16:creationId xmlns:a16="http://schemas.microsoft.com/office/drawing/2014/main" id="{6B590424-6869-4E33-B0EE-6AE29EF5AD01}"/>
                  </a:ext>
                </a:extLst>
              </p:cNvPr>
              <p:cNvSpPr txBox="1"/>
              <p:nvPr/>
            </p:nvSpPr>
            <p:spPr>
              <a:xfrm>
                <a:off x="1219495" y="5086679"/>
                <a:ext cx="721785" cy="397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𝛼</a:t>
                </a:r>
                <a:r>
                  <a:rPr kumimoji="1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1" lang="en-US" altLang="zh-CN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=</a:t>
                </a:r>
                <a:r>
                  <a:rPr kumimoji="1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1" lang="en-US" altLang="zh-CN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30</a:t>
                </a:r>
                <a:r>
                  <a:rPr kumimoji="1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1" lang="en-US" altLang="zh-CN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°</a:t>
                </a:r>
                <a:endParaRPr kumimoji="1" lang="en-US" altLang="zh-CN" sz="800" dirty="0">
                  <a:solidFill>
                    <a:srgbClr val="C00000"/>
                  </a:solidFill>
                  <a:latin typeface="Arial"/>
                  <a:ea typeface="微软雅黑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14</a:t>
                </a:r>
                <a:r>
                  <a:rPr kumimoji="1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1" lang="en-US" altLang="zh-CN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layers </a:t>
                </a:r>
              </a:p>
            </p:txBody>
          </p:sp>
        </p:grp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87605A4-BFCF-41A3-875E-07B28F1548CB}"/>
                </a:ext>
              </a:extLst>
            </p:cNvPr>
            <p:cNvSpPr/>
            <p:nvPr/>
          </p:nvSpPr>
          <p:spPr>
            <a:xfrm>
              <a:off x="5223189" y="1066800"/>
              <a:ext cx="14943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Stereo </a:t>
              </a:r>
            </a:p>
            <a:p>
              <a:pPr algn="ctr"/>
              <a:r>
                <a: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Crystal ECAL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CAF0A8B-C93D-4A57-AF9D-944BC550B2F3}"/>
              </a:ext>
            </a:extLst>
          </p:cNvPr>
          <p:cNvGrpSpPr/>
          <p:nvPr/>
        </p:nvGrpSpPr>
        <p:grpSpPr>
          <a:xfrm>
            <a:off x="845565" y="1220616"/>
            <a:ext cx="3863787" cy="2620679"/>
            <a:chOff x="2582630" y="-133460"/>
            <a:chExt cx="3863787" cy="2620679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D6CEFFF9-BC0C-487A-8E68-00AB8FE89D9A}"/>
                </a:ext>
              </a:extLst>
            </p:cNvPr>
            <p:cNvSpPr/>
            <p:nvPr/>
          </p:nvSpPr>
          <p:spPr>
            <a:xfrm>
              <a:off x="2582630" y="-133460"/>
              <a:ext cx="3863787" cy="2620679"/>
            </a:xfrm>
            <a:prstGeom prst="roundRect">
              <a:avLst>
                <a:gd name="adj" fmla="val 11373"/>
              </a:avLst>
            </a:prstGeom>
            <a:solidFill>
              <a:srgbClr val="CCFFFF"/>
            </a:solidFill>
            <a:ln w="19050">
              <a:solidFill>
                <a:schemeClr val="tx1"/>
              </a:solidFill>
            </a:ln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92C533-42A9-4BE4-8A7F-13EBF920B36E}"/>
                </a:ext>
              </a:extLst>
            </p:cNvPr>
            <p:cNvSpPr/>
            <p:nvPr/>
          </p:nvSpPr>
          <p:spPr>
            <a:xfrm>
              <a:off x="2815704" y="-37358"/>
              <a:ext cx="1951941" cy="565146"/>
            </a:xfrm>
            <a:prstGeom prst="rect">
              <a:avLst/>
            </a:prstGeom>
            <a:noFill/>
          </p:spPr>
          <p:txBody>
            <a:bodyPr wrap="none" lIns="36000" tIns="36000" rIns="0" bIns="3600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Prototype sampling</a:t>
              </a:r>
            </a:p>
            <a:p>
              <a:pPr algn="ctr"/>
              <a:r>
                <a: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ECAL &amp; HCAL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7BCCFFE-D33C-4CA6-A439-2FCF82594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082" t="1" r="9478" b="30127"/>
            <a:stretch/>
          </p:blipFill>
          <p:spPr>
            <a:xfrm>
              <a:off x="2724716" y="568352"/>
              <a:ext cx="2561844" cy="1676843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ACA46A1-5145-449D-8DFB-373BF5DEB010}"/>
                </a:ext>
              </a:extLst>
            </p:cNvPr>
            <p:cNvSpPr txBox="1"/>
            <p:nvPr/>
          </p:nvSpPr>
          <p:spPr>
            <a:xfrm>
              <a:off x="3228841" y="1343536"/>
              <a:ext cx="496290" cy="175433"/>
            </a:xfrm>
            <a:prstGeom prst="rect">
              <a:avLst/>
            </a:prstGeom>
            <a:solidFill>
              <a:srgbClr val="CCCC00">
                <a:lumMod val="40000"/>
                <a:lumOff val="60000"/>
              </a:srgbClr>
            </a:solidFill>
          </p:spPr>
          <p:txBody>
            <a:bodyPr wrap="none" lIns="45720" tIns="18288" rIns="45720" bIns="18288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AHCAL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F6058AF-CF5A-42D4-9A28-E61C3A6C3B29}"/>
                </a:ext>
              </a:extLst>
            </p:cNvPr>
            <p:cNvSpPr txBox="1"/>
            <p:nvPr/>
          </p:nvSpPr>
          <p:spPr>
            <a:xfrm rot="21409351">
              <a:off x="4036901" y="1311420"/>
              <a:ext cx="406522" cy="175433"/>
            </a:xfrm>
            <a:prstGeom prst="rect">
              <a:avLst/>
            </a:prstGeom>
            <a:solidFill>
              <a:srgbClr val="CCCC00">
                <a:lumMod val="40000"/>
                <a:lumOff val="60000"/>
              </a:srgbClr>
            </a:solidFill>
          </p:spPr>
          <p:txBody>
            <a:bodyPr wrap="none" lIns="45720" tIns="18288" rIns="45720" bIns="18288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ECAL</a:t>
              </a:r>
            </a:p>
          </p:txBody>
        </p:sp>
        <p:pic>
          <p:nvPicPr>
            <p:cNvPr id="97" name="Picture 5">
              <a:extLst>
                <a:ext uri="{FF2B5EF4-FFF2-40B4-BE49-F238E27FC236}">
                  <a16:creationId xmlns:a16="http://schemas.microsoft.com/office/drawing/2014/main" id="{5C398122-E231-478F-8FDE-79BCA0932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4869" y="-21728"/>
              <a:ext cx="1330605" cy="97966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2DD7CFF-8601-4A8C-809B-7BA68CF89D68}"/>
              </a:ext>
            </a:extLst>
          </p:cNvPr>
          <p:cNvGrpSpPr/>
          <p:nvPr/>
        </p:nvGrpSpPr>
        <p:grpSpPr>
          <a:xfrm>
            <a:off x="2925862" y="4067471"/>
            <a:ext cx="3817350" cy="2398113"/>
            <a:chOff x="447088" y="796492"/>
            <a:chExt cx="3817350" cy="2398113"/>
          </a:xfrm>
        </p:grpSpPr>
        <p:sp>
          <p:nvSpPr>
            <p:cNvPr id="16" name="Rounded Rectangle 67">
              <a:extLst>
                <a:ext uri="{FF2B5EF4-FFF2-40B4-BE49-F238E27FC236}">
                  <a16:creationId xmlns:a16="http://schemas.microsoft.com/office/drawing/2014/main" id="{E5FD0924-7E70-4444-A1AC-8624FCE9140D}"/>
                </a:ext>
              </a:extLst>
            </p:cNvPr>
            <p:cNvSpPr/>
            <p:nvPr/>
          </p:nvSpPr>
          <p:spPr>
            <a:xfrm>
              <a:off x="447088" y="796492"/>
              <a:ext cx="3817350" cy="2343455"/>
            </a:xfrm>
            <a:prstGeom prst="roundRect">
              <a:avLst>
                <a:gd name="adj" fmla="val 5771"/>
              </a:avLst>
            </a:prstGeom>
            <a:solidFill>
              <a:schemeClr val="accent3">
                <a:lumMod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BAC8C5-8360-4D17-80C8-392AB7587A62}"/>
                </a:ext>
              </a:extLst>
            </p:cNvPr>
            <p:cNvSpPr/>
            <p:nvPr/>
          </p:nvSpPr>
          <p:spPr>
            <a:xfrm>
              <a:off x="956579" y="1055626"/>
              <a:ext cx="1127078" cy="565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4D Crystal</a:t>
              </a:r>
            </a:p>
            <a:p>
              <a:pPr algn="ctr"/>
              <a:r>
                <a:rPr lang="en-US" altLang="zh-CN" sz="16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 ECAL</a:t>
              </a: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F88034BC-C0C1-4199-ABFF-28DA56FFC8F5}"/>
                </a:ext>
              </a:extLst>
            </p:cNvPr>
            <p:cNvSpPr/>
            <p:nvPr/>
          </p:nvSpPr>
          <p:spPr>
            <a:xfrm>
              <a:off x="568287" y="1871004"/>
              <a:ext cx="2391115" cy="1173821"/>
            </a:xfrm>
            <a:prstGeom prst="roundRect">
              <a:avLst>
                <a:gd name="adj" fmla="val 887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DF048E6-3BCF-4B03-B8A7-1F76AD733A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2028" y="1923985"/>
              <a:ext cx="2298471" cy="1270620"/>
              <a:chOff x="3276600" y="2438400"/>
              <a:chExt cx="5531711" cy="3123549"/>
            </a:xfrm>
          </p:grpSpPr>
          <p:pic>
            <p:nvPicPr>
              <p:cNvPr id="106" name="page3image2992.png" descr="page3image2992.png">
                <a:extLst>
                  <a:ext uri="{FF2B5EF4-FFF2-40B4-BE49-F238E27FC236}">
                    <a16:creationId xmlns:a16="http://schemas.microsoft.com/office/drawing/2014/main" id="{FBACF4CE-E855-469C-8DD2-C7B574E27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6600" y="2438400"/>
                <a:ext cx="2950122" cy="248814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7" name="page3image3328.png" descr="page3image3328.png">
                <a:extLst>
                  <a:ext uri="{FF2B5EF4-FFF2-40B4-BE49-F238E27FC236}">
                    <a16:creationId xmlns:a16="http://schemas.microsoft.com/office/drawing/2014/main" id="{ADA83C86-BB66-4383-86C4-6E19BE80D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55347" y="2512148"/>
                <a:ext cx="2452964" cy="2488143"/>
              </a:xfrm>
              <a:prstGeom prst="rect">
                <a:avLst/>
              </a:prstGeom>
              <a:ln w="12700">
                <a:miter lim="400000"/>
              </a:ln>
            </p:spPr>
          </p:pic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EFC1ED65-5B5A-452A-B6BA-DD1DCF8FB394}"/>
                  </a:ext>
                </a:extLst>
              </p:cNvPr>
              <p:cNvCxnSpPr/>
              <p:nvPr/>
            </p:nvCxnSpPr>
            <p:spPr>
              <a:xfrm flipV="1">
                <a:off x="6355347" y="4142623"/>
                <a:ext cx="748847" cy="596145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BBE6091-4C21-4502-B94D-6A54C492C3B8}"/>
                  </a:ext>
                </a:extLst>
              </p:cNvPr>
              <p:cNvSpPr/>
              <p:nvPr/>
            </p:nvSpPr>
            <p:spPr>
              <a:xfrm>
                <a:off x="5237565" y="4502705"/>
                <a:ext cx="1648110" cy="1059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C00000"/>
                    </a:solidFill>
                  </a:rPr>
                  <a:t>Incident</a:t>
                </a:r>
              </a:p>
              <a:p>
                <a:r>
                  <a:rPr lang="en-US" sz="1100" b="1" dirty="0">
                    <a:solidFill>
                      <a:srgbClr val="C00000"/>
                    </a:solidFill>
                  </a:rPr>
                  <a:t>particles</a:t>
                </a: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BC395AC-5393-4CB9-8C5E-53C88EDA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3059" y="909952"/>
              <a:ext cx="1550677" cy="1161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46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50DFDC-55C8-419B-8B31-1FE7A531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Domestic Teams on Detector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0B6D6-DCC0-468A-9FF8-13447B37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7F1C97-55EC-4A77-B745-361DDAEC9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92425"/>
              </p:ext>
            </p:extLst>
          </p:nvPr>
        </p:nvGraphicFramePr>
        <p:xfrm>
          <a:off x="911424" y="1210327"/>
          <a:ext cx="4238017" cy="5387705"/>
        </p:xfrm>
        <a:graphic>
          <a:graphicData uri="http://schemas.openxmlformats.org/drawingml/2006/table">
            <a:tbl>
              <a:tblPr/>
              <a:tblGrid>
                <a:gridCol w="294667">
                  <a:extLst>
                    <a:ext uri="{9D8B030D-6E8A-4147-A177-3AD203B41FA5}">
                      <a16:colId xmlns:a16="http://schemas.microsoft.com/office/drawing/2014/main" val="1123090703"/>
                    </a:ext>
                  </a:extLst>
                </a:gridCol>
                <a:gridCol w="2682875">
                  <a:extLst>
                    <a:ext uri="{9D8B030D-6E8A-4147-A177-3AD203B41FA5}">
                      <a16:colId xmlns:a16="http://schemas.microsoft.com/office/drawing/2014/main" val="183737556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973878883"/>
                    </a:ext>
                  </a:extLst>
                </a:gridCol>
              </a:tblGrid>
              <a:tr h="4893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Projects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任务分工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HR Estimate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867951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Pixel Vertex Detector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614096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Inner Silicon Tracker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12483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Outer Silicon Tracker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35632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Gas Tracker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93714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Muon Detector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9272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Electromagnetic Calorimeter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821986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Hadron Calorimeter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490274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Machine Detector Interface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75447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Luminosity Calorimeter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237765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   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Fast Luminosity Monitor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658875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Super Conducting Magnet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915376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Mechanical and Integration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047832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General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Electronics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804389"/>
                  </a:ext>
                </a:extLst>
              </a:tr>
              <a:tr h="3432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Trigger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DAQ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04284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Offline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Software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576662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Physics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Study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0220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4AE4AD-4BB9-4B15-8D21-09EF9DD6B8E0}"/>
              </a:ext>
            </a:extLst>
          </p:cNvPr>
          <p:cNvSpPr txBox="1"/>
          <p:nvPr/>
        </p:nvSpPr>
        <p:spPr>
          <a:xfrm>
            <a:off x="5951984" y="1916832"/>
            <a:ext cx="536314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1638" indent="-401638" algn="just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Researchers from ~32 major domestic institutes actively participate in the CEPC detector R&amp;D</a:t>
            </a:r>
          </a:p>
          <a:p>
            <a:pPr marL="401638" indent="-401638" algn="just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More institutes join, while the projects progress and funding support increases</a:t>
            </a:r>
          </a:p>
          <a:p>
            <a:pPr marL="401638" indent="-401638" algn="just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JUNO will switch to operation mode soon. More researchers, especially engineers, will shift focus onto CEPC</a:t>
            </a:r>
          </a:p>
          <a:p>
            <a:pPr marL="401638" indent="-401638" algn="just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The estimates include staff members, postdocs, and students. There are small overlaps between different projects.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3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55A826-C563-4D25-86D2-4C007524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Aging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6A1E8-BD06-4B0F-94EB-349ED1EAC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669CD-3BA7-4D04-8244-564987F19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1959" r="2130" b="3537"/>
          <a:stretch/>
        </p:blipFill>
        <p:spPr>
          <a:xfrm>
            <a:off x="5907024" y="2344256"/>
            <a:ext cx="5669280" cy="3749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DF404E-E42C-4C70-BBC2-BDA1C64BC363}"/>
              </a:ext>
            </a:extLst>
          </p:cNvPr>
          <p:cNvSpPr txBox="1"/>
          <p:nvPr/>
        </p:nvSpPr>
        <p:spPr>
          <a:xfrm>
            <a:off x="502470" y="1490007"/>
            <a:ext cx="4945458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1638" indent="-401638" algn="just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Staff members working on the CEPC detector and physics:</a:t>
            </a:r>
          </a:p>
          <a:p>
            <a:pPr marL="858838" lvl="1" indent="-401638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IHEP		~90</a:t>
            </a:r>
          </a:p>
          <a:p>
            <a:pPr marL="858838" lvl="1" indent="-401638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Other institutes	~200</a:t>
            </a:r>
          </a:p>
          <a:p>
            <a:pPr marL="401638" indent="-401638" algn="just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Many of them were key members in building major China-based successful experiments: BES, </a:t>
            </a: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DayaBay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, JUNO, LHAASO, …</a:t>
            </a:r>
          </a:p>
          <a:p>
            <a:pPr marL="401638" indent="-401638" algn="just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Some take fast rising significant roles in major experiments abroad: ATLAS, CMS, </a:t>
            </a: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, ALICE, AMS, …</a:t>
            </a:r>
          </a:p>
          <a:p>
            <a:pPr marL="401638" indent="-401638" algn="just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 team of healthy age structure.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A6A83-822A-43C5-A9AD-B2D4C0DC8500}"/>
              </a:ext>
            </a:extLst>
          </p:cNvPr>
          <p:cNvSpPr txBox="1"/>
          <p:nvPr/>
        </p:nvSpPr>
        <p:spPr>
          <a:xfrm>
            <a:off x="6960096" y="1558533"/>
            <a:ext cx="3583032" cy="646331"/>
          </a:xfrm>
          <a:prstGeom prst="rect">
            <a:avLst/>
          </a:prstGeom>
          <a:solidFill>
            <a:srgbClr val="66FF99"/>
          </a:solidFill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IHEP staff members</a:t>
            </a:r>
          </a:p>
          <a:p>
            <a:pPr algn="ctr"/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on CEPC Physics and Detector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434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9346B-3027-4CC5-B864-5047D1DD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International Collaborative Efforts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68779-32D9-42AE-BC49-E684C403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023AFB0-4F89-4A3C-A299-3D8964E5B678}"/>
              </a:ext>
            </a:extLst>
          </p:cNvPr>
          <p:cNvSpPr txBox="1">
            <a:spLocks/>
          </p:cNvSpPr>
          <p:nvPr/>
        </p:nvSpPr>
        <p:spPr bwMode="auto">
          <a:xfrm>
            <a:off x="731520" y="1188720"/>
            <a:ext cx="1042416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CEPC detector design incorporates experience from other future Higgs factory proposals, e.g. ILD.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International participations (~20 institutes) in subdetector R&amp;Ds, e.g. MAPS detector, TPC, PID Drift chamber, …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International detector R&amp;Ds</a:t>
            </a:r>
          </a:p>
          <a:p>
            <a:pPr marL="687388" marR="0" lvl="1" indent="-34448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Some detector R&amp;D efforts were within the international detector R&amp;D collaborations, e.g. CALICE, LCTPC, &amp; RD*</a:t>
            </a:r>
          </a:p>
          <a:p>
            <a:pPr marL="687388" marR="0" lvl="1" indent="-34448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Much broader participation in the ECFA DRD program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7B42A3-44F1-4390-A00E-7CAF42928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072835"/>
              </p:ext>
            </p:extLst>
          </p:nvPr>
        </p:nvGraphicFramePr>
        <p:xfrm>
          <a:off x="1312370" y="4186402"/>
          <a:ext cx="10151668" cy="2410950"/>
        </p:xfrm>
        <a:graphic>
          <a:graphicData uri="http://schemas.openxmlformats.org/drawingml/2006/table">
            <a:tbl>
              <a:tblPr/>
              <a:tblGrid>
                <a:gridCol w="2398771">
                  <a:extLst>
                    <a:ext uri="{9D8B030D-6E8A-4147-A177-3AD203B41FA5}">
                      <a16:colId xmlns:a16="http://schemas.microsoft.com/office/drawing/2014/main" val="1837375561"/>
                    </a:ext>
                  </a:extLst>
                </a:gridCol>
                <a:gridCol w="1212850">
                  <a:extLst>
                    <a:ext uri="{9D8B030D-6E8A-4147-A177-3AD203B41FA5}">
                      <a16:colId xmlns:a16="http://schemas.microsoft.com/office/drawing/2014/main" val="973878883"/>
                    </a:ext>
                  </a:extLst>
                </a:gridCol>
                <a:gridCol w="2809527">
                  <a:extLst>
                    <a:ext uri="{9D8B030D-6E8A-4147-A177-3AD203B41FA5}">
                      <a16:colId xmlns:a16="http://schemas.microsoft.com/office/drawing/2014/main" val="3261653774"/>
                    </a:ext>
                  </a:extLst>
                </a:gridCol>
                <a:gridCol w="525332">
                  <a:extLst>
                    <a:ext uri="{9D8B030D-6E8A-4147-A177-3AD203B41FA5}">
                      <a16:colId xmlns:a16="http://schemas.microsoft.com/office/drawing/2014/main" val="397969750"/>
                    </a:ext>
                  </a:extLst>
                </a:gridCol>
                <a:gridCol w="2679856">
                  <a:extLst>
                    <a:ext uri="{9D8B030D-6E8A-4147-A177-3AD203B41FA5}">
                      <a16:colId xmlns:a16="http://schemas.microsoft.com/office/drawing/2014/main" val="2244009967"/>
                    </a:ext>
                  </a:extLst>
                </a:gridCol>
                <a:gridCol w="525332">
                  <a:extLst>
                    <a:ext uri="{9D8B030D-6E8A-4147-A177-3AD203B41FA5}">
                      <a16:colId xmlns:a16="http://schemas.microsoft.com/office/drawing/2014/main" val="995359926"/>
                    </a:ext>
                  </a:extLst>
                </a:gridCol>
              </a:tblGrid>
              <a:tr h="40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Sub-system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DRD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Sub-system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DRD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Sub-system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DRD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131280"/>
                  </a:ext>
                </a:extLst>
              </a:tr>
              <a:tr h="40182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Pixel Vertex Detector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Electromagnetic Calorimeter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Super Conducting Magnet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614096"/>
                  </a:ext>
                </a:extLst>
              </a:tr>
              <a:tr h="40182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Inner Silicon Tracker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Hadron Calorimeter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1, 6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Mechanical and Integration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(8)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12483"/>
                  </a:ext>
                </a:extLst>
              </a:tr>
              <a:tr h="40182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Outer Silicon Tracker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Machine Detector Interface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General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Electronics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(7)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35632"/>
                  </a:ext>
                </a:extLst>
              </a:tr>
              <a:tr h="40182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Gas Tracker (TPC / DC)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Luminosity Calorimeter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Trigger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DAQ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(7)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93714"/>
                  </a:ext>
                </a:extLst>
              </a:tr>
              <a:tr h="40182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Muon Detector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(RPC)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Fast Luminosity Monitor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Offline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Software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9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144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DB1A5A-C98C-4382-B6F9-E8DF4CDC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Preparation of Ref-TDR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AE204-CB35-4654-9294-AEA13237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B933F2-D47F-41FD-A0CC-CC4325F80DCC}"/>
              </a:ext>
            </a:extLst>
          </p:cNvPr>
          <p:cNvSpPr txBox="1">
            <a:spLocks/>
          </p:cNvSpPr>
          <p:nvPr/>
        </p:nvSpPr>
        <p:spPr bwMode="auto">
          <a:xfrm>
            <a:off x="7601708" y="1212140"/>
            <a:ext cx="3679212" cy="5186035"/>
          </a:xfrm>
          <a:prstGeom prst="rect">
            <a:avLst/>
          </a:prstGeom>
          <a:solidFill>
            <a:srgbClr val="FFF4E9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dirty="0"/>
              <a:t>Physics Goal and Requirements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dirty="0"/>
              <a:t>Concept Introduction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MDI and </a:t>
            </a:r>
            <a:r>
              <a:rPr lang="en-US" altLang="zh-CN" sz="1600" kern="0" dirty="0"/>
              <a:t>Luminosity Detectors</a:t>
            </a:r>
            <a:endParaRPr lang="en-US" sz="1600" kern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dirty="0"/>
              <a:t>Vertex Detector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dirty="0"/>
              <a:t>Silicon Trackers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dirty="0"/>
              <a:t>Gaseous Trackers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dirty="0"/>
              <a:t>Electromagnetic Calorimeter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Hadron Calorimeter</a:t>
            </a:r>
            <a:endParaRPr lang="en-US" sz="1600" kern="0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Muon Detector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Superconducting Solenoid Magnet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General Electronics</a:t>
            </a:r>
            <a:endParaRPr lang="en-US" sz="1600" kern="0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Trigger and Data Acquisition</a:t>
            </a:r>
            <a:endParaRPr lang="en-US" sz="1600" kern="0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Software and Computing</a:t>
            </a:r>
            <a:endParaRPr lang="en-US" sz="1600" kern="0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Mechanics </a:t>
            </a:r>
            <a:r>
              <a:rPr lang="en-US" altLang="zh-CN" sz="1600" kern="0" dirty="0"/>
              <a:t>and Integration</a:t>
            </a:r>
            <a:endParaRPr lang="en-US" sz="1600" kern="0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Physics Performance</a:t>
            </a:r>
            <a:endParaRPr lang="en-US" sz="1600" kern="0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arenR"/>
            </a:pPr>
            <a:r>
              <a:rPr lang="en-US" sz="1600" kern="0" dirty="0"/>
              <a:t>Overall Cost and Project Timeline</a:t>
            </a:r>
            <a:endParaRPr lang="en-US" sz="1400" kern="0" dirty="0">
              <a:solidFill>
                <a:srgbClr val="0000FF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4073CF7-9788-4172-A29F-1FF007E1AC31}"/>
              </a:ext>
            </a:extLst>
          </p:cNvPr>
          <p:cNvSpPr txBox="1">
            <a:spLocks/>
          </p:cNvSpPr>
          <p:nvPr/>
        </p:nvSpPr>
        <p:spPr bwMode="auto">
          <a:xfrm>
            <a:off x="514659" y="2373997"/>
            <a:ext cx="493326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zh-CN" sz="2000" kern="0" dirty="0"/>
              <a:t>The ref-TDR has</a:t>
            </a:r>
            <a:r>
              <a:rPr lang="en-US" sz="2000" kern="0" dirty="0"/>
              <a:t> 16 chapters, which may be re-structured later.</a:t>
            </a:r>
          </a:p>
          <a:p>
            <a:pPr algn="just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/>
              <a:t>Each chapter has a responsible team, including members from domestic and international institutes.</a:t>
            </a:r>
          </a:p>
          <a:p>
            <a:pPr algn="just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kern="0" dirty="0"/>
              <a:t>Prof </a:t>
            </a:r>
            <a:r>
              <a:rPr lang="en-US" sz="2000" kern="0" dirty="0" err="1"/>
              <a:t>Tianchi</a:t>
            </a:r>
            <a:r>
              <a:rPr lang="en-US" sz="2000" kern="0" dirty="0"/>
              <a:t> Zhao kindly agreed to be the chief editor. A small editorial team will assist him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A7D20D83-BABA-4C20-91BA-98A2E60276B4}"/>
              </a:ext>
            </a:extLst>
          </p:cNvPr>
          <p:cNvSpPr/>
          <p:nvPr/>
        </p:nvSpPr>
        <p:spPr>
          <a:xfrm>
            <a:off x="6929219" y="2060848"/>
            <a:ext cx="648071" cy="3816425"/>
          </a:xfrm>
          <a:prstGeom prst="leftBrace">
            <a:avLst>
              <a:gd name="adj1" fmla="val 3655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AC558-0BEB-4BDE-9F00-8FA25A6266E2}"/>
              </a:ext>
            </a:extLst>
          </p:cNvPr>
          <p:cNvSpPr txBox="1"/>
          <p:nvPr/>
        </p:nvSpPr>
        <p:spPr>
          <a:xfrm>
            <a:off x="5557884" y="3717900"/>
            <a:ext cx="1448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Report at this meeting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8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DB1A5A-C98C-4382-B6F9-E8DF4CDC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Ref-TDR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AE204-CB35-4654-9294-AEA13237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7C5F281-7449-4980-8D41-5CA543A1D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9160"/>
              </p:ext>
            </p:extLst>
          </p:nvPr>
        </p:nvGraphicFramePr>
        <p:xfrm>
          <a:off x="1513839" y="1723326"/>
          <a:ext cx="9190673" cy="43699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1168">
                  <a:extLst>
                    <a:ext uri="{9D8B030D-6E8A-4147-A177-3AD203B41FA5}">
                      <a16:colId xmlns:a16="http://schemas.microsoft.com/office/drawing/2014/main" val="1507680900"/>
                    </a:ext>
                  </a:extLst>
                </a:gridCol>
                <a:gridCol w="7469505">
                  <a:extLst>
                    <a:ext uri="{9D8B030D-6E8A-4147-A177-3AD203B41FA5}">
                      <a16:colId xmlns:a16="http://schemas.microsoft.com/office/drawing/2014/main" val="1084095210"/>
                    </a:ext>
                  </a:extLst>
                </a:gridCol>
              </a:tblGrid>
              <a:tr h="4775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Actions and/or Expectations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33415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 1,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the ref-TDR process by comparing different technologies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943286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1,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technologies are chosen; start to write TDR and address key issues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366169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 7,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 to the IDRC chair Prof Daniela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Bortoletto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530324"/>
                  </a:ext>
                </a:extLst>
              </a:tr>
              <a:tr h="54972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21-23,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of ref-TDR progress by the IDRC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389708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23-30,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Discuss the ref-TDR at the CEPC workshop, report progresses to the CEPC IAC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391792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January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first draft of the ref-TDR is ready for internal 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246782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April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Finish international 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071269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30,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ref-TDR is ready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3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805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68C2A9-5F2F-42A4-8483-F24F87C40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613122"/>
          </a:xfrm>
        </p:spPr>
        <p:txBody>
          <a:bodyPr>
            <a:spAutoFit/>
          </a:bodyPr>
          <a:lstStyle/>
          <a:p>
            <a:pPr marL="339725" marR="0" lvl="0" indent="-339725" algn="just">
              <a:spcBef>
                <a:spcPts val="0"/>
              </a:spcBef>
              <a:spcAft>
                <a:spcPts val="1800"/>
              </a:spcAft>
              <a:buClr>
                <a:srgbClr val="0000FF"/>
              </a:buClr>
              <a:buSzPct val="90000"/>
              <a:buFont typeface="+mj-lt"/>
              <a:buAutoNum type="arabicParenR"/>
              <a:tabLst>
                <a:tab pos="339725" algn="l"/>
              </a:tabLst>
            </a:pPr>
            <a:r>
              <a:rPr lang="en-GB" sz="2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overall status of the R&amp;D efforts for the CEPC detectors, which will be highlighted in the presentations.</a:t>
            </a:r>
            <a:endParaRPr lang="en-US" sz="20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marR="0" lvl="0" indent="-339725" algn="just">
              <a:spcBef>
                <a:spcPts val="0"/>
              </a:spcBef>
              <a:spcAft>
                <a:spcPts val="1800"/>
              </a:spcAft>
              <a:buClr>
                <a:srgbClr val="0000FF"/>
              </a:buClr>
              <a:buSzPct val="90000"/>
              <a:buFont typeface="+mj-lt"/>
              <a:buAutoNum type="arabicParenR"/>
              <a:tabLst>
                <a:tab pos="339725" algn="l"/>
              </a:tabLst>
            </a:pPr>
            <a:r>
              <a:rPr lang="en-GB" sz="2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Offer initial observations or suggestions for improvements across the project.</a:t>
            </a:r>
            <a:endParaRPr lang="en-US" sz="20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marR="0" lvl="0" indent="-339725" algn="just">
              <a:spcBef>
                <a:spcPts val="0"/>
              </a:spcBef>
              <a:spcAft>
                <a:spcPts val="1800"/>
              </a:spcAft>
              <a:buClr>
                <a:srgbClr val="0000FF"/>
              </a:buClr>
              <a:buSzPct val="90000"/>
              <a:buFont typeface="+mj-lt"/>
              <a:buAutoNum type="arabicParenR"/>
              <a:tabLst>
                <a:tab pos="339725" algn="l"/>
              </a:tabLst>
            </a:pPr>
            <a:r>
              <a:rPr lang="en-GB" sz="2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technical risks associated with the detector design and propose mitigation strategies.</a:t>
            </a:r>
            <a:endParaRPr lang="en-US" sz="20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marR="0" lvl="0" indent="-339725" algn="just">
              <a:spcBef>
                <a:spcPts val="0"/>
              </a:spcBef>
              <a:spcAft>
                <a:spcPts val="1800"/>
              </a:spcAft>
              <a:buClr>
                <a:srgbClr val="0000FF"/>
              </a:buClr>
              <a:buSzPct val="90000"/>
              <a:buFont typeface="+mj-lt"/>
              <a:buAutoNum type="arabicParenR"/>
              <a:tabLst>
                <a:tab pos="339725" algn="l"/>
              </a:tabLst>
            </a:pPr>
            <a:r>
              <a:rPr lang="en-GB" sz="2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 the feasibility and readiness of critical technologies and components for the detector system, considering the proposed Ref-Detector and alternative technologies, and taking into account the overall detector performance and physics performance expectations.</a:t>
            </a:r>
            <a:endParaRPr lang="en-US" sz="20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marR="0" lvl="0" indent="-339725" algn="just">
              <a:spcBef>
                <a:spcPts val="0"/>
              </a:spcBef>
              <a:spcAft>
                <a:spcPts val="1800"/>
              </a:spcAft>
              <a:buClr>
                <a:srgbClr val="0000FF"/>
              </a:buClr>
              <a:buSzPct val="90000"/>
              <a:buFont typeface="+mj-lt"/>
              <a:buAutoNum type="arabicParenR"/>
              <a:tabLst>
                <a:tab pos="339725" algn="l"/>
              </a:tabLst>
            </a:pPr>
            <a:r>
              <a:rPr lang="en-GB" sz="2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Prepare for subsequent review meetings by establishing the framework for ongoing evaluation and feedback processes.</a:t>
            </a:r>
            <a:endParaRPr lang="en-US" sz="20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marR="0" lvl="0" indent="-339725" algn="just">
              <a:spcBef>
                <a:spcPts val="0"/>
              </a:spcBef>
              <a:spcAft>
                <a:spcPts val="1800"/>
              </a:spcAft>
              <a:buClr>
                <a:srgbClr val="0000FF"/>
              </a:buClr>
              <a:buSzPct val="90000"/>
              <a:buFont typeface="+mj-lt"/>
              <a:buAutoNum type="arabicParenR"/>
              <a:tabLst>
                <a:tab pos="339725" algn="l"/>
              </a:tabLst>
            </a:pPr>
            <a:r>
              <a:rPr lang="en-GB" sz="20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 -- any comments and suggestions pertaining to the Ref-Detector TDR.</a:t>
            </a:r>
            <a:endParaRPr lang="en-US" sz="20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61EB99-582E-474B-9FD8-703A7ED9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To CEPC IDRC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8F65C-042D-4A05-9187-1A5B5779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4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343472" y="2836323"/>
            <a:ext cx="9443840" cy="1731243"/>
          </a:xfrm>
          <a:prstGeom prst="rect">
            <a:avLst/>
          </a:prstGeom>
        </p:spPr>
        <p:txBody>
          <a:bodyPr vert="horz" lIns="68580" tIns="34290" rIns="68580" bIns="34290" rtlCol="0" anchor="ctr">
            <a:sp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</a:t>
            </a:r>
          </a:p>
          <a:p>
            <a:r>
              <a:rPr lang="en-US" altLang="zh-CN" sz="6000" dirty="0">
                <a:solidFill>
                  <a:srgbClr val="C00000"/>
                </a:solidFill>
              </a:rPr>
              <a:t>your support to CEPC!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21-22,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56F64C-3680-47FD-9F93-9813B6E3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国内国际主要合作团队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67F85-FC4A-4C2C-9ADC-1324B201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9430B4B3-85CB-4450-911B-318823519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739812"/>
              </p:ext>
            </p:extLst>
          </p:nvPr>
        </p:nvGraphicFramePr>
        <p:xfrm>
          <a:off x="192455" y="1100994"/>
          <a:ext cx="3593354" cy="5608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4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18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国内合作参与研究机构列表</a:t>
                      </a:r>
                    </a:p>
                  </a:txBody>
                  <a:tcPr marL="53230" marR="5323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1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清华大学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气体径迹探测器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北京大学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物理模拟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上海交通大学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外径迹和飞行时间、电磁量能器、物理模拟、超导磁体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山东大学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顶点探测器、内径迹探测器、气体径迹探测器、离线软件、触发与数据获取、电子学、物理模拟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5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中国科学技术大学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电磁量能器、强子量能器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6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郑州大学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外径迹和飞行时间、气体径迹探测器、离线软件、触发与数据获取、物理模拟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7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南开大学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触发与数据获取、缪子探测器、物理模拟、外径迹和飞行时间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8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浙江大学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内径迹探测器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9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华中师范大学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顶点探测器、电子学、物理模拟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10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复旦大学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缪子探测器、电子学、离线软件、物理模拟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11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西北工业大学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顶点探测器、电子学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12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南京大学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亮度探测器、快速亮度监测器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13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吉林大学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亮度探测器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5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14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中山大学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内径迹探测器、外径迹和飞行时间、离线软件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15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西南交通大学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超导磁体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16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华北电力大学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超导磁体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17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湖南大学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机械、内径迹探测器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18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大连民族大学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内径迹探测器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6" name="表格 4">
            <a:extLst>
              <a:ext uri="{FF2B5EF4-FFF2-40B4-BE49-F238E27FC236}">
                <a16:creationId xmlns:a16="http://schemas.microsoft.com/office/drawing/2014/main" id="{19F0468A-617F-4955-A0F9-F1762EFF3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060601"/>
              </p:ext>
            </p:extLst>
          </p:nvPr>
        </p:nvGraphicFramePr>
        <p:xfrm>
          <a:off x="3994642" y="1100998"/>
          <a:ext cx="3731479" cy="5608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8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452">
                <a:tc gridSpan="3"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国内合作参与研究机构列表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19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华南师范大学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缪子探测器、离线软件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553169623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20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哈尔滨工程大学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强子量能器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3903029618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21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哈尔滨工业大学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just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强子量能器</a:t>
                      </a: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22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四川大学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强子量能器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23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井冈山大学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强子量能器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24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南昌大学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顶点探测器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25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中国计量大学</a:t>
                      </a:r>
                    </a:p>
                  </a:txBody>
                  <a:tcPr marL="53230" marR="532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强子量能器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53230" marR="5323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26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中国科学院硅酸盐研究所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电磁量能器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27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中国科学院微电子研究所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内径迹探测器、外径迹和飞行时间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28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中国科学院上海精密光学研究所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强子量能器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29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中国科学院赣江研究院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强子量能器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30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山东高等技术研究院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内径迹探测器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9161583"/>
                  </a:ext>
                </a:extLst>
              </a:tr>
              <a:tr h="44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31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中研院物理研究所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亮度探测器、快速亮度监测器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32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中国建材总院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强子量能器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33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北京科维泰信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内径迹探测器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34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北京玻璃研究院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强子量能器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35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上海超导科技股份有限公司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超导磁体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36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中信重工机械股份有限公司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机械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4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37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黄河勘探规划设计研究院有限公司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机械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38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无锡统力电工有限公司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超导磁体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7" name="表格 5">
            <a:extLst>
              <a:ext uri="{FF2B5EF4-FFF2-40B4-BE49-F238E27FC236}">
                <a16:creationId xmlns:a16="http://schemas.microsoft.com/office/drawing/2014/main" id="{B65FD6FA-C2A0-4863-B3BA-5B426B7CF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007340"/>
              </p:ext>
            </p:extLst>
          </p:nvPr>
        </p:nvGraphicFramePr>
        <p:xfrm>
          <a:off x="7934954" y="1100994"/>
          <a:ext cx="4013886" cy="5608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59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</a:rPr>
                        <a:t>国际合作参与研究机构列表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1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CERN DRD</a:t>
                      </a:r>
                      <a:r>
                        <a:rPr lang="zh-CN" sz="1100" kern="100" dirty="0">
                          <a:effectLst/>
                        </a:rPr>
                        <a:t>合作组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00" dirty="0">
                          <a:effectLst/>
                        </a:rPr>
                        <a:t>半导体探测器</a:t>
                      </a:r>
                      <a:r>
                        <a:rPr lang="zh-CN" altLang="en-US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、</a:t>
                      </a:r>
                      <a:r>
                        <a:rPr lang="zh-CN" sz="1100" kern="100" dirty="0">
                          <a:effectLst/>
                        </a:rPr>
                        <a:t>气体径迹探测器</a:t>
                      </a:r>
                      <a:r>
                        <a:rPr lang="zh-CN" altLang="en-US" sz="1100" kern="100" dirty="0">
                          <a:effectLst/>
                        </a:rPr>
                        <a:t>等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2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法国</a:t>
                      </a:r>
                      <a:r>
                        <a:rPr lang="en-US" sz="1100" kern="100" dirty="0">
                          <a:effectLst/>
                        </a:rPr>
                        <a:t>IPHC</a:t>
                      </a:r>
                      <a:r>
                        <a:rPr lang="zh-CN" sz="1100" kern="100" dirty="0">
                          <a:effectLst/>
                        </a:rPr>
                        <a:t>研究所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顶点探测器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3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法国</a:t>
                      </a:r>
                      <a:r>
                        <a:rPr lang="en-US" sz="1100" kern="100" dirty="0">
                          <a:effectLst/>
                        </a:rPr>
                        <a:t>CNRS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物理模拟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4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法国</a:t>
                      </a:r>
                      <a:r>
                        <a:rPr lang="en-US" sz="1100" kern="100" dirty="0">
                          <a:effectLst/>
                        </a:rPr>
                        <a:t>CEA-</a:t>
                      </a:r>
                      <a:r>
                        <a:rPr lang="en-US" sz="1100" kern="100" dirty="0" err="1">
                          <a:effectLst/>
                        </a:rPr>
                        <a:t>Saclay</a:t>
                      </a:r>
                      <a:r>
                        <a:rPr lang="zh-CN" sz="1100" kern="100" dirty="0">
                          <a:effectLst/>
                        </a:rPr>
                        <a:t>研究所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>
                          <a:effectLst/>
                        </a:rPr>
                        <a:t>气体径迹探测器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5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德国卡</a:t>
                      </a:r>
                      <a:r>
                        <a:rPr lang="zh-CN" sz="1100" kern="100" dirty="0">
                          <a:effectLst/>
                        </a:rPr>
                        <a:t>尔斯鲁厄大学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>
                          <a:effectLst/>
                        </a:rPr>
                        <a:t>内径迹探测器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6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德国伯</a:t>
                      </a:r>
                      <a:r>
                        <a:rPr lang="zh-CN" sz="1100" kern="100" dirty="0">
                          <a:effectLst/>
                        </a:rPr>
                        <a:t>恩大学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气体径迹探测器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7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德国</a:t>
                      </a:r>
                      <a:r>
                        <a:rPr lang="en-US" altLang="zh-CN" sz="1100" kern="100" dirty="0">
                          <a:effectLst/>
                        </a:rPr>
                        <a:t>DESY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气体径迹探测器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8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英国兰</a:t>
                      </a:r>
                      <a:r>
                        <a:rPr lang="zh-CN" sz="1100" kern="100" dirty="0">
                          <a:effectLst/>
                        </a:rPr>
                        <a:t>开斯特大学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内径迹探测器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9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英国爱</a:t>
                      </a:r>
                      <a:r>
                        <a:rPr lang="zh-CN" sz="1100" kern="100" dirty="0">
                          <a:effectLst/>
                        </a:rPr>
                        <a:t>丁堡大学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>
                          <a:effectLst/>
                        </a:rPr>
                        <a:t>内径迹探测器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10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英国布</a:t>
                      </a:r>
                      <a:r>
                        <a:rPr lang="zh-CN" sz="1100" kern="100" dirty="0">
                          <a:effectLst/>
                        </a:rPr>
                        <a:t>里斯托尔大学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内径迹探测器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9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11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意大</a:t>
                      </a:r>
                      <a:r>
                        <a:rPr lang="zh-CN" altLang="en-US" sz="1100" kern="100" dirty="0">
                          <a:effectLst/>
                        </a:rPr>
                        <a:t>利核物理国家实验室（</a:t>
                      </a:r>
                      <a:r>
                        <a:rPr lang="en-US" altLang="zh-CN" sz="1100" kern="100" dirty="0">
                          <a:effectLst/>
                        </a:rPr>
                        <a:t>INFN</a:t>
                      </a:r>
                      <a:r>
                        <a:rPr lang="zh-CN" altLang="en-US" sz="1100" kern="100" dirty="0">
                          <a:effectLst/>
                        </a:rPr>
                        <a:t>）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100" dirty="0">
                          <a:effectLst/>
                        </a:rPr>
                        <a:t>内径迹探测器</a:t>
                      </a:r>
                      <a:r>
                        <a:rPr lang="zh-CN" altLang="en-US" sz="1100" kern="100" dirty="0">
                          <a:effectLst/>
                        </a:rPr>
                        <a:t>、外径迹和飞行时间、气体径迹探测器</a:t>
                      </a:r>
                      <a:endParaRPr lang="zh-CN" altLang="en-US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12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意大利巴里理工大学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气体径迹探测器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13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荷兰</a:t>
                      </a:r>
                      <a:r>
                        <a:rPr lang="en-US" sz="1100" kern="100" dirty="0">
                          <a:effectLst/>
                        </a:rPr>
                        <a:t>NIKEHF</a:t>
                      </a:r>
                      <a:r>
                        <a:rPr lang="zh-CN" sz="1100" kern="100" dirty="0">
                          <a:effectLst/>
                        </a:rPr>
                        <a:t>研究所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>
                          <a:effectLst/>
                        </a:rPr>
                        <a:t>气体径迹探测器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14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日本东</a:t>
                      </a:r>
                      <a:r>
                        <a:rPr lang="zh-CN" sz="1100" kern="100" dirty="0">
                          <a:effectLst/>
                        </a:rPr>
                        <a:t>京大学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电磁</a:t>
                      </a:r>
                      <a:r>
                        <a:rPr lang="zh-CN" sz="1100" kern="100" dirty="0">
                          <a:effectLst/>
                        </a:rPr>
                        <a:t>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15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日本信</a:t>
                      </a:r>
                      <a:r>
                        <a:rPr lang="zh-CN" sz="1100" kern="100" dirty="0">
                          <a:effectLst/>
                        </a:rPr>
                        <a:t>州大学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电磁</a:t>
                      </a:r>
                      <a:r>
                        <a:rPr lang="zh-CN" sz="1100" kern="100" dirty="0">
                          <a:effectLst/>
                        </a:rPr>
                        <a:t>量能器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16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塞尔维亚温</a:t>
                      </a:r>
                      <a:r>
                        <a:rPr lang="zh-CN" sz="1100" kern="100" dirty="0">
                          <a:effectLst/>
                        </a:rPr>
                        <a:t>查研究所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>
                          <a:effectLst/>
                        </a:rPr>
                        <a:t>亮度探测器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17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西班牙</a:t>
                      </a:r>
                      <a:r>
                        <a:rPr lang="en-US" sz="1100" kern="100" dirty="0">
                          <a:effectLst/>
                        </a:rPr>
                        <a:t>IFAE</a:t>
                      </a:r>
                      <a:r>
                        <a:rPr lang="zh-CN" sz="1100" kern="100" dirty="0">
                          <a:effectLst/>
                        </a:rPr>
                        <a:t>研究所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>
                          <a:effectLst/>
                        </a:rPr>
                        <a:t>顶点探测器</a:t>
                      </a:r>
                      <a:endParaRPr lang="zh-CN" sz="1100" kern="10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9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18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</a:rPr>
                        <a:t>俄罗斯</a:t>
                      </a:r>
                      <a:r>
                        <a:rPr lang="en-US" altLang="zh-CN" sz="1100" kern="100" dirty="0">
                          <a:effectLst/>
                        </a:rPr>
                        <a:t>LPI</a:t>
                      </a:r>
                      <a:r>
                        <a:rPr lang="zh-CN" altLang="en-US" sz="1100" kern="100" dirty="0">
                          <a:effectLst/>
                        </a:rPr>
                        <a:t>研究所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物理模拟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843997"/>
                  </a:ext>
                </a:extLst>
              </a:tr>
              <a:tr h="259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19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00" dirty="0">
                          <a:effectLst/>
                        </a:rPr>
                        <a:t>俄罗斯</a:t>
                      </a:r>
                      <a:r>
                        <a:rPr lang="en-US" altLang="zh-CN" sz="1100" kern="100" dirty="0">
                          <a:effectLst/>
                        </a:rPr>
                        <a:t>BINP</a:t>
                      </a:r>
                      <a:r>
                        <a:rPr lang="zh-CN" altLang="en-US" sz="1100" kern="100" dirty="0">
                          <a:effectLst/>
                        </a:rPr>
                        <a:t>研究所</a:t>
                      </a:r>
                      <a:endParaRPr lang="zh-CN" altLang="en-US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粒子鉴别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9258758"/>
                  </a:ext>
                </a:extLst>
              </a:tr>
              <a:tr h="259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等线"/>
                          <a:ea typeface="等线"/>
                          <a:cs typeface="Times New Roman"/>
                        </a:rPr>
                        <a:t>20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俄罗斯联合核子研究所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</a:rPr>
                        <a:t>离线软件</a:t>
                      </a:r>
                      <a:endParaRPr lang="zh-CN" sz="1100" kern="100" dirty="0">
                        <a:effectLst/>
                        <a:latin typeface="等线"/>
                        <a:ea typeface="等线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59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2121448" y="2060848"/>
            <a:ext cx="8367040" cy="2448272"/>
          </a:xfrm>
        </p:spPr>
        <p:txBody>
          <a:bodyPr>
            <a:noAutofit/>
          </a:bodyPr>
          <a:lstStyle/>
          <a:p>
            <a:pPr marL="685800" indent="-6858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Motivation of Ref-TDR</a:t>
            </a:r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Selections for The Ref-TDR</a:t>
            </a:r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The Team</a:t>
            </a:r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Ref-TDR Preparation Timeline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CC33B0-1357-442F-9293-3433D48F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3D29F-368D-406F-B4A0-771B12B2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D7EADB-68D3-4D15-BE69-9A75C4647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509111"/>
              </p:ext>
            </p:extLst>
          </p:nvPr>
        </p:nvGraphicFramePr>
        <p:xfrm>
          <a:off x="302532" y="3887371"/>
          <a:ext cx="4238017" cy="2468980"/>
        </p:xfrm>
        <a:graphic>
          <a:graphicData uri="http://schemas.openxmlformats.org/drawingml/2006/table">
            <a:tbl>
              <a:tblPr/>
              <a:tblGrid>
                <a:gridCol w="294667">
                  <a:extLst>
                    <a:ext uri="{9D8B030D-6E8A-4147-A177-3AD203B41FA5}">
                      <a16:colId xmlns:a16="http://schemas.microsoft.com/office/drawing/2014/main" val="1123090703"/>
                    </a:ext>
                  </a:extLst>
                </a:gridCol>
                <a:gridCol w="2682875">
                  <a:extLst>
                    <a:ext uri="{9D8B030D-6E8A-4147-A177-3AD203B41FA5}">
                      <a16:colId xmlns:a16="http://schemas.microsoft.com/office/drawing/2014/main" val="183737556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973878883"/>
                    </a:ext>
                  </a:extLst>
                </a:gridCol>
              </a:tblGrid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Machine Detector Interface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75447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Luminosity Calorimeter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237765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   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Fast Luminosity Monitor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658875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Super Conducting Magnet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915376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Mechanical and Integration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047832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General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Electronics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804389"/>
                  </a:ext>
                </a:extLst>
              </a:tr>
              <a:tr h="3432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Trigger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DAQ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04284"/>
                  </a:ext>
                </a:extLst>
              </a:tr>
              <a:tr h="303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Offline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Software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576662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F93B8B86-A54C-4928-AA21-E58CB92D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15" y="3303916"/>
            <a:ext cx="1816742" cy="214016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30C06CBC-AAF1-4744-B668-4D1EF7F2A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89" y="838200"/>
            <a:ext cx="2810777" cy="2223251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9B4EB794-EDC1-4C3C-B692-4968A11D6C8C}"/>
              </a:ext>
            </a:extLst>
          </p:cNvPr>
          <p:cNvSpPr txBox="1"/>
          <p:nvPr/>
        </p:nvSpPr>
        <p:spPr>
          <a:xfrm>
            <a:off x="4999498" y="5444077"/>
            <a:ext cx="1928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6600"/>
                </a:solidFill>
              </a:rPr>
              <a:t>Aluminum stabilized</a:t>
            </a:r>
          </a:p>
          <a:p>
            <a:r>
              <a:rPr lang="en-US" altLang="zh-CN" sz="1400" dirty="0" err="1">
                <a:solidFill>
                  <a:srgbClr val="006600"/>
                </a:solidFill>
              </a:rPr>
              <a:t>NbTi</a:t>
            </a:r>
            <a:r>
              <a:rPr lang="en-US" altLang="zh-CN" sz="1400" dirty="0">
                <a:solidFill>
                  <a:srgbClr val="006600"/>
                </a:solidFill>
              </a:rPr>
              <a:t> Rutherford cable</a:t>
            </a:r>
            <a:endParaRPr lang="zh-CN" altLang="en-US" sz="1400" dirty="0">
              <a:solidFill>
                <a:srgbClr val="006600"/>
              </a:solidFill>
            </a:endParaRPr>
          </a:p>
        </p:txBody>
      </p:sp>
      <p:sp>
        <p:nvSpPr>
          <p:cNvPr id="12" name="文本框 15">
            <a:extLst>
              <a:ext uri="{FF2B5EF4-FFF2-40B4-BE49-F238E27FC236}">
                <a16:creationId xmlns:a16="http://schemas.microsoft.com/office/drawing/2014/main" id="{50424613-CCCA-4DBC-9C8D-2D795A9DDDCB}"/>
              </a:ext>
            </a:extLst>
          </p:cNvPr>
          <p:cNvSpPr txBox="1"/>
          <p:nvPr/>
        </p:nvSpPr>
        <p:spPr>
          <a:xfrm>
            <a:off x="4419600" y="3048000"/>
            <a:ext cx="2650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SC coil schematic diagram</a:t>
            </a:r>
            <a:endParaRPr lang="zh-CN" altLang="en-US" sz="1600" dirty="0"/>
          </a:p>
        </p:txBody>
      </p:sp>
      <p:pic>
        <p:nvPicPr>
          <p:cNvPr id="13" name="图片 16">
            <a:extLst>
              <a:ext uri="{FF2B5EF4-FFF2-40B4-BE49-F238E27FC236}">
                <a16:creationId xmlns:a16="http://schemas.microsoft.com/office/drawing/2014/main" id="{7DF18ED6-D588-427E-8CB4-A14D088C1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73" y="3593728"/>
            <a:ext cx="3424997" cy="2569752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CA8A9A6A-02D9-4543-B987-58CB947E7BEB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14891" y="904119"/>
            <a:ext cx="3424997" cy="2569751"/>
          </a:xfrm>
          <a:prstGeom prst="rect">
            <a:avLst/>
          </a:prstGeom>
        </p:spPr>
      </p:pic>
      <p:sp>
        <p:nvSpPr>
          <p:cNvPr id="15" name="文本框 31">
            <a:extLst>
              <a:ext uri="{FF2B5EF4-FFF2-40B4-BE49-F238E27FC236}">
                <a16:creationId xmlns:a16="http://schemas.microsoft.com/office/drawing/2014/main" id="{872512FD-AEE5-46D1-9D02-94484E4E1317}"/>
              </a:ext>
            </a:extLst>
          </p:cNvPr>
          <p:cNvSpPr txBox="1"/>
          <p:nvPr/>
        </p:nvSpPr>
        <p:spPr>
          <a:xfrm>
            <a:off x="8107500" y="2822766"/>
            <a:ext cx="1869423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φ7.2m</a:t>
            </a:r>
            <a:r>
              <a:rPr lang="zh-CN" alt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coil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E91CAABC-7423-471D-9C8D-77E170489FA8}"/>
              </a:ext>
            </a:extLst>
          </p:cNvPr>
          <p:cNvSpPr txBox="1"/>
          <p:nvPr/>
        </p:nvSpPr>
        <p:spPr>
          <a:xfrm>
            <a:off x="8916197" y="5712571"/>
            <a:ext cx="125547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coil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519132DF-EFAF-4E05-AF3A-C94D1BD3AA89}"/>
              </a:ext>
            </a:extLst>
          </p:cNvPr>
          <p:cNvSpPr txBox="1"/>
          <p:nvPr/>
        </p:nvSpPr>
        <p:spPr>
          <a:xfrm>
            <a:off x="9408163" y="2463003"/>
            <a:ext cx="1885453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layers××10 turns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90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1458C-3CC3-4431-94A1-9112CA5E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探测器超导磁铁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40D6E-049A-4A4E-BC4A-8C4A7C4E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08/22/2024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D69D9-1E0F-4607-8106-0D739900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ADD40DB1-4636-4E4D-B0FD-3D20324D3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40" y="3637987"/>
            <a:ext cx="1816742" cy="214016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35E3903-25EB-426D-BC34-75031F4EF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87" y="904119"/>
            <a:ext cx="3229885" cy="2667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630AEE-DA67-41C7-90FD-5FD26AE9B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789" y="838200"/>
            <a:ext cx="2810777" cy="2223251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A1BB5200-7D10-4692-9C40-1D8D4CB063D5}"/>
              </a:ext>
            </a:extLst>
          </p:cNvPr>
          <p:cNvSpPr/>
          <p:nvPr/>
        </p:nvSpPr>
        <p:spPr>
          <a:xfrm>
            <a:off x="3490406" y="1666118"/>
            <a:ext cx="195100" cy="152400"/>
          </a:xfrm>
          <a:prstGeom prst="round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EF98DC7-5770-47CF-AC0C-391BDF799177}"/>
              </a:ext>
            </a:extLst>
          </p:cNvPr>
          <p:cNvCxnSpPr/>
          <p:nvPr/>
        </p:nvCxnSpPr>
        <p:spPr>
          <a:xfrm>
            <a:off x="3729614" y="1742318"/>
            <a:ext cx="6537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3D1C40DE-1AA9-41D7-AC42-6A6C6F8F0119}"/>
              </a:ext>
            </a:extLst>
          </p:cNvPr>
          <p:cNvGraphicFramePr>
            <a:graphicFrameLocks noGrp="1"/>
          </p:cNvGraphicFramePr>
          <p:nvPr/>
        </p:nvGraphicFramePr>
        <p:xfrm>
          <a:off x="4322127" y="4267200"/>
          <a:ext cx="2916873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6593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970280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18258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magnetic field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18258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Inner diameter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7300 mm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18258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current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16702 A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18258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length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km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18258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Inductance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H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18258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Stored Energy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1.54 GJ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sp>
        <p:nvSpPr>
          <p:cNvPr id="13" name="文本框 13">
            <a:extLst>
              <a:ext uri="{FF2B5EF4-FFF2-40B4-BE49-F238E27FC236}">
                <a16:creationId xmlns:a16="http://schemas.microsoft.com/office/drawing/2014/main" id="{271AAD27-5D7E-413A-BCCD-4581C52D74DE}"/>
              </a:ext>
            </a:extLst>
          </p:cNvPr>
          <p:cNvSpPr txBox="1"/>
          <p:nvPr/>
        </p:nvSpPr>
        <p:spPr>
          <a:xfrm>
            <a:off x="4001703" y="3885797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7F9E7B8-CD63-4C1E-88FA-80D56CDF5B24}"/>
              </a:ext>
            </a:extLst>
          </p:cNvPr>
          <p:cNvSpPr txBox="1"/>
          <p:nvPr/>
        </p:nvSpPr>
        <p:spPr>
          <a:xfrm>
            <a:off x="1576723" y="5778148"/>
            <a:ext cx="1928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6600"/>
                </a:solidFill>
              </a:rPr>
              <a:t>Aluminum stabilized</a:t>
            </a:r>
          </a:p>
          <a:p>
            <a:r>
              <a:rPr lang="en-US" altLang="zh-CN" sz="1400" dirty="0" err="1">
                <a:solidFill>
                  <a:srgbClr val="006600"/>
                </a:solidFill>
              </a:rPr>
              <a:t>NbTi</a:t>
            </a:r>
            <a:r>
              <a:rPr lang="en-US" altLang="zh-CN" sz="1400" dirty="0">
                <a:solidFill>
                  <a:srgbClr val="006600"/>
                </a:solidFill>
              </a:rPr>
              <a:t> Rutherford cable</a:t>
            </a:r>
            <a:endParaRPr lang="zh-CN" altLang="en-US" sz="1400" dirty="0">
              <a:solidFill>
                <a:srgbClr val="006600"/>
              </a:solidFill>
            </a:endParaRPr>
          </a:p>
        </p:txBody>
      </p:sp>
      <p:sp>
        <p:nvSpPr>
          <p:cNvPr id="15" name="文本框 15">
            <a:extLst>
              <a:ext uri="{FF2B5EF4-FFF2-40B4-BE49-F238E27FC236}">
                <a16:creationId xmlns:a16="http://schemas.microsoft.com/office/drawing/2014/main" id="{E212BA3B-C4EE-48AC-99B8-E9CF8DE1E7CD}"/>
              </a:ext>
            </a:extLst>
          </p:cNvPr>
          <p:cNvSpPr txBox="1"/>
          <p:nvPr/>
        </p:nvSpPr>
        <p:spPr>
          <a:xfrm>
            <a:off x="4419600" y="3048000"/>
            <a:ext cx="2650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SC coil schematic diagram</a:t>
            </a:r>
            <a:endParaRPr lang="zh-CN" altLang="en-US" sz="1600" dirty="0"/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A8AF8422-7879-414E-95A6-5B955E53F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73" y="3593728"/>
            <a:ext cx="3424997" cy="2569752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8155A975-E288-4DA4-A748-134FA4D45FE0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14891" y="904119"/>
            <a:ext cx="3424997" cy="2569751"/>
          </a:xfrm>
          <a:prstGeom prst="rect">
            <a:avLst/>
          </a:prstGeom>
        </p:spPr>
      </p:pic>
      <p:sp>
        <p:nvSpPr>
          <p:cNvPr id="18" name="文本框 31">
            <a:extLst>
              <a:ext uri="{FF2B5EF4-FFF2-40B4-BE49-F238E27FC236}">
                <a16:creationId xmlns:a16="http://schemas.microsoft.com/office/drawing/2014/main" id="{F224C13E-D6C2-4457-A494-8F64A90CBC78}"/>
              </a:ext>
            </a:extLst>
          </p:cNvPr>
          <p:cNvSpPr txBox="1"/>
          <p:nvPr/>
        </p:nvSpPr>
        <p:spPr>
          <a:xfrm>
            <a:off x="8107500" y="2822766"/>
            <a:ext cx="1869423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φ7.2m</a:t>
            </a:r>
            <a:r>
              <a:rPr lang="zh-CN" alt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coil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3">
            <a:extLst>
              <a:ext uri="{FF2B5EF4-FFF2-40B4-BE49-F238E27FC236}">
                <a16:creationId xmlns:a16="http://schemas.microsoft.com/office/drawing/2014/main" id="{31ADA74D-8605-4281-B3F8-C0D91D99EAB8}"/>
              </a:ext>
            </a:extLst>
          </p:cNvPr>
          <p:cNvSpPr txBox="1"/>
          <p:nvPr/>
        </p:nvSpPr>
        <p:spPr>
          <a:xfrm>
            <a:off x="8916197" y="5712571"/>
            <a:ext cx="125547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coil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9">
            <a:extLst>
              <a:ext uri="{FF2B5EF4-FFF2-40B4-BE49-F238E27FC236}">
                <a16:creationId xmlns:a16="http://schemas.microsoft.com/office/drawing/2014/main" id="{A3F3D1C2-70FB-4781-9999-1C37F07ABCA7}"/>
              </a:ext>
            </a:extLst>
          </p:cNvPr>
          <p:cNvSpPr txBox="1"/>
          <p:nvPr/>
        </p:nvSpPr>
        <p:spPr>
          <a:xfrm>
            <a:off x="9408163" y="2463003"/>
            <a:ext cx="1885453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layers××10 turns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22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F232-2245-4623-AFB2-3FA846BB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</a:t>
            </a:r>
            <a:r>
              <a:rPr lang="zh-CN" altLang="en-US" b="1" dirty="0"/>
              <a:t>与对撞亮度测量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9BA7E-8F27-4B65-85B3-3F4E01D8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08/22/2024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2ADED-C2A2-4AC4-ADA8-342B57D2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66656211-F4A7-499D-AEA7-631E1EF0F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20" y="548640"/>
            <a:ext cx="6416040" cy="4278094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Beam pipe</a:t>
            </a:r>
          </a:p>
          <a:p>
            <a:pPr lvl="1"/>
            <a:r>
              <a:rPr lang="en-US" altLang="zh-CN" dirty="0"/>
              <a:t>Inner Diameter 20mm</a:t>
            </a:r>
          </a:p>
          <a:p>
            <a:pPr lvl="1"/>
            <a:r>
              <a:rPr lang="en-US" altLang="zh-CN" dirty="0"/>
              <a:t>Inner Layer with thickness of 0.20mm</a:t>
            </a:r>
          </a:p>
          <a:p>
            <a:pPr lvl="1"/>
            <a:r>
              <a:rPr lang="en-US" altLang="zh-CN" dirty="0"/>
              <a:t>Gap for coolant with thickness of 0.35mm</a:t>
            </a:r>
          </a:p>
          <a:p>
            <a:pPr lvl="1"/>
            <a:r>
              <a:rPr lang="en-US" altLang="zh-CN" dirty="0"/>
              <a:t>Water chosen as coolant instead of paraffin</a:t>
            </a:r>
          </a:p>
          <a:p>
            <a:pPr lvl="1"/>
            <a:r>
              <a:rPr lang="en-US" altLang="zh-CN" dirty="0"/>
              <a:t>Outer Layer with thickness of 0.15mm</a:t>
            </a:r>
          </a:p>
          <a:p>
            <a:r>
              <a:rPr lang="en-US" altLang="zh-CN" dirty="0"/>
              <a:t>LumiCal</a:t>
            </a:r>
          </a:p>
          <a:p>
            <a:pPr lvl="1"/>
            <a:r>
              <a:rPr lang="en-US" altLang="zh-CN" dirty="0"/>
              <a:t>2 parts, first Si wafer + LYSO, second LYSO only</a:t>
            </a:r>
          </a:p>
          <a:p>
            <a:pPr lvl="1"/>
            <a:r>
              <a:rPr lang="en-US" altLang="zh-CN" dirty="0"/>
              <a:t>First Silicon Wafer locates at 560mm, than 640mm</a:t>
            </a:r>
          </a:p>
          <a:p>
            <a:pPr lvl="1"/>
            <a:r>
              <a:rPr lang="en-US" altLang="zh-CN" dirty="0"/>
              <a:t>First LYSO has a length of 23mm(starts from 647mm)</a:t>
            </a:r>
          </a:p>
          <a:p>
            <a:pPr lvl="1"/>
            <a:r>
              <a:rPr lang="en-US" altLang="zh-CN" dirty="0"/>
              <a:t>Second LYSO has a length of 200mm(starts from 900mm)</a:t>
            </a:r>
          </a:p>
          <a:p>
            <a:pPr lvl="1"/>
            <a:r>
              <a:rPr lang="en-US" altLang="zh-CN" dirty="0"/>
              <a:t>Half Moon-cake like design</a:t>
            </a:r>
          </a:p>
          <a:p>
            <a:pPr lvl="1"/>
            <a:r>
              <a:rPr lang="en-US" altLang="zh-CN" dirty="0"/>
              <a:t>Height ~ 39mm, radius ~ 56 mm</a:t>
            </a:r>
            <a:endParaRPr lang="zh-CN" altLang="en-US" dirty="0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8740F9FB-00A2-4EE6-8405-A6DA038C6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28553" r="8734" b="12724"/>
          <a:stretch/>
        </p:blipFill>
        <p:spPr>
          <a:xfrm>
            <a:off x="182880" y="4846320"/>
            <a:ext cx="3706837" cy="15544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E03EA21-F49B-4351-A464-931DE363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360" y="4846320"/>
            <a:ext cx="288783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E2E63E11-4C87-492D-8EEE-4F1BFCC07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331" y="893756"/>
            <a:ext cx="6956528" cy="1612108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3C8DC107-A7FA-42F7-8712-40271A034E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0880" y="4846320"/>
            <a:ext cx="1779770" cy="1554480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F4090A81-2082-41B5-A9D6-2470077C7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9067" y="2291132"/>
            <a:ext cx="3525450" cy="25856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459680C-8D9C-4427-BBF7-E0D8645E28B4}"/>
              </a:ext>
            </a:extLst>
          </p:cNvPr>
          <p:cNvGrpSpPr>
            <a:grpSpLocks noChangeAspect="1"/>
          </p:cNvGrpSpPr>
          <p:nvPr/>
        </p:nvGrpSpPr>
        <p:grpSpPr>
          <a:xfrm>
            <a:off x="2194827" y="1589931"/>
            <a:ext cx="4476291" cy="2921596"/>
            <a:chOff x="7239000" y="3615031"/>
            <a:chExt cx="4050794" cy="264388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C83DBA-469A-4292-A6AF-E729A94E9C7A}"/>
                </a:ext>
              </a:extLst>
            </p:cNvPr>
            <p:cNvSpPr/>
            <p:nvPr/>
          </p:nvSpPr>
          <p:spPr>
            <a:xfrm>
              <a:off x="7239000" y="3615031"/>
              <a:ext cx="4050794" cy="2643881"/>
            </a:xfrm>
            <a:prstGeom prst="roundRect">
              <a:avLst>
                <a:gd name="adj" fmla="val 579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26C96-0F45-4BE8-9E2D-D01544EF7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3147" b="-2146"/>
            <a:stretch/>
          </p:blipFill>
          <p:spPr>
            <a:xfrm>
              <a:off x="7315199" y="4251960"/>
              <a:ext cx="3765177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1E9151-F911-4D77-83BC-2BD48FAE90B4}"/>
                </a:ext>
              </a:extLst>
            </p:cNvPr>
            <p:cNvSpPr txBox="1"/>
            <p:nvPr/>
          </p:nvSpPr>
          <p:spPr>
            <a:xfrm>
              <a:off x="9242633" y="4147571"/>
              <a:ext cx="1958232" cy="2785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LYSO 200 mm = 17.4 X</a:t>
              </a:r>
              <a:r>
                <a:rPr lang="en-US" sz="1400" b="1" baseline="-25000" dirty="0">
                  <a:solidFill>
                    <a:srgbClr val="0000FF"/>
                  </a:solidFill>
                </a:rPr>
                <a:t>0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575FEBC-D638-447E-9468-4AB2EC7895C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01000" y="5181600"/>
              <a:ext cx="228600" cy="109728"/>
            </a:xfrm>
            <a:prstGeom prst="straightConnector1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AF5828-D9EB-4DED-8EAF-16F12F30D8D1}"/>
                </a:ext>
              </a:extLst>
            </p:cNvPr>
            <p:cNvSpPr txBox="1"/>
            <p:nvPr/>
          </p:nvSpPr>
          <p:spPr>
            <a:xfrm>
              <a:off x="7467600" y="5955193"/>
              <a:ext cx="3626629" cy="278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Z=   560-700                              900  -  1100 mm</a:t>
              </a:r>
              <a:endParaRPr lang="en-US" sz="1400" b="1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5E521C-E7AC-4A5E-8B75-06697A174686}"/>
                </a:ext>
              </a:extLst>
            </p:cNvPr>
            <p:cNvSpPr txBox="1"/>
            <p:nvPr/>
          </p:nvSpPr>
          <p:spPr>
            <a:xfrm>
              <a:off x="7465186" y="3622357"/>
              <a:ext cx="3629043" cy="515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LumiCAL</a:t>
              </a:r>
              <a:endPara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  <a:p>
              <a:pPr algn="ctr"/>
              <a:r>
                <a:rPr lang="en-US" sz="1200" dirty="0" err="1"/>
                <a:t>SiPixDet</a:t>
              </a:r>
              <a:r>
                <a:rPr lang="en-US" sz="1200" dirty="0"/>
                <a:t> ×2 + LYSO bars 3×3×(23+200) mm</a:t>
              </a:r>
              <a:r>
                <a:rPr lang="en-US" sz="1200" baseline="30000" dirty="0"/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D3A397-C92C-4A1C-B935-6D18E3332108}"/>
              </a:ext>
            </a:extLst>
          </p:cNvPr>
          <p:cNvGrpSpPr>
            <a:grpSpLocks noChangeAspect="1"/>
          </p:cNvGrpSpPr>
          <p:nvPr/>
        </p:nvGrpSpPr>
        <p:grpSpPr>
          <a:xfrm>
            <a:off x="6168008" y="81942"/>
            <a:ext cx="4177604" cy="731520"/>
            <a:chOff x="4267998" y="5552862"/>
            <a:chExt cx="5714202" cy="10005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C6C5D78-D7A5-4211-A2DE-DFDF100B8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998" y="5886289"/>
              <a:ext cx="5714202" cy="66715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64C8B9-CC5A-4ADF-B9D7-403AD493C5C0}"/>
                </a:ext>
              </a:extLst>
            </p:cNvPr>
            <p:cNvSpPr/>
            <p:nvPr/>
          </p:nvSpPr>
          <p:spPr>
            <a:xfrm>
              <a:off x="6387558" y="5552862"/>
              <a:ext cx="14750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err="1"/>
                <a:t>Beampipe</a:t>
              </a:r>
              <a:r>
                <a:rPr lang="en-US" altLang="zh-CN" sz="1200" b="1" dirty="0"/>
                <a:t>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88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CBFB-DAE5-49DC-8098-E6AB660C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实验大厅总体布局和探测器安装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A37252-EA50-4618-960A-B19E8DFB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08/22/2024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7F510-CFB0-42A1-A15E-596B97E3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B1D9251-B91E-4347-8E0C-E9025067D613}"/>
              </a:ext>
            </a:extLst>
          </p:cNvPr>
          <p:cNvGrpSpPr>
            <a:grpSpLocks noChangeAspect="1"/>
          </p:cNvGrpSpPr>
          <p:nvPr/>
        </p:nvGrpSpPr>
        <p:grpSpPr>
          <a:xfrm>
            <a:off x="1447800" y="3273552"/>
            <a:ext cx="10058400" cy="3334307"/>
            <a:chOff x="0" y="2317898"/>
            <a:chExt cx="12192000" cy="4041584"/>
          </a:xfrm>
        </p:grpSpPr>
        <p:pic>
          <p:nvPicPr>
            <p:cNvPr id="7" name="图片 45">
              <a:extLst>
                <a:ext uri="{FF2B5EF4-FFF2-40B4-BE49-F238E27FC236}">
                  <a16:creationId xmlns:a16="http://schemas.microsoft.com/office/drawing/2014/main" id="{75864840-8027-48A6-9D38-75DA49461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06" b="1149"/>
            <a:stretch/>
          </p:blipFill>
          <p:spPr bwMode="auto">
            <a:xfrm>
              <a:off x="0" y="2317898"/>
              <a:ext cx="12192000" cy="3713018"/>
            </a:xfrm>
            <a:prstGeom prst="rect">
              <a:avLst/>
            </a:prstGeom>
          </p:spPr>
        </p:pic>
        <p:sp>
          <p:nvSpPr>
            <p:cNvPr id="8" name="文本框 11">
              <a:extLst>
                <a:ext uri="{FF2B5EF4-FFF2-40B4-BE49-F238E27FC236}">
                  <a16:creationId xmlns:a16="http://schemas.microsoft.com/office/drawing/2014/main" id="{889AF11A-EF89-4AC4-91B6-9FDD16FD4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4034" y="6010889"/>
              <a:ext cx="642081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Yoke</a:t>
              </a:r>
              <a:endParaRPr lang="zh-CN" sz="1600" dirty="0"/>
            </a:p>
          </p:txBody>
        </p:sp>
        <p:cxnSp>
          <p:nvCxnSpPr>
            <p:cNvPr id="9" name="直接箭头连接符 10">
              <a:extLst>
                <a:ext uri="{FF2B5EF4-FFF2-40B4-BE49-F238E27FC236}">
                  <a16:creationId xmlns:a16="http://schemas.microsoft.com/office/drawing/2014/main" id="{85B0F8A8-F484-4BFC-9768-61D07A3D246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343028" y="5155752"/>
              <a:ext cx="474835" cy="8600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10">
              <a:extLst>
                <a:ext uri="{FF2B5EF4-FFF2-40B4-BE49-F238E27FC236}">
                  <a16:creationId xmlns:a16="http://schemas.microsoft.com/office/drawing/2014/main" id="{90A3ED21-D7E7-4B58-89C5-69639645B79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392144" y="5155752"/>
              <a:ext cx="498911" cy="8551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21">
              <a:extLst>
                <a:ext uri="{FF2B5EF4-FFF2-40B4-BE49-F238E27FC236}">
                  <a16:creationId xmlns:a16="http://schemas.microsoft.com/office/drawing/2014/main" id="{6BC74732-6043-467D-AF3F-EA4C6E206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226" y="6015685"/>
              <a:ext cx="882609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Magnet</a:t>
              </a:r>
              <a:endParaRPr lang="zh-CN" sz="1600" dirty="0"/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2BC305CF-CADF-4FFD-82A8-A3C3A508E61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407151" y="5155752"/>
              <a:ext cx="504210" cy="83419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23">
              <a:extLst>
                <a:ext uri="{FF2B5EF4-FFF2-40B4-BE49-F238E27FC236}">
                  <a16:creationId xmlns:a16="http://schemas.microsoft.com/office/drawing/2014/main" id="{95C598E8-86A7-4045-AEA9-C68CB9C17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845" y="6000955"/>
              <a:ext cx="740987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HCAL</a:t>
              </a:r>
              <a:endParaRPr lang="zh-CN" sz="1600" dirty="0"/>
            </a:p>
          </p:txBody>
        </p:sp>
        <p:cxnSp>
          <p:nvCxnSpPr>
            <p:cNvPr id="14" name="直接箭头连接符 10">
              <a:extLst>
                <a:ext uri="{FF2B5EF4-FFF2-40B4-BE49-F238E27FC236}">
                  <a16:creationId xmlns:a16="http://schemas.microsoft.com/office/drawing/2014/main" id="{0A5EB7D9-26C6-47A2-A5DB-00C6E7B11D8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367131" y="5006617"/>
              <a:ext cx="611401" cy="100858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25">
              <a:extLst>
                <a:ext uri="{FF2B5EF4-FFF2-40B4-BE49-F238E27FC236}">
                  <a16:creationId xmlns:a16="http://schemas.microsoft.com/office/drawing/2014/main" id="{F333DC91-AB4A-4055-9A4F-5D2B858A8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242" y="6007595"/>
              <a:ext cx="729592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ECAL</a:t>
              </a:r>
              <a:endParaRPr lang="zh-CN" sz="1600" dirty="0"/>
            </a:p>
          </p:txBody>
        </p:sp>
        <p:cxnSp>
          <p:nvCxnSpPr>
            <p:cNvPr id="16" name="直接箭头连接符 10">
              <a:extLst>
                <a:ext uri="{FF2B5EF4-FFF2-40B4-BE49-F238E27FC236}">
                  <a16:creationId xmlns:a16="http://schemas.microsoft.com/office/drawing/2014/main" id="{C4E58F9F-E234-42DF-9642-3E777D50979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821449" y="5006618"/>
              <a:ext cx="579357" cy="9833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943F2209-7CC0-4812-8907-27984D0EE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52" y="6015198"/>
              <a:ext cx="1097482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TPC</a:t>
              </a:r>
              <a:r>
                <a:rPr lang="en-US" sz="1400" dirty="0">
                  <a:solidFill>
                    <a:srgbClr val="FF0000"/>
                  </a:solidFill>
                </a:rPr>
                <a:t>(OTK)</a:t>
              </a:r>
              <a:endParaRPr lang="zh-CN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直接箭头连接符 10">
              <a:extLst>
                <a:ext uri="{FF2B5EF4-FFF2-40B4-BE49-F238E27FC236}">
                  <a16:creationId xmlns:a16="http://schemas.microsoft.com/office/drawing/2014/main" id="{2D1B1044-CFE8-43AB-B63C-4171E71336D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84537" y="4581128"/>
              <a:ext cx="186525" cy="14088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31">
              <a:extLst>
                <a:ext uri="{FF2B5EF4-FFF2-40B4-BE49-F238E27FC236}">
                  <a16:creationId xmlns:a16="http://schemas.microsoft.com/office/drawing/2014/main" id="{417C2869-AD12-4DF2-97CD-C2AEED568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830" y="6011996"/>
              <a:ext cx="1652571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End ECAL</a:t>
              </a:r>
              <a:r>
                <a:rPr lang="en-US" sz="1400" dirty="0">
                  <a:solidFill>
                    <a:srgbClr val="FF0000"/>
                  </a:solidFill>
                </a:rPr>
                <a:t>(OTK)</a:t>
              </a:r>
              <a:endParaRPr lang="zh-CN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直接箭头连接符 10">
              <a:extLst>
                <a:ext uri="{FF2B5EF4-FFF2-40B4-BE49-F238E27FC236}">
                  <a16:creationId xmlns:a16="http://schemas.microsoft.com/office/drawing/2014/main" id="{4C44AE70-AA64-4F75-BD2F-D8E1B10228F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56793" y="5116952"/>
              <a:ext cx="450957" cy="8840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40">
              <a:extLst>
                <a:ext uri="{FF2B5EF4-FFF2-40B4-BE49-F238E27FC236}">
                  <a16:creationId xmlns:a16="http://schemas.microsoft.com/office/drawing/2014/main" id="{C07226E3-702A-406D-BC1E-C14FA77F4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244" y="6000955"/>
              <a:ext cx="511464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ITK</a:t>
              </a:r>
              <a:endParaRPr lang="zh-CN" sz="1600" dirty="0"/>
            </a:p>
          </p:txBody>
        </p:sp>
        <p:sp>
          <p:nvSpPr>
            <p:cNvPr id="22" name="文本框 34">
              <a:extLst>
                <a:ext uri="{FF2B5EF4-FFF2-40B4-BE49-F238E27FC236}">
                  <a16:creationId xmlns:a16="http://schemas.microsoft.com/office/drawing/2014/main" id="{2B45F974-A0BE-49EB-96DA-7BE6D7BFB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30" y="6006522"/>
              <a:ext cx="1169106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End HCAL</a:t>
              </a:r>
              <a:endParaRPr lang="zh-CN" sz="1600" dirty="0">
                <a:solidFill>
                  <a:srgbClr val="0070C0"/>
                </a:solidFill>
              </a:endParaRPr>
            </a:p>
          </p:txBody>
        </p:sp>
        <p:cxnSp>
          <p:nvCxnSpPr>
            <p:cNvPr id="23" name="直接箭头连接符 10">
              <a:extLst>
                <a:ext uri="{FF2B5EF4-FFF2-40B4-BE49-F238E27FC236}">
                  <a16:creationId xmlns:a16="http://schemas.microsoft.com/office/drawing/2014/main" id="{AC94C281-8833-4FB7-8288-6BEA33667CF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770633" y="4647721"/>
              <a:ext cx="91692" cy="6999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60">
              <a:extLst>
                <a:ext uri="{FF2B5EF4-FFF2-40B4-BE49-F238E27FC236}">
                  <a16:creationId xmlns:a16="http://schemas.microsoft.com/office/drawing/2014/main" id="{CA5C6D17-4AB1-437D-BFBD-C1FFEDD5B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68" y="5380162"/>
              <a:ext cx="1760007" cy="343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600" dirty="0"/>
                <a:t>ACC Component</a:t>
              </a:r>
              <a:endParaRPr lang="zh-CN" sz="1600" dirty="0"/>
            </a:p>
          </p:txBody>
        </p:sp>
        <p:cxnSp>
          <p:nvCxnSpPr>
            <p:cNvPr id="25" name="直接箭头连接符 10">
              <a:extLst>
                <a:ext uri="{FF2B5EF4-FFF2-40B4-BE49-F238E27FC236}">
                  <a16:creationId xmlns:a16="http://schemas.microsoft.com/office/drawing/2014/main" id="{5C39EEF8-3C58-4013-8443-595AC3E7440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91695" y="5116952"/>
              <a:ext cx="487881" cy="8950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10">
              <a:extLst>
                <a:ext uri="{FF2B5EF4-FFF2-40B4-BE49-F238E27FC236}">
                  <a16:creationId xmlns:a16="http://schemas.microsoft.com/office/drawing/2014/main" id="{597FC334-F323-4F8C-8585-6C6C71DD23C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55440" y="4941168"/>
              <a:ext cx="288032" cy="4275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56">
              <a:extLst>
                <a:ext uri="{FF2B5EF4-FFF2-40B4-BE49-F238E27FC236}">
                  <a16:creationId xmlns:a16="http://schemas.microsoft.com/office/drawing/2014/main" id="{877D55CB-5499-4CF7-9799-444402DE1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565" y="5250971"/>
              <a:ext cx="1006323" cy="500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Beampipe</a:t>
              </a:r>
              <a:endParaRPr sz="1400" dirty="0"/>
            </a:p>
            <a:p>
              <a:pPr algn="ctr">
                <a:defRPr/>
              </a:pPr>
              <a:r>
                <a:rPr lang="en-US" sz="1100" dirty="0">
                  <a:solidFill>
                    <a:srgbClr val="FF0000"/>
                  </a:solidFill>
                </a:rPr>
                <a:t>(Vertex)</a:t>
              </a:r>
              <a:endParaRPr lang="zh-CN" sz="11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9E13F3F-8D2F-4959-A00F-892411F876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7820" y="629953"/>
            <a:ext cx="2785049" cy="2398075"/>
          </a:xfrm>
          <a:prstGeom prst="rect">
            <a:avLst/>
          </a:prstGeom>
        </p:spPr>
      </p:pic>
      <p:pic>
        <p:nvPicPr>
          <p:cNvPr id="32" name="图片 29">
            <a:extLst>
              <a:ext uri="{FF2B5EF4-FFF2-40B4-BE49-F238E27FC236}">
                <a16:creationId xmlns:a16="http://schemas.microsoft.com/office/drawing/2014/main" id="{E926F82A-1FEB-4207-B382-4785A3A46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610247"/>
            <a:ext cx="4531813" cy="3200400"/>
          </a:xfrm>
          <a:prstGeom prst="rect">
            <a:avLst/>
          </a:prstGeom>
        </p:spPr>
      </p:pic>
      <p:sp>
        <p:nvSpPr>
          <p:cNvPr id="31" name="矩形 3">
            <a:extLst>
              <a:ext uri="{FF2B5EF4-FFF2-40B4-BE49-F238E27FC236}">
                <a16:creationId xmlns:a16="http://schemas.microsoft.com/office/drawing/2014/main" id="{9E672DE5-CE2A-4086-8641-3B77FF1703E9}"/>
              </a:ext>
            </a:extLst>
          </p:cNvPr>
          <p:cNvSpPr/>
          <p:nvPr/>
        </p:nvSpPr>
        <p:spPr>
          <a:xfrm>
            <a:off x="1731563" y="742890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地下实验大厅</a:t>
            </a:r>
          </a:p>
        </p:txBody>
      </p:sp>
      <p:sp>
        <p:nvSpPr>
          <p:cNvPr id="33" name="矩形 3">
            <a:extLst>
              <a:ext uri="{FF2B5EF4-FFF2-40B4-BE49-F238E27FC236}">
                <a16:creationId xmlns:a16="http://schemas.microsoft.com/office/drawing/2014/main" id="{2A24834E-1463-4D9D-A565-218054358975}"/>
              </a:ext>
            </a:extLst>
          </p:cNvPr>
          <p:cNvSpPr/>
          <p:nvPr/>
        </p:nvSpPr>
        <p:spPr>
          <a:xfrm>
            <a:off x="5078116" y="3714690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探测器安装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3F5934-CA65-4795-AB55-08D08FEEDAEA}"/>
              </a:ext>
            </a:extLst>
          </p:cNvPr>
          <p:cNvSpPr txBox="1"/>
          <p:nvPr/>
        </p:nvSpPr>
        <p:spPr>
          <a:xfrm>
            <a:off x="5292936" y="1371600"/>
            <a:ext cx="3012864" cy="1200329"/>
          </a:xfrm>
          <a:prstGeom prst="rect">
            <a:avLst/>
          </a:prstGeom>
          <a:solidFill>
            <a:srgbClr val="E0FFE0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初步完成地下实验大厅的布局设计，确定探测器安装程序</a:t>
            </a:r>
            <a:endParaRPr lang="en-US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020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32F8C-815A-4A94-96A3-4582352A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CDR and TDR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20FAF-811A-44B8-939D-CA56544AE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7DCFEB-7E5D-477A-B52C-F4BC9D015729}"/>
              </a:ext>
            </a:extLst>
          </p:cNvPr>
          <p:cNvGrpSpPr/>
          <p:nvPr/>
        </p:nvGrpSpPr>
        <p:grpSpPr>
          <a:xfrm>
            <a:off x="5303520" y="1144390"/>
            <a:ext cx="6675120" cy="3749040"/>
            <a:chOff x="5212080" y="1005840"/>
            <a:chExt cx="6675120" cy="37490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AED71F-47CF-45EE-A4E4-42B521D9F5BD}"/>
                </a:ext>
              </a:extLst>
            </p:cNvPr>
            <p:cNvSpPr/>
            <p:nvPr/>
          </p:nvSpPr>
          <p:spPr>
            <a:xfrm>
              <a:off x="5212080" y="1005840"/>
              <a:ext cx="6675120" cy="3749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2C3D212-953E-4516-BC99-182E3AE7265B}"/>
                </a:ext>
              </a:extLst>
            </p:cNvPr>
            <p:cNvGrpSpPr/>
            <p:nvPr/>
          </p:nvGrpSpPr>
          <p:grpSpPr>
            <a:xfrm>
              <a:off x="5375920" y="1164399"/>
              <a:ext cx="6486569" cy="3435198"/>
              <a:chOff x="5375920" y="1164399"/>
              <a:chExt cx="6486569" cy="3435198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334BFFD6-3AE8-4AF5-8CA8-46DB98682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19568" y="2059925"/>
                <a:ext cx="3749040" cy="2539672"/>
              </a:xfrm>
              <a:prstGeom prst="rect">
                <a:avLst/>
              </a:prstGeom>
            </p:spPr>
          </p:pic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E86CF78E-8AD6-4D11-A356-5F10D51BABB1}"/>
                  </a:ext>
                </a:extLst>
              </p:cNvPr>
              <p:cNvSpPr txBox="1"/>
              <p:nvPr/>
            </p:nvSpPr>
            <p:spPr>
              <a:xfrm>
                <a:off x="10109317" y="4005064"/>
                <a:ext cx="1753172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600" b="1" dirty="0"/>
                  <a:t>Total 36.4B CNY</a:t>
                </a:r>
                <a:endParaRPr lang="zh-CN" altLang="en-US" sz="1600" b="1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2D04EAD-50E9-440C-A4F6-4B1CE87A7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5920" y="1164399"/>
                <a:ext cx="2297063" cy="329184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E9E7B4-CD67-4401-AD20-48A6CB6960C4}"/>
                  </a:ext>
                </a:extLst>
              </p:cNvPr>
              <p:cNvSpPr txBox="1"/>
              <p:nvPr/>
            </p:nvSpPr>
            <p:spPr>
              <a:xfrm>
                <a:off x="5786772" y="2774514"/>
                <a:ext cx="1463863" cy="9002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arXiv:2312.14363</a:t>
                </a:r>
              </a:p>
              <a:p>
                <a:pPr algn="ctr"/>
                <a:r>
                  <a:rPr lang="en-US" sz="1050" b="1" dirty="0">
                    <a:solidFill>
                      <a:srgbClr val="FF0000"/>
                    </a:solidFill>
                  </a:rPr>
                  <a:t>1114 authors</a:t>
                </a:r>
              </a:p>
              <a:p>
                <a:pPr algn="ctr"/>
                <a:r>
                  <a:rPr lang="en-US" sz="1050" b="1" dirty="0">
                    <a:solidFill>
                      <a:srgbClr val="FF0000"/>
                    </a:solidFill>
                  </a:rPr>
                  <a:t>278 institutes</a:t>
                </a:r>
              </a:p>
              <a:p>
                <a:pPr algn="ctr"/>
                <a:r>
                  <a:rPr lang="en-US" sz="1050" b="1" dirty="0">
                    <a:solidFill>
                      <a:srgbClr val="FF0000"/>
                    </a:solidFill>
                  </a:rPr>
                  <a:t>(159 foreign institutes)</a:t>
                </a:r>
              </a:p>
              <a:p>
                <a:pPr algn="ctr"/>
                <a:r>
                  <a:rPr lang="en-US" sz="1050" b="1" dirty="0">
                    <a:solidFill>
                      <a:srgbClr val="FF0000"/>
                    </a:solidFill>
                  </a:rPr>
                  <a:t>38 countries</a:t>
                </a:r>
              </a:p>
            </p:txBody>
          </p:sp>
          <p:sp>
            <p:nvSpPr>
              <p:cNvPr id="13" name="文本框 9">
                <a:extLst>
                  <a:ext uri="{FF2B5EF4-FFF2-40B4-BE49-F238E27FC236}">
                    <a16:creationId xmlns:a16="http://schemas.microsoft.com/office/drawing/2014/main" id="{47E2530A-654B-4107-8AA6-43A34264E4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44272" y="1167067"/>
                <a:ext cx="258449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dirty="0">
                    <a:solidFill>
                      <a:schemeClr val="accent6">
                        <a:lumMod val="50000"/>
                      </a:schemeClr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Accelerator TDR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dirty="0">
                    <a:solidFill>
                      <a:schemeClr val="accent6">
                        <a:lumMod val="50000"/>
                      </a:schemeClr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Released (2023.12.25)</a:t>
                </a:r>
                <a:endParaRPr lang="en-US" altLang="en-US" sz="1800" b="1" dirty="0">
                  <a:solidFill>
                    <a:schemeClr val="accent6">
                      <a:lumMod val="50000"/>
                    </a:scheme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03887FE-933F-42BD-8444-C2D68520B523}"/>
              </a:ext>
            </a:extLst>
          </p:cNvPr>
          <p:cNvSpPr txBox="1"/>
          <p:nvPr/>
        </p:nvSpPr>
        <p:spPr>
          <a:xfrm>
            <a:off x="6126480" y="5169498"/>
            <a:ext cx="470176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TDR of a reference detector by 2025.06</a:t>
            </a:r>
          </a:p>
          <a:p>
            <a:pPr algn="ctr"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demonstrate the readiness and feasibility of detector technologies</a:t>
            </a:r>
          </a:p>
          <a:p>
            <a:pPr algn="ctr"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Aim for domestic endorsement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1393AF-BA3B-4C0C-832E-DE00CD8FF235}"/>
              </a:ext>
            </a:extLst>
          </p:cNvPr>
          <p:cNvGrpSpPr/>
          <p:nvPr/>
        </p:nvGrpSpPr>
        <p:grpSpPr>
          <a:xfrm>
            <a:off x="182880" y="1737360"/>
            <a:ext cx="5065776" cy="3931920"/>
            <a:chOff x="182880" y="1737360"/>
            <a:chExt cx="5065776" cy="39319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366653-5375-44F8-9D3D-63E4B2EB80FA}"/>
                </a:ext>
              </a:extLst>
            </p:cNvPr>
            <p:cNvSpPr/>
            <p:nvPr/>
          </p:nvSpPr>
          <p:spPr>
            <a:xfrm>
              <a:off x="182880" y="1737360"/>
              <a:ext cx="5065776" cy="39319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DA08FC-81BC-4D2D-8F59-A82EDD1D9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446" y="2286000"/>
              <a:ext cx="2341721" cy="329184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09D55E-F284-4746-9196-960DC4FBD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4912" y="2286000"/>
              <a:ext cx="2341720" cy="3291840"/>
            </a:xfrm>
            <a:prstGeom prst="rect">
              <a:avLst/>
            </a:prstGeom>
          </p:spPr>
        </p:pic>
        <p:sp>
          <p:nvSpPr>
            <p:cNvPr id="5" name="文本框 9">
              <a:extLst>
                <a:ext uri="{FF2B5EF4-FFF2-40B4-BE49-F238E27FC236}">
                  <a16:creationId xmlns:a16="http://schemas.microsoft.com/office/drawing/2014/main" id="{74FE9CA1-5B74-4FDA-9160-0A00A309B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286" y="1844824"/>
              <a:ext cx="28089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accent6">
                      <a:lumMod val="50000"/>
                    </a:scheme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CDR Released (2018.11)</a:t>
              </a:r>
              <a:endParaRPr lang="en-US" altLang="en-US" sz="1800" b="1" dirty="0">
                <a:solidFill>
                  <a:schemeClr val="accent6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" name="文本框 9">
              <a:extLst>
                <a:ext uri="{FF2B5EF4-FFF2-40B4-BE49-F238E27FC236}">
                  <a16:creationId xmlns:a16="http://schemas.microsoft.com/office/drawing/2014/main" id="{0DBE3829-BD10-4DE2-AFC0-F389B9E88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960" y="3840480"/>
              <a:ext cx="135966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100" b="1" dirty="0" err="1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</a:rPr>
                <a:t>arXiv</a:t>
              </a:r>
              <a:r>
                <a:rPr lang="en-US" altLang="zh-CN" sz="1100" b="1" dirty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</a:rPr>
                <a:t>: 1809.00285</a:t>
              </a:r>
              <a:endPara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9" name="文本框 9">
              <a:extLst>
                <a:ext uri="{FF2B5EF4-FFF2-40B4-BE49-F238E27FC236}">
                  <a16:creationId xmlns:a16="http://schemas.microsoft.com/office/drawing/2014/main" id="{5DA799DD-96AB-4FD1-ACCF-30E3ADA92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3840480"/>
              <a:ext cx="135966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100" b="1" dirty="0" err="1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</a:rPr>
                <a:t>arXiv</a:t>
              </a:r>
              <a:r>
                <a:rPr lang="en-US" altLang="zh-CN" sz="1100" b="1" dirty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</a:rPr>
                <a:t>: 1811.10545</a:t>
              </a:r>
              <a:endPara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1" name="文本框 9">
              <a:extLst>
                <a:ext uri="{FF2B5EF4-FFF2-40B4-BE49-F238E27FC236}">
                  <a16:creationId xmlns:a16="http://schemas.microsoft.com/office/drawing/2014/main" id="{16306D6F-510E-4F45-BC81-6000BCB02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0368" y="4293096"/>
              <a:ext cx="1967205" cy="6001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solidFill>
                    <a:srgbClr val="C00000"/>
                  </a:solidFill>
                  <a:latin typeface="Arial" panose="020B0604020202020204" pitchFamily="34" charset="0"/>
                  <a:ea typeface="Malgun Gothic" panose="020B0503020000020004" pitchFamily="34" charset="-127"/>
                </a:rPr>
                <a:t>1143 </a:t>
              </a:r>
              <a:r>
                <a:rPr lang="en-US" altLang="en-US" sz="1100" b="1" dirty="0" err="1">
                  <a:solidFill>
                    <a:srgbClr val="C00000"/>
                  </a:solidFill>
                  <a:latin typeface="Arial" panose="020B0604020202020204" pitchFamily="34" charset="0"/>
                  <a:ea typeface="Malgun Gothic" panose="020B0503020000020004" pitchFamily="34" charset="-127"/>
                </a:rPr>
                <a:t>authours</a:t>
              </a:r>
              <a:endParaRPr lang="en-US" altLang="en-US" sz="11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solidFill>
                    <a:srgbClr val="C00000"/>
                  </a:solidFill>
                  <a:latin typeface="Arial" panose="020B0604020202020204" pitchFamily="34" charset="0"/>
                  <a:ea typeface="Malgun Gothic" panose="020B0503020000020004" pitchFamily="34" charset="-127"/>
                </a:rPr>
                <a:t>222 institutes (140 foreign)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solidFill>
                    <a:srgbClr val="C00000"/>
                  </a:solidFill>
                  <a:latin typeface="Arial" panose="020B0604020202020204" pitchFamily="34" charset="0"/>
                  <a:ea typeface="Malgun Gothic" panose="020B0503020000020004" pitchFamily="34" charset="-127"/>
                </a:rPr>
                <a:t>24 countries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0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DB1A5A-C98C-4382-B6F9-E8DF4CDC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2406"/>
            <a:ext cx="10763325" cy="725470"/>
          </a:xfrm>
        </p:spPr>
        <p:txBody>
          <a:bodyPr/>
          <a:lstStyle/>
          <a:p>
            <a:r>
              <a:rPr lang="en-US" dirty="0"/>
              <a:t>Ideal Timeline of CEPC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E9755-31BF-43AE-A3FF-51FFEA1E2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171" y="914400"/>
            <a:ext cx="8091787" cy="5943600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2519E0F3-3A9F-45B4-9C8A-09A6BE0DD1C6}"/>
              </a:ext>
            </a:extLst>
          </p:cNvPr>
          <p:cNvSpPr txBox="1"/>
          <p:nvPr/>
        </p:nvSpPr>
        <p:spPr>
          <a:xfrm>
            <a:off x="8378445" y="1664426"/>
            <a:ext cx="878515" cy="34295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15</a:t>
            </a:r>
            <a:r>
              <a:rPr lang="en-US" b="1" baseline="30000" dirty="0">
                <a:solidFill>
                  <a:srgbClr val="C00000"/>
                </a:solidFill>
              </a:rPr>
              <a:t>th</a:t>
            </a:r>
            <a:r>
              <a:rPr lang="en-US" b="1" dirty="0">
                <a:solidFill>
                  <a:srgbClr val="C00000"/>
                </a:solidFill>
              </a:rPr>
              <a:t> FY</a:t>
            </a: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2724227B-6AC9-4A6B-A7AD-853C0CF09266}"/>
              </a:ext>
            </a:extLst>
          </p:cNvPr>
          <p:cNvSpPr txBox="1"/>
          <p:nvPr/>
        </p:nvSpPr>
        <p:spPr>
          <a:xfrm>
            <a:off x="9905673" y="1664426"/>
            <a:ext cx="878515" cy="34295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16</a:t>
            </a:r>
            <a:r>
              <a:rPr lang="en-US" b="1" baseline="30000" dirty="0">
                <a:solidFill>
                  <a:srgbClr val="C00000"/>
                </a:solidFill>
              </a:rPr>
              <a:t>th</a:t>
            </a:r>
            <a:r>
              <a:rPr lang="en-US" b="1" dirty="0">
                <a:solidFill>
                  <a:srgbClr val="C00000"/>
                </a:solidFill>
              </a:rPr>
              <a:t> FY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3D3FD4A-CA82-4D5D-B0D2-4B9E713C9AC4}"/>
              </a:ext>
            </a:extLst>
          </p:cNvPr>
          <p:cNvSpPr txBox="1">
            <a:spLocks/>
          </p:cNvSpPr>
          <p:nvPr/>
        </p:nvSpPr>
        <p:spPr>
          <a:xfrm>
            <a:off x="364889" y="4356553"/>
            <a:ext cx="2848857" cy="820161"/>
          </a:xfrm>
          <a:prstGeom prst="rect">
            <a:avLst/>
          </a:prstGeom>
          <a:solidFill>
            <a:srgbClr val="FFFFCC"/>
          </a:solidFill>
        </p:spPr>
        <p:txBody>
          <a:bodyPr vert="horz" wrap="none" lIns="91440" tIns="45720" rIns="91440" bIns="45720" rtlCol="0" anchor="ctr" anchorCtr="1">
            <a:sp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Wingdings" pitchFamily="2" charset="2"/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TDR of a Ref-Detector</a:t>
            </a:r>
          </a:p>
          <a:p>
            <a:pPr marL="0" indent="0" algn="ctr">
              <a:spcAft>
                <a:spcPts val="600"/>
              </a:spcAft>
              <a:buFont typeface="Wingdings" pitchFamily="2" charset="2"/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@ June 30, 2025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388F8F-4123-4429-9C87-44E3D61BE638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 flipV="1">
            <a:off x="3213746" y="4077072"/>
            <a:ext cx="4647493" cy="689562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6DAF987-2EE9-44A8-8272-4755F3F3F04F}"/>
              </a:ext>
            </a:extLst>
          </p:cNvPr>
          <p:cNvSpPr txBox="1">
            <a:spLocks/>
          </p:cNvSpPr>
          <p:nvPr/>
        </p:nvSpPr>
        <p:spPr bwMode="auto">
          <a:xfrm>
            <a:off x="1083166" y="5707576"/>
            <a:ext cx="1980029" cy="784830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1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altLang="zh-CN" sz="2000" b="1" kern="0" dirty="0"/>
              <a:t>International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altLang="zh-CN" sz="2000" b="1" kern="0" dirty="0"/>
              <a:t>Collaborations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70CC83-94FD-4F58-9FB2-053E3EA15678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>
            <a:off x="3063195" y="6099991"/>
            <a:ext cx="5244493" cy="191952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ED53E6-3330-477C-A6B1-DDED2FB1790E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3107952" y="1627213"/>
            <a:ext cx="4280358" cy="26271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E1103C-6438-4101-B644-31921EB972A9}"/>
              </a:ext>
            </a:extLst>
          </p:cNvPr>
          <p:cNvSpPr txBox="1">
            <a:spLocks/>
          </p:cNvSpPr>
          <p:nvPr/>
        </p:nvSpPr>
        <p:spPr bwMode="auto">
          <a:xfrm>
            <a:off x="913119" y="1234798"/>
            <a:ext cx="2194833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1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altLang="zh-CN" sz="2000" b="1" kern="0" dirty="0"/>
              <a:t>Completion of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altLang="zh-CN" sz="2000" b="1" kern="0" dirty="0"/>
              <a:t>Accelerator TDR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D89832-E352-45AC-A7B4-B2D5C4AD0F68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3072710" y="2400301"/>
            <a:ext cx="5234978" cy="657132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990B09E-E188-4100-AC30-4829550C4796}"/>
              </a:ext>
            </a:extLst>
          </p:cNvPr>
          <p:cNvSpPr txBox="1">
            <a:spLocks/>
          </p:cNvSpPr>
          <p:nvPr/>
        </p:nvSpPr>
        <p:spPr bwMode="auto">
          <a:xfrm>
            <a:off x="863451" y="2665018"/>
            <a:ext cx="2209259" cy="78483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1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altLang="zh-CN" sz="2000" b="1" kern="0" dirty="0">
                <a:solidFill>
                  <a:schemeClr val="bg1"/>
                </a:solidFill>
              </a:rPr>
              <a:t>Completion of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altLang="zh-CN" sz="2000" b="1" kern="0" dirty="0">
                <a:solidFill>
                  <a:schemeClr val="bg1"/>
                </a:solidFill>
              </a:rPr>
              <a:t>Accelerator EDR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AE204-CB35-4654-9294-AEA13237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0296" y="6237312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295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3317B8-74BD-4012-9BF9-AEA89961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Operation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F652E-C489-4D6B-B0CC-9F925FE3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878F7-E95C-40A3-ADE6-8875EB889FF0}"/>
              </a:ext>
            </a:extLst>
          </p:cNvPr>
          <p:cNvSpPr txBox="1"/>
          <p:nvPr/>
        </p:nvSpPr>
        <p:spPr>
          <a:xfrm>
            <a:off x="6126480" y="4750084"/>
            <a:ext cx="43054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/>
              <a:t>CEPC accelerator TDR (Xiv:2312.14363)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0A51A35-712D-4B56-80F0-8DCF638E9E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2310035"/>
                  </p:ext>
                </p:extLst>
              </p:nvPr>
            </p:nvGraphicFramePr>
            <p:xfrm>
              <a:off x="5212080" y="1268660"/>
              <a:ext cx="6203759" cy="333902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601980">
                      <a:extLst>
                        <a:ext uri="{9D8B030D-6E8A-4147-A177-3AD203B41FA5}">
                          <a16:colId xmlns:a16="http://schemas.microsoft.com/office/drawing/2014/main" val="802228347"/>
                        </a:ext>
                      </a:extLst>
                    </a:gridCol>
                    <a:gridCol w="2038160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914717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989330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914717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61621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en-US" sz="1600" dirty="0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1" i="1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600" b="1" baseline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64793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zh-CN" alt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rad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61621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en-US" sz="1600" dirty="0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61621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</a:t>
                          </a:r>
                          <a:b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40225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0.65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3066420"/>
                      </a:ext>
                    </a:extLst>
                  </a:tr>
                  <a:tr h="36162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2.610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2.510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1.310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8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315765"/>
                      </a:ext>
                    </a:extLst>
                  </a:tr>
                  <a:tr h="361621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  <a:b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MW</a:t>
                          </a: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26.7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40225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6.9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6162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4.3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4.110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2.110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8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0A51A35-712D-4B56-80F0-8DCF638E9E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2310035"/>
                  </p:ext>
                </p:extLst>
              </p:nvPr>
            </p:nvGraphicFramePr>
            <p:xfrm>
              <a:off x="5212080" y="1268660"/>
              <a:ext cx="6203759" cy="333902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601980">
                      <a:extLst>
                        <a:ext uri="{9D8B030D-6E8A-4147-A177-3AD203B41FA5}">
                          <a16:colId xmlns:a16="http://schemas.microsoft.com/office/drawing/2014/main" val="802228347"/>
                        </a:ext>
                      </a:extLst>
                    </a:gridCol>
                    <a:gridCol w="2038160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914717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989330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914717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61621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en-US" sz="1600" dirty="0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36066" t="-3390" r="-1639" b="-9169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64793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2" t="-101667" r="-135566" b="-801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61621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en-US" sz="1600" dirty="0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61621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</a:t>
                          </a:r>
                          <a:b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40225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0240" t="-363636" r="-175749" b="-4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0.65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3066420"/>
                      </a:ext>
                    </a:extLst>
                  </a:tr>
                  <a:tr h="36162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2.610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2.510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1.310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8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315765"/>
                      </a:ext>
                    </a:extLst>
                  </a:tr>
                  <a:tr h="361621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  <a:b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MW</a:t>
                          </a: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26.7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40225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0240" t="-643939" r="-175749" b="-1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6.9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6162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4.3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4.110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2.110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8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7B10DFF-F2CD-433C-9AC1-D8744114D304}"/>
              </a:ext>
            </a:extLst>
          </p:cNvPr>
          <p:cNvGrpSpPr/>
          <p:nvPr/>
        </p:nvGrpSpPr>
        <p:grpSpPr>
          <a:xfrm>
            <a:off x="822960" y="1005840"/>
            <a:ext cx="3809532" cy="5669485"/>
            <a:chOff x="1969575" y="702710"/>
            <a:chExt cx="3809532" cy="56694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B14807-BEE6-4C93-B44E-AAB7318F3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02" b="-927"/>
            <a:stretch/>
          </p:blipFill>
          <p:spPr>
            <a:xfrm>
              <a:off x="1969575" y="794355"/>
              <a:ext cx="3809532" cy="5577840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EAFBCF6-F8A3-4739-B656-9EC542285B2A}"/>
                    </a:ext>
                  </a:extLst>
                </p:cNvPr>
                <p:cNvSpPr/>
                <p:nvPr/>
              </p:nvSpPr>
              <p:spPr>
                <a:xfrm>
                  <a:off x="2380770" y="702710"/>
                  <a:ext cx="293178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solidFill>
                        <a:srgbClr val="0000FF"/>
                      </a:solidFill>
                    </a:rPr>
                    <a:t>                                      </a:t>
                  </a:r>
                  <a:r>
                    <a:rPr lang="en-US" sz="1400" i="1" dirty="0">
                      <a:solidFill>
                        <a:srgbClr val="0000FF"/>
                      </a:solidFill>
                    </a:rPr>
                    <a:t>possibly</a:t>
                  </a:r>
                </a:p>
                <a:p>
                  <a:r>
                    <a:rPr lang="en-US" b="1" dirty="0">
                      <a:solidFill>
                        <a:srgbClr val="0000FF"/>
                      </a:solidFill>
                    </a:rPr>
                    <a:t>   Z     W</a:t>
                  </a:r>
                  <a:r>
                    <a:rPr lang="en-US" b="1" baseline="30000" dirty="0">
                      <a:solidFill>
                        <a:srgbClr val="0000FF"/>
                      </a:solidFill>
                    </a:rPr>
                    <a:t>+</a:t>
                  </a:r>
                  <a:r>
                    <a:rPr lang="en-US" b="1" dirty="0">
                      <a:solidFill>
                        <a:srgbClr val="0000FF"/>
                      </a:solidFill>
                    </a:rPr>
                    <a:t>W</a:t>
                  </a:r>
                  <a:r>
                    <a:rPr lang="en-US" b="1" baseline="30000" dirty="0">
                      <a:solidFill>
                        <a:srgbClr val="0000FF"/>
                      </a:solidFill>
                    </a:rPr>
                    <a:t>-</a:t>
                  </a:r>
                  <a:r>
                    <a:rPr lang="en-US" b="1" dirty="0">
                      <a:solidFill>
                        <a:srgbClr val="0000FF"/>
                      </a:solidFill>
                    </a:rPr>
                    <a:t>    ZH             </a:t>
                  </a:r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lang="en-US" altLang="zh-CN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a14:m>
                  <a:endParaRPr lang="en-US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EAFBCF6-F8A3-4739-B656-9EC542285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0770" y="702710"/>
                  <a:ext cx="2931780" cy="646331"/>
                </a:xfrm>
                <a:prstGeom prst="rect">
                  <a:avLst/>
                </a:prstGeom>
                <a:blipFill>
                  <a:blip r:embed="rId5"/>
                  <a:stretch>
                    <a:fillRect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B3AB93-B0AF-446F-8674-00335291CF3A}"/>
                </a:ext>
              </a:extLst>
            </p:cNvPr>
            <p:cNvSpPr/>
            <p:nvPr/>
          </p:nvSpPr>
          <p:spPr>
            <a:xfrm>
              <a:off x="3197225" y="1333499"/>
              <a:ext cx="128016" cy="4572000"/>
            </a:xfrm>
            <a:prstGeom prst="rect">
              <a:avLst/>
            </a:prstGeom>
            <a:solidFill>
              <a:srgbClr val="CC0000">
                <a:alpha val="29804"/>
              </a:srgbClr>
            </a:solidFill>
            <a:ln>
              <a:noFill/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BA1B9E-6DA3-455D-B013-85D3FCC99114}"/>
                </a:ext>
              </a:extLst>
            </p:cNvPr>
            <p:cNvSpPr/>
            <p:nvPr/>
          </p:nvSpPr>
          <p:spPr>
            <a:xfrm>
              <a:off x="2633065" y="1333499"/>
              <a:ext cx="64008" cy="4572000"/>
            </a:xfrm>
            <a:prstGeom prst="rect">
              <a:avLst/>
            </a:prstGeom>
            <a:solidFill>
              <a:srgbClr val="CC0000">
                <a:alpha val="29804"/>
              </a:srgbClr>
            </a:solidFill>
            <a:ln>
              <a:noFill/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F457BF-790A-4E74-A659-30B1B9E24953}"/>
                </a:ext>
              </a:extLst>
            </p:cNvPr>
            <p:cNvSpPr/>
            <p:nvPr/>
          </p:nvSpPr>
          <p:spPr>
            <a:xfrm>
              <a:off x="3862105" y="1333499"/>
              <a:ext cx="18288" cy="4572000"/>
            </a:xfrm>
            <a:prstGeom prst="rect">
              <a:avLst/>
            </a:prstGeom>
            <a:solidFill>
              <a:srgbClr val="CC0000">
                <a:alpha val="29804"/>
              </a:srgbClr>
            </a:solidFill>
            <a:ln>
              <a:noFill/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744006-023A-4439-8115-ACA606A79F1D}"/>
                </a:ext>
              </a:extLst>
            </p:cNvPr>
            <p:cNvSpPr/>
            <p:nvPr/>
          </p:nvSpPr>
          <p:spPr>
            <a:xfrm>
              <a:off x="4828428" y="1318259"/>
              <a:ext cx="18288" cy="4572000"/>
            </a:xfrm>
            <a:prstGeom prst="rect">
              <a:avLst/>
            </a:prstGeom>
            <a:solidFill>
              <a:srgbClr val="CC0000">
                <a:alpha val="29804"/>
              </a:srgbClr>
            </a:solidFill>
            <a:ln>
              <a:noFill/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81307B-0FC1-48FA-8F99-78B427AA0698}"/>
              </a:ext>
            </a:extLst>
          </p:cNvPr>
          <p:cNvSpPr txBox="1"/>
          <p:nvPr/>
        </p:nvSpPr>
        <p:spPr>
          <a:xfrm>
            <a:off x="5577840" y="5373216"/>
            <a:ext cx="54093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While aiming to meet the needs of the whole energy range, emphasize more on the Higgs operation mode.</a:t>
            </a:r>
          </a:p>
        </p:txBody>
      </p:sp>
    </p:spTree>
    <p:extLst>
      <p:ext uri="{BB962C8B-B14F-4D97-AF65-F5344CB8AC3E}">
        <p14:creationId xmlns:p14="http://schemas.microsoft.com/office/powerpoint/2010/main" val="9579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DB1A5A-C98C-4382-B6F9-E8DF4CDC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Detector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AE204-CB35-4654-9294-AEA13237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A75F6E-5152-43A8-809F-FC3EEC22109D}"/>
              </a:ext>
            </a:extLst>
          </p:cNvPr>
          <p:cNvGrpSpPr/>
          <p:nvPr/>
        </p:nvGrpSpPr>
        <p:grpSpPr>
          <a:xfrm>
            <a:off x="5735960" y="1125314"/>
            <a:ext cx="5943600" cy="2807742"/>
            <a:chOff x="5791200" y="901410"/>
            <a:chExt cx="5943600" cy="28077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CB8AA8-2F21-4409-A943-D573722E4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76" r="-2041"/>
            <a:stretch/>
          </p:blipFill>
          <p:spPr>
            <a:xfrm>
              <a:off x="7007467" y="1097280"/>
              <a:ext cx="2743200" cy="2432304"/>
            </a:xfrm>
            <a:prstGeom prst="snip2DiagRect">
              <a:avLst>
                <a:gd name="adj1" fmla="val 0"/>
                <a:gd name="adj2" fmla="val 22668"/>
              </a:avLst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F8E619-CE40-4CE6-BC2F-E546CFBA23C2}"/>
                </a:ext>
              </a:extLst>
            </p:cNvPr>
            <p:cNvGrpSpPr/>
            <p:nvPr/>
          </p:nvGrpSpPr>
          <p:grpSpPr>
            <a:xfrm>
              <a:off x="5791200" y="901410"/>
              <a:ext cx="5943600" cy="2807742"/>
              <a:chOff x="6019800" y="723790"/>
              <a:chExt cx="5943600" cy="2807742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D5CEAF2-AEFC-4A41-8C0C-C171CE47F489}"/>
                  </a:ext>
                </a:extLst>
              </p:cNvPr>
              <p:cNvCxnSpPr/>
              <p:nvPr/>
            </p:nvCxnSpPr>
            <p:spPr>
              <a:xfrm flipV="1">
                <a:off x="7076739" y="1999265"/>
                <a:ext cx="1383586" cy="128789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2795E2F-4AC3-4DF5-BADB-AEB5667EAC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46076" y="1858858"/>
                <a:ext cx="1226901" cy="37239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6F5296D-0388-41EF-8A9F-33BD15F80C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63000" y="1476215"/>
                <a:ext cx="1203261" cy="10285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A8D07DB-462C-4484-8AEF-5AF56E369F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68516" y="2211773"/>
                <a:ext cx="596046" cy="994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5D3027B-E667-45E4-A11E-2560F1E443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44001" y="2548505"/>
                <a:ext cx="726350" cy="28231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38D03B0-9811-4040-A513-CC126D35D6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46076" y="1627761"/>
                <a:ext cx="1521964" cy="6088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798F8C7-73CE-4BD8-95C6-A94F10409CCF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>
                <a:off x="7173177" y="1151200"/>
                <a:ext cx="1111680" cy="45430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649A152-D380-4B5B-AD16-85F3999AEACC}"/>
                  </a:ext>
                </a:extLst>
              </p:cNvPr>
              <p:cNvCxnSpPr>
                <a:stCxn id="18" idx="3"/>
              </p:cNvCxnSpPr>
              <p:nvPr/>
            </p:nvCxnSpPr>
            <p:spPr>
              <a:xfrm flipV="1">
                <a:off x="7384504" y="2130294"/>
                <a:ext cx="818835" cy="60512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F2E2E9-C823-497E-9388-62C7B8D3EA02}"/>
                  </a:ext>
                </a:extLst>
              </p:cNvPr>
              <p:cNvSpPr/>
              <p:nvPr/>
            </p:nvSpPr>
            <p:spPr>
              <a:xfrm>
                <a:off x="6176447" y="1003115"/>
                <a:ext cx="996730" cy="296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2T Magnet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0851E5-3516-4BF0-9D9C-8AC02BE8545B}"/>
                  </a:ext>
                </a:extLst>
              </p:cNvPr>
              <p:cNvSpPr/>
              <p:nvPr/>
            </p:nvSpPr>
            <p:spPr>
              <a:xfrm>
                <a:off x="9870351" y="2771985"/>
                <a:ext cx="2093049" cy="296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Yoke + Muon (</a:t>
                </a:r>
                <a:r>
                  <a:rPr lang="en-US" altLang="zh-CN" sz="1400" dirty="0"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-RWELL)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628785B-4472-4C48-9BB3-C10795D24152}"/>
                  </a:ext>
                </a:extLst>
              </p:cNvPr>
              <p:cNvSpPr/>
              <p:nvPr/>
            </p:nvSpPr>
            <p:spPr>
              <a:xfrm>
                <a:off x="6125826" y="2581531"/>
                <a:ext cx="1258678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Drift chamber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6ED80DE-3875-4F11-B19D-3B241A70962C}"/>
                  </a:ext>
                </a:extLst>
              </p:cNvPr>
              <p:cNvSpPr/>
              <p:nvPr/>
            </p:nvSpPr>
            <p:spPr>
              <a:xfrm>
                <a:off x="6194031" y="3235363"/>
                <a:ext cx="1291172" cy="296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Si Pixel Vertex</a:t>
                </a:r>
                <a:endParaRPr lang="en-US" sz="140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C94DACB-568D-4376-A81A-D649541249FA}"/>
                  </a:ext>
                </a:extLst>
              </p:cNvPr>
              <p:cNvSpPr/>
              <p:nvPr/>
            </p:nvSpPr>
            <p:spPr>
              <a:xfrm>
                <a:off x="6019800" y="2182085"/>
                <a:ext cx="1356205" cy="296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Silicon wrapper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216EAE5-7B0F-492B-A9BA-006C10BE1F82}"/>
                  </a:ext>
                </a:extLst>
              </p:cNvPr>
              <p:cNvSpPr/>
              <p:nvPr/>
            </p:nvSpPr>
            <p:spPr>
              <a:xfrm>
                <a:off x="9966261" y="1306598"/>
                <a:ext cx="1913002" cy="296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Preshower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zh-CN" sz="1400" dirty="0"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-RWELL)</a:t>
                </a:r>
                <a:endParaRPr lang="en-US" sz="140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72D6ACF-CC8D-4D0B-9FC4-031B6C4BE8F4}"/>
                  </a:ext>
                </a:extLst>
              </p:cNvPr>
              <p:cNvSpPr/>
              <p:nvPr/>
            </p:nvSpPr>
            <p:spPr>
              <a:xfrm>
                <a:off x="9672277" y="1983846"/>
                <a:ext cx="2153154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Dual-readout calorimeter</a:t>
                </a:r>
                <a:endParaRPr lang="en-US" sz="140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B9F4CE-11AC-49DB-9B71-A9DEB4B469B0}"/>
                  </a:ext>
                </a:extLst>
              </p:cNvPr>
              <p:cNvSpPr txBox="1"/>
              <p:nvPr/>
            </p:nvSpPr>
            <p:spPr>
              <a:xfrm>
                <a:off x="9546908" y="723790"/>
                <a:ext cx="2272476" cy="503486"/>
              </a:xfrm>
              <a:prstGeom prst="rect">
                <a:avLst/>
              </a:prstGeom>
              <a:solidFill>
                <a:srgbClr val="99FF99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IDEA concept</a:t>
                </a:r>
              </a:p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(also proposed for FCC-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0D72AC-A70C-457E-A602-7CC35EC85109}"/>
              </a:ext>
            </a:extLst>
          </p:cNvPr>
          <p:cNvGrpSpPr/>
          <p:nvPr/>
        </p:nvGrpSpPr>
        <p:grpSpPr>
          <a:xfrm>
            <a:off x="1034177" y="4570512"/>
            <a:ext cx="4428830" cy="2190142"/>
            <a:chOff x="912337" y="4343400"/>
            <a:chExt cx="4428830" cy="21901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C5C35C-6A50-4DA3-9506-7571B1DD1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0114" y="4570765"/>
              <a:ext cx="2481053" cy="1962777"/>
            </a:xfrm>
            <a:prstGeom prst="rect">
              <a:avLst/>
            </a:prstGeom>
          </p:spPr>
        </p:pic>
        <p:sp>
          <p:nvSpPr>
            <p:cNvPr id="26" name="Down Arrow 33">
              <a:extLst>
                <a:ext uri="{FF2B5EF4-FFF2-40B4-BE49-F238E27FC236}">
                  <a16:creationId xmlns:a16="http://schemas.microsoft.com/office/drawing/2014/main" id="{04A7666A-7047-43DC-A1A3-CDA01D68BA16}"/>
                </a:ext>
              </a:extLst>
            </p:cNvPr>
            <p:cNvSpPr/>
            <p:nvPr/>
          </p:nvSpPr>
          <p:spPr>
            <a:xfrm rot="19339160">
              <a:off x="2468445" y="4835994"/>
              <a:ext cx="324326" cy="476447"/>
            </a:xfrm>
            <a:prstGeom prst="downArrow">
              <a:avLst>
                <a:gd name="adj1" fmla="val 30800"/>
                <a:gd name="adj2" fmla="val 81106"/>
              </a:avLst>
            </a:prstGeom>
            <a:solidFill>
              <a:srgbClr val="008000"/>
            </a:solidFill>
            <a:ln>
              <a:noFill/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BF33CB-9F75-43E4-84DA-843AADFEBA43}"/>
                </a:ext>
              </a:extLst>
            </p:cNvPr>
            <p:cNvSpPr txBox="1"/>
            <p:nvPr/>
          </p:nvSpPr>
          <p:spPr>
            <a:xfrm>
              <a:off x="912337" y="5434740"/>
              <a:ext cx="1816203" cy="523220"/>
            </a:xfrm>
            <a:prstGeom prst="rect">
              <a:avLst/>
            </a:prstGeom>
            <a:solidFill>
              <a:srgbClr val="99FF99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FST concept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(Full Silicon Tracker)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5320658-0936-4C4E-BB73-155702C782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0396" y="4343400"/>
              <a:ext cx="1522804" cy="590655"/>
            </a:xfrm>
            <a:prstGeom prst="ellipse">
              <a:avLst/>
            </a:prstGeom>
            <a:ln w="28575">
              <a:solidFill>
                <a:srgbClr val="006600"/>
              </a:solidFill>
            </a:ln>
          </p:spPr>
          <p:txBody>
            <a:bodyPr vert="horz" wrap="none" lIns="45720" tIns="45720" rIns="4572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30" name="Down Arrow 116">
            <a:extLst>
              <a:ext uri="{FF2B5EF4-FFF2-40B4-BE49-F238E27FC236}">
                <a16:creationId xmlns:a16="http://schemas.microsoft.com/office/drawing/2014/main" id="{AFFEBE81-7937-418F-BC05-23B508D9C5CE}"/>
              </a:ext>
            </a:extLst>
          </p:cNvPr>
          <p:cNvSpPr/>
          <p:nvPr/>
        </p:nvSpPr>
        <p:spPr>
          <a:xfrm rot="17187844">
            <a:off x="5323407" y="3613304"/>
            <a:ext cx="499880" cy="2045498"/>
          </a:xfrm>
          <a:prstGeom prst="downArrow">
            <a:avLst>
              <a:gd name="adj1" fmla="val 46143"/>
              <a:gd name="adj2" fmla="val 49567"/>
            </a:avLst>
          </a:prstGeom>
          <a:solidFill>
            <a:srgbClr val="008000"/>
          </a:solidFill>
          <a:ln>
            <a:noFill/>
          </a:ln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E680E4-DBD1-4602-A62F-ED40E97F143B}"/>
              </a:ext>
            </a:extLst>
          </p:cNvPr>
          <p:cNvGrpSpPr/>
          <p:nvPr/>
        </p:nvGrpSpPr>
        <p:grpSpPr>
          <a:xfrm>
            <a:off x="577758" y="1105580"/>
            <a:ext cx="5294305" cy="4038361"/>
            <a:chOff x="455918" y="859304"/>
            <a:chExt cx="5294305" cy="4038361"/>
          </a:xfrm>
        </p:grpSpPr>
        <p:pic>
          <p:nvPicPr>
            <p:cNvPr id="45" name="图片 1">
              <a:extLst>
                <a:ext uri="{FF2B5EF4-FFF2-40B4-BE49-F238E27FC236}">
                  <a16:creationId xmlns:a16="http://schemas.microsoft.com/office/drawing/2014/main" id="{F3F16867-8C92-4196-AE77-84AC63E44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80" y="1116056"/>
              <a:ext cx="3865570" cy="3128728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3021638-F583-49EA-BBC9-C5D7BF688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9592" y="2593379"/>
              <a:ext cx="1419474" cy="10246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1CA4D9A-8868-4D6A-BA2E-550293F7F4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5816" y="2667979"/>
              <a:ext cx="1028986" cy="174475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E86481C-034E-40B9-824C-10A8A30419CB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1986886" y="2891695"/>
              <a:ext cx="634496" cy="14827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FC302F6-85B6-4443-ADFE-FD795029F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0028" y="2999098"/>
              <a:ext cx="407739" cy="141363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F936B78-E498-4471-A61C-35855B013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386" y="1640998"/>
              <a:ext cx="970594" cy="27926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0990786-C222-4E9F-A0DC-C2243FEC91A9}"/>
                </a:ext>
              </a:extLst>
            </p:cNvPr>
            <p:cNvSpPr/>
            <p:nvPr/>
          </p:nvSpPr>
          <p:spPr>
            <a:xfrm>
              <a:off x="501552" y="1094492"/>
              <a:ext cx="78098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(3T/2T)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3EADAA3-E71D-4110-BCF4-69E2815222A7}"/>
                </a:ext>
              </a:extLst>
            </p:cNvPr>
            <p:cNvCxnSpPr>
              <a:cxnSpLocks/>
            </p:cNvCxnSpPr>
            <p:nvPr/>
          </p:nvCxnSpPr>
          <p:spPr>
            <a:xfrm>
              <a:off x="1282535" y="1450557"/>
              <a:ext cx="655035" cy="31483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F8ABEE7-E4F1-4488-BE1C-C94296ABC16A}"/>
                </a:ext>
              </a:extLst>
            </p:cNvPr>
            <p:cNvCxnSpPr/>
            <p:nvPr/>
          </p:nvCxnSpPr>
          <p:spPr>
            <a:xfrm flipH="1" flipV="1">
              <a:off x="2905756" y="2296372"/>
              <a:ext cx="1300522" cy="6236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FBCC80B-045E-42A7-956C-1F88D14C15DD}"/>
                </a:ext>
              </a:extLst>
            </p:cNvPr>
            <p:cNvCxnSpPr/>
            <p:nvPr/>
          </p:nvCxnSpPr>
          <p:spPr>
            <a:xfrm>
              <a:off x="1255314" y="2286000"/>
              <a:ext cx="970416" cy="20366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358DFF7-E831-454F-911E-1747B2FC0305}"/>
                </a:ext>
              </a:extLst>
            </p:cNvPr>
            <p:cNvSpPr/>
            <p:nvPr/>
          </p:nvSpPr>
          <p:spPr>
            <a:xfrm>
              <a:off x="457200" y="2106421"/>
              <a:ext cx="84189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LumiCal</a:t>
              </a:r>
              <a:endParaRPr lang="en-US" altLang="zh-CN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F203F-2720-4936-B3C3-D1A34C663528}"/>
                </a:ext>
              </a:extLst>
            </p:cNvPr>
            <p:cNvSpPr txBox="1"/>
            <p:nvPr/>
          </p:nvSpPr>
          <p:spPr>
            <a:xfrm>
              <a:off x="2643487" y="859304"/>
              <a:ext cx="2178545" cy="523220"/>
            </a:xfrm>
            <a:prstGeom prst="rect">
              <a:avLst/>
            </a:prstGeom>
            <a:solidFill>
              <a:srgbClr val="99FF99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(Baseline Design)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Particle Flow Algorithm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D401A26-DC90-485F-BFC8-FCCCAADF7B1A}"/>
                </a:ext>
              </a:extLst>
            </p:cNvPr>
            <p:cNvSpPr/>
            <p:nvPr/>
          </p:nvSpPr>
          <p:spPr>
            <a:xfrm>
              <a:off x="4029944" y="1363360"/>
              <a:ext cx="17202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Yoke + Muon</a:t>
              </a:r>
            </a:p>
            <a:p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(RPC or </a:t>
              </a:r>
              <a:r>
                <a:rPr lang="en-US" altLang="zh-CN" sz="1400" dirty="0"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-RWELL)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7590B84-F868-487E-917F-49591DCB605D}"/>
                </a:ext>
              </a:extLst>
            </p:cNvPr>
            <p:cNvSpPr/>
            <p:nvPr/>
          </p:nvSpPr>
          <p:spPr>
            <a:xfrm>
              <a:off x="455918" y="3614772"/>
              <a:ext cx="13417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 Pixel Vertex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8997B59-D597-4E3C-AFA8-CF66D6E0F2D9}"/>
                </a:ext>
              </a:extLst>
            </p:cNvPr>
            <p:cNvSpPr/>
            <p:nvPr/>
          </p:nvSpPr>
          <p:spPr>
            <a:xfrm>
              <a:off x="4138237" y="2743200"/>
              <a:ext cx="10433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PFA HCAL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D079E66-8CDE-45A8-BAE7-388A4D255145}"/>
                </a:ext>
              </a:extLst>
            </p:cNvPr>
            <p:cNvCxnSpPr/>
            <p:nvPr/>
          </p:nvCxnSpPr>
          <p:spPr>
            <a:xfrm flipH="1" flipV="1">
              <a:off x="2820859" y="2891693"/>
              <a:ext cx="1274800" cy="46579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1DDCA16-3B7C-4E40-A065-2EC229723D10}"/>
                </a:ext>
              </a:extLst>
            </p:cNvPr>
            <p:cNvSpPr/>
            <p:nvPr/>
          </p:nvSpPr>
          <p:spPr>
            <a:xfrm>
              <a:off x="4053942" y="3211083"/>
              <a:ext cx="10433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PFA ECAL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689B752-82DF-44EE-9CFB-D2BAF2705D32}"/>
                </a:ext>
              </a:extLst>
            </p:cNvPr>
            <p:cNvSpPr/>
            <p:nvPr/>
          </p:nvSpPr>
          <p:spPr>
            <a:xfrm>
              <a:off x="1383988" y="4374445"/>
              <a:ext cx="12057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SIT  TPC  SET</a:t>
              </a:r>
            </a:p>
            <a:p>
              <a:r>
                <a:rPr lang="en-US" sz="1400" dirty="0"/>
                <a:t>FTD          ETD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2F6C51-3378-44BE-9E22-66082FDAEE7F}"/>
              </a:ext>
            </a:extLst>
          </p:cNvPr>
          <p:cNvGrpSpPr/>
          <p:nvPr/>
        </p:nvGrpSpPr>
        <p:grpSpPr>
          <a:xfrm>
            <a:off x="6736448" y="3933056"/>
            <a:ext cx="4851469" cy="2722911"/>
            <a:chOff x="6736448" y="3933056"/>
            <a:chExt cx="4851469" cy="27229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3C91F8C-B094-489B-ABB2-24A450A88C1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clrChange>
                <a:clrFrom>
                  <a:srgbClr val="FFFEF6"/>
                </a:clrFrom>
                <a:clrTo>
                  <a:srgbClr val="FFFE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36448" y="3952190"/>
              <a:ext cx="3291840" cy="270377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09F85E-7B4A-4AE5-B82C-60E76CBB0C96}"/>
                </a:ext>
              </a:extLst>
            </p:cNvPr>
            <p:cNvSpPr txBox="1"/>
            <p:nvPr/>
          </p:nvSpPr>
          <p:spPr>
            <a:xfrm>
              <a:off x="9966960" y="6002124"/>
              <a:ext cx="1498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Crystal ECAL 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(Transverse bar)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D1A74C-A4A2-4749-8670-CB6C7B5009B3}"/>
                </a:ext>
              </a:extLst>
            </p:cNvPr>
            <p:cNvSpPr txBox="1"/>
            <p:nvPr/>
          </p:nvSpPr>
          <p:spPr>
            <a:xfrm>
              <a:off x="9966960" y="5571608"/>
              <a:ext cx="1542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OTK (AC-LGAD)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2E6340-126A-4DFC-BFD7-9B68F4235268}"/>
                </a:ext>
              </a:extLst>
            </p:cNvPr>
            <p:cNvSpPr txBox="1"/>
            <p:nvPr/>
          </p:nvSpPr>
          <p:spPr>
            <a:xfrm>
              <a:off x="6764289" y="6289575"/>
              <a:ext cx="1203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ITK (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SiPixel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55AE5F-2AB8-4900-A3F5-9664C29084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8091" y="5301329"/>
              <a:ext cx="1005736" cy="93598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709F7DE-375F-41DD-BCDE-3848171F29FF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9048328" y="4844809"/>
              <a:ext cx="918632" cy="1553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EB02BCA-B940-4ED2-AFB7-BD7B1FC1B2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10085" y="5529204"/>
              <a:ext cx="1351275" cy="6669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4A1B7F-76EE-4CDC-9914-6BD7946C83E7}"/>
                </a:ext>
              </a:extLst>
            </p:cNvPr>
            <p:cNvSpPr txBox="1"/>
            <p:nvPr/>
          </p:nvSpPr>
          <p:spPr>
            <a:xfrm>
              <a:off x="9966960" y="4589111"/>
              <a:ext cx="16209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Scint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Glass HCAL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B6F4FB0-0A1D-4200-8F24-C8DE67971B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97129" y="5188854"/>
              <a:ext cx="1165548" cy="2949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564E03-8B34-4EB8-9CDF-F7E0E4FE8046}"/>
                </a:ext>
              </a:extLst>
            </p:cNvPr>
            <p:cNvSpPr txBox="1"/>
            <p:nvPr/>
          </p:nvSpPr>
          <p:spPr>
            <a:xfrm>
              <a:off x="9629290" y="3933056"/>
              <a:ext cx="1579278" cy="307777"/>
            </a:xfrm>
            <a:prstGeom prst="rect">
              <a:avLst/>
            </a:prstGeom>
            <a:solidFill>
              <a:srgbClr val="99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 4</a:t>
              </a:r>
              <a:r>
                <a:rPr lang="en-US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Concept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B451E81-EBAC-4A58-9A97-480130BD0B5B}"/>
                </a:ext>
              </a:extLst>
            </p:cNvPr>
            <p:cNvSpPr txBox="1"/>
            <p:nvPr/>
          </p:nvSpPr>
          <p:spPr>
            <a:xfrm>
              <a:off x="9966960" y="5066077"/>
              <a:ext cx="1449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TPC (Pixelated)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5B945F6-FFA3-4F34-9129-35F07DB93E73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 flipV="1">
              <a:off x="8688288" y="5543043"/>
              <a:ext cx="1278672" cy="28426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3638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DB1A5A-C98C-4382-B6F9-E8DF4CDC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For Ref-TDR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AE204-CB35-4654-9294-AEA13237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DC145A-64A8-47A2-8600-706C57D55C8E}"/>
              </a:ext>
            </a:extLst>
          </p:cNvPr>
          <p:cNvCxnSpPr>
            <a:cxnSpLocks/>
          </p:cNvCxnSpPr>
          <p:nvPr/>
        </p:nvCxnSpPr>
        <p:spPr>
          <a:xfrm>
            <a:off x="6492240" y="2560320"/>
            <a:ext cx="0" cy="32004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F0C700-D9B1-429D-A153-54005D8D1260}"/>
              </a:ext>
            </a:extLst>
          </p:cNvPr>
          <p:cNvSpPr txBox="1"/>
          <p:nvPr/>
        </p:nvSpPr>
        <p:spPr>
          <a:xfrm rot="16200000">
            <a:off x="6309360" y="4114800"/>
            <a:ext cx="7537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/>
              <a:t>Radius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D7F64EF-A9F0-4BA1-8229-5D1AAFD3F8E3}"/>
              </a:ext>
            </a:extLst>
          </p:cNvPr>
          <p:cNvSpPr txBox="1">
            <a:spLocks/>
          </p:cNvSpPr>
          <p:nvPr/>
        </p:nvSpPr>
        <p:spPr bwMode="auto">
          <a:xfrm>
            <a:off x="7132320" y="1242456"/>
            <a:ext cx="4395232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kern="0" dirty="0"/>
              <a:t>The CEPC study group started to compare different technologies in January, 2024</a:t>
            </a:r>
          </a:p>
          <a:p>
            <a:pPr algn="just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kern="0" dirty="0"/>
              <a:t>By the end of June, 2024 the baseline technologies were chosen.</a:t>
            </a:r>
          </a:p>
          <a:p>
            <a:pPr algn="just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kern="0" dirty="0"/>
              <a:t>Multiple factors were considered in the process: performance, cost, R&amp;D efforts, technology maturity, …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C1591AC-CD9F-4A00-BA5C-581C2F847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735549"/>
              </p:ext>
            </p:extLst>
          </p:nvPr>
        </p:nvGraphicFramePr>
        <p:xfrm>
          <a:off x="640080" y="1188720"/>
          <a:ext cx="5675313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Worksheet" r:id="rId3" imgW="5676931" imgH="5326415" progId="Excel.Sheet.12">
                  <p:embed/>
                </p:oleObj>
              </mc:Choice>
              <mc:Fallback>
                <p:oleObj name="Worksheet" r:id="rId3" imgW="5676931" imgH="5326415" progId="Excel.Sheet.12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9843CA6-914F-4B45-8A3A-1C2DA1290C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0080" y="1188720"/>
                        <a:ext cx="5675313" cy="532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B420D98-C2CB-44BD-BEA8-6AFE0712EF13}"/>
              </a:ext>
            </a:extLst>
          </p:cNvPr>
          <p:cNvPicPr>
            <a:picLocks/>
          </p:cNvPicPr>
          <p:nvPr/>
        </p:nvPicPr>
        <p:blipFill>
          <a:blip r:embed="rId5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6640" y="3931920"/>
            <a:ext cx="3291840" cy="27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1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DB18D-8421-4628-A0D0-80B888C38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143000"/>
            <a:ext cx="6853319" cy="5486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7486D2-0334-483E-9672-B8B682B62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Geometry and Mechanical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C4316-EC10-4F2E-A073-5637F082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7DDF507-EC96-49D6-B1F2-8F44DBF47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614118"/>
              </p:ext>
            </p:extLst>
          </p:nvPr>
        </p:nvGraphicFramePr>
        <p:xfrm>
          <a:off x="7633956" y="1700808"/>
          <a:ext cx="4069398" cy="426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043">
                  <a:extLst>
                    <a:ext uri="{9D8B030D-6E8A-4147-A177-3AD203B41FA5}">
                      <a16:colId xmlns:a16="http://schemas.microsoft.com/office/drawing/2014/main" val="2849597607"/>
                    </a:ext>
                  </a:extLst>
                </a:gridCol>
                <a:gridCol w="1570355">
                  <a:extLst>
                    <a:ext uri="{9D8B030D-6E8A-4147-A177-3AD203B41FA5}">
                      <a16:colId xmlns:a16="http://schemas.microsoft.com/office/drawing/2014/main" val="2424979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Subsystem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 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19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Yoke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880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Yoke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474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HC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Yoke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01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ECAL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HCAL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92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TPC+ Barrel OTK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ECAL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641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72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Beampipe+VTX+LumiCal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869843"/>
                  </a:ext>
                </a:extLst>
              </a:tr>
              <a:tr h="129624">
                <a:tc gridSpan="2">
                  <a:txBody>
                    <a:bodyPr/>
                    <a:lstStyle/>
                    <a:p>
                      <a:endParaRPr lang="en-US" sz="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477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Endcap Yoke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929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Endcap HCAL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HCAL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785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Endcap ECAL+OTK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HCAL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033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658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6D605E76-10B8-4646-90E9-423AF06A3C2B}"/>
              </a:ext>
            </a:extLst>
          </p:cNvPr>
          <p:cNvGrpSpPr/>
          <p:nvPr/>
        </p:nvGrpSpPr>
        <p:grpSpPr>
          <a:xfrm>
            <a:off x="2560320" y="1184856"/>
            <a:ext cx="3630392" cy="3121279"/>
            <a:chOff x="8208067" y="1045047"/>
            <a:chExt cx="3630392" cy="3121279"/>
          </a:xfrm>
        </p:grpSpPr>
        <p:sp>
          <p:nvSpPr>
            <p:cNvPr id="51" name="Rounded Rectangle 47">
              <a:extLst>
                <a:ext uri="{FF2B5EF4-FFF2-40B4-BE49-F238E27FC236}">
                  <a16:creationId xmlns:a16="http://schemas.microsoft.com/office/drawing/2014/main" id="{E5D5D1CA-0E06-4BC0-BA97-2E814FBF4665}"/>
                </a:ext>
              </a:extLst>
            </p:cNvPr>
            <p:cNvSpPr/>
            <p:nvPr/>
          </p:nvSpPr>
          <p:spPr>
            <a:xfrm>
              <a:off x="8208067" y="1045047"/>
              <a:ext cx="3630392" cy="3121279"/>
            </a:xfrm>
            <a:prstGeom prst="roundRect">
              <a:avLst>
                <a:gd name="adj" fmla="val 9419"/>
              </a:avLst>
            </a:prstGeom>
            <a:solidFill>
              <a:srgbClr val="FFFFFF">
                <a:lumMod val="85000"/>
              </a:srgbClr>
            </a:solidFill>
            <a:ln>
              <a:solidFill>
                <a:srgbClr val="000000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1603D8A-9AE7-4251-85DE-96ED76CB075E}"/>
                </a:ext>
              </a:extLst>
            </p:cNvPr>
            <p:cNvSpPr/>
            <p:nvPr/>
          </p:nvSpPr>
          <p:spPr>
            <a:xfrm>
              <a:off x="8340369" y="2103758"/>
              <a:ext cx="149432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55nm COFFEE chip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6BB260A-49C5-4AC4-BF45-4AE72314D7BD}"/>
                </a:ext>
              </a:extLst>
            </p:cNvPr>
            <p:cNvSpPr/>
            <p:nvPr/>
          </p:nvSpPr>
          <p:spPr>
            <a:xfrm>
              <a:off x="9997731" y="1213998"/>
              <a:ext cx="14847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HV-CMOS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Inner Tracker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BC6CC4E-23BE-423A-B089-8BB06315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3613" y="1196752"/>
              <a:ext cx="1476803" cy="97743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36D16E5-F4C4-4949-927F-4BB0EAA00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11" t="7177" r="11055" b="5111"/>
            <a:stretch/>
          </p:blipFill>
          <p:spPr>
            <a:xfrm>
              <a:off x="8810258" y="2348592"/>
              <a:ext cx="1805926" cy="169305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791552D-7F4D-4325-A3CD-3A2FBDBA1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08" t="5404" r="6484" b="117"/>
            <a:stretch/>
          </p:blipFill>
          <p:spPr>
            <a:xfrm>
              <a:off x="10260288" y="2104344"/>
              <a:ext cx="1463040" cy="1097280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055AF1F-D04E-4945-9E1D-26C4777C773E}"/>
                </a:ext>
              </a:extLst>
            </p:cNvPr>
            <p:cNvSpPr/>
            <p:nvPr/>
          </p:nvSpPr>
          <p:spPr>
            <a:xfrm>
              <a:off x="10528330" y="3525433"/>
              <a:ext cx="59182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Arial" charset="0"/>
                </a:rPr>
                <a:t>Barrel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29DA5ED-EE35-4A1E-BE07-DEE1B2134F5E}"/>
                </a:ext>
              </a:extLst>
            </p:cNvPr>
            <p:cNvSpPr/>
            <p:nvPr/>
          </p:nvSpPr>
          <p:spPr>
            <a:xfrm>
              <a:off x="10730172" y="2037476"/>
              <a:ext cx="5613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Arial" charset="0"/>
                </a:rPr>
                <a:t>Stave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0968830-EDE2-42B5-97F0-83DAB9B6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R&amp;D: Silicon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D7909-7C55-4363-9FA3-100DF397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5C4DEC9-7263-419A-B822-74143499F228}"/>
              </a:ext>
            </a:extLst>
          </p:cNvPr>
          <p:cNvGrpSpPr/>
          <p:nvPr/>
        </p:nvGrpSpPr>
        <p:grpSpPr>
          <a:xfrm>
            <a:off x="7863840" y="1188720"/>
            <a:ext cx="3736795" cy="3121279"/>
            <a:chOff x="3670619" y="1172277"/>
            <a:chExt cx="3736795" cy="3121279"/>
          </a:xfrm>
        </p:grpSpPr>
        <p:sp>
          <p:nvSpPr>
            <p:cNvPr id="33" name="Rounded Rectangle 47">
              <a:extLst>
                <a:ext uri="{FF2B5EF4-FFF2-40B4-BE49-F238E27FC236}">
                  <a16:creationId xmlns:a16="http://schemas.microsoft.com/office/drawing/2014/main" id="{723488CC-81E5-48AB-8647-C8AA235FD7BC}"/>
                </a:ext>
              </a:extLst>
            </p:cNvPr>
            <p:cNvSpPr/>
            <p:nvPr/>
          </p:nvSpPr>
          <p:spPr>
            <a:xfrm>
              <a:off x="3670619" y="1172277"/>
              <a:ext cx="3736795" cy="3121279"/>
            </a:xfrm>
            <a:prstGeom prst="roundRect">
              <a:avLst>
                <a:gd name="adj" fmla="val 9419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rgbClr val="000000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AEEBC4-0344-4198-9B22-C49BC1B1594A}"/>
                </a:ext>
              </a:extLst>
            </p:cNvPr>
            <p:cNvSpPr/>
            <p:nvPr/>
          </p:nvSpPr>
          <p:spPr>
            <a:xfrm>
              <a:off x="4224128" y="1212090"/>
              <a:ext cx="25330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AC-LGAD Outer Tracker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4EFC08C-6B2D-4BF3-AAF5-64DF46780E3F}"/>
                </a:ext>
              </a:extLst>
            </p:cNvPr>
            <p:cNvSpPr/>
            <p:nvPr/>
          </p:nvSpPr>
          <p:spPr>
            <a:xfrm>
              <a:off x="4421266" y="2899899"/>
              <a:ext cx="58541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>
                  <a:solidFill>
                    <a:srgbClr val="FFFF00"/>
                  </a:solidFill>
                  <a:latin typeface="Arial" charset="0"/>
                </a:rPr>
                <a:t>LGAD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647CF75-73A8-41A7-A1E0-EEC7D86F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2646" y="3145232"/>
              <a:ext cx="1722659" cy="8550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35CC9F1-1E20-483E-A5BB-333C2D651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955" y="3201625"/>
              <a:ext cx="1424622" cy="76319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9ADCDB-5441-4224-8FFC-77DBBB21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4910" y="1659165"/>
              <a:ext cx="2584433" cy="125430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3C754B-50A9-4556-9336-307BC770A842}"/>
              </a:ext>
            </a:extLst>
          </p:cNvPr>
          <p:cNvGrpSpPr/>
          <p:nvPr/>
        </p:nvGrpSpPr>
        <p:grpSpPr>
          <a:xfrm>
            <a:off x="182880" y="3840480"/>
            <a:ext cx="3393065" cy="2708047"/>
            <a:chOff x="237460" y="1513592"/>
            <a:chExt cx="3393065" cy="2708047"/>
          </a:xfrm>
        </p:grpSpPr>
        <p:sp>
          <p:nvSpPr>
            <p:cNvPr id="40" name="Rounded Rectangle 37">
              <a:extLst>
                <a:ext uri="{FF2B5EF4-FFF2-40B4-BE49-F238E27FC236}">
                  <a16:creationId xmlns:a16="http://schemas.microsoft.com/office/drawing/2014/main" id="{51A315C3-BE34-4BCF-8189-4527DAA149FA}"/>
                </a:ext>
              </a:extLst>
            </p:cNvPr>
            <p:cNvSpPr/>
            <p:nvPr/>
          </p:nvSpPr>
          <p:spPr>
            <a:xfrm>
              <a:off x="237460" y="1513592"/>
              <a:ext cx="3393065" cy="2708047"/>
            </a:xfrm>
            <a:prstGeom prst="roundRect">
              <a:avLst>
                <a:gd name="adj" fmla="val 13062"/>
              </a:avLst>
            </a:prstGeom>
            <a:solidFill>
              <a:srgbClr val="CCCC00">
                <a:lumMod val="40000"/>
                <a:lumOff val="60000"/>
              </a:srgbClr>
            </a:solidFill>
            <a:ln>
              <a:solidFill>
                <a:srgbClr val="000000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E7E27C6-2CAE-445B-80E3-9840A64BF815}"/>
                </a:ext>
              </a:extLst>
            </p:cNvPr>
            <p:cNvSpPr/>
            <p:nvPr/>
          </p:nvSpPr>
          <p:spPr>
            <a:xfrm>
              <a:off x="666178" y="1716207"/>
              <a:ext cx="83548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JadePix4</a:t>
              </a:r>
              <a:endParaRPr kumimoji="0" lang="zh-CN" altLang="en-US" sz="11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5FFE4E1-9552-4227-B3C0-EA571598D4AF}"/>
                </a:ext>
              </a:extLst>
            </p:cNvPr>
            <p:cNvSpPr/>
            <p:nvPr/>
          </p:nvSpPr>
          <p:spPr>
            <a:xfrm>
              <a:off x="1705345" y="1607086"/>
              <a:ext cx="13370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Pixel Vertex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43" name="图片 12">
              <a:extLst>
                <a:ext uri="{FF2B5EF4-FFF2-40B4-BE49-F238E27FC236}">
                  <a16:creationId xmlns:a16="http://schemas.microsoft.com/office/drawing/2014/main" id="{CB60AD22-FEC8-41A5-B298-05B5E93C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1793" y="3194478"/>
              <a:ext cx="1402583" cy="81928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44" name="图片 1">
              <a:extLst>
                <a:ext uri="{FF2B5EF4-FFF2-40B4-BE49-F238E27FC236}">
                  <a16:creationId xmlns:a16="http://schemas.microsoft.com/office/drawing/2014/main" id="{C5288D14-25D5-4E3C-9188-F59AE02A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19" y="2781369"/>
              <a:ext cx="1613336" cy="1208945"/>
            </a:xfrm>
            <a:prstGeom prst="roundRect">
              <a:avLst>
                <a:gd name="adj" fmla="val 6167"/>
              </a:avLst>
            </a:prstGeom>
          </p:spPr>
        </p:pic>
        <p:pic>
          <p:nvPicPr>
            <p:cNvPr id="45" name="Picture 5">
              <a:extLst>
                <a:ext uri="{FF2B5EF4-FFF2-40B4-BE49-F238E27FC236}">
                  <a16:creationId xmlns:a16="http://schemas.microsoft.com/office/drawing/2014/main" id="{5AF92683-510F-4A1E-B4E1-88F79A58D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15" y="1999890"/>
              <a:ext cx="1214215" cy="71123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图片 18">
              <a:extLst>
                <a:ext uri="{FF2B5EF4-FFF2-40B4-BE49-F238E27FC236}">
                  <a16:creationId xmlns:a16="http://schemas.microsoft.com/office/drawing/2014/main" id="{5E8B0102-5FED-4E72-9311-49499DCC7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2168471" y="2193488"/>
              <a:ext cx="1339668" cy="874944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E51E30-6730-41A0-B146-271D707813E7}"/>
                </a:ext>
              </a:extLst>
            </p:cNvPr>
            <p:cNvSpPr/>
            <p:nvPr/>
          </p:nvSpPr>
          <p:spPr>
            <a:xfrm>
              <a:off x="2695889" y="1971458"/>
              <a:ext cx="93006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TaichuPix3</a:t>
              </a:r>
              <a:endPara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9CD020-70A2-4A8E-A491-96C5573619E6}"/>
                </a:ext>
              </a:extLst>
            </p:cNvPr>
            <p:cNvSpPr/>
            <p:nvPr/>
          </p:nvSpPr>
          <p:spPr>
            <a:xfrm>
              <a:off x="2168471" y="3959478"/>
              <a:ext cx="111921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</a:rPr>
                <a:t>Curved MAPS</a:t>
              </a:r>
              <a:endPara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微软雅黑" panose="020B0503020204020204" pitchFamily="34" charset="-122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9D99284-6EFD-4155-A351-EF8E11E67338}"/>
                </a:ext>
              </a:extLst>
            </p:cNvPr>
            <p:cNvSpPr/>
            <p:nvPr/>
          </p:nvSpPr>
          <p:spPr>
            <a:xfrm>
              <a:off x="595242" y="3951112"/>
              <a:ext cx="115768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</a:rPr>
                <a:t>Prototype VTX</a:t>
              </a:r>
              <a:endPara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1A0A9E4-DF71-4796-94E4-0154E69B78E8}"/>
              </a:ext>
            </a:extLst>
          </p:cNvPr>
          <p:cNvGrpSpPr/>
          <p:nvPr/>
        </p:nvGrpSpPr>
        <p:grpSpPr>
          <a:xfrm>
            <a:off x="4937760" y="4114800"/>
            <a:ext cx="3393065" cy="2517055"/>
            <a:chOff x="583737" y="1066285"/>
            <a:chExt cx="3393065" cy="2517055"/>
          </a:xfrm>
        </p:grpSpPr>
        <p:sp>
          <p:nvSpPr>
            <p:cNvPr id="76" name="Rounded Rectangle 37">
              <a:extLst>
                <a:ext uri="{FF2B5EF4-FFF2-40B4-BE49-F238E27FC236}">
                  <a16:creationId xmlns:a16="http://schemas.microsoft.com/office/drawing/2014/main" id="{3464C2A4-3D79-4947-A273-AC03CAF2072E}"/>
                </a:ext>
              </a:extLst>
            </p:cNvPr>
            <p:cNvSpPr/>
            <p:nvPr/>
          </p:nvSpPr>
          <p:spPr>
            <a:xfrm>
              <a:off x="583737" y="1066285"/>
              <a:ext cx="3393065" cy="2517055"/>
            </a:xfrm>
            <a:prstGeom prst="roundRect">
              <a:avLst>
                <a:gd name="adj" fmla="val 13062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vert="horz" wrap="non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38FCBAF-9C59-49DB-ADBE-23897FA7705E}"/>
                </a:ext>
              </a:extLst>
            </p:cNvPr>
            <p:cNvSpPr/>
            <p:nvPr/>
          </p:nvSpPr>
          <p:spPr>
            <a:xfrm>
              <a:off x="637938" y="1146576"/>
              <a:ext cx="19848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CMOS Strip</a:t>
              </a:r>
              <a:b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宋体" panose="02010600030101010101" pitchFamily="2" charset="-122"/>
                </a:rPr>
              </a:b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Endcap</a:t>
              </a:r>
              <a:r>
                <a:rPr lang="en-US" altLang="zh-CN" sz="1600" b="1" kern="0" dirty="0">
                  <a:solidFill>
                    <a:srgbClr val="FF0000"/>
                  </a:solidFill>
                  <a:ea typeface="宋体" panose="02010600030101010101" pitchFamily="2" charset="-122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Inner Tracker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4EB0922-ACA2-4FCB-8A88-B1EC4D74390F}"/>
                </a:ext>
              </a:extLst>
            </p:cNvPr>
            <p:cNvSpPr/>
            <p:nvPr/>
          </p:nvSpPr>
          <p:spPr>
            <a:xfrm>
              <a:off x="2743200" y="1109990"/>
              <a:ext cx="9144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kern="0" dirty="0">
                  <a:solidFill>
                    <a:srgbClr val="0000FF"/>
                  </a:solidFill>
                  <a:ea typeface="微软雅黑" panose="020B0503020204020204" pitchFamily="34" charset="-122"/>
                </a:rPr>
                <a:t>Front view</a:t>
              </a:r>
              <a:endPara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微软雅黑" panose="020B0503020204020204" pitchFamily="34" charset="-122"/>
              </a:endParaRPr>
            </a:p>
          </p:txBody>
        </p:sp>
        <p:pic>
          <p:nvPicPr>
            <p:cNvPr id="79" name="Picture 78" descr="A computer generated image of a musical instrument&#10;&#10;Description automatically generated">
              <a:extLst>
                <a:ext uri="{FF2B5EF4-FFF2-40B4-BE49-F238E27FC236}">
                  <a16:creationId xmlns:a16="http://schemas.microsoft.com/office/drawing/2014/main" id="{65C825AC-A439-4795-B1FB-97E4A2604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1111" t="15547" r="11111" b="20494"/>
            <a:stretch/>
          </p:blipFill>
          <p:spPr>
            <a:xfrm>
              <a:off x="668921" y="1710925"/>
              <a:ext cx="1903959" cy="1565675"/>
            </a:xfrm>
            <a:prstGeom prst="rect">
              <a:avLst/>
            </a:prstGeom>
          </p:spPr>
        </p:pic>
        <p:pic>
          <p:nvPicPr>
            <p:cNvPr id="80" name="Picture 79" descr="A circular object with a circular pattern&#10;&#10;Description automatically generated">
              <a:extLst>
                <a:ext uri="{FF2B5EF4-FFF2-40B4-BE49-F238E27FC236}">
                  <a16:creationId xmlns:a16="http://schemas.microsoft.com/office/drawing/2014/main" id="{2A582406-1253-4BA8-9DF1-1BF708951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34" t="13333" r="12222" b="14445"/>
            <a:stretch/>
          </p:blipFill>
          <p:spPr>
            <a:xfrm>
              <a:off x="2679037" y="1389448"/>
              <a:ext cx="914400" cy="877824"/>
            </a:xfrm>
            <a:prstGeom prst="rect">
              <a:avLst/>
            </a:prstGeom>
          </p:spPr>
        </p:pic>
        <p:pic>
          <p:nvPicPr>
            <p:cNvPr id="81" name="Picture 80" descr="A circular object with a circular pattern&#10;&#10;Description automatically generated">
              <a:extLst>
                <a:ext uri="{FF2B5EF4-FFF2-40B4-BE49-F238E27FC236}">
                  <a16:creationId xmlns:a16="http://schemas.microsoft.com/office/drawing/2014/main" id="{4C0A5AC9-8A43-449D-9BF4-3EA5F0A7C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34" t="13333" r="13828" b="14010"/>
            <a:stretch/>
          </p:blipFill>
          <p:spPr>
            <a:xfrm>
              <a:off x="2688011" y="2346759"/>
              <a:ext cx="914400" cy="901523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4C54B46-520B-43EF-B464-2923707A44F3}"/>
                </a:ext>
              </a:extLst>
            </p:cNvPr>
            <p:cNvSpPr/>
            <p:nvPr/>
          </p:nvSpPr>
          <p:spPr>
            <a:xfrm>
              <a:off x="2667000" y="3276600"/>
              <a:ext cx="9144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kern="0" dirty="0">
                  <a:solidFill>
                    <a:srgbClr val="0000FF"/>
                  </a:solidFill>
                  <a:ea typeface="微软雅黑" panose="020B0503020204020204" pitchFamily="34" charset="-122"/>
                </a:rPr>
                <a:t>Back view</a:t>
              </a:r>
              <a:endPara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98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43608</TotalTime>
  <Words>2723</Words>
  <Application>Microsoft Office PowerPoint</Application>
  <PresentationFormat>Widescreen</PresentationFormat>
  <Paragraphs>643</Paragraphs>
  <Slides>23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Malgun Gothic</vt:lpstr>
      <vt:lpstr>Microsoft YaHei UI</vt:lpstr>
      <vt:lpstr>SimSun</vt:lpstr>
      <vt:lpstr>微软雅黑</vt:lpstr>
      <vt:lpstr>等线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</vt:lpstr>
      <vt:lpstr>Worksheet</vt:lpstr>
      <vt:lpstr>PowerPoint Presentation</vt:lpstr>
      <vt:lpstr>Content</vt:lpstr>
      <vt:lpstr>CEPC CDR and TDR</vt:lpstr>
      <vt:lpstr>Ideal Timeline of CEPC</vt:lpstr>
      <vt:lpstr>CEPC Operation Plan</vt:lpstr>
      <vt:lpstr>Conceptual Detector Design</vt:lpstr>
      <vt:lpstr>Technologies For Ref-TDR</vt:lpstr>
      <vt:lpstr>Geometry and Mechanical Support</vt:lpstr>
      <vt:lpstr>Detector R&amp;D: Silicon Detectors</vt:lpstr>
      <vt:lpstr>Detector R&amp;D: Gaseous &amp; Muon Detector</vt:lpstr>
      <vt:lpstr>Detector R&amp;D: Calorimeters</vt:lpstr>
      <vt:lpstr>Domestic Teams on Detector R&amp;D</vt:lpstr>
      <vt:lpstr>Staff Aging Structure</vt:lpstr>
      <vt:lpstr>International Collaborative Efforts</vt:lpstr>
      <vt:lpstr>Document Preparation of Ref-TDR</vt:lpstr>
      <vt:lpstr>Ref-TDR Timeline</vt:lpstr>
      <vt:lpstr>Charge To CEPC IDRC </vt:lpstr>
      <vt:lpstr>PowerPoint Presentation</vt:lpstr>
      <vt:lpstr>国内国际主要合作团队</vt:lpstr>
      <vt:lpstr>PowerPoint Presentation</vt:lpstr>
      <vt:lpstr>探测器超导磁铁</vt:lpstr>
      <vt:lpstr>MDI与对撞亮度测量</vt:lpstr>
      <vt:lpstr>实验大厅总体布局和探测器安装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jwang</cp:lastModifiedBy>
  <cp:revision>2286</cp:revision>
  <cp:lastPrinted>2022-11-06T05:19:21Z</cp:lastPrinted>
  <dcterms:created xsi:type="dcterms:W3CDTF">2012-09-04T11:33:36Z</dcterms:created>
  <dcterms:modified xsi:type="dcterms:W3CDTF">2024-10-17T00:13:43Z</dcterms:modified>
</cp:coreProperties>
</file>