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88" r:id="rId2"/>
    <p:sldId id="287" r:id="rId3"/>
    <p:sldId id="289" r:id="rId4"/>
    <p:sldId id="296" r:id="rId5"/>
    <p:sldId id="262" r:id="rId6"/>
    <p:sldId id="272" r:id="rId7"/>
    <p:sldId id="298" r:id="rId8"/>
    <p:sldId id="294" r:id="rId9"/>
    <p:sldId id="297" r:id="rId10"/>
    <p:sldId id="295" r:id="rId11"/>
    <p:sldId id="290" r:id="rId12"/>
    <p:sldId id="292" r:id="rId13"/>
    <p:sldId id="299" r:id="rId14"/>
    <p:sldId id="256" r:id="rId15"/>
    <p:sldId id="264" r:id="rId16"/>
    <p:sldId id="291" r:id="rId17"/>
    <p:sldId id="278" r:id="rId18"/>
    <p:sldId id="275" r:id="rId19"/>
    <p:sldId id="282" r:id="rId20"/>
    <p:sldId id="261" r:id="rId21"/>
    <p:sldId id="266" r:id="rId22"/>
    <p:sldId id="283" r:id="rId23"/>
    <p:sldId id="284" r:id="rId24"/>
    <p:sldId id="279" r:id="rId25"/>
    <p:sldId id="280" r:id="rId26"/>
    <p:sldId id="281" r:id="rId27"/>
    <p:sldId id="285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194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CFAEA0-F3A5-4E59-95CC-EF2DA58DBE29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79B740-B6B7-4F54-BC81-23DD30FA4F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8897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6320E-DD71-4363-8012-5980FFA576B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1322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7D35C3-322C-4F34-A754-2258198576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6796E19-83A7-47F7-893A-DC662F22AD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176F14-C8B4-4E2B-BC6E-4A73BE80F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E1C6D-9833-4FF8-B676-EDCE5F448E8F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CEE29C1-BE53-413A-B381-542270EAE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9AB1431-5BDC-4E88-A730-0A083B843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95A13-B589-4422-8D05-70D5775EAB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1655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694FBB-B906-4FBF-AC3D-393FAD874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A25B098-5ABC-438E-977D-A63ECCF864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658203-4F11-45B2-8E6D-CAB13CA33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E1C6D-9833-4FF8-B676-EDCE5F448E8F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221933-2A0D-495C-BFB4-79F00A929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3DA66C5-8DD9-41BA-A04E-2C131B75A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95A13-B589-4422-8D05-70D5775EAB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354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0C8D143-6E5A-4D37-A2D8-099C84B823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A9757BF-676C-4441-B1E6-A53B28EA82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6C1B91-C5F5-4875-928E-6FD4A12E5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E1C6D-9833-4FF8-B676-EDCE5F448E8F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3D71D69-7714-4833-900F-E19CD2D93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ABBE75-0534-4A9E-8A46-3E47D506D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95A13-B589-4422-8D05-70D5775EAB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6249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0A6821-B337-402A-ACE9-12ED71E35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6B984D-0307-43AF-8BF6-FB7C48F279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53A3557-2F51-48A4-B8D2-BE7B37648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E1C6D-9833-4FF8-B676-EDCE5F448E8F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5977F0-6935-415F-A0ED-27958ED69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01C198-1D90-4D53-AB20-D29F51AE6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95A13-B589-4422-8D05-70D5775EAB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7678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6A59C4-F2A4-4A20-9CBA-C0D80EE66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6CC6BFC-8D95-4551-86DD-06637F0570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B5633A-DBDE-4C4B-BBD8-8571D7F82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E1C6D-9833-4FF8-B676-EDCE5F448E8F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B87776-61F4-425B-8F2C-7CABCAA38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A4785F-C953-4B1A-B226-844D1FBC5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95A13-B589-4422-8D05-70D5775EAB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0813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74A4AD-1B10-4FBD-B693-A9DF45468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42C4CCC-9FFE-4E7B-A88E-5343DE10AB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21FB266-51C3-4BF6-B63A-2254AFC207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BA22D95-78B8-46CD-B20F-1D3ADEA01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E1C6D-9833-4FF8-B676-EDCE5F448E8F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BF35BD-3E0A-4A84-A653-A8EFF0AC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D93B488-7282-49A1-AF25-0A854E262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95A13-B589-4422-8D05-70D5775EAB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0845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FE36A5-9F4E-4138-A2A1-C0F6AE933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019A866-6BD1-4F73-B94E-871329E599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22CDEB2-F765-46B9-9A37-12FAA8CE87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E8D329-44C7-46D5-BB1A-EA3514E0E4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E81E3F2-4031-44B1-BC6C-D0389E21AA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700C316-9921-4033-B650-9002221F5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E1C6D-9833-4FF8-B676-EDCE5F448E8F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8FFCC4F-C8D9-4F65-A3F6-6443A4B6D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76671A2-8DAF-4F07-9727-7F3713A2A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95A13-B589-4422-8D05-70D5775EAB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315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97DDB5-D804-487C-8FF3-AFA3D593C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D72E65B-EC14-4CAB-963A-52688CBEE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E1C6D-9833-4FF8-B676-EDCE5F448E8F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FCB49BB-3EDC-4920-B0C0-4970BFE88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2CCC844-9E58-4DD9-BFA9-46DDBE8FE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95A13-B589-4422-8D05-70D5775EAB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067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DB7E629-0A8C-4A02-9A8B-52915BE8B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E1C6D-9833-4FF8-B676-EDCE5F448E8F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BAD5260-6DD5-497E-8705-3534812D2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C4E77C1-518F-4E3F-9AC9-3B7BF34B3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95A13-B589-4422-8D05-70D5775EAB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2766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811B81-E2BD-42AD-981C-CAFE9D6B4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C1E412-EB70-4DAD-8916-B43DEE907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3EA5DF2-CB87-4050-8F61-2D525268B2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336E1F5-7A99-4A7C-8D1D-410770A0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E1C6D-9833-4FF8-B676-EDCE5F448E8F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B063845-1428-4A87-A4CF-2DA431023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A2F98C2-4990-44EF-940C-390E5535F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95A13-B589-4422-8D05-70D5775EAB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1690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4406F2-C72D-49FD-B7F4-71C007EFF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6F1F5E4-7C6E-45EA-AA48-EE7959D117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D131EDD-6DCF-4D0A-B61C-E3077E5A15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790D4AF-2B12-4A4C-B380-A921303FF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E1C6D-9833-4FF8-B676-EDCE5F448E8F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23215D-3561-422B-BBF2-2F8C0E9B0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CBA4C63-6E02-4052-A8D7-44B51C5C3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95A13-B589-4422-8D05-70D5775EAB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5449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DC1553B-9C17-4798-8AE9-CEB841D1E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8D3576C-381C-4999-AB89-CE9AAD614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0795AC-FDD0-44F3-9ED3-926304F7BC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9E1C6D-9833-4FF8-B676-EDCE5F448E8F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E600D3-618B-46D8-A567-AC3B624DD4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2ED78-1FFD-427B-8D10-A5D593C768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95A13-B589-4422-8D05-70D5775EAB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3521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DF86E59E-C564-4629-81B3-0CA91D7D16FE}"/>
              </a:ext>
            </a:extLst>
          </p:cNvPr>
          <p:cNvSpPr txBox="1"/>
          <p:nvPr/>
        </p:nvSpPr>
        <p:spPr>
          <a:xfrm>
            <a:off x="3714750" y="1651000"/>
            <a:ext cx="4762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/>
              <a:t>ECAL</a:t>
            </a:r>
            <a:r>
              <a:rPr lang="zh-CN" altLang="en-US" sz="4000" dirty="0"/>
              <a:t>机械设计进展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6426A10-C487-46EC-8527-47C8C6708A80}"/>
              </a:ext>
            </a:extLst>
          </p:cNvPr>
          <p:cNvSpPr txBox="1"/>
          <p:nvPr/>
        </p:nvSpPr>
        <p:spPr>
          <a:xfrm>
            <a:off x="5086350" y="3917434"/>
            <a:ext cx="6400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   </a:t>
            </a:r>
            <a:r>
              <a:rPr lang="zh-CN" altLang="en-US" sz="2400" dirty="0"/>
              <a:t>侯少静</a:t>
            </a:r>
            <a:endParaRPr lang="en-US" altLang="zh-CN" sz="2400" dirty="0"/>
          </a:p>
          <a:p>
            <a:r>
              <a:rPr lang="en-US" altLang="zh-CN" sz="2400" dirty="0"/>
              <a:t>10/15/2024  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76898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FAA55D9-5667-4AEC-A856-1EC8D4DDC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9100" y="2968051"/>
            <a:ext cx="3486457" cy="255069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C4637D-EF09-474C-846E-EE3422091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09" y="2968051"/>
            <a:ext cx="3408691" cy="2696489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64BEAA69-3404-4816-93B6-13676DC26D40}"/>
              </a:ext>
            </a:extLst>
          </p:cNvPr>
          <p:cNvSpPr/>
          <p:nvPr/>
        </p:nvSpPr>
        <p:spPr>
          <a:xfrm>
            <a:off x="4365554" y="3356236"/>
            <a:ext cx="647700" cy="20932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14CF0EC-9181-48D2-929F-D5F2F52CF7F0}"/>
              </a:ext>
            </a:extLst>
          </p:cNvPr>
          <p:cNvSpPr txBox="1"/>
          <p:nvPr/>
        </p:nvSpPr>
        <p:spPr>
          <a:xfrm>
            <a:off x="1134009" y="5722268"/>
            <a:ext cx="4597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根据文献，</a:t>
            </a:r>
            <a:r>
              <a:rPr lang="en-US" altLang="zh-CN" dirty="0"/>
              <a:t>BGO</a:t>
            </a:r>
            <a:r>
              <a:rPr lang="zh-CN" altLang="en-US" dirty="0"/>
              <a:t>的抗弯强度在</a:t>
            </a:r>
            <a:r>
              <a:rPr lang="en-US" altLang="zh-CN" dirty="0"/>
              <a:t>30-40MPa</a:t>
            </a:r>
            <a:endParaRPr lang="zh-CN" altLang="en-US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161F9530-3CA8-4A1B-9D11-CF48D6DEC2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1457" y="886722"/>
            <a:ext cx="5228412" cy="202734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B6B5114-D037-45A7-82DF-74B8D51767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8757" y="2983208"/>
            <a:ext cx="5242834" cy="1910225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ECE8A5BB-C503-4142-84BE-FB1790EF0BF0}"/>
              </a:ext>
            </a:extLst>
          </p:cNvPr>
          <p:cNvSpPr txBox="1"/>
          <p:nvPr/>
        </p:nvSpPr>
        <p:spPr>
          <a:xfrm>
            <a:off x="6607605" y="5369742"/>
            <a:ext cx="55627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       通过模拟，尺寸为</a:t>
            </a:r>
            <a:r>
              <a:rPr lang="en-US" altLang="zh-CN" dirty="0"/>
              <a:t>10*10*400mm</a:t>
            </a:r>
            <a:r>
              <a:rPr lang="zh-CN" altLang="en-US" dirty="0"/>
              <a:t>的</a:t>
            </a:r>
            <a:r>
              <a:rPr lang="en-US" altLang="zh-CN" dirty="0"/>
              <a:t>BGO</a:t>
            </a:r>
            <a:r>
              <a:rPr lang="zh-CN" altLang="en-US" dirty="0"/>
              <a:t>晶体条，弯曲应力约</a:t>
            </a:r>
            <a:r>
              <a:rPr lang="en-US" altLang="zh-CN" dirty="0"/>
              <a:t>30MPa</a:t>
            </a:r>
            <a:r>
              <a:rPr lang="zh-CN" altLang="en-US" dirty="0"/>
              <a:t>时</a:t>
            </a:r>
            <a:r>
              <a:rPr lang="en-US" altLang="zh-CN" dirty="0"/>
              <a:t>,</a:t>
            </a:r>
            <a:r>
              <a:rPr lang="zh-CN" altLang="en-US" dirty="0"/>
              <a:t>最大变形</a:t>
            </a:r>
            <a:r>
              <a:rPr lang="en-US" altLang="zh-CN" dirty="0"/>
              <a:t>0.96mm</a:t>
            </a:r>
            <a:r>
              <a:rPr lang="zh-CN" altLang="en-US" dirty="0"/>
              <a:t>。</a:t>
            </a:r>
            <a:endParaRPr lang="en-US" altLang="zh-CN" dirty="0"/>
          </a:p>
          <a:p>
            <a:r>
              <a:rPr lang="zh-CN" altLang="en-US" dirty="0"/>
              <a:t>       以此作为模块保护壳设计依据。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687088F-3362-48F6-8530-AC12720FBD48}"/>
              </a:ext>
            </a:extLst>
          </p:cNvPr>
          <p:cNvSpPr txBox="1"/>
          <p:nvPr/>
        </p:nvSpPr>
        <p:spPr>
          <a:xfrm>
            <a:off x="8305038" y="2515229"/>
            <a:ext cx="3138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最大主应力</a:t>
            </a:r>
            <a:r>
              <a:rPr lang="en-US" altLang="zh-CN" dirty="0">
                <a:solidFill>
                  <a:schemeClr val="bg1"/>
                </a:solidFill>
              </a:rPr>
              <a:t>30.5MPa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17E122E-6A3A-4BFA-A821-5B76CA4BCA97}"/>
              </a:ext>
            </a:extLst>
          </p:cNvPr>
          <p:cNvSpPr txBox="1"/>
          <p:nvPr/>
        </p:nvSpPr>
        <p:spPr>
          <a:xfrm>
            <a:off x="9463913" y="4513068"/>
            <a:ext cx="2983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最大变形</a:t>
            </a:r>
            <a:r>
              <a:rPr lang="en-US" altLang="zh-CN" dirty="0">
                <a:solidFill>
                  <a:schemeClr val="bg1"/>
                </a:solidFill>
              </a:rPr>
              <a:t>0.96mm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314249D-57EB-4676-8E5B-8883E24CAB36}"/>
              </a:ext>
            </a:extLst>
          </p:cNvPr>
          <p:cNvSpPr txBox="1"/>
          <p:nvPr/>
        </p:nvSpPr>
        <p:spPr>
          <a:xfrm>
            <a:off x="5278437" y="139539"/>
            <a:ext cx="5334000" cy="381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BGO</a:t>
            </a:r>
            <a:r>
              <a:rPr lang="zh-CN" altLang="en-US" dirty="0"/>
              <a:t>晶体抗弯强度分析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84AA833-7BDF-4AD1-AAD4-BE5C564D02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151" y="1387253"/>
            <a:ext cx="5334000" cy="150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752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73EEB2A-9B36-4519-99F8-A5DAFFACA6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87" t="11485" r="26716" b="16831"/>
          <a:stretch/>
        </p:blipFill>
        <p:spPr>
          <a:xfrm>
            <a:off x="2271290" y="2059056"/>
            <a:ext cx="3041963" cy="231019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1C6A9A6-84C9-4E91-88D4-D6E6E2E90E96}"/>
              </a:ext>
            </a:extLst>
          </p:cNvPr>
          <p:cNvSpPr txBox="1"/>
          <p:nvPr/>
        </p:nvSpPr>
        <p:spPr>
          <a:xfrm>
            <a:off x="4833938" y="469235"/>
            <a:ext cx="4309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模块优化及强度计算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408E677-086B-431B-B409-7258189042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04" t="14435" r="22407" b="11902"/>
          <a:stretch/>
        </p:blipFill>
        <p:spPr>
          <a:xfrm>
            <a:off x="6129337" y="1929591"/>
            <a:ext cx="3041963" cy="2229528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46C130C0-2E65-457C-8C19-12A3A6FC553D}"/>
              </a:ext>
            </a:extLst>
          </p:cNvPr>
          <p:cNvSpPr txBox="1"/>
          <p:nvPr/>
        </p:nvSpPr>
        <p:spPr>
          <a:xfrm>
            <a:off x="3200400" y="4425434"/>
            <a:ext cx="2028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第一版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CD5EBF3-4794-44AA-9A86-1CDDBBD9CA5B}"/>
              </a:ext>
            </a:extLst>
          </p:cNvPr>
          <p:cNvSpPr txBox="1"/>
          <p:nvPr/>
        </p:nvSpPr>
        <p:spPr>
          <a:xfrm>
            <a:off x="8362336" y="4444306"/>
            <a:ext cx="2028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第二版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6BF31FE-1547-4A90-A4AD-B817FD814580}"/>
              </a:ext>
            </a:extLst>
          </p:cNvPr>
          <p:cNvSpPr txBox="1"/>
          <p:nvPr/>
        </p:nvSpPr>
        <p:spPr>
          <a:xfrm>
            <a:off x="6096000" y="5238773"/>
            <a:ext cx="4897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优化位置：开口方向在</a:t>
            </a:r>
            <a:r>
              <a:rPr lang="en-US" altLang="zh-CN" dirty="0"/>
              <a:t>Z</a:t>
            </a:r>
            <a:r>
              <a:rPr lang="zh-CN" altLang="en-US" dirty="0"/>
              <a:t>向的腔体一侧加端盖，增加模块高度方向刚度。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F8C0C051-F868-41AA-B45D-8E7798A031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40" t="12360" r="23706" b="10902"/>
          <a:stretch/>
        </p:blipFill>
        <p:spPr>
          <a:xfrm>
            <a:off x="8975001" y="1824860"/>
            <a:ext cx="2712174" cy="2242954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F25ACD36-7795-4016-ACFB-104BC20F82A3}"/>
              </a:ext>
            </a:extLst>
          </p:cNvPr>
          <p:cNvSpPr txBox="1"/>
          <p:nvPr/>
        </p:nvSpPr>
        <p:spPr>
          <a:xfrm>
            <a:off x="6386513" y="3999915"/>
            <a:ext cx="466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前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FC1C7CD-5618-4F3E-91A0-058AD4537D18}"/>
              </a:ext>
            </a:extLst>
          </p:cNvPr>
          <p:cNvSpPr txBox="1"/>
          <p:nvPr/>
        </p:nvSpPr>
        <p:spPr>
          <a:xfrm>
            <a:off x="9143387" y="3928801"/>
            <a:ext cx="466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后</a:t>
            </a:r>
          </a:p>
        </p:txBody>
      </p:sp>
    </p:spTree>
    <p:extLst>
      <p:ext uri="{BB962C8B-B14F-4D97-AF65-F5344CB8AC3E}">
        <p14:creationId xmlns:p14="http://schemas.microsoft.com/office/powerpoint/2010/main" val="4633036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69820D60-9B21-4338-A559-63AA2C296DC7}"/>
              </a:ext>
            </a:extLst>
          </p:cNvPr>
          <p:cNvGrpSpPr/>
          <p:nvPr/>
        </p:nvGrpSpPr>
        <p:grpSpPr>
          <a:xfrm>
            <a:off x="3255271" y="1172168"/>
            <a:ext cx="4254500" cy="5685832"/>
            <a:chOff x="863600" y="329543"/>
            <a:chExt cx="5396673" cy="7045389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CEB3A1F-419D-4E6F-BA5C-D13CC2B65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1164" y="329543"/>
              <a:ext cx="2136443" cy="206862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84642FA0-A123-48B7-8CD8-D00C2A814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3600" y="2366841"/>
              <a:ext cx="1932458" cy="1825639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B408933-3ADE-4F85-844E-20320A2E95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906" r="8789"/>
            <a:stretch/>
          </p:blipFill>
          <p:spPr>
            <a:xfrm>
              <a:off x="1130301" y="4161158"/>
              <a:ext cx="2565399" cy="206862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C30236BF-AB44-4961-B997-C43C2C7AB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95700" y="5524500"/>
              <a:ext cx="2564573" cy="1850432"/>
            </a:xfrm>
            <a:prstGeom prst="rect">
              <a:avLst/>
            </a:prstGeom>
          </p:spPr>
        </p:pic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146CA550-5A7A-4205-85DC-BC256FFC77C8}"/>
              </a:ext>
            </a:extLst>
          </p:cNvPr>
          <p:cNvSpPr txBox="1"/>
          <p:nvPr/>
        </p:nvSpPr>
        <p:spPr>
          <a:xfrm>
            <a:off x="3718481" y="2527300"/>
            <a:ext cx="17621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bg1"/>
                </a:solidFill>
              </a:rPr>
              <a:t>45°</a:t>
            </a:r>
            <a:r>
              <a:rPr lang="zh-CN" altLang="en-US" sz="1000" dirty="0">
                <a:solidFill>
                  <a:schemeClr val="bg1"/>
                </a:solidFill>
              </a:rPr>
              <a:t>最大变形</a:t>
            </a:r>
            <a:r>
              <a:rPr lang="en-US" altLang="zh-CN" sz="1000" dirty="0">
                <a:solidFill>
                  <a:schemeClr val="bg1"/>
                </a:solidFill>
              </a:rPr>
              <a:t>0.57mm</a:t>
            </a:r>
            <a:endParaRPr lang="zh-CN" altLang="en-US" sz="1000" dirty="0">
              <a:solidFill>
                <a:schemeClr val="bg1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91C1E03-BFF4-4359-A34D-2363E0C3DCEC}"/>
              </a:ext>
            </a:extLst>
          </p:cNvPr>
          <p:cNvSpPr txBox="1"/>
          <p:nvPr/>
        </p:nvSpPr>
        <p:spPr>
          <a:xfrm>
            <a:off x="3199440" y="4073198"/>
            <a:ext cx="17621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bg1"/>
                </a:solidFill>
              </a:rPr>
              <a:t>90°</a:t>
            </a:r>
            <a:r>
              <a:rPr lang="zh-CN" altLang="en-US" sz="1000" dirty="0">
                <a:solidFill>
                  <a:schemeClr val="bg1"/>
                </a:solidFill>
              </a:rPr>
              <a:t>最大变形</a:t>
            </a:r>
            <a:r>
              <a:rPr lang="en-US" altLang="zh-CN" sz="1000" dirty="0">
                <a:solidFill>
                  <a:schemeClr val="bg1"/>
                </a:solidFill>
              </a:rPr>
              <a:t>0.80mm</a:t>
            </a:r>
            <a:endParaRPr lang="zh-CN" altLang="en-US" sz="1000" dirty="0">
              <a:solidFill>
                <a:schemeClr val="bg1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B8D4634-7125-4292-8F0E-B15C98D9A18F}"/>
              </a:ext>
            </a:extLst>
          </p:cNvPr>
          <p:cNvSpPr txBox="1"/>
          <p:nvPr/>
        </p:nvSpPr>
        <p:spPr>
          <a:xfrm>
            <a:off x="3465526" y="5704703"/>
            <a:ext cx="17621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bg1"/>
                </a:solidFill>
              </a:rPr>
              <a:t>135°</a:t>
            </a:r>
            <a:r>
              <a:rPr lang="zh-CN" altLang="en-US" sz="1000" dirty="0">
                <a:solidFill>
                  <a:schemeClr val="bg1"/>
                </a:solidFill>
              </a:rPr>
              <a:t>最大变形</a:t>
            </a:r>
            <a:r>
              <a:rPr lang="en-US" altLang="zh-CN" sz="1000" dirty="0">
                <a:solidFill>
                  <a:schemeClr val="bg1"/>
                </a:solidFill>
              </a:rPr>
              <a:t>0.59mm</a:t>
            </a:r>
            <a:endParaRPr lang="zh-CN" altLang="en-US" sz="1000" dirty="0">
              <a:solidFill>
                <a:schemeClr val="bg1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7BD80CC-540F-4C1F-A061-A2C14E34ABA9}"/>
              </a:ext>
            </a:extLst>
          </p:cNvPr>
          <p:cNvSpPr txBox="1"/>
          <p:nvPr/>
        </p:nvSpPr>
        <p:spPr>
          <a:xfrm>
            <a:off x="5480607" y="6652440"/>
            <a:ext cx="17621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bg1"/>
                </a:solidFill>
              </a:rPr>
              <a:t>180°</a:t>
            </a:r>
            <a:r>
              <a:rPr lang="zh-CN" altLang="en-US" sz="1000" dirty="0">
                <a:solidFill>
                  <a:schemeClr val="bg1"/>
                </a:solidFill>
              </a:rPr>
              <a:t>最大变形</a:t>
            </a:r>
            <a:r>
              <a:rPr lang="en-US" altLang="zh-CN" sz="1000" dirty="0">
                <a:solidFill>
                  <a:schemeClr val="bg1"/>
                </a:solidFill>
              </a:rPr>
              <a:t>0.13mm</a:t>
            </a:r>
            <a:endParaRPr lang="zh-CN" altLang="en-US" sz="1000" dirty="0">
              <a:solidFill>
                <a:schemeClr val="bg1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69A2733-4350-4A9F-992B-B2DC8A3D99CF}"/>
              </a:ext>
            </a:extLst>
          </p:cNvPr>
          <p:cNvSpPr txBox="1"/>
          <p:nvPr/>
        </p:nvSpPr>
        <p:spPr>
          <a:xfrm>
            <a:off x="561016" y="276108"/>
            <a:ext cx="440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模块不同安装角度变形分析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4BFD0068-502C-4E79-A501-A48411705C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2759" y="100537"/>
            <a:ext cx="1916511" cy="1294524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821E65AE-6727-4102-83DB-CD421C680FFB}"/>
              </a:ext>
            </a:extLst>
          </p:cNvPr>
          <p:cNvSpPr txBox="1"/>
          <p:nvPr/>
        </p:nvSpPr>
        <p:spPr>
          <a:xfrm>
            <a:off x="5324911" y="1133371"/>
            <a:ext cx="17621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bg1"/>
                </a:solidFill>
              </a:rPr>
              <a:t>0°</a:t>
            </a:r>
            <a:r>
              <a:rPr lang="zh-CN" altLang="en-US" sz="1000" dirty="0">
                <a:solidFill>
                  <a:schemeClr val="bg1"/>
                </a:solidFill>
              </a:rPr>
              <a:t>最大变形</a:t>
            </a:r>
            <a:r>
              <a:rPr lang="en-US" altLang="zh-CN" sz="1000" dirty="0">
                <a:solidFill>
                  <a:schemeClr val="bg1"/>
                </a:solidFill>
              </a:rPr>
              <a:t>0.13mm</a:t>
            </a:r>
            <a:endParaRPr lang="zh-CN" altLang="en-US" sz="1000" dirty="0">
              <a:solidFill>
                <a:schemeClr val="bg1"/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6E577687-99D6-434F-AC1E-6938CB297C1C}"/>
              </a:ext>
            </a:extLst>
          </p:cNvPr>
          <p:cNvSpPr txBox="1"/>
          <p:nvPr/>
        </p:nvSpPr>
        <p:spPr>
          <a:xfrm>
            <a:off x="6931894" y="4352855"/>
            <a:ext cx="46617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       模块整体最大变形从</a:t>
            </a:r>
            <a:r>
              <a:rPr lang="en-US" altLang="zh-CN" dirty="0"/>
              <a:t>0.13-0.8mm</a:t>
            </a:r>
            <a:r>
              <a:rPr lang="zh-CN" altLang="en-US" dirty="0"/>
              <a:t>，此为</a:t>
            </a:r>
            <a:r>
              <a:rPr lang="en-US" altLang="zh-CN" dirty="0"/>
              <a:t>27</a:t>
            </a:r>
            <a:r>
              <a:rPr lang="zh-CN" altLang="en-US" dirty="0"/>
              <a:t>层累积变形，结合晶体弯曲变形分析，认为模块结构足以保护晶体不被损坏。</a:t>
            </a:r>
            <a:endParaRPr lang="en-US" altLang="zh-CN" dirty="0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60A80F42-A1C6-4916-9768-498580E369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8920" y="1655468"/>
            <a:ext cx="2755826" cy="2278002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8EEAC1FF-42D5-47DC-92D2-282256A4414A}"/>
              </a:ext>
            </a:extLst>
          </p:cNvPr>
          <p:cNvSpPr txBox="1"/>
          <p:nvPr/>
        </p:nvSpPr>
        <p:spPr>
          <a:xfrm>
            <a:off x="8575770" y="3948121"/>
            <a:ext cx="17621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90°TSAIW</a:t>
            </a:r>
            <a:r>
              <a:rPr lang="zh-CN" altLang="en-US" sz="1400" dirty="0"/>
              <a:t>最大</a:t>
            </a:r>
            <a:r>
              <a:rPr lang="en-US" altLang="zh-CN" sz="1400" dirty="0"/>
              <a:t>0.73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563665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43239" y="206003"/>
            <a:ext cx="8386762" cy="709613"/>
          </a:xfrm>
        </p:spPr>
        <p:txBody>
          <a:bodyPr>
            <a:noAutofit/>
          </a:bodyPr>
          <a:lstStyle/>
          <a:p>
            <a:r>
              <a:rPr lang="zh-CN" altLang="en-US" sz="2400" dirty="0"/>
              <a:t>模块试制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2434483" y="996695"/>
            <a:ext cx="4899821" cy="2819332"/>
            <a:chOff x="1444709" y="1091487"/>
            <a:chExt cx="6602010" cy="3761857"/>
          </a:xfrm>
        </p:grpSpPr>
        <p:pic>
          <p:nvPicPr>
            <p:cNvPr id="1026" name="Picture 2" descr="C:\Users\hou_s\Desktop\1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07" t="18405"/>
            <a:stretch/>
          </p:blipFill>
          <p:spPr bwMode="auto">
            <a:xfrm>
              <a:off x="1444709" y="1091488"/>
              <a:ext cx="2311365" cy="3761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C:\Users\hou_s\Desktop\e17a9e83d28e3182234d9fc5de5d328a_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90" t="14592" r="27326" b="14928"/>
            <a:stretch/>
          </p:blipFill>
          <p:spPr bwMode="auto">
            <a:xfrm>
              <a:off x="3840479" y="1091488"/>
              <a:ext cx="1941341" cy="3733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C:\Users\hou_s\Desktop\80efe57b28e6eb8beb1fb7ade2d8af9b_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11" t="9764" r="7580" b="11748"/>
            <a:stretch/>
          </p:blipFill>
          <p:spPr bwMode="auto">
            <a:xfrm>
              <a:off x="5880294" y="1091487"/>
              <a:ext cx="2166425" cy="3711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组合 4"/>
          <p:cNvGrpSpPr/>
          <p:nvPr/>
        </p:nvGrpSpPr>
        <p:grpSpPr>
          <a:xfrm>
            <a:off x="2434483" y="4033815"/>
            <a:ext cx="5574419" cy="2532184"/>
            <a:chOff x="5539719" y="1020211"/>
            <a:chExt cx="6689266" cy="3009922"/>
          </a:xfrm>
        </p:grpSpPr>
        <p:pic>
          <p:nvPicPr>
            <p:cNvPr id="1029" name="Picture 5" descr="C:\Users\hou_s\Desktop\ae050862b2bc6e66d747d0b8c92979c5_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72" t="16900" r="25751" b="5662"/>
            <a:stretch/>
          </p:blipFill>
          <p:spPr bwMode="auto">
            <a:xfrm rot="16200000">
              <a:off x="5536634" y="1033020"/>
              <a:ext cx="2974074" cy="2967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C:\Users\hou_s\Desktop\5a0dd9aaed9c2451fb6a6e22aba5651b_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00" t="13670" r="33723" b="30830"/>
            <a:stretch/>
          </p:blipFill>
          <p:spPr bwMode="auto">
            <a:xfrm>
              <a:off x="8563895" y="1020211"/>
              <a:ext cx="2208628" cy="2993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1" name="Picture 7" descr="C:\Users\hou_s\Desktop\b56458de30acb7c475f1ce757c796b13_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19" t="7406" r="27618" b="8273"/>
            <a:stretch/>
          </p:blipFill>
          <p:spPr bwMode="auto">
            <a:xfrm>
              <a:off x="10842857" y="1029935"/>
              <a:ext cx="1386128" cy="3000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组合 5"/>
          <p:cNvGrpSpPr/>
          <p:nvPr/>
        </p:nvGrpSpPr>
        <p:grpSpPr>
          <a:xfrm>
            <a:off x="8032651" y="1012870"/>
            <a:ext cx="4117145" cy="4155074"/>
            <a:chOff x="7117446" y="950811"/>
            <a:chExt cx="5074554" cy="5137330"/>
          </a:xfrm>
        </p:grpSpPr>
        <p:pic>
          <p:nvPicPr>
            <p:cNvPr id="1032" name="Picture 8" descr="C:\Users\hou_s\Desktop\2624964260947189943b50c561e05ae1_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8" t="20895" b="19751"/>
            <a:stretch/>
          </p:blipFill>
          <p:spPr bwMode="auto">
            <a:xfrm>
              <a:off x="7117446" y="950811"/>
              <a:ext cx="5074554" cy="22931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3" name="Picture 9" descr="C:\Users\hou_s\Desktop\8119db6bf0ed1055ba1352950ae21f9f_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37" t="21361" r="15373" b="27137"/>
            <a:stretch/>
          </p:blipFill>
          <p:spPr bwMode="auto">
            <a:xfrm>
              <a:off x="7117446" y="3243944"/>
              <a:ext cx="5074554" cy="28441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Box 15"/>
          <p:cNvSpPr txBox="1"/>
          <p:nvPr/>
        </p:nvSpPr>
        <p:spPr>
          <a:xfrm>
            <a:off x="708309" y="4844777"/>
            <a:ext cx="15739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预浸</a:t>
            </a:r>
            <a:endParaRPr lang="en-US" altLang="zh-CN" dirty="0"/>
          </a:p>
          <a:p>
            <a:r>
              <a:rPr lang="en-US" altLang="zh-CN" dirty="0"/>
              <a:t>0.3mm</a:t>
            </a:r>
            <a:r>
              <a:rPr lang="zh-CN" altLang="en-US" dirty="0"/>
              <a:t>壁厚</a:t>
            </a:r>
            <a:endParaRPr lang="en-US" altLang="zh-CN" dirty="0"/>
          </a:p>
          <a:p>
            <a:r>
              <a:rPr lang="en-US" altLang="zh-CN" dirty="0"/>
              <a:t>200mm</a:t>
            </a:r>
            <a:r>
              <a:rPr lang="zh-CN" altLang="en-US" dirty="0"/>
              <a:t>长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8310" y="2384615"/>
            <a:ext cx="15739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预浸</a:t>
            </a:r>
            <a:endParaRPr lang="en-US" altLang="zh-CN" dirty="0"/>
          </a:p>
          <a:p>
            <a:r>
              <a:rPr lang="en-US" altLang="zh-CN" dirty="0"/>
              <a:t>0.2mm</a:t>
            </a:r>
            <a:r>
              <a:rPr lang="zh-CN" altLang="en-US" dirty="0"/>
              <a:t>壁厚</a:t>
            </a:r>
            <a:endParaRPr lang="en-US" altLang="zh-CN" dirty="0"/>
          </a:p>
          <a:p>
            <a:r>
              <a:rPr lang="en-US" altLang="zh-CN" dirty="0"/>
              <a:t>100mm</a:t>
            </a:r>
            <a:r>
              <a:rPr lang="zh-CN" altLang="en-US" dirty="0"/>
              <a:t>长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203665" y="5303997"/>
            <a:ext cx="21998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碳布</a:t>
            </a:r>
            <a:endParaRPr lang="en-US" altLang="zh-CN" dirty="0"/>
          </a:p>
          <a:p>
            <a:r>
              <a:rPr lang="en-US" altLang="zh-CN" dirty="0"/>
              <a:t>0.37-0.4mm</a:t>
            </a:r>
            <a:r>
              <a:rPr lang="zh-CN" altLang="en-US" dirty="0"/>
              <a:t>壁厚</a:t>
            </a:r>
            <a:endParaRPr lang="en-US" altLang="zh-CN" dirty="0"/>
          </a:p>
          <a:p>
            <a:r>
              <a:rPr lang="en-US" altLang="zh-CN" dirty="0"/>
              <a:t>331mm</a:t>
            </a:r>
            <a:r>
              <a:rPr lang="zh-CN" altLang="en-US" dirty="0"/>
              <a:t>长</a:t>
            </a:r>
          </a:p>
        </p:txBody>
      </p:sp>
    </p:spTree>
    <p:extLst>
      <p:ext uri="{BB962C8B-B14F-4D97-AF65-F5344CB8AC3E}">
        <p14:creationId xmlns:p14="http://schemas.microsoft.com/office/powerpoint/2010/main" val="683173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08125B73-F306-4EAA-9F4E-C32788B81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8853" y="1086034"/>
            <a:ext cx="7200000" cy="967055"/>
          </a:xfrm>
          <a:prstGeom prst="rect">
            <a:avLst/>
          </a:prstGeom>
        </p:spPr>
      </p:pic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8E6D605D-25BA-4DF5-B42A-0402AC956AC9}"/>
              </a:ext>
            </a:extLst>
          </p:cNvPr>
          <p:cNvCxnSpPr/>
          <p:nvPr/>
        </p:nvCxnSpPr>
        <p:spPr>
          <a:xfrm>
            <a:off x="1671354" y="1453351"/>
            <a:ext cx="53289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1EED9DE9-8D6D-48CD-A6CB-791EE71E75AA}"/>
              </a:ext>
            </a:extLst>
          </p:cNvPr>
          <p:cNvCxnSpPr/>
          <p:nvPr/>
        </p:nvCxnSpPr>
        <p:spPr>
          <a:xfrm>
            <a:off x="1714753" y="1575473"/>
            <a:ext cx="53289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AFFC3BF1-C899-414B-B5A9-3C284559C2DB}"/>
              </a:ext>
            </a:extLst>
          </p:cNvPr>
          <p:cNvCxnSpPr/>
          <p:nvPr/>
        </p:nvCxnSpPr>
        <p:spPr>
          <a:xfrm>
            <a:off x="1765958" y="1684474"/>
            <a:ext cx="53289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9D1602EC-B8AF-4660-80DC-FEAB7F0D9061}"/>
              </a:ext>
            </a:extLst>
          </p:cNvPr>
          <p:cNvCxnSpPr/>
          <p:nvPr/>
        </p:nvCxnSpPr>
        <p:spPr>
          <a:xfrm>
            <a:off x="9599182" y="1344350"/>
            <a:ext cx="53289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C50E4D37-ACCF-454F-95BB-59465099E32A}"/>
              </a:ext>
            </a:extLst>
          </p:cNvPr>
          <p:cNvCxnSpPr/>
          <p:nvPr/>
        </p:nvCxnSpPr>
        <p:spPr>
          <a:xfrm>
            <a:off x="9642581" y="1466472"/>
            <a:ext cx="53289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75846F73-68D5-48D4-8C0C-BAB79EED6C4B}"/>
              </a:ext>
            </a:extLst>
          </p:cNvPr>
          <p:cNvCxnSpPr/>
          <p:nvPr/>
        </p:nvCxnSpPr>
        <p:spPr>
          <a:xfrm>
            <a:off x="9693786" y="1575473"/>
            <a:ext cx="53289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0A958B0F-844F-4346-824F-EF9B9507F358}"/>
              </a:ext>
            </a:extLst>
          </p:cNvPr>
          <p:cNvSpPr txBox="1"/>
          <p:nvPr/>
        </p:nvSpPr>
        <p:spPr>
          <a:xfrm>
            <a:off x="1097266" y="1331283"/>
            <a:ext cx="8420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0070C0"/>
                </a:solidFill>
              </a:rPr>
              <a:t>inlet</a:t>
            </a:r>
            <a:endParaRPr lang="zh-CN" altLang="en-US" sz="2000" dirty="0">
              <a:solidFill>
                <a:srgbClr val="0070C0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9294146-5F38-4629-9A64-4328B071B1FC}"/>
              </a:ext>
            </a:extLst>
          </p:cNvPr>
          <p:cNvSpPr txBox="1"/>
          <p:nvPr/>
        </p:nvSpPr>
        <p:spPr>
          <a:xfrm>
            <a:off x="10421614" y="1253296"/>
            <a:ext cx="8420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accent2"/>
                </a:solidFill>
              </a:rPr>
              <a:t>outlet</a:t>
            </a:r>
            <a:endParaRPr lang="zh-CN" altLang="en-US" sz="2000" dirty="0">
              <a:solidFill>
                <a:schemeClr val="accent2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AE01CB1-7D3B-40FD-831C-52AFC9E9F2FF}"/>
              </a:ext>
            </a:extLst>
          </p:cNvPr>
          <p:cNvSpPr txBox="1"/>
          <p:nvPr/>
        </p:nvSpPr>
        <p:spPr>
          <a:xfrm>
            <a:off x="95593" y="973110"/>
            <a:ext cx="35733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Cooling medium: 10</a:t>
            </a:r>
            <a:r>
              <a:rPr lang="zh-CN" altLang="en-US" sz="1200" dirty="0"/>
              <a:t>℃ </a:t>
            </a:r>
            <a:r>
              <a:rPr lang="en-US" altLang="zh-CN" sz="1200" dirty="0"/>
              <a:t>water</a:t>
            </a: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49B4B058-7D05-4E2D-9F6C-E367B8367DD9}"/>
              </a:ext>
            </a:extLst>
          </p:cNvPr>
          <p:cNvGrpSpPr/>
          <p:nvPr/>
        </p:nvGrpSpPr>
        <p:grpSpPr>
          <a:xfrm>
            <a:off x="1587381" y="2192611"/>
            <a:ext cx="9255264" cy="1516476"/>
            <a:chOff x="1019899" y="1436469"/>
            <a:chExt cx="10167815" cy="1951726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C3438C50-E282-45A9-8000-AD59B821F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9899" y="1436469"/>
              <a:ext cx="647952" cy="195172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8B7F58F6-A1BB-418B-9EDB-C7B130542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17801" y="1984517"/>
              <a:ext cx="9569913" cy="926439"/>
            </a:xfrm>
            <a:prstGeom prst="rect">
              <a:avLst/>
            </a:prstGeom>
          </p:spPr>
        </p:pic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id="{EAB5F767-85E7-42D8-B604-BA0AE37E92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776838"/>
            <a:ext cx="8099672" cy="1225766"/>
          </a:xfrm>
          <a:prstGeom prst="rect">
            <a:avLst/>
          </a:prstGeom>
        </p:spPr>
      </p:pic>
      <p:sp>
        <p:nvSpPr>
          <p:cNvPr id="26" name="左大括号 25">
            <a:extLst>
              <a:ext uri="{FF2B5EF4-FFF2-40B4-BE49-F238E27FC236}">
                <a16:creationId xmlns:a16="http://schemas.microsoft.com/office/drawing/2014/main" id="{4666FB23-39DD-4459-AC4E-228D0E99031A}"/>
              </a:ext>
            </a:extLst>
          </p:cNvPr>
          <p:cNvSpPr/>
          <p:nvPr/>
        </p:nvSpPr>
        <p:spPr>
          <a:xfrm>
            <a:off x="717043" y="1367318"/>
            <a:ext cx="563157" cy="233958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BA992068-4CFB-4B22-899D-175F4F2B6D02}"/>
              </a:ext>
            </a:extLst>
          </p:cNvPr>
          <p:cNvSpPr txBox="1"/>
          <p:nvPr/>
        </p:nvSpPr>
        <p:spPr>
          <a:xfrm>
            <a:off x="0" y="217668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original </a:t>
            </a:r>
            <a:endParaRPr lang="en-US" altLang="zh-CN" dirty="0"/>
          </a:p>
          <a:p>
            <a:r>
              <a:rPr lang="zh-CN" altLang="en-US" dirty="0"/>
              <a:t>version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4CC8249F-D90F-4B8C-ACF1-4AA1869A2315}"/>
              </a:ext>
            </a:extLst>
          </p:cNvPr>
          <p:cNvSpPr txBox="1"/>
          <p:nvPr/>
        </p:nvSpPr>
        <p:spPr>
          <a:xfrm>
            <a:off x="3935375" y="2067686"/>
            <a:ext cx="61237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Three</a:t>
            </a:r>
            <a:r>
              <a:rPr lang="zh-CN" altLang="en-US" dirty="0"/>
              <a:t> </a:t>
            </a:r>
            <a:r>
              <a:rPr lang="en-US" altLang="zh-CN" dirty="0"/>
              <a:t>channels + 40g/s</a:t>
            </a:r>
            <a:r>
              <a:rPr lang="zh-CN" altLang="en-US" dirty="0"/>
              <a:t> </a:t>
            </a:r>
            <a:r>
              <a:rPr lang="en-US" altLang="zh-CN" dirty="0"/>
              <a:t>flow</a:t>
            </a:r>
            <a:endParaRPr lang="zh-CN" altLang="en-US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E4A1EDF9-C5E1-4246-A196-88958E06EF21}"/>
              </a:ext>
            </a:extLst>
          </p:cNvPr>
          <p:cNvSpPr txBox="1"/>
          <p:nvPr/>
        </p:nvSpPr>
        <p:spPr>
          <a:xfrm>
            <a:off x="3741921" y="4917328"/>
            <a:ext cx="61237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Four</a:t>
            </a:r>
            <a:r>
              <a:rPr lang="zh-CN" altLang="en-US" dirty="0"/>
              <a:t> </a:t>
            </a:r>
            <a:r>
              <a:rPr lang="en-US" altLang="zh-CN" dirty="0"/>
              <a:t>channels + 100g/s</a:t>
            </a:r>
            <a:r>
              <a:rPr lang="zh-CN" altLang="en-US" dirty="0"/>
              <a:t> </a:t>
            </a:r>
            <a:r>
              <a:rPr lang="en-US" altLang="zh-CN" dirty="0"/>
              <a:t>flow</a:t>
            </a:r>
            <a:endParaRPr lang="zh-CN" altLang="en-US" dirty="0"/>
          </a:p>
        </p:txBody>
      </p:sp>
      <p:sp>
        <p:nvSpPr>
          <p:cNvPr id="32" name="左大括号 31">
            <a:extLst>
              <a:ext uri="{FF2B5EF4-FFF2-40B4-BE49-F238E27FC236}">
                <a16:creationId xmlns:a16="http://schemas.microsoft.com/office/drawing/2014/main" id="{ACDD9012-2BE7-473E-94F2-D8E9B5DBD557}"/>
              </a:ext>
            </a:extLst>
          </p:cNvPr>
          <p:cNvSpPr/>
          <p:nvPr/>
        </p:nvSpPr>
        <p:spPr>
          <a:xfrm>
            <a:off x="717043" y="3937820"/>
            <a:ext cx="563157" cy="233958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249B5E76-0D4B-4BBF-8149-1EE286774900}"/>
              </a:ext>
            </a:extLst>
          </p:cNvPr>
          <p:cNvSpPr txBox="1"/>
          <p:nvPr/>
        </p:nvSpPr>
        <p:spPr>
          <a:xfrm>
            <a:off x="0" y="474718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Optimal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zh-CN" altLang="en-US" dirty="0"/>
              <a:t>version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ACF226AE-297C-435B-A301-AA577422AC5F}"/>
              </a:ext>
            </a:extLst>
          </p:cNvPr>
          <p:cNvSpPr txBox="1"/>
          <p:nvPr/>
        </p:nvSpPr>
        <p:spPr>
          <a:xfrm>
            <a:off x="9077776" y="1811805"/>
            <a:ext cx="28794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楷体" panose="02010609060101010101" pitchFamily="49" charset="-122"/>
                <a:ea typeface="楷体" panose="02010609060101010101" pitchFamily="49" charset="-122"/>
              </a:rPr>
              <a:t>Copper sheet:</a:t>
            </a:r>
            <a:r>
              <a:rPr lang="en-US" altLang="zh-CN" sz="1400" b="1" dirty="0">
                <a:latin typeface="楷体" panose="02010609060101010101" pitchFamily="49" charset="-122"/>
                <a:ea typeface="楷体" panose="02010609060101010101" pitchFamily="49" charset="-122"/>
              </a:rPr>
              <a:t>0.5mm</a:t>
            </a:r>
          </a:p>
          <a:p>
            <a:r>
              <a:rPr lang="en-US" altLang="zh-CN" sz="1400" dirty="0">
                <a:latin typeface="楷体" panose="02010609060101010101" pitchFamily="49" charset="-122"/>
                <a:ea typeface="楷体" panose="02010609060101010101" pitchFamily="49" charset="-122"/>
              </a:rPr>
              <a:t>Low Temp: </a:t>
            </a:r>
            <a:r>
              <a:rPr lang="en-US" altLang="zh-CN" sz="1400" b="1" dirty="0">
                <a:latin typeface="楷体" panose="02010609060101010101" pitchFamily="49" charset="-122"/>
                <a:ea typeface="楷体" panose="02010609060101010101" pitchFamily="49" charset="-122"/>
              </a:rPr>
              <a:t>10</a:t>
            </a:r>
            <a:r>
              <a:rPr lang="zh-CN" altLang="en-US" sz="1400" b="1" dirty="0">
                <a:latin typeface="楷体" panose="02010609060101010101" pitchFamily="49" charset="-122"/>
                <a:ea typeface="楷体" panose="02010609060101010101" pitchFamily="49" charset="-122"/>
              </a:rPr>
              <a:t>℃</a:t>
            </a:r>
            <a:r>
              <a:rPr lang="zh-CN" altLang="en-US" sz="1400" dirty="0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1400" dirty="0">
                <a:latin typeface="楷体" panose="02010609060101010101" pitchFamily="49" charset="-122"/>
                <a:ea typeface="楷体" panose="02010609060101010101" pitchFamily="49" charset="-122"/>
              </a:rPr>
              <a:t>283.15K</a:t>
            </a:r>
            <a:r>
              <a:rPr lang="zh-CN" altLang="en-US" sz="1400" dirty="0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en-US" altLang="zh-CN" sz="1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1400" dirty="0">
                <a:latin typeface="楷体" panose="02010609060101010101" pitchFamily="49" charset="-122"/>
                <a:ea typeface="楷体" panose="02010609060101010101" pitchFamily="49" charset="-122"/>
              </a:rPr>
              <a:t>High Temp: </a:t>
            </a:r>
            <a:r>
              <a:rPr lang="en-US" altLang="zh-CN" sz="1400" b="1" dirty="0">
                <a:latin typeface="楷体" panose="02010609060101010101" pitchFamily="49" charset="-122"/>
                <a:ea typeface="楷体" panose="02010609060101010101" pitchFamily="49" charset="-122"/>
              </a:rPr>
              <a:t>28.9</a:t>
            </a:r>
            <a:r>
              <a:rPr lang="zh-CN" altLang="en-US" sz="1400" b="1" dirty="0">
                <a:latin typeface="楷体" panose="02010609060101010101" pitchFamily="49" charset="-122"/>
                <a:ea typeface="楷体" panose="02010609060101010101" pitchFamily="49" charset="-122"/>
              </a:rPr>
              <a:t>℃</a:t>
            </a:r>
            <a:r>
              <a:rPr lang="zh-CN" altLang="en-US" sz="14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1400" dirty="0">
                <a:latin typeface="楷体" panose="02010609060101010101" pitchFamily="49" charset="-122"/>
                <a:ea typeface="楷体" panose="02010609060101010101" pitchFamily="49" charset="-122"/>
              </a:rPr>
              <a:t>(302.014K</a:t>
            </a:r>
            <a:r>
              <a:rPr lang="zh-CN" altLang="en-US" sz="1400" dirty="0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1400" dirty="0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FCF0E3B3-3658-4415-9A4D-305C704E22F7}"/>
              </a:ext>
            </a:extLst>
          </p:cNvPr>
          <p:cNvSpPr txBox="1"/>
          <p:nvPr/>
        </p:nvSpPr>
        <p:spPr>
          <a:xfrm>
            <a:off x="9126899" y="4747189"/>
            <a:ext cx="28794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楷体" panose="02010609060101010101" pitchFamily="49" charset="-122"/>
                <a:ea typeface="楷体" panose="02010609060101010101" pitchFamily="49" charset="-122"/>
              </a:rPr>
              <a:t>Copper sheet:</a:t>
            </a:r>
            <a:r>
              <a:rPr lang="en-US" altLang="zh-CN" sz="1400" b="1" dirty="0">
                <a:latin typeface="楷体" panose="02010609060101010101" pitchFamily="49" charset="-122"/>
                <a:ea typeface="楷体" panose="02010609060101010101" pitchFamily="49" charset="-122"/>
              </a:rPr>
              <a:t>1mm</a:t>
            </a:r>
          </a:p>
          <a:p>
            <a:r>
              <a:rPr lang="en-US" altLang="zh-CN" sz="1400" dirty="0">
                <a:latin typeface="楷体" panose="02010609060101010101" pitchFamily="49" charset="-122"/>
                <a:ea typeface="楷体" panose="02010609060101010101" pitchFamily="49" charset="-122"/>
              </a:rPr>
              <a:t>Low Temp: </a:t>
            </a:r>
            <a:r>
              <a:rPr lang="en-US" altLang="zh-CN" sz="1400" b="1" dirty="0">
                <a:latin typeface="楷体" panose="02010609060101010101" pitchFamily="49" charset="-122"/>
                <a:ea typeface="楷体" panose="02010609060101010101" pitchFamily="49" charset="-122"/>
              </a:rPr>
              <a:t>10</a:t>
            </a:r>
            <a:r>
              <a:rPr lang="zh-CN" altLang="en-US" sz="1400" b="1" dirty="0">
                <a:latin typeface="楷体" panose="02010609060101010101" pitchFamily="49" charset="-122"/>
                <a:ea typeface="楷体" panose="02010609060101010101" pitchFamily="49" charset="-122"/>
              </a:rPr>
              <a:t>℃</a:t>
            </a:r>
            <a:endParaRPr lang="en-US" altLang="zh-CN" sz="1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1400" dirty="0">
                <a:latin typeface="楷体" panose="02010609060101010101" pitchFamily="49" charset="-122"/>
                <a:ea typeface="楷体" panose="02010609060101010101" pitchFamily="49" charset="-122"/>
              </a:rPr>
              <a:t>High Temp: </a:t>
            </a:r>
            <a:r>
              <a:rPr lang="en-US" altLang="zh-CN" sz="1400" b="1" dirty="0">
                <a:latin typeface="楷体" panose="02010609060101010101" pitchFamily="49" charset="-122"/>
                <a:ea typeface="楷体" panose="02010609060101010101" pitchFamily="49" charset="-122"/>
              </a:rPr>
              <a:t>17.8</a:t>
            </a:r>
            <a:r>
              <a:rPr lang="zh-CN" altLang="en-US" sz="1400" b="1" dirty="0">
                <a:latin typeface="楷体" panose="02010609060101010101" pitchFamily="49" charset="-122"/>
                <a:ea typeface="楷体" panose="02010609060101010101" pitchFamily="49" charset="-122"/>
              </a:rPr>
              <a:t>℃</a:t>
            </a:r>
            <a:endParaRPr lang="zh-CN" altLang="en-US" sz="1400" dirty="0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F5C1E344-CE23-4E96-A569-99F18A6E6329}"/>
              </a:ext>
            </a:extLst>
          </p:cNvPr>
          <p:cNvSpPr/>
          <p:nvPr/>
        </p:nvSpPr>
        <p:spPr>
          <a:xfrm>
            <a:off x="62580" y="76164"/>
            <a:ext cx="2911433" cy="533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dirty="0">
                <a:solidFill>
                  <a:schemeClr val="tx1"/>
                </a:solidFill>
              </a:rPr>
              <a:t>Cooling system of ECAL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F6A3C55-6A96-4F60-8386-F4C51C123C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5958" y="5393520"/>
            <a:ext cx="7503624" cy="834515"/>
          </a:xfrm>
          <a:prstGeom prst="rect">
            <a:avLst/>
          </a:prstGeom>
        </p:spPr>
      </p:pic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49740E64-1A96-469C-941D-AB65C723AD35}"/>
              </a:ext>
            </a:extLst>
          </p:cNvPr>
          <p:cNvCxnSpPr/>
          <p:nvPr/>
        </p:nvCxnSpPr>
        <p:spPr>
          <a:xfrm>
            <a:off x="1377628" y="5810777"/>
            <a:ext cx="419505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id="{26A76440-1BEF-4F45-BDB0-AF509D0A4021}"/>
              </a:ext>
            </a:extLst>
          </p:cNvPr>
          <p:cNvCxnSpPr>
            <a:cxnSpLocks/>
          </p:cNvCxnSpPr>
          <p:nvPr/>
        </p:nvCxnSpPr>
        <p:spPr>
          <a:xfrm flipH="1">
            <a:off x="1377628" y="5963177"/>
            <a:ext cx="43276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881FF956-3384-4432-B4BE-598939B8DB9B}"/>
              </a:ext>
            </a:extLst>
          </p:cNvPr>
          <p:cNvSpPr txBox="1"/>
          <p:nvPr/>
        </p:nvSpPr>
        <p:spPr>
          <a:xfrm>
            <a:off x="1303715" y="5430653"/>
            <a:ext cx="1013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inlet</a:t>
            </a:r>
            <a:endParaRPr lang="zh-CN" altLang="en-US" dirty="0"/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8CEDCC50-4150-4AFF-94DF-FAB79A38B4F2}"/>
              </a:ext>
            </a:extLst>
          </p:cNvPr>
          <p:cNvSpPr txBox="1"/>
          <p:nvPr/>
        </p:nvSpPr>
        <p:spPr>
          <a:xfrm>
            <a:off x="1229175" y="6135882"/>
            <a:ext cx="854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outlet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41BDAB4-3934-4BCC-8CD7-A2C183AEB703}"/>
              </a:ext>
            </a:extLst>
          </p:cNvPr>
          <p:cNvSpPr txBox="1"/>
          <p:nvPr/>
        </p:nvSpPr>
        <p:spPr>
          <a:xfrm>
            <a:off x="717043" y="6534010"/>
            <a:ext cx="1184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    Next step, we will optimize the location of heating elements of PCB and add insulation between BGO and PCB.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7F93855-CBD3-4B69-8A8D-F3F34C06FA5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948" t="20821" r="29606" b="22727"/>
          <a:stretch/>
        </p:blipFill>
        <p:spPr>
          <a:xfrm>
            <a:off x="3300202" y="8743"/>
            <a:ext cx="1791134" cy="1375275"/>
          </a:xfrm>
          <a:prstGeom prst="rect">
            <a:avLst/>
          </a:prstGeom>
        </p:spPr>
      </p:pic>
      <p:sp>
        <p:nvSpPr>
          <p:cNvPr id="42" name="椭圆 41">
            <a:extLst>
              <a:ext uri="{FF2B5EF4-FFF2-40B4-BE49-F238E27FC236}">
                <a16:creationId xmlns:a16="http://schemas.microsoft.com/office/drawing/2014/main" id="{10694F93-606C-4BD3-BE78-E613321C6B8A}"/>
              </a:ext>
            </a:extLst>
          </p:cNvPr>
          <p:cNvSpPr/>
          <p:nvPr/>
        </p:nvSpPr>
        <p:spPr>
          <a:xfrm rot="20486351">
            <a:off x="3749616" y="400011"/>
            <a:ext cx="1200279" cy="2444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ECC45A5C-367A-4BE1-A558-AC15034E3720}"/>
              </a:ext>
            </a:extLst>
          </p:cNvPr>
          <p:cNvSpPr txBox="1"/>
          <p:nvPr/>
        </p:nvSpPr>
        <p:spPr>
          <a:xfrm>
            <a:off x="5091336" y="479380"/>
            <a:ext cx="3972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Cooling system for 1/32 barrel</a:t>
            </a:r>
          </a:p>
          <a:p>
            <a:r>
              <a:rPr lang="en-US" altLang="zh-CN" sz="1600" b="1" dirty="0"/>
              <a:t>42W</a:t>
            </a:r>
            <a:r>
              <a:rPr lang="en-US" altLang="zh-CN" sz="1600" dirty="0"/>
              <a:t> for each module</a:t>
            </a:r>
            <a:r>
              <a:rPr lang="zh-CN" altLang="en-US" sz="1600" dirty="0"/>
              <a:t>（</a:t>
            </a:r>
            <a:r>
              <a:rPr lang="en-US" altLang="zh-CN" sz="1600" b="1" dirty="0">
                <a:solidFill>
                  <a:srgbClr val="FF0000"/>
                </a:solidFill>
              </a:rPr>
              <a:t>15mW/channel</a:t>
            </a:r>
            <a:r>
              <a:rPr lang="zh-CN" altLang="en-US" sz="1600" dirty="0"/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30577815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2163C0-796A-4516-B126-2E18B7ECD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9779" y="226086"/>
            <a:ext cx="10515600" cy="315912"/>
          </a:xfrm>
        </p:spPr>
        <p:txBody>
          <a:bodyPr>
            <a:noAutofit/>
          </a:bodyPr>
          <a:lstStyle/>
          <a:p>
            <a:r>
              <a:rPr lang="zh-CN" altLang="en-US" sz="1800" dirty="0"/>
              <a:t>与哈玻院有限元分析结果对比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495B191-FEF5-446E-A248-8DB544508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9494" y="664201"/>
            <a:ext cx="5038199" cy="57128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D5C103A1-60EF-4200-AACF-14E39589C0CC}"/>
              </a:ext>
            </a:extLst>
          </p:cNvPr>
          <p:cNvGrpSpPr/>
          <p:nvPr/>
        </p:nvGrpSpPr>
        <p:grpSpPr>
          <a:xfrm>
            <a:off x="761781" y="139700"/>
            <a:ext cx="3201682" cy="6334258"/>
            <a:chOff x="913118" y="384042"/>
            <a:chExt cx="3201682" cy="6334258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A242BF7A-9CCE-4B04-8106-8F4B6EFC09CB}"/>
                </a:ext>
              </a:extLst>
            </p:cNvPr>
            <p:cNvGrpSpPr/>
            <p:nvPr/>
          </p:nvGrpSpPr>
          <p:grpSpPr>
            <a:xfrm>
              <a:off x="961648" y="514504"/>
              <a:ext cx="3065287" cy="6044465"/>
              <a:chOff x="490713" y="689054"/>
              <a:chExt cx="3434201" cy="6676211"/>
            </a:xfrm>
          </p:grpSpPr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8EBA9B6A-282E-4D6C-9AE6-36239FE793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1918" y="2953508"/>
                <a:ext cx="2559498" cy="2264454"/>
              </a:xfrm>
              <a:prstGeom prst="rect">
                <a:avLst/>
              </a:prstGeom>
            </p:spPr>
          </p:pic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5E2EA341-7EA9-4165-9768-EEBCCD6505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0713" y="689054"/>
                <a:ext cx="3434201" cy="2264454"/>
              </a:xfrm>
              <a:prstGeom prst="rect">
                <a:avLst/>
              </a:prstGeom>
            </p:spPr>
          </p:pic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7C4650A0-220F-4E24-BA44-28E1F254D203}"/>
                  </a:ext>
                </a:extLst>
              </p:cNvPr>
              <p:cNvSpPr txBox="1"/>
              <p:nvPr/>
            </p:nvSpPr>
            <p:spPr>
              <a:xfrm>
                <a:off x="961681" y="2593616"/>
                <a:ext cx="28315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chemeClr val="bg1"/>
                    </a:solidFill>
                  </a:rPr>
                  <a:t>约束：两侧面固定约束</a:t>
                </a:r>
              </a:p>
            </p:txBody>
          </p:sp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3F328B83-6C9C-4ADD-AB76-9BC9FC7BF446}"/>
                  </a:ext>
                </a:extLst>
              </p:cNvPr>
              <p:cNvSpPr txBox="1"/>
              <p:nvPr/>
            </p:nvSpPr>
            <p:spPr>
              <a:xfrm>
                <a:off x="912479" y="4848630"/>
                <a:ext cx="28315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chemeClr val="bg1"/>
                    </a:solidFill>
                  </a:rPr>
                  <a:t>载荷：</a:t>
                </a:r>
                <a:r>
                  <a:rPr lang="en-US" altLang="zh-CN" dirty="0">
                    <a:solidFill>
                      <a:schemeClr val="bg1"/>
                    </a:solidFill>
                  </a:rPr>
                  <a:t>150T</a:t>
                </a:r>
                <a:r>
                  <a:rPr lang="zh-CN" altLang="en-US" dirty="0">
                    <a:solidFill>
                      <a:schemeClr val="bg1"/>
                    </a:solidFill>
                  </a:rPr>
                  <a:t>静载</a:t>
                </a:r>
              </a:p>
            </p:txBody>
          </p: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70B6536F-C2CE-4160-8775-F5497D7B08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13226"/>
              <a:stretch/>
            </p:blipFill>
            <p:spPr>
              <a:xfrm>
                <a:off x="519482" y="5213319"/>
                <a:ext cx="3016714" cy="2151946"/>
              </a:xfrm>
              <a:prstGeom prst="rect">
                <a:avLst/>
              </a:prstGeom>
            </p:spPr>
          </p:pic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54A11882-A1C9-4B47-B146-99683EBA60AA}"/>
                  </a:ext>
                </a:extLst>
              </p:cNvPr>
              <p:cNvSpPr txBox="1"/>
              <p:nvPr/>
            </p:nvSpPr>
            <p:spPr>
              <a:xfrm>
                <a:off x="1061435" y="6942605"/>
                <a:ext cx="21671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chemeClr val="bg1"/>
                    </a:solidFill>
                  </a:rPr>
                  <a:t>最大变形</a:t>
                </a:r>
                <a:r>
                  <a:rPr lang="en-US" altLang="zh-CN" dirty="0">
                    <a:solidFill>
                      <a:schemeClr val="bg1"/>
                    </a:solidFill>
                  </a:rPr>
                  <a:t>22.7mm</a:t>
                </a: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F686FC8-EF25-484D-86A4-3FE4A4CC45F5}"/>
                </a:ext>
              </a:extLst>
            </p:cNvPr>
            <p:cNvSpPr/>
            <p:nvPr/>
          </p:nvSpPr>
          <p:spPr>
            <a:xfrm>
              <a:off x="913118" y="384042"/>
              <a:ext cx="3201682" cy="633425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77D93C86-705B-4D15-B813-8FFFA46A89F0}"/>
              </a:ext>
            </a:extLst>
          </p:cNvPr>
          <p:cNvSpPr txBox="1"/>
          <p:nvPr/>
        </p:nvSpPr>
        <p:spPr>
          <a:xfrm>
            <a:off x="5846764" y="6374303"/>
            <a:ext cx="1914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哈玻院结果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13D4D60-ACB6-4012-9D5E-28C42F548EE7}"/>
              </a:ext>
            </a:extLst>
          </p:cNvPr>
          <p:cNvSpPr txBox="1"/>
          <p:nvPr/>
        </p:nvSpPr>
        <p:spPr>
          <a:xfrm>
            <a:off x="1614472" y="6533634"/>
            <a:ext cx="1914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我的结果</a:t>
            </a:r>
          </a:p>
        </p:txBody>
      </p:sp>
      <p:graphicFrame>
        <p:nvGraphicFramePr>
          <p:cNvPr id="23" name="表格 23">
            <a:extLst>
              <a:ext uri="{FF2B5EF4-FFF2-40B4-BE49-F238E27FC236}">
                <a16:creationId xmlns:a16="http://schemas.microsoft.com/office/drawing/2014/main" id="{1291B596-9D88-4EF5-BD62-4A10B55699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8654634"/>
              </p:ext>
            </p:extLst>
          </p:nvPr>
        </p:nvGraphicFramePr>
        <p:xfrm>
          <a:off x="9253724" y="1567447"/>
          <a:ext cx="2899207" cy="1777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175">
                  <a:extLst>
                    <a:ext uri="{9D8B030D-6E8A-4147-A177-3AD203B41FA5}">
                      <a16:colId xmlns:a16="http://schemas.microsoft.com/office/drawing/2014/main" val="3290835301"/>
                    </a:ext>
                  </a:extLst>
                </a:gridCol>
                <a:gridCol w="1206500">
                  <a:extLst>
                    <a:ext uri="{9D8B030D-6E8A-4147-A177-3AD203B41FA5}">
                      <a16:colId xmlns:a16="http://schemas.microsoft.com/office/drawing/2014/main" val="2640544358"/>
                    </a:ext>
                  </a:extLst>
                </a:gridCol>
                <a:gridCol w="951532">
                  <a:extLst>
                    <a:ext uri="{9D8B030D-6E8A-4147-A177-3AD203B41FA5}">
                      <a16:colId xmlns:a16="http://schemas.microsoft.com/office/drawing/2014/main" val="1922531065"/>
                    </a:ext>
                  </a:extLst>
                </a:gridCol>
              </a:tblGrid>
              <a:tr h="444495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高能所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哈玻院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7721919"/>
                  </a:ext>
                </a:extLst>
              </a:tr>
              <a:tr h="444495">
                <a:tc>
                  <a:txBody>
                    <a:bodyPr/>
                    <a:lstStyle/>
                    <a:p>
                      <a:r>
                        <a:rPr lang="zh-CN" altLang="en-US" dirty="0"/>
                        <a:t>材料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T700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T700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686442"/>
                  </a:ext>
                </a:extLst>
              </a:tr>
              <a:tr h="444495">
                <a:tc>
                  <a:txBody>
                    <a:bodyPr/>
                    <a:lstStyle/>
                    <a:p>
                      <a:r>
                        <a:rPr lang="zh-CN" altLang="en-US" dirty="0"/>
                        <a:t>荷载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150T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135T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7777551"/>
                  </a:ext>
                </a:extLst>
              </a:tr>
              <a:tr h="444495">
                <a:tc>
                  <a:txBody>
                    <a:bodyPr/>
                    <a:lstStyle/>
                    <a:p>
                      <a:r>
                        <a:rPr lang="zh-CN" altLang="en-US" dirty="0"/>
                        <a:t>变形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22.7mm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20.68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3941162"/>
                  </a:ext>
                </a:extLst>
              </a:tr>
            </a:tbl>
          </a:graphicData>
        </a:graphic>
      </p:graphicFrame>
      <p:sp>
        <p:nvSpPr>
          <p:cNvPr id="25" name="文本框 24">
            <a:extLst>
              <a:ext uri="{FF2B5EF4-FFF2-40B4-BE49-F238E27FC236}">
                <a16:creationId xmlns:a16="http://schemas.microsoft.com/office/drawing/2014/main" id="{91EA0069-B219-4D90-BC0E-AB9A91CACA6D}"/>
              </a:ext>
            </a:extLst>
          </p:cNvPr>
          <p:cNvSpPr txBox="1"/>
          <p:nvPr/>
        </p:nvSpPr>
        <p:spPr>
          <a:xfrm>
            <a:off x="9329923" y="4203323"/>
            <a:ext cx="27468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       模拟方案为前期</a:t>
            </a:r>
            <a:r>
              <a:rPr lang="en-US" altLang="zh-CN" dirty="0"/>
              <a:t>32</a:t>
            </a:r>
            <a:r>
              <a:rPr lang="zh-CN" altLang="en-US" dirty="0"/>
              <a:t>边形正反梯形，两端支撑下变形计算。计算结果相吻合，证明计算方法和材料属性设置无误。</a:t>
            </a:r>
          </a:p>
        </p:txBody>
      </p:sp>
    </p:spTree>
    <p:extLst>
      <p:ext uri="{BB962C8B-B14F-4D97-AF65-F5344CB8AC3E}">
        <p14:creationId xmlns:p14="http://schemas.microsoft.com/office/powerpoint/2010/main" val="11631824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DF86E59E-C564-4629-81B3-0CA91D7D16FE}"/>
              </a:ext>
            </a:extLst>
          </p:cNvPr>
          <p:cNvSpPr txBox="1"/>
          <p:nvPr/>
        </p:nvSpPr>
        <p:spPr>
          <a:xfrm>
            <a:off x="3714750" y="1651000"/>
            <a:ext cx="4762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/>
              <a:t>ECAL</a:t>
            </a:r>
            <a:r>
              <a:rPr lang="zh-CN" altLang="en-US" sz="4000" dirty="0"/>
              <a:t>机械设计进展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6426A10-C487-46EC-8527-47C8C6708A80}"/>
              </a:ext>
            </a:extLst>
          </p:cNvPr>
          <p:cNvSpPr txBox="1"/>
          <p:nvPr/>
        </p:nvSpPr>
        <p:spPr>
          <a:xfrm>
            <a:off x="5086350" y="3917434"/>
            <a:ext cx="6400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   </a:t>
            </a:r>
            <a:r>
              <a:rPr lang="zh-CN" altLang="en-US" sz="2400" dirty="0"/>
              <a:t>侯少静</a:t>
            </a:r>
            <a:endParaRPr lang="en-US" altLang="zh-CN" sz="2400" dirty="0"/>
          </a:p>
          <a:p>
            <a:r>
              <a:rPr lang="en-US" altLang="zh-CN" sz="2400" dirty="0"/>
              <a:t>10/11/2024  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763673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2AD6F4-596E-46FE-B182-83B7250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91" y="220269"/>
            <a:ext cx="10515600" cy="929521"/>
          </a:xfrm>
        </p:spPr>
        <p:txBody>
          <a:bodyPr>
            <a:normAutofit/>
          </a:bodyPr>
          <a:lstStyle/>
          <a:p>
            <a:pPr algn="ctr"/>
            <a:r>
              <a:rPr lang="en-US" altLang="zh-CN" sz="2400" dirty="0"/>
              <a:t>Structure of BGO module</a:t>
            </a:r>
            <a:endParaRPr lang="zh-CN" altLang="en-US" sz="24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12A60E6-EE47-4DBA-909E-A71F0E995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9172" y="1499518"/>
            <a:ext cx="6764042" cy="445708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E0A81C7-CC3C-4B69-9933-902425610B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98" t="3211" r="15408" b="7987"/>
          <a:stretch/>
        </p:blipFill>
        <p:spPr>
          <a:xfrm>
            <a:off x="769544" y="3728060"/>
            <a:ext cx="3376943" cy="25466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40C4409-2DF3-4B35-9CDF-CD5D7BAE8C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747" t="31551" r="29760" b="22508"/>
          <a:stretch/>
        </p:blipFill>
        <p:spPr>
          <a:xfrm>
            <a:off x="851026" y="1149790"/>
            <a:ext cx="3349783" cy="2567675"/>
          </a:xfrm>
          <a:prstGeom prst="rect">
            <a:avLst/>
          </a:prstGeom>
        </p:spPr>
      </p:pic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9B4CCFF5-B47F-4EA7-8B65-4D6FD0A2551B}"/>
              </a:ext>
            </a:extLst>
          </p:cNvPr>
          <p:cNvCxnSpPr>
            <a:cxnSpLocks/>
          </p:cNvCxnSpPr>
          <p:nvPr/>
        </p:nvCxnSpPr>
        <p:spPr>
          <a:xfrm flipH="1">
            <a:off x="8247708" y="1702051"/>
            <a:ext cx="624688" cy="5703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CB477CD9-F9BB-4830-8D80-829FE9778710}"/>
              </a:ext>
            </a:extLst>
          </p:cNvPr>
          <p:cNvCxnSpPr>
            <a:cxnSpLocks/>
          </p:cNvCxnSpPr>
          <p:nvPr/>
        </p:nvCxnSpPr>
        <p:spPr>
          <a:xfrm flipH="1">
            <a:off x="8454429" y="3429000"/>
            <a:ext cx="624688" cy="5703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4148D60B-C259-47BA-AD0B-3BC6E46D5C96}"/>
              </a:ext>
            </a:extLst>
          </p:cNvPr>
          <p:cNvCxnSpPr>
            <a:cxnSpLocks/>
          </p:cNvCxnSpPr>
          <p:nvPr/>
        </p:nvCxnSpPr>
        <p:spPr>
          <a:xfrm flipH="1">
            <a:off x="9541802" y="3828435"/>
            <a:ext cx="549533" cy="2586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1C90D4D0-958C-4355-9E84-1F919AD36596}"/>
              </a:ext>
            </a:extLst>
          </p:cNvPr>
          <p:cNvCxnSpPr>
            <a:cxnSpLocks/>
          </p:cNvCxnSpPr>
          <p:nvPr/>
        </p:nvCxnSpPr>
        <p:spPr>
          <a:xfrm>
            <a:off x="5942091" y="3429000"/>
            <a:ext cx="638124" cy="8694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8DB926A7-54BB-47A1-8105-1CBB560B3977}"/>
              </a:ext>
            </a:extLst>
          </p:cNvPr>
          <p:cNvCxnSpPr>
            <a:cxnSpLocks/>
          </p:cNvCxnSpPr>
          <p:nvPr/>
        </p:nvCxnSpPr>
        <p:spPr>
          <a:xfrm flipH="1" flipV="1">
            <a:off x="6078909" y="5147784"/>
            <a:ext cx="1363040" cy="8088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8FB6656C-D5F5-4B4B-BAD9-1422E0A653AB}"/>
              </a:ext>
            </a:extLst>
          </p:cNvPr>
          <p:cNvCxnSpPr>
            <a:cxnSpLocks/>
          </p:cNvCxnSpPr>
          <p:nvPr/>
        </p:nvCxnSpPr>
        <p:spPr>
          <a:xfrm flipV="1">
            <a:off x="7850312" y="5001362"/>
            <a:ext cx="1540656" cy="9274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E29C7C97-6238-4B35-9A96-2C87A668353F}"/>
              </a:ext>
            </a:extLst>
          </p:cNvPr>
          <p:cNvCxnSpPr>
            <a:cxnSpLocks/>
          </p:cNvCxnSpPr>
          <p:nvPr/>
        </p:nvCxnSpPr>
        <p:spPr>
          <a:xfrm flipV="1">
            <a:off x="9093217" y="5278411"/>
            <a:ext cx="718245" cy="6781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7757CE6F-03EF-4743-B81D-72436F32BCC9}"/>
              </a:ext>
            </a:extLst>
          </p:cNvPr>
          <p:cNvCxnSpPr>
            <a:cxnSpLocks/>
          </p:cNvCxnSpPr>
          <p:nvPr/>
        </p:nvCxnSpPr>
        <p:spPr>
          <a:xfrm flipH="1" flipV="1">
            <a:off x="10054946" y="5449837"/>
            <a:ext cx="356539" cy="3624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A90231C2-3BF0-4845-BD9E-F221598A1631}"/>
              </a:ext>
            </a:extLst>
          </p:cNvPr>
          <p:cNvSpPr txBox="1"/>
          <p:nvPr/>
        </p:nvSpPr>
        <p:spPr>
          <a:xfrm>
            <a:off x="7369785" y="5812337"/>
            <a:ext cx="841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PCB</a:t>
            </a:r>
            <a:endParaRPr lang="zh-CN" altLang="en-US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A3939C07-8849-4AE8-B1B6-B5C267D03C32}"/>
              </a:ext>
            </a:extLst>
          </p:cNvPr>
          <p:cNvSpPr txBox="1"/>
          <p:nvPr/>
        </p:nvSpPr>
        <p:spPr>
          <a:xfrm>
            <a:off x="8851057" y="1487306"/>
            <a:ext cx="1540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Copper sheet</a:t>
            </a:r>
            <a:endParaRPr lang="zh-CN" altLang="en-US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2006C4E5-0E95-4ECA-8088-403D49E2BA19}"/>
              </a:ext>
            </a:extLst>
          </p:cNvPr>
          <p:cNvSpPr txBox="1"/>
          <p:nvPr/>
        </p:nvSpPr>
        <p:spPr>
          <a:xfrm>
            <a:off x="8454429" y="5863880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pressing </a:t>
            </a:r>
            <a:r>
              <a:rPr lang="en-US" altLang="zh-CN" dirty="0"/>
              <a:t>bar</a:t>
            </a:r>
            <a:endParaRPr lang="zh-CN" altLang="en-US" dirty="0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18EEA740-3E0A-4DDF-9278-185E0B5F3A89}"/>
              </a:ext>
            </a:extLst>
          </p:cNvPr>
          <p:cNvSpPr txBox="1"/>
          <p:nvPr/>
        </p:nvSpPr>
        <p:spPr>
          <a:xfrm>
            <a:off x="10029756" y="5744185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screws</a:t>
            </a:r>
            <a:endParaRPr lang="zh-CN" altLang="en-US" dirty="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4CFBBBD8-5DC7-420C-B6F8-E88B7D57B333}"/>
              </a:ext>
            </a:extLst>
          </p:cNvPr>
          <p:cNvSpPr txBox="1"/>
          <p:nvPr/>
        </p:nvSpPr>
        <p:spPr>
          <a:xfrm>
            <a:off x="5571886" y="3044827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CFRP plate</a:t>
            </a:r>
            <a:endParaRPr lang="zh-CN" altLang="en-US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F5A119A4-1FE7-4C90-A6C9-EB0DB5331F11}"/>
              </a:ext>
            </a:extLst>
          </p:cNvPr>
          <p:cNvSpPr txBox="1"/>
          <p:nvPr/>
        </p:nvSpPr>
        <p:spPr>
          <a:xfrm>
            <a:off x="9805254" y="351884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CFRP plate</a:t>
            </a:r>
            <a:endParaRPr lang="zh-CN" altLang="en-US" dirty="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31474385-C666-497F-9FCF-867AE246A0A0}"/>
              </a:ext>
            </a:extLst>
          </p:cNvPr>
          <p:cNvSpPr txBox="1"/>
          <p:nvPr/>
        </p:nvSpPr>
        <p:spPr>
          <a:xfrm>
            <a:off x="8480386" y="3109375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BGO + Protective shell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238734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DF86E59E-C564-4629-81B3-0CA91D7D16FE}"/>
              </a:ext>
            </a:extLst>
          </p:cNvPr>
          <p:cNvSpPr txBox="1"/>
          <p:nvPr/>
        </p:nvSpPr>
        <p:spPr>
          <a:xfrm>
            <a:off x="3714750" y="1651000"/>
            <a:ext cx="4762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/>
              <a:t>ECAL</a:t>
            </a:r>
            <a:r>
              <a:rPr lang="zh-CN" altLang="en-US" sz="4000" dirty="0"/>
              <a:t>机械设计进展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6426A10-C487-46EC-8527-47C8C6708A80}"/>
              </a:ext>
            </a:extLst>
          </p:cNvPr>
          <p:cNvSpPr txBox="1"/>
          <p:nvPr/>
        </p:nvSpPr>
        <p:spPr>
          <a:xfrm>
            <a:off x="5086350" y="3917434"/>
            <a:ext cx="6400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   </a:t>
            </a:r>
            <a:r>
              <a:rPr lang="zh-CN" altLang="en-US" sz="2400" dirty="0"/>
              <a:t>侯少静</a:t>
            </a:r>
            <a:endParaRPr lang="en-US" altLang="zh-CN" sz="2400" dirty="0"/>
          </a:p>
          <a:p>
            <a:r>
              <a:rPr lang="en-US" altLang="zh-CN" sz="2400" dirty="0"/>
              <a:t>09/24/2024  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3661270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EB4781FF-1503-4DD8-84EB-A90D7770659E}"/>
              </a:ext>
            </a:extLst>
          </p:cNvPr>
          <p:cNvSpPr txBox="1"/>
          <p:nvPr/>
        </p:nvSpPr>
        <p:spPr>
          <a:xfrm>
            <a:off x="5746750" y="978187"/>
            <a:ext cx="3644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/>
              <a:t>内容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FFB7B3D-F23C-4F40-8579-6C51512E0F5B}"/>
              </a:ext>
            </a:extLst>
          </p:cNvPr>
          <p:cNvSpPr txBox="1"/>
          <p:nvPr/>
        </p:nvSpPr>
        <p:spPr>
          <a:xfrm>
            <a:off x="1308100" y="2414509"/>
            <a:ext cx="7594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1</a:t>
            </a:r>
            <a:r>
              <a:rPr lang="zh-CN" altLang="en-US" sz="2800" dirty="0"/>
              <a:t>、</a:t>
            </a:r>
            <a:r>
              <a:rPr lang="en-US" altLang="zh-CN" sz="2800" dirty="0"/>
              <a:t>ECAL</a:t>
            </a:r>
            <a:r>
              <a:rPr lang="zh-CN" altLang="en-US" sz="2800" dirty="0"/>
              <a:t>筒部模块优化设计</a:t>
            </a:r>
            <a:endParaRPr lang="en-US" altLang="zh-CN" sz="2800" dirty="0"/>
          </a:p>
          <a:p>
            <a:endParaRPr lang="en-US" altLang="zh-CN" sz="2800" dirty="0"/>
          </a:p>
          <a:p>
            <a:r>
              <a:rPr lang="en-US" altLang="zh-CN" sz="2800" dirty="0"/>
              <a:t>2</a:t>
            </a:r>
            <a:r>
              <a:rPr lang="zh-CN" altLang="en-US" sz="2800" dirty="0"/>
              <a:t>、厂家调研</a:t>
            </a:r>
            <a:r>
              <a:rPr lang="en-US" altLang="zh-CN" sz="2800" dirty="0"/>
              <a:t>——</a:t>
            </a:r>
            <a:r>
              <a:rPr lang="zh-CN" altLang="en-US" sz="2800" dirty="0"/>
              <a:t>结构工艺可行性验证</a:t>
            </a:r>
            <a:endParaRPr lang="en-US" altLang="zh-CN" sz="2800" dirty="0"/>
          </a:p>
          <a:p>
            <a:endParaRPr lang="en-US" altLang="zh-CN" sz="2800" dirty="0"/>
          </a:p>
        </p:txBody>
      </p:sp>
    </p:spTree>
    <p:extLst>
      <p:ext uri="{BB962C8B-B14F-4D97-AF65-F5344CB8AC3E}">
        <p14:creationId xmlns:p14="http://schemas.microsoft.com/office/powerpoint/2010/main" val="3681640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AE7222-FAC2-4BEA-A994-6D00AC6D3B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122" y="14916"/>
            <a:ext cx="9144000" cy="703389"/>
          </a:xfrm>
        </p:spPr>
        <p:txBody>
          <a:bodyPr>
            <a:normAutofit/>
          </a:bodyPr>
          <a:lstStyle/>
          <a:p>
            <a:r>
              <a:rPr lang="zh-CN" altLang="en-US" sz="3600" dirty="0"/>
              <a:t>桶部优化设计方案</a:t>
            </a: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F4DBBFB5-0F25-4CFB-97CF-ED59D2448295}"/>
              </a:ext>
            </a:extLst>
          </p:cNvPr>
          <p:cNvGrpSpPr/>
          <p:nvPr/>
        </p:nvGrpSpPr>
        <p:grpSpPr>
          <a:xfrm>
            <a:off x="1248595" y="717809"/>
            <a:ext cx="9527064" cy="5962391"/>
            <a:chOff x="947790" y="1161571"/>
            <a:chExt cx="10028733" cy="642226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D02B28E-332A-4492-8237-F468F78508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3414" t="16955" r="24896" b="12290"/>
            <a:stretch/>
          </p:blipFill>
          <p:spPr>
            <a:xfrm>
              <a:off x="961462" y="1241012"/>
              <a:ext cx="2626378" cy="1926569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79066AF-3042-4244-978D-0CB139E0F5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549" t="13409" r="27376" b="12830"/>
            <a:stretch/>
          </p:blipFill>
          <p:spPr>
            <a:xfrm>
              <a:off x="5915614" y="1185478"/>
              <a:ext cx="2307680" cy="2023715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6DB8B1AA-5A27-4AB8-81E4-E211E72CB2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3836" t="14976" r="34357" b="22529"/>
            <a:stretch/>
          </p:blipFill>
          <p:spPr>
            <a:xfrm>
              <a:off x="8223294" y="1185478"/>
              <a:ext cx="2403448" cy="192532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0DA0FF1-B30B-4779-9095-C99063C6F6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3218" t="15949" r="47937" b="10473"/>
            <a:stretch/>
          </p:blipFill>
          <p:spPr>
            <a:xfrm>
              <a:off x="8349211" y="3372587"/>
              <a:ext cx="2295156" cy="2329641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98273AB9-9465-4BA4-8B1F-5D0A8B3247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8418" t="14311" r="40963" b="10171"/>
            <a:stretch/>
          </p:blipFill>
          <p:spPr>
            <a:xfrm>
              <a:off x="5923461" y="3347623"/>
              <a:ext cx="2299833" cy="2291334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F4930055-BC9F-455B-8AA2-523A33CA61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1189" t="22737" r="35990" b="23221"/>
            <a:stretch/>
          </p:blipFill>
          <p:spPr>
            <a:xfrm>
              <a:off x="3615184" y="1258365"/>
              <a:ext cx="2293545" cy="2023715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004D74C9-9373-4A7B-BB4B-26DFF5BC5F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7747" t="15713" r="37030" b="2575"/>
            <a:stretch/>
          </p:blipFill>
          <p:spPr>
            <a:xfrm>
              <a:off x="3525536" y="3370604"/>
              <a:ext cx="2369984" cy="2294815"/>
            </a:xfrm>
            <a:prstGeom prst="rect">
              <a:avLst/>
            </a:prstGeom>
          </p:spPr>
        </p:pic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94123F48-27B0-4FE8-BB4F-64A95FBA0492}"/>
                </a:ext>
              </a:extLst>
            </p:cNvPr>
            <p:cNvSpPr txBox="1"/>
            <p:nvPr/>
          </p:nvSpPr>
          <p:spPr>
            <a:xfrm>
              <a:off x="1226844" y="7090543"/>
              <a:ext cx="23459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b="1" dirty="0"/>
                <a:t>一</a:t>
              </a:r>
              <a:r>
                <a:rPr lang="zh-CN" altLang="en-US" sz="1400" dirty="0"/>
                <a:t>：</a:t>
              </a:r>
              <a:r>
                <a:rPr lang="en-US" altLang="zh-CN" sz="1400" dirty="0"/>
                <a:t>32</a:t>
              </a:r>
              <a:r>
                <a:rPr lang="zh-CN" altLang="en-US" sz="1400" dirty="0"/>
                <a:t>边形正反梯形</a:t>
              </a: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F4B7C150-A62F-4825-A0D9-262FC1467FE3}"/>
                </a:ext>
              </a:extLst>
            </p:cNvPr>
            <p:cNvSpPr txBox="1"/>
            <p:nvPr/>
          </p:nvSpPr>
          <p:spPr>
            <a:xfrm>
              <a:off x="2941863" y="6917866"/>
              <a:ext cx="35636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 dirty="0"/>
                <a:t>二</a:t>
              </a:r>
              <a:r>
                <a:rPr lang="zh-CN" altLang="en-US" sz="1400" dirty="0"/>
                <a:t>：</a:t>
              </a:r>
              <a:r>
                <a:rPr lang="en-US" altLang="zh-CN" sz="1400" dirty="0"/>
                <a:t>32</a:t>
              </a:r>
              <a:r>
                <a:rPr lang="zh-CN" altLang="en-US" sz="1400" dirty="0"/>
                <a:t>边形正反梯形</a:t>
              </a:r>
              <a:endParaRPr lang="en-US" altLang="zh-CN" sz="1400" dirty="0"/>
            </a:p>
            <a:p>
              <a:pPr algn="ctr"/>
              <a:r>
                <a:rPr lang="zh-CN" altLang="en-US" sz="1400" dirty="0"/>
                <a:t>减</a:t>
              </a:r>
              <a:r>
                <a:rPr lang="en-US" altLang="zh-CN" sz="1400" dirty="0"/>
                <a:t>Z</a:t>
              </a:r>
              <a:r>
                <a:rPr lang="zh-CN" altLang="en-US" sz="1400" dirty="0"/>
                <a:t>向梁加内蒙皮</a:t>
              </a:r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C7C6FC37-6576-494F-94FB-095B7BE7EC8E}"/>
                </a:ext>
              </a:extLst>
            </p:cNvPr>
            <p:cNvSpPr/>
            <p:nvPr/>
          </p:nvSpPr>
          <p:spPr>
            <a:xfrm>
              <a:off x="947790" y="1166844"/>
              <a:ext cx="2626378" cy="641699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F37CF566-EB63-452B-9DE9-7658EDCD1644}"/>
                </a:ext>
              </a:extLst>
            </p:cNvPr>
            <p:cNvSpPr/>
            <p:nvPr/>
          </p:nvSpPr>
          <p:spPr>
            <a:xfrm>
              <a:off x="3601512" y="1170677"/>
              <a:ext cx="2280336" cy="6413162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596D7082-1B0D-46D8-8243-C1ACF7309600}"/>
                </a:ext>
              </a:extLst>
            </p:cNvPr>
            <p:cNvSpPr/>
            <p:nvPr/>
          </p:nvSpPr>
          <p:spPr>
            <a:xfrm>
              <a:off x="5908544" y="1167371"/>
              <a:ext cx="2345904" cy="6416468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50C51C05-55A4-4692-8966-7861490904D9}"/>
                </a:ext>
              </a:extLst>
            </p:cNvPr>
            <p:cNvSpPr/>
            <p:nvPr/>
          </p:nvSpPr>
          <p:spPr>
            <a:xfrm>
              <a:off x="8278533" y="1161571"/>
              <a:ext cx="2345904" cy="6413162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10138AC1-BB7D-405F-8858-CBAA66B67014}"/>
                </a:ext>
              </a:extLst>
            </p:cNvPr>
            <p:cNvSpPr txBox="1"/>
            <p:nvPr/>
          </p:nvSpPr>
          <p:spPr>
            <a:xfrm>
              <a:off x="6044811" y="6922379"/>
              <a:ext cx="23459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b="1" dirty="0"/>
                <a:t>三</a:t>
              </a:r>
              <a:r>
                <a:rPr lang="zh-CN" altLang="en-US" sz="1400" dirty="0"/>
                <a:t>：</a:t>
              </a:r>
              <a:r>
                <a:rPr lang="en-US" altLang="zh-CN" sz="1400" dirty="0"/>
                <a:t>16</a:t>
              </a:r>
              <a:r>
                <a:rPr lang="zh-CN" altLang="en-US" sz="1400" dirty="0"/>
                <a:t>边形方形</a:t>
              </a:r>
              <a:r>
                <a:rPr lang="en-US" altLang="zh-CN" sz="1400" dirty="0"/>
                <a:t>+</a:t>
              </a:r>
              <a:r>
                <a:rPr lang="zh-CN" altLang="en-US" sz="1400" dirty="0"/>
                <a:t>梯形</a:t>
              </a:r>
              <a:endParaRPr lang="en-US" altLang="zh-CN" sz="1400" dirty="0"/>
            </a:p>
            <a:p>
              <a:r>
                <a:rPr lang="zh-CN" altLang="en-US" sz="1400" dirty="0"/>
                <a:t>          加内蒙皮</a:t>
              </a: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C93FB22E-411A-48F8-BBC5-18AC2FACC5DA}"/>
                </a:ext>
              </a:extLst>
            </p:cNvPr>
            <p:cNvSpPr txBox="1"/>
            <p:nvPr/>
          </p:nvSpPr>
          <p:spPr>
            <a:xfrm>
              <a:off x="8630620" y="6991372"/>
              <a:ext cx="23459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b="1" dirty="0"/>
                <a:t>四</a:t>
              </a:r>
              <a:r>
                <a:rPr lang="zh-CN" altLang="en-US" sz="1400" dirty="0"/>
                <a:t>：内筒</a:t>
              </a:r>
              <a:r>
                <a:rPr lang="en-US" altLang="zh-CN" sz="1400" dirty="0"/>
                <a:t>+</a:t>
              </a:r>
              <a:r>
                <a:rPr lang="zh-CN" altLang="en-US" sz="1400" dirty="0"/>
                <a:t>法兰</a:t>
              </a:r>
            </a:p>
          </p:txBody>
        </p: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8404BCD6-A58B-42C7-B8C8-6CD2D83C20B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17231" y="3347623"/>
              <a:ext cx="16669" cy="35284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BFB33F56-9194-4AEB-BB63-50D216532C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62516" y="3363686"/>
              <a:ext cx="119773" cy="32071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>
              <a:extLst>
                <a:ext uri="{FF2B5EF4-FFF2-40B4-BE49-F238E27FC236}">
                  <a16:creationId xmlns:a16="http://schemas.microsoft.com/office/drawing/2014/main" id="{85D02E27-51F3-483D-B63C-456452BCAE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39212" y="3524042"/>
              <a:ext cx="310408" cy="27325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3D4D55A9-56E1-4AE3-8B41-55E649903A84}"/>
              </a:ext>
            </a:extLst>
          </p:cNvPr>
          <p:cNvGrpSpPr/>
          <p:nvPr/>
        </p:nvGrpSpPr>
        <p:grpSpPr>
          <a:xfrm>
            <a:off x="3789939" y="5039193"/>
            <a:ext cx="2128111" cy="879522"/>
            <a:chOff x="7184110" y="459810"/>
            <a:chExt cx="1803528" cy="709228"/>
          </a:xfrm>
        </p:grpSpPr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9ED1803E-0335-4A13-B4B7-F707B00E27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945" t="37522" r="15283" b="16819"/>
            <a:stretch/>
          </p:blipFill>
          <p:spPr>
            <a:xfrm>
              <a:off x="7184110" y="459810"/>
              <a:ext cx="1803528" cy="709228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9295E414-EC94-4B52-8226-F506FE5CECC1}"/>
                </a:ext>
              </a:extLst>
            </p:cNvPr>
            <p:cNvSpPr/>
            <p:nvPr/>
          </p:nvSpPr>
          <p:spPr>
            <a:xfrm>
              <a:off x="7647160" y="694055"/>
              <a:ext cx="170228" cy="180372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rgbClr val="FFFF00"/>
                  </a:solidFill>
                </a:rPr>
                <a:t>1</a:t>
              </a:r>
              <a:endParaRPr lang="zh-CN" altLang="en-US" sz="1400" dirty="0">
                <a:solidFill>
                  <a:srgbClr val="FFFF00"/>
                </a:solidFill>
              </a:endParaRPr>
            </a:p>
          </p:txBody>
        </p:sp>
        <p:cxnSp>
          <p:nvCxnSpPr>
            <p:cNvPr id="48" name="直接连接符 47">
              <a:extLst>
                <a:ext uri="{FF2B5EF4-FFF2-40B4-BE49-F238E27FC236}">
                  <a16:creationId xmlns:a16="http://schemas.microsoft.com/office/drawing/2014/main" id="{83346ACB-32F6-452D-B503-3EE9111FF3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32867" y="577621"/>
              <a:ext cx="11136" cy="44869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>
              <a:extLst>
                <a:ext uri="{FF2B5EF4-FFF2-40B4-BE49-F238E27FC236}">
                  <a16:creationId xmlns:a16="http://schemas.microsoft.com/office/drawing/2014/main" id="{2D5B38C5-BE13-4DE1-A840-6ED6F2CDE0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32867" y="945356"/>
              <a:ext cx="625195" cy="7018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>
              <a:extLst>
                <a:ext uri="{FF2B5EF4-FFF2-40B4-BE49-F238E27FC236}">
                  <a16:creationId xmlns:a16="http://schemas.microsoft.com/office/drawing/2014/main" id="{AFD30F50-5785-4C7B-BC81-00461C8096DA}"/>
                </a:ext>
              </a:extLst>
            </p:cNvPr>
            <p:cNvCxnSpPr>
              <a:cxnSpLocks/>
            </p:cNvCxnSpPr>
            <p:nvPr/>
          </p:nvCxnSpPr>
          <p:spPr>
            <a:xfrm>
              <a:off x="8043791" y="945356"/>
              <a:ext cx="459653" cy="4613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>
              <a:extLst>
                <a:ext uri="{FF2B5EF4-FFF2-40B4-BE49-F238E27FC236}">
                  <a16:creationId xmlns:a16="http://schemas.microsoft.com/office/drawing/2014/main" id="{34A6417D-8B11-45D6-A66E-E3348B561D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03444" y="600075"/>
              <a:ext cx="186984" cy="39141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>
              <a:extLst>
                <a:ext uri="{FF2B5EF4-FFF2-40B4-BE49-F238E27FC236}">
                  <a16:creationId xmlns:a16="http://schemas.microsoft.com/office/drawing/2014/main" id="{E628A32E-0E53-40CB-A856-0962CA1326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70456" y="557476"/>
              <a:ext cx="483428" cy="55104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>
              <a:extLst>
                <a:ext uri="{FF2B5EF4-FFF2-40B4-BE49-F238E27FC236}">
                  <a16:creationId xmlns:a16="http://schemas.microsoft.com/office/drawing/2014/main" id="{5156DF3B-8AC6-492D-A136-2944F2C8E7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74643" y="613263"/>
              <a:ext cx="6949" cy="364630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id="{5C9B28EC-F3E7-47C5-8827-C246D06ECC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70456" y="915691"/>
              <a:ext cx="548744" cy="51890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>
              <a:extLst>
                <a:ext uri="{FF2B5EF4-FFF2-40B4-BE49-F238E27FC236}">
                  <a16:creationId xmlns:a16="http://schemas.microsoft.com/office/drawing/2014/main" id="{8008831F-9A31-409A-A1A5-A44D55F52D92}"/>
                </a:ext>
              </a:extLst>
            </p:cNvPr>
            <p:cNvCxnSpPr>
              <a:cxnSpLocks/>
            </p:cNvCxnSpPr>
            <p:nvPr/>
          </p:nvCxnSpPr>
          <p:spPr>
            <a:xfrm>
              <a:off x="7984926" y="551781"/>
              <a:ext cx="670624" cy="70207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3A4406F7-AE06-45A9-9AC0-772554BDCD5B}"/>
                </a:ext>
              </a:extLst>
            </p:cNvPr>
            <p:cNvCxnSpPr>
              <a:cxnSpLocks/>
            </p:cNvCxnSpPr>
            <p:nvPr/>
          </p:nvCxnSpPr>
          <p:spPr>
            <a:xfrm>
              <a:off x="8065753" y="912143"/>
              <a:ext cx="407114" cy="43827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>
              <a:extLst>
                <a:ext uri="{FF2B5EF4-FFF2-40B4-BE49-F238E27FC236}">
                  <a16:creationId xmlns:a16="http://schemas.microsoft.com/office/drawing/2014/main" id="{81AC7CA3-522F-42E8-A1B3-F880AA3FA5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72867" y="621988"/>
              <a:ext cx="171071" cy="347585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>
              <a:extLst>
                <a:ext uri="{FF2B5EF4-FFF2-40B4-BE49-F238E27FC236}">
                  <a16:creationId xmlns:a16="http://schemas.microsoft.com/office/drawing/2014/main" id="{87662CFD-03C5-4C76-9F59-E658292F8D7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44370" y="548415"/>
              <a:ext cx="66239" cy="356502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>
              <a:extLst>
                <a:ext uri="{FF2B5EF4-FFF2-40B4-BE49-F238E27FC236}">
                  <a16:creationId xmlns:a16="http://schemas.microsoft.com/office/drawing/2014/main" id="{98FF58D2-EED5-4C3A-8FCB-01BE2E37CA4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91824" y="547409"/>
              <a:ext cx="73929" cy="373021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椭圆 59">
              <a:extLst>
                <a:ext uri="{FF2B5EF4-FFF2-40B4-BE49-F238E27FC236}">
                  <a16:creationId xmlns:a16="http://schemas.microsoft.com/office/drawing/2014/main" id="{0F447E96-8096-496E-99A7-0E0E79AF8EE8}"/>
                </a:ext>
              </a:extLst>
            </p:cNvPr>
            <p:cNvSpPr/>
            <p:nvPr/>
          </p:nvSpPr>
          <p:spPr>
            <a:xfrm>
              <a:off x="8217992" y="679196"/>
              <a:ext cx="170228" cy="180372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rgbClr val="FFFF00"/>
                  </a:solidFill>
                </a:rPr>
                <a:t>2</a:t>
              </a:r>
              <a:endParaRPr lang="zh-CN" altLang="en-US" sz="14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84" name="组合 83">
            <a:extLst>
              <a:ext uri="{FF2B5EF4-FFF2-40B4-BE49-F238E27FC236}">
                <a16:creationId xmlns:a16="http://schemas.microsoft.com/office/drawing/2014/main" id="{59F38FD4-0E90-4AF5-A651-45ACD9517E70}"/>
              </a:ext>
            </a:extLst>
          </p:cNvPr>
          <p:cNvGrpSpPr/>
          <p:nvPr/>
        </p:nvGrpSpPr>
        <p:grpSpPr>
          <a:xfrm>
            <a:off x="1408073" y="5027609"/>
            <a:ext cx="2166266" cy="860362"/>
            <a:chOff x="1272288" y="5711177"/>
            <a:chExt cx="2166266" cy="860362"/>
          </a:xfrm>
        </p:grpSpPr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7CFD146D-3176-4B69-B4EE-B1AB152E9C8D}"/>
                </a:ext>
              </a:extLst>
            </p:cNvPr>
            <p:cNvGrpSpPr/>
            <p:nvPr/>
          </p:nvGrpSpPr>
          <p:grpSpPr>
            <a:xfrm>
              <a:off x="1272288" y="5711177"/>
              <a:ext cx="2166266" cy="860362"/>
              <a:chOff x="7184110" y="481166"/>
              <a:chExt cx="1803528" cy="718471"/>
            </a:xfrm>
          </p:grpSpPr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4D5CA611-AD6A-458D-9A9E-43962D8C0F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8945" t="38898" r="15283" b="14848"/>
              <a:stretch/>
            </p:blipFill>
            <p:spPr>
              <a:xfrm>
                <a:off x="7184110" y="481166"/>
                <a:ext cx="1803528" cy="718471"/>
              </a:xfrm>
              <a:prstGeom prst="rect">
                <a:avLst/>
              </a:prstGeom>
              <a:ln w="12700">
                <a:solidFill>
                  <a:schemeClr val="accent1"/>
                </a:solidFill>
              </a:ln>
            </p:spPr>
          </p:pic>
          <p:sp>
            <p:nvSpPr>
              <p:cNvPr id="63" name="椭圆 62">
                <a:extLst>
                  <a:ext uri="{FF2B5EF4-FFF2-40B4-BE49-F238E27FC236}">
                    <a16:creationId xmlns:a16="http://schemas.microsoft.com/office/drawing/2014/main" id="{59B59CBB-6A27-4388-B828-CB49B8A665BF}"/>
                  </a:ext>
                </a:extLst>
              </p:cNvPr>
              <p:cNvSpPr/>
              <p:nvPr/>
            </p:nvSpPr>
            <p:spPr>
              <a:xfrm>
                <a:off x="7647160" y="694055"/>
                <a:ext cx="170228" cy="180372"/>
              </a:xfrm>
              <a:prstGeom prst="ellipse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>
                    <a:solidFill>
                      <a:srgbClr val="FFFF00"/>
                    </a:solidFill>
                  </a:rPr>
                  <a:t>1</a:t>
                </a:r>
                <a:endParaRPr lang="zh-CN" altLang="en-US" sz="1400" dirty="0">
                  <a:solidFill>
                    <a:srgbClr val="FFFF00"/>
                  </a:solidFill>
                </a:endParaRPr>
              </a:p>
            </p:txBody>
          </p:sp>
          <p:cxnSp>
            <p:nvCxnSpPr>
              <p:cNvPr id="66" name="直接连接符 65">
                <a:extLst>
                  <a:ext uri="{FF2B5EF4-FFF2-40B4-BE49-F238E27FC236}">
                    <a16:creationId xmlns:a16="http://schemas.microsoft.com/office/drawing/2014/main" id="{38AC28E1-5325-4DBE-99F9-9E31E57F620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32867" y="577621"/>
                <a:ext cx="11136" cy="448698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直接连接符 66">
                <a:extLst>
                  <a:ext uri="{FF2B5EF4-FFF2-40B4-BE49-F238E27FC236}">
                    <a16:creationId xmlns:a16="http://schemas.microsoft.com/office/drawing/2014/main" id="{7D8C33AC-7ACE-45B1-9307-A176D91BB3B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32867" y="945356"/>
                <a:ext cx="625195" cy="70189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接连接符 67">
                <a:extLst>
                  <a:ext uri="{FF2B5EF4-FFF2-40B4-BE49-F238E27FC236}">
                    <a16:creationId xmlns:a16="http://schemas.microsoft.com/office/drawing/2014/main" id="{6A5F9D0C-D894-4261-A536-EB6206A1F1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43791" y="945356"/>
                <a:ext cx="459653" cy="46131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接连接符 68">
                <a:extLst>
                  <a:ext uri="{FF2B5EF4-FFF2-40B4-BE49-F238E27FC236}">
                    <a16:creationId xmlns:a16="http://schemas.microsoft.com/office/drawing/2014/main" id="{5D4D8A4E-C97B-4DD6-BD6A-1069D26467C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503444" y="600075"/>
                <a:ext cx="186984" cy="39141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直接连接符 69">
                <a:extLst>
                  <a:ext uri="{FF2B5EF4-FFF2-40B4-BE49-F238E27FC236}">
                    <a16:creationId xmlns:a16="http://schemas.microsoft.com/office/drawing/2014/main" id="{6C67B79E-2B15-4817-9474-F04D4F938EA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70456" y="557476"/>
                <a:ext cx="483428" cy="55104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接连接符 70">
                <a:extLst>
                  <a:ext uri="{FF2B5EF4-FFF2-40B4-BE49-F238E27FC236}">
                    <a16:creationId xmlns:a16="http://schemas.microsoft.com/office/drawing/2014/main" id="{5CCDE221-8011-4E8E-A9E6-94E708EC4C1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74643" y="613263"/>
                <a:ext cx="6949" cy="364630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直接连接符 71">
                <a:extLst>
                  <a:ext uri="{FF2B5EF4-FFF2-40B4-BE49-F238E27FC236}">
                    <a16:creationId xmlns:a16="http://schemas.microsoft.com/office/drawing/2014/main" id="{361868BC-7B88-4D9D-8C83-45E5D9611B5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70456" y="915691"/>
                <a:ext cx="548744" cy="51890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直接连接符 72">
                <a:extLst>
                  <a:ext uri="{FF2B5EF4-FFF2-40B4-BE49-F238E27FC236}">
                    <a16:creationId xmlns:a16="http://schemas.microsoft.com/office/drawing/2014/main" id="{4183DD20-14E7-4C0B-95DD-64747FF335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84926" y="551781"/>
                <a:ext cx="670624" cy="70207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接连接符 73">
                <a:extLst>
                  <a:ext uri="{FF2B5EF4-FFF2-40B4-BE49-F238E27FC236}">
                    <a16:creationId xmlns:a16="http://schemas.microsoft.com/office/drawing/2014/main" id="{52B99B77-EA0E-4558-B5A4-3567BBC00C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65753" y="912143"/>
                <a:ext cx="407114" cy="43827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直接连接符 74">
                <a:extLst>
                  <a:ext uri="{FF2B5EF4-FFF2-40B4-BE49-F238E27FC236}">
                    <a16:creationId xmlns:a16="http://schemas.microsoft.com/office/drawing/2014/main" id="{3424C48A-C030-4032-BD8B-99FCFEB8B46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472867" y="621988"/>
                <a:ext cx="171071" cy="347585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直接连接符 75">
                <a:extLst>
                  <a:ext uri="{FF2B5EF4-FFF2-40B4-BE49-F238E27FC236}">
                    <a16:creationId xmlns:a16="http://schemas.microsoft.com/office/drawing/2014/main" id="{FB14BC4B-9033-4387-A125-7C37A2EC943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944370" y="548415"/>
                <a:ext cx="66239" cy="356502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直接连接符 76">
                <a:extLst>
                  <a:ext uri="{FF2B5EF4-FFF2-40B4-BE49-F238E27FC236}">
                    <a16:creationId xmlns:a16="http://schemas.microsoft.com/office/drawing/2014/main" id="{677A2CDF-3B07-4BD8-BC9E-4BBA83BAFD9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991824" y="547409"/>
                <a:ext cx="73929" cy="373021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椭圆 77">
                <a:extLst>
                  <a:ext uri="{FF2B5EF4-FFF2-40B4-BE49-F238E27FC236}">
                    <a16:creationId xmlns:a16="http://schemas.microsoft.com/office/drawing/2014/main" id="{3B5DC3E9-766B-438D-83A2-14DA8451D5AB}"/>
                  </a:ext>
                </a:extLst>
              </p:cNvPr>
              <p:cNvSpPr/>
              <p:nvPr/>
            </p:nvSpPr>
            <p:spPr>
              <a:xfrm>
                <a:off x="8217992" y="679196"/>
                <a:ext cx="170228" cy="180372"/>
              </a:xfrm>
              <a:prstGeom prst="ellipse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>
                    <a:solidFill>
                      <a:srgbClr val="FFFF00"/>
                    </a:solidFill>
                  </a:rPr>
                  <a:t>2</a:t>
                </a:r>
                <a:endParaRPr lang="zh-CN" altLang="en-US" sz="1400" dirty="0">
                  <a:solidFill>
                    <a:srgbClr val="FFFF00"/>
                  </a:solidFill>
                </a:endParaRPr>
              </a:p>
            </p:txBody>
          </p:sp>
        </p:grpSp>
        <p:cxnSp>
          <p:nvCxnSpPr>
            <p:cNvPr id="79" name="直接连接符 78">
              <a:extLst>
                <a:ext uri="{FF2B5EF4-FFF2-40B4-BE49-F238E27FC236}">
                  <a16:creationId xmlns:a16="http://schemas.microsoft.com/office/drawing/2014/main" id="{0F9D558A-90F5-4100-A86F-89A2DB5089C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04549" y="5761694"/>
              <a:ext cx="103500" cy="51776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1" name="组合 190">
            <a:extLst>
              <a:ext uri="{FF2B5EF4-FFF2-40B4-BE49-F238E27FC236}">
                <a16:creationId xmlns:a16="http://schemas.microsoft.com/office/drawing/2014/main" id="{A5337AAC-410C-407B-81C1-8752A8F5754E}"/>
              </a:ext>
            </a:extLst>
          </p:cNvPr>
          <p:cNvGrpSpPr/>
          <p:nvPr/>
        </p:nvGrpSpPr>
        <p:grpSpPr>
          <a:xfrm>
            <a:off x="6017590" y="4901925"/>
            <a:ext cx="2099719" cy="914136"/>
            <a:chOff x="6002862" y="5628547"/>
            <a:chExt cx="2276722" cy="847809"/>
          </a:xfrm>
        </p:grpSpPr>
        <p:pic>
          <p:nvPicPr>
            <p:cNvPr id="85" name="图片 84">
              <a:extLst>
                <a:ext uri="{FF2B5EF4-FFF2-40B4-BE49-F238E27FC236}">
                  <a16:creationId xmlns:a16="http://schemas.microsoft.com/office/drawing/2014/main" id="{B08FA8EE-8AED-46D7-93A5-323BC6C0F1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3830" t="16452" r="49693" b="71832"/>
            <a:stretch/>
          </p:blipFill>
          <p:spPr>
            <a:xfrm>
              <a:off x="6002862" y="5628547"/>
              <a:ext cx="2276722" cy="847809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94" name="椭圆 93">
              <a:extLst>
                <a:ext uri="{FF2B5EF4-FFF2-40B4-BE49-F238E27FC236}">
                  <a16:creationId xmlns:a16="http://schemas.microsoft.com/office/drawing/2014/main" id="{14256CA2-265C-44FA-BC21-FA2BCE6F550E}"/>
                </a:ext>
              </a:extLst>
            </p:cNvPr>
            <p:cNvSpPr/>
            <p:nvPr/>
          </p:nvSpPr>
          <p:spPr>
            <a:xfrm>
              <a:off x="6293788" y="5779712"/>
              <a:ext cx="204465" cy="215994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rgbClr val="FFFF00"/>
                  </a:solidFill>
                </a:rPr>
                <a:t>1</a:t>
              </a:r>
              <a:endParaRPr lang="zh-CN" altLang="en-US" sz="1400" dirty="0">
                <a:solidFill>
                  <a:srgbClr val="FFFF00"/>
                </a:solidFill>
              </a:endParaRPr>
            </a:p>
          </p:txBody>
        </p:sp>
        <p:cxnSp>
          <p:nvCxnSpPr>
            <p:cNvPr id="95" name="直接连接符 94">
              <a:extLst>
                <a:ext uri="{FF2B5EF4-FFF2-40B4-BE49-F238E27FC236}">
                  <a16:creationId xmlns:a16="http://schemas.microsoft.com/office/drawing/2014/main" id="{C59F63D1-1603-4A77-A48D-AC2A6CA1E0EF}"/>
                </a:ext>
              </a:extLst>
            </p:cNvPr>
            <p:cNvCxnSpPr>
              <a:cxnSpLocks/>
            </p:cNvCxnSpPr>
            <p:nvPr/>
          </p:nvCxnSpPr>
          <p:spPr>
            <a:xfrm>
              <a:off x="6177861" y="5747845"/>
              <a:ext cx="403162" cy="0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>
              <a:extLst>
                <a:ext uri="{FF2B5EF4-FFF2-40B4-BE49-F238E27FC236}">
                  <a16:creationId xmlns:a16="http://schemas.microsoft.com/office/drawing/2014/main" id="{D5E1955C-9E86-4D27-AFF6-3C37FC79A41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88384" y="5748876"/>
              <a:ext cx="3347" cy="293587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>
              <a:extLst>
                <a:ext uri="{FF2B5EF4-FFF2-40B4-BE49-F238E27FC236}">
                  <a16:creationId xmlns:a16="http://schemas.microsoft.com/office/drawing/2014/main" id="{F6AB24B7-2945-4F6F-867C-E0332B3B10D5}"/>
                </a:ext>
              </a:extLst>
            </p:cNvPr>
            <p:cNvCxnSpPr>
              <a:cxnSpLocks/>
            </p:cNvCxnSpPr>
            <p:nvPr/>
          </p:nvCxnSpPr>
          <p:spPr>
            <a:xfrm>
              <a:off x="7223328" y="5753674"/>
              <a:ext cx="387147" cy="150429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连接符 97">
              <a:extLst>
                <a:ext uri="{FF2B5EF4-FFF2-40B4-BE49-F238E27FC236}">
                  <a16:creationId xmlns:a16="http://schemas.microsoft.com/office/drawing/2014/main" id="{61818303-4761-4EF5-9218-72952C0C74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81263" y="6032036"/>
              <a:ext cx="477634" cy="1826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连接符 98">
              <a:extLst>
                <a:ext uri="{FF2B5EF4-FFF2-40B4-BE49-F238E27FC236}">
                  <a16:creationId xmlns:a16="http://schemas.microsoft.com/office/drawing/2014/main" id="{F4249C88-814E-467C-8761-ACA4105A317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29866" y="5747448"/>
              <a:ext cx="6628" cy="286368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接连接符 99">
              <a:extLst>
                <a:ext uri="{FF2B5EF4-FFF2-40B4-BE49-F238E27FC236}">
                  <a16:creationId xmlns:a16="http://schemas.microsoft.com/office/drawing/2014/main" id="{9C7E804B-8710-45AC-B56C-DE53789BCFF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80252" y="5740973"/>
              <a:ext cx="72224" cy="299766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椭圆 100">
              <a:extLst>
                <a:ext uri="{FF2B5EF4-FFF2-40B4-BE49-F238E27FC236}">
                  <a16:creationId xmlns:a16="http://schemas.microsoft.com/office/drawing/2014/main" id="{4270DA29-F5AB-4184-9B70-D65286A8F148}"/>
                </a:ext>
              </a:extLst>
            </p:cNvPr>
            <p:cNvSpPr/>
            <p:nvPr/>
          </p:nvSpPr>
          <p:spPr>
            <a:xfrm>
              <a:off x="6835865" y="5775317"/>
              <a:ext cx="204465" cy="215994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rgbClr val="FFFF00"/>
                  </a:solidFill>
                </a:rPr>
                <a:t>2</a:t>
              </a:r>
              <a:endParaRPr lang="zh-CN" altLang="en-US" sz="1400" dirty="0">
                <a:solidFill>
                  <a:srgbClr val="FFFF00"/>
                </a:solidFill>
              </a:endParaRPr>
            </a:p>
          </p:txBody>
        </p:sp>
        <p:cxnSp>
          <p:nvCxnSpPr>
            <p:cNvPr id="112" name="直接连接符 111">
              <a:extLst>
                <a:ext uri="{FF2B5EF4-FFF2-40B4-BE49-F238E27FC236}">
                  <a16:creationId xmlns:a16="http://schemas.microsoft.com/office/drawing/2014/main" id="{4E989961-72B6-4324-86EF-150A6D42E11B}"/>
                </a:ext>
              </a:extLst>
            </p:cNvPr>
            <p:cNvCxnSpPr>
              <a:cxnSpLocks/>
            </p:cNvCxnSpPr>
            <p:nvPr/>
          </p:nvCxnSpPr>
          <p:spPr>
            <a:xfrm>
              <a:off x="6663215" y="5747448"/>
              <a:ext cx="485127" cy="1345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接连接符 112">
              <a:extLst>
                <a:ext uri="{FF2B5EF4-FFF2-40B4-BE49-F238E27FC236}">
                  <a16:creationId xmlns:a16="http://schemas.microsoft.com/office/drawing/2014/main" id="{2F61BD56-69FA-4550-85AC-7958430531E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39549" y="5740916"/>
              <a:ext cx="3347" cy="293587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接连接符 113">
              <a:extLst>
                <a:ext uri="{FF2B5EF4-FFF2-40B4-BE49-F238E27FC236}">
                  <a16:creationId xmlns:a16="http://schemas.microsoft.com/office/drawing/2014/main" id="{5B2EF903-91E8-4117-BD95-F6ED1429619A}"/>
                </a:ext>
              </a:extLst>
            </p:cNvPr>
            <p:cNvCxnSpPr>
              <a:cxnSpLocks/>
            </p:cNvCxnSpPr>
            <p:nvPr/>
          </p:nvCxnSpPr>
          <p:spPr>
            <a:xfrm>
              <a:off x="6745180" y="6032036"/>
              <a:ext cx="403162" cy="0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接连接符 114">
              <a:extLst>
                <a:ext uri="{FF2B5EF4-FFF2-40B4-BE49-F238E27FC236}">
                  <a16:creationId xmlns:a16="http://schemas.microsoft.com/office/drawing/2014/main" id="{9F470086-4E4F-4801-8D60-AA9690D77DC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64343" y="5739219"/>
              <a:ext cx="86890" cy="303901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接连接符 118">
              <a:extLst>
                <a:ext uri="{FF2B5EF4-FFF2-40B4-BE49-F238E27FC236}">
                  <a16:creationId xmlns:a16="http://schemas.microsoft.com/office/drawing/2014/main" id="{B1B218B7-3876-4DDB-8A29-E088EA8300FC}"/>
                </a:ext>
              </a:extLst>
            </p:cNvPr>
            <p:cNvCxnSpPr>
              <a:cxnSpLocks/>
            </p:cNvCxnSpPr>
            <p:nvPr/>
          </p:nvCxnSpPr>
          <p:spPr>
            <a:xfrm>
              <a:off x="7228090" y="6024893"/>
              <a:ext cx="382385" cy="149941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接连接符 123">
              <a:extLst>
                <a:ext uri="{FF2B5EF4-FFF2-40B4-BE49-F238E27FC236}">
                  <a16:creationId xmlns:a16="http://schemas.microsoft.com/office/drawing/2014/main" id="{95B023D1-4B9A-4607-A4F7-8F91CCA4006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07161" y="5895669"/>
              <a:ext cx="6628" cy="286368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接连接符 125">
              <a:extLst>
                <a:ext uri="{FF2B5EF4-FFF2-40B4-BE49-F238E27FC236}">
                  <a16:creationId xmlns:a16="http://schemas.microsoft.com/office/drawing/2014/main" id="{4603A6BA-040A-4018-B94F-0A8BD18669E1}"/>
                </a:ext>
              </a:extLst>
            </p:cNvPr>
            <p:cNvCxnSpPr>
              <a:cxnSpLocks/>
            </p:cNvCxnSpPr>
            <p:nvPr/>
          </p:nvCxnSpPr>
          <p:spPr>
            <a:xfrm>
              <a:off x="7671236" y="5934466"/>
              <a:ext cx="424605" cy="177296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接连接符 126">
              <a:extLst>
                <a:ext uri="{FF2B5EF4-FFF2-40B4-BE49-F238E27FC236}">
                  <a16:creationId xmlns:a16="http://schemas.microsoft.com/office/drawing/2014/main" id="{B7C32ACF-9EDD-4CCA-8D86-72B83FB2A464}"/>
                </a:ext>
              </a:extLst>
            </p:cNvPr>
            <p:cNvCxnSpPr>
              <a:cxnSpLocks/>
            </p:cNvCxnSpPr>
            <p:nvPr/>
          </p:nvCxnSpPr>
          <p:spPr>
            <a:xfrm>
              <a:off x="7681037" y="6204765"/>
              <a:ext cx="231063" cy="99936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直接连接符 138">
              <a:extLst>
                <a:ext uri="{FF2B5EF4-FFF2-40B4-BE49-F238E27FC236}">
                  <a16:creationId xmlns:a16="http://schemas.microsoft.com/office/drawing/2014/main" id="{CFA9F20F-48CF-4FB7-8187-3582886873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07801" y="6101162"/>
              <a:ext cx="188040" cy="203539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直接连接符 142">
              <a:extLst>
                <a:ext uri="{FF2B5EF4-FFF2-40B4-BE49-F238E27FC236}">
                  <a16:creationId xmlns:a16="http://schemas.microsoft.com/office/drawing/2014/main" id="{6A7C920E-6E56-4995-B564-7CE4119B404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77188" y="5930648"/>
              <a:ext cx="6628" cy="286368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椭圆 144">
              <a:extLst>
                <a:ext uri="{FF2B5EF4-FFF2-40B4-BE49-F238E27FC236}">
                  <a16:creationId xmlns:a16="http://schemas.microsoft.com/office/drawing/2014/main" id="{13B5F0AC-20A2-437B-851F-B24A1969872F}"/>
                </a:ext>
              </a:extLst>
            </p:cNvPr>
            <p:cNvSpPr/>
            <p:nvPr/>
          </p:nvSpPr>
          <p:spPr>
            <a:xfrm rot="1054411">
              <a:off x="7335027" y="5854694"/>
              <a:ext cx="204465" cy="215994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rgbClr val="FFFF00"/>
                  </a:solidFill>
                </a:rPr>
                <a:t>3</a:t>
              </a:r>
              <a:endParaRPr lang="zh-CN" altLang="en-US" sz="1400" dirty="0">
                <a:solidFill>
                  <a:srgbClr val="FFFF00"/>
                </a:solidFill>
              </a:endParaRPr>
            </a:p>
          </p:txBody>
        </p:sp>
        <p:sp>
          <p:nvSpPr>
            <p:cNvPr id="146" name="椭圆 145">
              <a:extLst>
                <a:ext uri="{FF2B5EF4-FFF2-40B4-BE49-F238E27FC236}">
                  <a16:creationId xmlns:a16="http://schemas.microsoft.com/office/drawing/2014/main" id="{86DEDB5B-3AF7-4CF6-90F3-6E8063CD7DB9}"/>
                </a:ext>
              </a:extLst>
            </p:cNvPr>
            <p:cNvSpPr/>
            <p:nvPr/>
          </p:nvSpPr>
          <p:spPr>
            <a:xfrm rot="1426232">
              <a:off x="7750909" y="6031771"/>
              <a:ext cx="204465" cy="215994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rgbClr val="FFFF00"/>
                  </a:solidFill>
                </a:rPr>
                <a:t>4</a:t>
              </a:r>
              <a:endParaRPr lang="zh-CN" altLang="en-US" sz="1400" dirty="0">
                <a:solidFill>
                  <a:srgbClr val="FFFF00"/>
                </a:solidFill>
              </a:endParaRPr>
            </a:p>
          </p:txBody>
        </p:sp>
        <p:cxnSp>
          <p:nvCxnSpPr>
            <p:cNvPr id="148" name="直接连接符 147">
              <a:extLst>
                <a:ext uri="{FF2B5EF4-FFF2-40B4-BE49-F238E27FC236}">
                  <a16:creationId xmlns:a16="http://schemas.microsoft.com/office/drawing/2014/main" id="{97025A4B-6C53-4D62-B675-416085475D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50752" y="5719438"/>
              <a:ext cx="0" cy="34633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直接连接符 149">
              <a:extLst>
                <a:ext uri="{FF2B5EF4-FFF2-40B4-BE49-F238E27FC236}">
                  <a16:creationId xmlns:a16="http://schemas.microsoft.com/office/drawing/2014/main" id="{4BB6EA7F-D5D7-497B-B440-8015A86FC8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50753" y="6065771"/>
              <a:ext cx="1044383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直接连接符 153">
              <a:extLst>
                <a:ext uri="{FF2B5EF4-FFF2-40B4-BE49-F238E27FC236}">
                  <a16:creationId xmlns:a16="http://schemas.microsoft.com/office/drawing/2014/main" id="{63EBCC7D-94C2-4147-8619-F9BAAB9F5B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95136" y="5719438"/>
              <a:ext cx="0" cy="34633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直接连接符 154">
              <a:extLst>
                <a:ext uri="{FF2B5EF4-FFF2-40B4-BE49-F238E27FC236}">
                  <a16:creationId xmlns:a16="http://schemas.microsoft.com/office/drawing/2014/main" id="{401E973F-D41D-43D3-BB02-481A972690B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87884" y="6060258"/>
              <a:ext cx="719917" cy="28786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直接连接符 159">
              <a:extLst>
                <a:ext uri="{FF2B5EF4-FFF2-40B4-BE49-F238E27FC236}">
                  <a16:creationId xmlns:a16="http://schemas.microsoft.com/office/drawing/2014/main" id="{8D6B41D5-BB38-4FC4-8025-2EFC7CEF5C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97045" y="6096515"/>
              <a:ext cx="268844" cy="25978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0" name="图片 189">
            <a:extLst>
              <a:ext uri="{FF2B5EF4-FFF2-40B4-BE49-F238E27FC236}">
                <a16:creationId xmlns:a16="http://schemas.microsoft.com/office/drawing/2014/main" id="{C60819C1-A813-43E8-BB5D-AA68185FFE5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361" t="13313" r="45792" b="7287"/>
          <a:stretch/>
        </p:blipFill>
        <p:spPr>
          <a:xfrm>
            <a:off x="1348268" y="2722480"/>
            <a:ext cx="2228554" cy="2162823"/>
          </a:xfrm>
          <a:prstGeom prst="rect">
            <a:avLst/>
          </a:prstGeom>
        </p:spPr>
      </p:pic>
      <p:grpSp>
        <p:nvGrpSpPr>
          <p:cNvPr id="199" name="组合 198">
            <a:extLst>
              <a:ext uri="{FF2B5EF4-FFF2-40B4-BE49-F238E27FC236}">
                <a16:creationId xmlns:a16="http://schemas.microsoft.com/office/drawing/2014/main" id="{4A52807E-D2A8-4DBC-801B-471793D2DE03}"/>
              </a:ext>
            </a:extLst>
          </p:cNvPr>
          <p:cNvGrpSpPr/>
          <p:nvPr/>
        </p:nvGrpSpPr>
        <p:grpSpPr>
          <a:xfrm>
            <a:off x="8233516" y="4912714"/>
            <a:ext cx="2121327" cy="863234"/>
            <a:chOff x="8805062" y="5536792"/>
            <a:chExt cx="2121327" cy="863234"/>
          </a:xfrm>
        </p:grpSpPr>
        <p:grpSp>
          <p:nvGrpSpPr>
            <p:cNvPr id="192" name="组合 191">
              <a:extLst>
                <a:ext uri="{FF2B5EF4-FFF2-40B4-BE49-F238E27FC236}">
                  <a16:creationId xmlns:a16="http://schemas.microsoft.com/office/drawing/2014/main" id="{D1A788C8-1CC8-41E5-883D-03B3D34B7168}"/>
                </a:ext>
              </a:extLst>
            </p:cNvPr>
            <p:cNvGrpSpPr/>
            <p:nvPr/>
          </p:nvGrpSpPr>
          <p:grpSpPr>
            <a:xfrm>
              <a:off x="8815126" y="5536792"/>
              <a:ext cx="2111263" cy="863234"/>
              <a:chOff x="8326187" y="5528494"/>
              <a:chExt cx="2111263" cy="863234"/>
            </a:xfrm>
          </p:grpSpPr>
          <p:grpSp>
            <p:nvGrpSpPr>
              <p:cNvPr id="180" name="组合 179">
                <a:extLst>
                  <a:ext uri="{FF2B5EF4-FFF2-40B4-BE49-F238E27FC236}">
                    <a16:creationId xmlns:a16="http://schemas.microsoft.com/office/drawing/2014/main" id="{B0A50614-1865-4E7B-95AB-95811C723A48}"/>
                  </a:ext>
                </a:extLst>
              </p:cNvPr>
              <p:cNvGrpSpPr/>
              <p:nvPr/>
            </p:nvGrpSpPr>
            <p:grpSpPr>
              <a:xfrm>
                <a:off x="8326187" y="5528494"/>
                <a:ext cx="2111263" cy="863234"/>
                <a:chOff x="8331824" y="5423900"/>
                <a:chExt cx="2418998" cy="926902"/>
              </a:xfrm>
            </p:grpSpPr>
            <p:pic>
              <p:nvPicPr>
                <p:cNvPr id="163" name="图片 162">
                  <a:extLst>
                    <a:ext uri="{FF2B5EF4-FFF2-40B4-BE49-F238E27FC236}">
                      <a16:creationId xmlns:a16="http://schemas.microsoft.com/office/drawing/2014/main" id="{014BF5CB-1E56-4FA2-B58F-E99B9801EF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25890" t="15949" r="60304" b="73950"/>
                <a:stretch/>
              </p:blipFill>
              <p:spPr>
                <a:xfrm>
                  <a:off x="8331824" y="5423900"/>
                  <a:ext cx="2418998" cy="926902"/>
                </a:xfrm>
                <a:prstGeom prst="rect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</p:pic>
            <p:grpSp>
              <p:nvGrpSpPr>
                <p:cNvPr id="164" name="组合 163">
                  <a:extLst>
                    <a:ext uri="{FF2B5EF4-FFF2-40B4-BE49-F238E27FC236}">
                      <a16:creationId xmlns:a16="http://schemas.microsoft.com/office/drawing/2014/main" id="{1856DBC2-B6E8-4741-8438-5E299552274D}"/>
                    </a:ext>
                  </a:extLst>
                </p:cNvPr>
                <p:cNvGrpSpPr/>
                <p:nvPr/>
              </p:nvGrpSpPr>
              <p:grpSpPr>
                <a:xfrm rot="350016">
                  <a:off x="9199182" y="5539761"/>
                  <a:ext cx="1333842" cy="525098"/>
                  <a:chOff x="7432867" y="547409"/>
                  <a:chExt cx="1222683" cy="468136"/>
                </a:xfrm>
              </p:grpSpPr>
              <p:sp>
                <p:nvSpPr>
                  <p:cNvPr id="166" name="椭圆 165">
                    <a:extLst>
                      <a:ext uri="{FF2B5EF4-FFF2-40B4-BE49-F238E27FC236}">
                        <a16:creationId xmlns:a16="http://schemas.microsoft.com/office/drawing/2014/main" id="{561A14A1-0657-49ED-89A6-9D3720E9F4FB}"/>
                      </a:ext>
                    </a:extLst>
                  </p:cNvPr>
                  <p:cNvSpPr/>
                  <p:nvPr/>
                </p:nvSpPr>
                <p:spPr>
                  <a:xfrm>
                    <a:off x="7647160" y="694055"/>
                    <a:ext cx="170228" cy="180372"/>
                  </a:xfrm>
                  <a:prstGeom prst="ellipse">
                    <a:avLst/>
                  </a:prstGeom>
                  <a:noFill/>
                  <a:ln>
                    <a:solidFill>
                      <a:srgbClr val="FFFF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CN" sz="1400" dirty="0">
                        <a:solidFill>
                          <a:srgbClr val="FFFF00"/>
                        </a:solidFill>
                      </a:rPr>
                      <a:t>1</a:t>
                    </a:r>
                    <a:endParaRPr lang="zh-CN" altLang="en-US" sz="1400" dirty="0">
                      <a:solidFill>
                        <a:srgbClr val="FFFF00"/>
                      </a:solidFill>
                    </a:endParaRPr>
                  </a:p>
                </p:txBody>
              </p:sp>
              <p:cxnSp>
                <p:nvCxnSpPr>
                  <p:cNvPr id="168" name="直接连接符 167">
                    <a:extLst>
                      <a:ext uri="{FF2B5EF4-FFF2-40B4-BE49-F238E27FC236}">
                        <a16:creationId xmlns:a16="http://schemas.microsoft.com/office/drawing/2014/main" id="{E659EE37-18A1-46A1-93BF-2C45CF9B8F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432867" y="945356"/>
                    <a:ext cx="625195" cy="70189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9" name="直接连接符 168">
                    <a:extLst>
                      <a:ext uri="{FF2B5EF4-FFF2-40B4-BE49-F238E27FC236}">
                        <a16:creationId xmlns:a16="http://schemas.microsoft.com/office/drawing/2014/main" id="{E17C0F86-B380-4545-9CEE-CA2CE50F649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043791" y="945356"/>
                    <a:ext cx="459653" cy="46131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" name="直接连接符 170">
                    <a:extLst>
                      <a:ext uri="{FF2B5EF4-FFF2-40B4-BE49-F238E27FC236}">
                        <a16:creationId xmlns:a16="http://schemas.microsoft.com/office/drawing/2014/main" id="{32298FCF-8BE6-497B-B700-3002375E2A1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470456" y="557476"/>
                    <a:ext cx="483428" cy="55104"/>
                  </a:xfrm>
                  <a:prstGeom prst="line">
                    <a:avLst/>
                  </a:prstGeom>
                  <a:ln w="1905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" name="直接连接符 171">
                    <a:extLst>
                      <a:ext uri="{FF2B5EF4-FFF2-40B4-BE49-F238E27FC236}">
                        <a16:creationId xmlns:a16="http://schemas.microsoft.com/office/drawing/2014/main" id="{04C272DA-B1DA-410E-8AF1-A7AC81C1F1D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474643" y="613263"/>
                    <a:ext cx="6949" cy="364630"/>
                  </a:xfrm>
                  <a:prstGeom prst="line">
                    <a:avLst/>
                  </a:prstGeom>
                  <a:ln w="1905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3" name="直接连接符 172">
                    <a:extLst>
                      <a:ext uri="{FF2B5EF4-FFF2-40B4-BE49-F238E27FC236}">
                        <a16:creationId xmlns:a16="http://schemas.microsoft.com/office/drawing/2014/main" id="{749F3B11-5FAE-4181-ADBD-F41B63458BB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470456" y="915691"/>
                    <a:ext cx="548744" cy="51890"/>
                  </a:xfrm>
                  <a:prstGeom prst="line">
                    <a:avLst/>
                  </a:prstGeom>
                  <a:ln w="1905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4" name="直接连接符 173">
                    <a:extLst>
                      <a:ext uri="{FF2B5EF4-FFF2-40B4-BE49-F238E27FC236}">
                        <a16:creationId xmlns:a16="http://schemas.microsoft.com/office/drawing/2014/main" id="{7988F36E-B5B9-48F5-929E-133143B05DF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984926" y="551781"/>
                    <a:ext cx="670624" cy="70207"/>
                  </a:xfrm>
                  <a:prstGeom prst="line">
                    <a:avLst/>
                  </a:prstGeom>
                  <a:ln w="1905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5" name="直接连接符 174">
                    <a:extLst>
                      <a:ext uri="{FF2B5EF4-FFF2-40B4-BE49-F238E27FC236}">
                        <a16:creationId xmlns:a16="http://schemas.microsoft.com/office/drawing/2014/main" id="{8BA3D81F-CB9A-4DEE-8E4E-745E2C27DFC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065753" y="912143"/>
                    <a:ext cx="407114" cy="43827"/>
                  </a:xfrm>
                  <a:prstGeom prst="line">
                    <a:avLst/>
                  </a:prstGeom>
                  <a:ln w="1905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6" name="直接连接符 175">
                    <a:extLst>
                      <a:ext uri="{FF2B5EF4-FFF2-40B4-BE49-F238E27FC236}">
                        <a16:creationId xmlns:a16="http://schemas.microsoft.com/office/drawing/2014/main" id="{BE5A0724-A084-4FFD-B0F7-EB56AE2654B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8472867" y="621988"/>
                    <a:ext cx="171071" cy="347585"/>
                  </a:xfrm>
                  <a:prstGeom prst="line">
                    <a:avLst/>
                  </a:prstGeom>
                  <a:ln w="1905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7" name="直接连接符 176">
                    <a:extLst>
                      <a:ext uri="{FF2B5EF4-FFF2-40B4-BE49-F238E27FC236}">
                        <a16:creationId xmlns:a16="http://schemas.microsoft.com/office/drawing/2014/main" id="{C343BF92-A4D4-4393-A8C5-AD98AC56071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944370" y="548415"/>
                    <a:ext cx="66239" cy="356502"/>
                  </a:xfrm>
                  <a:prstGeom prst="line">
                    <a:avLst/>
                  </a:prstGeom>
                  <a:ln w="1905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" name="直接连接符 177">
                    <a:extLst>
                      <a:ext uri="{FF2B5EF4-FFF2-40B4-BE49-F238E27FC236}">
                        <a16:creationId xmlns:a16="http://schemas.microsoft.com/office/drawing/2014/main" id="{843F0118-44EF-410C-B14A-A83C14CFAEC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991824" y="547409"/>
                    <a:ext cx="73929" cy="373021"/>
                  </a:xfrm>
                  <a:prstGeom prst="line">
                    <a:avLst/>
                  </a:prstGeom>
                  <a:ln w="1905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9" name="椭圆 178">
                    <a:extLst>
                      <a:ext uri="{FF2B5EF4-FFF2-40B4-BE49-F238E27FC236}">
                        <a16:creationId xmlns:a16="http://schemas.microsoft.com/office/drawing/2014/main" id="{C959C536-77A1-4125-8C22-35C315B787BD}"/>
                      </a:ext>
                    </a:extLst>
                  </p:cNvPr>
                  <p:cNvSpPr/>
                  <p:nvPr/>
                </p:nvSpPr>
                <p:spPr>
                  <a:xfrm>
                    <a:off x="8217992" y="679196"/>
                    <a:ext cx="170228" cy="180372"/>
                  </a:xfrm>
                  <a:prstGeom prst="ellipse">
                    <a:avLst/>
                  </a:prstGeom>
                  <a:noFill/>
                  <a:ln>
                    <a:solidFill>
                      <a:srgbClr val="FFFF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CN" sz="1400" dirty="0">
                        <a:solidFill>
                          <a:srgbClr val="FFFF00"/>
                        </a:solidFill>
                      </a:rPr>
                      <a:t>2</a:t>
                    </a:r>
                    <a:endParaRPr lang="zh-CN" altLang="en-US" sz="1400" dirty="0">
                      <a:solidFill>
                        <a:srgbClr val="FFFF00"/>
                      </a:solidFill>
                    </a:endParaRPr>
                  </a:p>
                </p:txBody>
              </p:sp>
            </p:grpSp>
          </p:grpSp>
          <p:cxnSp>
            <p:nvCxnSpPr>
              <p:cNvPr id="187" name="直接连接符 186">
                <a:extLst>
                  <a:ext uri="{FF2B5EF4-FFF2-40B4-BE49-F238E27FC236}">
                    <a16:creationId xmlns:a16="http://schemas.microsoft.com/office/drawing/2014/main" id="{2AEE0C46-34FA-4304-8EB4-67C4BAE366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68173" y="6142006"/>
                <a:ext cx="369277" cy="159009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3" name="直接连接符 192">
              <a:extLst>
                <a:ext uri="{FF2B5EF4-FFF2-40B4-BE49-F238E27FC236}">
                  <a16:creationId xmlns:a16="http://schemas.microsoft.com/office/drawing/2014/main" id="{508F2783-6CDA-4B57-9FB8-14330720DA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71694" y="6059477"/>
              <a:ext cx="413149" cy="7021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直接连接符 193">
              <a:extLst>
                <a:ext uri="{FF2B5EF4-FFF2-40B4-BE49-F238E27FC236}">
                  <a16:creationId xmlns:a16="http://schemas.microsoft.com/office/drawing/2014/main" id="{EA182A49-EF86-4A6D-A286-82751193BE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05062" y="6120071"/>
              <a:ext cx="381128" cy="18692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406831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AAD1748-C1E1-474E-8BE5-ACD0D24FD2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16" t="14435" r="35021" b="15366"/>
          <a:stretch/>
        </p:blipFill>
        <p:spPr>
          <a:xfrm>
            <a:off x="671136" y="1035018"/>
            <a:ext cx="2624514" cy="16410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FE6C1E-F015-43F2-B4E7-1B952491CA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82" t="14699" r="36173" b="24178"/>
          <a:stretch/>
        </p:blipFill>
        <p:spPr>
          <a:xfrm>
            <a:off x="3453013" y="1035018"/>
            <a:ext cx="2236801" cy="16410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0964DD4-0033-4ACA-BFBD-ABBCA891EF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229" t="22787" r="43333" b="22786"/>
          <a:stretch/>
        </p:blipFill>
        <p:spPr>
          <a:xfrm>
            <a:off x="5886635" y="1029566"/>
            <a:ext cx="1600043" cy="16410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5AA50B5-1C62-4435-B3ED-944B65E81F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471" r="6042"/>
          <a:stretch/>
        </p:blipFill>
        <p:spPr>
          <a:xfrm>
            <a:off x="7683500" y="1029566"/>
            <a:ext cx="3178340" cy="16410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1038DA0-AD31-4F6C-8C53-C4B177B1331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271" t="22787" r="35610" b="28812"/>
          <a:stretch/>
        </p:blipFill>
        <p:spPr>
          <a:xfrm>
            <a:off x="664289" y="2850209"/>
            <a:ext cx="2631362" cy="17012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AD2DFEC-B222-4465-AF09-DBE3BBC5229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396" t="22009" r="35609" b="23175"/>
          <a:stretch/>
        </p:blipFill>
        <p:spPr>
          <a:xfrm>
            <a:off x="3422433" y="2850209"/>
            <a:ext cx="2424743" cy="16961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D983848-3926-429E-9C65-2ABFD50D991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916" t="20261" r="35610" b="24341"/>
          <a:stretch/>
        </p:blipFill>
        <p:spPr>
          <a:xfrm>
            <a:off x="5973959" y="2850209"/>
            <a:ext cx="2331841" cy="166917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70F9F65-A2BF-46BA-A808-CD2531A1297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500" t="19093" r="30937" b="13358"/>
          <a:stretch/>
        </p:blipFill>
        <p:spPr>
          <a:xfrm>
            <a:off x="8432583" y="2850210"/>
            <a:ext cx="2603717" cy="166629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E4248BF0-89B0-459F-AE08-9DFD5E9F16BA}"/>
              </a:ext>
            </a:extLst>
          </p:cNvPr>
          <p:cNvSpPr txBox="1"/>
          <p:nvPr/>
        </p:nvSpPr>
        <p:spPr>
          <a:xfrm>
            <a:off x="3050482" y="2301304"/>
            <a:ext cx="21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1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67E3C08B-CA0B-4331-9852-FDB68AC87A4C}"/>
              </a:ext>
            </a:extLst>
          </p:cNvPr>
          <p:cNvSpPr txBox="1"/>
          <p:nvPr/>
        </p:nvSpPr>
        <p:spPr>
          <a:xfrm>
            <a:off x="5427894" y="2301304"/>
            <a:ext cx="21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2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32D05841-D668-47E7-B163-48245151C8CD}"/>
              </a:ext>
            </a:extLst>
          </p:cNvPr>
          <p:cNvSpPr txBox="1"/>
          <p:nvPr/>
        </p:nvSpPr>
        <p:spPr>
          <a:xfrm>
            <a:off x="7187518" y="2301304"/>
            <a:ext cx="21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3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D7A209ED-C722-4298-9545-636886F5C80A}"/>
              </a:ext>
            </a:extLst>
          </p:cNvPr>
          <p:cNvSpPr txBox="1"/>
          <p:nvPr/>
        </p:nvSpPr>
        <p:spPr>
          <a:xfrm>
            <a:off x="10527618" y="2336174"/>
            <a:ext cx="21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4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6C522165-6695-47FA-9D3A-19C55CAD2E32}"/>
              </a:ext>
            </a:extLst>
          </p:cNvPr>
          <p:cNvSpPr txBox="1"/>
          <p:nvPr/>
        </p:nvSpPr>
        <p:spPr>
          <a:xfrm>
            <a:off x="3035192" y="4176985"/>
            <a:ext cx="21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5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732949E4-1184-4D64-808D-70DA85615AE5}"/>
              </a:ext>
            </a:extLst>
          </p:cNvPr>
          <p:cNvSpPr txBox="1"/>
          <p:nvPr/>
        </p:nvSpPr>
        <p:spPr>
          <a:xfrm>
            <a:off x="5558604" y="4176985"/>
            <a:ext cx="21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6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9061BC91-76D0-483A-A012-78918922978E}"/>
              </a:ext>
            </a:extLst>
          </p:cNvPr>
          <p:cNvSpPr txBox="1"/>
          <p:nvPr/>
        </p:nvSpPr>
        <p:spPr>
          <a:xfrm>
            <a:off x="7983347" y="4182044"/>
            <a:ext cx="21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7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EE145FD0-E78E-4004-8969-2CBEC130F0C3}"/>
              </a:ext>
            </a:extLst>
          </p:cNvPr>
          <p:cNvSpPr txBox="1"/>
          <p:nvPr/>
        </p:nvSpPr>
        <p:spPr>
          <a:xfrm>
            <a:off x="10726507" y="4199155"/>
            <a:ext cx="21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8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3DF41926-63A3-46D5-B391-D5D3F62FAA9E}"/>
              </a:ext>
            </a:extLst>
          </p:cNvPr>
          <p:cNvSpPr txBox="1"/>
          <p:nvPr/>
        </p:nvSpPr>
        <p:spPr>
          <a:xfrm>
            <a:off x="4942654" y="339614"/>
            <a:ext cx="5088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ECAL</a:t>
            </a:r>
            <a:r>
              <a:rPr lang="zh-CN" altLang="en-US" sz="2000" dirty="0"/>
              <a:t>模块组装方案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89991298-F7C1-4E08-A4CD-6B86F3E0BEC3}"/>
              </a:ext>
            </a:extLst>
          </p:cNvPr>
          <p:cNvSpPr txBox="1"/>
          <p:nvPr/>
        </p:nvSpPr>
        <p:spPr>
          <a:xfrm>
            <a:off x="867540" y="4703542"/>
            <a:ext cx="618096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组装步骤</a:t>
            </a:r>
            <a:endParaRPr lang="en-US" altLang="zh-CN" b="1" dirty="0">
              <a:solidFill>
                <a:srgbClr val="FF0000"/>
              </a:solidFill>
            </a:endParaRPr>
          </a:p>
          <a:p>
            <a:r>
              <a:rPr lang="en-US" altLang="zh-CN" sz="1600" dirty="0"/>
              <a:t>1</a:t>
            </a:r>
            <a:r>
              <a:rPr lang="zh-CN" altLang="en-US" sz="1600" dirty="0"/>
              <a:t>、定制碳纤维蜂窝保护壳；</a:t>
            </a:r>
            <a:endParaRPr lang="en-US" altLang="zh-CN" sz="1600" dirty="0"/>
          </a:p>
          <a:p>
            <a:r>
              <a:rPr lang="en-US" altLang="zh-CN" sz="1600" dirty="0"/>
              <a:t>2</a:t>
            </a:r>
            <a:r>
              <a:rPr lang="zh-CN" altLang="en-US" sz="1600" dirty="0"/>
              <a:t>、将晶体插入保护壳，并在端部缝隙处填胶防止安装过程中滑动；</a:t>
            </a:r>
            <a:endParaRPr lang="en-US" altLang="zh-CN" sz="1600" dirty="0"/>
          </a:p>
          <a:p>
            <a:r>
              <a:rPr lang="en-US" altLang="zh-CN" sz="1600" dirty="0"/>
              <a:t>3</a:t>
            </a:r>
            <a:r>
              <a:rPr lang="zh-CN" altLang="en-US" sz="1600" dirty="0"/>
              <a:t>、套碳纤维外壳，防止晶体滑出；</a:t>
            </a:r>
            <a:endParaRPr lang="en-US" altLang="zh-CN" sz="1600" dirty="0"/>
          </a:p>
          <a:p>
            <a:r>
              <a:rPr lang="en-US" altLang="zh-CN" sz="1600" dirty="0"/>
              <a:t>4</a:t>
            </a:r>
            <a:r>
              <a:rPr lang="zh-CN" altLang="en-US" sz="1600" dirty="0"/>
              <a:t>、将碳纤维外壳与蜂窝保护壳用碳纤维插拔固定；</a:t>
            </a:r>
            <a:endParaRPr lang="en-US" altLang="zh-CN" sz="1600" dirty="0"/>
          </a:p>
          <a:p>
            <a:endParaRPr lang="zh-CN" altLang="en-US" sz="1600" dirty="0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EDE06534-3B02-4645-9757-03F7F8720A09}"/>
              </a:ext>
            </a:extLst>
          </p:cNvPr>
          <p:cNvSpPr txBox="1"/>
          <p:nvPr/>
        </p:nvSpPr>
        <p:spPr>
          <a:xfrm>
            <a:off x="6982702" y="4997437"/>
            <a:ext cx="6096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/>
              <a:t>5-6</a:t>
            </a:r>
            <a:r>
              <a:rPr lang="zh-CN" altLang="en-US" sz="1600" dirty="0"/>
              <a:t>、在碳纤维外壳四面安装电子学板；</a:t>
            </a:r>
            <a:endParaRPr lang="en-US" altLang="zh-CN" sz="1600" dirty="0"/>
          </a:p>
          <a:p>
            <a:r>
              <a:rPr lang="en-US" altLang="zh-CN" sz="1600" dirty="0"/>
              <a:t>7</a:t>
            </a:r>
            <a:r>
              <a:rPr lang="zh-CN" altLang="en-US" sz="1600" dirty="0"/>
              <a:t>、在模块外壳安装铜壳帮助导热</a:t>
            </a:r>
            <a:endParaRPr lang="en-US" altLang="zh-CN" sz="1600" dirty="0"/>
          </a:p>
          <a:p>
            <a:r>
              <a:rPr lang="en-US" altLang="zh-CN" sz="1600" dirty="0"/>
              <a:t>8</a:t>
            </a:r>
            <a:r>
              <a:rPr lang="zh-CN" altLang="en-US" sz="1600" dirty="0"/>
              <a:t>、在将模块安装到筒体上后，顶部安装散热铝管。</a:t>
            </a:r>
            <a:endParaRPr lang="en-US" altLang="zh-CN" sz="1600" dirty="0"/>
          </a:p>
          <a:p>
            <a:endParaRPr lang="en-US" altLang="zh-CN" sz="1600" dirty="0"/>
          </a:p>
          <a:p>
            <a:r>
              <a:rPr lang="zh-CN" altLang="en-US" sz="1600" dirty="0"/>
              <a:t>模块顶部侧壁与筒体采用螺栓固定。</a:t>
            </a:r>
            <a:endParaRPr lang="en-US" altLang="zh-CN" sz="1600" dirty="0"/>
          </a:p>
        </p:txBody>
      </p:sp>
    </p:spTree>
    <p:extLst>
      <p:ext uri="{BB962C8B-B14F-4D97-AF65-F5344CB8AC3E}">
        <p14:creationId xmlns:p14="http://schemas.microsoft.com/office/powerpoint/2010/main" val="42033217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DA713CF-2CF2-4F61-B419-6347C8D97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217317"/>
            <a:ext cx="4673600" cy="2995449"/>
          </a:xfrm>
          <a:prstGeom prst="rect">
            <a:avLst/>
          </a:prstGeom>
        </p:spPr>
      </p:pic>
      <p:sp>
        <p:nvSpPr>
          <p:cNvPr id="6" name="文本框 6">
            <a:extLst>
              <a:ext uri="{FF2B5EF4-FFF2-40B4-BE49-F238E27FC236}">
                <a16:creationId xmlns:a16="http://schemas.microsoft.com/office/drawing/2014/main" id="{FE9E09A4-768F-47FC-B806-997B76728077}"/>
              </a:ext>
            </a:extLst>
          </p:cNvPr>
          <p:cNvSpPr txBox="1"/>
          <p:nvPr/>
        </p:nvSpPr>
        <p:spPr>
          <a:xfrm>
            <a:off x="1359562" y="847985"/>
            <a:ext cx="2981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碳纤维蜂窝保护壳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1C1492D-9CEF-4C8F-897F-7C5F5825D96B}"/>
              </a:ext>
            </a:extLst>
          </p:cNvPr>
          <p:cNvSpPr txBox="1"/>
          <p:nvPr/>
        </p:nvSpPr>
        <p:spPr>
          <a:xfrm>
            <a:off x="1832569" y="4412701"/>
            <a:ext cx="5157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蜂窝层高：</a:t>
            </a:r>
            <a:r>
              <a:rPr lang="en-US" altLang="zh-CN" dirty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10mm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层板厚度：</a:t>
            </a:r>
            <a:r>
              <a:rPr lang="en-US" altLang="zh-CN" dirty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0.2mm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隔板厚度：</a:t>
            </a:r>
            <a:r>
              <a:rPr lang="en-US" altLang="zh-CN" dirty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0.4mm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总层数：</a:t>
            </a:r>
            <a:r>
              <a:rPr lang="en-US" altLang="zh-CN" dirty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26-28</a:t>
            </a:r>
            <a:r>
              <a:rPr lang="zh-CN" altLang="en-US" dirty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C253A40-96CC-47D2-B1E2-84BF345A0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9900" y="1217317"/>
            <a:ext cx="3823026" cy="2996136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F3C83588-6CF6-4BAF-AD36-94C2FD92AC58}"/>
              </a:ext>
            </a:extLst>
          </p:cNvPr>
          <p:cNvSpPr txBox="1"/>
          <p:nvPr/>
        </p:nvSpPr>
        <p:spPr>
          <a:xfrm>
            <a:off x="6990496" y="45577"/>
            <a:ext cx="3079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碳纤维保护壳有限元计算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D5CB2E3-E1D6-43FD-8E93-4F19CD01C935}"/>
              </a:ext>
            </a:extLst>
          </p:cNvPr>
          <p:cNvSpPr txBox="1"/>
          <p:nvPr/>
        </p:nvSpPr>
        <p:spPr>
          <a:xfrm>
            <a:off x="5018224" y="4403129"/>
            <a:ext cx="366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厂家反馈：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蜂窝结构层板厚度小，加工难度大，加工误差会比较大，达到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0.1mm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量级。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F1860C2-0ACD-49A8-BE82-61795B238BDD}"/>
              </a:ext>
            </a:extLst>
          </p:cNvPr>
          <p:cNvSpPr txBox="1"/>
          <p:nvPr/>
        </p:nvSpPr>
        <p:spPr>
          <a:xfrm>
            <a:off x="0" y="0"/>
            <a:ext cx="2281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原模块设计方案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E8813C1-F5F3-4E51-BF44-0FB11A0A13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824" y="1217317"/>
            <a:ext cx="3482775" cy="2613102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B240515A-F7DB-4A08-B719-BA7E4AFFEC49}"/>
              </a:ext>
            </a:extLst>
          </p:cNvPr>
          <p:cNvSpPr txBox="1"/>
          <p:nvPr/>
        </p:nvSpPr>
        <p:spPr>
          <a:xfrm>
            <a:off x="8709225" y="3895262"/>
            <a:ext cx="32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哈玻院类似产品：网格</a:t>
            </a:r>
            <a:r>
              <a:rPr lang="en-US" altLang="zh-CN" dirty="0"/>
              <a:t>25*25mm</a:t>
            </a:r>
            <a:r>
              <a:rPr lang="zh-CN" altLang="en-US" dirty="0"/>
              <a:t>，壁厚</a:t>
            </a:r>
            <a:r>
              <a:rPr lang="en-US" altLang="zh-CN" dirty="0"/>
              <a:t>1.3mm</a:t>
            </a:r>
            <a:r>
              <a:rPr lang="zh-CN" altLang="en-US" dirty="0"/>
              <a:t>，加工精度</a:t>
            </a:r>
            <a:r>
              <a:rPr lang="en-US" altLang="zh-CN" dirty="0"/>
              <a:t>0.02mm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759606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4EEFC00E-4E28-49BC-A89A-C23C182D40C5}"/>
              </a:ext>
            </a:extLst>
          </p:cNvPr>
          <p:cNvSpPr txBox="1"/>
          <p:nvPr/>
        </p:nvSpPr>
        <p:spPr>
          <a:xfrm>
            <a:off x="0" y="0"/>
            <a:ext cx="2281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模块优化设计方案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9061723-7F5E-45A9-A5E7-C41D56D4A0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75" t="9473" r="23334" b="12382"/>
          <a:stretch/>
        </p:blipFill>
        <p:spPr>
          <a:xfrm>
            <a:off x="253506" y="850901"/>
            <a:ext cx="4805515" cy="32384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24FC4DA-5F28-4083-BC6D-DAD3C1043A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54" t="13157" r="39231" b="13157"/>
          <a:stretch/>
        </p:blipFill>
        <p:spPr>
          <a:xfrm>
            <a:off x="6096000" y="495299"/>
            <a:ext cx="5842494" cy="5867401"/>
          </a:xfrm>
          <a:prstGeom prst="rect">
            <a:avLst/>
          </a:prstGeom>
        </p:spPr>
      </p:pic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B2FAA762-5AA0-4EC1-9D52-F7EC280B28C5}"/>
              </a:ext>
            </a:extLst>
          </p:cNvPr>
          <p:cNvCxnSpPr>
            <a:cxnSpLocks/>
          </p:cNvCxnSpPr>
          <p:nvPr/>
        </p:nvCxnSpPr>
        <p:spPr>
          <a:xfrm>
            <a:off x="6642100" y="1727200"/>
            <a:ext cx="1549400" cy="4064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AB602EE6-5E67-4D26-A65E-26B49C4A621D}"/>
              </a:ext>
            </a:extLst>
          </p:cNvPr>
          <p:cNvSpPr txBox="1"/>
          <p:nvPr/>
        </p:nvSpPr>
        <p:spPr>
          <a:xfrm>
            <a:off x="5378450" y="1524000"/>
            <a:ext cx="1435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顶部电子学</a:t>
            </a:r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A635B4B9-85A3-4DC2-9CA0-06900DB1784B}"/>
              </a:ext>
            </a:extLst>
          </p:cNvPr>
          <p:cNvCxnSpPr>
            <a:cxnSpLocks/>
          </p:cNvCxnSpPr>
          <p:nvPr/>
        </p:nvCxnSpPr>
        <p:spPr>
          <a:xfrm>
            <a:off x="6642100" y="2045732"/>
            <a:ext cx="1549400" cy="4064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021EF4B6-850D-4803-9C16-1D4A2E22D1E4}"/>
              </a:ext>
            </a:extLst>
          </p:cNvPr>
          <p:cNvSpPr txBox="1"/>
          <p:nvPr/>
        </p:nvSpPr>
        <p:spPr>
          <a:xfrm>
            <a:off x="5497418" y="1949620"/>
            <a:ext cx="1435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碳纤维顶盖</a:t>
            </a:r>
          </a:p>
        </p:txBody>
      </p: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89C0A5B1-8B2B-45BE-BB8A-5A0B6E400E6B}"/>
              </a:ext>
            </a:extLst>
          </p:cNvPr>
          <p:cNvCxnSpPr>
            <a:cxnSpLocks/>
          </p:cNvCxnSpPr>
          <p:nvPr/>
        </p:nvCxnSpPr>
        <p:spPr>
          <a:xfrm>
            <a:off x="6832600" y="1009650"/>
            <a:ext cx="1549400" cy="4064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921E285A-DCE1-46CD-9A57-8063C79D0AAE}"/>
              </a:ext>
            </a:extLst>
          </p:cNvPr>
          <p:cNvSpPr txBox="1"/>
          <p:nvPr/>
        </p:nvSpPr>
        <p:spPr>
          <a:xfrm>
            <a:off x="5826125" y="806450"/>
            <a:ext cx="1435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散热铝管</a:t>
            </a:r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4948D488-BE88-4267-9820-B463CE2D78DA}"/>
              </a:ext>
            </a:extLst>
          </p:cNvPr>
          <p:cNvCxnSpPr>
            <a:cxnSpLocks/>
          </p:cNvCxnSpPr>
          <p:nvPr/>
        </p:nvCxnSpPr>
        <p:spPr>
          <a:xfrm>
            <a:off x="5826125" y="2660134"/>
            <a:ext cx="1549400" cy="4064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18DF2D76-59D0-4F11-A9C6-C87F69BBBE88}"/>
              </a:ext>
            </a:extLst>
          </p:cNvPr>
          <p:cNvSpPr txBox="1"/>
          <p:nvPr/>
        </p:nvSpPr>
        <p:spPr>
          <a:xfrm>
            <a:off x="4849813" y="2347099"/>
            <a:ext cx="1657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单层电子学板</a:t>
            </a:r>
          </a:p>
        </p:txBody>
      </p: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9424636E-A9FE-4434-BAB0-B11633ADA952}"/>
              </a:ext>
            </a:extLst>
          </p:cNvPr>
          <p:cNvCxnSpPr>
            <a:cxnSpLocks/>
          </p:cNvCxnSpPr>
          <p:nvPr/>
        </p:nvCxnSpPr>
        <p:spPr>
          <a:xfrm>
            <a:off x="6321425" y="4614566"/>
            <a:ext cx="1549400" cy="4064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10F3D2A8-5BAE-4C69-9DDE-7E195F2C07DA}"/>
              </a:ext>
            </a:extLst>
          </p:cNvPr>
          <p:cNvSpPr txBox="1"/>
          <p:nvPr/>
        </p:nvSpPr>
        <p:spPr>
          <a:xfrm>
            <a:off x="5314950" y="4411366"/>
            <a:ext cx="1435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碳纤维框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AE00444A-278C-46FB-9CA4-A7DD47B25C54}"/>
              </a:ext>
            </a:extLst>
          </p:cNvPr>
          <p:cNvSpPr txBox="1"/>
          <p:nvPr/>
        </p:nvSpPr>
        <p:spPr>
          <a:xfrm>
            <a:off x="10735169" y="1861066"/>
            <a:ext cx="1606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整面电子学板</a:t>
            </a:r>
          </a:p>
        </p:txBody>
      </p: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1907DA93-1FF2-4DC4-BFAD-4C9E36AB281E}"/>
              </a:ext>
            </a:extLst>
          </p:cNvPr>
          <p:cNvCxnSpPr>
            <a:cxnSpLocks/>
          </p:cNvCxnSpPr>
          <p:nvPr/>
        </p:nvCxnSpPr>
        <p:spPr>
          <a:xfrm flipH="1">
            <a:off x="11208244" y="2172216"/>
            <a:ext cx="330200" cy="5958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椭圆 25">
            <a:extLst>
              <a:ext uri="{FF2B5EF4-FFF2-40B4-BE49-F238E27FC236}">
                <a16:creationId xmlns:a16="http://schemas.microsoft.com/office/drawing/2014/main" id="{DEAC940E-A0B2-4BBA-8243-3FC146F65070}"/>
              </a:ext>
            </a:extLst>
          </p:cNvPr>
          <p:cNvSpPr/>
          <p:nvPr/>
        </p:nvSpPr>
        <p:spPr>
          <a:xfrm rot="931342">
            <a:off x="1280656" y="2044987"/>
            <a:ext cx="1657350" cy="3435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3AF2ED2B-0AC2-4D52-9713-B0180CF4F619}"/>
              </a:ext>
            </a:extLst>
          </p:cNvPr>
          <p:cNvSpPr/>
          <p:nvPr/>
        </p:nvSpPr>
        <p:spPr>
          <a:xfrm rot="931342">
            <a:off x="2852754" y="1334288"/>
            <a:ext cx="1657350" cy="3435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73E34E06-ECC8-4D55-924C-F71EB2001014}"/>
              </a:ext>
            </a:extLst>
          </p:cNvPr>
          <p:cNvCxnSpPr>
            <a:cxnSpLocks/>
          </p:cNvCxnSpPr>
          <p:nvPr/>
        </p:nvCxnSpPr>
        <p:spPr>
          <a:xfrm>
            <a:off x="1764806" y="781644"/>
            <a:ext cx="1549400" cy="4064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C8C3A634-AD97-46E9-B68F-45D90F63EC08}"/>
              </a:ext>
            </a:extLst>
          </p:cNvPr>
          <p:cNvCxnSpPr>
            <a:cxnSpLocks/>
          </p:cNvCxnSpPr>
          <p:nvPr/>
        </p:nvCxnSpPr>
        <p:spPr>
          <a:xfrm>
            <a:off x="1763019" y="806450"/>
            <a:ext cx="14314" cy="11213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>
            <a:extLst>
              <a:ext uri="{FF2B5EF4-FFF2-40B4-BE49-F238E27FC236}">
                <a16:creationId xmlns:a16="http://schemas.microsoft.com/office/drawing/2014/main" id="{2348394F-4E8A-4339-B36C-A06B8B4D9D0C}"/>
              </a:ext>
            </a:extLst>
          </p:cNvPr>
          <p:cNvSpPr txBox="1"/>
          <p:nvPr/>
        </p:nvSpPr>
        <p:spPr>
          <a:xfrm>
            <a:off x="1140736" y="495299"/>
            <a:ext cx="1399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两侧安装孔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54152C0A-CCFD-4935-9367-237A02CCDE67}"/>
              </a:ext>
            </a:extLst>
          </p:cNvPr>
          <p:cNvSpPr txBox="1"/>
          <p:nvPr/>
        </p:nvSpPr>
        <p:spPr>
          <a:xfrm>
            <a:off x="571500" y="5082233"/>
            <a:ext cx="5935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优化后的框架保留下底面和侧面，顶部加顶盖。</a:t>
            </a:r>
          </a:p>
        </p:txBody>
      </p:sp>
    </p:spTree>
    <p:extLst>
      <p:ext uri="{BB962C8B-B14F-4D97-AF65-F5344CB8AC3E}">
        <p14:creationId xmlns:p14="http://schemas.microsoft.com/office/powerpoint/2010/main" val="36569819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:a16="http://schemas.microsoft.com/office/drawing/2014/main" id="{B3160BCA-BC63-41E8-92C3-3310EA8A4A24}"/>
              </a:ext>
            </a:extLst>
          </p:cNvPr>
          <p:cNvGrpSpPr/>
          <p:nvPr/>
        </p:nvGrpSpPr>
        <p:grpSpPr>
          <a:xfrm>
            <a:off x="558800" y="533164"/>
            <a:ext cx="8445500" cy="5473935"/>
            <a:chOff x="1130300" y="1028465"/>
            <a:chExt cx="7429500" cy="475003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343AA41-FA8B-4CE5-A943-5C2A7F0FBB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2899" t="22600" r="24603"/>
            <a:stretch/>
          </p:blipFill>
          <p:spPr>
            <a:xfrm>
              <a:off x="1130300" y="1028465"/>
              <a:ext cx="7429500" cy="4750034"/>
            </a:xfrm>
            <a:prstGeom prst="rect">
              <a:avLst/>
            </a:prstGeom>
          </p:spPr>
        </p:pic>
        <p:sp>
          <p:nvSpPr>
            <p:cNvPr id="15" name="箭头: 下 14">
              <a:extLst>
                <a:ext uri="{FF2B5EF4-FFF2-40B4-BE49-F238E27FC236}">
                  <a16:creationId xmlns:a16="http://schemas.microsoft.com/office/drawing/2014/main" id="{48854C72-3E68-4325-AD79-20E68E9E55EA}"/>
                </a:ext>
              </a:extLst>
            </p:cNvPr>
            <p:cNvSpPr/>
            <p:nvPr/>
          </p:nvSpPr>
          <p:spPr>
            <a:xfrm rot="19473440">
              <a:off x="4653538" y="1473759"/>
              <a:ext cx="104418" cy="2040983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箭头: 下 15">
              <a:extLst>
                <a:ext uri="{FF2B5EF4-FFF2-40B4-BE49-F238E27FC236}">
                  <a16:creationId xmlns:a16="http://schemas.microsoft.com/office/drawing/2014/main" id="{90C663AA-64E5-481F-958F-66680B861D78}"/>
                </a:ext>
              </a:extLst>
            </p:cNvPr>
            <p:cNvSpPr/>
            <p:nvPr/>
          </p:nvSpPr>
          <p:spPr>
            <a:xfrm rot="19473440">
              <a:off x="3590636" y="1938837"/>
              <a:ext cx="104418" cy="2040983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箭头: 下 16">
              <a:extLst>
                <a:ext uri="{FF2B5EF4-FFF2-40B4-BE49-F238E27FC236}">
                  <a16:creationId xmlns:a16="http://schemas.microsoft.com/office/drawing/2014/main" id="{0E1D69E4-425F-4A13-836F-15594F5B5E82}"/>
                </a:ext>
              </a:extLst>
            </p:cNvPr>
            <p:cNvSpPr/>
            <p:nvPr/>
          </p:nvSpPr>
          <p:spPr>
            <a:xfrm rot="2017864">
              <a:off x="5094100" y="3318356"/>
              <a:ext cx="160594" cy="611175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箭头: 下 17">
              <a:extLst>
                <a:ext uri="{FF2B5EF4-FFF2-40B4-BE49-F238E27FC236}">
                  <a16:creationId xmlns:a16="http://schemas.microsoft.com/office/drawing/2014/main" id="{F72D6DA1-C53D-4C11-B3EE-3659A13D93D2}"/>
                </a:ext>
              </a:extLst>
            </p:cNvPr>
            <p:cNvSpPr/>
            <p:nvPr/>
          </p:nvSpPr>
          <p:spPr>
            <a:xfrm rot="16800252">
              <a:off x="4528210" y="3541910"/>
              <a:ext cx="120740" cy="611175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箭头: 下 18">
              <a:extLst>
                <a:ext uri="{FF2B5EF4-FFF2-40B4-BE49-F238E27FC236}">
                  <a16:creationId xmlns:a16="http://schemas.microsoft.com/office/drawing/2014/main" id="{200EFA9A-62F1-46E3-AAA5-B2BE5093BD1E}"/>
                </a:ext>
              </a:extLst>
            </p:cNvPr>
            <p:cNvSpPr/>
            <p:nvPr/>
          </p:nvSpPr>
          <p:spPr>
            <a:xfrm rot="19980372">
              <a:off x="5030901" y="3891133"/>
              <a:ext cx="143417" cy="611175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5" name="图片 24">
            <a:extLst>
              <a:ext uri="{FF2B5EF4-FFF2-40B4-BE49-F238E27FC236}">
                <a16:creationId xmlns:a16="http://schemas.microsoft.com/office/drawing/2014/main" id="{93724245-6C34-4D72-B38B-848EEF4711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92" t="20142" r="22282" b="11693"/>
          <a:stretch/>
        </p:blipFill>
        <p:spPr>
          <a:xfrm>
            <a:off x="7479337" y="0"/>
            <a:ext cx="4611519" cy="3307739"/>
          </a:xfrm>
          <a:prstGeom prst="rect">
            <a:avLst/>
          </a:prstGeom>
        </p:spPr>
      </p:pic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227FC374-3C88-44D9-A0C9-7BCA03B39340}"/>
              </a:ext>
            </a:extLst>
          </p:cNvPr>
          <p:cNvCxnSpPr/>
          <p:nvPr/>
        </p:nvCxnSpPr>
        <p:spPr>
          <a:xfrm>
            <a:off x="6829425" y="409575"/>
            <a:ext cx="9906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07D71464-56FD-4B1F-B5A3-10AF5D7F56EF}"/>
              </a:ext>
            </a:extLst>
          </p:cNvPr>
          <p:cNvCxnSpPr>
            <a:cxnSpLocks/>
          </p:cNvCxnSpPr>
          <p:nvPr/>
        </p:nvCxnSpPr>
        <p:spPr>
          <a:xfrm>
            <a:off x="6587644" y="1028700"/>
            <a:ext cx="1013306" cy="9691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>
            <a:extLst>
              <a:ext uri="{FF2B5EF4-FFF2-40B4-BE49-F238E27FC236}">
                <a16:creationId xmlns:a16="http://schemas.microsoft.com/office/drawing/2014/main" id="{1954886D-70F6-4B3E-AC99-995C37DBA951}"/>
              </a:ext>
            </a:extLst>
          </p:cNvPr>
          <p:cNvSpPr txBox="1"/>
          <p:nvPr/>
        </p:nvSpPr>
        <p:spPr>
          <a:xfrm>
            <a:off x="6096000" y="226934"/>
            <a:ext cx="790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HCAL</a:t>
            </a:r>
            <a:endParaRPr lang="zh-CN" altLang="en-US" dirty="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DACDC613-D4A4-4847-9602-4A3C607EF7E9}"/>
              </a:ext>
            </a:extLst>
          </p:cNvPr>
          <p:cNvSpPr txBox="1"/>
          <p:nvPr/>
        </p:nvSpPr>
        <p:spPr>
          <a:xfrm>
            <a:off x="6192356" y="706993"/>
            <a:ext cx="790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ECAL</a:t>
            </a:r>
            <a:endParaRPr lang="zh-CN" altLang="en-US" dirty="0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67D38DD9-55FF-4904-A68C-3C93C8C6EE10}"/>
              </a:ext>
            </a:extLst>
          </p:cNvPr>
          <p:cNvSpPr txBox="1"/>
          <p:nvPr/>
        </p:nvSpPr>
        <p:spPr>
          <a:xfrm>
            <a:off x="8582024" y="3924615"/>
            <a:ext cx="34194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1</a:t>
            </a:r>
            <a:r>
              <a:rPr lang="zh-CN" altLang="en-US" sz="1600" dirty="0"/>
              <a:t>、在</a:t>
            </a:r>
            <a:r>
              <a:rPr lang="en-US" altLang="zh-CN" sz="1600" dirty="0"/>
              <a:t>ECAL</a:t>
            </a:r>
            <a:r>
              <a:rPr lang="zh-CN" altLang="en-US" sz="1600" dirty="0"/>
              <a:t>筒部两端出线缆和冷却水管道；</a:t>
            </a:r>
            <a:endParaRPr lang="en-US" altLang="zh-CN" sz="1600" dirty="0"/>
          </a:p>
          <a:p>
            <a:r>
              <a:rPr lang="en-US" altLang="zh-CN" sz="1600" dirty="0"/>
              <a:t>2</a:t>
            </a:r>
            <a:r>
              <a:rPr lang="zh-CN" altLang="en-US" sz="1600" dirty="0"/>
              <a:t>、布置在倒梯形模块顶部，整圈</a:t>
            </a:r>
            <a:r>
              <a:rPr lang="en-US" altLang="zh-CN" sz="1600" dirty="0"/>
              <a:t>8</a:t>
            </a:r>
            <a:r>
              <a:rPr lang="zh-CN" altLang="en-US" sz="1600" dirty="0"/>
              <a:t>个位置均布。</a:t>
            </a:r>
            <a:endParaRPr lang="en-US" altLang="zh-CN" sz="1600" dirty="0"/>
          </a:p>
          <a:p>
            <a:r>
              <a:rPr lang="en-US" altLang="zh-CN" sz="1600" dirty="0"/>
              <a:t>3</a:t>
            </a:r>
            <a:r>
              <a:rPr lang="zh-CN" altLang="en-US" sz="1600" dirty="0"/>
              <a:t>、每个模块</a:t>
            </a:r>
            <a:r>
              <a:rPr lang="en-US" altLang="zh-CN" sz="1600" dirty="0"/>
              <a:t>2</a:t>
            </a:r>
            <a:r>
              <a:rPr lang="zh-CN" altLang="en-US" sz="1600" dirty="0"/>
              <a:t>根线缆直径</a:t>
            </a:r>
            <a:r>
              <a:rPr lang="en-US" altLang="zh-CN" sz="1600" dirty="0"/>
              <a:t>5mm</a:t>
            </a:r>
            <a:r>
              <a:rPr lang="zh-CN" altLang="en-US" sz="1600" dirty="0"/>
              <a:t>，</a:t>
            </a:r>
            <a:r>
              <a:rPr lang="en-US" altLang="zh-CN" sz="1600" dirty="0"/>
              <a:t>1-2</a:t>
            </a:r>
            <a:r>
              <a:rPr lang="zh-CN" altLang="en-US" sz="1600" dirty="0"/>
              <a:t>根光纤。</a:t>
            </a:r>
            <a:endParaRPr lang="en-US" altLang="zh-CN" sz="1600" dirty="0"/>
          </a:p>
          <a:p>
            <a:r>
              <a:rPr lang="zh-CN" altLang="en-US" sz="1600" dirty="0"/>
              <a:t>冷却水管预估</a:t>
            </a:r>
            <a:r>
              <a:rPr lang="en-US" altLang="zh-CN" sz="1600" dirty="0"/>
              <a:t>120*10</a:t>
            </a:r>
            <a:r>
              <a:rPr lang="zh-CN" altLang="en-US" sz="1600" dirty="0"/>
              <a:t>截面。</a:t>
            </a:r>
            <a:endParaRPr lang="en-US" altLang="zh-CN" sz="1600" dirty="0"/>
          </a:p>
          <a:p>
            <a:endParaRPr lang="zh-CN" altLang="en-US" dirty="0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2995762C-3DFA-41B0-9F6A-5AA6A04F4F84}"/>
              </a:ext>
            </a:extLst>
          </p:cNvPr>
          <p:cNvSpPr txBox="1"/>
          <p:nvPr/>
        </p:nvSpPr>
        <p:spPr>
          <a:xfrm>
            <a:off x="101144" y="163832"/>
            <a:ext cx="3371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线缆排布及冷却管道进出口</a:t>
            </a:r>
          </a:p>
        </p:txBody>
      </p:sp>
    </p:spTree>
    <p:extLst>
      <p:ext uri="{BB962C8B-B14F-4D97-AF65-F5344CB8AC3E}">
        <p14:creationId xmlns:p14="http://schemas.microsoft.com/office/powerpoint/2010/main" val="37260263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E13CE563-8EB9-4694-AF04-40F696A89B7A}"/>
              </a:ext>
            </a:extLst>
          </p:cNvPr>
          <p:cNvSpPr txBox="1"/>
          <p:nvPr/>
        </p:nvSpPr>
        <p:spPr>
          <a:xfrm>
            <a:off x="0" y="0"/>
            <a:ext cx="2281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模块优化设计方案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7F8AE0C-96BA-4754-880F-B4017037C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1272" y="369332"/>
            <a:ext cx="4105960" cy="258472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4EDCB7F-0DC1-4BB1-9D8B-9A22AB089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1272" y="3131323"/>
            <a:ext cx="4105960" cy="2677181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7A76E1F3-BFF1-4A94-9D0C-579429245548}"/>
              </a:ext>
            </a:extLst>
          </p:cNvPr>
          <p:cNvSpPr txBox="1"/>
          <p:nvPr/>
        </p:nvSpPr>
        <p:spPr>
          <a:xfrm>
            <a:off x="7070756" y="2544024"/>
            <a:ext cx="1050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变形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7A9DA36-6D38-44B0-A0E5-73411F4F983B}"/>
              </a:ext>
            </a:extLst>
          </p:cNvPr>
          <p:cNvSpPr txBox="1"/>
          <p:nvPr/>
        </p:nvSpPr>
        <p:spPr>
          <a:xfrm>
            <a:off x="7070756" y="5373232"/>
            <a:ext cx="1050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TSAIW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686FA62-7592-41DB-B26A-51AC0B1CDECE}"/>
              </a:ext>
            </a:extLst>
          </p:cNvPr>
          <p:cNvSpPr txBox="1"/>
          <p:nvPr/>
        </p:nvSpPr>
        <p:spPr>
          <a:xfrm>
            <a:off x="1140736" y="5655841"/>
            <a:ext cx="4413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下底面</a:t>
            </a:r>
            <a:r>
              <a:rPr lang="en-US" altLang="zh-CN" dirty="0"/>
              <a:t>2mm</a:t>
            </a:r>
            <a:r>
              <a:rPr lang="zh-CN" altLang="en-US" dirty="0"/>
              <a:t>、侧壁</a:t>
            </a:r>
            <a:r>
              <a:rPr lang="en-US" altLang="zh-CN" dirty="0"/>
              <a:t>1mm</a:t>
            </a:r>
            <a:r>
              <a:rPr lang="zh-CN" altLang="en-US" dirty="0"/>
              <a:t>、顶盖</a:t>
            </a:r>
            <a:r>
              <a:rPr lang="en-US" altLang="zh-CN" dirty="0"/>
              <a:t>2mm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48DA925-B592-4713-AED9-6C79915E3297}"/>
              </a:ext>
            </a:extLst>
          </p:cNvPr>
          <p:cNvSpPr txBox="1"/>
          <p:nvPr/>
        </p:nvSpPr>
        <p:spPr>
          <a:xfrm>
            <a:off x="5297502" y="6025173"/>
            <a:ext cx="6275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       外壳应力及</a:t>
            </a:r>
            <a:r>
              <a:rPr lang="en-US" altLang="zh-CN" dirty="0"/>
              <a:t>TSAIWU</a:t>
            </a:r>
            <a:r>
              <a:rPr lang="zh-CN" altLang="en-US" dirty="0"/>
              <a:t>值均满足要求，变形量</a:t>
            </a:r>
            <a:r>
              <a:rPr lang="en-US" altLang="zh-CN" dirty="0"/>
              <a:t>3.5mm</a:t>
            </a:r>
            <a:r>
              <a:rPr lang="zh-CN" altLang="en-US" dirty="0"/>
              <a:t>，超出晶体可承受范围。下一步换高模量碳纤维进行计算。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64C4776-220D-4477-8A57-3290AA677A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045" t="9088" r="32332" b="22660"/>
          <a:stretch/>
        </p:blipFill>
        <p:spPr>
          <a:xfrm>
            <a:off x="619125" y="1077351"/>
            <a:ext cx="5092335" cy="375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0156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0E7751-00B6-4643-86A9-E673214DC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2474" y="169862"/>
            <a:ext cx="6677025" cy="511175"/>
          </a:xfrm>
        </p:spPr>
        <p:txBody>
          <a:bodyPr>
            <a:normAutofit/>
          </a:bodyPr>
          <a:lstStyle/>
          <a:p>
            <a:r>
              <a:rPr lang="zh-CN" altLang="en-US" sz="2400" dirty="0"/>
              <a:t>厂家调研情况（哈尔滨玻璃钢研究院）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309F381-FF9C-47C8-9B6C-5706363AD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25" y="865051"/>
            <a:ext cx="6869062" cy="512789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4733AEB-8D1E-4E13-897F-D5751E628A09}"/>
              </a:ext>
            </a:extLst>
          </p:cNvPr>
          <p:cNvSpPr txBox="1"/>
          <p:nvPr/>
        </p:nvSpPr>
        <p:spPr>
          <a:xfrm>
            <a:off x="1143000" y="3611699"/>
            <a:ext cx="386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相似产品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5FA7528-6B7C-48B3-8376-7014B8B70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502" y="1658988"/>
            <a:ext cx="6041106" cy="390542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131F326D-6190-4984-B785-81B52F465B78}"/>
              </a:ext>
            </a:extLst>
          </p:cNvPr>
          <p:cNvSpPr txBox="1"/>
          <p:nvPr/>
        </p:nvSpPr>
        <p:spPr>
          <a:xfrm>
            <a:off x="4747754" y="6173028"/>
            <a:ext cx="4777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与</a:t>
            </a:r>
            <a:r>
              <a:rPr lang="en-US" altLang="zh-CN" dirty="0"/>
              <a:t>ECAL</a:t>
            </a:r>
            <a:r>
              <a:rPr lang="zh-CN" altLang="en-US" dirty="0"/>
              <a:t>主结构工艺相同，左图直径</a:t>
            </a:r>
            <a:r>
              <a:rPr lang="en-US" altLang="zh-CN" dirty="0"/>
              <a:t>2</a:t>
            </a:r>
            <a:r>
              <a:rPr lang="zh-CN" altLang="en-US" dirty="0"/>
              <a:t>米多。</a:t>
            </a:r>
          </a:p>
        </p:txBody>
      </p:sp>
    </p:spTree>
    <p:extLst>
      <p:ext uri="{BB962C8B-B14F-4D97-AF65-F5344CB8AC3E}">
        <p14:creationId xmlns:p14="http://schemas.microsoft.com/office/powerpoint/2010/main" val="39869854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65CA9E1-5151-4E1E-A942-28C38C134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74" y="880982"/>
            <a:ext cx="8305800" cy="5096036"/>
          </a:xfrm>
          <a:prstGeom prst="rect">
            <a:avLst/>
          </a:prstGeom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2674B274-0FE7-433D-BA41-8650EFF37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5674" y="106362"/>
            <a:ext cx="6677025" cy="511175"/>
          </a:xfrm>
        </p:spPr>
        <p:txBody>
          <a:bodyPr>
            <a:normAutofit/>
          </a:bodyPr>
          <a:lstStyle/>
          <a:p>
            <a:r>
              <a:rPr lang="zh-CN" altLang="en-US" sz="2400" dirty="0"/>
              <a:t>厂家调研情况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844CC4C-8B0A-4B37-9607-0C308648846B}"/>
              </a:ext>
            </a:extLst>
          </p:cNvPr>
          <p:cNvSpPr txBox="1"/>
          <p:nvPr/>
        </p:nvSpPr>
        <p:spPr>
          <a:xfrm>
            <a:off x="104774" y="3059668"/>
            <a:ext cx="386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相似产品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DCA49D9-4605-429F-8331-5300F12F6DCC}"/>
              </a:ext>
            </a:extLst>
          </p:cNvPr>
          <p:cNvSpPr txBox="1"/>
          <p:nvPr/>
        </p:nvSpPr>
        <p:spPr>
          <a:xfrm>
            <a:off x="8737600" y="2367171"/>
            <a:ext cx="3048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工艺</a:t>
            </a:r>
            <a:r>
              <a:rPr lang="zh-CN" altLang="en-US" dirty="0"/>
              <a:t>：</a:t>
            </a:r>
            <a:r>
              <a:rPr lang="en-US" altLang="zh-CN" dirty="0"/>
              <a:t>ECAL</a:t>
            </a:r>
            <a:r>
              <a:rPr lang="zh-CN" altLang="en-US" dirty="0"/>
              <a:t>主结构，网格结构工艺实现没问题，网格精度可控制在</a:t>
            </a:r>
            <a:r>
              <a:rPr lang="en-US" altLang="zh-CN" dirty="0"/>
              <a:t>0.1mm</a:t>
            </a:r>
            <a:r>
              <a:rPr lang="zh-CN" altLang="en-US" dirty="0"/>
              <a:t>量级。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b="1" dirty="0"/>
              <a:t>价格</a:t>
            </a:r>
            <a:r>
              <a:rPr lang="zh-CN" altLang="en-US" dirty="0"/>
              <a:t>：</a:t>
            </a:r>
            <a:r>
              <a:rPr lang="en-US" altLang="zh-CN" dirty="0"/>
              <a:t>T700</a:t>
            </a:r>
            <a:r>
              <a:rPr lang="zh-CN" altLang="en-US" dirty="0"/>
              <a:t>碳纤维 </a:t>
            </a:r>
            <a:r>
              <a:rPr lang="en-US" altLang="zh-CN" dirty="0"/>
              <a:t>3000/kg</a:t>
            </a:r>
            <a:r>
              <a:rPr lang="zh-CN" altLang="en-US" dirty="0"/>
              <a:t>，</a:t>
            </a:r>
            <a:r>
              <a:rPr lang="en-US" altLang="zh-CN" dirty="0"/>
              <a:t>M40</a:t>
            </a:r>
            <a:r>
              <a:rPr lang="zh-CN" altLang="en-US" dirty="0"/>
              <a:t>碳纤维 </a:t>
            </a:r>
            <a:r>
              <a:rPr lang="en-US" altLang="zh-CN" dirty="0"/>
              <a:t>30000/kg</a:t>
            </a:r>
            <a:r>
              <a:rPr lang="zh-CN" altLang="en-US" dirty="0"/>
              <a:t>（不精确估计），不含模具费用。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主结构</a:t>
            </a:r>
            <a:r>
              <a:rPr lang="en-US" altLang="zh-CN" dirty="0"/>
              <a:t>1.5T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826817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5C77A3-B7AE-47E8-8BF2-DA01EB416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9625" y="28924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5400" dirty="0"/>
              <a:t>谢谢！</a:t>
            </a:r>
          </a:p>
        </p:txBody>
      </p:sp>
    </p:spTree>
    <p:extLst>
      <p:ext uri="{BB962C8B-B14F-4D97-AF65-F5344CB8AC3E}">
        <p14:creationId xmlns:p14="http://schemas.microsoft.com/office/powerpoint/2010/main" val="567059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25F0B545-3895-4E26-B77B-33F835DB5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8598" y="653791"/>
            <a:ext cx="3014804" cy="2044358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CC275457-9DD7-4974-BCBE-B37B6368D896}"/>
              </a:ext>
            </a:extLst>
          </p:cNvPr>
          <p:cNvSpPr txBox="1"/>
          <p:nvPr/>
        </p:nvSpPr>
        <p:spPr>
          <a:xfrm>
            <a:off x="5404918" y="0"/>
            <a:ext cx="2525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优化方案有限元结果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EB8E07C-7EEA-4EBD-A3EC-58CA22BDFEFA}"/>
              </a:ext>
            </a:extLst>
          </p:cNvPr>
          <p:cNvSpPr txBox="1"/>
          <p:nvPr/>
        </p:nvSpPr>
        <p:spPr>
          <a:xfrm>
            <a:off x="1906811" y="2753828"/>
            <a:ext cx="19505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/>
              <a:t>方案二</a:t>
            </a:r>
            <a:endParaRPr lang="en-US" altLang="zh-CN" sz="1200" dirty="0"/>
          </a:p>
          <a:p>
            <a:r>
              <a:rPr lang="zh-CN" altLang="en-US" sz="1200" dirty="0"/>
              <a:t>两端面</a:t>
            </a:r>
            <a:r>
              <a:rPr lang="en-US" altLang="zh-CN" sz="1200" dirty="0"/>
              <a:t>20mm;</a:t>
            </a:r>
          </a:p>
          <a:p>
            <a:r>
              <a:rPr lang="zh-CN" altLang="en-US" sz="1200" dirty="0"/>
              <a:t>中间环向</a:t>
            </a:r>
            <a:r>
              <a:rPr lang="en-US" altLang="zh-CN" sz="1200" dirty="0"/>
              <a:t>3mm;</a:t>
            </a:r>
          </a:p>
          <a:p>
            <a:r>
              <a:rPr lang="en-US" altLang="zh-CN" sz="1200" dirty="0"/>
              <a:t>Z</a:t>
            </a:r>
            <a:r>
              <a:rPr lang="zh-CN" altLang="en-US" sz="1200" dirty="0"/>
              <a:t>向筋</a:t>
            </a:r>
            <a:r>
              <a:rPr lang="en-US" altLang="zh-CN" sz="1200" dirty="0"/>
              <a:t>5mm;</a:t>
            </a:r>
          </a:p>
          <a:p>
            <a:r>
              <a:rPr lang="zh-CN" altLang="en-US" sz="1200" dirty="0"/>
              <a:t>内蒙皮</a:t>
            </a:r>
            <a:r>
              <a:rPr lang="en-US" altLang="zh-CN" sz="1200" dirty="0"/>
              <a:t>5mm;</a:t>
            </a:r>
          </a:p>
          <a:p>
            <a:r>
              <a:rPr lang="zh-CN" altLang="en-US" sz="1200" dirty="0"/>
              <a:t>总重量：</a:t>
            </a:r>
            <a:r>
              <a:rPr lang="en-US" altLang="zh-CN" sz="1200" dirty="0"/>
              <a:t>1220Kg</a:t>
            </a:r>
            <a:endParaRPr lang="zh-CN" altLang="en-US" sz="1200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C40C50D9-3FB6-4A80-9508-B9BF5856BB52}"/>
              </a:ext>
            </a:extLst>
          </p:cNvPr>
          <p:cNvSpPr txBox="1"/>
          <p:nvPr/>
        </p:nvSpPr>
        <p:spPr>
          <a:xfrm>
            <a:off x="5289412" y="2807168"/>
            <a:ext cx="19505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/>
              <a:t>方案三</a:t>
            </a:r>
            <a:endParaRPr lang="en-US" altLang="zh-CN" sz="1200" dirty="0"/>
          </a:p>
          <a:p>
            <a:r>
              <a:rPr lang="zh-CN" altLang="en-US" sz="1200" dirty="0"/>
              <a:t>两端面</a:t>
            </a:r>
            <a:r>
              <a:rPr lang="en-US" altLang="zh-CN" sz="1200" dirty="0"/>
              <a:t>20mm;</a:t>
            </a:r>
          </a:p>
          <a:p>
            <a:r>
              <a:rPr lang="zh-CN" altLang="en-US" sz="1200" dirty="0"/>
              <a:t>中间环向</a:t>
            </a:r>
            <a:r>
              <a:rPr lang="en-US" altLang="zh-CN" sz="1200" dirty="0"/>
              <a:t>2.5mm;</a:t>
            </a:r>
          </a:p>
          <a:p>
            <a:r>
              <a:rPr lang="en-US" altLang="zh-CN" sz="1200" dirty="0"/>
              <a:t>Z</a:t>
            </a:r>
            <a:r>
              <a:rPr lang="zh-CN" altLang="en-US" sz="1200" dirty="0"/>
              <a:t>向筋</a:t>
            </a:r>
            <a:r>
              <a:rPr lang="en-US" altLang="zh-CN" sz="1200" dirty="0"/>
              <a:t>5mm;</a:t>
            </a:r>
          </a:p>
          <a:p>
            <a:r>
              <a:rPr lang="zh-CN" altLang="en-US" sz="1200" dirty="0"/>
              <a:t>内蒙皮</a:t>
            </a:r>
            <a:r>
              <a:rPr lang="en-US" altLang="zh-CN" sz="1200" dirty="0"/>
              <a:t>3mm;</a:t>
            </a:r>
          </a:p>
          <a:p>
            <a:r>
              <a:rPr lang="zh-CN" altLang="en-US" sz="1200" dirty="0"/>
              <a:t>总重量：</a:t>
            </a:r>
            <a:r>
              <a:rPr lang="en-US" altLang="zh-CN" sz="1200" dirty="0"/>
              <a:t>1050Kg</a:t>
            </a:r>
            <a:endParaRPr lang="zh-CN" altLang="en-US" sz="1200" dirty="0"/>
          </a:p>
        </p:txBody>
      </p:sp>
      <p:graphicFrame>
        <p:nvGraphicFramePr>
          <p:cNvPr id="21" name="表格 21">
            <a:extLst>
              <a:ext uri="{FF2B5EF4-FFF2-40B4-BE49-F238E27FC236}">
                <a16:creationId xmlns:a16="http://schemas.microsoft.com/office/drawing/2014/main" id="{D878E132-4A2A-4185-A660-F4DE1D9560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8281017"/>
              </p:ext>
            </p:extLst>
          </p:nvPr>
        </p:nvGraphicFramePr>
        <p:xfrm>
          <a:off x="2037080" y="4101840"/>
          <a:ext cx="7879078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9162">
                  <a:extLst>
                    <a:ext uri="{9D8B030D-6E8A-4147-A177-3AD203B41FA5}">
                      <a16:colId xmlns:a16="http://schemas.microsoft.com/office/drawing/2014/main" val="581206533"/>
                    </a:ext>
                  </a:extLst>
                </a:gridCol>
                <a:gridCol w="2823158">
                  <a:extLst>
                    <a:ext uri="{9D8B030D-6E8A-4147-A177-3AD203B41FA5}">
                      <a16:colId xmlns:a16="http://schemas.microsoft.com/office/drawing/2014/main" val="205662779"/>
                    </a:ext>
                  </a:extLst>
                </a:gridCol>
                <a:gridCol w="1315964">
                  <a:extLst>
                    <a:ext uri="{9D8B030D-6E8A-4147-A177-3AD203B41FA5}">
                      <a16:colId xmlns:a16="http://schemas.microsoft.com/office/drawing/2014/main" val="336155639"/>
                    </a:ext>
                  </a:extLst>
                </a:gridCol>
                <a:gridCol w="1620397">
                  <a:extLst>
                    <a:ext uri="{9D8B030D-6E8A-4147-A177-3AD203B41FA5}">
                      <a16:colId xmlns:a16="http://schemas.microsoft.com/office/drawing/2014/main" val="3548732180"/>
                    </a:ext>
                  </a:extLst>
                </a:gridCol>
                <a:gridCol w="1620397">
                  <a:extLst>
                    <a:ext uri="{9D8B030D-6E8A-4147-A177-3AD203B41FA5}">
                      <a16:colId xmlns:a16="http://schemas.microsoft.com/office/drawing/2014/main" val="4105168934"/>
                    </a:ext>
                  </a:extLst>
                </a:gridCol>
              </a:tblGrid>
              <a:tr h="24514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50" dirty="0"/>
                        <a:t>方案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50" dirty="0"/>
                        <a:t>尺寸</a:t>
                      </a:r>
                      <a:r>
                        <a:rPr lang="en-US" altLang="zh-CN" sz="1050" dirty="0"/>
                        <a:t>(</a:t>
                      </a:r>
                      <a:r>
                        <a:rPr lang="zh-CN" altLang="en-US" sz="1050" dirty="0"/>
                        <a:t>左端面</a:t>
                      </a:r>
                      <a:r>
                        <a:rPr lang="en-US" altLang="zh-CN" sz="1050" dirty="0"/>
                        <a:t>-</a:t>
                      </a:r>
                      <a:r>
                        <a:rPr lang="zh-CN" altLang="en-US" sz="1050" dirty="0"/>
                        <a:t>中间环</a:t>
                      </a:r>
                      <a:r>
                        <a:rPr lang="en-US" altLang="zh-CN" sz="1050" dirty="0"/>
                        <a:t>-Z</a:t>
                      </a:r>
                      <a:r>
                        <a:rPr lang="zh-CN" altLang="en-US" sz="1050" dirty="0"/>
                        <a:t>向筋</a:t>
                      </a:r>
                      <a:r>
                        <a:rPr lang="en-US" altLang="zh-CN" sz="1050" dirty="0"/>
                        <a:t>-</a:t>
                      </a:r>
                      <a:r>
                        <a:rPr lang="zh-CN" altLang="en-US" sz="1050" dirty="0"/>
                        <a:t>右端面</a:t>
                      </a:r>
                      <a:r>
                        <a:rPr lang="en-US" altLang="zh-CN" sz="1050" dirty="0"/>
                        <a:t>)</a:t>
                      </a:r>
                      <a:endParaRPr lang="zh-CN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50" dirty="0"/>
                        <a:t>总重量</a:t>
                      </a:r>
                      <a:r>
                        <a:rPr lang="en-US" altLang="zh-CN" sz="1050" dirty="0"/>
                        <a:t>/kg</a:t>
                      </a:r>
                      <a:endParaRPr lang="zh-CN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50" dirty="0"/>
                        <a:t>支撑方式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50" dirty="0"/>
                        <a:t>最大变形</a:t>
                      </a:r>
                      <a:r>
                        <a:rPr lang="en-US" altLang="zh-CN" sz="1050" dirty="0"/>
                        <a:t>/mm</a:t>
                      </a:r>
                      <a:endParaRPr lang="zh-CN" altLang="en-US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9853488"/>
                  </a:ext>
                </a:extLst>
              </a:tr>
              <a:tr h="24514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50" dirty="0"/>
                        <a:t>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dirty="0"/>
                        <a:t>20mm-5-5-20mm</a:t>
                      </a:r>
                      <a:r>
                        <a:rPr lang="zh-CN" altLang="en-US" sz="1050" dirty="0"/>
                        <a:t>，加筋</a:t>
                      </a:r>
                      <a:r>
                        <a:rPr lang="en-US" altLang="zh-CN" sz="1050" dirty="0"/>
                        <a:t>50*5mm64</a:t>
                      </a:r>
                      <a:r>
                        <a:rPr lang="zh-CN" altLang="en-US" sz="1050" dirty="0"/>
                        <a:t>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dirty="0"/>
                        <a:t>1462</a:t>
                      </a:r>
                      <a:endParaRPr lang="zh-CN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50" dirty="0"/>
                        <a:t>两端</a:t>
                      </a:r>
                      <a:r>
                        <a:rPr lang="en-US" altLang="zh-CN" sz="1050" dirty="0"/>
                        <a:t>+</a:t>
                      </a:r>
                      <a:r>
                        <a:rPr lang="zh-CN" altLang="en-US" sz="1050" dirty="0"/>
                        <a:t>底部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dirty="0"/>
                        <a:t>5.09</a:t>
                      </a:r>
                      <a:endParaRPr lang="zh-CN" altLang="en-US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433194"/>
                  </a:ext>
                </a:extLst>
              </a:tr>
              <a:tr h="245148"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1050" dirty="0"/>
                        <a:t>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dirty="0"/>
                        <a:t>20mm-</a:t>
                      </a:r>
                      <a:r>
                        <a:rPr lang="en-US" altLang="zh-CN" sz="1050" dirty="0">
                          <a:solidFill>
                            <a:srgbClr val="FF0000"/>
                          </a:solidFill>
                        </a:rPr>
                        <a:t>3mm-5mm</a:t>
                      </a:r>
                      <a:r>
                        <a:rPr lang="en-US" altLang="zh-CN" sz="1050" dirty="0"/>
                        <a:t>-20mm</a:t>
                      </a:r>
                      <a:r>
                        <a:rPr lang="zh-CN" altLang="en-US" sz="1050" dirty="0"/>
                        <a:t>，内蒙皮</a:t>
                      </a:r>
                      <a:r>
                        <a:rPr lang="en-US" altLang="zh-CN" sz="1050" dirty="0"/>
                        <a:t>5mm</a:t>
                      </a:r>
                      <a:endParaRPr lang="zh-CN" altLang="en-US" sz="105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dirty="0"/>
                        <a:t>1220</a:t>
                      </a:r>
                      <a:endParaRPr lang="zh-CN" altLang="en-US" sz="105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50" dirty="0"/>
                        <a:t>两端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dirty="0"/>
                        <a:t>2.46</a:t>
                      </a:r>
                      <a:endParaRPr lang="zh-CN" altLang="en-US" sz="105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0702868"/>
                  </a:ext>
                </a:extLst>
              </a:tr>
              <a:tr h="245148">
                <a:tc vMerge="1">
                  <a:txBody>
                    <a:bodyPr/>
                    <a:lstStyle/>
                    <a:p>
                      <a:pPr algn="ctr"/>
                      <a:endParaRPr lang="zh-CN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50" dirty="0"/>
                        <a:t>20mm-</a:t>
                      </a:r>
                      <a:r>
                        <a:rPr lang="en-US" altLang="zh-CN" sz="1050" dirty="0">
                          <a:solidFill>
                            <a:srgbClr val="FF0000"/>
                          </a:solidFill>
                        </a:rPr>
                        <a:t>3mm-5mm</a:t>
                      </a:r>
                      <a:r>
                        <a:rPr lang="en-US" altLang="zh-CN" sz="1050" dirty="0"/>
                        <a:t>-20mm</a:t>
                      </a:r>
                      <a:r>
                        <a:rPr lang="zh-CN" altLang="en-US" sz="1050" dirty="0"/>
                        <a:t>，内蒙皮</a:t>
                      </a:r>
                      <a:r>
                        <a:rPr lang="en-US" altLang="zh-CN" sz="1050" dirty="0"/>
                        <a:t>3mm</a:t>
                      </a:r>
                      <a:endParaRPr lang="zh-CN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dirty="0"/>
                        <a:t>1006</a:t>
                      </a:r>
                      <a:endParaRPr lang="zh-CN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50" dirty="0"/>
                        <a:t>两端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dirty="0"/>
                        <a:t>3.26</a:t>
                      </a:r>
                      <a:endParaRPr lang="zh-CN" altLang="en-US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7681998"/>
                  </a:ext>
                </a:extLst>
              </a:tr>
              <a:tr h="245148">
                <a:tc rowSpan="3">
                  <a:txBody>
                    <a:bodyPr/>
                    <a:lstStyle/>
                    <a:p>
                      <a:pPr algn="ctr"/>
                      <a:r>
                        <a:rPr lang="zh-CN" altLang="en-US" sz="1050" dirty="0"/>
                        <a:t>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50" dirty="0"/>
                        <a:t>20mm-</a:t>
                      </a:r>
                      <a:r>
                        <a:rPr lang="en-US" altLang="zh-CN" sz="1050" dirty="0">
                          <a:solidFill>
                            <a:srgbClr val="FF0000"/>
                          </a:solidFill>
                        </a:rPr>
                        <a:t>3mm-3mm</a:t>
                      </a:r>
                      <a:r>
                        <a:rPr lang="en-US" altLang="zh-CN" sz="1050" dirty="0"/>
                        <a:t>-20mm</a:t>
                      </a:r>
                      <a:r>
                        <a:rPr lang="zh-CN" altLang="en-US" sz="1050" dirty="0"/>
                        <a:t>，内蒙皮</a:t>
                      </a:r>
                      <a:r>
                        <a:rPr lang="en-US" altLang="zh-CN" sz="1050" dirty="0">
                          <a:solidFill>
                            <a:srgbClr val="FF0000"/>
                          </a:solidFill>
                        </a:rPr>
                        <a:t>5</a:t>
                      </a:r>
                      <a:r>
                        <a:rPr lang="en-US" altLang="zh-CN" sz="1050" dirty="0"/>
                        <a:t>mm</a:t>
                      </a:r>
                      <a:endParaRPr lang="zh-CN" altLang="en-US" sz="105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dirty="0"/>
                        <a:t>1332</a:t>
                      </a:r>
                      <a:endParaRPr lang="zh-CN" altLang="en-US" sz="105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50" dirty="0"/>
                        <a:t>两端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dirty="0"/>
                        <a:t>2.64</a:t>
                      </a:r>
                      <a:endParaRPr lang="zh-CN" altLang="en-US" sz="105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7156466"/>
                  </a:ext>
                </a:extLst>
              </a:tr>
              <a:tr h="245148">
                <a:tc vMerge="1">
                  <a:txBody>
                    <a:bodyPr/>
                    <a:lstStyle/>
                    <a:p>
                      <a:pPr algn="ctr"/>
                      <a:r>
                        <a:rPr lang="zh-CN" altLang="en-US" sz="1050" dirty="0"/>
                        <a:t>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50" dirty="0"/>
                        <a:t>20mm-</a:t>
                      </a:r>
                      <a:r>
                        <a:rPr lang="en-US" altLang="zh-CN" sz="1050" dirty="0">
                          <a:solidFill>
                            <a:srgbClr val="FF0000"/>
                          </a:solidFill>
                        </a:rPr>
                        <a:t>2.5mm-5mm</a:t>
                      </a:r>
                      <a:r>
                        <a:rPr lang="en-US" altLang="zh-CN" sz="1050" dirty="0"/>
                        <a:t>-20mm</a:t>
                      </a:r>
                      <a:r>
                        <a:rPr lang="zh-CN" altLang="en-US" sz="1050" dirty="0"/>
                        <a:t>，内蒙皮</a:t>
                      </a:r>
                      <a:r>
                        <a:rPr lang="en-US" altLang="zh-CN" sz="1050" dirty="0"/>
                        <a:t>5mm</a:t>
                      </a:r>
                      <a:endParaRPr lang="zh-CN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dirty="0"/>
                        <a:t>1274</a:t>
                      </a:r>
                      <a:endParaRPr lang="zh-CN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50" dirty="0"/>
                        <a:t>两端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dirty="0"/>
                        <a:t>1.94</a:t>
                      </a:r>
                      <a:endParaRPr lang="zh-CN" altLang="en-US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3056647"/>
                  </a:ext>
                </a:extLst>
              </a:tr>
              <a:tr h="245148">
                <a:tc vMerge="1">
                  <a:txBody>
                    <a:bodyPr/>
                    <a:lstStyle/>
                    <a:p>
                      <a:pPr algn="ctr"/>
                      <a:endParaRPr lang="zh-CN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50" dirty="0"/>
                        <a:t>20mm-</a:t>
                      </a:r>
                      <a:r>
                        <a:rPr lang="en-US" altLang="zh-CN" sz="1050" dirty="0">
                          <a:solidFill>
                            <a:srgbClr val="FF0000"/>
                          </a:solidFill>
                        </a:rPr>
                        <a:t>2.5mm-5mm</a:t>
                      </a:r>
                      <a:r>
                        <a:rPr lang="en-US" altLang="zh-CN" sz="1050" dirty="0"/>
                        <a:t>-20mm</a:t>
                      </a:r>
                      <a:r>
                        <a:rPr lang="zh-CN" altLang="en-US" sz="1050" dirty="0"/>
                        <a:t>，内蒙皮</a:t>
                      </a:r>
                      <a:r>
                        <a:rPr lang="en-US" altLang="zh-CN" sz="1050" dirty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en-US" altLang="zh-CN" sz="1050" dirty="0"/>
                        <a:t>mm</a:t>
                      </a:r>
                      <a:endParaRPr lang="zh-CN" altLang="en-US" sz="105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dirty="0"/>
                        <a:t>1050</a:t>
                      </a:r>
                      <a:endParaRPr lang="zh-CN" altLang="en-US" sz="105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50" dirty="0"/>
                        <a:t>两端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dirty="0"/>
                        <a:t>3.67</a:t>
                      </a:r>
                      <a:endParaRPr lang="zh-CN" altLang="en-US" sz="105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7588477"/>
                  </a:ext>
                </a:extLst>
              </a:tr>
              <a:tr h="24514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50" dirty="0"/>
                        <a:t>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50" dirty="0"/>
                        <a:t>20mm-20mm</a:t>
                      </a:r>
                      <a:r>
                        <a:rPr lang="zh-CN" altLang="en-US" sz="1050" dirty="0"/>
                        <a:t>，内蒙皮</a:t>
                      </a:r>
                      <a:r>
                        <a:rPr lang="en-US" altLang="zh-CN" sz="1050" dirty="0"/>
                        <a:t>10mm</a:t>
                      </a:r>
                      <a:endParaRPr lang="zh-CN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dirty="0"/>
                        <a:t>1260</a:t>
                      </a:r>
                      <a:endParaRPr lang="zh-CN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50" dirty="0"/>
                        <a:t>两端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dirty="0"/>
                        <a:t>3.58</a:t>
                      </a:r>
                      <a:endParaRPr lang="zh-CN" altLang="en-US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6109346"/>
                  </a:ext>
                </a:extLst>
              </a:tr>
            </a:tbl>
          </a:graphicData>
        </a:graphic>
      </p:graphicFrame>
      <p:pic>
        <p:nvPicPr>
          <p:cNvPr id="23" name="图片 22">
            <a:extLst>
              <a:ext uri="{FF2B5EF4-FFF2-40B4-BE49-F238E27FC236}">
                <a16:creationId xmlns:a16="http://schemas.microsoft.com/office/drawing/2014/main" id="{EF35DEFA-9EE0-4499-A75D-0732AC2AF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161" y="644321"/>
            <a:ext cx="3680563" cy="2053324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CDF0E8EA-466F-4B5C-9EF7-D1181500EBFA}"/>
              </a:ext>
            </a:extLst>
          </p:cNvPr>
          <p:cNvSpPr/>
          <p:nvPr/>
        </p:nvSpPr>
        <p:spPr>
          <a:xfrm>
            <a:off x="2530474" y="4606816"/>
            <a:ext cx="7385683" cy="2329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3FC39F0-1E72-4D23-8948-015C1F92EA1E}"/>
              </a:ext>
            </a:extLst>
          </p:cNvPr>
          <p:cNvSpPr txBox="1"/>
          <p:nvPr/>
        </p:nvSpPr>
        <p:spPr>
          <a:xfrm>
            <a:off x="9885678" y="4527675"/>
            <a:ext cx="822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TDR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6A9DED4-BE1F-48CC-9C45-FF5F0C7370E7}"/>
              </a:ext>
            </a:extLst>
          </p:cNvPr>
          <p:cNvSpPr txBox="1"/>
          <p:nvPr/>
        </p:nvSpPr>
        <p:spPr>
          <a:xfrm>
            <a:off x="1472457" y="653791"/>
            <a:ext cx="28192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</a:rPr>
              <a:t>最大变形</a:t>
            </a:r>
            <a:r>
              <a:rPr lang="en-US" altLang="zh-CN" sz="1200" b="1" dirty="0">
                <a:solidFill>
                  <a:schemeClr val="bg1"/>
                </a:solidFill>
              </a:rPr>
              <a:t> 2.46mm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6215FF3-5B9A-4147-8DE3-9C4B08706675}"/>
              </a:ext>
            </a:extLst>
          </p:cNvPr>
          <p:cNvSpPr txBox="1"/>
          <p:nvPr/>
        </p:nvSpPr>
        <p:spPr>
          <a:xfrm>
            <a:off x="5153020" y="644131"/>
            <a:ext cx="28192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</a:rPr>
              <a:t>最大变形</a:t>
            </a:r>
            <a:r>
              <a:rPr lang="en-US" altLang="zh-CN" sz="1200" b="1" dirty="0">
                <a:solidFill>
                  <a:schemeClr val="bg1"/>
                </a:solidFill>
              </a:rPr>
              <a:t> 3.67mm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CEEE083-5831-46C6-9A61-BF9734F071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0276" y="653791"/>
            <a:ext cx="3240631" cy="2066369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DB9483E7-C2E4-4B50-83D6-804A93BAE435}"/>
              </a:ext>
            </a:extLst>
          </p:cNvPr>
          <p:cNvSpPr txBox="1"/>
          <p:nvPr/>
        </p:nvSpPr>
        <p:spPr>
          <a:xfrm>
            <a:off x="8392652" y="653791"/>
            <a:ext cx="28192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</a:rPr>
              <a:t>最大变形</a:t>
            </a:r>
            <a:r>
              <a:rPr lang="en-US" altLang="zh-CN" sz="1200" b="1" dirty="0">
                <a:solidFill>
                  <a:schemeClr val="bg1"/>
                </a:solidFill>
              </a:rPr>
              <a:t> 3.58mm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C67512B-29A8-4EC0-93DA-F7BF3D0FB802}"/>
              </a:ext>
            </a:extLst>
          </p:cNvPr>
          <p:cNvSpPr txBox="1"/>
          <p:nvPr/>
        </p:nvSpPr>
        <p:spPr>
          <a:xfrm>
            <a:off x="8583363" y="2781503"/>
            <a:ext cx="19505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/>
              <a:t>方案四</a:t>
            </a:r>
            <a:endParaRPr lang="en-US" altLang="zh-CN" sz="1200" dirty="0"/>
          </a:p>
          <a:p>
            <a:r>
              <a:rPr lang="zh-CN" altLang="en-US" sz="1200" dirty="0"/>
              <a:t>两端面</a:t>
            </a:r>
            <a:r>
              <a:rPr lang="en-US" altLang="zh-CN" sz="1200" dirty="0"/>
              <a:t>20mm;</a:t>
            </a:r>
          </a:p>
          <a:p>
            <a:r>
              <a:rPr lang="zh-CN" altLang="en-US" sz="1200" dirty="0"/>
              <a:t>中间筒</a:t>
            </a:r>
            <a:r>
              <a:rPr lang="en-US" altLang="zh-CN" sz="1200" dirty="0"/>
              <a:t>: 10mm;</a:t>
            </a:r>
          </a:p>
          <a:p>
            <a:r>
              <a:rPr lang="zh-CN" altLang="en-US" sz="1200" dirty="0"/>
              <a:t>总重量：</a:t>
            </a:r>
            <a:r>
              <a:rPr lang="en-US" altLang="zh-CN" sz="1200" dirty="0"/>
              <a:t>1260Kg</a:t>
            </a:r>
            <a:endParaRPr lang="zh-CN" altLang="en-US" sz="12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7C8862E-DD85-4E68-8C07-D48406223B79}"/>
              </a:ext>
            </a:extLst>
          </p:cNvPr>
          <p:cNvSpPr txBox="1"/>
          <p:nvPr/>
        </p:nvSpPr>
        <p:spPr>
          <a:xfrm>
            <a:off x="1857292" y="6165638"/>
            <a:ext cx="8238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      </a:t>
            </a:r>
            <a:r>
              <a:rPr lang="zh-CN" altLang="en-US" sz="1400" dirty="0"/>
              <a:t>方案二、三、四与方案一相比，结构满足模块全部从外部组装，增加内部连续筒，整体刚度增加，取消底部支撑，只在两端支撑的情况下，最大变形减小。</a:t>
            </a:r>
          </a:p>
        </p:txBody>
      </p:sp>
    </p:spTree>
    <p:extLst>
      <p:ext uri="{BB962C8B-B14F-4D97-AF65-F5344CB8AC3E}">
        <p14:creationId xmlns:p14="http://schemas.microsoft.com/office/powerpoint/2010/main" val="491534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91AA43C7-4DFF-4445-A553-30A683F7FDF8}"/>
              </a:ext>
            </a:extLst>
          </p:cNvPr>
          <p:cNvSpPr/>
          <p:nvPr/>
        </p:nvSpPr>
        <p:spPr>
          <a:xfrm>
            <a:off x="66675" y="66675"/>
            <a:ext cx="2752725" cy="533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dirty="0">
                <a:solidFill>
                  <a:schemeClr val="tx1"/>
                </a:solidFill>
              </a:rPr>
              <a:t>Main structure of ECAL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F54BE51-597E-4098-B1CB-29742DE677F1}"/>
              </a:ext>
            </a:extLst>
          </p:cNvPr>
          <p:cNvSpPr txBox="1"/>
          <p:nvPr/>
        </p:nvSpPr>
        <p:spPr>
          <a:xfrm>
            <a:off x="1092200" y="4972306"/>
            <a:ext cx="103395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    The main structure of ECAL is made of </a:t>
            </a:r>
            <a:r>
              <a:rPr lang="en-US" altLang="zh-CN" b="1" dirty="0"/>
              <a:t>carbon fiber reinforced epoxy (CFRP).</a:t>
            </a:r>
            <a:r>
              <a:rPr lang="en-US" altLang="zh-CN" dirty="0"/>
              <a:t> The barrel is divided into 16 parts in the ring direction and 15 parts in the Z direction, and each cell has a BGO module.</a:t>
            </a:r>
          </a:p>
          <a:p>
            <a:r>
              <a:rPr lang="en-US" altLang="zh-CN" dirty="0"/>
              <a:t>    The thickness of the ring is 3mm , and Z-beam is 5mm. the thickness of inner skin is 5mm.The weight of the main structure is 1220 kg.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DA6DAE1-65B2-4525-A452-77E624BA75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38" t="20991" r="29848" b="7986"/>
          <a:stretch/>
        </p:blipFill>
        <p:spPr>
          <a:xfrm>
            <a:off x="208230" y="832919"/>
            <a:ext cx="3585172" cy="330844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FD08975-7D2E-4879-8298-91C6708D7C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45" t="14052" r="21846" b="11920"/>
          <a:stretch/>
        </p:blipFill>
        <p:spPr>
          <a:xfrm>
            <a:off x="7447138" y="810563"/>
            <a:ext cx="4536632" cy="356881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BEDB9AB-8E7D-4CE7-B264-8F52D0A6F9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528" t="17426" r="23585" b="23036"/>
          <a:stretch/>
        </p:blipFill>
        <p:spPr>
          <a:xfrm>
            <a:off x="3697586" y="880732"/>
            <a:ext cx="4097448" cy="342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283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>
            <a:extLst>
              <a:ext uri="{FF2B5EF4-FFF2-40B4-BE49-F238E27FC236}">
                <a16:creationId xmlns:a16="http://schemas.microsoft.com/office/drawing/2014/main" id="{CFDBB8A2-B684-4508-966F-6B08AB126CC0}"/>
              </a:ext>
            </a:extLst>
          </p:cNvPr>
          <p:cNvSpPr txBox="1"/>
          <p:nvPr/>
        </p:nvSpPr>
        <p:spPr>
          <a:xfrm>
            <a:off x="2308225" y="5562810"/>
            <a:ext cx="2800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HCAL+ ECAL</a:t>
            </a:r>
            <a:endParaRPr lang="zh-CN" altLang="en-US" sz="2000" b="1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B75D718-2622-441A-8A3A-60275775EFD1}"/>
              </a:ext>
            </a:extLst>
          </p:cNvPr>
          <p:cNvSpPr txBox="1"/>
          <p:nvPr/>
        </p:nvSpPr>
        <p:spPr>
          <a:xfrm>
            <a:off x="8648700" y="5620953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/>
              <a:t>ECAL</a:t>
            </a:r>
            <a:endParaRPr lang="zh-CN" altLang="en-US" sz="2000" b="1" dirty="0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989A427E-B450-4BAC-8B26-2400D234F636}"/>
              </a:ext>
            </a:extLst>
          </p:cNvPr>
          <p:cNvSpPr/>
          <p:nvPr/>
        </p:nvSpPr>
        <p:spPr>
          <a:xfrm>
            <a:off x="66675" y="66675"/>
            <a:ext cx="3467101" cy="533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dirty="0">
                <a:solidFill>
                  <a:schemeClr val="tx1"/>
                </a:solidFill>
              </a:rPr>
              <a:t>Mechanical  structure of ECAL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1FC2056-B566-4558-A336-F150AED055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52" t="8750" r="19860" b="8857"/>
          <a:stretch/>
        </p:blipFill>
        <p:spPr>
          <a:xfrm>
            <a:off x="977629" y="1579509"/>
            <a:ext cx="4704536" cy="36915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1050DFC-8670-474B-A0D2-9AA9490993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10" t="24402" r="18850" b="26939"/>
          <a:stretch/>
        </p:blipFill>
        <p:spPr>
          <a:xfrm>
            <a:off x="6018242" y="1795309"/>
            <a:ext cx="6039156" cy="3081438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721079A7-FE55-495C-89D3-A18138296AA4}"/>
              </a:ext>
            </a:extLst>
          </p:cNvPr>
          <p:cNvSpPr txBox="1"/>
          <p:nvPr/>
        </p:nvSpPr>
        <p:spPr>
          <a:xfrm>
            <a:off x="5862638" y="5164425"/>
            <a:ext cx="384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Main structure</a:t>
            </a:r>
            <a:endParaRPr lang="zh-CN" altLang="en-US" dirty="0"/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A6820504-1956-4199-8269-0F5D657AC0E4}"/>
              </a:ext>
            </a:extLst>
          </p:cNvPr>
          <p:cNvCxnSpPr>
            <a:cxnSpLocks/>
          </p:cNvCxnSpPr>
          <p:nvPr/>
        </p:nvCxnSpPr>
        <p:spPr>
          <a:xfrm flipH="1">
            <a:off x="10221578" y="1758556"/>
            <a:ext cx="442913" cy="481013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9109BF49-F333-4B3F-9D6A-7026F5D21C07}"/>
              </a:ext>
            </a:extLst>
          </p:cNvPr>
          <p:cNvCxnSpPr>
            <a:cxnSpLocks/>
          </p:cNvCxnSpPr>
          <p:nvPr/>
        </p:nvCxnSpPr>
        <p:spPr>
          <a:xfrm flipH="1">
            <a:off x="10107393" y="1758556"/>
            <a:ext cx="547572" cy="328619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EAE60EEB-F9C3-428A-B8DF-3FD57CFB1AC6}"/>
              </a:ext>
            </a:extLst>
          </p:cNvPr>
          <p:cNvCxnSpPr>
            <a:cxnSpLocks/>
          </p:cNvCxnSpPr>
          <p:nvPr/>
        </p:nvCxnSpPr>
        <p:spPr>
          <a:xfrm flipH="1">
            <a:off x="10200146" y="1758556"/>
            <a:ext cx="454819" cy="438327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D4E3E072-4D83-472B-BF8D-BB86C22F0B4F}"/>
              </a:ext>
            </a:extLst>
          </p:cNvPr>
          <p:cNvCxnSpPr>
            <a:cxnSpLocks/>
          </p:cNvCxnSpPr>
          <p:nvPr/>
        </p:nvCxnSpPr>
        <p:spPr>
          <a:xfrm flipH="1">
            <a:off x="10166925" y="1758556"/>
            <a:ext cx="488040" cy="369604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DB0047DC-0381-4B82-9F98-09594A990E83}"/>
              </a:ext>
            </a:extLst>
          </p:cNvPr>
          <p:cNvSpPr txBox="1"/>
          <p:nvPr/>
        </p:nvSpPr>
        <p:spPr>
          <a:xfrm>
            <a:off x="5229320" y="1701372"/>
            <a:ext cx="2800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Connecting flange</a:t>
            </a:r>
            <a:endParaRPr lang="zh-CN" altLang="en-US" b="1" dirty="0"/>
          </a:p>
        </p:txBody>
      </p: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E82F7606-4FF3-4F4E-9ABF-FCD0B6D3DB71}"/>
              </a:ext>
            </a:extLst>
          </p:cNvPr>
          <p:cNvCxnSpPr>
            <a:cxnSpLocks/>
          </p:cNvCxnSpPr>
          <p:nvPr/>
        </p:nvCxnSpPr>
        <p:spPr>
          <a:xfrm flipV="1">
            <a:off x="6848042" y="4536798"/>
            <a:ext cx="938646" cy="72705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81CDCA71-2083-428A-BBEE-BA44A8C25290}"/>
              </a:ext>
            </a:extLst>
          </p:cNvPr>
          <p:cNvCxnSpPr>
            <a:cxnSpLocks/>
          </p:cNvCxnSpPr>
          <p:nvPr/>
        </p:nvCxnSpPr>
        <p:spPr>
          <a:xfrm>
            <a:off x="7391400" y="1886038"/>
            <a:ext cx="3080592" cy="47234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B3FB47A2-86ED-434D-B276-588A01E7ABB2}"/>
              </a:ext>
            </a:extLst>
          </p:cNvPr>
          <p:cNvCxnSpPr>
            <a:cxnSpLocks/>
          </p:cNvCxnSpPr>
          <p:nvPr/>
        </p:nvCxnSpPr>
        <p:spPr>
          <a:xfrm>
            <a:off x="7023100" y="2128160"/>
            <a:ext cx="1" cy="52614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EF7E5256-6ABA-4C81-8F4F-EA8F3F800ADD}"/>
              </a:ext>
            </a:extLst>
          </p:cNvPr>
          <p:cNvCxnSpPr>
            <a:cxnSpLocks/>
          </p:cNvCxnSpPr>
          <p:nvPr/>
        </p:nvCxnSpPr>
        <p:spPr>
          <a:xfrm flipH="1" flipV="1">
            <a:off x="10388371" y="3217127"/>
            <a:ext cx="612138" cy="131967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>
            <a:extLst>
              <a:ext uri="{FF2B5EF4-FFF2-40B4-BE49-F238E27FC236}">
                <a16:creationId xmlns:a16="http://schemas.microsoft.com/office/drawing/2014/main" id="{D6DAF4FC-4A5A-437A-B42D-9DB7C9B60576}"/>
              </a:ext>
            </a:extLst>
          </p:cNvPr>
          <p:cNvSpPr txBox="1"/>
          <p:nvPr/>
        </p:nvSpPr>
        <p:spPr>
          <a:xfrm>
            <a:off x="10344653" y="4563877"/>
            <a:ext cx="384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BGO modules</a:t>
            </a:r>
            <a:endParaRPr lang="zh-CN" altLang="en-US" dirty="0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3F415498-1EDD-4721-8CCF-4B221E7B7BFC}"/>
              </a:ext>
            </a:extLst>
          </p:cNvPr>
          <p:cNvSpPr txBox="1"/>
          <p:nvPr/>
        </p:nvSpPr>
        <p:spPr>
          <a:xfrm>
            <a:off x="10107393" y="1421053"/>
            <a:ext cx="384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Cooling tubes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64867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5151984B-357F-461B-840F-F07F21574EDC}"/>
              </a:ext>
            </a:extLst>
          </p:cNvPr>
          <p:cNvSpPr/>
          <p:nvPr/>
        </p:nvSpPr>
        <p:spPr>
          <a:xfrm>
            <a:off x="66675" y="66675"/>
            <a:ext cx="2727325" cy="533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dirty="0">
                <a:solidFill>
                  <a:schemeClr val="tx1"/>
                </a:solidFill>
              </a:rPr>
              <a:t>FEA of Main structure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B0E323F-7F2C-40D0-A268-6FF5EA2FDA35}"/>
              </a:ext>
            </a:extLst>
          </p:cNvPr>
          <p:cNvSpPr txBox="1"/>
          <p:nvPr/>
        </p:nvSpPr>
        <p:spPr>
          <a:xfrm>
            <a:off x="533060" y="2962807"/>
            <a:ext cx="3301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Elements (type: </a:t>
            </a:r>
            <a:r>
              <a:rPr lang="en-US" altLang="zh-CN" sz="1600" b="1" dirty="0"/>
              <a:t>shell</a:t>
            </a:r>
            <a:r>
              <a:rPr lang="en-US" altLang="zh-CN" b="1" dirty="0"/>
              <a:t>)</a:t>
            </a:r>
            <a:endParaRPr lang="zh-CN" altLang="en-US" b="1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FFDC332-F8C5-4839-83FD-0A378AAC4017}"/>
              </a:ext>
            </a:extLst>
          </p:cNvPr>
          <p:cNvSpPr txBox="1"/>
          <p:nvPr/>
        </p:nvSpPr>
        <p:spPr>
          <a:xfrm>
            <a:off x="3085760" y="2963609"/>
            <a:ext cx="39365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/>
              <a:t>Loads (Gravity+150t static load)</a:t>
            </a:r>
            <a:endParaRPr lang="zh-CN" altLang="en-US" sz="1600" b="1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A474FBC-7F57-4BC0-85C3-9218870F3257}"/>
              </a:ext>
            </a:extLst>
          </p:cNvPr>
          <p:cNvSpPr txBox="1"/>
          <p:nvPr/>
        </p:nvSpPr>
        <p:spPr>
          <a:xfrm>
            <a:off x="6526990" y="2973935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/>
              <a:t>Constraint (ends fixed)</a:t>
            </a:r>
            <a:endParaRPr lang="zh-CN" altLang="en-US" sz="1600" b="1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F831B30-C80F-4347-84C2-E60202523E4D}"/>
              </a:ext>
            </a:extLst>
          </p:cNvPr>
          <p:cNvSpPr txBox="1"/>
          <p:nvPr/>
        </p:nvSpPr>
        <p:spPr>
          <a:xfrm>
            <a:off x="926290" y="596527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/>
              <a:t>Mises stress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870DDAC-CE9C-43CF-96DF-A8F190983427}"/>
              </a:ext>
            </a:extLst>
          </p:cNvPr>
          <p:cNvSpPr txBox="1"/>
          <p:nvPr/>
        </p:nvSpPr>
        <p:spPr>
          <a:xfrm>
            <a:off x="4466738" y="5940363"/>
            <a:ext cx="67286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/>
              <a:t>D</a:t>
            </a:r>
            <a:r>
              <a:rPr lang="zh-CN" altLang="en-US" b="1" dirty="0"/>
              <a:t>eformation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F9E10CC-9FB5-47E4-904B-0E9A14B48F7A}"/>
              </a:ext>
            </a:extLst>
          </p:cNvPr>
          <p:cNvSpPr txBox="1"/>
          <p:nvPr/>
        </p:nvSpPr>
        <p:spPr>
          <a:xfrm>
            <a:off x="6740395" y="5883542"/>
            <a:ext cx="67286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/>
              <a:t>TSAIW</a:t>
            </a:r>
          </a:p>
          <a:p>
            <a:pPr algn="ctr"/>
            <a:r>
              <a:rPr lang="en-US" altLang="zh-CN" sz="1400" b="1" dirty="0"/>
              <a:t>(Failure parameters of composite materials)</a:t>
            </a:r>
            <a:r>
              <a:rPr lang="zh-CN" altLang="en-US" sz="1400" b="1" dirty="0"/>
              <a:t> </a:t>
            </a:r>
            <a:endParaRPr lang="en-US" altLang="zh-CN" sz="1400" b="1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8E4C0E84-446F-4404-80F1-CF5619156CE1}"/>
              </a:ext>
            </a:extLst>
          </p:cNvPr>
          <p:cNvSpPr txBox="1"/>
          <p:nvPr/>
        </p:nvSpPr>
        <p:spPr>
          <a:xfrm>
            <a:off x="1374769" y="3523205"/>
            <a:ext cx="6724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Max 186MPa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CD4CA538-E5C8-460B-AB82-1518259972E4}"/>
              </a:ext>
            </a:extLst>
          </p:cNvPr>
          <p:cNvSpPr txBox="1"/>
          <p:nvPr/>
        </p:nvSpPr>
        <p:spPr>
          <a:xfrm>
            <a:off x="9380360" y="881054"/>
            <a:ext cx="281164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/>
              <a:t>Material </a:t>
            </a:r>
            <a:r>
              <a:rPr lang="en-US" altLang="zh-CN" sz="1600" dirty="0"/>
              <a:t>:T700 reinforced epoxy resin.</a:t>
            </a:r>
          </a:p>
          <a:p>
            <a:r>
              <a:rPr lang="en-US" altLang="zh-CN" sz="1600" dirty="0"/>
              <a:t>      When </a:t>
            </a:r>
            <a:r>
              <a:rPr lang="en-US" altLang="zh-CN" sz="1600" b="1" dirty="0"/>
              <a:t>TSAIW=1</a:t>
            </a:r>
            <a:r>
              <a:rPr lang="en-US" altLang="zh-CN" sz="1600" dirty="0"/>
              <a:t>, material begins to fail. According to the results </a:t>
            </a:r>
            <a:r>
              <a:rPr lang="en-US" altLang="zh-CN" sz="1600" b="1" dirty="0"/>
              <a:t>0.117</a:t>
            </a:r>
            <a:r>
              <a:rPr lang="en-US" altLang="zh-CN" sz="1600" dirty="0"/>
              <a:t>,</a:t>
            </a:r>
          </a:p>
          <a:p>
            <a:r>
              <a:rPr lang="en-US" altLang="zh-CN" sz="1600" b="1" dirty="0"/>
              <a:t>safety factor </a:t>
            </a:r>
            <a:r>
              <a:rPr lang="en-US" altLang="zh-CN" sz="1600" dirty="0"/>
              <a:t>of this structure is 1/0.117=8.5.  </a:t>
            </a:r>
          </a:p>
          <a:p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3C09FEA-586F-4562-8DC6-6929380DC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17" y="703447"/>
            <a:ext cx="3065324" cy="223666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5C4F6B0-9190-499B-97E4-BAF1F0D36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5171" y="689570"/>
            <a:ext cx="2330818" cy="230424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2ACA73E7-3E36-4948-B3BB-4A52E833CB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4215" y="689570"/>
            <a:ext cx="2330818" cy="226442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370142FC-E4EB-47E6-A969-A6FE8507B8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45" y="3473921"/>
            <a:ext cx="3903188" cy="2447270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AA316B6B-1FFA-439E-AA8E-5807C0197E91}"/>
              </a:ext>
            </a:extLst>
          </p:cNvPr>
          <p:cNvSpPr txBox="1"/>
          <p:nvPr/>
        </p:nvSpPr>
        <p:spPr>
          <a:xfrm>
            <a:off x="1262292" y="3473921"/>
            <a:ext cx="28192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Max 66.4MPa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DEE54557-D1B7-4E75-9353-6982A6D85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1568" y="3491977"/>
            <a:ext cx="3902697" cy="2422363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90DCFC17-7D58-427D-819C-B77B00207B13}"/>
              </a:ext>
            </a:extLst>
          </p:cNvPr>
          <p:cNvSpPr txBox="1"/>
          <p:nvPr/>
        </p:nvSpPr>
        <p:spPr>
          <a:xfrm>
            <a:off x="4789624" y="3500235"/>
            <a:ext cx="28192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Max 2.46mm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A6F23361-2855-41A8-BA75-DC2AE036AD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9893" y="3488469"/>
            <a:ext cx="3730557" cy="2395073"/>
          </a:xfrm>
          <a:prstGeom prst="rect">
            <a:avLst/>
          </a:prstGeom>
        </p:spPr>
      </p:pic>
      <p:sp>
        <p:nvSpPr>
          <p:cNvPr id="39" name="文本框 38">
            <a:extLst>
              <a:ext uri="{FF2B5EF4-FFF2-40B4-BE49-F238E27FC236}">
                <a16:creationId xmlns:a16="http://schemas.microsoft.com/office/drawing/2014/main" id="{B69E1F0D-97F4-45DA-8C60-90B3303543C2}"/>
              </a:ext>
            </a:extLst>
          </p:cNvPr>
          <p:cNvSpPr txBox="1"/>
          <p:nvPr/>
        </p:nvSpPr>
        <p:spPr>
          <a:xfrm>
            <a:off x="9176781" y="3545512"/>
            <a:ext cx="28192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Max 0.117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318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2AD6F4-596E-46FE-B182-83B7250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91" y="220269"/>
            <a:ext cx="10515600" cy="929521"/>
          </a:xfrm>
        </p:spPr>
        <p:txBody>
          <a:bodyPr>
            <a:normAutofit/>
          </a:bodyPr>
          <a:lstStyle/>
          <a:p>
            <a:pPr algn="ctr"/>
            <a:r>
              <a:rPr lang="en-US" altLang="zh-CN" sz="2400" dirty="0"/>
              <a:t>Structure of BGO module</a:t>
            </a:r>
            <a:endParaRPr lang="zh-CN" altLang="en-US" sz="24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12A60E6-EE47-4DBA-909E-A71F0E995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9172" y="1499518"/>
            <a:ext cx="6764042" cy="445708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E0A81C7-CC3C-4B69-9933-902425610B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98" t="3211" r="15408" b="7987"/>
          <a:stretch/>
        </p:blipFill>
        <p:spPr>
          <a:xfrm>
            <a:off x="769544" y="3728060"/>
            <a:ext cx="3376943" cy="25466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40C4409-2DF3-4B35-9CDF-CD5D7BAE8C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747" t="31551" r="29760" b="22508"/>
          <a:stretch/>
        </p:blipFill>
        <p:spPr>
          <a:xfrm>
            <a:off x="851026" y="1149790"/>
            <a:ext cx="3349783" cy="2567675"/>
          </a:xfrm>
          <a:prstGeom prst="rect">
            <a:avLst/>
          </a:prstGeom>
        </p:spPr>
      </p:pic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9B4CCFF5-B47F-4EA7-8B65-4D6FD0A2551B}"/>
              </a:ext>
            </a:extLst>
          </p:cNvPr>
          <p:cNvCxnSpPr>
            <a:cxnSpLocks/>
          </p:cNvCxnSpPr>
          <p:nvPr/>
        </p:nvCxnSpPr>
        <p:spPr>
          <a:xfrm flipH="1">
            <a:off x="8247708" y="1702051"/>
            <a:ext cx="624688" cy="5703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CB477CD9-F9BB-4830-8D80-829FE9778710}"/>
              </a:ext>
            </a:extLst>
          </p:cNvPr>
          <p:cNvCxnSpPr>
            <a:cxnSpLocks/>
          </p:cNvCxnSpPr>
          <p:nvPr/>
        </p:nvCxnSpPr>
        <p:spPr>
          <a:xfrm flipH="1">
            <a:off x="8454429" y="3429000"/>
            <a:ext cx="624688" cy="5703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4148D60B-C259-47BA-AD0B-3BC6E46D5C96}"/>
              </a:ext>
            </a:extLst>
          </p:cNvPr>
          <p:cNvCxnSpPr>
            <a:cxnSpLocks/>
          </p:cNvCxnSpPr>
          <p:nvPr/>
        </p:nvCxnSpPr>
        <p:spPr>
          <a:xfrm flipH="1">
            <a:off x="9541802" y="3828435"/>
            <a:ext cx="549533" cy="2586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1C90D4D0-958C-4355-9E84-1F919AD36596}"/>
              </a:ext>
            </a:extLst>
          </p:cNvPr>
          <p:cNvCxnSpPr>
            <a:cxnSpLocks/>
          </p:cNvCxnSpPr>
          <p:nvPr/>
        </p:nvCxnSpPr>
        <p:spPr>
          <a:xfrm>
            <a:off x="5942091" y="3429000"/>
            <a:ext cx="638124" cy="8694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8DB926A7-54BB-47A1-8105-1CBB560B3977}"/>
              </a:ext>
            </a:extLst>
          </p:cNvPr>
          <p:cNvCxnSpPr>
            <a:cxnSpLocks/>
          </p:cNvCxnSpPr>
          <p:nvPr/>
        </p:nvCxnSpPr>
        <p:spPr>
          <a:xfrm flipH="1" flipV="1">
            <a:off x="6078909" y="5147784"/>
            <a:ext cx="1363040" cy="8088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8FB6656C-D5F5-4B4B-BAD9-1422E0A653AB}"/>
              </a:ext>
            </a:extLst>
          </p:cNvPr>
          <p:cNvCxnSpPr>
            <a:cxnSpLocks/>
          </p:cNvCxnSpPr>
          <p:nvPr/>
        </p:nvCxnSpPr>
        <p:spPr>
          <a:xfrm flipV="1">
            <a:off x="7850312" y="5001362"/>
            <a:ext cx="1540656" cy="9274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E29C7C97-6238-4B35-9A96-2C87A668353F}"/>
              </a:ext>
            </a:extLst>
          </p:cNvPr>
          <p:cNvCxnSpPr>
            <a:cxnSpLocks/>
          </p:cNvCxnSpPr>
          <p:nvPr/>
        </p:nvCxnSpPr>
        <p:spPr>
          <a:xfrm flipV="1">
            <a:off x="9093217" y="5278411"/>
            <a:ext cx="718245" cy="6781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7757CE6F-03EF-4743-B81D-72436F32BCC9}"/>
              </a:ext>
            </a:extLst>
          </p:cNvPr>
          <p:cNvCxnSpPr>
            <a:cxnSpLocks/>
          </p:cNvCxnSpPr>
          <p:nvPr/>
        </p:nvCxnSpPr>
        <p:spPr>
          <a:xfrm flipH="1" flipV="1">
            <a:off x="10054946" y="5449837"/>
            <a:ext cx="356539" cy="3624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A90231C2-3BF0-4845-BD9E-F221598A1631}"/>
              </a:ext>
            </a:extLst>
          </p:cNvPr>
          <p:cNvSpPr txBox="1"/>
          <p:nvPr/>
        </p:nvSpPr>
        <p:spPr>
          <a:xfrm>
            <a:off x="7369785" y="5812337"/>
            <a:ext cx="841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PCB</a:t>
            </a:r>
            <a:endParaRPr lang="zh-CN" altLang="en-US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A3939C07-8849-4AE8-B1B6-B5C267D03C32}"/>
              </a:ext>
            </a:extLst>
          </p:cNvPr>
          <p:cNvSpPr txBox="1"/>
          <p:nvPr/>
        </p:nvSpPr>
        <p:spPr>
          <a:xfrm>
            <a:off x="8851057" y="1487306"/>
            <a:ext cx="1540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Copper sheet</a:t>
            </a:r>
            <a:endParaRPr lang="zh-CN" altLang="en-US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2006C4E5-0E95-4ECA-8088-403D49E2BA19}"/>
              </a:ext>
            </a:extLst>
          </p:cNvPr>
          <p:cNvSpPr txBox="1"/>
          <p:nvPr/>
        </p:nvSpPr>
        <p:spPr>
          <a:xfrm>
            <a:off x="8454429" y="5863880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pressing </a:t>
            </a:r>
            <a:r>
              <a:rPr lang="en-US" altLang="zh-CN" dirty="0"/>
              <a:t>bar</a:t>
            </a:r>
            <a:endParaRPr lang="zh-CN" altLang="en-US" dirty="0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18EEA740-3E0A-4DDF-9278-185E0B5F3A89}"/>
              </a:ext>
            </a:extLst>
          </p:cNvPr>
          <p:cNvSpPr txBox="1"/>
          <p:nvPr/>
        </p:nvSpPr>
        <p:spPr>
          <a:xfrm>
            <a:off x="10029756" y="5744185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screws</a:t>
            </a:r>
            <a:endParaRPr lang="zh-CN" altLang="en-US" dirty="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4CFBBBD8-5DC7-420C-B6F8-E88B7D57B333}"/>
              </a:ext>
            </a:extLst>
          </p:cNvPr>
          <p:cNvSpPr txBox="1"/>
          <p:nvPr/>
        </p:nvSpPr>
        <p:spPr>
          <a:xfrm>
            <a:off x="5571886" y="3044827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CFRP plate</a:t>
            </a:r>
            <a:endParaRPr lang="zh-CN" altLang="en-US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F5A119A4-1FE7-4C90-A6C9-EB0DB5331F11}"/>
              </a:ext>
            </a:extLst>
          </p:cNvPr>
          <p:cNvSpPr txBox="1"/>
          <p:nvPr/>
        </p:nvSpPr>
        <p:spPr>
          <a:xfrm>
            <a:off x="9805254" y="351884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CFRP plate</a:t>
            </a:r>
            <a:endParaRPr lang="zh-CN" altLang="en-US" dirty="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31474385-C666-497F-9FCF-867AE246A0A0}"/>
              </a:ext>
            </a:extLst>
          </p:cNvPr>
          <p:cNvSpPr txBox="1"/>
          <p:nvPr/>
        </p:nvSpPr>
        <p:spPr>
          <a:xfrm>
            <a:off x="8480386" y="3109375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BGO + Protective shell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54109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C972F1AD-DD51-4628-A2C3-4B6613243B92}"/>
              </a:ext>
            </a:extLst>
          </p:cNvPr>
          <p:cNvSpPr txBox="1"/>
          <p:nvPr/>
        </p:nvSpPr>
        <p:spPr>
          <a:xfrm>
            <a:off x="4964240" y="24440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模块设计细节</a:t>
            </a: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70A95F4E-A8BE-47E6-9189-5058524FD7CE}"/>
              </a:ext>
            </a:extLst>
          </p:cNvPr>
          <p:cNvGrpSpPr/>
          <p:nvPr/>
        </p:nvGrpSpPr>
        <p:grpSpPr>
          <a:xfrm>
            <a:off x="3458619" y="941357"/>
            <a:ext cx="8438107" cy="5303063"/>
            <a:chOff x="668948" y="756123"/>
            <a:chExt cx="9122753" cy="606339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E4C225E-EF85-43AE-B217-ED7D061D5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0600" y="798617"/>
              <a:ext cx="4314826" cy="2843203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FDB3E7C-BDD0-42BA-87C5-075E60232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69805" y="756123"/>
              <a:ext cx="4421896" cy="2885697"/>
            </a:xfrm>
            <a:prstGeom prst="rect">
              <a:avLst/>
            </a:prstGeom>
          </p:spPr>
        </p:pic>
        <p:cxnSp>
          <p:nvCxnSpPr>
            <p:cNvPr id="14" name="直接箭头连接符 13">
              <a:extLst>
                <a:ext uri="{FF2B5EF4-FFF2-40B4-BE49-F238E27FC236}">
                  <a16:creationId xmlns:a16="http://schemas.microsoft.com/office/drawing/2014/main" id="{0E38384C-9827-499B-B89A-19ECD5E1BB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0600" y="2676525"/>
              <a:ext cx="857250" cy="50482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37F87A-9BE3-4F7B-B039-3C115CAF227C}"/>
                </a:ext>
              </a:extLst>
            </p:cNvPr>
            <p:cNvSpPr/>
            <p:nvPr/>
          </p:nvSpPr>
          <p:spPr>
            <a:xfrm rot="21047933">
              <a:off x="1956950" y="2541808"/>
              <a:ext cx="3002965" cy="29573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8" name="直接箭头连接符 17">
              <a:extLst>
                <a:ext uri="{FF2B5EF4-FFF2-40B4-BE49-F238E27FC236}">
                  <a16:creationId xmlns:a16="http://schemas.microsoft.com/office/drawing/2014/main" id="{49FA5E07-A4C5-49C9-A8BD-5F72A303729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51714" y="2834980"/>
              <a:ext cx="377386" cy="27721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2228E975-9C8F-4C33-A1A3-637C771EC397}"/>
                </a:ext>
              </a:extLst>
            </p:cNvPr>
            <p:cNvSpPr txBox="1"/>
            <p:nvPr/>
          </p:nvSpPr>
          <p:spPr>
            <a:xfrm>
              <a:off x="3956489" y="3076153"/>
              <a:ext cx="25622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螺栓</a:t>
              </a:r>
            </a:p>
          </p:txBody>
        </p:sp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C2FB11C5-1799-4225-A3C0-B588F0148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69805" y="3686175"/>
              <a:ext cx="4314825" cy="284320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39756A8-A092-4B69-8101-9D297D9CB0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10394"/>
            <a:stretch/>
          </p:blipFill>
          <p:spPr>
            <a:xfrm>
              <a:off x="668948" y="3686175"/>
              <a:ext cx="4636478" cy="2737580"/>
            </a:xfrm>
            <a:prstGeom prst="rect">
              <a:avLst/>
            </a:prstGeom>
          </p:spPr>
        </p:pic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EAEEF048-4488-4394-9D61-D65A0A55C6DF}"/>
                </a:ext>
              </a:extLst>
            </p:cNvPr>
            <p:cNvSpPr txBox="1"/>
            <p:nvPr/>
          </p:nvSpPr>
          <p:spPr>
            <a:xfrm>
              <a:off x="1952625" y="6374582"/>
              <a:ext cx="26527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四周碳纤维孔板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EFB35535-09E9-4C62-83B6-7A395F7F9CA9}"/>
                </a:ext>
              </a:extLst>
            </p:cNvPr>
            <p:cNvSpPr txBox="1"/>
            <p:nvPr/>
          </p:nvSpPr>
          <p:spPr>
            <a:xfrm>
              <a:off x="6331628" y="6397228"/>
              <a:ext cx="3006969" cy="422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电子学板固定在孔板上</a:t>
              </a:r>
            </a:p>
          </p:txBody>
        </p:sp>
      </p:grpSp>
      <p:pic>
        <p:nvPicPr>
          <p:cNvPr id="28" name="图片 27">
            <a:extLst>
              <a:ext uri="{FF2B5EF4-FFF2-40B4-BE49-F238E27FC236}">
                <a16:creationId xmlns:a16="http://schemas.microsoft.com/office/drawing/2014/main" id="{E24FECE4-B3A4-458B-A23F-3FCBA93CFF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271" t="10050" r="17638" b="10614"/>
          <a:stretch/>
        </p:blipFill>
        <p:spPr>
          <a:xfrm>
            <a:off x="79798" y="1860968"/>
            <a:ext cx="3359563" cy="2542009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2491482B-0F50-4405-B593-0865D5CBA9A9}"/>
              </a:ext>
            </a:extLst>
          </p:cNvPr>
          <p:cNvSpPr txBox="1"/>
          <p:nvPr/>
        </p:nvSpPr>
        <p:spPr>
          <a:xfrm>
            <a:off x="3156188" y="3043420"/>
            <a:ext cx="2562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不锈钢压条（含螺孔）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F91A1911-6912-420E-8B70-0B479D9FB391}"/>
              </a:ext>
            </a:extLst>
          </p:cNvPr>
          <p:cNvSpPr txBox="1"/>
          <p:nvPr/>
        </p:nvSpPr>
        <p:spPr>
          <a:xfrm>
            <a:off x="226607" y="4494563"/>
            <a:ext cx="33147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上下底板：</a:t>
            </a:r>
            <a:r>
              <a:rPr lang="en-US" altLang="zh-CN" dirty="0"/>
              <a:t>1mm</a:t>
            </a:r>
          </a:p>
          <a:p>
            <a:r>
              <a:rPr lang="zh-CN" altLang="en-US" dirty="0"/>
              <a:t>腔体尺寸：</a:t>
            </a:r>
            <a:r>
              <a:rPr lang="en-US" altLang="zh-CN" dirty="0"/>
              <a:t>10mm*50mm(</a:t>
            </a:r>
            <a:r>
              <a:rPr lang="zh-CN" altLang="en-US" dirty="0"/>
              <a:t>最大</a:t>
            </a:r>
            <a:r>
              <a:rPr lang="en-US" altLang="zh-CN" dirty="0"/>
              <a:t>)</a:t>
            </a:r>
          </a:p>
          <a:p>
            <a:r>
              <a:rPr lang="zh-CN" altLang="en-US" dirty="0"/>
              <a:t>腔体壁厚：</a:t>
            </a:r>
            <a:r>
              <a:rPr lang="en-US" altLang="zh-CN" dirty="0"/>
              <a:t>0.2mm</a:t>
            </a:r>
          </a:p>
          <a:p>
            <a:r>
              <a:rPr lang="zh-CN" altLang="en-US" dirty="0"/>
              <a:t>模块重量：</a:t>
            </a:r>
            <a:r>
              <a:rPr lang="en-US" altLang="zh-CN" dirty="0"/>
              <a:t>279kg</a:t>
            </a:r>
          </a:p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033621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F869303-ED15-4499-B9B2-C80D5EAA67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33"/>
          <a:stretch/>
        </p:blipFill>
        <p:spPr>
          <a:xfrm>
            <a:off x="853648" y="1352550"/>
            <a:ext cx="4930577" cy="294952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43ABFEC-624A-4F5B-8543-AD24C670A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8701" y="1352550"/>
            <a:ext cx="4519695" cy="294952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9DB5C6DE-1280-43E1-9C66-D202D13AAF81}"/>
              </a:ext>
            </a:extLst>
          </p:cNvPr>
          <p:cNvSpPr txBox="1"/>
          <p:nvPr/>
        </p:nvSpPr>
        <p:spPr>
          <a:xfrm>
            <a:off x="4694127" y="382680"/>
            <a:ext cx="5088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Module fixation </a:t>
            </a:r>
            <a:endParaRPr lang="zh-CN" altLang="en-US" sz="20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7EF13EA-5755-4D56-84F9-1889FE5E45A6}"/>
              </a:ext>
            </a:extLst>
          </p:cNvPr>
          <p:cNvSpPr txBox="1"/>
          <p:nvPr/>
        </p:nvSpPr>
        <p:spPr>
          <a:xfrm>
            <a:off x="1485900" y="4643914"/>
            <a:ext cx="829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     Each module fixed into the main structure by bottom bolts. Four heat dissipation pipes installed at the top of each row of modules.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388515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15979</TotalTime>
  <Words>1301</Words>
  <Application>Microsoft Office PowerPoint</Application>
  <PresentationFormat>宽屏</PresentationFormat>
  <Paragraphs>272</Paragraphs>
  <Slides>27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2" baseType="lpstr">
      <vt:lpstr>等线</vt:lpstr>
      <vt:lpstr>等线 Light</vt:lpstr>
      <vt:lpstr>楷体</vt:lpstr>
      <vt:lpstr>Arial</vt:lpstr>
      <vt:lpstr>Office 主题​​</vt:lpstr>
      <vt:lpstr>PowerPoint 演示文稿</vt:lpstr>
      <vt:lpstr>桶部优化设计方案</vt:lpstr>
      <vt:lpstr>PowerPoint 演示文稿</vt:lpstr>
      <vt:lpstr>PowerPoint 演示文稿</vt:lpstr>
      <vt:lpstr>PowerPoint 演示文稿</vt:lpstr>
      <vt:lpstr>PowerPoint 演示文稿</vt:lpstr>
      <vt:lpstr>Structure of BGO module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模块试制</vt:lpstr>
      <vt:lpstr>PowerPoint 演示文稿</vt:lpstr>
      <vt:lpstr>与哈玻院有限元分析结果对比</vt:lpstr>
      <vt:lpstr>PowerPoint 演示文稿</vt:lpstr>
      <vt:lpstr>Structure of BGO module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厂家调研情况（哈尔滨玻璃钢研究院）</vt:lpstr>
      <vt:lpstr>厂家调研情况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143</cp:revision>
  <dcterms:created xsi:type="dcterms:W3CDTF">2024-09-02T03:40:34Z</dcterms:created>
  <dcterms:modified xsi:type="dcterms:W3CDTF">2024-10-14T13:43:46Z</dcterms:modified>
</cp:coreProperties>
</file>