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33" r:id="rId3"/>
    <p:sldId id="314" r:id="rId4"/>
    <p:sldId id="334" r:id="rId5"/>
    <p:sldId id="332" r:id="rId6"/>
    <p:sldId id="335" r:id="rId7"/>
    <p:sldId id="336" r:id="rId8"/>
    <p:sldId id="274" r:id="rId9"/>
    <p:sldId id="276" r:id="rId10"/>
    <p:sldId id="26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E0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7148-51A4-457D-AACB-896C0955F088}" type="datetimeFigureOut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027BC-330B-413A-B7BB-24069F1DE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3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903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7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71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027BC-330B-413A-B7BB-24069F1DEBC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414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E408-48CD-4A5F-920A-C9223076BB4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0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0FA1-E619-40FF-BE03-2F1DA1228CB9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9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44EB8-6171-496C-8AB1-CC6621935F20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074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E66F3-830E-4431-9B7E-F74153C2B98A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7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C514-EFCC-4200-BA8D-F4CDE7202C43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9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B926-814C-47DD-A0D2-AFBB297D88F5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5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2AF7-0A43-48C1-9D59-1A169CC79D04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F1941-E8ED-4E69-991C-ECC60D722C3A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0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507B-0CE7-4B9B-B916-F4BD393F3530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05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090C-302D-4525-85E8-59A58A5EA259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019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90A3-5A14-4D2D-8628-1DFB437F62AC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3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285F0-E66D-4D77-8CC3-4263CE115620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1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4173F-2181-4319-9F59-FA80CC94CBEA}" type="datetime1">
              <a:rPr lang="zh-CN" altLang="en-US" smtClean="0"/>
              <a:t>2024/10/14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9AF1-F620-47B2-B5D3-740B87DDB9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43024"/>
            <a:ext cx="9144000" cy="107632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 Progress and Plan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89074"/>
            <a:ext cx="9144000" cy="1655762"/>
          </a:xfrm>
        </p:spPr>
        <p:txBody>
          <a:bodyPr/>
          <a:lstStyle/>
          <a:p>
            <a:r>
              <a:rPr lang="en-US" altLang="zh-CN" dirty="0" err="1" smtClean="0"/>
              <a:t>Mingyi</a:t>
            </a:r>
            <a:r>
              <a:rPr lang="en-US" altLang="zh-CN" dirty="0" smtClean="0"/>
              <a:t> Dong</a:t>
            </a:r>
          </a:p>
          <a:p>
            <a:endParaRPr lang="en-US" altLang="zh-CN" dirty="0"/>
          </a:p>
          <a:p>
            <a:r>
              <a:rPr lang="en-US" altLang="zh-CN" dirty="0" smtClean="0"/>
              <a:t>2024.10.14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39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5588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华文楷体" panose="02010600040101010101" pitchFamily="2" charset="-122"/>
              </a:rPr>
              <a:t>Schedule (may be updated each week) </a:t>
            </a:r>
            <a:endParaRPr lang="zh-CN" altLang="en-US" sz="3600" b="1" dirty="0">
              <a:solidFill>
                <a:srgbClr val="002060"/>
              </a:solidFill>
              <a:latin typeface="Cambria" panose="02040503050406030204" pitchFamily="18" charset="0"/>
              <a:ea typeface="华文楷体" panose="0201060004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DA4AB-0E59-4FE3-84AB-28980A4BA75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380692"/>
              </p:ext>
            </p:extLst>
          </p:nvPr>
        </p:nvGraphicFramePr>
        <p:xfrm>
          <a:off x="395669" y="974583"/>
          <a:ext cx="11465502" cy="5609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56"/>
                <a:gridCol w="2511422"/>
                <a:gridCol w="1138518"/>
                <a:gridCol w="1864659"/>
                <a:gridCol w="4034117"/>
                <a:gridCol w="1533830"/>
              </a:tblGrid>
              <a:tr h="63187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No.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tasks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Duration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day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Start</a:t>
                      </a:r>
                      <a:r>
                        <a:rPr lang="en-US" altLang="zh-CN" sz="1800" baseline="0" dirty="0" smtClean="0"/>
                        <a:t> time and stop time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Sub-system</a:t>
                      </a:r>
                      <a:r>
                        <a:rPr lang="en-US" altLang="zh-CN" sz="1800" baseline="0" dirty="0" smtClean="0"/>
                        <a:t> involved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Status</a:t>
                      </a:r>
                      <a:endParaRPr lang="zh-CN" altLang="en-US" sz="1800" dirty="0"/>
                    </a:p>
                  </a:txBody>
                  <a:tcPr/>
                </a:tc>
              </a:tr>
              <a:tr h="86270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Removal of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</a:t>
                      </a:r>
                      <a:r>
                        <a:rPr lang="en-US" altLang="zh-CN" sz="1800" baseline="0" dirty="0" smtClean="0"/>
                        <a:t> Aug. 6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 and</a:t>
                      </a:r>
                      <a:r>
                        <a:rPr lang="en-US" altLang="zh-CN" sz="1800" baseline="0" dirty="0" smtClean="0"/>
                        <a:t> ZDD,  Beam pipe,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416321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Pull-out of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117348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Removal of inner chamber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Operate simultaneously on both sides </a:t>
                      </a:r>
                      <a:r>
                        <a:rPr lang="zh-CN" altLang="en-US" sz="1800" dirty="0" smtClean="0"/>
                        <a:t>）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51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Aug. 7- Sep.7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aseline="0" dirty="0" smtClean="0"/>
                        <a:t>Sep.8- Sep. 28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</a:p>
                  </a:txBody>
                  <a:tcPr/>
                </a:tc>
              </a:tr>
              <a:tr h="902680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Installation of  CGEM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44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Sep.29- Nov.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CGEM group,</a:t>
                      </a:r>
                      <a:r>
                        <a:rPr lang="en-US" altLang="zh-CN" sz="1800" baseline="0" dirty="0" smtClean="0"/>
                        <a:t> </a:t>
                      </a:r>
                      <a:r>
                        <a:rPr lang="en-US" altLang="zh-CN" sz="1800" dirty="0" smtClean="0"/>
                        <a:t>MDC,</a:t>
                      </a:r>
                      <a:r>
                        <a:rPr lang="en-US" altLang="zh-CN" sz="1800" baseline="0" dirty="0" smtClean="0"/>
                        <a:t> MDC electronics, Gas, Mechanics, Laser measurement group, Trigger, DAQ, Slow control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On Schedule</a:t>
                      </a:r>
                    </a:p>
                  </a:txBody>
                  <a:tcPr/>
                </a:tc>
              </a:tr>
              <a:tr h="4725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Recover EEMC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Nov. 12-Dec.30</a:t>
                      </a:r>
                    </a:p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EMC,</a:t>
                      </a:r>
                      <a:r>
                        <a:rPr lang="en-US" altLang="zh-CN" sz="1800" baseline="0" dirty="0" smtClean="0"/>
                        <a:t> TOF,  MDC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</a:tr>
              <a:tr h="74937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0000FF"/>
                          </a:solidFill>
                        </a:rPr>
                        <a:t>Recover equipment of</a:t>
                      </a:r>
                      <a:r>
                        <a:rPr lang="en-US" altLang="zh-CN" sz="1800" baseline="0" dirty="0" smtClean="0">
                          <a:solidFill>
                            <a:srgbClr val="0000FF"/>
                          </a:solidFill>
                        </a:rPr>
                        <a:t> machine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Utility, Small angle </a:t>
                      </a:r>
                      <a:r>
                        <a:rPr lang="en-US" altLang="zh-CN" sz="1800" dirty="0" err="1" smtClean="0"/>
                        <a:t>lum</a:t>
                      </a:r>
                      <a:r>
                        <a:rPr lang="en-US" altLang="zh-CN" sz="1800" dirty="0" smtClean="0"/>
                        <a:t>. Detector,</a:t>
                      </a:r>
                      <a:r>
                        <a:rPr lang="en-US" altLang="zh-CN" sz="1800" baseline="0" dirty="0" smtClean="0"/>
                        <a:t> ZDD,  Beam pipe, slow control </a:t>
                      </a:r>
                      <a:endParaRPr lang="en-US" altLang="zh-CN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800" dirty="0" smtClean="0"/>
                    </a:p>
                  </a:txBody>
                  <a:tcPr/>
                </a:tc>
              </a:tr>
              <a:tr h="361072">
                <a:tc gridSpan="2"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</a:t>
                      </a: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180 days</a:t>
                      </a:r>
                      <a:endParaRPr lang="zh-CN" alt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July 1- Dec.30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2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844549"/>
          </a:xfrm>
        </p:spPr>
        <p:txBody>
          <a:bodyPr/>
          <a:lstStyle/>
          <a:p>
            <a:pPr algn="ctr"/>
            <a:r>
              <a:rPr lang="en-US" altLang="zh-CN" dirty="0"/>
              <a:t>Progress in the experimental hall last week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2</a:t>
            </a:fld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642854"/>
              </p:ext>
            </p:extLst>
          </p:nvPr>
        </p:nvGraphicFramePr>
        <p:xfrm>
          <a:off x="628651" y="1196149"/>
          <a:ext cx="10839449" cy="5395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332"/>
                <a:gridCol w="4185934"/>
                <a:gridCol w="1791028"/>
                <a:gridCol w="2313411"/>
                <a:gridCol w="1697744"/>
              </a:tblGrid>
              <a:tr h="64282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Planned tasks last week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Status</a:t>
                      </a:r>
                      <a:endParaRPr lang="zh-CN" altLang="en-US" dirty="0"/>
                    </a:p>
                  </a:txBody>
                  <a:tcPr/>
                </a:tc>
              </a:tr>
              <a:tr h="561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Remove the cable carriage of CGEM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 (Oct.7)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61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Remove the long rail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1/2 (Oct.7)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104322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(1)Leakage check</a:t>
                      </a:r>
                      <a:r>
                        <a:rPr lang="en-US" altLang="zh-CN" baseline="0" dirty="0" smtClean="0"/>
                        <a:t> and gas sealing of MDC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/>
                        <a:t>(2) Installation of the shielding plate on </a:t>
                      </a:r>
                      <a:r>
                        <a:rPr lang="en-US" altLang="zh-CN" baseline="0" dirty="0" smtClean="0"/>
                        <a:t>east </a:t>
                      </a:r>
                      <a:r>
                        <a:rPr lang="en-US" altLang="zh-CN" baseline="0" dirty="0" smtClean="0"/>
                        <a:t>side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 (Oct.7-8)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61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Laser</a:t>
                      </a:r>
                      <a:r>
                        <a:rPr lang="en-US" altLang="zh-CN" baseline="0" dirty="0" smtClean="0"/>
                        <a:t> measurement after installation of CGEM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 (Oct.9)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Lingling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561739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dirty="0" smtClean="0"/>
                        <a:t>Remove the</a:t>
                      </a:r>
                      <a:r>
                        <a:rPr lang="en-US" altLang="zh-CN" baseline="0" dirty="0" smtClean="0"/>
                        <a:t> support legs on east side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1 (Oct.8)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802484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Set up platform for CGEM electronics (GEMROC and low voltage crate)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 (Oct. 10-11)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Facilities Operation group</a:t>
                      </a:r>
                      <a:r>
                        <a:rPr lang="en-US" altLang="zh-C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(Jing Xiaoping)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done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42471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CGEM cabling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on</a:t>
                      </a:r>
                      <a:r>
                        <a:rPr lang="en-US" altLang="zh-CN" baseline="0" dirty="0" smtClean="0"/>
                        <a:t> schedule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1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6275" y="1167537"/>
            <a:ext cx="10839450" cy="1403046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Oct. </a:t>
            </a:r>
            <a:r>
              <a:rPr lang="en-US" altLang="zh-CN" dirty="0" smtClean="0"/>
              <a:t>7 and 8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Removed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long rail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Removed the legs on east side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838200" y="94260"/>
            <a:ext cx="10515600" cy="8510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dirty="0" smtClean="0"/>
              <a:t>Removal of the long rail and legs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3117384"/>
            <a:ext cx="3714750" cy="27936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036" y="3117384"/>
            <a:ext cx="3741928" cy="27936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3021" y="3117384"/>
            <a:ext cx="3738357" cy="279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02390"/>
            <a:ext cx="10515600" cy="1122331"/>
          </a:xfrm>
        </p:spPr>
        <p:txBody>
          <a:bodyPr/>
          <a:lstStyle/>
          <a:p>
            <a:pPr algn="ctr"/>
            <a:r>
              <a:rPr lang="en-US" altLang="zh-CN" dirty="0" smtClean="0"/>
              <a:t>Gas sealing and Installation of Shielding plates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93806"/>
            <a:ext cx="10515600" cy="1497044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Oct.7-8</a:t>
            </a:r>
          </a:p>
          <a:p>
            <a:pPr lvl="1"/>
            <a:r>
              <a:rPr lang="en-US" altLang="zh-CN" dirty="0" smtClean="0"/>
              <a:t>Leakage </a:t>
            </a:r>
            <a:r>
              <a:rPr lang="en-US" altLang="zh-CN" dirty="0"/>
              <a:t>check and gas sealing of </a:t>
            </a:r>
            <a:r>
              <a:rPr lang="en-US" altLang="zh-CN" dirty="0" smtClean="0"/>
              <a:t>MDC</a:t>
            </a:r>
            <a:r>
              <a:rPr lang="en-US" altLang="zh-CN" dirty="0"/>
              <a:t>. Large leaks were found around the screw holes fixing CGEM on both sides. Sealed with silicon </a:t>
            </a:r>
            <a:r>
              <a:rPr lang="en-US" altLang="zh-CN" dirty="0" smtClean="0"/>
              <a:t>RTV (two times on west side)</a:t>
            </a:r>
          </a:p>
          <a:p>
            <a:pPr lvl="1"/>
            <a:r>
              <a:rPr lang="en-US" altLang="zh-CN" dirty="0" smtClean="0"/>
              <a:t>Installation </a:t>
            </a:r>
            <a:r>
              <a:rPr lang="en-US" altLang="zh-CN" dirty="0"/>
              <a:t>of the shielding plate on east </a:t>
            </a:r>
            <a:r>
              <a:rPr lang="en-US" altLang="zh-CN" dirty="0" smtClean="0"/>
              <a:t>side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896" y="3146479"/>
            <a:ext cx="3853897" cy="28717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07" y="3146480"/>
            <a:ext cx="3833328" cy="28717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079" y="3146478"/>
            <a:ext cx="3866395" cy="28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7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7734"/>
            <a:ext cx="10515600" cy="974255"/>
          </a:xfrm>
        </p:spPr>
        <p:txBody>
          <a:bodyPr/>
          <a:lstStyle/>
          <a:p>
            <a:pPr algn="ctr"/>
            <a:r>
              <a:rPr lang="en-US" altLang="zh-CN" dirty="0" smtClean="0"/>
              <a:t>Laser measurement </a:t>
            </a:r>
            <a:r>
              <a:rPr lang="en-US" altLang="zh-CN" dirty="0" smtClean="0"/>
              <a:t>after </a:t>
            </a:r>
            <a:r>
              <a:rPr lang="en-US" altLang="zh-CN" dirty="0" smtClean="0"/>
              <a:t>CGEM </a:t>
            </a:r>
            <a:r>
              <a:rPr lang="en-US" altLang="zh-CN" dirty="0" smtClean="0"/>
              <a:t>installation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57225" y="1473758"/>
            <a:ext cx="6581775" cy="1802841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Oct. 9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Measured </a:t>
            </a:r>
            <a:r>
              <a:rPr lang="en-US" altLang="zh-CN" dirty="0" smtClean="0"/>
              <a:t>MDC and CGEM position after </a:t>
            </a:r>
            <a:r>
              <a:rPr lang="en-US" altLang="zh-CN" dirty="0" smtClean="0"/>
              <a:t>CGEM installation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No change of </a:t>
            </a:r>
            <a:r>
              <a:rPr lang="en-US" altLang="zh-CN" dirty="0"/>
              <a:t>MDC after CGEM </a:t>
            </a:r>
            <a:r>
              <a:rPr lang="en-US" altLang="zh-CN" dirty="0" smtClean="0"/>
              <a:t>installation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Have a preliminary measurement results of CGEM position</a:t>
            </a:r>
          </a:p>
          <a:p>
            <a:endParaRPr lang="zh-CN" altLang="en-US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276434"/>
              </p:ext>
            </p:extLst>
          </p:nvPr>
        </p:nvGraphicFramePr>
        <p:xfrm>
          <a:off x="1009650" y="3421996"/>
          <a:ext cx="6067425" cy="2934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240"/>
                <a:gridCol w="1619849"/>
                <a:gridCol w="1741336"/>
              </a:tblGrid>
              <a:tr h="68594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Test position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Deviation of the center in the X direction/mm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u="none" strike="noStrike" dirty="0" smtClean="0">
                          <a:effectLst/>
                        </a:rPr>
                        <a:t>Deviation of the center in the Y direction/mm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+mn-ea"/>
                      </a:endParaRPr>
                    </a:p>
                  </a:txBody>
                  <a:tcPr marL="6350" marR="6350" marT="6350" marB="0" anchor="b"/>
                </a:tc>
              </a:tr>
              <a:tr h="54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East </a:t>
                      </a:r>
                      <a:r>
                        <a:rPr lang="en-US" sz="1600" u="none" strike="noStrike" dirty="0" smtClean="0">
                          <a:effectLst/>
                        </a:rPr>
                        <a:t>flange _1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-0.436</a:t>
                      </a:r>
                    </a:p>
                  </a:txBody>
                  <a:tcPr marL="6350" marR="6350" marT="6350" marB="0" anchor="ctr"/>
                </a:tc>
              </a:tr>
              <a:tr h="54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East  flange_2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-0.408</a:t>
                      </a:r>
                    </a:p>
                  </a:txBody>
                  <a:tcPr marL="6350" marR="6350" marT="6350" marB="0" anchor="ctr"/>
                </a:tc>
              </a:tr>
              <a:tr h="54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West </a:t>
                      </a:r>
                      <a:r>
                        <a:rPr lang="en-US" sz="1600" u="none" strike="noStrike" dirty="0" smtClean="0">
                          <a:effectLst/>
                        </a:rPr>
                        <a:t>flange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_</a:t>
                      </a:r>
                      <a:r>
                        <a:rPr lang="en-US" sz="1600" u="none" strike="noStrike" dirty="0" smtClean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 smtClean="0">
                          <a:effectLst/>
                        </a:rPr>
                        <a:t>0.016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 smtClean="0">
                          <a:effectLst/>
                        </a:rPr>
                        <a:t>-0.1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  <a:tr h="54912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West flange_2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 smtClean="0">
                          <a:effectLst/>
                        </a:rPr>
                        <a:t>0.18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u="none" strike="noStrike" dirty="0" smtClean="0">
                          <a:effectLst/>
                        </a:rPr>
                        <a:t>-0.088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4" y="1205621"/>
            <a:ext cx="3552825" cy="26554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74" y="3957181"/>
            <a:ext cx="3552825" cy="26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1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57734"/>
            <a:ext cx="10515600" cy="974255"/>
          </a:xfrm>
        </p:spPr>
        <p:txBody>
          <a:bodyPr/>
          <a:lstStyle/>
          <a:p>
            <a:pPr algn="ctr"/>
            <a:r>
              <a:rPr lang="en-US" altLang="zh-CN" dirty="0" smtClean="0"/>
              <a:t>Platform </a:t>
            </a:r>
            <a:r>
              <a:rPr lang="en-US" altLang="zh-CN" dirty="0"/>
              <a:t>for CGEM electronics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57225" y="1473758"/>
            <a:ext cx="10506075" cy="180284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Oct. 10-11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Set up platforms for CGEM </a:t>
            </a:r>
            <a:r>
              <a:rPr lang="en-US" altLang="zh-CN" dirty="0"/>
              <a:t>electronics (GEMROC and low voltage crate</a:t>
            </a:r>
            <a:r>
              <a:rPr lang="en-US" altLang="zh-CN" dirty="0" smtClean="0"/>
              <a:t>) on </a:t>
            </a:r>
            <a:r>
              <a:rPr lang="en-US" altLang="zh-CN" dirty="0"/>
              <a:t>both sides. </a:t>
            </a:r>
            <a:r>
              <a:rPr lang="en-US" altLang="zh-CN" dirty="0" smtClean="0"/>
              <a:t>(about 1m *2m, height: 2.5m)</a:t>
            </a:r>
          </a:p>
          <a:p>
            <a:pPr lvl="1"/>
            <a:r>
              <a:rPr lang="en-US" altLang="zh-CN" dirty="0" smtClean="0"/>
              <a:t>Minimized of </a:t>
            </a:r>
            <a:r>
              <a:rPr lang="en-US" altLang="zh-CN" dirty="0"/>
              <a:t>signal and LV cable </a:t>
            </a:r>
            <a:r>
              <a:rPr lang="en-US" altLang="zh-CN" dirty="0" smtClean="0"/>
              <a:t>lengths as much as possible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3518368"/>
            <a:ext cx="3912394" cy="2880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3550580"/>
            <a:ext cx="3948113" cy="293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8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3425" y="195264"/>
            <a:ext cx="10915650" cy="1111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>Other issues </a:t>
            </a:r>
            <a:br>
              <a:rPr lang="en-US" altLang="zh-CN" dirty="0" smtClean="0"/>
            </a:br>
            <a:r>
              <a:rPr lang="en-US" altLang="zh-CN" dirty="0" smtClean="0"/>
              <a:t>(Installation space for </a:t>
            </a:r>
            <a:r>
              <a:rPr lang="en-US" altLang="zh-CN" dirty="0"/>
              <a:t>CGEM </a:t>
            </a:r>
            <a:r>
              <a:rPr lang="en-US" altLang="zh-CN" dirty="0" smtClean="0"/>
              <a:t>FED, HV cabling)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1485" y="1419227"/>
            <a:ext cx="6508390" cy="493712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Oct.11</a:t>
            </a:r>
          </a:p>
          <a:p>
            <a:pPr lvl="1"/>
            <a:r>
              <a:rPr lang="en-US" altLang="zh-CN" dirty="0" smtClean="0"/>
              <a:t>The space between the MDC preamps and the original shielding plates is not enough for CGEM FED</a:t>
            </a:r>
          </a:p>
          <a:p>
            <a:pPr lvl="1"/>
            <a:r>
              <a:rPr lang="en-US" altLang="zh-CN" dirty="0" smtClean="0"/>
              <a:t>Measured the </a:t>
            </a:r>
            <a:r>
              <a:rPr lang="en-US" altLang="zh-CN" dirty="0"/>
              <a:t>diameter of the focusing magnet support structure (400mm) and the diameter of the drift chamber step shielding </a:t>
            </a:r>
            <a:r>
              <a:rPr lang="en-US" altLang="zh-CN" dirty="0" smtClean="0"/>
              <a:t>plates </a:t>
            </a:r>
            <a:r>
              <a:rPr lang="en-US" altLang="zh-CN" dirty="0"/>
              <a:t>(480mm</a:t>
            </a:r>
            <a:r>
              <a:rPr lang="en-US" altLang="zh-CN" dirty="0" smtClean="0"/>
              <a:t>) </a:t>
            </a:r>
          </a:p>
          <a:p>
            <a:pPr lvl="1"/>
            <a:r>
              <a:rPr lang="en-US" altLang="zh-CN" dirty="0" smtClean="0"/>
              <a:t>Determined </a:t>
            </a:r>
            <a:r>
              <a:rPr lang="en-US" altLang="zh-CN" dirty="0"/>
              <a:t>to increase the support block of the step shielding plates by 20mm to leave an additional 20mm of installation space for the CGEM </a:t>
            </a:r>
            <a:r>
              <a:rPr lang="en-US" altLang="zh-CN" dirty="0" smtClean="0"/>
              <a:t>FED.  (Stefano, </a:t>
            </a:r>
            <a:r>
              <a:rPr lang="en-US" altLang="zh-CN" dirty="0" err="1" smtClean="0"/>
              <a:t>Qun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Mingyi</a:t>
            </a:r>
            <a:r>
              <a:rPr lang="en-US" altLang="zh-CN" dirty="0" smtClean="0"/>
              <a:t>) </a:t>
            </a:r>
          </a:p>
          <a:p>
            <a:pPr lvl="1"/>
            <a:r>
              <a:rPr lang="en-US" altLang="zh-CN" dirty="0" smtClean="0"/>
              <a:t>With the new </a:t>
            </a:r>
            <a:r>
              <a:rPr lang="en-US" altLang="zh-CN" dirty="0"/>
              <a:t>support </a:t>
            </a:r>
            <a:r>
              <a:rPr lang="en-US" altLang="zh-CN" dirty="0" smtClean="0"/>
              <a:t>blocks for shielding, </a:t>
            </a:r>
            <a:r>
              <a:rPr lang="en-US" altLang="zh-CN" dirty="0"/>
              <a:t>CGEM cable fixing </a:t>
            </a:r>
            <a:r>
              <a:rPr lang="en-US" altLang="zh-CN" dirty="0" smtClean="0"/>
              <a:t>brackets can be added.</a:t>
            </a:r>
            <a:endParaRPr lang="en-US" altLang="zh-CN" dirty="0"/>
          </a:p>
          <a:p>
            <a:r>
              <a:rPr lang="en-US" altLang="zh-CN" dirty="0"/>
              <a:t>Oct.12</a:t>
            </a:r>
          </a:p>
          <a:p>
            <a:pPr lvl="1"/>
            <a:r>
              <a:rPr lang="en-US" altLang="zh-CN" dirty="0" smtClean="0"/>
              <a:t>D</a:t>
            </a:r>
            <a:r>
              <a:rPr lang="zh-CN" altLang="zh-CN" dirty="0" smtClean="0"/>
              <a:t>iscussion </a:t>
            </a:r>
            <a:r>
              <a:rPr lang="zh-CN" altLang="zh-CN" dirty="0"/>
              <a:t>and on-site investigation </a:t>
            </a:r>
            <a:r>
              <a:rPr lang="en-US" altLang="zh-CN" dirty="0"/>
              <a:t>on HV cabling </a:t>
            </a:r>
            <a:r>
              <a:rPr lang="zh-CN" altLang="zh-CN" dirty="0"/>
              <a:t>with </a:t>
            </a:r>
            <a:r>
              <a:rPr lang="zh-CN" altLang="zh-CN" dirty="0"/>
              <a:t>Stefano, Matias, and Michela </a:t>
            </a:r>
            <a:endParaRPr lang="en-US" altLang="zh-CN" dirty="0"/>
          </a:p>
          <a:p>
            <a:pPr lvl="1"/>
            <a:r>
              <a:rPr lang="en-US" altLang="zh-CN" dirty="0"/>
              <a:t>D</a:t>
            </a:r>
            <a:r>
              <a:rPr lang="zh-CN" altLang="zh-CN" dirty="0"/>
              <a:t>etermined </a:t>
            </a:r>
            <a:r>
              <a:rPr lang="zh-CN" altLang="zh-CN" dirty="0"/>
              <a:t>the high-voltage cable routing path and the approximate cable fixing scheme 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8852544-B2FB-4AC8-AAC5-25C7BCF63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49"/>
          <a:stretch/>
        </p:blipFill>
        <p:spPr>
          <a:xfrm>
            <a:off x="6558458" y="2305050"/>
            <a:ext cx="5562710" cy="37623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3FBDBA5-A789-4190-B874-326F21A6E0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8" b="4411"/>
          <a:stretch/>
        </p:blipFill>
        <p:spPr>
          <a:xfrm>
            <a:off x="6467741" y="4187825"/>
            <a:ext cx="2836443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92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88926"/>
            <a:ext cx="10515600" cy="939800"/>
          </a:xfrm>
        </p:spPr>
        <p:txBody>
          <a:bodyPr/>
          <a:lstStyle/>
          <a:p>
            <a:pPr algn="ctr"/>
            <a:r>
              <a:rPr lang="en-US" altLang="zh-CN" dirty="0" smtClean="0"/>
              <a:t>Plan for next week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8</a:t>
            </a:fld>
            <a:endParaRPr lang="zh-CN" altLang="en-US"/>
          </a:p>
        </p:txBody>
      </p:sp>
      <p:graphicFrame>
        <p:nvGraphicFramePr>
          <p:cNvPr id="6" name="内容占位符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720030"/>
              </p:ext>
            </p:extLst>
          </p:nvPr>
        </p:nvGraphicFramePr>
        <p:xfrm>
          <a:off x="723900" y="1672399"/>
          <a:ext cx="10467974" cy="264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460"/>
                <a:gridCol w="3999777"/>
                <a:gridCol w="1618288"/>
                <a:gridCol w="3734449"/>
              </a:tblGrid>
              <a:tr h="60414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Planned tasks last week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Time needed (day)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person in charge</a:t>
                      </a:r>
                      <a:endParaRPr lang="zh-CN" altLang="en-US" dirty="0"/>
                    </a:p>
                  </a:txBody>
                  <a:tcPr/>
                </a:tc>
              </a:tr>
              <a:tr h="60414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HV training </a:t>
                      </a:r>
                      <a:r>
                        <a:rPr lang="en-US" altLang="zh-CN" baseline="0" dirty="0" smtClean="0"/>
                        <a:t>and cosmic-ray test of MDC if it is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2-3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Mingyi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Dong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761311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baseline="0" dirty="0" smtClean="0"/>
                        <a:t>Preparation of new blocks and plates for shielding</a:t>
                      </a: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Jinyu</a:t>
                      </a: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60414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CGEM cabling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Italy team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2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0075" y="2289175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 smtClean="0"/>
              <a:t>Backup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59AF1-F620-47B2-B5D3-740B87DDB9F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50769</TotalTime>
  <Words>708</Words>
  <Application>Microsoft Office PowerPoint</Application>
  <PresentationFormat>宽屏</PresentationFormat>
  <Paragraphs>154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华文楷体</vt:lpstr>
      <vt:lpstr>宋体</vt:lpstr>
      <vt:lpstr>Arial</vt:lpstr>
      <vt:lpstr>Calibri</vt:lpstr>
      <vt:lpstr>Calibri Light</vt:lpstr>
      <vt:lpstr>Cambria</vt:lpstr>
      <vt:lpstr>Office 主题</vt:lpstr>
      <vt:lpstr> Progress and Plan</vt:lpstr>
      <vt:lpstr>Progress in the experimental hall last week</vt:lpstr>
      <vt:lpstr>Removal of the long rail and legs</vt:lpstr>
      <vt:lpstr>Gas sealing and Installation of Shielding plates</vt:lpstr>
      <vt:lpstr>Laser measurement after CGEM installation</vt:lpstr>
      <vt:lpstr>Platform for CGEM electronics</vt:lpstr>
      <vt:lpstr>Other issues  (Installation space for CGEM FED, HV cabling)</vt:lpstr>
      <vt:lpstr>Plan for next week</vt:lpstr>
      <vt:lpstr>Backup </vt:lpstr>
      <vt:lpstr>Schedule (may be updated each week)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414</cp:revision>
  <dcterms:created xsi:type="dcterms:W3CDTF">2024-07-07T18:09:25Z</dcterms:created>
  <dcterms:modified xsi:type="dcterms:W3CDTF">2024-10-14T06:01:09Z</dcterms:modified>
</cp:coreProperties>
</file>