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67" r:id="rId4"/>
    <p:sldId id="264" r:id="rId5"/>
    <p:sldId id="265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buser" initials="webuser" lastIdx="1" clrIdx="0">
    <p:extLst>
      <p:ext uri="{19B8F6BF-5375-455C-9EA6-DF929625EA0E}">
        <p15:presenceInfo xmlns:p15="http://schemas.microsoft.com/office/powerpoint/2012/main" userId="web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D138B0-2A47-46A2-A3FE-863BA9715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F91073-2B25-4060-BFCF-8C78F4615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5846B3-8665-48A1-BDAD-7153C39A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E31D8E-B339-48A9-B3AE-7037B76A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B94BE5-3974-4A70-8CE3-E860EC073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9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64EC0-8D49-40A0-BB4C-D1129B9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CBC56C-3510-4ACB-ACD6-381DD770D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B336B5-9FB7-415B-A5C3-1B9E0134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8DF816-37AE-47C3-A1C3-971AB01C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E9D24-52F7-4890-A2B1-29DF4C4F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49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BAE278-810F-42FE-8263-3CFF8A846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62F0B3-9C6E-4EE6-BC85-2D5B7E8D8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420AA7-A507-4C7F-A767-BEF7A95D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60E21-B5D7-44EC-A936-939887AA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1700F-9FC4-4B62-90CC-05136473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8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69C369-2D5C-4C24-9480-0AEA1A11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581951-BD9C-47F9-AEF6-3D13C6F0C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15B7D-3074-40F3-AB04-37B53644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B0C044-1F79-4F6C-9A9F-8CC83182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931228-563E-44DB-AD79-AFD3BBBD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90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42DBE-6944-46F9-9251-42B7B539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00B932-531C-4CAD-AB90-4FD9ED19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C1C670-047A-48C4-9F2C-E8049A9F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FD4B0C-3657-46E9-90FF-159ACADB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93EC-E6AA-476C-897F-A3033813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4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3195F-1AA5-471C-B282-0331EEEC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172CCF-4F2D-4F8E-9A26-FF19C3D72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289F9C-CC44-4FF0-B4DB-F8B0730E2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F4F087-73C1-463B-AE83-A3E497C5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EF6606-159C-4EE5-89E1-D10DF78C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7C2BE9-A583-4519-8714-E5214BAB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4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40E84D-C6C6-450C-AE45-D60AC193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8400B7-8DDF-49C3-9CA8-C632100CD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30925D-DDAB-4EF0-858A-E6317026B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809FE50-D2FE-4EE3-BF3B-61A2CE426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259A0C-26FC-4A0B-97FD-F8F296C33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02D462-FBE2-4B9D-BFC2-FA31EC85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4C2D132-1929-43EA-B360-9D8F1F0B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FC3C8C-64DA-451E-AFA9-EC4040EA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5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559CB-252D-4C4B-BC95-DB05FC60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8C8C2F-68CB-4E2E-BA71-C71396C6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E7E65D3-8444-4442-9C54-2640A950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BC15B5-3ACF-4CC0-A615-5F9339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4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DEEBF63-C176-4858-A7B3-3A377027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FB36D6-2EC9-4169-9D96-E5AC6C4F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00A9A7-DDCB-4E83-A907-00510BAA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2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E766C-CEBD-46EB-B6BF-981053A2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3EFCB-1481-42C5-98ED-7933280F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36E305-BD78-4048-AC71-C50B03237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21CFDF-028E-47EC-9833-DFD32437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320B01-B704-4B34-957C-F2807B34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113572-C11E-4E93-91B9-9BD69592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1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C95DE-7866-4F13-AF81-F5BDBD25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7DDDC7-0294-420E-A9D0-86049B90E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AE5475-8C4A-409B-87D2-286BEBA87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7E13FD-FAD9-415E-9305-53E691D0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129A15-248D-4DE3-9BE4-F1D777BF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57069A-6A32-4848-81D2-9AD91E52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9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B75E30-F074-490D-B632-2D52E467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EACCE4-CB78-4E96-AD1F-0E8B98037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3F2B-72CC-41D5-AF1F-F55CD1C47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91E0E-AED9-45EB-8C95-BD62EF5697E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DA85C2-2AC9-446B-984C-50A7A7573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9F3C6-0C87-45A5-B9F9-600E02435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0028D-1F07-4E44-B669-376C4F002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47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CF7E96-E7E8-41A6-AC10-95A4E0ED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66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Progress and plan of DAQ or SC</a:t>
            </a:r>
            <a:endParaRPr lang="zh-CN" altLang="en-US" sz="31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4973F5-1AAE-4E22-A16C-FF138CB89D51}"/>
              </a:ext>
            </a:extLst>
          </p:cNvPr>
          <p:cNvSpPr txBox="1"/>
          <p:nvPr/>
        </p:nvSpPr>
        <p:spPr>
          <a:xfrm>
            <a:off x="3449052" y="3922111"/>
            <a:ext cx="66093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Tingxuan Zeng, Sheng Dong, Si Ma</a:t>
            </a:r>
          </a:p>
          <a:p>
            <a:pPr algn="ctr"/>
            <a:r>
              <a:rPr lang="en-US" altLang="zh-CN" sz="3200" dirty="0"/>
              <a:t>				2024-10-14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8585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BB00B-61F6-46CE-8199-78F9330D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1"/>
                </a:solidFill>
              </a:rPr>
              <a:t>DAQ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TEST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974C87-B70A-4458-83BB-32440348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680033" cy="2858670"/>
          </a:xfrm>
        </p:spPr>
        <p:txBody>
          <a:bodyPr>
            <a:normAutofit/>
          </a:bodyPr>
          <a:lstStyle/>
          <a:p>
            <a:r>
              <a:rPr lang="en-US" dirty="0"/>
              <a:t>Optimized the data file parsing code, the time difference between adjacent events' timestamps matches the event rate of Hall 3. </a:t>
            </a:r>
          </a:p>
          <a:p>
            <a:r>
              <a:rPr lang="en-US" altLang="zh-CN" dirty="0"/>
              <a:t>Familiarize with the BESIII  framework code to prepare for further development.</a:t>
            </a:r>
          </a:p>
          <a:p>
            <a:r>
              <a:rPr lang="en-US" altLang="zh-CN" dirty="0"/>
              <a:t>Can test with the system once it is ready.</a:t>
            </a:r>
          </a:p>
        </p:txBody>
      </p:sp>
    </p:spTree>
    <p:extLst>
      <p:ext uri="{BB962C8B-B14F-4D97-AF65-F5344CB8AC3E}">
        <p14:creationId xmlns:p14="http://schemas.microsoft.com/office/powerpoint/2010/main" val="146238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BB00B-61F6-46CE-8199-78F9330D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FULL </a:t>
            </a:r>
            <a:r>
              <a:rPr lang="en-US" altLang="zh-CN" b="1" dirty="0">
                <a:solidFill>
                  <a:schemeClr val="accent1"/>
                </a:solidFill>
              </a:rPr>
              <a:t>TEST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974C87-B70A-4458-83BB-32440348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3218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Electrical tests confirmed that the hardware and optical fiber link have no issues.</a:t>
            </a:r>
          </a:p>
          <a:p>
            <a:r>
              <a:rPr lang="en-US" dirty="0"/>
              <a:t>A software configuration bug was identified and resolved. Previously, the full signal was always masked (a historical issue). </a:t>
            </a:r>
          </a:p>
          <a:p>
            <a:r>
              <a:rPr lang="en-US" dirty="0"/>
              <a:t>Now, the ZDD full signal can be detected by the back-end electronics and functions as expected, such as blocking L1.</a:t>
            </a:r>
          </a:p>
          <a:p>
            <a:r>
              <a:rPr lang="en-US" altLang="zh-CN" dirty="0"/>
              <a:t>Verify the full output of the GEM ROC once it is ready.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BE517C-5C22-462D-AA2B-04484C971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082" y="974205"/>
            <a:ext cx="3628361" cy="48378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A71762-DFD3-4EC6-BA38-531B6BFF7D50}"/>
              </a:ext>
            </a:extLst>
          </p:cNvPr>
          <p:cNvSpPr txBox="1"/>
          <p:nvPr/>
        </p:nvSpPr>
        <p:spPr>
          <a:xfrm>
            <a:off x="8174311" y="5979751"/>
            <a:ext cx="388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FULL signal is detected on FCTL (Fast Control Board).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9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8A2B8276-CE5B-4489-9911-319DB6296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96916"/>
              </p:ext>
            </p:extLst>
          </p:nvPr>
        </p:nvGraphicFramePr>
        <p:xfrm>
          <a:off x="927196" y="1029557"/>
          <a:ext cx="10473268" cy="3167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800">
                  <a:extLst>
                    <a:ext uri="{9D8B030D-6E8A-4147-A177-3AD203B41FA5}">
                      <a16:colId xmlns:a16="http://schemas.microsoft.com/office/drawing/2014/main" val="207869158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3812065875"/>
                    </a:ext>
                  </a:extLst>
                </a:gridCol>
                <a:gridCol w="1583268">
                  <a:extLst>
                    <a:ext uri="{9D8B030D-6E8A-4147-A177-3AD203B41FA5}">
                      <a16:colId xmlns:a16="http://schemas.microsoft.com/office/drawing/2014/main" val="1606717898"/>
                    </a:ext>
                  </a:extLst>
                </a:gridCol>
              </a:tblGrid>
              <a:tr h="450218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Commissioning Plan of CGEM Slow Control 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362537"/>
                  </a:ext>
                </a:extLst>
              </a:tr>
              <a:tr h="451332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Debugging tasks need to be done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Conditions required</a:t>
                      </a:r>
                      <a:endParaRPr lang="zh-CN" altLang="en-US" sz="18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needed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539564"/>
                  </a:ext>
                </a:extLst>
              </a:tr>
              <a:tr h="70482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final version of HV,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and GEMROCs software debugging with devices solely, without connecting to the detector.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HV, LV Mainframes and all GEMROCs.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00490"/>
                  </a:ext>
                </a:extLst>
              </a:tr>
              <a:tr h="65801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software debugging with cooling sensors, valves and the pump.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cooling devices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 week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695053"/>
                  </a:ext>
                </a:extLst>
              </a:tr>
              <a:tr h="45133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interlock procedure of CGEM detector.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CGEM experts together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08234"/>
                  </a:ext>
                </a:extLst>
              </a:tr>
              <a:tr h="45133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with GCS and Interlock system.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 control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1 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01376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3CEA024B-2E5A-4F0F-BFFD-C2C1120741D1}"/>
              </a:ext>
            </a:extLst>
          </p:cNvPr>
          <p:cNvSpPr txBox="1"/>
          <p:nvPr/>
        </p:nvSpPr>
        <p:spPr>
          <a:xfrm>
            <a:off x="626630" y="4382870"/>
            <a:ext cx="11074400" cy="200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solidFill>
                  <a:srgbClr val="1A2029"/>
                </a:solidFill>
                <a:effectLst/>
                <a:latin typeface="-apple-system"/>
              </a:rPr>
              <a:t>Gigi confirmed the automated process </a:t>
            </a:r>
            <a:r>
              <a:rPr lang="en-US" altLang="zh-CN" sz="2400" dirty="0">
                <a:solidFill>
                  <a:srgbClr val="1A2029"/>
                </a:solidFill>
                <a:latin typeface="-apple-system"/>
              </a:rPr>
              <a:t>of</a:t>
            </a:r>
            <a:r>
              <a:rPr lang="zh-CN" altLang="en-US" sz="2400" dirty="0">
                <a:solidFill>
                  <a:srgbClr val="1A2029"/>
                </a:solidFill>
                <a:latin typeface="-apple-system"/>
              </a:rPr>
              <a:t> </a:t>
            </a:r>
            <a:r>
              <a:rPr lang="en-US" altLang="zh-CN" sz="2400" dirty="0">
                <a:solidFill>
                  <a:srgbClr val="1A2029"/>
                </a:solidFill>
                <a:latin typeface="-apple-system"/>
              </a:rPr>
              <a:t>HV control</a:t>
            </a:r>
            <a:r>
              <a:rPr lang="en-US" altLang="zh-CN" sz="2400" b="0" i="0" dirty="0">
                <a:solidFill>
                  <a:srgbClr val="1A2029"/>
                </a:solidFill>
                <a:effectLst/>
                <a:latin typeface="-apple-system"/>
              </a:rPr>
              <a:t> after the trip occurred, with 5v/s ramping up at once to injectable.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solidFill>
                  <a:srgbClr val="1A2029"/>
                </a:solidFill>
                <a:effectLst/>
                <a:latin typeface="-apple-system"/>
              </a:rPr>
              <a:t>For other undefined abnormal situations, just turn off the detector.</a:t>
            </a:r>
          </a:p>
          <a:p>
            <a:pPr marL="285750" indent="-285750" algn="l" fontAlgn="base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-apple-system"/>
              </a:rPr>
              <a:t>For slow control, t</a:t>
            </a:r>
            <a:r>
              <a:rPr lang="en-US" altLang="zh-CN" sz="2400" b="0" i="0" dirty="0">
                <a:solidFill>
                  <a:srgbClr val="C00000"/>
                </a:solidFill>
                <a:effectLst/>
                <a:latin typeface="-apple-system"/>
              </a:rPr>
              <a:t>o ensure the software is delivered on schedule, CGEM experts will take into account the time required fo</a:t>
            </a:r>
            <a:r>
              <a:rPr lang="en-US" altLang="zh-CN" sz="2400" dirty="0">
                <a:solidFill>
                  <a:srgbClr val="C00000"/>
                </a:solidFill>
                <a:latin typeface="-apple-system"/>
              </a:rPr>
              <a:t>r debugging.</a:t>
            </a:r>
            <a:endParaRPr lang="en-US" altLang="zh-CN" sz="2400" b="0" i="0" dirty="0">
              <a:solidFill>
                <a:srgbClr val="C00000"/>
              </a:solidFill>
              <a:effectLst/>
              <a:latin typeface="-apple-system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EFC2E25-D5A7-4728-AA24-AB4AFB8CAA25}"/>
              </a:ext>
            </a:extLst>
          </p:cNvPr>
          <p:cNvSpPr txBox="1"/>
          <p:nvPr/>
        </p:nvSpPr>
        <p:spPr>
          <a:xfrm>
            <a:off x="482600" y="218984"/>
            <a:ext cx="5503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Slow control commissioning plan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9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03FF0B-6441-4B9F-82B9-FC89AA50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864"/>
            <a:ext cx="6290733" cy="63442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7A9012E-0A50-4B05-895F-A1FD7C6E44B5}"/>
              </a:ext>
            </a:extLst>
          </p:cNvPr>
          <p:cNvSpPr txBox="1"/>
          <p:nvPr/>
        </p:nvSpPr>
        <p:spPr>
          <a:xfrm>
            <a:off x="6290733" y="375696"/>
            <a:ext cx="237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Provided by Michela</a:t>
            </a:r>
            <a:endParaRPr lang="zh-CN" altLang="en-US" b="1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E9D26EB-AD7D-4460-9039-83276DBAE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80641"/>
              </p:ext>
            </p:extLst>
          </p:nvPr>
        </p:nvGraphicFramePr>
        <p:xfrm>
          <a:off x="6303470" y="867894"/>
          <a:ext cx="5130801" cy="56144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31488">
                  <a:extLst>
                    <a:ext uri="{9D8B030D-6E8A-4147-A177-3AD203B41FA5}">
                      <a16:colId xmlns:a16="http://schemas.microsoft.com/office/drawing/2014/main" val="3409361208"/>
                    </a:ext>
                  </a:extLst>
                </a:gridCol>
                <a:gridCol w="1273170">
                  <a:extLst>
                    <a:ext uri="{9D8B030D-6E8A-4147-A177-3AD203B41FA5}">
                      <a16:colId xmlns:a16="http://schemas.microsoft.com/office/drawing/2014/main" val="708643399"/>
                    </a:ext>
                  </a:extLst>
                </a:gridCol>
                <a:gridCol w="945349">
                  <a:extLst>
                    <a:ext uri="{9D8B030D-6E8A-4147-A177-3AD203B41FA5}">
                      <a16:colId xmlns:a16="http://schemas.microsoft.com/office/drawing/2014/main" val="1614659357"/>
                    </a:ext>
                  </a:extLst>
                </a:gridCol>
                <a:gridCol w="1280794">
                  <a:extLst>
                    <a:ext uri="{9D8B030D-6E8A-4147-A177-3AD203B41FA5}">
                      <a16:colId xmlns:a16="http://schemas.microsoft.com/office/drawing/2014/main" val="3176452364"/>
                    </a:ext>
                  </a:extLst>
                </a:gridCol>
              </a:tblGrid>
              <a:tr h="278045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Injectable parameters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035039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V0Set-2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RUp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OnOrder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945162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024792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220*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97470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038003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220*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91077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097706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220*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26509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996026"/>
                  </a:ext>
                </a:extLst>
              </a:tr>
              <a:tr h="278045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Runnable parameters</a:t>
                      </a:r>
                      <a:endParaRPr lang="zh-CN" alt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689613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V0Set-runnable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RUp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OnOrder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799319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226897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3**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451144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713889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3**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974915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51681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3**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38545"/>
                  </a:ext>
                </a:extLst>
              </a:tr>
              <a:tr h="278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890599"/>
                  </a:ext>
                </a:extLst>
              </a:tr>
              <a:tr h="2780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as reference, GEM values will be defined after operation tests in BESIII</a:t>
                      </a:r>
                      <a:endParaRPr lang="zh-CN" altLang="zh-CN" sz="12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b="0" kern="100" dirty="0">
                        <a:effectLst/>
                        <a:latin typeface="Aptos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96725"/>
                  </a:ext>
                </a:extLst>
              </a:tr>
              <a:tr h="2780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 we will confirm after operations in BESIII</a:t>
                      </a:r>
                      <a:endParaRPr lang="zh-CN" altLang="zh-CN" sz="1200" b="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b="0" kern="100" dirty="0">
                        <a:effectLst/>
                        <a:latin typeface="Aptos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912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42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413</Words>
  <Application>Microsoft Office PowerPoint</Application>
  <PresentationFormat>宽屏</PresentationFormat>
  <Paragraphs>102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-apple-system</vt:lpstr>
      <vt:lpstr>等线</vt:lpstr>
      <vt:lpstr>等线 Light</vt:lpstr>
      <vt:lpstr>Arial</vt:lpstr>
      <vt:lpstr>Roboto</vt:lpstr>
      <vt:lpstr>Office 主题​​</vt:lpstr>
      <vt:lpstr>Progress and plan of DAQ or SC</vt:lpstr>
      <vt:lpstr>DAQ TEST</vt:lpstr>
      <vt:lpstr>FULL TEST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webuser</dc:creator>
  <cp:lastModifiedBy>tingxuan</cp:lastModifiedBy>
  <cp:revision>26</cp:revision>
  <dcterms:created xsi:type="dcterms:W3CDTF">2024-09-23T03:18:50Z</dcterms:created>
  <dcterms:modified xsi:type="dcterms:W3CDTF">2024-10-14T05:37:28Z</dcterms:modified>
</cp:coreProperties>
</file>