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0D6-2429-429C-90B9-C22BF15777C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DEAF-0914-4360-B384-97998CF72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76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0D6-2429-429C-90B9-C22BF15777C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DEAF-0914-4360-B384-97998CF72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33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0D6-2429-429C-90B9-C22BF15777C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DEAF-0914-4360-B384-97998CF72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48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0D6-2429-429C-90B9-C22BF15777C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DEAF-0914-4360-B384-97998CF72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85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0D6-2429-429C-90B9-C22BF15777C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DEAF-0914-4360-B384-97998CF72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63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0D6-2429-429C-90B9-C22BF15777C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DEAF-0914-4360-B384-97998CF72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89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0D6-2429-429C-90B9-C22BF15777C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DEAF-0914-4360-B384-97998CF72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96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0D6-2429-429C-90B9-C22BF15777C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DEAF-0914-4360-B384-97998CF72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27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0D6-2429-429C-90B9-C22BF15777C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DEAF-0914-4360-B384-97998CF72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34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0D6-2429-429C-90B9-C22BF15777C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DEAF-0914-4360-B384-97998CF72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82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10D6-2429-429C-90B9-C22BF15777C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DEAF-0914-4360-B384-97998CF72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01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A10D6-2429-429C-90B9-C22BF15777C4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DEAF-0914-4360-B384-97998CF72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83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2643" y="135374"/>
            <a:ext cx="403187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latin typeface="+mn-ea"/>
              </a:rPr>
              <a:t>Gas Circuit Scheme</a:t>
            </a:r>
          </a:p>
          <a:p>
            <a:pPr algn="ctr"/>
            <a:r>
              <a:rPr lang="en-US" altLang="zh-CN" sz="2000" dirty="0" smtClean="0">
                <a:latin typeface="+mn-ea"/>
                <a:ea typeface="+mn-ea"/>
              </a:rPr>
              <a:t>Confirmation of gas </a:t>
            </a:r>
            <a:r>
              <a:rPr lang="en-US" altLang="zh-CN" sz="2000" dirty="0" smtClean="0">
                <a:latin typeface="+mn-ea"/>
                <a:ea typeface="+mn-ea"/>
              </a:rPr>
              <a:t>parameters</a:t>
            </a:r>
          </a:p>
          <a:p>
            <a:pPr algn="ctr"/>
            <a:r>
              <a:rPr lang="en-US" altLang="zh-CN" sz="1200" dirty="0" smtClean="0">
                <a:latin typeface="+mn-ea"/>
              </a:rPr>
              <a:t>20241014</a:t>
            </a:r>
            <a:endParaRPr lang="zh-CN" altLang="zh-CN" sz="1200" dirty="0" smtClean="0">
              <a:latin typeface="+mn-ea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40721" y="953087"/>
            <a:ext cx="6861268" cy="535835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1500" dirty="0" smtClean="0">
                <a:latin typeface="+mn-ea"/>
              </a:rPr>
              <a:t>Gas type and score</a:t>
            </a:r>
            <a:endParaRPr lang="zh-CN" altLang="zh-CN" sz="1500" dirty="0" smtClean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 smtClean="0">
                <a:latin typeface="+mn-ea"/>
              </a:rPr>
              <a:t>   </a:t>
            </a:r>
            <a:r>
              <a:rPr lang="en-US" altLang="zh-CN" sz="1500" dirty="0" smtClean="0">
                <a:latin typeface="+mn-ea"/>
              </a:rPr>
              <a:t>90% Ar+10% i-C</a:t>
            </a:r>
            <a:r>
              <a:rPr lang="en-US" altLang="zh-CN" sz="1500" baseline="-25000" dirty="0" smtClean="0">
                <a:latin typeface="+mn-ea"/>
              </a:rPr>
              <a:t>4</a:t>
            </a:r>
            <a:r>
              <a:rPr lang="en-US" altLang="zh-CN" sz="1500" dirty="0" smtClean="0">
                <a:latin typeface="+mn-ea"/>
              </a:rPr>
              <a:t>H</a:t>
            </a:r>
            <a:r>
              <a:rPr lang="en-US" altLang="zh-CN" sz="1500" baseline="-25000" dirty="0" smtClean="0">
                <a:latin typeface="+mn-ea"/>
              </a:rPr>
              <a:t>10</a:t>
            </a:r>
            <a:endParaRPr lang="en-US" altLang="zh-CN" sz="15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300" dirty="0" smtClean="0">
                <a:latin typeface="+mn-ea"/>
              </a:rPr>
              <a:t>Argon gas</a:t>
            </a:r>
            <a:endParaRPr lang="zh-CN" altLang="zh-CN" sz="1300" dirty="0" smtClean="0">
              <a:latin typeface="+mn-ea"/>
            </a:endParaRPr>
          </a:p>
          <a:p>
            <a:pPr marL="800100" lvl="1" indent="-342900">
              <a:buFont typeface="+mj-ea"/>
              <a:buAutoNum type="circleNumDbPlain"/>
            </a:pPr>
            <a:r>
              <a:rPr lang="en-US" altLang="zh-CN" sz="1200" dirty="0" smtClean="0">
                <a:latin typeface="+mn-ea"/>
              </a:rPr>
              <a:t>Purity is 99.999% or more (grade 5.0 or more).</a:t>
            </a:r>
            <a:endParaRPr lang="zh-CN" altLang="zh-CN" sz="1200" dirty="0" smtClean="0">
              <a:latin typeface="+mn-ea"/>
            </a:endParaRPr>
          </a:p>
          <a:p>
            <a:pPr marL="800100" lvl="1" indent="-342900">
              <a:buFont typeface="+mj-ea"/>
              <a:buAutoNum type="circleNumDbPlain"/>
            </a:pPr>
            <a:r>
              <a:rPr lang="en-US" altLang="zh-CN" sz="1200" dirty="0" smtClean="0">
                <a:latin typeface="+mn-ea"/>
              </a:rPr>
              <a:t>Ratio after mixing is 90% (tunable).</a:t>
            </a:r>
            <a:endParaRPr lang="zh-CN" altLang="zh-CN" sz="1200" dirty="0" smtClean="0">
              <a:latin typeface="+mn-ea"/>
            </a:endParaRPr>
          </a:p>
          <a:p>
            <a:pPr marL="800100" lvl="1" indent="-342900">
              <a:buFont typeface="+mj-ea"/>
              <a:buAutoNum type="circleNumDbPlain"/>
            </a:pPr>
            <a:r>
              <a:rPr lang="en-US" altLang="zh-CN" sz="1200" dirty="0" smtClean="0">
                <a:latin typeface="+mn-ea"/>
              </a:rPr>
              <a:t>Unit gas pressure is 1.2 - 1.4 </a:t>
            </a:r>
            <a:r>
              <a:rPr lang="en-US" altLang="zh-CN" sz="1200" dirty="0" smtClean="0">
                <a:latin typeface="+mn-ea"/>
              </a:rPr>
              <a:t>bar.</a:t>
            </a:r>
            <a:endParaRPr lang="zh-CN" altLang="zh-CN" sz="12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300" dirty="0" smtClean="0">
                <a:latin typeface="+mn-ea"/>
              </a:rPr>
              <a:t>Iso-C</a:t>
            </a:r>
            <a:r>
              <a:rPr lang="en-US" altLang="zh-CN" sz="1300" baseline="-25000" dirty="0" smtClean="0">
                <a:latin typeface="+mn-ea"/>
              </a:rPr>
              <a:t>4</a:t>
            </a:r>
            <a:r>
              <a:rPr lang="en-US" altLang="zh-CN" sz="1300" dirty="0" smtClean="0">
                <a:latin typeface="+mn-ea"/>
              </a:rPr>
              <a:t>H</a:t>
            </a:r>
            <a:r>
              <a:rPr lang="en-US" altLang="zh-CN" sz="1300" baseline="-25000" dirty="0" smtClean="0">
                <a:latin typeface="+mn-ea"/>
              </a:rPr>
              <a:t>10</a:t>
            </a:r>
            <a:r>
              <a:rPr lang="en-US" altLang="zh-CN" sz="1300" dirty="0" smtClean="0">
                <a:latin typeface="+mn-ea"/>
              </a:rPr>
              <a:t> gas</a:t>
            </a:r>
            <a:endParaRPr lang="zh-CN" altLang="zh-CN" sz="1300" dirty="0" smtClean="0">
              <a:latin typeface="+mn-ea"/>
            </a:endParaRPr>
          </a:p>
          <a:p>
            <a:pPr marL="800100" lvl="1" indent="-342900">
              <a:buFont typeface="+mj-ea"/>
              <a:buAutoNum type="circleNumDbPlain"/>
            </a:pPr>
            <a:r>
              <a:rPr lang="en-US" altLang="zh-CN" sz="1200" dirty="0" smtClean="0">
                <a:latin typeface="+mn-ea"/>
              </a:rPr>
              <a:t>Purity is 99.9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9</a:t>
            </a:r>
            <a:r>
              <a:rPr lang="en-US" altLang="zh-CN" sz="1200" dirty="0" smtClean="0">
                <a:latin typeface="+mn-ea"/>
              </a:rPr>
              <a:t>% (grade 4.0 or more</a:t>
            </a:r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). </a:t>
            </a:r>
            <a:endParaRPr lang="en-US" altLang="zh-CN" sz="1200" dirty="0" smtClean="0">
              <a:solidFill>
                <a:schemeClr val="accent1">
                  <a:lumMod val="75000"/>
                </a:schemeClr>
              </a:solidFill>
              <a:latin typeface="+mn-ea"/>
            </a:endParaRPr>
          </a:p>
          <a:p>
            <a:pPr marL="457200" lvl="1" indent="0">
              <a:buNone/>
            </a:pPr>
            <a:r>
              <a:rPr lang="en-US" altLang="zh-CN" sz="1400" b="1" dirty="0" smtClean="0">
                <a:solidFill>
                  <a:srgbClr val="0070C0"/>
                </a:solidFill>
                <a:latin typeface="+mn-ea"/>
              </a:rPr>
              <a:t>99.9</a:t>
            </a:r>
            <a:r>
              <a:rPr lang="en-US" altLang="zh-CN" sz="1400" b="1" dirty="0" smtClean="0">
                <a:solidFill>
                  <a:srgbClr val="0070C0"/>
                </a:solidFill>
                <a:latin typeface="+mn-ea"/>
              </a:rPr>
              <a:t>% available. It is difficult to use 99.99</a:t>
            </a:r>
            <a:r>
              <a:rPr lang="en-US" altLang="zh-CN" sz="1400" b="1" dirty="0" smtClean="0">
                <a:solidFill>
                  <a:srgbClr val="0070C0"/>
                </a:solidFill>
                <a:latin typeface="+mn-ea"/>
              </a:rPr>
              <a:t>%. The </a:t>
            </a:r>
            <a:r>
              <a:rPr lang="en-US" altLang="zh-CN" sz="1400" b="1" dirty="0" smtClean="0">
                <a:solidFill>
                  <a:srgbClr val="0070C0"/>
                </a:solidFill>
                <a:latin typeface="+mn-ea"/>
              </a:rPr>
              <a:t>gas source requires special purification and 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</a:rPr>
              <a:t>The new gas source will require a new gas supply </a:t>
            </a:r>
            <a:r>
              <a:rPr lang="en-US" altLang="zh-CN" sz="1400" b="1" dirty="0" smtClean="0">
                <a:solidFill>
                  <a:srgbClr val="0070C0"/>
                </a:solidFill>
                <a:latin typeface="+mn-ea"/>
              </a:rPr>
              <a:t>line.</a:t>
            </a:r>
            <a:endParaRPr lang="zh-CN" altLang="zh-CN" sz="1400" b="1" dirty="0" smtClean="0">
              <a:solidFill>
                <a:srgbClr val="0070C0"/>
              </a:solidFill>
              <a:latin typeface="+mn-ea"/>
            </a:endParaRPr>
          </a:p>
          <a:p>
            <a:pPr marL="800100" lvl="1" indent="-342900">
              <a:buFont typeface="+mj-ea"/>
              <a:buAutoNum type="circleNumDbPlain"/>
            </a:pPr>
            <a:r>
              <a:rPr lang="en-US" altLang="zh-CN" sz="1200" dirty="0" smtClean="0">
                <a:latin typeface="+mn-ea"/>
              </a:rPr>
              <a:t>Ratio after mixing is 10% (tunable).</a:t>
            </a:r>
            <a:endParaRPr lang="zh-CN" altLang="zh-CN" sz="1200" dirty="0" smtClean="0">
              <a:latin typeface="+mn-ea"/>
            </a:endParaRPr>
          </a:p>
          <a:p>
            <a:pPr marL="800100" lvl="1" indent="-342900">
              <a:buFont typeface="+mj-ea"/>
              <a:buAutoNum type="circleNumDbPlain"/>
            </a:pPr>
            <a:r>
              <a:rPr lang="en-US" altLang="zh-CN" sz="1200" dirty="0" smtClean="0">
                <a:latin typeface="+mn-ea"/>
              </a:rPr>
              <a:t>Unit gas pressure is 1.2 - 1.4 </a:t>
            </a:r>
            <a:r>
              <a:rPr lang="en-US" altLang="zh-CN" sz="1200" dirty="0" smtClean="0">
                <a:latin typeface="+mn-ea"/>
              </a:rPr>
              <a:t>bar.</a:t>
            </a:r>
            <a:endParaRPr lang="en-US" altLang="zh-CN" sz="12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500" dirty="0" smtClean="0">
                <a:latin typeface="+mn-ea"/>
              </a:rPr>
              <a:t>Flow rate and pressure of the mixing gas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300" dirty="0" smtClean="0">
                <a:latin typeface="+mn-ea"/>
              </a:rPr>
              <a:t>The overall volume of the three chambers is 21.6L.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200" b="1" dirty="0" smtClean="0">
                <a:latin typeface="+mn-ea"/>
              </a:rPr>
              <a:t>Before</a:t>
            </a:r>
            <a:r>
              <a:rPr lang="en-US" altLang="zh-CN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:</a:t>
            </a:r>
            <a:r>
              <a:rPr lang="en-US" altLang="zh-CN" sz="12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zh-CN" sz="1200" dirty="0" smtClean="0">
                <a:latin typeface="+mn-ea"/>
              </a:rPr>
              <a:t>5-7 chamber volumes are replaced per </a:t>
            </a:r>
            <a:r>
              <a:rPr lang="en-US" altLang="zh-CN" sz="1200" dirty="0" smtClean="0">
                <a:latin typeface="+mn-ea"/>
              </a:rPr>
              <a:t>day</a:t>
            </a:r>
            <a:r>
              <a:rPr lang="en-US" altLang="zh-CN" sz="1200" dirty="0" smtClean="0">
                <a:latin typeface="+mn-ea"/>
              </a:rPr>
              <a:t>. The flow rate is about 72-100sccm.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200" b="1" dirty="0" smtClean="0">
                <a:latin typeface="+mn-ea"/>
              </a:rPr>
              <a:t>After</a:t>
            </a:r>
            <a:r>
              <a:rPr lang="en-US" altLang="zh-CN" sz="1200" dirty="0" smtClean="0">
                <a:latin typeface="+mn-ea"/>
              </a:rPr>
              <a:t>: 5-7 chamber volumes are replaced per hour. The flow rate is about 1650 - 2500sccm. </a:t>
            </a:r>
            <a:endParaRPr lang="en-US" altLang="zh-CN" sz="1200" dirty="0">
              <a:latin typeface="+mn-ea"/>
            </a:endParaRPr>
          </a:p>
          <a:p>
            <a:pPr marL="457200" lvl="1" indent="0">
              <a:buNone/>
            </a:pPr>
            <a:r>
              <a:rPr lang="en-US" altLang="zh-CN" sz="1400" b="1" dirty="0">
                <a:solidFill>
                  <a:srgbClr val="0070C0"/>
                </a:solidFill>
                <a:latin typeface="+mn-ea"/>
              </a:rPr>
              <a:t>Replacement of smaller flow meters with larger ones has been completed based on detector </a:t>
            </a:r>
            <a:r>
              <a:rPr lang="en-US" altLang="zh-CN" sz="1400" b="1" dirty="0" smtClean="0">
                <a:solidFill>
                  <a:srgbClr val="0070C0"/>
                </a:solidFill>
                <a:latin typeface="+mn-ea"/>
              </a:rPr>
              <a:t>requirements</a:t>
            </a:r>
            <a:r>
              <a:rPr lang="en-US" altLang="zh-CN" sz="1400" b="1" dirty="0" smtClean="0">
                <a:solidFill>
                  <a:srgbClr val="0070C0"/>
                </a:solidFill>
                <a:latin typeface="+mn-ea"/>
              </a:rPr>
              <a:t>.</a:t>
            </a:r>
            <a:endParaRPr lang="zh-CN" altLang="zh-CN" sz="1400" b="1" dirty="0" smtClean="0">
              <a:solidFill>
                <a:srgbClr val="0070C0"/>
              </a:solidFill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200" dirty="0" smtClean="0">
                <a:latin typeface="+mn-ea"/>
              </a:rPr>
              <a:t>The internal pressure of the detectors is about 5-10 mbar (never above 20 mbar</a:t>
            </a:r>
            <a:r>
              <a:rPr lang="en-US" altLang="zh-CN" sz="1200" dirty="0" smtClean="0">
                <a:latin typeface="+mn-ea"/>
              </a:rPr>
              <a:t>).</a:t>
            </a:r>
          </a:p>
          <a:p>
            <a:pPr marL="0" indent="0">
              <a:buNone/>
            </a:pP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zh-CN" sz="12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   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The 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bubblers are empty 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and could be set </a:t>
            </a:r>
            <a:r>
              <a:rPr lang="en-US" altLang="zh-CN" sz="1400" b="1" dirty="0" smtClean="0">
                <a:solidFill>
                  <a:schemeClr val="accent1">
                    <a:lumMod val="75000"/>
                  </a:schemeClr>
                </a:solidFill>
                <a:latin typeface="+mn-ea"/>
              </a:rPr>
              <a:t>up as desired.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500" dirty="0" smtClean="0">
                <a:latin typeface="+mn-ea"/>
              </a:rPr>
              <a:t>Buffer tank parameters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200" dirty="0" smtClean="0">
                <a:latin typeface="+mn-ea"/>
              </a:rPr>
              <a:t>Buffer tank pressure, 0.5-0.9 Bar.</a:t>
            </a:r>
            <a:endParaRPr lang="zh-CN" altLang="zh-CN" sz="12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200" dirty="0" smtClean="0">
                <a:latin typeface="+mn-ea"/>
              </a:rPr>
              <a:t>Buffer tank volume, about </a:t>
            </a:r>
            <a:r>
              <a:rPr lang="en-US" altLang="zh-CN" sz="1200" dirty="0" smtClean="0">
                <a:latin typeface="+mn-ea"/>
              </a:rPr>
              <a:t>0.3m</a:t>
            </a:r>
            <a:r>
              <a:rPr lang="en-US" altLang="zh-CN" sz="1200" baseline="30000" dirty="0" smtClean="0">
                <a:latin typeface="+mn-ea"/>
              </a:rPr>
              <a:t>3</a:t>
            </a:r>
            <a:r>
              <a:rPr lang="en-US" altLang="zh-CN" sz="1200" dirty="0" smtClean="0">
                <a:latin typeface="+mn-ea"/>
              </a:rPr>
              <a:t> </a:t>
            </a:r>
            <a:r>
              <a:rPr lang="en-US" altLang="zh-CN" sz="1200" dirty="0" smtClean="0">
                <a:latin typeface="+mn-ea"/>
              </a:rPr>
              <a:t>(diameter </a:t>
            </a:r>
            <a:r>
              <a:rPr lang="en-US" altLang="zh-CN" sz="1200" dirty="0" smtClean="0">
                <a:latin typeface="+mn-ea"/>
              </a:rPr>
              <a:t>0.5m, </a:t>
            </a:r>
            <a:r>
              <a:rPr lang="en-US" altLang="zh-CN" sz="1200" dirty="0" smtClean="0">
                <a:latin typeface="+mn-ea"/>
              </a:rPr>
              <a:t>height </a:t>
            </a:r>
            <a:r>
              <a:rPr lang="en-US" altLang="zh-CN" sz="1200" dirty="0" smtClean="0">
                <a:latin typeface="+mn-ea"/>
              </a:rPr>
              <a:t>1.5</a:t>
            </a:r>
            <a:r>
              <a:rPr lang="en-US" altLang="zh-CN" sz="1200" dirty="0" smtClean="0">
                <a:latin typeface="+mn-ea"/>
              </a:rPr>
              <a:t>m</a:t>
            </a:r>
            <a:r>
              <a:rPr lang="en-US" altLang="zh-CN" sz="1200" dirty="0" smtClean="0">
                <a:latin typeface="+mn-ea"/>
              </a:rPr>
              <a:t>).</a:t>
            </a:r>
            <a:endParaRPr lang="zh-CN" altLang="zh-CN" sz="1200" dirty="0" smtClean="0">
              <a:latin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200" dirty="0" smtClean="0">
                <a:latin typeface="+mn-ea"/>
              </a:rPr>
              <a:t>Buffer tank temperature</a:t>
            </a:r>
            <a:r>
              <a:rPr lang="zh-CN" altLang="en-US" sz="1200" dirty="0" smtClean="0">
                <a:latin typeface="+mn-ea"/>
              </a:rPr>
              <a:t>，</a:t>
            </a:r>
            <a:r>
              <a:rPr lang="en-US" altLang="zh-CN" sz="1200" dirty="0" smtClean="0">
                <a:latin typeface="+mn-ea"/>
              </a:rPr>
              <a:t>controlled between 23 ± 5 degrees, placed indoors</a:t>
            </a:r>
            <a:r>
              <a:rPr lang="en-US" altLang="zh-CN" sz="1200" dirty="0" smtClean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zh-CN" sz="1500" b="1" dirty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zh-CN" sz="1400" b="1" dirty="0" smtClean="0">
                <a:solidFill>
                  <a:srgbClr val="0070C0"/>
                </a:solidFill>
                <a:latin typeface="+mn-ea"/>
              </a:rPr>
              <a:t>In 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</a:rPr>
              <a:t>the event of a power outage or when the mass flow meter is not working, this buffer tank will supply </a:t>
            </a:r>
            <a:r>
              <a:rPr lang="en-US" altLang="zh-CN" sz="1400" b="1" dirty="0" smtClean="0">
                <a:solidFill>
                  <a:srgbClr val="0070C0"/>
                </a:solidFill>
                <a:latin typeface="+mn-ea"/>
              </a:rPr>
              <a:t>gas 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</a:rPr>
              <a:t>for 60-135 minutes at the new flow demand.    </a:t>
            </a:r>
            <a:endParaRPr lang="en-US" altLang="zh-CN" sz="1400" b="1" dirty="0" smtClean="0">
              <a:solidFill>
                <a:srgbClr val="0070C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1200" dirty="0">
                <a:latin typeface="+mn-ea"/>
              </a:rPr>
              <a:t> </a:t>
            </a:r>
            <a:endParaRPr lang="zh-CN" altLang="zh-CN" sz="1200" dirty="0" smtClean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zh-CN" sz="1400" dirty="0">
              <a:latin typeface="+mn-ea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26456"/>
              </p:ext>
            </p:extLst>
          </p:nvPr>
        </p:nvGraphicFramePr>
        <p:xfrm>
          <a:off x="7088776" y="1057590"/>
          <a:ext cx="4963887" cy="551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3" imgW="7543540" imgH="5829184" progId="AcroExch.Document.11">
                  <p:embed/>
                </p:oleObj>
              </mc:Choice>
              <mc:Fallback>
                <p:oleObj name="Acrobat Document" r:id="rId3" imgW="7543540" imgH="582918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8776" y="1057590"/>
                        <a:ext cx="4963887" cy="5517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4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75908" y="296091"/>
            <a:ext cx="390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n-ea"/>
              </a:rPr>
              <a:t>CGEM gas system status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5" y="992771"/>
            <a:ext cx="2137819" cy="32814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442" y="978814"/>
            <a:ext cx="1997937" cy="32814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16" y="992770"/>
            <a:ext cx="1859145" cy="32814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60" y="992770"/>
            <a:ext cx="2151085" cy="32814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26" y="985558"/>
            <a:ext cx="1995825" cy="32886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37903" y="4937760"/>
            <a:ext cx="10000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ea"/>
              </a:rPr>
              <a:t>Currently the gas system has been completed according to the above requirements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+mn-ea"/>
              </a:rPr>
              <a:t>All unit gas and gas mixture piping connections.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+mn-ea"/>
              </a:rPr>
              <a:t>All mixture ratio settings and pressure and flow rate adjustments.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+mn-ea"/>
              </a:rPr>
              <a:t>Mixture replacement for buffer tanks.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+mn-ea"/>
              </a:rPr>
              <a:t>Prepare to connect the </a:t>
            </a:r>
            <a:r>
              <a:rPr lang="en-US" altLang="zh-CN" dirty="0" smtClean="0">
                <a:latin typeface="+mn-ea"/>
              </a:rPr>
              <a:t>detector.</a:t>
            </a:r>
            <a:endParaRPr lang="zh-CN" altLang="en-US" dirty="0"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6023" y="4362994"/>
            <a:ext cx="1123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Gas rack                    Mixing gas                          buffer                                      pipes                             Pipe ports </a:t>
            </a:r>
            <a:r>
              <a:rPr lang="zh-CN" altLang="en-US" dirty="0"/>
              <a:t> </a:t>
            </a:r>
            <a:r>
              <a:rPr lang="en-US" altLang="zh-CN" dirty="0" smtClean="0"/>
              <a:t>to detectors                      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821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157" y="286749"/>
            <a:ext cx="10515600" cy="488314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Knew request last week 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69" y="1239857"/>
            <a:ext cx="4012474" cy="24438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08320" y="1239857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>
                <a:latin typeface="+mn-ea"/>
              </a:rPr>
              <a:t>New mass </a:t>
            </a:r>
            <a:r>
              <a:rPr lang="en-US" altLang="zh-CN" sz="1400" dirty="0">
                <a:latin typeface="+mn-ea"/>
              </a:rPr>
              <a:t>flow meters</a:t>
            </a:r>
            <a:endParaRPr lang="en-US" altLang="zh-CN" sz="1400" dirty="0" smtClean="0">
              <a:latin typeface="+mn-ea"/>
            </a:endParaRPr>
          </a:p>
          <a:p>
            <a:r>
              <a:rPr lang="en-US" altLang="zh-CN" sz="1400" dirty="0" smtClean="0">
                <a:latin typeface="+mn-ea"/>
              </a:rPr>
              <a:t>   Regarding </a:t>
            </a:r>
            <a:r>
              <a:rPr lang="en-US" altLang="zh-CN" sz="1400" dirty="0" smtClean="0">
                <a:latin typeface="+mn-ea"/>
              </a:rPr>
              <a:t>the request to adopt </a:t>
            </a:r>
            <a:r>
              <a:rPr lang="en-US" altLang="zh-CN" sz="1400" dirty="0" smtClean="0">
                <a:latin typeface="+mn-ea"/>
              </a:rPr>
              <a:t>four </a:t>
            </a:r>
            <a:r>
              <a:rPr lang="en-US" altLang="zh-CN" sz="1400" dirty="0" smtClean="0">
                <a:latin typeface="+mn-ea"/>
              </a:rPr>
              <a:t>mass flow </a:t>
            </a:r>
            <a:r>
              <a:rPr lang="en-US" altLang="zh-CN" sz="1400" dirty="0" smtClean="0">
                <a:latin typeface="+mn-ea"/>
              </a:rPr>
              <a:t>meters </a:t>
            </a:r>
            <a:r>
              <a:rPr lang="en-US" altLang="zh-CN" sz="1400" dirty="0" smtClean="0">
                <a:latin typeface="+mn-ea"/>
              </a:rPr>
              <a:t>to replace the existing float flow </a:t>
            </a:r>
            <a:r>
              <a:rPr lang="en-US" altLang="zh-CN" sz="1400" dirty="0" smtClean="0">
                <a:latin typeface="+mn-ea"/>
              </a:rPr>
              <a:t>meters</a:t>
            </a:r>
            <a:r>
              <a:rPr lang="en-US" altLang="zh-CN" sz="1400" dirty="0">
                <a:latin typeface="+mn-ea"/>
              </a:rPr>
              <a:t>, I did research last week about the conditions of use of this equipment, how to purchase it, how to install it, </a:t>
            </a:r>
            <a:r>
              <a:rPr lang="en-US" altLang="zh-CN" sz="1400" dirty="0" smtClean="0">
                <a:latin typeface="+mn-ea"/>
              </a:rPr>
              <a:t>etc.</a:t>
            </a:r>
            <a:r>
              <a:rPr lang="en-US" altLang="zh-CN" sz="1400" dirty="0">
                <a:latin typeface="+mn-ea"/>
              </a:rPr>
              <a:t> There are two companies that can offer similar products. One is a Dutch company and one is a Swiss </a:t>
            </a:r>
            <a:r>
              <a:rPr lang="en-US" altLang="zh-CN" sz="1400" dirty="0" smtClean="0">
                <a:latin typeface="+mn-ea"/>
              </a:rPr>
              <a:t>company</a:t>
            </a:r>
            <a:r>
              <a:rPr lang="en-US" altLang="zh-CN" sz="1400" dirty="0">
                <a:latin typeface="+mn-ea"/>
              </a:rPr>
              <a:t>,</a:t>
            </a:r>
            <a:r>
              <a:rPr lang="en-US" altLang="zh-CN" sz="1400" dirty="0" smtClean="0">
                <a:latin typeface="+mn-ea"/>
              </a:rPr>
              <a:t> T</a:t>
            </a:r>
            <a:r>
              <a:rPr lang="en-US" altLang="zh-CN" sz="1400" dirty="0" smtClean="0">
                <a:latin typeface="+mn-ea"/>
              </a:rPr>
              <a:t>he </a:t>
            </a:r>
            <a:r>
              <a:rPr lang="en-US" altLang="zh-CN" sz="1400" dirty="0" smtClean="0">
                <a:latin typeface="+mn-ea"/>
              </a:rPr>
              <a:t>two companies responded that it would take </a:t>
            </a:r>
            <a:r>
              <a:rPr lang="en-US" altLang="zh-CN" sz="1400" dirty="0" smtClean="0">
                <a:latin typeface="+mn-ea"/>
              </a:rPr>
              <a:t>at least</a:t>
            </a:r>
            <a:r>
              <a:rPr lang="en-US" altLang="zh-CN" sz="1400" dirty="0" smtClean="0">
                <a:latin typeface="+mn-ea"/>
              </a:rPr>
              <a:t> </a:t>
            </a:r>
            <a:r>
              <a:rPr lang="en-US" altLang="zh-CN" sz="1400" dirty="0" smtClean="0">
                <a:latin typeface="+mn-ea"/>
              </a:rPr>
              <a:t>two months procurement time. </a:t>
            </a:r>
            <a:r>
              <a:rPr lang="en-US" altLang="zh-CN" sz="1400" dirty="0" smtClean="0">
                <a:latin typeface="+mn-ea"/>
              </a:rPr>
              <a:t>The </a:t>
            </a:r>
            <a:r>
              <a:rPr lang="en-US" altLang="zh-CN" sz="1400" dirty="0" smtClean="0">
                <a:latin typeface="+mn-ea"/>
              </a:rPr>
              <a:t>fastest </a:t>
            </a:r>
            <a:r>
              <a:rPr lang="en-US" altLang="zh-CN" sz="1400" dirty="0" smtClean="0">
                <a:latin typeface="+mn-ea"/>
              </a:rPr>
              <a:t>way to do the replacement </a:t>
            </a:r>
            <a:r>
              <a:rPr lang="en-US" altLang="zh-CN" sz="1400" dirty="0" smtClean="0">
                <a:latin typeface="+mn-ea"/>
              </a:rPr>
              <a:t>would be to procure from Europe and </a:t>
            </a:r>
            <a:r>
              <a:rPr lang="en-US" altLang="zh-CN" sz="1400" dirty="0">
                <a:latin typeface="+mn-ea"/>
              </a:rPr>
              <a:t>I can </a:t>
            </a:r>
            <a:r>
              <a:rPr lang="en-US" altLang="zh-CN" sz="1400" dirty="0" smtClean="0">
                <a:latin typeface="+mn-ea"/>
              </a:rPr>
              <a:t>assist detectors with these flow meters in </a:t>
            </a:r>
            <a:r>
              <a:rPr lang="en-US" altLang="zh-CN" sz="1400" dirty="0">
                <a:latin typeface="+mn-ea"/>
              </a:rPr>
              <a:t>the installation and </a:t>
            </a:r>
            <a:r>
              <a:rPr lang="en-US" altLang="zh-CN" sz="1400" dirty="0" smtClean="0">
                <a:latin typeface="+mn-ea"/>
              </a:rPr>
              <a:t>commissioning.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ea"/>
              </a:rPr>
              <a:t>Three new pressure monitoring points</a:t>
            </a:r>
            <a:endParaRPr lang="en-US" altLang="zh-CN" sz="1400" dirty="0" smtClean="0">
              <a:latin typeface="+mn-ea"/>
            </a:endParaRPr>
          </a:p>
          <a:p>
            <a:r>
              <a:rPr lang="en-US" altLang="zh-CN" sz="1400" dirty="0" smtClean="0">
                <a:latin typeface="+mn-ea"/>
              </a:rPr>
              <a:t>   Three </a:t>
            </a:r>
            <a:r>
              <a:rPr lang="en-US" altLang="zh-CN" sz="1400" dirty="0">
                <a:latin typeface="+mn-ea"/>
              </a:rPr>
              <a:t>new pressure monitoring points were added to the detector, and equipment procurement and installation are under </a:t>
            </a:r>
            <a:r>
              <a:rPr lang="en-US" altLang="zh-CN" sz="1400" dirty="0" smtClean="0">
                <a:latin typeface="+mn-ea"/>
              </a:rPr>
              <a:t>way.</a:t>
            </a:r>
          </a:p>
          <a:p>
            <a:endParaRPr lang="en-US" altLang="zh-CN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968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481</Words>
  <Application>Microsoft Office PowerPoint</Application>
  <PresentationFormat>宽屏</PresentationFormat>
  <Paragraphs>39</Paragraphs>
  <Slides>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宋体</vt:lpstr>
      <vt:lpstr>Arial</vt:lpstr>
      <vt:lpstr>Calibri</vt:lpstr>
      <vt:lpstr>Calibri Light</vt:lpstr>
      <vt:lpstr>Wingdings</vt:lpstr>
      <vt:lpstr>Office 主题</vt:lpstr>
      <vt:lpstr>Acrobat Document</vt:lpstr>
      <vt:lpstr>PowerPoint 演示文稿</vt:lpstr>
      <vt:lpstr>PowerPoint 演示文稿</vt:lpstr>
      <vt:lpstr>Knew request last week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luoxl</dc:creator>
  <cp:lastModifiedBy>luoxl</cp:lastModifiedBy>
  <cp:revision>33</cp:revision>
  <dcterms:created xsi:type="dcterms:W3CDTF">2024-10-14T04:15:24Z</dcterms:created>
  <dcterms:modified xsi:type="dcterms:W3CDTF">2024-10-15T05:31:24Z</dcterms:modified>
</cp:coreProperties>
</file>