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6" r:id="rId2"/>
    <p:sldId id="554" r:id="rId3"/>
    <p:sldId id="543" r:id="rId4"/>
    <p:sldId id="643" r:id="rId5"/>
    <p:sldId id="282" r:id="rId6"/>
    <p:sldId id="284" r:id="rId7"/>
    <p:sldId id="639" r:id="rId8"/>
    <p:sldId id="285" r:id="rId9"/>
    <p:sldId id="586" r:id="rId10"/>
    <p:sldId id="638" r:id="rId11"/>
    <p:sldId id="587" r:id="rId12"/>
    <p:sldId id="641" r:id="rId13"/>
    <p:sldId id="288" r:id="rId14"/>
    <p:sldId id="299" r:id="rId15"/>
    <p:sldId id="298" r:id="rId16"/>
    <p:sldId id="603" r:id="rId17"/>
    <p:sldId id="296" r:id="rId18"/>
    <p:sldId id="295" r:id="rId19"/>
    <p:sldId id="297" r:id="rId20"/>
    <p:sldId id="640" r:id="rId21"/>
    <p:sldId id="612" r:id="rId22"/>
    <p:sldId id="642" r:id="rId23"/>
    <p:sldId id="294" r:id="rId24"/>
    <p:sldId id="616" r:id="rId25"/>
    <p:sldId id="601" r:id="rId26"/>
    <p:sldId id="588" r:id="rId27"/>
    <p:sldId id="589" r:id="rId28"/>
    <p:sldId id="608" r:id="rId29"/>
    <p:sldId id="609" r:id="rId30"/>
    <p:sldId id="610" r:id="rId31"/>
    <p:sldId id="611" r:id="rId32"/>
    <p:sldId id="61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B418C"/>
    <a:srgbClr val="3BFF2A"/>
    <a:srgbClr val="ED7D31"/>
    <a:srgbClr val="92D050"/>
    <a:srgbClr val="FF01FF"/>
    <a:srgbClr val="FFFF00"/>
    <a:srgbClr val="284B69"/>
    <a:srgbClr val="587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573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840BA-3103-437D-9C0B-FA86762F41CC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D3C4D-A64A-4614-806A-8E0CAD474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8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D3C4D-A64A-4614-806A-8E0CAD47412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90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17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正文幻灯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0061593-318A-926B-4A91-82AD3707BDC5}"/>
              </a:ext>
            </a:extLst>
          </p:cNvPr>
          <p:cNvSpPr/>
          <p:nvPr userDrawn="1"/>
        </p:nvSpPr>
        <p:spPr>
          <a:xfrm>
            <a:off x="10160" y="6562755"/>
            <a:ext cx="12192000" cy="323850"/>
          </a:xfrm>
          <a:prstGeom prst="rect">
            <a:avLst/>
          </a:prstGeom>
          <a:solidFill>
            <a:srgbClr val="1B41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汉仪旗黑X1-55W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7915759-8DD2-67CF-FD00-38A7A3CF043B}"/>
              </a:ext>
            </a:extLst>
          </p:cNvPr>
          <p:cNvSpPr/>
          <p:nvPr userDrawn="1"/>
        </p:nvSpPr>
        <p:spPr>
          <a:xfrm>
            <a:off x="1" y="1"/>
            <a:ext cx="12192000" cy="833126"/>
          </a:xfrm>
          <a:prstGeom prst="rect">
            <a:avLst/>
          </a:prstGeom>
          <a:solidFill>
            <a:srgbClr val="1B41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汉仪旗黑X1-55W"/>
              <a:cs typeface="+mn-cs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A2C489C-6B82-871E-792A-241497A4A4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68" y="101075"/>
            <a:ext cx="8120062" cy="652462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97C261C5-C531-CBE8-E1ED-EE3A483BD63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7" y="6514465"/>
            <a:ext cx="1520383" cy="365125"/>
          </a:xfrm>
        </p:spPr>
        <p:txBody>
          <a:bodyPr/>
          <a:lstStyle>
            <a:lvl1pPr>
              <a:defRPr sz="1800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Page </a:t>
            </a:r>
            <a:fld id="{11D85498-B414-4BFE-9AB6-A8ADA46DF3C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D17A48D-B7DC-2BBA-62EA-FBA02D0078C8}"/>
              </a:ext>
            </a:extLst>
          </p:cNvPr>
          <p:cNvSpPr txBox="1"/>
          <p:nvPr userDrawn="1"/>
        </p:nvSpPr>
        <p:spPr>
          <a:xfrm>
            <a:off x="6245180" y="6537891"/>
            <a:ext cx="4035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Jianguo</a:t>
            </a:r>
            <a:r>
              <a:rPr lang="zh-CN" altLang="en-US" sz="1600" i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Li</a:t>
            </a:r>
            <a:r>
              <a:rPr lang="zh-CN" altLang="en-US" sz="1600" i="1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1600" i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jianguo_li@impcas.ac.cn</a:t>
            </a:r>
            <a:endParaRPr lang="zh-CN" altLang="en-US" sz="1600" i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57AE50-40EA-DDFB-5041-56000BE1DBB1}"/>
              </a:ext>
            </a:extLst>
          </p:cNvPr>
          <p:cNvSpPr txBox="1"/>
          <p:nvPr userDrawn="1"/>
        </p:nvSpPr>
        <p:spPr>
          <a:xfrm>
            <a:off x="-9526" y="6553170"/>
            <a:ext cx="6169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i="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第一性原理方法研究原子核奇特结构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AFE436-190B-CCA8-FD82-ACE259B387A6}"/>
              </a:ext>
            </a:extLst>
          </p:cNvPr>
          <p:cNvGrpSpPr/>
          <p:nvPr userDrawn="1"/>
        </p:nvGrpSpPr>
        <p:grpSpPr>
          <a:xfrm>
            <a:off x="10585257" y="-14542"/>
            <a:ext cx="1616903" cy="843286"/>
            <a:chOff x="609601" y="1892714"/>
            <a:chExt cx="1856508" cy="96825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FDC9ABA-36E3-9820-EA6A-EED96F3B5AF8}"/>
                </a:ext>
              </a:extLst>
            </p:cNvPr>
            <p:cNvGrpSpPr/>
            <p:nvPr userDrawn="1"/>
          </p:nvGrpSpPr>
          <p:grpSpPr>
            <a:xfrm>
              <a:off x="609601" y="1892714"/>
              <a:ext cx="1856508" cy="968250"/>
              <a:chOff x="609601" y="1892713"/>
              <a:chExt cx="2438400" cy="1442720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C155B31-8AD2-8D59-D76E-DF3E448632E4}"/>
                  </a:ext>
                </a:extLst>
              </p:cNvPr>
              <p:cNvSpPr/>
              <p:nvPr userDrawn="1"/>
            </p:nvSpPr>
            <p:spPr>
              <a:xfrm>
                <a:off x="1823582" y="1892713"/>
                <a:ext cx="1224419" cy="14427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46404D21-E384-AF3C-834C-4D68F9461DA1}"/>
                  </a:ext>
                </a:extLst>
              </p:cNvPr>
              <p:cNvSpPr/>
              <p:nvPr userDrawn="1"/>
            </p:nvSpPr>
            <p:spPr>
              <a:xfrm>
                <a:off x="609601" y="1892713"/>
                <a:ext cx="1213979" cy="1442720"/>
              </a:xfrm>
              <a:custGeom>
                <a:avLst/>
                <a:gdLst>
                  <a:gd name="connsiteX0" fmla="*/ 240458 w 1213981"/>
                  <a:gd name="connsiteY0" fmla="*/ 0 h 1442720"/>
                  <a:gd name="connsiteX1" fmla="*/ 1213981 w 1213981"/>
                  <a:gd name="connsiteY1" fmla="*/ 0 h 1442720"/>
                  <a:gd name="connsiteX2" fmla="*/ 1213981 w 1213981"/>
                  <a:gd name="connsiteY2" fmla="*/ 1442720 h 1442720"/>
                  <a:gd name="connsiteX3" fmla="*/ 240458 w 1213981"/>
                  <a:gd name="connsiteY3" fmla="*/ 1442720 h 1442720"/>
                  <a:gd name="connsiteX4" fmla="*/ 0 w 1213981"/>
                  <a:gd name="connsiteY4" fmla="*/ 1202262 h 1442720"/>
                  <a:gd name="connsiteX5" fmla="*/ 0 w 1213981"/>
                  <a:gd name="connsiteY5" fmla="*/ 240458 h 1442720"/>
                  <a:gd name="connsiteX6" fmla="*/ 240458 w 1213981"/>
                  <a:gd name="connsiteY6" fmla="*/ 0 h 144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3981" h="1442720">
                    <a:moveTo>
                      <a:pt x="240458" y="0"/>
                    </a:moveTo>
                    <a:lnTo>
                      <a:pt x="1213981" y="0"/>
                    </a:lnTo>
                    <a:lnTo>
                      <a:pt x="1213981" y="1442720"/>
                    </a:lnTo>
                    <a:lnTo>
                      <a:pt x="240458" y="1442720"/>
                    </a:lnTo>
                    <a:cubicBezTo>
                      <a:pt x="107657" y="1442720"/>
                      <a:pt x="0" y="1335063"/>
                      <a:pt x="0" y="1202262"/>
                    </a:cubicBezTo>
                    <a:lnTo>
                      <a:pt x="0" y="240458"/>
                    </a:lnTo>
                    <a:cubicBezTo>
                      <a:pt x="0" y="107657"/>
                      <a:pt x="107657" y="0"/>
                      <a:pt x="24045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7" name="图片 6" descr="屏幕剪辑">
              <a:extLst>
                <a:ext uri="{FF2B5EF4-FFF2-40B4-BE49-F238E27FC236}">
                  <a16:creationId xmlns:a16="http://schemas.microsoft.com/office/drawing/2014/main" id="{9BBDFEDA-6A51-F8D6-CBF1-FA15130C8B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45" b="94764" l="11529" r="90977">
                          <a14:foregroundMark x1="11779" y1="58115" x2="11779" y2="60995"/>
                          <a14:foregroundMark x1="28822" y1="30366" x2="31579" y2="31152"/>
                          <a14:foregroundMark x1="52130" y1="29319" x2="54887" y2="25916"/>
                          <a14:foregroundMark x1="72932" y1="7068" x2="74436" y2="7068"/>
                          <a14:foregroundMark x1="77694" y1="18063" x2="77694" y2="19110"/>
                          <a14:foregroundMark x1="84211" y1="48691" x2="86466" y2="49215"/>
                          <a14:foregroundMark x1="91228" y1="51832" x2="91228" y2="53403"/>
                          <a14:foregroundMark x1="64662" y1="51047" x2="63910" y2="51047"/>
                          <a14:foregroundMark x1="56391" y1="51571" x2="56391" y2="51571"/>
                          <a14:foregroundMark x1="37343" y1="54712" x2="37343" y2="54712"/>
                          <a14:foregroundMark x1="52632" y1="41623" x2="52632" y2="41623"/>
                          <a14:foregroundMark x1="49123" y1="45812" x2="49123" y2="45812"/>
                          <a14:foregroundMark x1="54135" y1="68063" x2="54135" y2="68063"/>
                          <a14:foregroundMark x1="69173" y1="74084" x2="69173" y2="74084"/>
                          <a14:foregroundMark x1="53133" y1="75131" x2="53133" y2="75131"/>
                          <a14:foregroundMark x1="46617" y1="71990" x2="46617" y2="71990"/>
                          <a14:foregroundMark x1="56391" y1="86387" x2="56391" y2="86387"/>
                          <a14:foregroundMark x1="67669" y1="94764" x2="67669" y2="94764"/>
                        </a14:backgroundRemoval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1839" r="2436" b="1141"/>
            <a:stretch/>
          </p:blipFill>
          <p:spPr>
            <a:xfrm>
              <a:off x="706341" y="2016621"/>
              <a:ext cx="730800" cy="72043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AF9D874-0584-E5BA-082D-172DF7E4A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" b="98633" l="1758" r="99512">
                          <a14:foregroundMark x1="9082" y1="46875" x2="26660" y2="12500"/>
                          <a14:foregroundMark x1="26660" y1="12500" x2="33887" y2="9277"/>
                          <a14:foregroundMark x1="37109" y1="11816" x2="75195" y2="10742"/>
                          <a14:foregroundMark x1="75195" y1="10742" x2="89844" y2="38867"/>
                          <a14:foregroundMark x1="89844" y1="38867" x2="86328" y2="76367"/>
                          <a14:foregroundMark x1="86328" y1="76367" x2="55664" y2="92383"/>
                          <a14:foregroundMark x1="55664" y1="92383" x2="25391" y2="84863"/>
                          <a14:foregroundMark x1="25391" y1="84863" x2="10645" y2="58594"/>
                          <a14:foregroundMark x1="10645" y1="58594" x2="8398" y2="34766"/>
                          <a14:foregroundMark x1="35840" y1="8008" x2="61914" y2="4883"/>
                          <a14:foregroundMark x1="91895" y1="36035" x2="90039" y2="66602"/>
                          <a14:foregroundMark x1="62598" y1="45020" x2="41602" y2="64063"/>
                          <a14:foregroundMark x1="49805" y1="30957" x2="42676" y2="61914"/>
                          <a14:foregroundMark x1="42676" y1="61914" x2="60645" y2="36914"/>
                          <a14:foregroundMark x1="60645" y1="36914" x2="35449" y2="60059"/>
                          <a14:foregroundMark x1="35449" y1="60059" x2="60840" y2="40527"/>
                          <a14:foregroundMark x1="60840" y1="40527" x2="37109" y2="63086"/>
                          <a14:foregroundMark x1="37109" y1="63086" x2="68945" y2="59375"/>
                          <a14:foregroundMark x1="68945" y1="59375" x2="66406" y2="39258"/>
                          <a14:foregroundMark x1="10938" y1="34180" x2="7813" y2="69629"/>
                          <a14:foregroundMark x1="7813" y1="69629" x2="17969" y2="85156"/>
                          <a14:foregroundMark x1="4590" y1="38574" x2="3320" y2="58398"/>
                          <a14:foregroundMark x1="94238" y1="42676" x2="94043" y2="58105"/>
                          <a14:foregroundMark x1="29785" y1="91504" x2="65332" y2="93066"/>
                          <a14:foregroundMark x1="65332" y1="93066" x2="66504" y2="92578"/>
                          <a14:foregroundMark x1="58008" y1="96289" x2="44141" y2="95898"/>
                          <a14:foregroundMark x1="38867" y1="97363" x2="70410" y2="93555"/>
                          <a14:foregroundMark x1="70410" y1="93555" x2="92676" y2="71484"/>
                          <a14:foregroundMark x1="92676" y1="71484" x2="94824" y2="39941"/>
                          <a14:foregroundMark x1="94824" y1="39941" x2="78418" y2="11133"/>
                          <a14:foregroundMark x1="52148" y1="98730" x2="52148" y2="98730"/>
                          <a14:foregroundMark x1="56738" y1="98047" x2="59570" y2="96973"/>
                          <a14:foregroundMark x1="72559" y1="91992" x2="84961" y2="82422"/>
                          <a14:foregroundMark x1="68457" y1="95410" x2="74512" y2="92188"/>
                          <a14:foregroundMark x1="74512" y1="92383" x2="84961" y2="84961"/>
                          <a14:foregroundMark x1="84961" y1="84961" x2="90332" y2="76074"/>
                          <a14:foregroundMark x1="89063" y1="79102" x2="95996" y2="66797"/>
                          <a14:foregroundMark x1="94922" y1="69824" x2="99023" y2="54395"/>
                          <a14:foregroundMark x1="99512" y1="55469" x2="98633" y2="43262"/>
                          <a14:foregroundMark x1="98145" y1="50000" x2="90625" y2="22266"/>
                          <a14:foregroundMark x1="81250" y1="13086" x2="52148" y2="195"/>
                          <a14:foregroundMark x1="52148" y1="195" x2="40625" y2="1172"/>
                          <a14:foregroundMark x1="55371" y1="1758" x2="28906" y2="7422"/>
                          <a14:foregroundMark x1="47559" y1="2051" x2="32324" y2="5273"/>
                          <a14:foregroundMark x1="42383" y1="96680" x2="16504" y2="85254"/>
                          <a14:foregroundMark x1="19531" y1="88086" x2="6738" y2="69531"/>
                          <a14:foregroundMark x1="16113" y1="84570" x2="4785" y2="65430"/>
                          <a14:foregroundMark x1="2832" y1="56934" x2="4590" y2="37207"/>
                          <a14:foregroundMark x1="2441" y1="61328" x2="1758" y2="58887"/>
                          <a14:foregroundMark x1="5469" y1="65918" x2="4199" y2="33105"/>
                          <a14:foregroundMark x1="4199" y1="33105" x2="8691" y2="24414"/>
                          <a14:foregroundMark x1="54102" y1="21582" x2="24805" y2="59863"/>
                          <a14:foregroundMark x1="24805" y1="59863" x2="54785" y2="52539"/>
                          <a14:foregroundMark x1="54785" y1="52539" x2="71289" y2="64844"/>
                          <a14:foregroundMark x1="73633" y1="43945" x2="73633" y2="50488"/>
                          <a14:foregroundMark x1="79102" y1="41309" x2="74902" y2="65625"/>
                          <a14:foregroundMark x1="68164" y1="71777" x2="50391" y2="78906"/>
                          <a14:foregroundMark x1="29102" y1="65918" x2="35645" y2="72852"/>
                          <a14:foregroundMark x1="20215" y1="60059" x2="27637" y2="74316"/>
                          <a14:foregroundMark x1="23242" y1="42676" x2="22852" y2="56543"/>
                          <a14:foregroundMark x1="41504" y1="24219" x2="34766" y2="33984"/>
                          <a14:foregroundMark x1="61035" y1="21387" x2="65430" y2="32617"/>
                          <a14:foregroundMark x1="38867" y1="45508" x2="39551" y2="504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6625" y="2017056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228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C6962F8-46FC-1D39-B3B1-58D7251C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54B737-566C-28B6-CBE2-232C89993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FBCB07-5BF9-5A41-D170-2551818B2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10430-5A64-4B8B-8260-63D0CCB817FE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E10C0B-88E7-4AC0-EC3E-DB81FA652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4A5AD0-05DB-6687-FC6D-74082B9D1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FC92-A8C4-46B4-9C34-E1F8214D75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5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https://arxiv.org/abs/1608.00169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m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mp"/><Relationship Id="rId5" Type="http://schemas.openxmlformats.org/officeDocument/2006/relationships/image" Target="../media/image53.tm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tmp"/><Relationship Id="rId4" Type="http://schemas.openxmlformats.org/officeDocument/2006/relationships/image" Target="../media/image62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png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Relationship Id="rId1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85B9660-2FCE-E0D1-14D8-525C17637594}"/>
              </a:ext>
            </a:extLst>
          </p:cNvPr>
          <p:cNvSpPr txBox="1"/>
          <p:nvPr/>
        </p:nvSpPr>
        <p:spPr>
          <a:xfrm>
            <a:off x="-135206" y="1650965"/>
            <a:ext cx="12543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第一性原理方法研究原子核奇特结构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李健国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中国科学院近代物理研究所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FAF59D-528E-C4F3-BCEB-3E97B09FB1BD}"/>
              </a:ext>
            </a:extLst>
          </p:cNvPr>
          <p:cNvSpPr txBox="1"/>
          <p:nvPr/>
        </p:nvSpPr>
        <p:spPr>
          <a:xfrm>
            <a:off x="3032760" y="108188"/>
            <a:ext cx="6151880" cy="52322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zh-CN" altLang="en-US" sz="9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第十届</a:t>
            </a:r>
            <a:r>
              <a:rPr lang="en-US" altLang="zh-CN" sz="9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XYZ</a:t>
            </a:r>
            <a:r>
              <a:rPr lang="zh-CN" altLang="en-US" sz="9600" b="1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研讨会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A562684-EE3E-D057-39A1-70416962A81D}"/>
              </a:ext>
            </a:extLst>
          </p:cNvPr>
          <p:cNvSpPr txBox="1"/>
          <p:nvPr/>
        </p:nvSpPr>
        <p:spPr>
          <a:xfrm>
            <a:off x="8625840" y="893501"/>
            <a:ext cx="3652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ED7D3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2025.04.12 </a:t>
            </a:r>
            <a:r>
              <a:rPr lang="zh-CN" altLang="en-US" sz="2800" b="1" dirty="0">
                <a:solidFill>
                  <a:srgbClr val="ED7D3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长沙</a:t>
            </a:r>
            <a:r>
              <a:rPr lang="en-US" altLang="zh-CN" sz="2800" b="1" dirty="0">
                <a:solidFill>
                  <a:srgbClr val="ED7D3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dirty="0">
                <a:solidFill>
                  <a:srgbClr val="ED7D3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湖南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7BD5CA-DD00-26E3-A3A8-1CA061EAB1C5}"/>
              </a:ext>
            </a:extLst>
          </p:cNvPr>
          <p:cNvSpPr txBox="1"/>
          <p:nvPr/>
        </p:nvSpPr>
        <p:spPr>
          <a:xfrm>
            <a:off x="1077258" y="4988939"/>
            <a:ext cx="9905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合作者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    许甫荣 教授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 Nicolas Michel,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李红蕙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胡柏山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左维 研究员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8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294E7D7-911A-5C70-8E0D-2F23F8D8A9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88884D-087B-6F9D-3368-378C40595CAA}"/>
              </a:ext>
            </a:extLst>
          </p:cNvPr>
          <p:cNvSpPr/>
          <p:nvPr/>
        </p:nvSpPr>
        <p:spPr>
          <a:xfrm>
            <a:off x="5032514" y="6131215"/>
            <a:ext cx="44623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1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Figure updated from C. Forssén et al., Phys. Scr. 2013 014022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FDD822-0D55-DB92-10E9-F7292EAF0400}"/>
              </a:ext>
            </a:extLst>
          </p:cNvPr>
          <p:cNvSpPr txBox="1"/>
          <p:nvPr/>
        </p:nvSpPr>
        <p:spPr>
          <a:xfrm>
            <a:off x="1536690" y="1216965"/>
            <a:ext cx="628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A95D2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</a:t>
            </a:r>
            <a:r>
              <a:rPr lang="en-US" altLang="zh-CN" b="1" dirty="0">
                <a:solidFill>
                  <a:srgbClr val="A95D2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 </a:t>
            </a:r>
            <a:r>
              <a:rPr lang="zh-CN" altLang="en-US" b="1" dirty="0">
                <a:solidFill>
                  <a:srgbClr val="A95D2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</a:t>
            </a:r>
            <a:r>
              <a:rPr lang="en-US" altLang="zh-CN" b="1" dirty="0">
                <a:solidFill>
                  <a:srgbClr val="A95D2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(GSM): </a:t>
            </a:r>
            <a:endParaRPr lang="zh-CN" altLang="en-US" b="1" dirty="0">
              <a:solidFill>
                <a:srgbClr val="A95D26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2CEA42-9FF0-20A4-C0B3-22D9A45942DA}"/>
              </a:ext>
            </a:extLst>
          </p:cNvPr>
          <p:cNvSpPr txBox="1"/>
          <p:nvPr/>
        </p:nvSpPr>
        <p:spPr>
          <a:xfrm>
            <a:off x="3724913" y="1848033"/>
            <a:ext cx="633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GSM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= 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Chiral EFT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dirty="0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Berggren basis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 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Many-body methods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0104D4-6C03-F988-5BEB-0D2ABC893BC7}"/>
              </a:ext>
            </a:extLst>
          </p:cNvPr>
          <p:cNvSpPr txBox="1"/>
          <p:nvPr/>
        </p:nvSpPr>
        <p:spPr>
          <a:xfrm>
            <a:off x="1285158" y="2447221"/>
            <a:ext cx="45554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从手征核力出发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与基本理论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QCD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直接相关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系统性的改善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采用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Berggren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基矢，包含共振和连续态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多体共振态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 |SD</a:t>
            </a:r>
            <a:r>
              <a:rPr lang="en-US" altLang="zh-CN" baseline="300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(n)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&gt;;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自然得到多体渐近行为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</a:p>
          <a:p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Rigged 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希尔伯特空间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复对称哈密顿量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多体方法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多体微扰理论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880A0E2-BADE-0E3A-115A-BE3FE0A64006}"/>
              </a:ext>
            </a:extLst>
          </p:cNvPr>
          <p:cNvSpPr txBox="1"/>
          <p:nvPr/>
        </p:nvSpPr>
        <p:spPr>
          <a:xfrm>
            <a:off x="1914249" y="1566167"/>
            <a:ext cx="8581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zh-CN" sz="11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G. Hagen et al., Phys. Rev. C 73 (2006) 064307; K. Tsukiyama et al., Phys. Rev. C 80 (2009) 051301; Z. H. Sun et al., PLB 769 (2017) 227–232;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82DB950-BFD1-93BB-771C-E1BAFF51C36A}"/>
              </a:ext>
            </a:extLst>
          </p:cNvPr>
          <p:cNvGrpSpPr/>
          <p:nvPr/>
        </p:nvGrpSpPr>
        <p:grpSpPr>
          <a:xfrm>
            <a:off x="8144065" y="2515926"/>
            <a:ext cx="3841499" cy="3252694"/>
            <a:chOff x="8144065" y="2515926"/>
            <a:chExt cx="3841499" cy="325269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691F037-815F-9E69-AAFC-937D96097C44}"/>
                </a:ext>
              </a:extLst>
            </p:cNvPr>
            <p:cNvSpPr txBox="1"/>
            <p:nvPr/>
          </p:nvSpPr>
          <p:spPr>
            <a:xfrm rot="20198250">
              <a:off x="8929161" y="3457210"/>
              <a:ext cx="2088000" cy="208800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       Open channels</a:t>
              </a:r>
              <a:endParaRPr lang="zh-CN" altLang="en-US" dirty="0">
                <a:solidFill>
                  <a:srgbClr val="00B05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6692D4E4-3038-57AE-95DF-8B5DA6092A56}"/>
                </a:ext>
              </a:extLst>
            </p:cNvPr>
            <p:cNvGrpSpPr/>
            <p:nvPr/>
          </p:nvGrpSpPr>
          <p:grpSpPr>
            <a:xfrm>
              <a:off x="8144065" y="2515926"/>
              <a:ext cx="3841499" cy="3252694"/>
              <a:chOff x="4756723" y="2782854"/>
              <a:chExt cx="3841499" cy="3252694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98BE2C2-0A61-5392-633F-B6CC25632133}"/>
                  </a:ext>
                </a:extLst>
              </p:cNvPr>
              <p:cNvSpPr txBox="1"/>
              <p:nvPr/>
            </p:nvSpPr>
            <p:spPr>
              <a:xfrm rot="20353282">
                <a:off x="5012550" y="3028653"/>
                <a:ext cx="1944000" cy="208800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728552"/>
                  </a:avLst>
                </a:prstTxWarp>
                <a:spAutoFit/>
              </a:bodyPr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   Many-body dynamics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B07EF6E-8B15-016A-1D32-F6F7557E4CB9}"/>
                  </a:ext>
                </a:extLst>
              </p:cNvPr>
              <p:cNvSpPr txBox="1"/>
              <p:nvPr/>
            </p:nvSpPr>
            <p:spPr>
              <a:xfrm rot="3208767">
                <a:off x="6378248" y="2967393"/>
                <a:ext cx="1944000" cy="208800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10728552"/>
                  </a:avLst>
                </a:prstTxWarp>
                <a:spAutoFit/>
              </a:bodyPr>
              <a:lstStyle/>
              <a:p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   Systematic improvements</a:t>
                </a:r>
                <a:endParaRPr lang="zh-CN" altLang="en-US" dirty="0">
                  <a:solidFill>
                    <a:srgbClr val="00B0F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2E3B4FC0-D28E-6BCD-CB98-935B25D1C969}"/>
                  </a:ext>
                </a:extLst>
              </p:cNvPr>
              <p:cNvGrpSpPr/>
              <p:nvPr/>
            </p:nvGrpSpPr>
            <p:grpSpPr>
              <a:xfrm>
                <a:off x="4756723" y="2799988"/>
                <a:ext cx="3841499" cy="3235560"/>
                <a:chOff x="4346537" y="2126149"/>
                <a:chExt cx="4703585" cy="4100333"/>
              </a:xfrm>
            </p:grpSpPr>
            <p:sp>
              <p:nvSpPr>
                <p:cNvPr id="25" name="弧形 24">
                  <a:extLst>
                    <a:ext uri="{FF2B5EF4-FFF2-40B4-BE49-F238E27FC236}">
                      <a16:creationId xmlns:a16="http://schemas.microsoft.com/office/drawing/2014/main" id="{BF463A1D-5B64-5A85-C9E8-92E0F7A6E36C}"/>
                    </a:ext>
                  </a:extLst>
                </p:cNvPr>
                <p:cNvSpPr/>
                <p:nvPr/>
              </p:nvSpPr>
              <p:spPr>
                <a:xfrm>
                  <a:off x="4346537" y="2126149"/>
                  <a:ext cx="2880000" cy="2880001"/>
                </a:xfrm>
                <a:prstGeom prst="arc">
                  <a:avLst>
                    <a:gd name="adj1" fmla="val 19434426"/>
                    <a:gd name="adj2" fmla="val 729165"/>
                  </a:avLst>
                </a:prstGeom>
                <a:noFill/>
                <a:ln w="165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弧形 25">
                  <a:extLst>
                    <a:ext uri="{FF2B5EF4-FFF2-40B4-BE49-F238E27FC236}">
                      <a16:creationId xmlns:a16="http://schemas.microsoft.com/office/drawing/2014/main" id="{EFF7602F-5911-9180-B03B-89D84C1054AB}"/>
                    </a:ext>
                  </a:extLst>
                </p:cNvPr>
                <p:cNvSpPr/>
                <p:nvPr/>
              </p:nvSpPr>
              <p:spPr>
                <a:xfrm>
                  <a:off x="4346537" y="2126149"/>
                  <a:ext cx="2880000" cy="2880001"/>
                </a:xfrm>
                <a:prstGeom prst="arc">
                  <a:avLst>
                    <a:gd name="adj1" fmla="val 5684227"/>
                    <a:gd name="adj2" fmla="val 13318681"/>
                  </a:avLst>
                </a:prstGeom>
                <a:noFill/>
                <a:ln w="165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弧形 26">
                  <a:extLst>
                    <a:ext uri="{FF2B5EF4-FFF2-40B4-BE49-F238E27FC236}">
                      <a16:creationId xmlns:a16="http://schemas.microsoft.com/office/drawing/2014/main" id="{D41B20C7-0187-3A59-D9EE-B3544E08B39B}"/>
                    </a:ext>
                  </a:extLst>
                </p:cNvPr>
                <p:cNvSpPr/>
                <p:nvPr/>
              </p:nvSpPr>
              <p:spPr>
                <a:xfrm>
                  <a:off x="6170122" y="2126149"/>
                  <a:ext cx="2880000" cy="2880001"/>
                </a:xfrm>
                <a:prstGeom prst="arc">
                  <a:avLst>
                    <a:gd name="adj1" fmla="val 12380979"/>
                    <a:gd name="adj2" fmla="val 15807302"/>
                  </a:avLst>
                </a:prstGeom>
                <a:noFill/>
                <a:ln w="165100" cap="flat" cmpd="sng" algn="ctr">
                  <a:solidFill>
                    <a:srgbClr val="00B0F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弧形 27">
                  <a:extLst>
                    <a:ext uri="{FF2B5EF4-FFF2-40B4-BE49-F238E27FC236}">
                      <a16:creationId xmlns:a16="http://schemas.microsoft.com/office/drawing/2014/main" id="{E1623965-0A1D-E9C0-6A59-7ECD4F43C7FB}"/>
                    </a:ext>
                  </a:extLst>
                </p:cNvPr>
                <p:cNvSpPr/>
                <p:nvPr/>
              </p:nvSpPr>
              <p:spPr>
                <a:xfrm>
                  <a:off x="5147576" y="3346481"/>
                  <a:ext cx="2880000" cy="2880001"/>
                </a:xfrm>
                <a:prstGeom prst="arc">
                  <a:avLst>
                    <a:gd name="adj1" fmla="val 12650873"/>
                    <a:gd name="adj2" fmla="val 16886364"/>
                  </a:avLst>
                </a:prstGeom>
                <a:noFill/>
                <a:ln w="165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弧形 28">
                  <a:extLst>
                    <a:ext uri="{FF2B5EF4-FFF2-40B4-BE49-F238E27FC236}">
                      <a16:creationId xmlns:a16="http://schemas.microsoft.com/office/drawing/2014/main" id="{5CD1C8E9-9676-503F-C2C5-ABCBE1E929E7}"/>
                    </a:ext>
                  </a:extLst>
                </p:cNvPr>
                <p:cNvSpPr/>
                <p:nvPr/>
              </p:nvSpPr>
              <p:spPr>
                <a:xfrm>
                  <a:off x="5146107" y="3346481"/>
                  <a:ext cx="2880000" cy="2880001"/>
                </a:xfrm>
                <a:prstGeom prst="arc">
                  <a:avLst>
                    <a:gd name="adj1" fmla="val 19541677"/>
                    <a:gd name="adj2" fmla="val 3070262"/>
                  </a:avLst>
                </a:prstGeom>
                <a:noFill/>
                <a:ln w="165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弧形 29">
                  <a:extLst>
                    <a:ext uri="{FF2B5EF4-FFF2-40B4-BE49-F238E27FC236}">
                      <a16:creationId xmlns:a16="http://schemas.microsoft.com/office/drawing/2014/main" id="{AC3733D2-9EE9-8904-9378-4C4EDD3F404C}"/>
                    </a:ext>
                  </a:extLst>
                </p:cNvPr>
                <p:cNvSpPr/>
                <p:nvPr/>
              </p:nvSpPr>
              <p:spPr>
                <a:xfrm>
                  <a:off x="4346537" y="2126149"/>
                  <a:ext cx="2880000" cy="2880001"/>
                </a:xfrm>
                <a:prstGeom prst="arc">
                  <a:avLst>
                    <a:gd name="adj1" fmla="val 4187811"/>
                    <a:gd name="adj2" fmla="val 5970454"/>
                  </a:avLst>
                </a:prstGeom>
                <a:noFill/>
                <a:ln w="165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CE819C43-8CF7-9880-E418-1FF592BE827D}"/>
                    </a:ext>
                  </a:extLst>
                </p:cNvPr>
                <p:cNvSpPr/>
                <p:nvPr/>
              </p:nvSpPr>
              <p:spPr>
                <a:xfrm>
                  <a:off x="5146107" y="3346481"/>
                  <a:ext cx="2880000" cy="2880001"/>
                </a:xfrm>
                <a:prstGeom prst="arc">
                  <a:avLst>
                    <a:gd name="adj1" fmla="val 2883533"/>
                    <a:gd name="adj2" fmla="val 12709162"/>
                  </a:avLst>
                </a:prstGeom>
                <a:noFill/>
                <a:ln w="165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6D670DD0-078D-A88A-4925-F1C5B471FF3F}"/>
                    </a:ext>
                  </a:extLst>
                </p:cNvPr>
                <p:cNvSpPr/>
                <p:nvPr/>
              </p:nvSpPr>
              <p:spPr>
                <a:xfrm>
                  <a:off x="5146107" y="3346481"/>
                  <a:ext cx="2880000" cy="2880001"/>
                </a:xfrm>
                <a:prstGeom prst="arc">
                  <a:avLst>
                    <a:gd name="adj1" fmla="val 16705709"/>
                    <a:gd name="adj2" fmla="val 19982701"/>
                  </a:avLst>
                </a:prstGeom>
                <a:noFill/>
                <a:ln w="1651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弧形 32">
                  <a:extLst>
                    <a:ext uri="{FF2B5EF4-FFF2-40B4-BE49-F238E27FC236}">
                      <a16:creationId xmlns:a16="http://schemas.microsoft.com/office/drawing/2014/main" id="{0E6F4C64-77D3-3A2A-080B-E315351B8C2E}"/>
                    </a:ext>
                  </a:extLst>
                </p:cNvPr>
                <p:cNvSpPr/>
                <p:nvPr/>
              </p:nvSpPr>
              <p:spPr>
                <a:xfrm>
                  <a:off x="6170122" y="2126149"/>
                  <a:ext cx="2880000" cy="2880001"/>
                </a:xfrm>
                <a:prstGeom prst="arc">
                  <a:avLst>
                    <a:gd name="adj1" fmla="val 4447555"/>
                    <a:gd name="adj2" fmla="val 12699750"/>
                  </a:avLst>
                </a:prstGeom>
                <a:noFill/>
                <a:ln w="165100" cap="flat" cmpd="sng" algn="ctr">
                  <a:solidFill>
                    <a:srgbClr val="00B0F0"/>
                  </a:solidFill>
                  <a:prstDash val="solid"/>
                </a:ln>
                <a:effectLst/>
              </p:spPr>
              <p:txBody>
                <a:bodyPr rtlCol="0" anchor="ctr">
                  <a:prstTxWarp prst="textPlain">
                    <a:avLst/>
                  </a:prstTxWarp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4" name="组合 33">
                  <a:extLst>
                    <a:ext uri="{FF2B5EF4-FFF2-40B4-BE49-F238E27FC236}">
                      <a16:creationId xmlns:a16="http://schemas.microsoft.com/office/drawing/2014/main" id="{620A4FA2-6C7E-C67A-A7DF-53E7631A949E}"/>
                    </a:ext>
                  </a:extLst>
                </p:cNvPr>
                <p:cNvGrpSpPr/>
                <p:nvPr/>
              </p:nvGrpSpPr>
              <p:grpSpPr>
                <a:xfrm>
                  <a:off x="4346537" y="2126149"/>
                  <a:ext cx="4703585" cy="2880001"/>
                  <a:chOff x="4346537" y="2126149"/>
                  <a:chExt cx="4703585" cy="2880000"/>
                </a:xfrm>
              </p:grpSpPr>
              <p:sp>
                <p:nvSpPr>
                  <p:cNvPr id="35" name="弧形 34">
                    <a:extLst>
                      <a:ext uri="{FF2B5EF4-FFF2-40B4-BE49-F238E27FC236}">
                        <a16:creationId xmlns:a16="http://schemas.microsoft.com/office/drawing/2014/main" id="{8DB8A9C5-076B-5B28-EB1D-1928B59AEB76}"/>
                      </a:ext>
                    </a:extLst>
                  </p:cNvPr>
                  <p:cNvSpPr/>
                  <p:nvPr/>
                </p:nvSpPr>
                <p:spPr>
                  <a:xfrm>
                    <a:off x="6170122" y="2126149"/>
                    <a:ext cx="2880000" cy="2880000"/>
                  </a:xfrm>
                  <a:prstGeom prst="arc">
                    <a:avLst>
                      <a:gd name="adj1" fmla="val 15760332"/>
                      <a:gd name="adj2" fmla="val 4500576"/>
                    </a:avLst>
                  </a:prstGeom>
                  <a:noFill/>
                  <a:ln w="165100" cap="flat" cmpd="sng" algn="ctr">
                    <a:solidFill>
                      <a:srgbClr val="00B0F0"/>
                    </a:solidFill>
                    <a:prstDash val="solid"/>
                  </a:ln>
                  <a:effectLst/>
                </p:spPr>
                <p:txBody>
                  <a:bodyPr rtlCol="0" anchor="ctr">
                    <a:prstTxWarp prst="textPlain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弧形 35">
                    <a:extLst>
                      <a:ext uri="{FF2B5EF4-FFF2-40B4-BE49-F238E27FC236}">
                        <a16:creationId xmlns:a16="http://schemas.microsoft.com/office/drawing/2014/main" id="{7E9CE37F-01AE-EDB3-A3A8-CDAA789CBF4E}"/>
                      </a:ext>
                    </a:extLst>
                  </p:cNvPr>
                  <p:cNvSpPr/>
                  <p:nvPr/>
                </p:nvSpPr>
                <p:spPr>
                  <a:xfrm>
                    <a:off x="4346537" y="2126149"/>
                    <a:ext cx="2880000" cy="2880000"/>
                  </a:xfrm>
                  <a:prstGeom prst="arc">
                    <a:avLst>
                      <a:gd name="adj1" fmla="val 13156081"/>
                      <a:gd name="adj2" fmla="val 19797747"/>
                    </a:avLst>
                  </a:prstGeom>
                  <a:noFill/>
                  <a:ln w="1651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tlCol="0" anchor="ctr">
                    <a:prstTxWarp prst="textPlain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37" name="弧形 36">
                <a:extLst>
                  <a:ext uri="{FF2B5EF4-FFF2-40B4-BE49-F238E27FC236}">
                    <a16:creationId xmlns:a16="http://schemas.microsoft.com/office/drawing/2014/main" id="{EC427287-90B1-3484-EBB4-C640A60AC256}"/>
                  </a:ext>
                </a:extLst>
              </p:cNvPr>
              <p:cNvSpPr/>
              <p:nvPr/>
            </p:nvSpPr>
            <p:spPr>
              <a:xfrm>
                <a:off x="4756885" y="2782854"/>
                <a:ext cx="2352146" cy="2272600"/>
              </a:xfrm>
              <a:prstGeom prst="arc">
                <a:avLst>
                  <a:gd name="adj1" fmla="val 613739"/>
                  <a:gd name="adj2" fmla="val 4335158"/>
                </a:avLst>
              </a:prstGeom>
              <a:ln w="165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prstTxWarp prst="textPlain">
                  <a:avLst/>
                </a:prstTxWarp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" name="灯片编号占位符 2">
            <a:extLst>
              <a:ext uri="{FF2B5EF4-FFF2-40B4-BE49-F238E27FC236}">
                <a16:creationId xmlns:a16="http://schemas.microsoft.com/office/drawing/2014/main" id="{28C8672C-2780-44EF-BDB1-0935EC2A49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7" y="6514465"/>
            <a:ext cx="1520383" cy="365125"/>
          </a:xfrm>
        </p:spPr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10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23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868" y="101075"/>
            <a:ext cx="8120062" cy="652462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多中子态研究历史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11</a:t>
            </a:fld>
            <a:r>
              <a:rPr lang="en-US" altLang="zh-CN" dirty="0"/>
              <a:t>/18</a:t>
            </a:r>
            <a:endParaRPr lang="zh-CN" altLang="en-US" dirty="0"/>
          </a:p>
        </p:txBody>
      </p:sp>
      <p:sp>
        <p:nvSpPr>
          <p:cNvPr id="8" name="圆角矩形 4">
            <a:extLst>
              <a:ext uri="{FF2B5EF4-FFF2-40B4-BE49-F238E27FC236}">
                <a16:creationId xmlns:a16="http://schemas.microsoft.com/office/drawing/2014/main" id="{C68F3D1B-06C0-5D19-B1A5-8665521F76BA}"/>
              </a:ext>
            </a:extLst>
          </p:cNvPr>
          <p:cNvSpPr/>
          <p:nvPr/>
        </p:nvSpPr>
        <p:spPr>
          <a:xfrm>
            <a:off x="720833" y="923568"/>
            <a:ext cx="10502284" cy="3039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More than 50 years of multi-neutron searches, especially the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tetraneutron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See </a:t>
            </a: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arXiv:1608.00169</a:t>
            </a:r>
            <a:r>
              <a:rPr lang="en-US" altLang="zh-CN" sz="1600" i="1" kern="0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nucl-th</a:t>
            </a:r>
            <a:r>
              <a:rPr lang="en-US" altLang="zh-CN" sz="1600" i="1" kern="0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] (2016)  Eur. Phys. J. A 57,105(2021),  </a:t>
            </a:r>
            <a:endParaRPr lang="en-US" altLang="zh-CN" i="1" kern="0" dirty="0">
              <a:solidFill>
                <a:srgbClr val="7030A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Earlier experiments gave negative results, no information about the multi-neutron systems.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2002, Marqués </a:t>
            </a: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reported the possible existence of a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bound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tetraneutron observed in a breakup reaction of the 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Be+4n channel.                       </a:t>
            </a:r>
            <a:r>
              <a:rPr lang="en-US" altLang="zh-CN" sz="1600" i="1" kern="0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Marqués et al.,  PRC 65, 044006 (2002)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 2016,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Kisamori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et al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observed of few events of tetraneutron in the doubly charge-exchange reaction 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He(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He,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Be) . Interpreted the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tetraneutron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as a candidate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resonance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with 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Er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= 0.83 ± 0.65(stat) ± 1.25(</a:t>
            </a: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syst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 MeV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and width </a:t>
            </a:r>
            <a:r>
              <a:rPr kumimoji="0" lang="el-GR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Γ ≤ 2.6 </a:t>
            </a: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MeV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                   </a:t>
            </a:r>
            <a:r>
              <a:rPr lang="en-US" altLang="zh-CN" sz="1600" i="1" kern="0" dirty="0" err="1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Kisamori</a:t>
            </a:r>
            <a:r>
              <a:rPr lang="en-US" altLang="zh-CN" sz="1600" i="1" kern="0" dirty="0">
                <a:solidFill>
                  <a:srgbClr val="7030A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et al., PRL 116, 044006 (2016) </a:t>
            </a:r>
            <a:endParaRPr lang="zh-CN" altLang="en-US" sz="1600" i="1" kern="0" dirty="0">
              <a:solidFill>
                <a:srgbClr val="7030A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屏幕剪辑">
            <a:extLst>
              <a:ext uri="{FF2B5EF4-FFF2-40B4-BE49-F238E27FC236}">
                <a16:creationId xmlns:a16="http://schemas.microsoft.com/office/drawing/2014/main" id="{95BCD015-7FED-1408-599F-F671C43D7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76" y="4132986"/>
            <a:ext cx="7200166" cy="224713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62E6756-51DD-F29A-3149-182B8E13FDC2}"/>
              </a:ext>
            </a:extLst>
          </p:cNvPr>
          <p:cNvSpPr/>
          <p:nvPr/>
        </p:nvSpPr>
        <p:spPr>
          <a:xfrm>
            <a:off x="106976" y="5120870"/>
            <a:ext cx="3441294" cy="40011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Future </a:t>
            </a:r>
            <a:r>
              <a:rPr kumimoji="0" lang="en-US" altLang="zh-CN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tetraneutron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experiments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AB3447B-9958-E8CD-0D29-5B4F09BD12D2}"/>
              </a:ext>
            </a:extLst>
          </p:cNvPr>
          <p:cNvSpPr/>
          <p:nvPr/>
        </p:nvSpPr>
        <p:spPr>
          <a:xfrm>
            <a:off x="10660858" y="5162844"/>
            <a:ext cx="1521203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3356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ADCA88E-8CEC-36CE-2F90-5491C8C5E9C0}"/>
              </a:ext>
            </a:extLst>
          </p:cNvPr>
          <p:cNvCxnSpPr/>
          <p:nvPr/>
        </p:nvCxnSpPr>
        <p:spPr>
          <a:xfrm flipH="1">
            <a:off x="1180730" y="3458741"/>
            <a:ext cx="1" cy="87001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6D4788C5-252C-F7A4-851B-1B45A1E2E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62" y="1759158"/>
            <a:ext cx="3889283" cy="3861942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10370237" cy="652462"/>
          </a:xfrm>
        </p:spPr>
        <p:txBody>
          <a:bodyPr>
            <a:normAutofit fontScale="92500"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第一性原理无芯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壳模型计算多中子共振态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12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sp>
        <p:nvSpPr>
          <p:cNvPr id="29" name="圆角矩形 8">
            <a:extLst>
              <a:ext uri="{FF2B5EF4-FFF2-40B4-BE49-F238E27FC236}">
                <a16:creationId xmlns:a16="http://schemas.microsoft.com/office/drawing/2014/main" id="{5CB61122-EFAD-91C0-4451-E364F9E4E60A}"/>
              </a:ext>
            </a:extLst>
          </p:cNvPr>
          <p:cNvSpPr/>
          <p:nvPr/>
        </p:nvSpPr>
        <p:spPr>
          <a:xfrm>
            <a:off x="6912152" y="881077"/>
            <a:ext cx="5062264" cy="8677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三中子的能量比四中子低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与量子蒙卡的外推结果接近</a:t>
            </a:r>
          </a:p>
        </p:txBody>
      </p:sp>
      <p:sp>
        <p:nvSpPr>
          <p:cNvPr id="32" name="圆角矩形 20">
            <a:extLst>
              <a:ext uri="{FF2B5EF4-FFF2-40B4-BE49-F238E27FC236}">
                <a16:creationId xmlns:a16="http://schemas.microsoft.com/office/drawing/2014/main" id="{00CBDA3E-E6F8-2857-A29F-A2267FCDBA7C}"/>
              </a:ext>
            </a:extLst>
          </p:cNvPr>
          <p:cNvSpPr/>
          <p:nvPr/>
        </p:nvSpPr>
        <p:spPr>
          <a:xfrm>
            <a:off x="340761" y="5621808"/>
            <a:ext cx="11194472" cy="559710"/>
          </a:xfrm>
          <a:prstGeom prst="roundRect">
            <a:avLst/>
          </a:prstGeom>
          <a:solidFill>
            <a:sysClr val="windowText" lastClr="000000">
              <a:lumMod val="65000"/>
              <a:lumOff val="3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☺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三中子共振态在实验上比四中子共振态更容易探测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16">
            <a:extLst>
              <a:ext uri="{FF2B5EF4-FFF2-40B4-BE49-F238E27FC236}">
                <a16:creationId xmlns:a16="http://schemas.microsoft.com/office/drawing/2014/main" id="{12F23452-EF53-CC03-2270-A9AE895DCB62}"/>
              </a:ext>
            </a:extLst>
          </p:cNvPr>
          <p:cNvSpPr/>
          <p:nvPr/>
        </p:nvSpPr>
        <p:spPr>
          <a:xfrm>
            <a:off x="2770125" y="893531"/>
            <a:ext cx="3742846" cy="753314"/>
          </a:xfrm>
          <a:prstGeom prst="round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n) = 1.29 MeV   </a:t>
            </a:r>
            <a:r>
              <a:rPr kumimoji="0" lang="el-GR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Γ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n) = 0.91 MeV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n) = 2.64 MeV   </a:t>
            </a:r>
            <a:r>
              <a:rPr kumimoji="0" lang="el-GR" altLang="zh-CN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Γ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n) = 2.38 MeV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D73875F-DE9F-5125-FC40-24242BEDD3DA}"/>
              </a:ext>
            </a:extLst>
          </p:cNvPr>
          <p:cNvSpPr txBox="1"/>
          <p:nvPr/>
        </p:nvSpPr>
        <p:spPr>
          <a:xfrm>
            <a:off x="1977184" y="6198044"/>
            <a:ext cx="8728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N. Michel, B. S. Hu, W. Zuo, and F. R. Xu*, Phys. Rev. C 100, 054313 (2019)</a:t>
            </a:r>
            <a:endParaRPr lang="zh-CN" altLang="en-US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E2227570-0F25-345B-3B3C-90C7D75E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86" y="1790549"/>
            <a:ext cx="3742845" cy="37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圆角矩形 16">
            <a:extLst>
              <a:ext uri="{FF2B5EF4-FFF2-40B4-BE49-F238E27FC236}">
                <a16:creationId xmlns:a16="http://schemas.microsoft.com/office/drawing/2014/main" id="{7487CAA8-836F-67F3-3814-BF6A12E8BD1F}"/>
              </a:ext>
            </a:extLst>
          </p:cNvPr>
          <p:cNvSpPr/>
          <p:nvPr/>
        </p:nvSpPr>
        <p:spPr>
          <a:xfrm>
            <a:off x="4204252" y="4278796"/>
            <a:ext cx="3376984" cy="696742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☺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三中子共振态的宽度比四中子共振态小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5F7348-949E-99AA-8032-6519C978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5" y="2123831"/>
            <a:ext cx="2610235" cy="559710"/>
          </a:xfrm>
          <a:prstGeom prst="rect">
            <a:avLst/>
          </a:prstGeom>
        </p:spPr>
      </p:pic>
      <p:sp>
        <p:nvSpPr>
          <p:cNvPr id="5" name="圆角矩形 5">
            <a:extLst>
              <a:ext uri="{FF2B5EF4-FFF2-40B4-BE49-F238E27FC236}">
                <a16:creationId xmlns:a16="http://schemas.microsoft.com/office/drawing/2014/main" id="{8E7835DA-4AC8-8CAF-97D6-25943F8DCCAA}"/>
              </a:ext>
            </a:extLst>
          </p:cNvPr>
          <p:cNvSpPr/>
          <p:nvPr/>
        </p:nvSpPr>
        <p:spPr>
          <a:xfrm>
            <a:off x="0" y="2979347"/>
            <a:ext cx="2361460" cy="4793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多中子体系</a:t>
            </a:r>
          </a:p>
        </p:txBody>
      </p:sp>
      <p:sp>
        <p:nvSpPr>
          <p:cNvPr id="6" name="圆角矩形 9">
            <a:extLst>
              <a:ext uri="{FF2B5EF4-FFF2-40B4-BE49-F238E27FC236}">
                <a16:creationId xmlns:a16="http://schemas.microsoft.com/office/drawing/2014/main" id="{C5B27F57-C88D-BC87-C20D-DAA25C2F29C8}"/>
              </a:ext>
            </a:extLst>
          </p:cNvPr>
          <p:cNvSpPr/>
          <p:nvPr/>
        </p:nvSpPr>
        <p:spPr>
          <a:xfrm>
            <a:off x="0" y="4328752"/>
            <a:ext cx="2361460" cy="6303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连续态耦合强</a:t>
            </a:r>
          </a:p>
        </p:txBody>
      </p:sp>
      <p:sp>
        <p:nvSpPr>
          <p:cNvPr id="7" name="圆角矩形 22">
            <a:extLst>
              <a:ext uri="{FF2B5EF4-FFF2-40B4-BE49-F238E27FC236}">
                <a16:creationId xmlns:a16="http://schemas.microsoft.com/office/drawing/2014/main" id="{69A9BB59-2CAB-5CE0-734B-F7F4E0F89E03}"/>
              </a:ext>
            </a:extLst>
          </p:cNvPr>
          <p:cNvSpPr/>
          <p:nvPr/>
        </p:nvSpPr>
        <p:spPr>
          <a:xfrm>
            <a:off x="464333" y="3660480"/>
            <a:ext cx="1472876" cy="39774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非束缚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B8E8B0-03DE-070D-87FB-283F7D64438F}"/>
              </a:ext>
            </a:extLst>
          </p:cNvPr>
          <p:cNvSpPr txBox="1"/>
          <p:nvPr/>
        </p:nvSpPr>
        <p:spPr>
          <a:xfrm>
            <a:off x="166048" y="935501"/>
            <a:ext cx="2180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相互作用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: N3LO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 initio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NCGSM</a:t>
            </a:r>
          </a:p>
        </p:txBody>
      </p:sp>
    </p:spTree>
    <p:extLst>
      <p:ext uri="{BB962C8B-B14F-4D97-AF65-F5344CB8AC3E}">
        <p14:creationId xmlns:p14="http://schemas.microsoft.com/office/powerpoint/2010/main" val="12630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四中子研究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理论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13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D73875F-DE9F-5125-FC40-24242BEDD3DA}"/>
              </a:ext>
            </a:extLst>
          </p:cNvPr>
          <p:cNvSpPr txBox="1"/>
          <p:nvPr/>
        </p:nvSpPr>
        <p:spPr>
          <a:xfrm>
            <a:off x="7056783" y="1595824"/>
            <a:ext cx="513521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2016 Expt :  </a:t>
            </a:r>
            <a:r>
              <a:rPr lang="it-IT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Kisamori et al., PRL 116, 044006 (2016) </a:t>
            </a:r>
            <a:endParaRPr lang="de-DE" altLang="zh-CN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2016 NCSM: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Shirokov,et al, PRL  117,182502 (2016)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2017 QMC :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S. Gandofi, et al.,  PRL 118, 232501(2017)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2018 NCSM 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Shirokov,et al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AIP Conf. proc 020038 (2018)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2019 NCSM 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 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Presentation in Nanjing@China 2019 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2019 NCGSM </a:t>
            </a: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de-DE" altLang="zh-CN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N. Michel, B. S. Hu, W. Zuo, and F. R. Xu*, Phys. Rev. C 100, 054313 (2019)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841F5C1-153C-48A0-5A4B-3962B5E2A9F7}"/>
              </a:ext>
            </a:extLst>
          </p:cNvPr>
          <p:cNvGrpSpPr/>
          <p:nvPr/>
        </p:nvGrpSpPr>
        <p:grpSpPr>
          <a:xfrm>
            <a:off x="442214" y="1332287"/>
            <a:ext cx="6317333" cy="4696656"/>
            <a:chOff x="442214" y="1332287"/>
            <a:chExt cx="6317333" cy="469665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B2271AB-C042-97FE-07A2-B7F601ACA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14" y="1332287"/>
              <a:ext cx="6317333" cy="4696656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6D53AEF-7CAA-4BD4-20C6-BB0497849336}"/>
                </a:ext>
              </a:extLst>
            </p:cNvPr>
            <p:cNvSpPr/>
            <p:nvPr/>
          </p:nvSpPr>
          <p:spPr>
            <a:xfrm>
              <a:off x="5937121" y="1595824"/>
              <a:ext cx="647363" cy="2588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605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4" y="117107"/>
            <a:ext cx="11630026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实验探测到四中子共振态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14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2261FA-9C08-B71F-C895-B6750A268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2" y="994954"/>
            <a:ext cx="5146333" cy="26245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F16F479-EB00-7FA3-E243-D76C8F4BF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77" y="1045977"/>
            <a:ext cx="4924425" cy="154798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43D01552-22BD-94F9-2F4B-9F64BE0E1E93}"/>
              </a:ext>
            </a:extLst>
          </p:cNvPr>
          <p:cNvGrpSpPr/>
          <p:nvPr/>
        </p:nvGrpSpPr>
        <p:grpSpPr>
          <a:xfrm>
            <a:off x="873458" y="3758579"/>
            <a:ext cx="3813448" cy="2713730"/>
            <a:chOff x="6771809" y="1099729"/>
            <a:chExt cx="3813448" cy="271373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5405D29-4B76-C3B4-93C6-4DF86940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809" y="1099729"/>
              <a:ext cx="3813448" cy="2713730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DDC0FD7C-77C1-54E9-C97D-A731A109CDFC}"/>
                </a:ext>
              </a:extLst>
            </p:cNvPr>
            <p:cNvCxnSpPr/>
            <p:nvPr/>
          </p:nvCxnSpPr>
          <p:spPr>
            <a:xfrm flipH="1">
              <a:off x="8496300" y="1543050"/>
              <a:ext cx="182233" cy="7641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1F71626-F8E5-D0F9-C554-5B0464F82F1F}"/>
              </a:ext>
            </a:extLst>
          </p:cNvPr>
          <p:cNvGrpSpPr/>
          <p:nvPr/>
        </p:nvGrpSpPr>
        <p:grpSpPr>
          <a:xfrm>
            <a:off x="5818187" y="2786337"/>
            <a:ext cx="3885803" cy="3595301"/>
            <a:chOff x="6597377" y="2697714"/>
            <a:chExt cx="3885803" cy="359530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4614267-BCC9-6B22-8174-BDB73278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7377" y="2697714"/>
              <a:ext cx="3817960" cy="3595301"/>
            </a:xfrm>
            <a:prstGeom prst="rect">
              <a:avLst/>
            </a:prstGeom>
          </p:spPr>
        </p:pic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32C0E4CD-9220-D081-FC09-E60E71F574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8275" y="4238862"/>
              <a:ext cx="295275" cy="3749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A0ADCDC-A82C-ECCF-95B7-7AB95E3F34A0}"/>
                </a:ext>
              </a:extLst>
            </p:cNvPr>
            <p:cNvSpPr txBox="1"/>
            <p:nvPr/>
          </p:nvSpPr>
          <p:spPr>
            <a:xfrm>
              <a:off x="8506357" y="3938614"/>
              <a:ext cx="197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our NCGSM result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516527-2DEA-61F4-EDE1-8EB6F2CD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812" y="3428999"/>
            <a:ext cx="2180363" cy="218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89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9333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四中子研究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理论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最新实验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15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B31A58-7E4D-E770-294A-EC317F7D546A}"/>
              </a:ext>
            </a:extLst>
          </p:cNvPr>
          <p:cNvSpPr txBox="1"/>
          <p:nvPr/>
        </p:nvSpPr>
        <p:spPr>
          <a:xfrm>
            <a:off x="7056783" y="1595824"/>
            <a:ext cx="513521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2016 Expt :  </a:t>
            </a:r>
            <a:r>
              <a:rPr lang="it-IT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Kisamori et al., PRL 116, 044006 (2016) </a:t>
            </a:r>
            <a:endParaRPr lang="de-DE" altLang="zh-CN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2016 NCSM: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Shirokov,et al, PRL  117,182502 (2016)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2017 QMC :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S. Gandofi, et al.,  PRL 118, 232501(2017)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2018 NCSM 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Shirokov,et al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AIP Conf. proc 020038 (2018)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2019 NCSM : </a:t>
            </a:r>
            <a:r>
              <a:rPr lang="da-DK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A. M. Shirokov 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Presentation in Nanjing@China 2019 </a:t>
            </a:r>
            <a:endParaRPr lang="de-DE" altLang="zh-CN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2019 NCGSM : </a:t>
            </a:r>
            <a:r>
              <a:rPr lang="de-DE" altLang="zh-CN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Li, N. Michel, B. S. Hu, W. Zuo, and F. R. Xu*, Phys. Rev. C 100, 054313 (2019)</a:t>
            </a:r>
            <a:endParaRPr lang="de-DE" altLang="zh-CN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2022 Expt : </a:t>
            </a:r>
            <a:r>
              <a:rPr lang="de-DE" altLang="zh-CN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M. Duer et al. Nature 606, pages678–682 (2022)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796F06-6101-717D-DBE0-6563ABDD9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4" y="1332287"/>
            <a:ext cx="6317333" cy="46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3" y="84666"/>
            <a:ext cx="9484826" cy="652462"/>
          </a:xfrm>
        </p:spPr>
        <p:txBody>
          <a:bodyPr>
            <a:norm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= 4 (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H, 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 and 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 ) 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原子核系统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B2E335-8347-B69F-645D-38B50F440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40"/>
          <a:stretch/>
        </p:blipFill>
        <p:spPr>
          <a:xfrm>
            <a:off x="412194" y="2802235"/>
            <a:ext cx="6010581" cy="370364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0A827F5-D5CC-1E05-510E-E48C75A648A3}"/>
              </a:ext>
            </a:extLst>
          </p:cNvPr>
          <p:cNvSpPr txBox="1"/>
          <p:nvPr/>
        </p:nvSpPr>
        <p:spPr>
          <a:xfrm>
            <a:off x="4680131" y="6203739"/>
            <a:ext cx="689775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levels of light nuclei A =4 </a:t>
            </a:r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D.R. Tilley et al. Nucl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Phys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A541 (1992) 1-104</a:t>
            </a:r>
          </a:p>
        </p:txBody>
      </p:sp>
      <p:pic>
        <p:nvPicPr>
          <p:cNvPr id="9" name="图片 8" descr="屏幕剪辑">
            <a:extLst>
              <a:ext uri="{FF2B5EF4-FFF2-40B4-BE49-F238E27FC236}">
                <a16:creationId xmlns:a16="http://schemas.microsoft.com/office/drawing/2014/main" id="{7C2E028F-4EA2-CDF1-9949-1681AB417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2" y="844232"/>
            <a:ext cx="5058255" cy="21074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8F0134-D15C-B993-C19B-D125F61D306F}"/>
              </a:ext>
            </a:extLst>
          </p:cNvPr>
          <p:cNvSpPr txBox="1"/>
          <p:nvPr/>
        </p:nvSpPr>
        <p:spPr>
          <a:xfrm>
            <a:off x="6435475" y="1128742"/>
            <a:ext cx="57692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Li,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and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all the states, except the ground state of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are unbound bearing broad widths.</a:t>
            </a:r>
          </a:p>
          <a:p>
            <a:pPr marL="285750" indent="-285750">
              <a:buFont typeface="Wingdings" panose="05000000000000000000" charset="0"/>
              <a:buChar char="ü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experimental energies and widths of the ground state of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and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are either not very conclusive or even contraction.</a:t>
            </a:r>
          </a:p>
          <a:p>
            <a:pPr marL="285750" indent="-285750">
              <a:buFont typeface="Wingdings" panose="05000000000000000000" charset="0"/>
              <a:buChar char="ü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 isospin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states: the ground states of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and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and the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excietd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of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Isospin symmetry breaking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87CDA1-BADB-71F1-5116-52AF04E79D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" y="904249"/>
            <a:ext cx="1004211" cy="91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9D3F77-BFEA-7D85-047F-84C9B2ECB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09" y="2575573"/>
            <a:ext cx="992551" cy="9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9484826" cy="6524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NCGSM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2D11A2C-39FE-5E58-6786-8A5F27FC1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29" y="1501010"/>
            <a:ext cx="1547776" cy="150693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0FF3BD1-46FF-7F54-92C6-4BF6084437E3}"/>
              </a:ext>
            </a:extLst>
          </p:cNvPr>
          <p:cNvSpPr txBox="1"/>
          <p:nvPr/>
        </p:nvSpPr>
        <p:spPr>
          <a:xfrm>
            <a:off x="9407633" y="3000449"/>
            <a:ext cx="2784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coulomb force.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~ 1.23-1.74 MeV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 ~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725-951 keV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72794A4-1F44-F104-9E86-8090846325A4}"/>
              </a:ext>
            </a:extLst>
          </p:cNvPr>
          <p:cNvGrpSpPr/>
          <p:nvPr/>
        </p:nvGrpSpPr>
        <p:grpSpPr>
          <a:xfrm>
            <a:off x="100913" y="1534039"/>
            <a:ext cx="9281320" cy="4448850"/>
            <a:chOff x="100913" y="1292739"/>
            <a:chExt cx="9281320" cy="444885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49F957F-3BD8-A455-D6AE-774EB836C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3" y="1292739"/>
              <a:ext cx="9281320" cy="444885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5100927-0294-423D-E23A-193E8CC712E6}"/>
                </a:ext>
              </a:extLst>
            </p:cNvPr>
            <p:cNvSpPr txBox="1"/>
            <p:nvPr/>
          </p:nvSpPr>
          <p:spPr>
            <a:xfrm rot="16200000">
              <a:off x="5979160" y="1998137"/>
              <a:ext cx="221963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CD-Bonn-SRG2.0 </a:t>
              </a:r>
            </a:p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AV18-SRG2.0</a:t>
              </a:r>
            </a:p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N3LO-SRG2.0 </a:t>
              </a:r>
            </a:p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N3LO-SRG1.5</a:t>
              </a:r>
            </a:p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DJ16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C419E82-10FE-B71A-9F86-0D24761227B5}"/>
              </a:ext>
            </a:extLst>
          </p:cNvPr>
          <p:cNvSpPr txBox="1"/>
          <p:nvPr/>
        </p:nvSpPr>
        <p:spPr>
          <a:xfrm>
            <a:off x="1756255" y="6209411"/>
            <a:ext cx="705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J.G. Li</a:t>
            </a:r>
            <a:r>
              <a:rPr lang="en-US" altLang="zh-CN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Michel, W. </a:t>
            </a:r>
            <a:r>
              <a:rPr lang="en-US" altLang="zh-CN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F.R. Xu*, Phys. Rev. C 104, 024319 (2021)</a:t>
            </a:r>
            <a:endParaRPr lang="zh-CN" alt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754C36DC-BE5D-8CC6-69E9-32349E921167}"/>
              </a:ext>
            </a:extLst>
          </p:cNvPr>
          <p:cNvCxnSpPr/>
          <p:nvPr/>
        </p:nvCxnSpPr>
        <p:spPr>
          <a:xfrm>
            <a:off x="1093602" y="5169389"/>
            <a:ext cx="4851400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6360D15-39D9-7ED6-A260-F97BBC4862C2}"/>
              </a:ext>
            </a:extLst>
          </p:cNvPr>
          <p:cNvSpPr txBox="1"/>
          <p:nvPr/>
        </p:nvSpPr>
        <p:spPr>
          <a:xfrm>
            <a:off x="2479415" y="5798223"/>
            <a:ext cx="2276585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测量时间的顺序排列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072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9484826" cy="652462"/>
          </a:xfrm>
        </p:spPr>
        <p:txBody>
          <a:bodyPr>
            <a:norm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initio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NCGSM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E5D0D4E-262D-2979-1DC3-00A4469A1435}"/>
              </a:ext>
            </a:extLst>
          </p:cNvPr>
          <p:cNvGrpSpPr/>
          <p:nvPr/>
        </p:nvGrpSpPr>
        <p:grpSpPr>
          <a:xfrm>
            <a:off x="518094" y="1222646"/>
            <a:ext cx="6905608" cy="4968190"/>
            <a:chOff x="336749" y="542336"/>
            <a:chExt cx="8259155" cy="5849917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F4416B32-4C97-AF02-040B-CD7023BE4DFE}"/>
                </a:ext>
              </a:extLst>
            </p:cNvPr>
            <p:cNvGrpSpPr/>
            <p:nvPr/>
          </p:nvGrpSpPr>
          <p:grpSpPr>
            <a:xfrm>
              <a:off x="336749" y="542336"/>
              <a:ext cx="8259155" cy="5849917"/>
              <a:chOff x="-228196" y="1042977"/>
              <a:chExt cx="8259155" cy="5849917"/>
            </a:xfrm>
          </p:grpSpPr>
          <p:pic>
            <p:nvPicPr>
              <p:cNvPr id="16" name="图片 15" descr="屏幕剪辑">
                <a:extLst>
                  <a:ext uri="{FF2B5EF4-FFF2-40B4-BE49-F238E27FC236}">
                    <a16:creationId xmlns:a16="http://schemas.microsoft.com/office/drawing/2014/main" id="{B43CF87C-C6EF-5B6A-3E6F-8674D7CE2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28196" y="1348819"/>
                <a:ext cx="8259155" cy="5544075"/>
              </a:xfrm>
              <a:prstGeom prst="rect">
                <a:avLst/>
              </a:prstGeom>
            </p:spPr>
          </p:pic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568406C-A7E9-1D80-C45E-26F1E27AE539}"/>
                  </a:ext>
                </a:extLst>
              </p:cNvPr>
              <p:cNvSpPr txBox="1"/>
              <p:nvPr/>
            </p:nvSpPr>
            <p:spPr>
              <a:xfrm rot="16200000">
                <a:off x="4673942" y="638080"/>
                <a:ext cx="2613564" cy="3423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AV18-SRG2.0</a:t>
                </a: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CD-Bonn-SRG2.0 </a:t>
                </a: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N3LO-SRG2.0 </a:t>
                </a: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N3LO-SRG1.5</a:t>
                </a: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DJ16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1EA3DB5-1F37-122B-19ED-6B54D78C3AE9}"/>
                </a:ext>
              </a:extLst>
            </p:cNvPr>
            <p:cNvSpPr/>
            <p:nvPr/>
          </p:nvSpPr>
          <p:spPr>
            <a:xfrm>
              <a:off x="4855202" y="5063697"/>
              <a:ext cx="3202238" cy="368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C0B66E38-AC17-4AAC-5A0C-404CD5D6D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09" y="1482390"/>
            <a:ext cx="1739348" cy="15795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0A9314A-DE99-6836-BA96-05C231AE10A3}"/>
              </a:ext>
            </a:extLst>
          </p:cNvPr>
          <p:cNvSpPr txBox="1"/>
          <p:nvPr/>
        </p:nvSpPr>
        <p:spPr>
          <a:xfrm>
            <a:off x="7790816" y="3217825"/>
            <a:ext cx="43148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Coulomb force (long-range) need to be well treated.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~ 2.23-2.70 MeV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 ~ 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1881-1972 keV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1F11C4-CB5B-E329-A126-F8C92C1247A8}"/>
              </a:ext>
            </a:extLst>
          </p:cNvPr>
          <p:cNvSpPr txBox="1"/>
          <p:nvPr/>
        </p:nvSpPr>
        <p:spPr>
          <a:xfrm>
            <a:off x="2107547" y="6162090"/>
            <a:ext cx="705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J.G. Li</a:t>
            </a:r>
            <a:r>
              <a:rPr lang="en-US" altLang="zh-CN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Michel, W. </a:t>
            </a:r>
            <a:r>
              <a:rPr lang="en-US" altLang="zh-CN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F.R. Xu*, Phys. Rev. C 104, 024319 (2021)</a:t>
            </a:r>
            <a:endParaRPr lang="zh-CN" alt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97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9BAC09-BF47-592B-19F7-D80CB4F9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5" y="869986"/>
            <a:ext cx="6690453" cy="5209038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9484826" cy="652462"/>
          </a:xfrm>
        </p:spPr>
        <p:txBody>
          <a:bodyPr>
            <a:normAutofit/>
          </a:bodyPr>
          <a:lstStyle/>
          <a:p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(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and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)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态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2AD8CBD-98F3-71B0-B091-C9E31486DD0D}"/>
              </a:ext>
            </a:extLst>
          </p:cNvPr>
          <p:cNvGrpSpPr/>
          <p:nvPr/>
        </p:nvGrpSpPr>
        <p:grpSpPr>
          <a:xfrm>
            <a:off x="327505" y="2798967"/>
            <a:ext cx="7054432" cy="3715498"/>
            <a:chOff x="478744" y="2738014"/>
            <a:chExt cx="6628912" cy="3742257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6167871-2272-E0CC-7DA7-5CE2060EB71A}"/>
                </a:ext>
              </a:extLst>
            </p:cNvPr>
            <p:cNvSpPr txBox="1"/>
            <p:nvPr/>
          </p:nvSpPr>
          <p:spPr>
            <a:xfrm>
              <a:off x="478744" y="6108279"/>
              <a:ext cx="6628912" cy="371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J.G. Li</a:t>
              </a:r>
              <a:r>
                <a:rPr lang="en-US" altLang="zh-CN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N. Michel, W. </a:t>
              </a:r>
              <a:r>
                <a:rPr lang="en-US" altLang="zh-CN" i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Zuo</a:t>
              </a:r>
              <a:r>
                <a:rPr lang="en-US" altLang="zh-CN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F.R. Xu*, Phys. Rev. C 104, 024319 (2021)</a:t>
              </a:r>
              <a:endParaRPr lang="zh-CN" altLang="en-US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A9641B4A-701E-692C-0B9A-B1F073C6FC8B}"/>
                </a:ext>
              </a:extLst>
            </p:cNvPr>
            <p:cNvGrpSpPr/>
            <p:nvPr/>
          </p:nvGrpSpPr>
          <p:grpSpPr>
            <a:xfrm>
              <a:off x="2619737" y="2738014"/>
              <a:ext cx="3740437" cy="2631466"/>
              <a:chOff x="7967289" y="2493548"/>
              <a:chExt cx="3740437" cy="2631466"/>
            </a:xfrm>
          </p:grpSpPr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B6A5B0AD-02CD-00EE-4134-5772ABDB5431}"/>
                  </a:ext>
                </a:extLst>
              </p:cNvPr>
              <p:cNvGrpSpPr/>
              <p:nvPr/>
            </p:nvGrpSpPr>
            <p:grpSpPr>
              <a:xfrm>
                <a:off x="7967289" y="3208646"/>
                <a:ext cx="3740437" cy="1916368"/>
                <a:chOff x="2588224" y="3496564"/>
                <a:chExt cx="4114741" cy="2101680"/>
              </a:xfrm>
            </p:grpSpPr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C65BF167-DD8C-CF6B-202D-3EB9ADC57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1032" y="3496564"/>
                  <a:ext cx="601225" cy="1216390"/>
                </a:xfrm>
                <a:prstGeom prst="rect">
                  <a:avLst/>
                </a:prstGeom>
              </p:spPr>
            </p:pic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25D1421-7ACC-3528-4C88-B84A87C1AF0E}"/>
                    </a:ext>
                  </a:extLst>
                </p:cNvPr>
                <p:cNvSpPr txBox="1"/>
                <p:nvPr/>
              </p:nvSpPr>
              <p:spPr>
                <a:xfrm>
                  <a:off x="4934934" y="5163928"/>
                  <a:ext cx="1768031" cy="4343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5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N3LO-SRG2.0</a:t>
                  </a:r>
                  <a:endParaRPr lang="zh-CN" altLang="en-US" sz="165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6209E4BE-4D18-A6AC-BB39-3A4D1BF11E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8224" y="3753491"/>
                  <a:ext cx="815544" cy="794026"/>
                </a:xfrm>
                <a:prstGeom prst="rect">
                  <a:avLst/>
                </a:prstGeom>
              </p:spPr>
            </p:pic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07E724B7-CF56-9DE5-B60B-2B779D36B2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62838" y="3753736"/>
                  <a:ext cx="815544" cy="740606"/>
                </a:xfrm>
                <a:prstGeom prst="rect">
                  <a:avLst/>
                </a:prstGeom>
              </p:spPr>
            </p:pic>
          </p:grp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FE7C669-95F9-0BA7-5BA0-CB98F166495F}"/>
                  </a:ext>
                </a:extLst>
              </p:cNvPr>
              <p:cNvSpPr txBox="1"/>
              <p:nvPr/>
            </p:nvSpPr>
            <p:spPr>
              <a:xfrm>
                <a:off x="8969772" y="2493548"/>
                <a:ext cx="796899" cy="325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≈ 0.71</a:t>
                </a:r>
                <a:endParaRPr lang="zh-CN" altLang="en-US" sz="1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0690BFBE-91AD-410D-3DAC-98EE887FB5AB}"/>
              </a:ext>
            </a:extLst>
          </p:cNvPr>
          <p:cNvSpPr txBox="1"/>
          <p:nvPr/>
        </p:nvSpPr>
        <p:spPr>
          <a:xfrm>
            <a:off x="7138516" y="1664058"/>
            <a:ext cx="50534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Comparing the calculated spectra of the A = 4 systems , the ground states 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(T= 1), 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(T=1)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(2- and 1-) with the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ground state of 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(T = 0)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(T= 1)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excited states.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isospin breaking is mainly caused by the Coulomb force.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energies and widths are both different due to the isospin breaking.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splitting of the T =2 isobaric triplet states.</a:t>
            </a:r>
          </a:p>
        </p:txBody>
      </p:sp>
    </p:spTree>
    <p:extLst>
      <p:ext uri="{BB962C8B-B14F-4D97-AF65-F5344CB8AC3E}">
        <p14:creationId xmlns:p14="http://schemas.microsoft.com/office/powerpoint/2010/main" val="400848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7399ED5-2D1B-FB4D-06CD-51F211334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68" y="118327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原子核多体方法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57AF18-CDD6-A67F-2F4A-DE10A2F59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70" y="3986174"/>
            <a:ext cx="4751822" cy="2574717"/>
          </a:xfrm>
          <a:prstGeom prst="rect">
            <a:avLst/>
          </a:prstGeom>
        </p:spPr>
      </p:pic>
      <p:pic>
        <p:nvPicPr>
          <p:cNvPr id="4" name="图片 3" descr="屏幕剪辑">
            <a:extLst>
              <a:ext uri="{FF2B5EF4-FFF2-40B4-BE49-F238E27FC236}">
                <a16:creationId xmlns:a16="http://schemas.microsoft.com/office/drawing/2014/main" id="{32E5208C-F709-CCE9-9405-ECCC92EC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3" y="1130714"/>
            <a:ext cx="3274344" cy="505714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DEE7C2E8-7DB5-EF3A-FD03-07B78D787EA7}"/>
              </a:ext>
            </a:extLst>
          </p:cNvPr>
          <p:cNvGrpSpPr/>
          <p:nvPr/>
        </p:nvGrpSpPr>
        <p:grpSpPr>
          <a:xfrm>
            <a:off x="1237147" y="984644"/>
            <a:ext cx="5052161" cy="2859117"/>
            <a:chOff x="315905" y="3261520"/>
            <a:chExt cx="4623199" cy="26955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114CEA3-FC6A-A3EF-04AA-6FA45C256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05" y="3261520"/>
              <a:ext cx="3558160" cy="2695576"/>
            </a:xfrm>
            <a:prstGeom prst="rect">
              <a:avLst/>
            </a:prstGeom>
          </p:spPr>
        </p:pic>
        <p:pic>
          <p:nvPicPr>
            <p:cNvPr id="7" name="图片 6" descr="屏幕剪辑">
              <a:extLst>
                <a:ext uri="{FF2B5EF4-FFF2-40B4-BE49-F238E27FC236}">
                  <a16:creationId xmlns:a16="http://schemas.microsoft.com/office/drawing/2014/main" id="{740E4730-6E39-7308-28EF-AB0855941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398" y="3261520"/>
              <a:ext cx="962706" cy="2695576"/>
            </a:xfrm>
            <a:prstGeom prst="rect">
              <a:avLst/>
            </a:prstGeom>
          </p:spPr>
        </p:pic>
      </p:grp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1B4BEA9C-1FDF-BFDB-FFAE-CDD41CA5F2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7" y="6514465"/>
            <a:ext cx="1520383" cy="365125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2</a:t>
            </a:fld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381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BF53F44E-3312-9E92-D9A0-4FF8FA1B8C26}"/>
              </a:ext>
            </a:extLst>
          </p:cNvPr>
          <p:cNvSpPr/>
          <p:nvPr/>
        </p:nvSpPr>
        <p:spPr>
          <a:xfrm>
            <a:off x="0" y="5935934"/>
            <a:ext cx="12192000" cy="6524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22300" dist="7620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BCF0CA"/>
                  </a:gs>
                  <a:gs pos="100000">
                    <a:srgbClr val="E8F5DF"/>
                  </a:gs>
                </a:gsLst>
                <a:lin ang="13500000" scaled="1"/>
              </a:gra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0426"/>
            <a:ext cx="12192000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第一性原理无芯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20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93B4D97-34DE-D209-15B3-9FCC8127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764" y="2064681"/>
            <a:ext cx="3938194" cy="298085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0D85863-60B1-5FC4-88DD-E2DA8F8E02CA}"/>
              </a:ext>
            </a:extLst>
          </p:cNvPr>
          <p:cNvSpPr txBox="1"/>
          <p:nvPr/>
        </p:nvSpPr>
        <p:spPr>
          <a:xfrm>
            <a:off x="8905679" y="5365197"/>
            <a:ext cx="292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et al.,  </a:t>
            </a:r>
            <a:r>
              <a:rPr lang="zh-CN" altLang="en-US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文章准备中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4EE6C13-B536-0FF7-61B1-57B4B9F8962F}"/>
              </a:ext>
            </a:extLst>
          </p:cNvPr>
          <p:cNvCxnSpPr>
            <a:cxnSpLocks/>
          </p:cNvCxnSpPr>
          <p:nvPr/>
        </p:nvCxnSpPr>
        <p:spPr>
          <a:xfrm flipH="1">
            <a:off x="11326065" y="3712268"/>
            <a:ext cx="450489" cy="725229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83AA622-A361-48E1-4A39-E089E240873F}"/>
              </a:ext>
            </a:extLst>
          </p:cNvPr>
          <p:cNvCxnSpPr>
            <a:cxnSpLocks/>
          </p:cNvCxnSpPr>
          <p:nvPr/>
        </p:nvCxnSpPr>
        <p:spPr>
          <a:xfrm flipV="1">
            <a:off x="11345448" y="3061255"/>
            <a:ext cx="0" cy="12076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1C50239-46DE-317C-341D-7A316FD4409C}"/>
              </a:ext>
            </a:extLst>
          </p:cNvPr>
          <p:cNvSpPr txBox="1"/>
          <p:nvPr/>
        </p:nvSpPr>
        <p:spPr>
          <a:xfrm>
            <a:off x="9745247" y="2716508"/>
            <a:ext cx="20859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共振与连续谱耦合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249A7FB-BFEF-70E3-66BA-FEE184EB67D3}"/>
              </a:ext>
            </a:extLst>
          </p:cNvPr>
          <p:cNvSpPr txBox="1"/>
          <p:nvPr/>
        </p:nvSpPr>
        <p:spPr>
          <a:xfrm>
            <a:off x="10585257" y="4935898"/>
            <a:ext cx="17939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B418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半径计算类似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538E74-178A-3D7F-D72D-025E9E886A94}"/>
              </a:ext>
            </a:extLst>
          </p:cNvPr>
          <p:cNvSpPr txBox="1"/>
          <p:nvPr/>
        </p:nvSpPr>
        <p:spPr>
          <a:xfrm>
            <a:off x="8905679" y="1068207"/>
            <a:ext cx="27318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He:  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双中子晕结构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4580D30-D4F9-5A78-6CE6-C92B6E52D6EB}"/>
              </a:ext>
            </a:extLst>
          </p:cNvPr>
          <p:cNvSpPr txBox="1"/>
          <p:nvPr/>
        </p:nvSpPr>
        <p:spPr>
          <a:xfrm>
            <a:off x="3810" y="6063842"/>
            <a:ext cx="1213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无芯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壳模型只能计算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的体系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我们正在发展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DMRG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方法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计算稍重的共振原子核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FE8B70C-8EA5-C170-3669-2E4046F0F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64" y="1936633"/>
            <a:ext cx="3503208" cy="319271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6F0F088-9E87-AB8B-B09C-39FBFE22B099}"/>
              </a:ext>
            </a:extLst>
          </p:cNvPr>
          <p:cNvSpPr txBox="1"/>
          <p:nvPr/>
        </p:nvSpPr>
        <p:spPr>
          <a:xfrm>
            <a:off x="1079605" y="1057402"/>
            <a:ext cx="203132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四中子共振态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EBECD5-567E-85F8-A973-6D7987379000}"/>
              </a:ext>
            </a:extLst>
          </p:cNvPr>
          <p:cNvSpPr txBox="1"/>
          <p:nvPr/>
        </p:nvSpPr>
        <p:spPr>
          <a:xfrm>
            <a:off x="57638" y="5361065"/>
            <a:ext cx="4211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Li,  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et</a:t>
            </a:r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al.,</a:t>
            </a:r>
            <a:r>
              <a:rPr lang="zh-CN" altLang="en-US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de-DE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Phys. Rev. C 100, 054313 (2019)</a:t>
            </a:r>
            <a:endParaRPr lang="zh-CN" altLang="en-US" sz="1600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DBF926-D7CF-B992-82CA-82643BF1EFB5}"/>
              </a:ext>
            </a:extLst>
          </p:cNvPr>
          <p:cNvSpPr txBox="1"/>
          <p:nvPr/>
        </p:nvSpPr>
        <p:spPr>
          <a:xfrm>
            <a:off x="5076878" y="1057402"/>
            <a:ext cx="2416880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A=4 T =1 </a:t>
            </a:r>
            <a:r>
              <a:rPr lang="zh-CN" altLang="en-US" sz="24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共振态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95C98D0-4D8A-560D-288F-948B563E2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7" y="1949640"/>
            <a:ext cx="3828586" cy="298085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92B17F8-8AC8-C246-EFBC-5A9C20C2D0A2}"/>
              </a:ext>
            </a:extLst>
          </p:cNvPr>
          <p:cNvGrpSpPr/>
          <p:nvPr/>
        </p:nvGrpSpPr>
        <p:grpSpPr>
          <a:xfrm>
            <a:off x="4400750" y="3407139"/>
            <a:ext cx="3858749" cy="2296862"/>
            <a:chOff x="502454" y="2738014"/>
            <a:chExt cx="7203725" cy="4042674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37EE340-25A1-3FB4-ABAF-C52B16C448FB}"/>
                </a:ext>
              </a:extLst>
            </p:cNvPr>
            <p:cNvSpPr txBox="1"/>
            <p:nvPr/>
          </p:nvSpPr>
          <p:spPr>
            <a:xfrm>
              <a:off x="502454" y="6130632"/>
              <a:ext cx="7203725" cy="650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i="1" dirty="0">
                  <a:solidFill>
                    <a:srgbClr val="7030A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J.G. Li</a:t>
              </a:r>
              <a:r>
                <a:rPr lang="en-US" altLang="zh-CN" i="1" dirty="0">
                  <a:solidFill>
                    <a:srgbClr val="7030A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, et al., PRC 104, 024319 (2021)</a:t>
              </a:r>
              <a:endParaRPr lang="zh-CN" altLang="en-US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E341CE52-441E-79A5-E1C2-107824DFF151}"/>
                </a:ext>
              </a:extLst>
            </p:cNvPr>
            <p:cNvGrpSpPr/>
            <p:nvPr/>
          </p:nvGrpSpPr>
          <p:grpSpPr>
            <a:xfrm>
              <a:off x="3622220" y="2738014"/>
              <a:ext cx="3461800" cy="2193003"/>
              <a:chOff x="8969772" y="2493548"/>
              <a:chExt cx="3461800" cy="2193003"/>
            </a:xfrm>
          </p:grpSpPr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1D3337D-ED22-F958-9071-49C32A721E62}"/>
                  </a:ext>
                </a:extLst>
              </p:cNvPr>
              <p:cNvSpPr txBox="1"/>
              <p:nvPr/>
            </p:nvSpPr>
            <p:spPr>
              <a:xfrm>
                <a:off x="9686783" y="4077123"/>
                <a:ext cx="2744789" cy="609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5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N3LO-SRG2.0</a:t>
                </a:r>
                <a:endParaRPr lang="zh-CN" altLang="en-US" sz="165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10A6680-9F22-9E0E-61B6-9BE76092D132}"/>
                  </a:ext>
                </a:extLst>
              </p:cNvPr>
              <p:cNvSpPr txBox="1"/>
              <p:nvPr/>
            </p:nvSpPr>
            <p:spPr>
              <a:xfrm>
                <a:off x="8969772" y="2493548"/>
                <a:ext cx="1583192" cy="568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T ≈ 0.71</a:t>
                </a:r>
                <a:endParaRPr lang="zh-CN" altLang="en-US" sz="1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412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480AFC9-9ADE-6C76-AA46-904E025F4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98" y="942792"/>
            <a:ext cx="4915420" cy="4924608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壳模型研究滴线外的共振核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21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F13927-3A7D-FCEC-95A3-94B38D0B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968" y="942791"/>
            <a:ext cx="4782671" cy="49852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1763C6-A31F-72B6-C882-0DE0A4F3B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722" y="1031404"/>
            <a:ext cx="3447363" cy="18996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0B86F24-D7A9-588E-D58D-9DF51EC48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1746"/>
            <a:ext cx="7097752" cy="27577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546F90D-3DE1-8354-173B-AA784516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" y="942791"/>
            <a:ext cx="3825870" cy="180040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689905B-11D6-BDAA-F441-38691D73E07E}"/>
              </a:ext>
            </a:extLst>
          </p:cNvPr>
          <p:cNvSpPr txBox="1"/>
          <p:nvPr/>
        </p:nvSpPr>
        <p:spPr>
          <a:xfrm>
            <a:off x="6604000" y="5956012"/>
            <a:ext cx="5670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J.G. Li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N. Michel, W. </a:t>
            </a:r>
            <a:r>
              <a:rPr lang="en-US" altLang="zh-CN" sz="1600" dirty="0" err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Zuo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and F.R. Xu. PRC 103, 034305 (2021)</a:t>
            </a:r>
          </a:p>
          <a:p>
            <a:pPr algn="r"/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S. Zhang, Y. Z. Ma, </a:t>
            </a:r>
            <a:r>
              <a:rPr lang="en-US" altLang="zh-CN" sz="1600" b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 Li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 et al.,. PLB 827, 136958 (2022)</a:t>
            </a:r>
            <a:endParaRPr lang="zh-CN" altLang="en-US" sz="1600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E300-4222-8150-A28D-E16995BC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A76DCA-F037-78A6-E2B8-306C1EFF7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9431"/>
            <a:ext cx="11023601" cy="6524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壳模型研究预言的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共振结构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A5645FB-0FC4-B9DE-F5A2-9BB46C08D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/>
          <a:stretch/>
        </p:blipFill>
        <p:spPr>
          <a:xfrm>
            <a:off x="4257782" y="2670553"/>
            <a:ext cx="3149389" cy="331838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A96686C5-005F-6E1E-22CB-1B836EECA220}"/>
              </a:ext>
            </a:extLst>
          </p:cNvPr>
          <p:cNvSpPr txBox="1"/>
          <p:nvPr/>
        </p:nvSpPr>
        <p:spPr>
          <a:xfrm>
            <a:off x="255942" y="5419833"/>
            <a:ext cx="3941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N. Michel, </a:t>
            </a:r>
            <a:r>
              <a:rPr lang="en-US" altLang="zh-CN" sz="16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F. R. Xu, and W. </a:t>
            </a:r>
            <a:r>
              <a:rPr lang="en-US" altLang="zh-CN" sz="1600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Zuo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Phys. Rev. C 103, 044319 (2021)</a:t>
            </a:r>
            <a:endParaRPr lang="zh-CN" altLang="en-US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AC08D1-ED5F-8EEB-DCED-1E9670E98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32" y="1000454"/>
            <a:ext cx="6396151" cy="17000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E3C94F-DD6F-7DEC-5C13-6278A5310F4F}"/>
              </a:ext>
            </a:extLst>
          </p:cNvPr>
          <p:cNvSpPr txBox="1"/>
          <p:nvPr/>
        </p:nvSpPr>
        <p:spPr>
          <a:xfrm>
            <a:off x="5252364" y="6076276"/>
            <a:ext cx="6093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预言的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能量与共振宽度与实验符合很好</a:t>
            </a:r>
          </a:p>
        </p:txBody>
      </p:sp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CE244E8B-3874-7B1F-CA42-3021ED2DBF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7" y="6514465"/>
            <a:ext cx="1520383" cy="365125"/>
          </a:xfrm>
        </p:spPr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22</a:t>
            </a:fld>
            <a:r>
              <a:rPr lang="en-US" altLang="zh-CN" dirty="0">
                <a:ea typeface="华文楷体" panose="02010600040101010101" pitchFamily="2" charset="-122"/>
              </a:rPr>
              <a:t>/16</a:t>
            </a:r>
            <a:endParaRPr lang="zh-CN" altLang="en-US" dirty="0">
              <a:ea typeface="华文楷体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E1738F-2ED7-59D6-F1AA-EA45511E0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052" y="2774699"/>
            <a:ext cx="4444446" cy="3190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E82C48-4249-BD55-64F9-1CB7E4327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1" y="2272427"/>
            <a:ext cx="3790951" cy="290917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597DA4-1671-015C-AB2B-C5929E2DA1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2" b="55643"/>
          <a:stretch/>
        </p:blipFill>
        <p:spPr>
          <a:xfrm>
            <a:off x="10489101" y="1167896"/>
            <a:ext cx="1712694" cy="114597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BBF6E0A-4110-927B-1C7B-7EA28AB8C328}"/>
              </a:ext>
            </a:extLst>
          </p:cNvPr>
          <p:cNvSpPr txBox="1"/>
          <p:nvPr/>
        </p:nvSpPr>
        <p:spPr>
          <a:xfrm>
            <a:off x="584044" y="1260901"/>
            <a:ext cx="3187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壳模型研究预言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四质子发射</a:t>
            </a:r>
          </a:p>
        </p:txBody>
      </p:sp>
    </p:spTree>
    <p:extLst>
      <p:ext uri="{BB962C8B-B14F-4D97-AF65-F5344CB8AC3E}">
        <p14:creationId xmlns:p14="http://schemas.microsoft.com/office/powerpoint/2010/main" val="123743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23</a:t>
            </a:fld>
            <a:endParaRPr lang="zh-CN" altLang="en-US" dirty="0">
              <a:ea typeface="华文楷体" panose="02010600040101010101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CCC61FC-DB37-33DD-EC2D-DC34138EE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0" y="1009010"/>
            <a:ext cx="3928963" cy="1090708"/>
          </a:xfrm>
          <a:prstGeom prst="rect">
            <a:avLst/>
          </a:prstGeom>
        </p:spPr>
      </p:pic>
      <p:pic>
        <p:nvPicPr>
          <p:cNvPr id="25" name="图片 24" descr="H_iso_exptzl (1)_00">
            <a:extLst>
              <a:ext uri="{FF2B5EF4-FFF2-40B4-BE49-F238E27FC236}">
                <a16:creationId xmlns:a16="http://schemas.microsoft.com/office/drawing/2014/main" id="{B59F71D7-C366-74A4-73C6-81C5B059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" y="2915539"/>
            <a:ext cx="3881120" cy="296965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E347B3AB-EC97-5F13-EBEB-E7DD031B8BA2}"/>
              </a:ext>
            </a:extLst>
          </p:cNvPr>
          <p:cNvSpPr txBox="1"/>
          <p:nvPr/>
        </p:nvSpPr>
        <p:spPr>
          <a:xfrm>
            <a:off x="393090" y="2316933"/>
            <a:ext cx="301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 </a:t>
            </a: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基态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窄共振态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D5755F9-18A4-A113-09BF-5E64B1FBFF42}"/>
              </a:ext>
            </a:extLst>
          </p:cNvPr>
          <p:cNvSpPr txBox="1"/>
          <p:nvPr/>
        </p:nvSpPr>
        <p:spPr>
          <a:xfrm>
            <a:off x="88060" y="5960575"/>
            <a:ext cx="43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H. H. Li</a:t>
            </a:r>
            <a:r>
              <a:rPr lang="zh-CN" altLang="en-US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en-US" sz="16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N. Michel, and W. Zuo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Phys. Rev. C 104, L061306 (2021) 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52D88A0E-ED6A-20C6-CB5D-425F299EA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28" y="1388726"/>
            <a:ext cx="4163326" cy="3945101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8141011A-3BBC-A10A-3D36-BA1A2CAA6705}"/>
              </a:ext>
            </a:extLst>
          </p:cNvPr>
          <p:cNvSpPr txBox="1"/>
          <p:nvPr/>
        </p:nvSpPr>
        <p:spPr>
          <a:xfrm>
            <a:off x="4873233" y="961368"/>
            <a:ext cx="7087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复旦大学马余刚院士团队测量</a:t>
            </a:r>
            <a:r>
              <a:rPr lang="en-US" altLang="zh-CN" sz="28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共振态性质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C0AA3E98-E31E-A4DB-A1A8-DF625D389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19" y="2183583"/>
            <a:ext cx="3664793" cy="2860408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1322D876-B0E2-F934-2070-34FF18757518}"/>
              </a:ext>
            </a:extLst>
          </p:cNvPr>
          <p:cNvSpPr txBox="1"/>
          <p:nvPr/>
        </p:nvSpPr>
        <p:spPr>
          <a:xfrm>
            <a:off x="5186679" y="1565113"/>
            <a:ext cx="2638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Li(e,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e′p</a:t>
            </a:r>
            <a:r>
              <a:rPr lang="el-GR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π+)</a:t>
            </a:r>
            <a:r>
              <a:rPr lang="el-GR" altLang="zh-CN" sz="28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5B9316A-2FE1-BEFE-F018-23A9E670B55D}"/>
              </a:ext>
            </a:extLst>
          </p:cNvPr>
          <p:cNvSpPr txBox="1"/>
          <p:nvPr/>
        </p:nvSpPr>
        <p:spPr>
          <a:xfrm>
            <a:off x="5022082" y="2578543"/>
            <a:ext cx="193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B418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A1 Collaboration</a:t>
            </a:r>
            <a:endParaRPr lang="zh-CN" altLang="en-US" dirty="0">
              <a:solidFill>
                <a:srgbClr val="1B418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31364B5E-6386-EED0-E3F7-C4574AEEEB2E}"/>
              </a:ext>
            </a:extLst>
          </p:cNvPr>
          <p:cNvSpPr txBox="1"/>
          <p:nvPr/>
        </p:nvSpPr>
        <p:spPr>
          <a:xfrm>
            <a:off x="5439868" y="5472686"/>
            <a:ext cx="631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壳模型对于</a:t>
            </a:r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能量与共振态宽度的理论预言结果与实验符合最好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A64264F5-4097-191C-F414-FDB80A2E2875}"/>
              </a:ext>
            </a:extLst>
          </p:cNvPr>
          <p:cNvCxnSpPr/>
          <p:nvPr/>
        </p:nvCxnSpPr>
        <p:spPr>
          <a:xfrm flipV="1">
            <a:off x="8226251" y="3612439"/>
            <a:ext cx="2044700" cy="193573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占位符 3">
            <a:extLst>
              <a:ext uri="{FF2B5EF4-FFF2-40B4-BE49-F238E27FC236}">
                <a16:creationId xmlns:a16="http://schemas.microsoft.com/office/drawing/2014/main" id="{3F3A896E-7797-863B-363B-CEDB1B7B98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5631"/>
            <a:ext cx="11023601" cy="6524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壳模型研究预言的</a:t>
            </a:r>
            <a:r>
              <a:rPr lang="en-US" altLang="zh-CN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6,7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共振结构</a:t>
            </a:r>
            <a:endParaRPr lang="en-US" altLang="zh-CN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0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313" y="97366"/>
            <a:ext cx="9484826" cy="65246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总结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24</a:t>
            </a:fld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690BFBE-91AD-410D-3DAC-98EE887FB5AB}"/>
              </a:ext>
            </a:extLst>
          </p:cNvPr>
          <p:cNvSpPr txBox="1"/>
          <p:nvPr/>
        </p:nvSpPr>
        <p:spPr>
          <a:xfrm>
            <a:off x="397732" y="900582"/>
            <a:ext cx="11794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第一性原理无芯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壳模型计算多中子共振态的能量与宽度（三中子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四中子）</a:t>
            </a:r>
            <a:endParaRPr lang="en-US" altLang="zh-CN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计算的四中子共振态的能量与宽度被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RIKEN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实验证实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de-DE" altLang="zh-CN" sz="1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Nature 606, 678 (2022)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).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三中子在是实验上比四中子更容易被探测</a:t>
            </a:r>
            <a:endParaRPr lang="en-US" altLang="zh-CN" sz="24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发展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DMRG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计算更重的共振态结构，并与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NCGSM-CC</a:t>
            </a:r>
            <a:r>
              <a:rPr lang="zh-CN" altLang="en-US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结合计算反应等性质</a:t>
            </a:r>
            <a:endParaRPr lang="en-US" altLang="zh-CN" sz="2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lvl="2"/>
            <a:endParaRPr lang="en-US" altLang="zh-CN" sz="2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Gamow</a:t>
            </a:r>
            <a:r>
              <a:rPr lang="zh-CN" altLang="en-US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壳模型计算滴线外共振原子核</a:t>
            </a:r>
            <a:r>
              <a:rPr lang="en-US" altLang="zh-CN" sz="24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6D8495B-7DA7-56D1-B672-819F54A51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25478"/>
              </p:ext>
            </p:extLst>
          </p:nvPr>
        </p:nvGraphicFramePr>
        <p:xfrm>
          <a:off x="745124" y="3198362"/>
          <a:ext cx="10904951" cy="3261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1459">
                  <a:extLst>
                    <a:ext uri="{9D8B030D-6E8A-4147-A177-3AD203B41FA5}">
                      <a16:colId xmlns:a16="http://schemas.microsoft.com/office/drawing/2014/main" val="2711899513"/>
                    </a:ext>
                  </a:extLst>
                </a:gridCol>
                <a:gridCol w="4228508">
                  <a:extLst>
                    <a:ext uri="{9D8B030D-6E8A-4147-A177-3AD203B41FA5}">
                      <a16:colId xmlns:a16="http://schemas.microsoft.com/office/drawing/2014/main" val="4082921462"/>
                    </a:ext>
                  </a:extLst>
                </a:gridCol>
                <a:gridCol w="3634984">
                  <a:extLst>
                    <a:ext uri="{9D8B030D-6E8A-4147-A177-3AD203B41FA5}">
                      <a16:colId xmlns:a16="http://schemas.microsoft.com/office/drawing/2014/main" val="1778940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共振原子核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Gamow shell model</a:t>
                      </a:r>
                      <a:endParaRPr lang="zh-CN" altLang="en-US" sz="2400" dirty="0">
                        <a:solidFill>
                          <a:srgbClr val="0000FF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实验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265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O~</a:t>
                      </a:r>
                    </a:p>
                    <a:p>
                      <a:pPr algn="ctr"/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O+4n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J. G. Li</a:t>
                      </a:r>
                      <a:r>
                        <a:rPr lang="it-IT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, N. Michel, W. Zuo, and F.R. Xu. Phys, Rev. C 103, 034305 (2021)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实验工作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RIKEN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Nature 620, 965 (2023)</a:t>
                      </a:r>
                      <a:endParaRPr lang="zh-CN" altLang="en-US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12315"/>
                  </a:ext>
                </a:extLst>
              </a:tr>
              <a:tr h="46457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Mg~</a:t>
                      </a:r>
                      <a:b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O+4p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N. Michel, </a:t>
                      </a:r>
                      <a:r>
                        <a:rPr lang="de-DE" altLang="zh-CN" sz="20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J. G. Li</a:t>
                      </a:r>
                      <a:r>
                        <a:rPr lang="de-DE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, F. R. Xu, and W. Zuo, Phys. Rev. C 103, 044319 (2021)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北京大学华辉老师课题组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PRL 127, 262502 (2021)</a:t>
                      </a:r>
                      <a:endParaRPr lang="zh-CN" altLang="en-US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31714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H~ </a:t>
                      </a:r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 + 4n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it-IT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it-IT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H. H. Li, </a:t>
                      </a:r>
                      <a:r>
                        <a:rPr lang="it-IT" altLang="zh-CN" sz="2000" b="1" dirty="0">
                          <a:solidFill>
                            <a:srgbClr val="0000FF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J. G. Li</a:t>
                      </a:r>
                      <a:r>
                        <a:rPr lang="it-IT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, N. Michel, and W. Zuo, Phys. Rev. C 104, L061306 (2021)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RIKEN</a:t>
                      </a:r>
                      <a:r>
                        <a:rPr lang="zh-CN" altLang="en-US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实验工作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未发表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913881"/>
                  </a:ext>
                </a:extLst>
              </a:tr>
              <a:tr h="152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baseline="30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H~ </a:t>
                      </a:r>
                      <a:r>
                        <a:rPr lang="en-US" altLang="zh-CN" sz="2000" baseline="30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 + 3n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129175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复旦大学马余刚院士团队</a:t>
                      </a:r>
                      <a:endPara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PRL </a:t>
                      </a:r>
                      <a:r>
                        <a:rPr lang="zh-CN" altLang="en-US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dirty="0"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accepted (2025)</a:t>
                      </a:r>
                      <a:endParaRPr lang="zh-CN" altLang="en-US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07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64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8" y="6492875"/>
            <a:ext cx="1520383" cy="365125"/>
          </a:xfrm>
        </p:spPr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BF41684-71A2-02AF-E335-A52D14040E5C}"/>
              </a:ext>
            </a:extLst>
          </p:cNvPr>
          <p:cNvSpPr txBox="1"/>
          <p:nvPr/>
        </p:nvSpPr>
        <p:spPr>
          <a:xfrm>
            <a:off x="2133600" y="2987804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4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谢谢各位老师，请批评指正！</a:t>
            </a:r>
            <a:endParaRPr lang="en-US" altLang="zh-CN" sz="4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E921522-6729-3974-34F3-8999281633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101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2" y="249881"/>
            <a:ext cx="11232727" cy="494411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 theoretical researches for the multi-neutron systems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26</a:t>
            </a:fld>
            <a:r>
              <a:rPr lang="en-US" altLang="zh-CN" dirty="0"/>
              <a:t>/18</a:t>
            </a:r>
            <a:endParaRPr lang="zh-CN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427CDD3E-CBED-890B-73B5-91C901FE8B04}"/>
              </a:ext>
            </a:extLst>
          </p:cNvPr>
          <p:cNvGraphicFramePr>
            <a:graphicFrameLocks noGrp="1"/>
          </p:cNvGraphicFramePr>
          <p:nvPr/>
        </p:nvGraphicFramePr>
        <p:xfrm>
          <a:off x="219456" y="895388"/>
          <a:ext cx="11338561" cy="5495182"/>
        </p:xfrm>
        <a:graphic>
          <a:graphicData uri="http://schemas.openxmlformats.org/drawingml/2006/table">
            <a:tbl>
              <a:tblPr firstRow="1" bandRow="1"/>
              <a:tblGrid>
                <a:gridCol w="2129265">
                  <a:extLst>
                    <a:ext uri="{9D8B030D-6E8A-4147-A177-3AD203B41FA5}">
                      <a16:colId xmlns:a16="http://schemas.microsoft.com/office/drawing/2014/main" val="417758314"/>
                    </a:ext>
                  </a:extLst>
                </a:gridCol>
                <a:gridCol w="2302324">
                  <a:extLst>
                    <a:ext uri="{9D8B030D-6E8A-4147-A177-3AD203B41FA5}">
                      <a16:colId xmlns:a16="http://schemas.microsoft.com/office/drawing/2014/main" val="1384859395"/>
                    </a:ext>
                  </a:extLst>
                </a:gridCol>
                <a:gridCol w="2302324">
                  <a:extLst>
                    <a:ext uri="{9D8B030D-6E8A-4147-A177-3AD203B41FA5}">
                      <a16:colId xmlns:a16="http://schemas.microsoft.com/office/drawing/2014/main" val="3006923045"/>
                    </a:ext>
                  </a:extLst>
                </a:gridCol>
                <a:gridCol w="4604648">
                  <a:extLst>
                    <a:ext uri="{9D8B030D-6E8A-4147-A177-3AD203B41FA5}">
                      <a16:colId xmlns:a16="http://schemas.microsoft.com/office/drawing/2014/main" val="2872035800"/>
                    </a:ext>
                  </a:extLst>
                </a:gridCol>
              </a:tblGrid>
              <a:tr h="317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Journal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Conclusion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926451"/>
                  </a:ext>
                </a:extLst>
              </a:tr>
              <a:tr h="548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Bertulani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 Phys. G 29, 2431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gave no bound 4n combined dineutron-dineutron molecule and  a toy NN potential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867200"/>
                  </a:ext>
                </a:extLst>
              </a:tr>
              <a:tr h="11483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Steven C. Pieper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PRL. 90, 252501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employed the GFMC calculated the tetraneutron, showed the modern nuclear force can not tolerate a bound tetraneutron and suggested the a tetraneutron resonance near 2MeV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203"/>
                  </a:ext>
                </a:extLst>
              </a:tr>
              <a:tr h="779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Lazauskas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Carbonell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PRC 72, 034003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Complex scaling based on Reid 93 NN potential: no low-lying 4n resonances  : no low-lying tetraneutron resonance.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447680"/>
                  </a:ext>
                </a:extLst>
              </a:tr>
              <a:tr h="933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E.Hiyama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PRC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044004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employed Complex scaling using AV8’+(toy)NNN, low 4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resonance possible only by strongly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strongly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modify the nuclear force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46108"/>
                  </a:ext>
                </a:extLst>
              </a:tr>
              <a:tr h="779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A.M.Shirokov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 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,182502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performed the NCSM with JISP16 interaction conformed a resonant state in tetraneutron around 0.8 MeV, width 1.4 MeV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047675"/>
                  </a:ext>
                </a:extLst>
              </a:tr>
              <a:tr h="779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Gandofi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 </a:t>
                      </a:r>
                      <a:endParaRPr lang="zh-CN" alt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232501(2017)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presented the QMC calculations of multi-neutron systems, suggested the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trineutron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tetraneutron were both resonance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1101"/>
                  </a:ext>
                </a:extLst>
              </a:tr>
            </a:tbl>
          </a:graphicData>
        </a:graphic>
      </p:graphicFrame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A5FDB44-710B-14B3-AC56-5525B2844D54}"/>
              </a:ext>
            </a:extLst>
          </p:cNvPr>
          <p:cNvCxnSpPr/>
          <p:nvPr/>
        </p:nvCxnSpPr>
        <p:spPr>
          <a:xfrm>
            <a:off x="0" y="3736600"/>
            <a:ext cx="6302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AF4F733-9E66-C761-C32C-573057F8E6B3}"/>
              </a:ext>
            </a:extLst>
          </p:cNvPr>
          <p:cNvSpPr txBox="1"/>
          <p:nvPr/>
        </p:nvSpPr>
        <p:spPr>
          <a:xfrm>
            <a:off x="630259" y="355193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experiment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88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928" y="249881"/>
            <a:ext cx="11410527" cy="494411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 theoretical researches for the multi-neutron systems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27</a:t>
            </a:fld>
            <a:r>
              <a:rPr lang="en-US" altLang="zh-CN" dirty="0"/>
              <a:t>/18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D2BFC30-17D9-953E-2612-45B7F7527F32}"/>
              </a:ext>
            </a:extLst>
          </p:cNvPr>
          <p:cNvGraphicFramePr>
            <a:graphicFrameLocks noGrp="1"/>
          </p:cNvGraphicFramePr>
          <p:nvPr/>
        </p:nvGraphicFramePr>
        <p:xfrm>
          <a:off x="241300" y="934827"/>
          <a:ext cx="11726765" cy="546003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345353">
                  <a:extLst>
                    <a:ext uri="{9D8B030D-6E8A-4147-A177-3AD203B41FA5}">
                      <a16:colId xmlns:a16="http://schemas.microsoft.com/office/drawing/2014/main" val="417758314"/>
                    </a:ext>
                  </a:extLst>
                </a:gridCol>
                <a:gridCol w="2345353">
                  <a:extLst>
                    <a:ext uri="{9D8B030D-6E8A-4147-A177-3AD203B41FA5}">
                      <a16:colId xmlns:a16="http://schemas.microsoft.com/office/drawing/2014/main" val="1384859395"/>
                    </a:ext>
                  </a:extLst>
                </a:gridCol>
                <a:gridCol w="2345353">
                  <a:extLst>
                    <a:ext uri="{9D8B030D-6E8A-4147-A177-3AD203B41FA5}">
                      <a16:colId xmlns:a16="http://schemas.microsoft.com/office/drawing/2014/main" val="3006923045"/>
                    </a:ext>
                  </a:extLst>
                </a:gridCol>
                <a:gridCol w="4690706">
                  <a:extLst>
                    <a:ext uri="{9D8B030D-6E8A-4147-A177-3AD203B41FA5}">
                      <a16:colId xmlns:a16="http://schemas.microsoft.com/office/drawing/2014/main" val="2872035800"/>
                    </a:ext>
                  </a:extLst>
                </a:gridCol>
              </a:tblGrid>
              <a:tr h="35981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Journal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Conclusion</a:t>
                      </a:r>
                      <a:endParaRPr lang="zh-CN" altLang="en-US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926451"/>
                  </a:ext>
                </a:extLst>
              </a:tr>
              <a:tr h="80958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Fossez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032501 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performed NCGSM gave energy of tetraneutron may be compatible with experimental value, but the width must be too large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867200"/>
                  </a:ext>
                </a:extLst>
              </a:tr>
              <a:tr h="845988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A.Deltuva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PRC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034001 (2018), PLB 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238 (2018)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employed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Faddeev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method gave the absence of an observable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trineutron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tetraneutron resonance based on modern two-body force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8203"/>
                  </a:ext>
                </a:extLst>
              </a:tr>
              <a:tr h="845988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A.M.Shirokov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AIP Conf. proc 020038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Performed NCSM for tetraneutron with different two-body force, similar results are obtained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40961"/>
                  </a:ext>
                </a:extLst>
              </a:tr>
              <a:tr h="6895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A.M.Shirokov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Presentation in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Nanjing@China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updated their calculations and gave two resonance states in 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tetraneutron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447680"/>
                  </a:ext>
                </a:extLst>
              </a:tr>
              <a:tr h="104945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J. G. Li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 </a:t>
                      </a:r>
                      <a:endParaRPr lang="zh-CN" alt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PRC 100 054313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Performed NCGSM for </a:t>
                      </a:r>
                      <a:r>
                        <a:rPr lang="en-US" altLang="zh-C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trineutron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and tetraneutron, predicting that E (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n) = 1.29 MeV   </a:t>
                      </a:r>
                      <a:r>
                        <a:rPr lang="el-GR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 (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n) = 0.91 MeV</a:t>
                      </a:r>
                    </a:p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E(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n) = 2.64 MeV   </a:t>
                      </a:r>
                      <a:r>
                        <a:rPr lang="el-GR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 (</a:t>
                      </a:r>
                      <a:r>
                        <a:rPr lang="en-US" altLang="zh-CN" sz="16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n) = 2.38 MeV</a:t>
                      </a:r>
                    </a:p>
                    <a:p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155889"/>
                  </a:ext>
                </a:extLst>
              </a:tr>
              <a:tr h="809581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b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Michael D. Higgins </a:t>
                      </a:r>
                      <a:r>
                        <a:rPr lang="en-US" altLang="zh-CN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 al.</a:t>
                      </a:r>
                      <a:endParaRPr lang="zh-CN" altLang="en-US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PRL 125,052501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PRC 103 024004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Using adiabatic </a:t>
                      </a:r>
                      <a:r>
                        <a:rPr lang="en-US" altLang="zh-C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hyperspherical</a:t>
                      </a: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framework, Predicting that that  no resonance and no bound state exists for the tetraneutron system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518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69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 lnSpcReduction="10000"/>
          </a:bodyPr>
          <a:lstStyle/>
          <a:p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滴线外的共振核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0B86F24-D7A9-588E-D58D-9DF51EC4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1" y="929305"/>
            <a:ext cx="10937169" cy="42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8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 lnSpcReduction="10000"/>
          </a:bodyPr>
          <a:lstStyle/>
          <a:p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滴线外的共振核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0B86F24-D7A9-588E-D58D-9DF51EC4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1" y="929305"/>
            <a:ext cx="10937169" cy="42495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8B9AE76-5D58-D305-E6D7-605D3A83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498" y="3820401"/>
            <a:ext cx="9311641" cy="27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7399ED5-2D1B-FB4D-06CD-51F211334F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368" y="118327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原子核的复杂性</a:t>
            </a:r>
          </a:p>
        </p:txBody>
      </p:sp>
      <p:sp>
        <p:nvSpPr>
          <p:cNvPr id="8" name="灯片编号占位符 2">
            <a:extLst>
              <a:ext uri="{FF2B5EF4-FFF2-40B4-BE49-F238E27FC236}">
                <a16:creationId xmlns:a16="http://schemas.microsoft.com/office/drawing/2014/main" id="{BB2D6A33-D4CC-7AAF-8789-89D0436E47A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85257" y="6514465"/>
            <a:ext cx="1520383" cy="365125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3</a:t>
            </a:fld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6CD82E-1246-0ACC-6207-03E8A8B793DC}"/>
              </a:ext>
            </a:extLst>
          </p:cNvPr>
          <p:cNvSpPr txBox="1"/>
          <p:nvPr/>
        </p:nvSpPr>
        <p:spPr>
          <a:xfrm>
            <a:off x="558478" y="1049785"/>
            <a:ext cx="4911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核力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强相互作用的剩余相互作用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F397F5-8138-4441-EC5C-E61A3FB2D854}"/>
              </a:ext>
            </a:extLst>
          </p:cNvPr>
          <p:cNvSpPr/>
          <p:nvPr/>
        </p:nvSpPr>
        <p:spPr>
          <a:xfrm>
            <a:off x="2656545" y="5027758"/>
            <a:ext cx="1564912" cy="6750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少体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(A&lt;5)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E3268E2-9299-640C-6295-DAD922D4E1B7}"/>
              </a:ext>
            </a:extLst>
          </p:cNvPr>
          <p:cNvSpPr/>
          <p:nvPr/>
        </p:nvSpPr>
        <p:spPr>
          <a:xfrm>
            <a:off x="8091986" y="5027758"/>
            <a:ext cx="1659851" cy="675061"/>
          </a:xfrm>
          <a:prstGeom prst="rect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多体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(A&gt;300)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AC6410-44FC-55AC-A78C-68E443B4B9AC}"/>
              </a:ext>
            </a:extLst>
          </p:cNvPr>
          <p:cNvSpPr/>
          <p:nvPr/>
        </p:nvSpPr>
        <p:spPr>
          <a:xfrm>
            <a:off x="7646307" y="5976483"/>
            <a:ext cx="2975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利用统计的思想求解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F3A5B84-B318-56CC-DE8F-9815CAAD1885}"/>
              </a:ext>
            </a:extLst>
          </p:cNvPr>
          <p:cNvSpPr/>
          <p:nvPr/>
        </p:nvSpPr>
        <p:spPr>
          <a:xfrm>
            <a:off x="5374265" y="5027757"/>
            <a:ext cx="1659851" cy="67506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多体</a:t>
            </a:r>
            <a:endParaRPr lang="en-US" altLang="zh-CN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(A&lt;300)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C93929-F1F6-6337-0442-9D94375CA653}"/>
              </a:ext>
            </a:extLst>
          </p:cNvPr>
          <p:cNvSpPr/>
          <p:nvPr/>
        </p:nvSpPr>
        <p:spPr>
          <a:xfrm>
            <a:off x="4723798" y="5822595"/>
            <a:ext cx="3005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求解困难，</a:t>
            </a:r>
            <a:endParaRPr lang="en-US" altLang="zh-CN" sz="2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需要发展先进的多体方法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A0523F-CBDF-E6F1-3E57-C26F4863000B}"/>
              </a:ext>
            </a:extLst>
          </p:cNvPr>
          <p:cNvSpPr/>
          <p:nvPr/>
        </p:nvSpPr>
        <p:spPr>
          <a:xfrm>
            <a:off x="2500939" y="5938542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比较容易求解</a:t>
            </a:r>
          </a:p>
        </p:txBody>
      </p:sp>
      <p:pic>
        <p:nvPicPr>
          <p:cNvPr id="16" name="Picture 2" descr="See the source image">
            <a:extLst>
              <a:ext uri="{FF2B5EF4-FFF2-40B4-BE49-F238E27FC236}">
                <a16:creationId xmlns:a16="http://schemas.microsoft.com/office/drawing/2014/main" id="{53463835-55E3-A9AA-8E9D-3548C744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42" y="1548729"/>
            <a:ext cx="2352019" cy="22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aappsbulletin.org/myboard/images/2017(Apr)3-2-2.png">
            <a:extLst>
              <a:ext uri="{FF2B5EF4-FFF2-40B4-BE49-F238E27FC236}">
                <a16:creationId xmlns:a16="http://schemas.microsoft.com/office/drawing/2014/main" id="{9F5CD6BB-4B21-1065-711B-606528EE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02" y="1484648"/>
            <a:ext cx="6285985" cy="25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2ED2BF6-7A87-F1CC-FF18-3EC49BFE57DC}"/>
              </a:ext>
            </a:extLst>
          </p:cNvPr>
          <p:cNvSpPr/>
          <p:nvPr/>
        </p:nvSpPr>
        <p:spPr>
          <a:xfrm>
            <a:off x="7646306" y="4019443"/>
            <a:ext cx="438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左侧：经验的核相互作用势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右侧：使用格点量子色动力学求解的核势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Ishii, Aoki,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Hatsuda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2007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E66838D-3887-F07C-AC91-93E093927865}"/>
              </a:ext>
            </a:extLst>
          </p:cNvPr>
          <p:cNvSpPr txBox="1"/>
          <p:nvPr/>
        </p:nvSpPr>
        <p:spPr>
          <a:xfrm>
            <a:off x="558477" y="4204109"/>
            <a:ext cx="67661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原子核是由质子、中子构成的量子多体系统</a:t>
            </a:r>
          </a:p>
        </p:txBody>
      </p:sp>
    </p:spTree>
    <p:extLst>
      <p:ext uri="{BB962C8B-B14F-4D97-AF65-F5344CB8AC3E}">
        <p14:creationId xmlns:p14="http://schemas.microsoft.com/office/powerpoint/2010/main" val="242040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03EC4AE-D3BD-3739-7618-4AD2DE650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" y="2075763"/>
            <a:ext cx="5361593" cy="407798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451B60-BD41-0600-2441-891BF6566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91" y="1455737"/>
            <a:ext cx="5662406" cy="39465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33B1D5-1C1F-9585-D674-2D12C90CCAA2}"/>
              </a:ext>
            </a:extLst>
          </p:cNvPr>
          <p:cNvSpPr txBox="1"/>
          <p:nvPr/>
        </p:nvSpPr>
        <p:spPr>
          <a:xfrm>
            <a:off x="6471583" y="994072"/>
            <a:ext cx="58160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zh-CN" altLang="en-US" sz="2400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中 </a:t>
            </a:r>
            <a:r>
              <a:rPr lang="en-US" altLang="zh-CN" sz="2400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中子发射：</a:t>
            </a:r>
            <a:r>
              <a:rPr lang="en-US" altLang="zh-C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2C4AD2-2A23-CD62-B6ED-F7888F2C37C5}"/>
              </a:ext>
            </a:extLst>
          </p:cNvPr>
          <p:cNvSpPr txBox="1"/>
          <p:nvPr/>
        </p:nvSpPr>
        <p:spPr>
          <a:xfrm>
            <a:off x="846492" y="5925350"/>
            <a:ext cx="433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J.G. Li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Michel, W. </a:t>
            </a:r>
            <a:r>
              <a:rPr lang="en-US" altLang="zh-CN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F.R. Xu. Phys. Rev. C 103, 034305 (2021)</a:t>
            </a:r>
            <a:endParaRPr lang="zh-CN" alt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F1CAF65-1604-8DAD-6D6F-A4B690668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476"/>
          <a:stretch/>
        </p:blipFill>
        <p:spPr>
          <a:xfrm>
            <a:off x="4590385" y="816907"/>
            <a:ext cx="2105796" cy="140861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CD8F1FE-1769-686F-94CC-5A10B5BC9F44}"/>
              </a:ext>
            </a:extLst>
          </p:cNvPr>
          <p:cNvSpPr/>
          <p:nvPr/>
        </p:nvSpPr>
        <p:spPr>
          <a:xfrm>
            <a:off x="5276725" y="5492750"/>
            <a:ext cx="6922099" cy="1021715"/>
          </a:xfrm>
          <a:prstGeom prst="roundRect">
            <a:avLst/>
          </a:prstGeom>
          <a:solidFill>
            <a:srgbClr val="3BFF2A"/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GSM prediction:</a:t>
            </a:r>
          </a:p>
          <a:p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O: 1.16 -1.28 MeV   </a:t>
            </a:r>
            <a:r>
              <a:rPr lang="en-US" altLang="zh-CN" sz="28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O: 0.67 - 0.76 MeV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A1D3646-2831-DB36-C8B2-E7B40411DE4D}"/>
              </a:ext>
            </a:extLst>
          </p:cNvPr>
          <p:cNvSpPr txBox="1"/>
          <p:nvPr/>
        </p:nvSpPr>
        <p:spPr>
          <a:xfrm>
            <a:off x="7391400" y="4316261"/>
            <a:ext cx="100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i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B867DB-5894-2B67-C8C4-74A8B355584D}"/>
              </a:ext>
            </a:extLst>
          </p:cNvPr>
          <p:cNvSpPr txBox="1"/>
          <p:nvPr/>
        </p:nvSpPr>
        <p:spPr>
          <a:xfrm>
            <a:off x="10118532" y="4316261"/>
            <a:ext cx="933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sdpf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46F8CA3-7240-4291-7E88-46FF0404F887}"/>
              </a:ext>
            </a:extLst>
          </p:cNvPr>
          <p:cNvSpPr txBox="1"/>
          <p:nvPr/>
        </p:nvSpPr>
        <p:spPr>
          <a:xfrm>
            <a:off x="0" y="875434"/>
            <a:ext cx="58160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GSM </a:t>
            </a:r>
            <a:r>
              <a:rPr lang="zh-CN" altLang="en-US" sz="2400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计算</a:t>
            </a:r>
            <a:endParaRPr lang="en-US" altLang="zh-CN" sz="2400" dirty="0">
              <a:solidFill>
                <a:srgbClr val="0000FF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相互作用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zh-C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pionless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EFT </a:t>
            </a:r>
          </a:p>
          <a:p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optimized to experimental data </a:t>
            </a: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FBEFB8F-E98B-9759-B581-E2DAD43B9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 lnSpcReduction="10000"/>
          </a:bodyPr>
          <a:lstStyle/>
          <a:p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滴线外的共振核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20)</a:t>
            </a:r>
          </a:p>
        </p:txBody>
      </p:sp>
    </p:spTree>
    <p:extLst>
      <p:ext uri="{BB962C8B-B14F-4D97-AF65-F5344CB8AC3E}">
        <p14:creationId xmlns:p14="http://schemas.microsoft.com/office/powerpoint/2010/main" val="4235299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2480AFC9-9ADE-6C76-AA46-904E025F4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98" y="1241242"/>
            <a:ext cx="4915420" cy="4924608"/>
          </a:xfrm>
          <a:prstGeom prst="rect">
            <a:avLst/>
          </a:prstGeo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 lnSpcReduction="10000"/>
          </a:bodyPr>
          <a:lstStyle/>
          <a:p>
            <a:r>
              <a:rPr lang="zh-CN" altLang="en-US" dirty="0"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滴线外的共振核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1763C6-A31F-72B6-C882-0DE0A4F3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22" y="1031404"/>
            <a:ext cx="3447363" cy="18996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0B86F24-D7A9-588E-D58D-9DF51EC48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" y="3578100"/>
            <a:ext cx="7097752" cy="275776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546F90D-3DE1-8354-173B-AA7845167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" y="942791"/>
            <a:ext cx="3825870" cy="18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71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12" y="109516"/>
            <a:ext cx="11868837" cy="6524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of unbound states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689905B-11D6-BDAA-F441-38691D73E07E}"/>
              </a:ext>
            </a:extLst>
          </p:cNvPr>
          <p:cNvSpPr txBox="1"/>
          <p:nvPr/>
        </p:nvSpPr>
        <p:spPr>
          <a:xfrm>
            <a:off x="3552670" y="5736860"/>
            <a:ext cx="567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J.G. Li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Michel, W. </a:t>
            </a:r>
            <a:r>
              <a:rPr lang="en-US" altLang="zh-CN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Zuo</a:t>
            </a:r>
            <a:r>
              <a:rPr lang="en-US" altLang="zh-CN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F.R. Xu. PRC 103, 034305 (2021)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7488D5-3614-69C1-98FE-C86D1488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1" y="1144831"/>
            <a:ext cx="5846106" cy="42650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4472BF-F186-37AA-7A25-A4C9DF3F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5" y="1263426"/>
            <a:ext cx="5431994" cy="4367028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ED9FEE0-394F-069D-8566-C4DEF522BB62}"/>
              </a:ext>
            </a:extLst>
          </p:cNvPr>
          <p:cNvSpPr/>
          <p:nvPr/>
        </p:nvSpPr>
        <p:spPr>
          <a:xfrm>
            <a:off x="0" y="6013307"/>
            <a:ext cx="12191999" cy="5393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圆角矩形 17">
            <a:extLst>
              <a:ext uri="{FF2B5EF4-FFF2-40B4-BE49-F238E27FC236}">
                <a16:creationId xmlns:a16="http://schemas.microsoft.com/office/drawing/2014/main" id="{986E96E0-2CE2-4B76-5925-BD3B0D325BB4}"/>
              </a:ext>
            </a:extLst>
          </p:cNvPr>
          <p:cNvSpPr/>
          <p:nvPr/>
        </p:nvSpPr>
        <p:spPr>
          <a:xfrm>
            <a:off x="0" y="6053401"/>
            <a:ext cx="12192000" cy="39283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共振态密度分布在较远处具有震荡行为</a:t>
            </a:r>
          </a:p>
        </p:txBody>
      </p:sp>
    </p:spTree>
    <p:extLst>
      <p:ext uri="{BB962C8B-B14F-4D97-AF65-F5344CB8AC3E}">
        <p14:creationId xmlns:p14="http://schemas.microsoft.com/office/powerpoint/2010/main" val="218908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0ADB-637D-C7E6-0C26-4400A9B3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74A73E-1D25-A2F2-6A66-8BF42FC91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774" y="112607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滴线原子核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0CE3C8-4147-574B-5A4B-F1DEDDC840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4</a:t>
            </a:fld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/16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82E3553-B081-B03E-E80C-2921C6F79E3D}"/>
              </a:ext>
            </a:extLst>
          </p:cNvPr>
          <p:cNvGrpSpPr/>
          <p:nvPr/>
        </p:nvGrpSpPr>
        <p:grpSpPr>
          <a:xfrm>
            <a:off x="6311900" y="1291633"/>
            <a:ext cx="5613916" cy="2765261"/>
            <a:chOff x="1883537" y="1096851"/>
            <a:chExt cx="7696589" cy="333969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E81B2DC-958C-3AA7-65C0-E935BF2E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3537" y="1096851"/>
              <a:ext cx="7696589" cy="3207348"/>
            </a:xfrm>
            <a:prstGeom prst="rect">
              <a:avLst/>
            </a:prstGeom>
          </p:spPr>
        </p:pic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DDEAE9E4-C776-D346-EB6A-4AFE60DF7C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4594" y="3509496"/>
              <a:ext cx="1072419" cy="2639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9EFB0488-33EE-2D16-5C36-C2DA73666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3978" y="3049350"/>
              <a:ext cx="8682" cy="7525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3B68EF5B-576A-7650-A09D-D76EFDDEF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7681" y="2374470"/>
              <a:ext cx="1018600" cy="1457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圆角矩形 12">
              <a:extLst>
                <a:ext uri="{FF2B5EF4-FFF2-40B4-BE49-F238E27FC236}">
                  <a16:creationId xmlns:a16="http://schemas.microsoft.com/office/drawing/2014/main" id="{98BE5C84-9796-8167-DDF6-5A2A9646F34C}"/>
                </a:ext>
              </a:extLst>
            </p:cNvPr>
            <p:cNvSpPr/>
            <p:nvPr/>
          </p:nvSpPr>
          <p:spPr>
            <a:xfrm>
              <a:off x="5164126" y="3869008"/>
              <a:ext cx="2222855" cy="5675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BFF2A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Resonance</a:t>
              </a:r>
              <a:endParaRPr lang="zh-CN" altLang="en-US" sz="2400" b="1" dirty="0">
                <a:solidFill>
                  <a:srgbClr val="3BFF2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58534216-D88B-17D0-D78C-1B8234694E24}"/>
              </a:ext>
            </a:extLst>
          </p:cNvPr>
          <p:cNvSpPr txBox="1"/>
          <p:nvPr/>
        </p:nvSpPr>
        <p:spPr>
          <a:xfrm>
            <a:off x="6931767" y="4261393"/>
            <a:ext cx="5260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滴线原子核奇特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晕结构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6,8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He,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Li,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17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29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粒子发射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p,n,2p,2n,</a:t>
            </a:r>
            <a:r>
              <a:rPr kumimoji="0" lang="en-US" altLang="el-GR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4n,2n+2n,...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Thomas 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Erhman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-shift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29B8FB-0F46-DB7D-49FB-4E32F7459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" y="1205515"/>
            <a:ext cx="6448801" cy="36207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494022-F633-D322-DD0F-F791E7C56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5303320" y="3372509"/>
            <a:ext cx="1074247" cy="799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069D71-5A5F-2A31-901F-DC72A386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593" y="4171801"/>
            <a:ext cx="904307" cy="722145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5143A6F-7025-C3AD-E5B4-0965B5747919}"/>
              </a:ext>
            </a:extLst>
          </p:cNvPr>
          <p:cNvSpPr/>
          <p:nvPr/>
        </p:nvSpPr>
        <p:spPr>
          <a:xfrm>
            <a:off x="10585258" y="1986085"/>
            <a:ext cx="374842" cy="4127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9B5830-A8C7-9501-8C55-DCB2AA12D28C}"/>
              </a:ext>
            </a:extLst>
          </p:cNvPr>
          <p:cNvSpPr txBox="1"/>
          <p:nvPr/>
        </p:nvSpPr>
        <p:spPr>
          <a:xfrm>
            <a:off x="10489844" y="201838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solidFill>
                  <a:srgbClr val="FF01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dirty="0">
                <a:solidFill>
                  <a:srgbClr val="FF01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He</a:t>
            </a:r>
            <a:endParaRPr lang="zh-CN" altLang="en-US" dirty="0">
              <a:solidFill>
                <a:srgbClr val="FF01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030946-E68B-E79B-37EF-C1DC1D1C73B3}"/>
              </a:ext>
            </a:extLst>
          </p:cNvPr>
          <p:cNvSpPr txBox="1"/>
          <p:nvPr/>
        </p:nvSpPr>
        <p:spPr>
          <a:xfrm>
            <a:off x="1818727" y="5231573"/>
            <a:ext cx="37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HIAF 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上重要的科学目标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DE2A37D-DC78-0A35-E911-22B45F58C032}"/>
              </a:ext>
            </a:extLst>
          </p:cNvPr>
          <p:cNvSpPr txBox="1"/>
          <p:nvPr/>
        </p:nvSpPr>
        <p:spPr>
          <a:xfrm>
            <a:off x="3075104" y="6143997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给当前的理论模型提出了巨大的挑战</a:t>
            </a:r>
          </a:p>
        </p:txBody>
      </p:sp>
    </p:spTree>
    <p:extLst>
      <p:ext uri="{BB962C8B-B14F-4D97-AF65-F5344CB8AC3E}">
        <p14:creationId xmlns:p14="http://schemas.microsoft.com/office/powerpoint/2010/main" val="288677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0774" y="112607"/>
            <a:ext cx="8120062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滴线原子核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5</a:t>
            </a:fld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/16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E8863B6-C4EF-D71C-480F-A0EB4DACC968}"/>
              </a:ext>
            </a:extLst>
          </p:cNvPr>
          <p:cNvGrpSpPr/>
          <p:nvPr/>
        </p:nvGrpSpPr>
        <p:grpSpPr>
          <a:xfrm>
            <a:off x="6311900" y="1291633"/>
            <a:ext cx="5613916" cy="2765261"/>
            <a:chOff x="1883537" y="1096851"/>
            <a:chExt cx="7696589" cy="333969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523F4C7-ECF3-39C0-AC46-FC8343C12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3537" y="1096851"/>
              <a:ext cx="7696589" cy="3207348"/>
            </a:xfrm>
            <a:prstGeom prst="rect">
              <a:avLst/>
            </a:prstGeom>
          </p:spPr>
        </p:pic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C0309289-AD1E-F8D7-ADCB-F80DC66ADD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4594" y="3509496"/>
              <a:ext cx="1072419" cy="2639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1EEF0949-D31F-5F3A-970F-22609817E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3978" y="3049350"/>
              <a:ext cx="8682" cy="7525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FACAB81C-A96F-486F-8735-CA31FE39DD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7681" y="2374470"/>
              <a:ext cx="1018600" cy="1457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圆角矩形 12">
              <a:extLst>
                <a:ext uri="{FF2B5EF4-FFF2-40B4-BE49-F238E27FC236}">
                  <a16:creationId xmlns:a16="http://schemas.microsoft.com/office/drawing/2014/main" id="{FCD5CD21-6671-23B1-767D-3E484AC34AB1}"/>
                </a:ext>
              </a:extLst>
            </p:cNvPr>
            <p:cNvSpPr/>
            <p:nvPr/>
          </p:nvSpPr>
          <p:spPr>
            <a:xfrm>
              <a:off x="5164126" y="3869008"/>
              <a:ext cx="2222855" cy="56753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BFF2A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Resonance</a:t>
              </a:r>
              <a:endParaRPr lang="zh-CN" altLang="en-US" sz="2400" b="1" dirty="0">
                <a:solidFill>
                  <a:srgbClr val="3BFF2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2E4D0BF-2786-FDC9-8505-038FED11115F}"/>
              </a:ext>
            </a:extLst>
          </p:cNvPr>
          <p:cNvSpPr txBox="1"/>
          <p:nvPr/>
        </p:nvSpPr>
        <p:spPr>
          <a:xfrm>
            <a:off x="6931767" y="4261393"/>
            <a:ext cx="5260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滴线原子核奇特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晕结构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6,8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He,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Li,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11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B,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17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Ne,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29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F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粒子发射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p,n,2p,2n,</a:t>
            </a:r>
            <a:r>
              <a:rPr kumimoji="0" lang="en-US" altLang="el-GR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4n,2n+2n,...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Thomas 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Erhman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-shift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…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A6A5B03-6206-9FBD-6212-308002707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9" y="1205515"/>
            <a:ext cx="6448801" cy="36207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C70DBE-1260-7B4E-EA1C-C49294CD8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5303320" y="3372509"/>
            <a:ext cx="1074247" cy="7992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47E3A7-61FF-3B05-426E-4ABD68DEC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593" y="4171801"/>
            <a:ext cx="904307" cy="722145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C25C338-7594-DD1A-0A0D-0CB251E69ECE}"/>
              </a:ext>
            </a:extLst>
          </p:cNvPr>
          <p:cNvSpPr/>
          <p:nvPr/>
        </p:nvSpPr>
        <p:spPr>
          <a:xfrm>
            <a:off x="10585258" y="1986085"/>
            <a:ext cx="374842" cy="4127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41F5D4B-BBDE-1C43-E758-FED34F997D73}"/>
              </a:ext>
            </a:extLst>
          </p:cNvPr>
          <p:cNvSpPr txBox="1"/>
          <p:nvPr/>
        </p:nvSpPr>
        <p:spPr>
          <a:xfrm>
            <a:off x="10489844" y="2018384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solidFill>
                  <a:srgbClr val="FF01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dirty="0">
                <a:solidFill>
                  <a:srgbClr val="FF01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He</a:t>
            </a:r>
            <a:endParaRPr lang="zh-CN" altLang="en-US" dirty="0">
              <a:solidFill>
                <a:srgbClr val="FF01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FBD6F3-A52B-31A1-5086-7EA489EF782A}"/>
              </a:ext>
            </a:extLst>
          </p:cNvPr>
          <p:cNvSpPr txBox="1"/>
          <p:nvPr/>
        </p:nvSpPr>
        <p:spPr>
          <a:xfrm>
            <a:off x="1818727" y="5231573"/>
            <a:ext cx="373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HIAF </a:t>
            </a:r>
            <a:r>
              <a:rPr lang="zh-CN" altLang="en-US" sz="24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上重要的科学目标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2D59B5-6ACF-D717-4EC6-2FA6ACD7D374}"/>
              </a:ext>
            </a:extLst>
          </p:cNvPr>
          <p:cNvSpPr txBox="1"/>
          <p:nvPr/>
        </p:nvSpPr>
        <p:spPr>
          <a:xfrm>
            <a:off x="3075104" y="6143997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给当前的理论模型提出了巨大的挑战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FC7CFE-3AF8-5DF1-9601-6740F3B2533E}"/>
              </a:ext>
            </a:extLst>
          </p:cNvPr>
          <p:cNvSpPr/>
          <p:nvPr/>
        </p:nvSpPr>
        <p:spPr>
          <a:xfrm>
            <a:off x="0" y="2666041"/>
            <a:ext cx="12192000" cy="19373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热点的滴线外原子核 ： </a:t>
            </a:r>
            <a:r>
              <a:rPr lang="en-US" altLang="zh-CN" sz="4800" baseline="30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n,</a:t>
            </a:r>
            <a:r>
              <a:rPr lang="en-US" altLang="zh-CN" sz="4800" baseline="30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r>
            <a:r>
              <a:rPr lang="en-US" altLang="zh-CN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O,</a:t>
            </a:r>
            <a:r>
              <a:rPr lang="en-US" altLang="zh-CN" sz="4800" baseline="30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7</a:t>
            </a:r>
            <a:r>
              <a:rPr lang="en-US" altLang="zh-CN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H,</a:t>
            </a:r>
            <a:r>
              <a:rPr lang="en-US" altLang="zh-CN" sz="4800" baseline="30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4800" baseline="300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48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79735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59" y="105504"/>
            <a:ext cx="11036808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共振态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粒子发射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latin typeface="华文楷体" panose="02010600040101010101" pitchFamily="2" charset="-122"/>
                <a:ea typeface="华文楷体" panose="02010600040101010101" pitchFamily="2" charset="-122"/>
              </a:rPr>
              <a:pPr/>
              <a:t>6</a:t>
            </a:fld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/16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20CB65-2481-1634-9B5C-A3ED40F54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99" y="2645567"/>
            <a:ext cx="2956441" cy="26070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511653-6E8B-5131-23E4-F0D7E738E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61" y="5394609"/>
            <a:ext cx="3440115" cy="54801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FF127DC-9344-01D7-1BD2-A293D966C090}"/>
              </a:ext>
            </a:extLst>
          </p:cNvPr>
          <p:cNvSpPr/>
          <p:nvPr/>
        </p:nvSpPr>
        <p:spPr>
          <a:xfrm>
            <a:off x="1260489" y="6032217"/>
            <a:ext cx="3681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sz="1600" i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T. Berggren, </a:t>
            </a:r>
            <a:r>
              <a:rPr lang="en-US" altLang="zh-CN" sz="1600" i="1" dirty="0" err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Nucl</a:t>
            </a:r>
            <a:r>
              <a:rPr lang="en-US" altLang="zh-CN" sz="1600" i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. Phys. A109 (1968) 265</a:t>
            </a:r>
            <a:endParaRPr lang="zh-CN" altLang="en-US" sz="1600" i="1" dirty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3" name="图片 22" descr="屏幕剪辑">
            <a:extLst>
              <a:ext uri="{FF2B5EF4-FFF2-40B4-BE49-F238E27FC236}">
                <a16:creationId xmlns:a16="http://schemas.microsoft.com/office/drawing/2014/main" id="{D44A7B5C-9E13-4C87-A637-51D2903D1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67" y="2697732"/>
            <a:ext cx="2321189" cy="78435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48F5720-87C2-A0B7-F2CB-1C8564B0300C}"/>
              </a:ext>
            </a:extLst>
          </p:cNvPr>
          <p:cNvSpPr/>
          <p:nvPr/>
        </p:nvSpPr>
        <p:spPr>
          <a:xfrm>
            <a:off x="373671" y="2168581"/>
            <a:ext cx="274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径向波函数</a:t>
            </a: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43673D29-8C0D-1D22-4B76-6DD379A2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52" y="2183491"/>
            <a:ext cx="2956442" cy="38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C6D1428-DE19-B899-E99B-AB46BB545A1E}"/>
              </a:ext>
            </a:extLst>
          </p:cNvPr>
          <p:cNvSpPr/>
          <p:nvPr/>
        </p:nvSpPr>
        <p:spPr>
          <a:xfrm>
            <a:off x="22359" y="1551220"/>
            <a:ext cx="6875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CN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Berggren </a:t>
            </a:r>
            <a:r>
              <a:rPr lang="zh-CN" altLang="en-US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复动量空间，将时间相关问题转化为时间无关问题，便于求解薛定谔定态方程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51D40E8-6D1E-FFC0-59FD-06ED44629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5815" y="3623287"/>
            <a:ext cx="3466232" cy="248208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846AD1D-4C9F-54EA-7A11-FACEF1CDC462}"/>
              </a:ext>
            </a:extLst>
          </p:cNvPr>
          <p:cNvSpPr txBox="1"/>
          <p:nvPr/>
        </p:nvSpPr>
        <p:spPr>
          <a:xfrm>
            <a:off x="7662628" y="6105369"/>
            <a:ext cx="4050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600" i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J. G. Li, et al. Phys. Rev. C 103, 034305 (2021)</a:t>
            </a:r>
            <a:endParaRPr lang="zh-CN" altLang="en-US" sz="1600" i="1" dirty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73D6D7-FD77-C3BB-D13B-859E94858656}"/>
              </a:ext>
            </a:extLst>
          </p:cNvPr>
          <p:cNvSpPr txBox="1"/>
          <p:nvPr/>
        </p:nvSpPr>
        <p:spPr>
          <a:xfrm>
            <a:off x="7620958" y="3296299"/>
            <a:ext cx="417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Y. </a:t>
            </a:r>
            <a:r>
              <a:rPr lang="en-US" altLang="zh-CN" sz="1600" i="1" dirty="0" err="1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Jin</a:t>
            </a:r>
            <a:r>
              <a:rPr lang="en-US" altLang="zh-CN" sz="1600" i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et al., Phys. Rev. Lett. 127, 262502 (2021).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670B42C0-E34E-C02B-F6E9-2AEA04CFE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21" y="921673"/>
            <a:ext cx="3624549" cy="2441376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1C3C8820-CD08-BA62-CB35-E5E3A18DF77B}"/>
              </a:ext>
            </a:extLst>
          </p:cNvPr>
          <p:cNvSpPr txBox="1"/>
          <p:nvPr/>
        </p:nvSpPr>
        <p:spPr>
          <a:xfrm>
            <a:off x="0" y="1058144"/>
            <a:ext cx="7330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1B418C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共振态具有粒子发射特性，是一个时间相关性的量子多体问题</a:t>
            </a:r>
            <a:endParaRPr lang="en-US" altLang="zh-CN" sz="2000" dirty="0">
              <a:solidFill>
                <a:srgbClr val="1B418C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7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444" y="160920"/>
            <a:ext cx="4920085" cy="652462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Berggren </a:t>
            </a:r>
            <a:r>
              <a:rPr lang="zh-CN" altLang="en-US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基矢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517B7C15-3EDC-1E26-CC5D-A521D5284F58}"/>
              </a:ext>
            </a:extLst>
          </p:cNvPr>
          <p:cNvGrpSpPr/>
          <p:nvPr/>
        </p:nvGrpSpPr>
        <p:grpSpPr>
          <a:xfrm>
            <a:off x="8109682" y="962959"/>
            <a:ext cx="3553972" cy="3043325"/>
            <a:chOff x="5652621" y="859084"/>
            <a:chExt cx="3553972" cy="3043325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228AC238-85BD-917A-0368-176588201677}"/>
                </a:ext>
              </a:extLst>
            </p:cNvPr>
            <p:cNvCxnSpPr/>
            <p:nvPr/>
          </p:nvCxnSpPr>
          <p:spPr>
            <a:xfrm>
              <a:off x="5654347" y="2431188"/>
              <a:ext cx="328549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none"/>
              <a:tailEnd type="triangle" w="med" len="lg"/>
            </a:ln>
            <a:effectLst/>
          </p:spPr>
        </p:cxn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C163AC94-3650-2280-A9DE-69CE38588E06}"/>
                </a:ext>
              </a:extLst>
            </p:cNvPr>
            <p:cNvCxnSpPr/>
            <p:nvPr/>
          </p:nvCxnSpPr>
          <p:spPr>
            <a:xfrm flipV="1">
              <a:off x="7260586" y="948129"/>
              <a:ext cx="6600" cy="295428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7" name="流程图: 接点 6">
              <a:extLst>
                <a:ext uri="{FF2B5EF4-FFF2-40B4-BE49-F238E27FC236}">
                  <a16:creationId xmlns:a16="http://schemas.microsoft.com/office/drawing/2014/main" id="{E6CD4EBB-3456-3688-1C38-DC9E516FFB8F}"/>
                </a:ext>
              </a:extLst>
            </p:cNvPr>
            <p:cNvSpPr/>
            <p:nvPr/>
          </p:nvSpPr>
          <p:spPr>
            <a:xfrm flipH="1" flipV="1">
              <a:off x="7227886" y="2137346"/>
              <a:ext cx="72000" cy="72000"/>
            </a:xfrm>
            <a:prstGeom prst="flowChartConnector">
              <a:avLst/>
            </a:prstGeom>
            <a:solidFill>
              <a:srgbClr val="ED7D31">
                <a:lumMod val="75000"/>
              </a:srgbClr>
            </a:solidFill>
            <a:ln w="10795" cap="flat" cmpd="sng" algn="ctr">
              <a:solidFill>
                <a:srgbClr val="ED7D31">
                  <a:lumMod val="75000"/>
                </a:srgbClr>
              </a:solidFill>
              <a:prstDash val="solid"/>
            </a:ln>
            <a:effectLst>
              <a:glow rad="25400">
                <a:srgbClr val="ED7D31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流程图: 接点 8">
              <a:extLst>
                <a:ext uri="{FF2B5EF4-FFF2-40B4-BE49-F238E27FC236}">
                  <a16:creationId xmlns:a16="http://schemas.microsoft.com/office/drawing/2014/main" id="{07CADB56-6898-C82A-323A-CE0B6A3416F7}"/>
                </a:ext>
              </a:extLst>
            </p:cNvPr>
            <p:cNvSpPr/>
            <p:nvPr/>
          </p:nvSpPr>
          <p:spPr>
            <a:xfrm flipH="1" flipV="1">
              <a:off x="7222049" y="2771365"/>
              <a:ext cx="72000" cy="72000"/>
            </a:xfrm>
            <a:prstGeom prst="flowChartConnector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</a:ln>
            <a:effectLst>
              <a:glow rad="25400">
                <a:srgbClr val="5B9BD5">
                  <a:lumMod val="40000"/>
                  <a:lumOff val="6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743E9D9D-FB7C-1F26-A710-07893EE44F81}"/>
                </a:ext>
              </a:extLst>
            </p:cNvPr>
            <p:cNvSpPr/>
            <p:nvPr/>
          </p:nvSpPr>
          <p:spPr>
            <a:xfrm flipH="1" flipV="1">
              <a:off x="7690271" y="2534818"/>
              <a:ext cx="72000" cy="72000"/>
            </a:xfrm>
            <a:prstGeom prst="flowChartConnector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</a:ln>
            <a:effectLst>
              <a:glow rad="25400">
                <a:srgbClr val="5B9BD5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19D0794A-76DC-1AB0-8740-17768C901064}"/>
                </a:ext>
              </a:extLst>
            </p:cNvPr>
            <p:cNvCxnSpPr>
              <a:cxnSpLocks/>
            </p:cNvCxnSpPr>
            <p:nvPr/>
          </p:nvCxnSpPr>
          <p:spPr>
            <a:xfrm>
              <a:off x="7267457" y="2433327"/>
              <a:ext cx="454259" cy="468683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</a:ln>
            <a:effectLst>
              <a:glow rad="12700">
                <a:srgbClr val="5B9BD5">
                  <a:lumMod val="40000"/>
                  <a:lumOff val="60000"/>
                </a:srgbClr>
              </a:glow>
            </a:effectLst>
          </p:spPr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A9DF7B0-B860-B3DA-DBBA-E8BBA2F6B0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84882" y="2427407"/>
              <a:ext cx="501659" cy="1643"/>
            </a:xfrm>
            <a:prstGeom prst="lin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  <a:round/>
            </a:ln>
            <a:effectLst>
              <a:glow rad="12700">
                <a:srgbClr val="5B9BD5">
                  <a:lumMod val="40000"/>
                  <a:lumOff val="60000"/>
                </a:srgbClr>
              </a:glow>
            </a:effectLst>
          </p:spPr>
        </p:cxn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DE90C58-1FAF-9308-42AC-3C12D8B79F95}"/>
                </a:ext>
              </a:extLst>
            </p:cNvPr>
            <p:cNvSpPr txBox="1"/>
            <p:nvPr/>
          </p:nvSpPr>
          <p:spPr>
            <a:xfrm>
              <a:off x="6607312" y="859084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</a:rPr>
                <a:t>Im(k)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流程图: 接点 14">
              <a:extLst>
                <a:ext uri="{FF2B5EF4-FFF2-40B4-BE49-F238E27FC236}">
                  <a16:creationId xmlns:a16="http://schemas.microsoft.com/office/drawing/2014/main" id="{3298C39A-B462-7467-B7D1-A51351E47C4E}"/>
                </a:ext>
              </a:extLst>
            </p:cNvPr>
            <p:cNvSpPr/>
            <p:nvPr/>
          </p:nvSpPr>
          <p:spPr>
            <a:xfrm flipH="1" flipV="1">
              <a:off x="7588067" y="2929308"/>
              <a:ext cx="72000" cy="72000"/>
            </a:xfrm>
            <a:prstGeom prst="flowChartConnector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</a:ln>
            <a:effectLst>
              <a:glow rad="25400">
                <a:srgbClr val="70AD47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流程图: 接点 15">
              <a:extLst>
                <a:ext uri="{FF2B5EF4-FFF2-40B4-BE49-F238E27FC236}">
                  <a16:creationId xmlns:a16="http://schemas.microsoft.com/office/drawing/2014/main" id="{3861CA69-8493-BBE4-A895-BB2C1F109A85}"/>
                </a:ext>
              </a:extLst>
            </p:cNvPr>
            <p:cNvSpPr/>
            <p:nvPr/>
          </p:nvSpPr>
          <p:spPr>
            <a:xfrm flipH="1" flipV="1">
              <a:off x="7921304" y="3141225"/>
              <a:ext cx="72000" cy="72000"/>
            </a:xfrm>
            <a:prstGeom prst="flowChartConnector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</a:ln>
            <a:effectLst>
              <a:glow rad="25400">
                <a:srgbClr val="70AD47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流程图: 接点 17">
              <a:extLst>
                <a:ext uri="{FF2B5EF4-FFF2-40B4-BE49-F238E27FC236}">
                  <a16:creationId xmlns:a16="http://schemas.microsoft.com/office/drawing/2014/main" id="{E5468CF4-B72F-B781-773B-D23B26872EF5}"/>
                </a:ext>
              </a:extLst>
            </p:cNvPr>
            <p:cNvSpPr/>
            <p:nvPr/>
          </p:nvSpPr>
          <p:spPr>
            <a:xfrm flipH="1" flipV="1">
              <a:off x="8288789" y="2926856"/>
              <a:ext cx="72000" cy="72000"/>
            </a:xfrm>
            <a:prstGeom prst="flowChartConnector">
              <a:avLst/>
            </a:prstGeom>
            <a:solidFill>
              <a:srgbClr val="009900"/>
            </a:solidFill>
            <a:ln w="12700" cap="flat" cmpd="sng" algn="ctr">
              <a:solidFill>
                <a:srgbClr val="009900"/>
              </a:solidFill>
              <a:prstDash val="solid"/>
            </a:ln>
            <a:effectLst>
              <a:glow rad="25400">
                <a:srgbClr val="70AD47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流程图: 接点 18">
              <a:extLst>
                <a:ext uri="{FF2B5EF4-FFF2-40B4-BE49-F238E27FC236}">
                  <a16:creationId xmlns:a16="http://schemas.microsoft.com/office/drawing/2014/main" id="{17BC63CE-CCAA-88C7-3471-D161285DDDDD}"/>
                </a:ext>
              </a:extLst>
            </p:cNvPr>
            <p:cNvSpPr/>
            <p:nvPr/>
          </p:nvSpPr>
          <p:spPr>
            <a:xfrm>
              <a:off x="5930917" y="2624488"/>
              <a:ext cx="72000" cy="72000"/>
            </a:xfrm>
            <a:prstGeom prst="flowChartConnector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</a:ln>
            <a:effectLst>
              <a:glow rad="25400">
                <a:srgbClr val="C97FE7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流程图: 接点 20">
              <a:extLst>
                <a:ext uri="{FF2B5EF4-FFF2-40B4-BE49-F238E27FC236}">
                  <a16:creationId xmlns:a16="http://schemas.microsoft.com/office/drawing/2014/main" id="{6768C7F7-DF29-4D6A-4DF6-C7E17AC1278C}"/>
                </a:ext>
              </a:extLst>
            </p:cNvPr>
            <p:cNvSpPr/>
            <p:nvPr/>
          </p:nvSpPr>
          <p:spPr>
            <a:xfrm>
              <a:off x="6270890" y="2929308"/>
              <a:ext cx="72000" cy="72000"/>
            </a:xfrm>
            <a:prstGeom prst="flowChartConnector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</a:ln>
            <a:effectLst>
              <a:glow rad="25400">
                <a:srgbClr val="C97FE7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B52169D-282E-3E41-B55F-7CF96B0CB839}"/>
                </a:ext>
              </a:extLst>
            </p:cNvPr>
            <p:cNvSpPr txBox="1"/>
            <p:nvPr/>
          </p:nvSpPr>
          <p:spPr>
            <a:xfrm>
              <a:off x="6908400" y="1427128"/>
              <a:ext cx="369332" cy="9937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srgbClr val="A95D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Bound state</a:t>
              </a:r>
              <a:endParaRPr lang="zh-CN" altLang="en-US" sz="1200" b="1" dirty="0">
                <a:solidFill>
                  <a:srgbClr val="A95D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流程图: 接点 24">
              <a:extLst>
                <a:ext uri="{FF2B5EF4-FFF2-40B4-BE49-F238E27FC236}">
                  <a16:creationId xmlns:a16="http://schemas.microsoft.com/office/drawing/2014/main" id="{CE24A9A7-2E21-18A5-B734-A4108E56E3B0}"/>
                </a:ext>
              </a:extLst>
            </p:cNvPr>
            <p:cNvSpPr/>
            <p:nvPr/>
          </p:nvSpPr>
          <p:spPr>
            <a:xfrm flipH="1" flipV="1">
              <a:off x="7230547" y="1643824"/>
              <a:ext cx="72000" cy="72000"/>
            </a:xfrm>
            <a:prstGeom prst="flowChartConnector">
              <a:avLst/>
            </a:prstGeom>
            <a:solidFill>
              <a:srgbClr val="ED7D31">
                <a:lumMod val="75000"/>
              </a:srgbClr>
            </a:solidFill>
            <a:ln w="10795" cap="flat" cmpd="sng" algn="ctr">
              <a:solidFill>
                <a:srgbClr val="ED7D31">
                  <a:lumMod val="75000"/>
                </a:srgbClr>
              </a:solidFill>
              <a:prstDash val="solid"/>
            </a:ln>
            <a:effectLst>
              <a:glow rad="25400">
                <a:srgbClr val="ED7D31">
                  <a:lumMod val="60000"/>
                  <a:lumOff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6" name="流程图: 接点 25">
              <a:extLst>
                <a:ext uri="{FF2B5EF4-FFF2-40B4-BE49-F238E27FC236}">
                  <a16:creationId xmlns:a16="http://schemas.microsoft.com/office/drawing/2014/main" id="{77A2C3FF-4C13-94D0-6153-51169FDA2BBC}"/>
                </a:ext>
              </a:extLst>
            </p:cNvPr>
            <p:cNvSpPr/>
            <p:nvPr/>
          </p:nvSpPr>
          <p:spPr>
            <a:xfrm>
              <a:off x="6721502" y="2624488"/>
              <a:ext cx="72000" cy="72000"/>
            </a:xfrm>
            <a:prstGeom prst="flowChartConnector">
              <a:avLst/>
            </a:prstGeom>
            <a:solidFill>
              <a:srgbClr val="7030A0"/>
            </a:solidFill>
            <a:ln w="12700" cap="flat" cmpd="sng" algn="ctr">
              <a:solidFill>
                <a:srgbClr val="7030A0"/>
              </a:solidFill>
              <a:prstDash val="solid"/>
            </a:ln>
            <a:effectLst>
              <a:glow rad="25400">
                <a:srgbClr val="C97FE7"/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07F8A2D0-65D4-4756-AA6A-86F795F49430}"/>
                </a:ext>
              </a:extLst>
            </p:cNvPr>
            <p:cNvSpPr/>
            <p:nvPr/>
          </p:nvSpPr>
          <p:spPr>
            <a:xfrm flipH="1" flipV="1">
              <a:off x="7222324" y="3336887"/>
              <a:ext cx="72000" cy="72000"/>
            </a:xfrm>
            <a:prstGeom prst="flowChartConnector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</a:ln>
            <a:effectLst>
              <a:glow rad="25400">
                <a:srgbClr val="5B9BD5">
                  <a:lumMod val="40000"/>
                  <a:lumOff val="6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C6A7B1B-1E9B-6D7C-D98D-3275940D486D}"/>
                </a:ext>
              </a:extLst>
            </p:cNvPr>
            <p:cNvSpPr txBox="1"/>
            <p:nvPr/>
          </p:nvSpPr>
          <p:spPr>
            <a:xfrm>
              <a:off x="6908400" y="2667668"/>
              <a:ext cx="369332" cy="1168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Antibound state</a:t>
              </a:r>
              <a:endParaRPr lang="zh-CN" altLang="en-US" sz="1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C3E5B64-2C2B-6D99-0693-45FE2EEE173D}"/>
                </a:ext>
              </a:extLst>
            </p:cNvPr>
            <p:cNvSpPr/>
            <p:nvPr/>
          </p:nvSpPr>
          <p:spPr>
            <a:xfrm>
              <a:off x="5652621" y="3329724"/>
              <a:ext cx="12137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Capturing state</a:t>
              </a:r>
              <a:endParaRPr lang="zh-CN" altLang="en-US" sz="1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905FC739-57FA-7AED-8C3F-6B1E446C2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4270" y="2431188"/>
              <a:ext cx="450612" cy="470822"/>
            </a:xfrm>
            <a:prstGeom prst="line">
              <a:avLst/>
            </a:prstGeom>
            <a:noFill/>
            <a:ln w="25400" cap="rnd" cmpd="sng" algn="ctr">
              <a:solidFill>
                <a:srgbClr val="0070C0"/>
              </a:solidFill>
              <a:prstDash val="solid"/>
              <a:round/>
            </a:ln>
            <a:effectLst>
              <a:glow rad="12700">
                <a:srgbClr val="5B9BD5">
                  <a:lumMod val="40000"/>
                  <a:lumOff val="60000"/>
                </a:srgbClr>
              </a:glow>
            </a:effectLst>
          </p:spPr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70E2A3B-E179-9159-9C53-FB1D31FA3963}"/>
                </a:ext>
              </a:extLst>
            </p:cNvPr>
            <p:cNvSpPr txBox="1"/>
            <p:nvPr/>
          </p:nvSpPr>
          <p:spPr>
            <a:xfrm>
              <a:off x="7993304" y="2525175"/>
              <a:ext cx="4035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200" b="1" baseline="30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B456951C-C388-CE2E-3992-DD51E2DC71A2}"/>
                </a:ext>
              </a:extLst>
            </p:cNvPr>
            <p:cNvSpPr/>
            <p:nvPr/>
          </p:nvSpPr>
          <p:spPr>
            <a:xfrm>
              <a:off x="7507870" y="3327320"/>
              <a:ext cx="11384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Decaying state</a:t>
              </a:r>
              <a:endParaRPr lang="zh-CN" altLang="en-US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08D728A-418C-EE97-57BE-42DAD9F4EDF4}"/>
                </a:ext>
              </a:extLst>
            </p:cNvPr>
            <p:cNvCxnSpPr>
              <a:stCxn id="11" idx="4"/>
            </p:cNvCxnSpPr>
            <p:nvPr/>
          </p:nvCxnSpPr>
          <p:spPr>
            <a:xfrm flipV="1">
              <a:off x="7726271" y="2127704"/>
              <a:ext cx="137516" cy="407114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ysDot"/>
            </a:ln>
            <a:effectLst/>
          </p:spPr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DACB18E4-C2FE-B01B-98AC-2123FD47E8A9}"/>
                </a:ext>
              </a:extLst>
            </p:cNvPr>
            <p:cNvCxnSpPr/>
            <p:nvPr/>
          </p:nvCxnSpPr>
          <p:spPr>
            <a:xfrm flipH="1" flipV="1">
              <a:off x="7863788" y="2127704"/>
              <a:ext cx="992818" cy="2490"/>
            </a:xfrm>
            <a:prstGeom prst="line">
              <a:avLst/>
            </a:prstGeom>
            <a:noFill/>
            <a:ln w="22225" cap="flat" cmpd="sng" algn="ctr">
              <a:solidFill>
                <a:srgbClr val="5B9BD5"/>
              </a:solidFill>
              <a:prstDash val="sysDot"/>
            </a:ln>
            <a:effectLst/>
          </p:spPr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2962509-4DA8-44A2-CC8A-21798BB175A1}"/>
                </a:ext>
              </a:extLst>
            </p:cNvPr>
            <p:cNvSpPr/>
            <p:nvPr/>
          </p:nvSpPr>
          <p:spPr>
            <a:xfrm>
              <a:off x="7920460" y="1832081"/>
              <a:ext cx="8851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Resonance</a:t>
              </a:r>
              <a:endParaRPr lang="zh-CN" altLang="en-US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5A585FCD-6CF5-7C62-8E73-93CC70595CC1}"/>
                </a:ext>
              </a:extLst>
            </p:cNvPr>
            <p:cNvSpPr/>
            <p:nvPr/>
          </p:nvSpPr>
          <p:spPr>
            <a:xfrm>
              <a:off x="8540257" y="2493025"/>
              <a:ext cx="6663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dirty="0">
                  <a:solidFill>
                    <a:prstClr val="black"/>
                  </a:solidFill>
                  <a:latin typeface="Calibri" panose="020F0502020204030204"/>
                </a:rPr>
                <a:t>Re(k)</a:t>
              </a:r>
              <a:endParaRPr lang="zh-CN" alt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9AFE1A17-6C69-2664-AE4C-1CCA5C51165F}"/>
              </a:ext>
            </a:extLst>
          </p:cNvPr>
          <p:cNvSpPr txBox="1"/>
          <p:nvPr/>
        </p:nvSpPr>
        <p:spPr>
          <a:xfrm>
            <a:off x="156156" y="1491603"/>
            <a:ext cx="53397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zh-CN" altLang="en-US" b="1" dirty="0">
                <a:solidFill>
                  <a:srgbClr val="A95D26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束缚态</a:t>
            </a: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b="1" dirty="0">
                <a:solidFill>
                  <a:srgbClr val="A95D26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共振态</a:t>
            </a: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A95D26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散射连续态</a:t>
            </a: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捕获态</a:t>
            </a:r>
            <a:endParaRPr lang="en-US" altLang="zh-CN" b="1" dirty="0">
              <a:solidFill>
                <a:srgbClr val="E7E6E6">
                  <a:lumMod val="75000"/>
                </a:srgb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b="1" dirty="0">
              <a:solidFill>
                <a:srgbClr val="E7E6E6">
                  <a:lumMod val="75000"/>
                </a:srgbClr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虚态</a:t>
            </a: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b="1" dirty="0">
              <a:solidFill>
                <a:srgbClr val="A95D26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021464B-4256-3985-A9FA-DA89C2C3D3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9" y="1584109"/>
            <a:ext cx="1579229" cy="24003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59FB310-FFFE-C57F-C136-57DF456A50E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9" y="2090476"/>
            <a:ext cx="2123565" cy="22822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FCC029-118D-F0C8-14A6-0A0187F84A7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9" y="2688059"/>
            <a:ext cx="3544084" cy="22822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C38E62F-275B-2403-5B7A-D2E363F2022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9" y="3235177"/>
            <a:ext cx="2127500" cy="219046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6D99D7-B54A-8951-A7ED-36ED767C89F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89" y="3766251"/>
            <a:ext cx="1442817" cy="24003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A7195B9F-F46C-79B4-B4E5-F2A848C85E3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9" y="5116643"/>
            <a:ext cx="7090440" cy="518146"/>
          </a:xfrm>
          <a:prstGeom prst="rect">
            <a:avLst/>
          </a:prstGeom>
        </p:spPr>
      </p:pic>
      <p:sp>
        <p:nvSpPr>
          <p:cNvPr id="49" name="圆角矩形 84">
            <a:extLst>
              <a:ext uri="{FF2B5EF4-FFF2-40B4-BE49-F238E27FC236}">
                <a16:creationId xmlns:a16="http://schemas.microsoft.com/office/drawing/2014/main" id="{7B6D8DD3-99B8-581E-D1C8-FBB675E19D98}"/>
              </a:ext>
            </a:extLst>
          </p:cNvPr>
          <p:cNvSpPr/>
          <p:nvPr/>
        </p:nvSpPr>
        <p:spPr>
          <a:xfrm>
            <a:off x="846101" y="4900741"/>
            <a:ext cx="7545839" cy="792180"/>
          </a:xfrm>
          <a:prstGeom prst="roundRect">
            <a:avLst/>
          </a:prstGeom>
          <a:noFill/>
          <a:ln w="10795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6E7FCCE-F6E0-C9E7-2E66-8A1B52F66445}"/>
              </a:ext>
            </a:extLst>
          </p:cNvPr>
          <p:cNvSpPr/>
          <p:nvPr/>
        </p:nvSpPr>
        <p:spPr>
          <a:xfrm>
            <a:off x="198166" y="4392680"/>
            <a:ext cx="2076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正交性和完备性</a:t>
            </a:r>
            <a:r>
              <a:rPr lang="en-US" altLang="zh-CN" sz="20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:</a:t>
            </a:r>
            <a:endParaRPr lang="zh-CN" altLang="en-US" sz="2000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F423A8D-1D2F-8C57-C841-760AFDE1DABB}"/>
              </a:ext>
            </a:extLst>
          </p:cNvPr>
          <p:cNvSpPr/>
          <p:nvPr/>
        </p:nvSpPr>
        <p:spPr>
          <a:xfrm>
            <a:off x="2934288" y="6017690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统一地描述束缚态、共振态和散射连续态。</a:t>
            </a:r>
            <a:endParaRPr lang="zh-CN" altLang="en-US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7A238D97-E7D9-88E1-C25E-746E64AC18D6}"/>
                  </a:ext>
                </a:extLst>
              </p:cNvPr>
              <p:cNvSpPr/>
              <p:nvPr/>
            </p:nvSpPr>
            <p:spPr>
              <a:xfrm>
                <a:off x="180202" y="829229"/>
                <a:ext cx="534925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  <a:cs typeface="Times New Roman" panose="02020603050405020304" pitchFamily="18" charset="0"/>
                  </a:rPr>
                  <a:t>r</a:t>
                </a:r>
                <a14:m>
                  <m:oMath xmlns:m="http://schemas.openxmlformats.org/officeDocument/2006/math">
                    <m:r>
                      <a:rPr lang="en-US" altLang="zh-CN" sz="2000" b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  <a:cs typeface="Times New Roman" panose="02020603050405020304" pitchFamily="18" charset="0"/>
                  </a:rPr>
                  <a:t>R </a:t>
                </a:r>
                <a:r>
                  <a:rPr lang="zh-CN" altLang="en-US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华文行楷" panose="02010800040101010101" pitchFamily="2" charset="-122"/>
                    <a:cs typeface="Times New Roman" panose="02020603050405020304" pitchFamily="18" charset="0"/>
                  </a:rPr>
                  <a:t>处的边界条件为：</a:t>
                </a:r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7A238D97-E7D9-88E1-C25E-746E64AC1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02" y="829229"/>
                <a:ext cx="5349259" cy="400110"/>
              </a:xfrm>
              <a:prstGeom prst="rect">
                <a:avLst/>
              </a:prstGeom>
              <a:blipFill>
                <a:blip r:embed="rId14"/>
                <a:stretch>
                  <a:fillRect l="-1254" t="-1212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>
            <a:extLst>
              <a:ext uri="{FF2B5EF4-FFF2-40B4-BE49-F238E27FC236}">
                <a16:creationId xmlns:a16="http://schemas.microsoft.com/office/drawing/2014/main" id="{DC95E29E-2D55-E0D5-FC2F-A063CB2F477C}"/>
              </a:ext>
            </a:extLst>
          </p:cNvPr>
          <p:cNvSpPr/>
          <p:nvPr/>
        </p:nvSpPr>
        <p:spPr>
          <a:xfrm>
            <a:off x="2274375" y="4486631"/>
            <a:ext cx="3476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T. Berggren, Nucl. Phys. A109 (1968) 265</a:t>
            </a:r>
            <a:endParaRPr lang="zh-CN" altLang="en-US" sz="1200" dirty="0">
              <a:solidFill>
                <a:prstClr val="black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8BE2E9F8-B5F3-B141-86FD-524314F12E35}"/>
              </a:ext>
            </a:extLst>
          </p:cNvPr>
          <p:cNvSpPr/>
          <p:nvPr/>
        </p:nvSpPr>
        <p:spPr>
          <a:xfrm>
            <a:off x="2260892" y="40550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altLang="zh-CN" sz="1200" dirty="0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rPr>
              <a:t>N. Michel et al., Phys. Rev. C 74 (2006) 054305</a:t>
            </a:r>
            <a:endParaRPr lang="zh-CN" altLang="en-US" sz="1200" dirty="0">
              <a:solidFill>
                <a:prstClr val="black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48911562-DCCB-E92D-7D6D-709FE1B28ED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29" t="9803" r="3472" b="4536"/>
          <a:stretch/>
        </p:blipFill>
        <p:spPr>
          <a:xfrm>
            <a:off x="8477532" y="4199583"/>
            <a:ext cx="3571774" cy="22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3342"/>
            <a:ext cx="11036808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量子多体计算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 HO /Berggren </a:t>
            </a:r>
            <a:r>
              <a: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完备基矢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>
                <a:ea typeface="华文楷体" panose="02010600040101010101" pitchFamily="2" charset="-122"/>
              </a:rPr>
              <a:t>Page </a:t>
            </a:r>
            <a:fld id="{11D85498-B414-4BFE-9AB6-A8ADA46DF3C6}" type="slidenum">
              <a:rPr lang="zh-CN" altLang="en-US" smtClean="0">
                <a:ea typeface="华文楷体" panose="02010600040101010101" pitchFamily="2" charset="-122"/>
              </a:rPr>
              <a:pPr/>
              <a:t>8</a:t>
            </a:fld>
            <a:r>
              <a:rPr lang="en-US" altLang="zh-CN" dirty="0">
                <a:ea typeface="华文楷体" panose="02010600040101010101" pitchFamily="2" charset="-122"/>
              </a:rPr>
              <a:t>/16</a:t>
            </a:r>
            <a:endParaRPr lang="zh-CN" altLang="en-US" dirty="0">
              <a:ea typeface="华文楷体" panose="020106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47D277-4DAC-90CB-E601-25CEE74650C7}"/>
              </a:ext>
            </a:extLst>
          </p:cNvPr>
          <p:cNvGrpSpPr/>
          <p:nvPr/>
        </p:nvGrpSpPr>
        <p:grpSpPr>
          <a:xfrm>
            <a:off x="1403563" y="1550889"/>
            <a:ext cx="9071356" cy="3886293"/>
            <a:chOff x="1495869" y="693945"/>
            <a:chExt cx="9823534" cy="4344129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D0FDDF7-99A3-13BB-6288-F67CA1C78480}"/>
                </a:ext>
              </a:extLst>
            </p:cNvPr>
            <p:cNvGrpSpPr/>
            <p:nvPr/>
          </p:nvGrpSpPr>
          <p:grpSpPr>
            <a:xfrm>
              <a:off x="1495869" y="695783"/>
              <a:ext cx="2928912" cy="4280719"/>
              <a:chOff x="722936" y="3101246"/>
              <a:chExt cx="1943179" cy="4117076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4E490BD4-428B-6269-94AC-77E992840B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2855"/>
              <a:stretch/>
            </p:blipFill>
            <p:spPr>
              <a:xfrm>
                <a:off x="722936" y="3414024"/>
                <a:ext cx="1943179" cy="3804298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8CAF0B3-5BB0-C581-2C0B-55B2EC0F607D}"/>
                  </a:ext>
                </a:extLst>
              </p:cNvPr>
              <p:cNvSpPr txBox="1"/>
              <p:nvPr/>
            </p:nvSpPr>
            <p:spPr>
              <a:xfrm>
                <a:off x="1074426" y="3101246"/>
                <a:ext cx="1051726" cy="46323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NCSM/SM</a:t>
                </a: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048FF93-547A-A94A-B5F1-305FF393B4E0}"/>
                </a:ext>
              </a:extLst>
            </p:cNvPr>
            <p:cNvGrpSpPr/>
            <p:nvPr/>
          </p:nvGrpSpPr>
          <p:grpSpPr>
            <a:xfrm>
              <a:off x="7895007" y="693945"/>
              <a:ext cx="3424396" cy="4344129"/>
              <a:chOff x="6423097" y="2933021"/>
              <a:chExt cx="3424396" cy="4344129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7B263775-F204-9079-B949-49DED576C3AC}"/>
                  </a:ext>
                </a:extLst>
              </p:cNvPr>
              <p:cNvGrpSpPr/>
              <p:nvPr/>
            </p:nvGrpSpPr>
            <p:grpSpPr>
              <a:xfrm>
                <a:off x="6423097" y="3348082"/>
                <a:ext cx="3424396" cy="3929068"/>
                <a:chOff x="6302767" y="2169106"/>
                <a:chExt cx="3424396" cy="3929068"/>
              </a:xfrm>
            </p:grpSpPr>
            <p:pic>
              <p:nvPicPr>
                <p:cNvPr id="34" name="图片 33">
                  <a:extLst>
                    <a:ext uri="{FF2B5EF4-FFF2-40B4-BE49-F238E27FC236}">
                      <a16:creationId xmlns:a16="http://schemas.microsoft.com/office/drawing/2014/main" id="{20B6B62F-C71C-E022-3EE0-06E1CCDEB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167"/>
                <a:stretch/>
              </p:blipFill>
              <p:spPr>
                <a:xfrm>
                  <a:off x="6302767" y="2169106"/>
                  <a:ext cx="3424396" cy="3929068"/>
                </a:xfrm>
                <a:prstGeom prst="rect">
                  <a:avLst/>
                </a:prstGeom>
              </p:spPr>
            </p:pic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DB1FDF5-0DA7-0290-C456-C0DB8E0248E7}"/>
                    </a:ext>
                  </a:extLst>
                </p:cNvPr>
                <p:cNvSpPr txBox="1"/>
                <p:nvPr/>
              </p:nvSpPr>
              <p:spPr>
                <a:xfrm>
                  <a:off x="6844349" y="5728825"/>
                  <a:ext cx="1359504" cy="3440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华文楷体" panose="02010600040101010101" pitchFamily="2" charset="-122"/>
                      <a:cs typeface="Times New Roman" panose="02020603050405020304" pitchFamily="18" charset="0"/>
                    </a:rPr>
                    <a:t>Berggren basis</a:t>
                  </a:r>
                  <a:endParaRPr lang="zh-CN" alt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9E3F11B-E55A-3C9D-E8B6-177DAF9E12F1}"/>
                  </a:ext>
                </a:extLst>
              </p:cNvPr>
              <p:cNvSpPr txBox="1"/>
              <p:nvPr/>
            </p:nvSpPr>
            <p:spPr>
              <a:xfrm>
                <a:off x="6721943" y="2933021"/>
                <a:ext cx="2057414" cy="48164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NCGSM/GSM</a:t>
                </a:r>
                <a:endParaRPr lang="zh-CN" alt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右箭头 11">
              <a:extLst>
                <a:ext uri="{FF2B5EF4-FFF2-40B4-BE49-F238E27FC236}">
                  <a16:creationId xmlns:a16="http://schemas.microsoft.com/office/drawing/2014/main" id="{4655C33A-0090-8196-7AF2-98B420AFD702}"/>
                </a:ext>
              </a:extLst>
            </p:cNvPr>
            <p:cNvSpPr/>
            <p:nvPr/>
          </p:nvSpPr>
          <p:spPr>
            <a:xfrm>
              <a:off x="4424781" y="3170436"/>
              <a:ext cx="3569781" cy="258564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FFD2586-4FC4-CE54-6F5F-6FDCB7F47730}"/>
                </a:ext>
              </a:extLst>
            </p:cNvPr>
            <p:cNvSpPr txBox="1"/>
            <p:nvPr/>
          </p:nvSpPr>
          <p:spPr>
            <a:xfrm>
              <a:off x="4404292" y="2108418"/>
              <a:ext cx="3511205" cy="928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Berggren </a:t>
              </a:r>
              <a:r>
                <a:rPr lang="zh-CN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基矢自洽的包含共振与连续谱耦合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8CD3E06-275A-05E9-574F-1097BED75942}"/>
              </a:ext>
            </a:extLst>
          </p:cNvPr>
          <p:cNvSpPr txBox="1"/>
          <p:nvPr/>
        </p:nvSpPr>
        <p:spPr>
          <a:xfrm>
            <a:off x="7094538" y="5358207"/>
            <a:ext cx="48566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N. Michel, M. </a:t>
            </a:r>
            <a:r>
              <a:rPr lang="en-US" altLang="zh-CN" sz="1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Płoszajczak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The Gamow Shell Model, Springer ; N. Michel, et al., JPG  36,013101 (2009) </a:t>
            </a:r>
          </a:p>
          <a:p>
            <a:r>
              <a:rPr lang="it-IT" altLang="zh-CN" sz="1400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it-IT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et al.</a:t>
            </a:r>
            <a:r>
              <a:rPr lang="it-IT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Physics 3, 977 (2021) </a:t>
            </a:r>
          </a:p>
          <a:p>
            <a:r>
              <a:rPr lang="de-DE" altLang="zh-CN" sz="1400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de-DE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et al.</a:t>
            </a:r>
            <a:r>
              <a:rPr lang="de-DE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Phys. Rev. C 100, 054313 (2019)</a:t>
            </a:r>
          </a:p>
          <a:p>
            <a:r>
              <a:rPr lang="en-US" altLang="zh-CN" sz="1400" b="1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J. G. Li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et al., Phys. Rev. C 104, 024319 (2021) </a:t>
            </a:r>
            <a:endParaRPr lang="zh-CN" altLang="en-US" sz="1400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B187333-AD3B-CDEB-44F4-27B0CCB8E1EF}"/>
              </a:ext>
            </a:extLst>
          </p:cNvPr>
          <p:cNvSpPr txBox="1"/>
          <p:nvPr/>
        </p:nvSpPr>
        <p:spPr>
          <a:xfrm>
            <a:off x="1248915" y="5618559"/>
            <a:ext cx="4847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E. </a:t>
            </a:r>
            <a:r>
              <a:rPr lang="en-US" altLang="zh-CN" sz="1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Caurier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et al. RMP 77,427 (2005)</a:t>
            </a:r>
          </a:p>
          <a:p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T. Otsuka, et al, RMP. 92,015002 (2020)</a:t>
            </a:r>
          </a:p>
          <a:p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B. R. Barrett, P. </a:t>
            </a:r>
            <a:r>
              <a:rPr lang="en-US" altLang="zh-CN" sz="1400" i="1" dirty="0" err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Navratil</a:t>
            </a:r>
            <a:r>
              <a:rPr lang="en-US" altLang="zh-CN" sz="1400" i="1" dirty="0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and J. P. Vary PPNP 69,131(2013)</a:t>
            </a:r>
            <a:endParaRPr lang="zh-CN" altLang="en-US" sz="1400" i="1" dirty="0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F94A3B8-72BA-73F6-89D9-45713F6EAEA6}"/>
                  </a:ext>
                </a:extLst>
              </p:cNvPr>
              <p:cNvSpPr txBox="1"/>
              <p:nvPr/>
            </p:nvSpPr>
            <p:spPr>
              <a:xfrm>
                <a:off x="3430333" y="880435"/>
                <a:ext cx="4854021" cy="5760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nary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F94A3B8-72BA-73F6-89D9-45713F6EA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333" y="880435"/>
                <a:ext cx="4854021" cy="5760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73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89BB91-067B-C2E4-9195-E19B5D39C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50426"/>
            <a:ext cx="10420350" cy="652462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滴线原子核中的连续谱效应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: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举例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02AACA4-F71F-109E-C71A-944725E24B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altLang="zh-CN" dirty="0"/>
              <a:t>Page </a:t>
            </a:r>
            <a:fld id="{11D85498-B414-4BFE-9AB6-A8ADA46DF3C6}" type="slidenum">
              <a:rPr lang="zh-CN" altLang="en-US" smtClean="0"/>
              <a:pPr/>
              <a:t>9</a:t>
            </a:fld>
            <a:r>
              <a:rPr lang="en-US" altLang="zh-CN" dirty="0"/>
              <a:t>/18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6D5E7B6-6AE9-DA47-04E8-142EB84FBB4E}"/>
              </a:ext>
            </a:extLst>
          </p:cNvPr>
          <p:cNvSpPr txBox="1"/>
          <p:nvPr/>
        </p:nvSpPr>
        <p:spPr>
          <a:xfrm>
            <a:off x="342986" y="5549403"/>
            <a:ext cx="33763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Jin et al., PRL. 127, 262502 (2021).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93B4D97-34DE-D209-15B3-9FCC8127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664" y="2217172"/>
            <a:ext cx="4042335" cy="305967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0D85863-60B1-5FC4-88DD-E2DA8F8E02CA}"/>
              </a:ext>
            </a:extLst>
          </p:cNvPr>
          <p:cNvSpPr txBox="1"/>
          <p:nvPr/>
        </p:nvSpPr>
        <p:spPr>
          <a:xfrm>
            <a:off x="9122521" y="5437115"/>
            <a:ext cx="2925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G. Li</a:t>
            </a:r>
            <a:r>
              <a:rPr lang="en-US" altLang="zh-CN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 al.,  in preparation</a:t>
            </a:r>
            <a:endParaRPr lang="zh-CN" altLang="en-US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94B004-B876-0F4B-FEBF-45BD0486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" y="2355850"/>
            <a:ext cx="3960789" cy="26678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65B7F4F-C95C-E2F3-D613-30755D726D66}"/>
              </a:ext>
            </a:extLst>
          </p:cNvPr>
          <p:cNvSpPr txBox="1"/>
          <p:nvPr/>
        </p:nvSpPr>
        <p:spPr>
          <a:xfrm>
            <a:off x="505049" y="1255011"/>
            <a:ext cx="315823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:  4p-decay to 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9AB05E0-533E-E4B6-BF3E-077DC67298ED}"/>
              </a:ext>
            </a:extLst>
          </p:cNvPr>
          <p:cNvSpPr txBox="1"/>
          <p:nvPr/>
        </p:nvSpPr>
        <p:spPr>
          <a:xfrm>
            <a:off x="-54221" y="5114822"/>
            <a:ext cx="4170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calculations :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G. Li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N. Michel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290C6C-0E6D-4BFC-9504-B2B2C8CD0BCC}"/>
              </a:ext>
            </a:extLst>
          </p:cNvPr>
          <p:cNvSpPr txBox="1"/>
          <p:nvPr/>
        </p:nvSpPr>
        <p:spPr>
          <a:xfrm>
            <a:off x="8650761" y="1255011"/>
            <a:ext cx="321613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He:  Two-neutron Halo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AE73F80-6C3B-1020-A00B-40A8FCD47D9F}"/>
              </a:ext>
            </a:extLst>
          </p:cNvPr>
          <p:cNvCxnSpPr>
            <a:cxnSpLocks/>
          </p:cNvCxnSpPr>
          <p:nvPr/>
        </p:nvCxnSpPr>
        <p:spPr>
          <a:xfrm flipV="1">
            <a:off x="1741678" y="3006901"/>
            <a:ext cx="0" cy="7798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CEA5FD80-F269-E43C-EF12-02064235E20D}"/>
              </a:ext>
            </a:extLst>
          </p:cNvPr>
          <p:cNvSpPr txBox="1"/>
          <p:nvPr/>
        </p:nvSpPr>
        <p:spPr>
          <a:xfrm>
            <a:off x="553986" y="3549240"/>
            <a:ext cx="39366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and continuum coupling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4EE6C13-B536-0FF7-61B1-57B4B9F8962F}"/>
              </a:ext>
            </a:extLst>
          </p:cNvPr>
          <p:cNvCxnSpPr/>
          <p:nvPr/>
        </p:nvCxnSpPr>
        <p:spPr>
          <a:xfrm flipH="1">
            <a:off x="11512961" y="4150407"/>
            <a:ext cx="450489" cy="87167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583AA622-A361-48E1-4A39-E089E240873F}"/>
              </a:ext>
            </a:extLst>
          </p:cNvPr>
          <p:cNvCxnSpPr>
            <a:cxnSpLocks/>
          </p:cNvCxnSpPr>
          <p:nvPr/>
        </p:nvCxnSpPr>
        <p:spPr>
          <a:xfrm flipV="1">
            <a:off x="11284411" y="3464916"/>
            <a:ext cx="0" cy="12076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1C50239-46DE-317C-341D-7A316FD4409C}"/>
              </a:ext>
            </a:extLst>
          </p:cNvPr>
          <p:cNvSpPr txBox="1"/>
          <p:nvPr/>
        </p:nvSpPr>
        <p:spPr>
          <a:xfrm>
            <a:off x="8688633" y="5143175"/>
            <a:ext cx="35033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and continuum coupling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249A7FB-BFEF-70E3-66BA-FEE184EB67D3}"/>
              </a:ext>
            </a:extLst>
          </p:cNvPr>
          <p:cNvSpPr txBox="1"/>
          <p:nvPr/>
        </p:nvSpPr>
        <p:spPr>
          <a:xfrm>
            <a:off x="10791202" y="4948785"/>
            <a:ext cx="16534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B41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for radius</a:t>
            </a:r>
            <a:endParaRPr lang="zh-CN" altLang="en-US" dirty="0">
              <a:solidFill>
                <a:srgbClr val="1B41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E3339A-F5E2-9895-7C45-DDC113F5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99" y="2385590"/>
            <a:ext cx="3542045" cy="23452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01D7CBD-3C6B-A4A7-1BC2-7FACAB2AEC2E}"/>
              </a:ext>
            </a:extLst>
          </p:cNvPr>
          <p:cNvSpPr txBox="1"/>
          <p:nvPr/>
        </p:nvSpPr>
        <p:spPr>
          <a:xfrm>
            <a:off x="4249083" y="5085489"/>
            <a:ext cx="4310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solidFill>
                  <a:srgbClr val="7030A0"/>
                </a:solidFill>
                <a:latin typeface="Times New Roman"/>
                <a:ea typeface="华文楷体"/>
              </a:rPr>
              <a:t>I.Stefan</a:t>
            </a:r>
            <a:r>
              <a:rPr lang="en-US" altLang="zh-CN" sz="1600" i="1" dirty="0">
                <a:solidFill>
                  <a:srgbClr val="7030A0"/>
                </a:solidFill>
                <a:latin typeface="Times New Roman"/>
                <a:ea typeface="华文楷体"/>
              </a:rPr>
              <a:t> et al., PRC 90, 014307(2014)</a:t>
            </a:r>
          </a:p>
          <a:p>
            <a:r>
              <a:rPr lang="en-US" altLang="zh-CN" sz="1600" i="1" dirty="0">
                <a:solidFill>
                  <a:srgbClr val="7030A0"/>
                </a:solidFill>
                <a:latin typeface="Times New Roman"/>
                <a:ea typeface="华文楷体"/>
              </a:rPr>
              <a:t>N. Michel, </a:t>
            </a:r>
            <a:r>
              <a:rPr lang="en-US" altLang="zh-CN" sz="1600" b="1" i="1" dirty="0">
                <a:solidFill>
                  <a:srgbClr val="7030A0"/>
                </a:solidFill>
                <a:latin typeface="Times New Roman"/>
                <a:ea typeface="华文楷体"/>
              </a:rPr>
              <a:t>J. G. Li</a:t>
            </a:r>
            <a:r>
              <a:rPr lang="en-US" altLang="zh-CN" sz="1600" i="1" dirty="0">
                <a:solidFill>
                  <a:srgbClr val="7030A0"/>
                </a:solidFill>
                <a:latin typeface="Times New Roman"/>
                <a:ea typeface="华文楷体"/>
              </a:rPr>
              <a:t>, et al PRC 106, L011301(2022)</a:t>
            </a:r>
          </a:p>
          <a:p>
            <a:r>
              <a:rPr lang="en-US" altLang="zh-CN" sz="1600" i="1" dirty="0">
                <a:solidFill>
                  <a:srgbClr val="7030A0"/>
                </a:solidFill>
                <a:latin typeface="Times New Roman"/>
                <a:ea typeface="华文楷体"/>
              </a:rPr>
              <a:t>S. Zhang, F. R. Xu et al, submitted to PRC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01B957-0A4D-D0A5-9829-B6CB6ACCD7F9}"/>
              </a:ext>
            </a:extLst>
          </p:cNvPr>
          <p:cNvSpPr txBox="1"/>
          <p:nvPr/>
        </p:nvSpPr>
        <p:spPr>
          <a:xfrm>
            <a:off x="4336936" y="1255011"/>
            <a:ext cx="39752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F/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ground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inversion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E256C9E-576E-71AD-D012-F8A94862FB13}"/>
              </a:ext>
            </a:extLst>
          </p:cNvPr>
          <p:cNvSpPr/>
          <p:nvPr/>
        </p:nvSpPr>
        <p:spPr>
          <a:xfrm>
            <a:off x="0" y="5935934"/>
            <a:ext cx="12192000" cy="6524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22300" dist="762000" dir="5400000" sx="90000" sy="9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BCF0CA"/>
                  </a:gs>
                  <a:gs pos="100000">
                    <a:srgbClr val="E8F5DF"/>
                  </a:gs>
                </a:gsLst>
                <a:lin ang="13500000" scaled="1"/>
              </a:gradFill>
              <a:effectLst/>
              <a:uLnTx/>
              <a:uFillTx/>
              <a:latin typeface="Gotham Rounded Book"/>
              <a:ea typeface="思源黑体 CN Regular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C3DB20-990C-9AFF-DF2D-46EEFEBF7F21}"/>
              </a:ext>
            </a:extLst>
          </p:cNvPr>
          <p:cNvSpPr txBox="1"/>
          <p:nvPr/>
        </p:nvSpPr>
        <p:spPr>
          <a:xfrm>
            <a:off x="1131" y="6071868"/>
            <a:ext cx="1219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连续谱耦合在滴线区原子核中非常关键，理论模型中需要很好的考虑！</a:t>
            </a:r>
          </a:p>
        </p:txBody>
      </p:sp>
    </p:spTree>
    <p:extLst>
      <p:ext uri="{BB962C8B-B14F-4D97-AF65-F5344CB8AC3E}">
        <p14:creationId xmlns:p14="http://schemas.microsoft.com/office/powerpoint/2010/main" val="42791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902.8871"/>
  <p:tag name="LATEXADDIN" val="\documentclass{article}&#10;\usepackage{amsmath}&#10;\pagestyle{empty}&#10;\begin{document}&#10;&#10;$\psi_{l}(k,r)\sim_{}Ce^{-kr}$&#10;&#10;&#10;\end{document}"/>
  <p:tag name="IGUANATEXSIZE" val="18"/>
  <p:tag name="IGUANATEXCURSOR" val="109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214.098"/>
  <p:tag name="LATEXADDIN" val="\documentclass{article}&#10;\usepackage{amsmath}&#10;\pagestyle{empty}&#10;\begin{document}&#10;&#10;$\psi_{l}(k,r)\sim_{}C^{+}H^{+}(k,r)$&#10;&#10;&#10;\end{document}"/>
  <p:tag name="IGUANATEXSIZE" val="18"/>
  <p:tag name="IGUANATEXCURSOR" val="11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2026.247"/>
  <p:tag name="LATEXADDIN" val="\documentclass{article}&#10;\usepackage{amsmath}&#10;\pagestyle{empty}&#10;\begin{document}&#10;&#10;$\psi_{l}(k,r)\sim_{}C^{+}H^{+}(k,r)+C^{-}H^{-}(k,r)$&#10;&#10;&#10;\end{document}"/>
  <p:tag name="IGUANATEXSIZE" val="18"/>
  <p:tag name="IGUANATEXCURSOR" val="127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16.348"/>
  <p:tag name="LATEXADDIN" val="\documentclass{article}&#10;\usepackage{amsmath}&#10;\pagestyle{empty}&#10;\begin{document}&#10;&#10;$\psi_{l}(k,r)\sim_{}C^{-}H^{-}(k,r)$&#10;&#10;&#10;\end{document}"/>
  <p:tag name="IGUANATEXSIZE" val="18"/>
  <p:tag name="IGUANATEXCURSOR" val="106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2328"/>
  <p:tag name="ORIGINALWIDTH" val="824.8969"/>
  <p:tag name="LATEXADDIN" val="\documentclass{article}&#10;\usepackage{amsmath}&#10;\pagestyle{empty}&#10;\begin{document}&#10;&#10;$\psi_{l}(k,r)\sim_{}Ce^{kr}$&#10;&#10;&#10;\end{document}"/>
  <p:tag name="IGUANATEXSIZE" val="18"/>
  <p:tag name="IGUANATEXCURSOR" val="106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.9741"/>
  <p:tag name="ORIGINALWIDTH" val="3157.105"/>
  <p:tag name="LATEXADDIN" val="\documentclass{article}&#10;\usepackage{amsmath}&#10;\pagestyle{empty}&#10;\begin{document}&#10;&#10;$\sum\limits_{n}u_{n}(E_{n},r)u_{n}(E_{n},r^{\prime})+\int_{L^{+}}dEu(E,r)u(E,r^{\prime})=\delta(r-r^{\prime})$&#10;&#10;\end{document}"/>
  <p:tag name="IGUANATEXSIZE" val="18"/>
  <p:tag name="IGUANATEXCURSOR" val="145"/>
  <p:tag name="TRANSPARENCY" val="True"/>
  <p:tag name="FILENAME" val=""/>
  <p:tag name="LATEXENGINEID" val="0"/>
  <p:tag name="TEMPFOLDER" val="C:\Users\pku\Documents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9739</TotalTime>
  <Words>3040</Words>
  <Application>Microsoft Office PowerPoint</Application>
  <PresentationFormat>宽屏</PresentationFormat>
  <Paragraphs>374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Gotham Rounded Book</vt:lpstr>
      <vt:lpstr>等线</vt:lpstr>
      <vt:lpstr>等线 Light</vt:lpstr>
      <vt:lpstr>黑体</vt:lpstr>
      <vt:lpstr>华文楷体</vt:lpstr>
      <vt:lpstr>华文行楷</vt:lpstr>
      <vt:lpstr>宋体</vt:lpstr>
      <vt:lpstr>Arial</vt:lpstr>
      <vt:lpstr>Calibri</vt:lpstr>
      <vt:lpstr>Cambria Math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Jianguo Li</cp:lastModifiedBy>
  <cp:revision>346</cp:revision>
  <dcterms:created xsi:type="dcterms:W3CDTF">2022-06-26T05:06:04Z</dcterms:created>
  <dcterms:modified xsi:type="dcterms:W3CDTF">2025-04-12T03:10:56Z</dcterms:modified>
</cp:coreProperties>
</file>