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680" r:id="rId3"/>
    <p:sldId id="681" r:id="rId4"/>
    <p:sldId id="682" r:id="rId5"/>
    <p:sldId id="889" r:id="rId6"/>
    <p:sldId id="1109" r:id="rId7"/>
    <p:sldId id="1015" r:id="rId8"/>
    <p:sldId id="1016" r:id="rId9"/>
    <p:sldId id="1018" r:id="rId10"/>
    <p:sldId id="1019" r:id="rId11"/>
    <p:sldId id="1021" r:id="rId12"/>
    <p:sldId id="1107" r:id="rId13"/>
    <p:sldId id="1020" r:id="rId14"/>
    <p:sldId id="1027" r:id="rId15"/>
    <p:sldId id="1063" r:id="rId16"/>
    <p:sldId id="1064" r:id="rId17"/>
    <p:sldId id="1108" r:id="rId18"/>
    <p:sldId id="1029" r:id="rId19"/>
    <p:sldId id="1068" r:id="rId20"/>
    <p:sldId id="1070" r:id="rId21"/>
    <p:sldId id="1111" r:id="rId22"/>
    <p:sldId id="1110" r:id="rId23"/>
    <p:sldId id="1071" r:id="rId24"/>
    <p:sldId id="1134" r:id="rId25"/>
    <p:sldId id="1075" r:id="rId26"/>
    <p:sldId id="1074" r:id="rId27"/>
    <p:sldId id="1076" r:id="rId28"/>
    <p:sldId id="1104" r:id="rId29"/>
    <p:sldId id="684" r:id="rId30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246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8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11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tags" Target="../tags/tag12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7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8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9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0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1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inspirehep.net/authors/1383269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6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7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3"/>
          <p:cNvSpPr/>
          <p:nvPr/>
        </p:nvSpPr>
        <p:spPr>
          <a:xfrm>
            <a:off x="866775" y="548640"/>
            <a:ext cx="7410450" cy="22517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Reveal short range interactions between 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/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quarks in the 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6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03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 and 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6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30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systems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194" name="Text Box 4"/>
          <p:cNvSpPr txBox="1"/>
          <p:nvPr/>
        </p:nvSpPr>
        <p:spPr>
          <a:xfrm>
            <a:off x="597535" y="2853055"/>
            <a:ext cx="7948295" cy="3622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吕齐放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湖南师范大学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合作者：董宇兵、沈彭年、张宗烨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en-US" altLang="zh-CN" sz="9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Based on our work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Sci. China Phys. Mech. Astron. 68, 232011 (2025)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and research highlight: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Sci. China Phys. Mech. Astron. 68, 232031 (2025).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长沙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2025.04.12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195" name="Picture 8" descr="x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3208" y="117475"/>
            <a:ext cx="1204912" cy="11795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992313" y="260985"/>
            <a:ext cx="5159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Notations and references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69875" y="1413510"/>
            <a:ext cx="882142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We use symbol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to represent the dibaryon.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i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IJ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is used to denote the isospin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and spin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J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*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(2380) is a good candidate of the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03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state.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Many theoretical and experimental works exist.  Some recent reviews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140" y="4940935"/>
            <a:ext cx="781748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Y. Dong, P. Shen and Z. Zhang, Prog. Part. Nucl. Phys. 131, 104045 (2023).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L. Dai, Y. Wang, L. Chen and T. Zhang, Symmetry 15, 446 (2023).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 Bashkanov et al, J. Phys. G: Nucl. Part. Phys. 51,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045106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(2024).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028700" y="260985"/>
            <a:ext cx="73844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Some theoretical calculations of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03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" y="1341120"/>
            <a:ext cx="8310245" cy="4663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240030" y="260985"/>
            <a:ext cx="87953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 long-standing problem in the quark models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96240" y="1485265"/>
            <a:ext cx="8550910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One gluon exchange or vector meson exchange, which one dominates the short range interactions between light quarks?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Which systems are suitable for investigating this problem?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Our proposal: investigating the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NN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03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and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systems jointly in the extended chiral SU(3) quark models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499235" y="260985"/>
            <a:ext cx="6491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The extended chiral quark models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-36195" y="1242060"/>
            <a:ext cx="919543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Chiral quark model: OGE, confinement, pseudoscalar and scalar mesons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Extended chiral quark model: extra vector meson exchanges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380" y="1917065"/>
            <a:ext cx="5059045" cy="1088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410" y="4725035"/>
            <a:ext cx="3832860" cy="968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970" y="3068955"/>
            <a:ext cx="2512695" cy="8470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2140" y="5784850"/>
            <a:ext cx="8004175" cy="962660"/>
          </a:xfrm>
          <a:prstGeom prst="rect">
            <a:avLst/>
          </a:prstGeom>
        </p:spPr>
        <p:txBody>
          <a:bodyPr wrap="square">
            <a:spAutoFit/>
          </a:bodyPr>
          <a:p>
            <a:pPr marL="279400" indent="-279400" algn="just" defTabSz="266700">
              <a:lnSpc>
                <a:spcPct val="105000"/>
              </a:lnSpc>
            </a:pPr>
            <a:r>
              <a:rPr lang="en-US" altLang="zh-CN">
                <a:latin typeface="Times"/>
                <a:ea typeface="Times"/>
              </a:rPr>
              <a:t>L. R. Dai, Z. Y. Zhang, Y. W. Yu and P. Wang, Nucl. Phys. A 727, 321-332 (2003).</a:t>
            </a:r>
            <a:endParaRPr lang="en-US" altLang="zh-CN">
              <a:latin typeface="Times"/>
              <a:ea typeface="Times"/>
            </a:endParaRPr>
          </a:p>
          <a:p>
            <a:pPr marL="279400" indent="-279400" algn="just" defTabSz="266700">
              <a:lnSpc>
                <a:spcPct val="105000"/>
              </a:lnSpc>
            </a:pPr>
            <a:r>
              <a:rPr lang="en-US" altLang="zh-CN">
                <a:latin typeface="Times"/>
                <a:ea typeface="Times"/>
              </a:rPr>
              <a:t>F. Huang, P. N. Shen, Y. B. Dong and Z. Y. Zhang, Sci. China Phys. Mech. Astron. </a:t>
            </a:r>
            <a:endParaRPr lang="en-US" altLang="zh-CN">
              <a:latin typeface="Times"/>
              <a:ea typeface="Times"/>
            </a:endParaRPr>
          </a:p>
          <a:p>
            <a:pPr marL="279400" indent="-279400" algn="just" defTabSz="266700">
              <a:lnSpc>
                <a:spcPct val="105000"/>
              </a:lnSpc>
            </a:pPr>
            <a:r>
              <a:rPr lang="en-US" altLang="zh-CN">
                <a:latin typeface="Times"/>
                <a:ea typeface="Times"/>
              </a:rPr>
              <a:t>59, 622002 (2016).</a:t>
            </a:r>
            <a:endParaRPr lang="en-US" altLang="zh-CN">
              <a:latin typeface="Times"/>
              <a:ea typeface="Time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0380" y="4725035"/>
            <a:ext cx="791845" cy="93599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860290" y="2061210"/>
            <a:ext cx="579120" cy="8356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499235" y="260985"/>
            <a:ext cx="6491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The extended chiral quark models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370" y="1120775"/>
            <a:ext cx="4027805" cy="55772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8310" y="2518410"/>
            <a:ext cx="3777615" cy="22472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8945" y="4797425"/>
            <a:ext cx="3776980" cy="119062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499235" y="260985"/>
            <a:ext cx="6491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Wave functions for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03</a:t>
            </a:r>
            <a:endParaRPr lang="en-US" altLang="zh-CN" sz="3200" b="1" baseline="-25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20" y="2637155"/>
            <a:ext cx="5771515" cy="1224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10" y="1363345"/>
            <a:ext cx="5472430" cy="11169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0430" y="4149090"/>
            <a:ext cx="76339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Solving the RGM equation to obtain the mass of a dibaryon.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895" y="4869180"/>
            <a:ext cx="3455670" cy="8515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079500" y="260985"/>
            <a:ext cx="6969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Results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for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NN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scattering phase shifts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5" y="1413510"/>
            <a:ext cx="3968750" cy="3892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45" y="1413510"/>
            <a:ext cx="4210050" cy="3905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4485" y="5373370"/>
            <a:ext cx="86290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scattering phase shifts. Other higher partial waves can be also described well.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Insensitive to the short range interactions.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743710" y="260985"/>
            <a:ext cx="60598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Results for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03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[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*(2380)] and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30</a:t>
            </a:r>
            <a:endParaRPr lang="en-US" altLang="zh-CN" sz="3200" b="1" baseline="-25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36195" y="5300980"/>
            <a:ext cx="92233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Wave functions of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03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[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*(2380)] and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30</a:t>
            </a:r>
            <a:endParaRPr lang="en-US" altLang="zh-CN" sz="2400" baseline="-25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995" y="5876925"/>
            <a:ext cx="85337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1755" indent="0"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Not only the colorless ΔΔ, but also hidden color components.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" y="1426845"/>
            <a:ext cx="7883525" cy="37998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93675" y="4009390"/>
            <a:ext cx="883285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Vector meson exchange is essential for the correct binding energies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Compact nature of the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03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state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state is a weekly bound state (about 5~12 MeV)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" y="1344295"/>
            <a:ext cx="9039860" cy="21653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43710" y="260985"/>
            <a:ext cx="60598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Results for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03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[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*(2380)] and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30</a:t>
            </a:r>
            <a:endParaRPr lang="en-US" altLang="zh-CN" sz="3200" b="1" baseline="-25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6720" y="1974850"/>
            <a:ext cx="7126605" cy="3987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603250" y="260985"/>
            <a:ext cx="8317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Short range interactions between light quarks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24485" y="1269365"/>
            <a:ext cx="8486775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deuteron cannot help us to distinguish the short range interaction, since it is a loosely bound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state.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results of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03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states indicate that the vector meson exchange interactions dominate the short range interactions.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small residual one gluon exchange coupling strength is also allowed.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340" y="5013325"/>
            <a:ext cx="88842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Our work: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Q. F. L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ü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Y. B. Dong, P. N. Shen and Z. Y. Zhang, Sci. China Phys. Mech. Astron. 68, 232011 (2025).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Research Highlight: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B. S. Zong,  Sci. China Phys. Mech. Astron. 68, 232031 (2025).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内容占位符 2"/>
          <p:cNvSpPr/>
          <p:nvPr/>
        </p:nvSpPr>
        <p:spPr>
          <a:xfrm>
            <a:off x="1619885" y="1341120"/>
            <a:ext cx="5665470" cy="48101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 anchorCtr="0"/>
          <a:p>
            <a:pPr marL="457200" indent="-457200">
              <a:lnSpc>
                <a:spcPct val="220000"/>
              </a:lnSpc>
              <a:buClr>
                <a:srgbClr val="C00000"/>
              </a:buClr>
              <a:buFont typeface="Wingdings" panose="05000000000000000000" charset="0"/>
              <a:buChar char="l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Background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220000"/>
              </a:lnSpc>
              <a:buClr>
                <a:srgbClr val="C00000"/>
              </a:buClr>
              <a:buFont typeface="Wingdings" panose="05000000000000000000" charset="0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Model and method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220000"/>
              </a:lnSpc>
              <a:buClr>
                <a:srgbClr val="C00000"/>
              </a:buClr>
              <a:buFont typeface="Wingdings" panose="05000000000000000000" charset="0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Results and discussions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220000"/>
              </a:lnSpc>
              <a:buClr>
                <a:srgbClr val="C00000"/>
              </a:buClr>
              <a:buFont typeface="Wingdings" panose="05000000000000000000" charset="0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Summary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indent="0">
              <a:lnSpc>
                <a:spcPct val="220000"/>
              </a:lnSpc>
              <a:buClr>
                <a:srgbClr val="C00000"/>
              </a:buClr>
              <a:buFont typeface="Wingdings" panose="05000000000000000000" charset="0"/>
              <a:buNone/>
            </a:pPr>
            <a:endParaRPr lang="zh-CN" altLang="en-US" sz="28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218" name="Text Box 4"/>
          <p:cNvSpPr txBox="1"/>
          <p:nvPr/>
        </p:nvSpPr>
        <p:spPr>
          <a:xfrm>
            <a:off x="2077403" y="260985"/>
            <a:ext cx="489585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Outline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rot="10800000" flipV="1">
            <a:off x="-3810" y="1026160"/>
            <a:ext cx="9147175" cy="4445"/>
          </a:xfrm>
          <a:prstGeom prst="line">
            <a:avLst/>
          </a:prstGeom>
          <a:noFill/>
          <a:ln w="38100">
            <a:gradFill>
              <a:gsLst>
                <a:gs pos="0">
                  <a:srgbClr val="FF0000"/>
                </a:gs>
                <a:gs pos="72000">
                  <a:srgbClr val="FF9000">
                    <a:alpha val="100000"/>
                  </a:srgbClr>
                </a:gs>
                <a:gs pos="51000">
                  <a:srgbClr val="FF6000">
                    <a:alpha val="100000"/>
                  </a:srgbClr>
                </a:gs>
                <a:gs pos="100000">
                  <a:srgbClr val="FFC000"/>
                </a:gs>
              </a:gsLst>
              <a:lin ang="8040000" scaled="1"/>
            </a:gra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603250" y="260985"/>
            <a:ext cx="8317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More evidence from other works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340" y="5157470"/>
            <a:ext cx="88842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X. K. Dong, F. K. Guo, B. S. Zou, Commun. Theor. Phys.</a:t>
            </a:r>
            <a:r>
              <a:rPr lang="en-US" altLang="en-US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73,</a:t>
            </a:r>
            <a:r>
              <a:rPr lang="en-US" altLang="en-US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125201 (2021).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B. R. He, M. Harada and B. S. Zou, Phys. Rev. D 108, 054025 (2023).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150" y="1196975"/>
            <a:ext cx="3625850" cy="383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950" y="1557020"/>
            <a:ext cx="5622925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empiric vector dominance for the interactions between hadrons containing light quarks at the hadron level.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Vector meson exchange can improve the description of meson and baryon spectra. 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630045" y="260985"/>
            <a:ext cx="61302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Other problems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24485" y="1988820"/>
            <a:ext cx="8486775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Why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is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the binding energy of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*(2380) so large?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Large hidden color components exist in the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*(2380).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 has a sizable compact core.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Quark exchange effects are significant.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630045" y="260985"/>
            <a:ext cx="61302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Other problems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24485" y="1341120"/>
            <a:ext cx="848677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What about the mirror state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mirror state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is a weakly bound state.</a:t>
            </a:r>
            <a:endParaRPr lang="en-US" altLang="zh-CN" sz="2400" baseline="-25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 also has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significant hidden color component.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Only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-wave channels exist in this system.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 signal of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observed until now. (Near threshold?)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630045" y="260985"/>
            <a:ext cx="61302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Searching for the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state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530" y="5959475"/>
            <a:ext cx="80829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P. Adlarson et al. (WASA-at-COSY Collaboration),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762, 455-461 (2016).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45" y="1413510"/>
            <a:ext cx="3797300" cy="2635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" y="1156335"/>
            <a:ext cx="3568700" cy="46926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297680" y="4293235"/>
            <a:ext cx="4846320" cy="1126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Invariant masses for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ppππ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the total cross section. Limited data.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630045" y="260985"/>
            <a:ext cx="61302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Further investigations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52095" y="1196975"/>
            <a:ext cx="8486775" cy="4739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Other possible channels for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*(2380):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γd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ππ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γd→dπππ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sz="2400" i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sz="2400" i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collisions, ϒ decay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D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state can be searched for in the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pp→ppπ</a:t>
            </a:r>
            <a:r>
              <a:rPr lang="en-US" altLang="zh-CN" sz="2400" i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i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i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i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reaction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Possible nonstrange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12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21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states which are composed of Δ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hidden color components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Systems like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NN</a:t>
            </a:r>
            <a:r>
              <a:rPr lang="en-US" altLang="zh-CN" sz="2400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*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(1535),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ηd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and so on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Systems with strange, charm, and bottom quarks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3235" y="5942965"/>
            <a:ext cx="83324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Ishikawa, et al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Phys. Rev. C 104, L052201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2021)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; Phys. Rev. C 105, 045201 (2022).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992313" y="260985"/>
            <a:ext cx="5159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Symmetry analysis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485" y="4544060"/>
            <a:ext cx="86290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When  antisymmetrizer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A</a:t>
            </a:r>
            <a:r>
              <a:rPr lang="en-US" altLang="zh-CN" sz="2400" i="1" baseline="300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sfc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is large enough, the system is very possible to become a bound state.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More systems like ΔΔ?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" y="1228090"/>
            <a:ext cx="7861300" cy="32575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50085" y="2277110"/>
            <a:ext cx="4998085" cy="6483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-635" y="260985"/>
            <a:ext cx="9022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Example of lattice calculations on Ω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ccc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ccc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system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485" y="4869180"/>
            <a:ext cx="86290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Y. Lyu, H. Tong, T. Sugiura, S. Aoki, T. Doi, T. Hatsuda, J. Meng and T. Miyamoto, Phys. Rev. Lett. 127, 072003 (2021).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" y="1412875"/>
            <a:ext cx="4445000" cy="3187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45" y="1412875"/>
            <a:ext cx="44069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0225" y="1124585"/>
            <a:ext cx="8457565" cy="5292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14655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vector meson exchange interactions dominate the short range interactions between light quarks.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(2380) is a ΔΔ system with large hidden color component.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14655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Predicting the mirror state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which is a weakly bound state.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Needing more investigations on other systems.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More works about spectroscopy for mesons, baryons, tetraquarks, pentaquarks, and hexaquarks can be found in 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My homepage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  <a:hlinkClick r:id="rId1" action="ppaction://hlinkfile"/>
              </a:rPr>
              <a:t>https://inspirehep.net/authors/1383269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rot="10800000">
            <a:off x="34925" y="1021080"/>
            <a:ext cx="9074785" cy="2540"/>
          </a:xfrm>
          <a:prstGeom prst="line">
            <a:avLst/>
          </a:prstGeom>
          <a:noFill/>
          <a:ln w="38100">
            <a:gradFill>
              <a:gsLst>
                <a:gs pos="0">
                  <a:srgbClr val="FF0000"/>
                </a:gs>
                <a:gs pos="72000">
                  <a:srgbClr val="FF9000">
                    <a:alpha val="100000"/>
                  </a:srgbClr>
                </a:gs>
                <a:gs pos="51000">
                  <a:srgbClr val="FF6000">
                    <a:alpha val="100000"/>
                  </a:srgbClr>
                </a:gs>
                <a:gs pos="100000">
                  <a:srgbClr val="FFC000"/>
                </a:gs>
              </a:gsLst>
              <a:lin ang="8040000" scaled="1"/>
            </a:gra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3130" y="260985"/>
            <a:ext cx="7414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Summary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Calibri" panose="020F0502020204030204" charset="0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3985" y="5876925"/>
            <a:ext cx="2400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ext Box 2"/>
          <p:cNvSpPr txBox="1"/>
          <p:nvPr/>
        </p:nvSpPr>
        <p:spPr>
          <a:xfrm>
            <a:off x="1136650" y="2679700"/>
            <a:ext cx="709453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8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rPr>
              <a:t>Thanks for your attentions</a:t>
            </a:r>
            <a:r>
              <a:rPr lang="zh-CN" alt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rPr>
              <a:t>！</a:t>
            </a:r>
            <a:endParaRPr lang="zh-CN" altLang="en-US" sz="4800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5"/>
          <p:cNvSpPr txBox="1"/>
          <p:nvPr/>
        </p:nvSpPr>
        <p:spPr>
          <a:xfrm>
            <a:off x="2135188" y="269875"/>
            <a:ext cx="5159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Conventional baryons</a:t>
            </a:r>
            <a:endParaRPr lang="en-US" altLang="zh-CN" sz="3200" b="1" dirty="0">
              <a:solidFill>
                <a:srgbClr val="0000FF"/>
              </a:solidFill>
              <a:latin typeface="Calibri" panose="020F0502020204030204" charset="0"/>
              <a:ea typeface="黑体" panose="02010609060101010101" charset="-122"/>
            </a:endParaRPr>
          </a:p>
        </p:txBody>
      </p:sp>
      <p:graphicFrame>
        <p:nvGraphicFramePr>
          <p:cNvPr id="11268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文本框 2"/>
          <p:cNvSpPr txBox="1"/>
          <p:nvPr/>
        </p:nvSpPr>
        <p:spPr>
          <a:xfrm>
            <a:off x="2267268" y="5486400"/>
            <a:ext cx="48656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Conventional baryons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71" name="文本框 1"/>
          <p:cNvSpPr txBox="1"/>
          <p:nvPr/>
        </p:nvSpPr>
        <p:spPr>
          <a:xfrm>
            <a:off x="188595" y="6021070"/>
            <a:ext cx="88392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S. Navas </a:t>
            </a:r>
            <a:r>
              <a:rPr lang="en-US" altLang="zh-CN" i="1">
                <a:latin typeface="Arial" panose="020B0604020202020204" pitchFamily="34" charset="0"/>
                <a:ea typeface="宋体" panose="02010600030101010101" pitchFamily="2" charset="-122"/>
              </a:rPr>
              <a:t>et al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. (Particle Data Group), Phys. Rev. D 110, 030001 (2024)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rot="10800000" flipV="1">
            <a:off x="-3810" y="1026160"/>
            <a:ext cx="9147175" cy="4445"/>
          </a:xfrm>
          <a:prstGeom prst="line">
            <a:avLst/>
          </a:prstGeom>
          <a:noFill/>
          <a:ln w="38100">
            <a:gradFill>
              <a:gsLst>
                <a:gs pos="0">
                  <a:srgbClr val="FF0000"/>
                </a:gs>
                <a:gs pos="72000">
                  <a:srgbClr val="FF9000">
                    <a:alpha val="100000"/>
                  </a:srgbClr>
                </a:gs>
                <a:gs pos="51000">
                  <a:srgbClr val="FF6000">
                    <a:alpha val="100000"/>
                  </a:srgbClr>
                </a:gs>
                <a:gs pos="100000">
                  <a:srgbClr val="FFC000"/>
                </a:gs>
              </a:gsLst>
              <a:lin ang="8040000" scaled="1"/>
            </a:gra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1341120"/>
            <a:ext cx="8578850" cy="3892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文本框 2"/>
          <p:cNvSpPr txBox="1"/>
          <p:nvPr/>
        </p:nvSpPr>
        <p:spPr>
          <a:xfrm>
            <a:off x="709930" y="1124585"/>
            <a:ext cx="772414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</a:rPr>
              <a:t>In addition to the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conventional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</a:rPr>
              <a:t> states,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QCD also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</a:rPr>
              <a:t>permits the existence of other types of hadron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</a:rPr>
              <a:t>, known as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exotic states. 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Some tetraquark candidates observed recently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X(6900), X(2900),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cs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(3985), </a:t>
            </a:r>
            <a:r>
              <a:rPr lang="en-US" altLang="zh-CN" sz="2400">
                <a:latin typeface="Times New Roman" panose="02020603050405020304" pitchFamily="18" charset="0"/>
                <a:sym typeface="+mn-ea"/>
              </a:rPr>
              <a:t>Z</a:t>
            </a:r>
            <a:r>
              <a:rPr lang="en-US" altLang="zh-CN" sz="2400" baseline="-25000">
                <a:latin typeface="Times New Roman" panose="02020603050405020304" pitchFamily="18" charset="0"/>
                <a:sym typeface="+mn-ea"/>
              </a:rPr>
              <a:t>cs</a:t>
            </a:r>
            <a:r>
              <a:rPr lang="en-US" altLang="zh-CN" sz="2400">
                <a:latin typeface="Times New Roman" panose="02020603050405020304" pitchFamily="18" charset="0"/>
                <a:sym typeface="+mn-ea"/>
              </a:rPr>
              <a:t>(4000), T</a:t>
            </a:r>
            <a:r>
              <a:rPr lang="en-US" altLang="zh-CN" sz="2400" baseline="-25000">
                <a:latin typeface="Times New Roman" panose="02020603050405020304" pitchFamily="18" charset="0"/>
                <a:sym typeface="+mn-ea"/>
              </a:rPr>
              <a:t>cc</a:t>
            </a:r>
            <a:r>
              <a:rPr lang="en-US" altLang="zh-CN" sz="2400">
                <a:latin typeface="Times New Roman" panose="02020603050405020304" pitchFamily="18" charset="0"/>
                <a:sym typeface="+mn-ea"/>
              </a:rPr>
              <a:t>(3875) ...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1992313" y="260985"/>
            <a:ext cx="5159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Exotic states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785" y="2297430"/>
            <a:ext cx="5205730" cy="3284855"/>
          </a:xfrm>
          <a:prstGeom prst="rect">
            <a:avLst/>
          </a:prstGeom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79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274955" y="1062990"/>
          <a:ext cx="8644255" cy="568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885"/>
                <a:gridCol w="818515"/>
                <a:gridCol w="1625600"/>
                <a:gridCol w="2106295"/>
                <a:gridCol w="2219960"/>
              </a:tblGrid>
              <a:tr h="8115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Nonstrange dibaryons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(MeV)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Particle/Candidate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Binding energy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altLang="zh-CN" sz="24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endParaRPr lang="en-US" altLang="zh-CN" sz="2400" b="1" i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1878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Deuteron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MeV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502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10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endParaRPr lang="en-US" altLang="zh-CN" sz="2400" b="1" i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1878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virtual state</a:t>
                      </a:r>
                      <a:endParaRPr lang="en-US" altLang="zh-CN" sz="24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keV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12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2171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Evidence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altLang="zh-CN" sz="2400" b="1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21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Δ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2171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Evidence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5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altLang="zh-CN" sz="24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en-US" altLang="zh-CN" sz="2400" b="1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Δ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Δ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2464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*(2380)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~80 MeV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30</a:t>
                      </a:r>
                      <a:endParaRPr lang="en-US" sz="2400" b="1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ΔΔ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2464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 signal 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66" name="Text Box 5"/>
          <p:cNvSpPr txBox="1"/>
          <p:nvPr>
            <p:custDataLst>
              <p:tags r:id="rId4"/>
            </p:custDataLst>
          </p:nvPr>
        </p:nvSpPr>
        <p:spPr>
          <a:xfrm>
            <a:off x="2135188" y="269875"/>
            <a:ext cx="5159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Nonstrange dibaryon sextet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8914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5"/>
          <p:cNvSpPr txBox="1"/>
          <p:nvPr/>
        </p:nvSpPr>
        <p:spPr>
          <a:xfrm>
            <a:off x="1170305" y="269875"/>
            <a:ext cx="68249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Experimental observation of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*(2380)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918" name="文本框 5"/>
          <p:cNvSpPr txBox="1"/>
          <p:nvPr/>
        </p:nvSpPr>
        <p:spPr>
          <a:xfrm>
            <a:off x="369570" y="5373370"/>
            <a:ext cx="853249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P. Adlarson, et al. [WASA-at-COSY Collaboration], Phys. Rev. Lett. 106, 242302 (2011).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 descr="d23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270" y="1341120"/>
            <a:ext cx="600075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8914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5"/>
          <p:cNvSpPr txBox="1"/>
          <p:nvPr/>
        </p:nvSpPr>
        <p:spPr>
          <a:xfrm>
            <a:off x="1170305" y="269875"/>
            <a:ext cx="68249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Experimental observation of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*(2380)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918" name="文本框 5"/>
          <p:cNvSpPr txBox="1"/>
          <p:nvPr/>
        </p:nvSpPr>
        <p:spPr>
          <a:xfrm>
            <a:off x="180340" y="5589270"/>
            <a:ext cx="880300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P. Adlarson, et al. [WASA-at-COSY Collaboration], Phys. Lett. B 721, 229 (2013).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085" y="1147445"/>
            <a:ext cx="7105650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8914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5"/>
          <p:cNvSpPr txBox="1"/>
          <p:nvPr/>
        </p:nvSpPr>
        <p:spPr>
          <a:xfrm>
            <a:off x="1170305" y="269875"/>
            <a:ext cx="68249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Experimental observation of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*(2380)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918" name="文本框 5"/>
          <p:cNvSpPr txBox="1"/>
          <p:nvPr/>
        </p:nvSpPr>
        <p:spPr>
          <a:xfrm>
            <a:off x="180340" y="4725035"/>
            <a:ext cx="88030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Analysing power data and Argand diagram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" y="1649095"/>
            <a:ext cx="4734560" cy="31451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245" y="1845310"/>
            <a:ext cx="4581525" cy="27000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2185" y="5373370"/>
            <a:ext cx="78759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P. Adlarson et al., Phys. Rev. Lett. 112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202301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(2014)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R. L. Workman, W. J. Briscoe and I. I. Strakovsky, Phys. Rev. C 93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, 045201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(2016)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Phys. Rev. C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065203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(2016).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P. Adlarson et al., Phys. Rev. C 90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035204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(2014)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Line 5"/>
          <p:cNvSpPr>
            <a:spLocks noChangeShapeType="1"/>
          </p:cNvSpPr>
          <p:nvPr/>
        </p:nvSpPr>
        <p:spPr bwMode="auto">
          <a:xfrm rot="10800000" flipV="1">
            <a:off x="-15240" y="1017270"/>
            <a:ext cx="9147175" cy="4445"/>
          </a:xfrm>
          <a:prstGeom prst="line">
            <a:avLst/>
          </a:prstGeom>
          <a:noFill/>
          <a:ln w="38100">
            <a:gradFill>
              <a:gsLst>
                <a:gs pos="0">
                  <a:srgbClr val="FF0000"/>
                </a:gs>
                <a:gs pos="72000">
                  <a:srgbClr val="FF9000">
                    <a:alpha val="100000"/>
                  </a:srgbClr>
                </a:gs>
                <a:gs pos="51000">
                  <a:srgbClr val="FF6000">
                    <a:alpha val="100000"/>
                  </a:srgbClr>
                </a:gs>
                <a:gs pos="100000">
                  <a:srgbClr val="FFC000"/>
                </a:gs>
              </a:gsLst>
              <a:lin ang="8040000" scaled="1"/>
            </a:gra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-107950" y="264795"/>
            <a:ext cx="9351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Experimental observation of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*(2380)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96240" y="1772920"/>
            <a:ext cx="856932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Channels: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pn→dππ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pd→</a:t>
            </a:r>
            <a:r>
              <a:rPr lang="en-US" altLang="zh-CN" sz="2400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Heππ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dd→</a:t>
            </a:r>
            <a:r>
              <a:rPr lang="en-US" altLang="zh-CN" sz="2400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Heππ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pn→pnππ ...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Binding energy : 80 MeV below the Δ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Δ threshold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large binding energy suggests that it has a small size, which may be compact.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Total width: 70 MeV.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small width compared with Δ baryon.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MDYzMTU1MTc5MmU1ZDU1YjNjZGZiNGI3MmZhNjMwNmUifQ=="/>
  <p:tag name="KSO_WPP_MARK_KEY" val="2fab65fe-8fec-440e-bf36-1200b8984614"/>
</p:tagLst>
</file>

<file path=ppt/tags/tag2.xml><?xml version="1.0" encoding="utf-8"?>
<p:tagLst xmlns:p="http://schemas.openxmlformats.org/presentationml/2006/main">
  <p:tag name="KSO_WM_UNIT_TABLE_BEAUTIFY" val="smartTable{6274ceff-160f-4eb7-99a2-bd3aa1742261}"/>
  <p:tag name="TABLE_ENDDRAG_ORIGIN_RECT" val="644*437"/>
  <p:tag name="TABLE_ENDDRAG_RECT" val="37*90*644*437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6231</Words>
  <Application>WPS 演示</Application>
  <PresentationFormat>宽屏</PresentationFormat>
  <Paragraphs>317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23</vt:i4>
      </vt:variant>
      <vt:variant>
        <vt:lpstr>幻灯片标题</vt:lpstr>
      </vt:variant>
      <vt:variant>
        <vt:i4>28</vt:i4>
      </vt:variant>
    </vt:vector>
  </HeadingPairs>
  <TitlesOfParts>
    <vt:vector size="62" baseType="lpstr">
      <vt:lpstr>Arial</vt:lpstr>
      <vt:lpstr>宋体</vt:lpstr>
      <vt:lpstr>Wingdings</vt:lpstr>
      <vt:lpstr>Times New Roman</vt:lpstr>
      <vt:lpstr>黑体</vt:lpstr>
      <vt:lpstr>Wingdings</vt:lpstr>
      <vt:lpstr>Calibri</vt:lpstr>
      <vt:lpstr>微软雅黑</vt:lpstr>
      <vt:lpstr>Arial Unicode MS</vt:lpstr>
      <vt:lpstr>Times</vt:lpstr>
      <vt:lpstr>Office 主题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 Liang</dc:creator>
  <cp:lastModifiedBy>12137</cp:lastModifiedBy>
  <cp:revision>1030</cp:revision>
  <dcterms:created xsi:type="dcterms:W3CDTF">2020-05-19T13:06:00Z</dcterms:created>
  <dcterms:modified xsi:type="dcterms:W3CDTF">2025-04-11T14:48:23Z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27DFA7DB52DA43C6BB42DDA9DE76E995</vt:lpwstr>
  </property>
</Properties>
</file>