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1071" r:id="rId4"/>
    <p:sldId id="299" r:id="rId5"/>
    <p:sldId id="300" r:id="rId6"/>
    <p:sldId id="303" r:id="rId7"/>
    <p:sldId id="304" r:id="rId8"/>
    <p:sldId id="305" r:id="rId9"/>
    <p:sldId id="1082" r:id="rId10"/>
    <p:sldId id="1081" r:id="rId11"/>
    <p:sldId id="302" r:id="rId12"/>
    <p:sldId id="1083" r:id="rId13"/>
    <p:sldId id="307" r:id="rId14"/>
    <p:sldId id="1084" r:id="rId15"/>
    <p:sldId id="1085" r:id="rId16"/>
    <p:sldId id="1086" r:id="rId17"/>
    <p:sldId id="1087" r:id="rId18"/>
    <p:sldId id="107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2F8"/>
    <a:srgbClr val="548235"/>
    <a:srgbClr val="FFFFFF"/>
    <a:srgbClr val="FF9F9F"/>
    <a:srgbClr val="4472C4"/>
    <a:srgbClr val="EAF4E4"/>
    <a:srgbClr val="CAE4BA"/>
    <a:srgbClr val="3333B3"/>
    <a:srgbClr val="04089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4C6BB-4A98-4565-A46F-C505E0CF6BCB}" v="83" dt="2023-05-14T17:54:06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5538B-D7CD-4231-9A89-79F458396BC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C3150-8351-4EC5-9620-8D9A3D565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5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大小尺度分离、幂次修正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47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06C93-A793-8F92-CCA5-8CD3F7FA1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AEFF0BC-EDA3-A36F-8C55-A86A5A20F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532F2A7-C0DE-E5EA-808A-E1031CA83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351CCF-A8B9-44B7-FEC0-5F48F609A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40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676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BE2BD-13D5-83D8-45BF-C01D0B230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63EF31-B0D3-4385-D4C2-AA1BCC96D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E16CAC3-91AC-DC12-9197-9A10900D5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能量差绝对值的带权均值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92FF27-7D6B-BA1B-B852-1BAFABDBF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575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076AE-1EE5-E894-0E6A-4E37CEC81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305C58-962B-2277-FE94-94E02E162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7AF3EC-08E4-11E6-73E0-C3590A5CF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C553E-70B0-D67A-A6A7-7FC00BFD9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783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54848-F7B5-178B-58CC-A5C6583AE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DA7B1E-FC62-4E3C-4F9D-572891CCF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8A0440F-15C0-107C-192A-C95B41554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High Fock state</a:t>
            </a:r>
            <a:r>
              <a:rPr lang="zh-CN" altLang="en-US" dirty="0"/>
              <a:t>的贡献占主导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3E3F99-2499-E3EA-C286-103894157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196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3D56C-4C8C-FB45-80AE-A0FD56B04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6C0C82-8205-2F6E-69CB-38BA37D14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2B073B-3C75-0BD6-4073-421C02BCA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在这个框架下直接计算</a:t>
            </a:r>
            <a:r>
              <a:rPr lang="en-US" altLang="zh-CN" dirty="0"/>
              <a:t>leading Fock state</a:t>
            </a:r>
            <a:r>
              <a:rPr lang="zh-CN" altLang="en-US" dirty="0"/>
              <a:t>和</a:t>
            </a:r>
            <a:r>
              <a:rPr lang="en-US" altLang="zh-CN" dirty="0"/>
              <a:t>Next leading Fock State</a:t>
            </a:r>
            <a:r>
              <a:rPr lang="zh-CN" altLang="en-US" dirty="0"/>
              <a:t>的贡献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0F30D5-1F26-A2C7-EA4A-43E5E56407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048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97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Using future super-tau-charm factories with increased luminosity, the </a:t>
            </a:r>
            <a:r>
              <a:rPr lang="en-US" altLang="zh-CN" dirty="0" err="1"/>
              <a:t>Γee</a:t>
            </a:r>
            <a:r>
              <a:rPr lang="en-US" altLang="zh-CN" dirty="0"/>
              <a:t> and other properties such as the line shapes of C-even states could be determined by performing a similar scan method. </a:t>
            </a:r>
          </a:p>
          <a:p>
            <a:r>
              <a:rPr lang="zh-CN" altLang="en-US" dirty="0"/>
              <a:t>之所以不用</a:t>
            </a:r>
            <a:r>
              <a:rPr lang="en-US" altLang="zh-CN" dirty="0" err="1"/>
              <a:t>ee</a:t>
            </a:r>
            <a:r>
              <a:rPr lang="zh-CN" altLang="en-US" dirty="0"/>
              <a:t>重建</a:t>
            </a:r>
            <a:r>
              <a:rPr lang="en-US" altLang="zh-CN" dirty="0" err="1"/>
              <a:t>jpsi</a:t>
            </a:r>
            <a:r>
              <a:rPr lang="zh-CN" altLang="en-US" dirty="0"/>
              <a:t>是因为</a:t>
            </a:r>
            <a:r>
              <a:rPr lang="en-US" altLang="zh-CN" dirty="0" err="1"/>
              <a:t>BarBar</a:t>
            </a:r>
            <a:r>
              <a:rPr lang="zh-CN" altLang="en-US" dirty="0"/>
              <a:t>散射的背景太大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66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06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这种用</a:t>
            </a:r>
            <a:r>
              <a:rPr lang="en-US" altLang="zh-CN" dirty="0"/>
              <a:t>3S1</a:t>
            </a:r>
            <a:r>
              <a:rPr lang="zh-CN" altLang="en-US" dirty="0"/>
              <a:t>矩阵元表征</a:t>
            </a:r>
            <a:r>
              <a:rPr lang="en-US" altLang="zh-CN" dirty="0"/>
              <a:t>P-wave decay</a:t>
            </a:r>
            <a:r>
              <a:rPr lang="zh-CN" altLang="en-US" dirty="0"/>
              <a:t>中</a:t>
            </a:r>
            <a:r>
              <a:rPr lang="en-US" altLang="zh-CN" dirty="0"/>
              <a:t>high Fock State</a:t>
            </a:r>
            <a:r>
              <a:rPr lang="zh-CN" altLang="en-US" dirty="0"/>
              <a:t>贡献的框架适用于处理</a:t>
            </a:r>
            <a:r>
              <a:rPr lang="en-US" altLang="zh-CN" dirty="0"/>
              <a:t>inclusive decay</a:t>
            </a:r>
            <a:r>
              <a:rPr lang="zh-CN" altLang="en-US" dirty="0"/>
              <a:t>过程。</a:t>
            </a:r>
            <a:r>
              <a:rPr lang="en-US" altLang="zh-CN" dirty="0"/>
              <a:t>IR-finite and factorization scale independent</a:t>
            </a:r>
          </a:p>
          <a:p>
            <a:r>
              <a:rPr lang="en-US" altLang="zh-CN" dirty="0"/>
              <a:t>High excited quarkonium (2P)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08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202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754F6-C641-892C-595D-8651829DA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7446FF4-A045-80C7-944F-852B66FBC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8CCF0B3-856B-A883-008E-9CFCA0D88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33E324-37C3-FA1F-45BF-E2866A330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88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在这个框架下直接计算</a:t>
            </a:r>
            <a:r>
              <a:rPr lang="en-US" altLang="zh-CN" dirty="0"/>
              <a:t>leading Fock state</a:t>
            </a:r>
            <a:r>
              <a:rPr lang="zh-CN" altLang="en-US" dirty="0"/>
              <a:t>和</a:t>
            </a:r>
            <a:r>
              <a:rPr lang="en-US" altLang="zh-CN" dirty="0"/>
              <a:t>Next leading Fock State</a:t>
            </a:r>
            <a:r>
              <a:rPr lang="zh-CN" altLang="en-US" dirty="0"/>
              <a:t>的贡献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2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90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945EE0-D0C2-4507-B247-92F32A220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9DAEF6-4190-4A65-9247-3D5B2E304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0AF6AE-B834-445A-9D0E-A81C7F6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D458-9C4C-4CF7-AF33-BAFC4D0EFCB9}" type="datetime1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12119-8F7E-49EC-B028-12B81B33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4CADE4-D879-4658-84B4-5C76FA69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09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20702-4603-4611-BBE8-814A3B0B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12FB00A-295F-4589-9C68-0572CF6EF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9781D0-837D-4C8B-81D5-5C6C118E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CEA2-C0F8-4420-A979-14EA8DE81A08}" type="datetime1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FD4C0F-A78A-43F3-9927-F8029955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21E104-5505-4DE1-8513-D56F0186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66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B6FF60B-E277-4214-90E0-BA6518834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F0B25D-2B8F-4DAD-8E59-A8A4CFB3B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7AF68-6CEE-43FF-809A-5AB67865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D948-58E3-4BD0-AA97-BE743E2A199D}" type="datetime1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3622F2-4F12-4793-80E6-B44972E2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D6F63-CBD0-4C75-B657-44C81804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83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18A809-0EC4-43FE-9928-0CE629F2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86F85-D93F-4274-A385-F85D898EE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836338-43F6-4FDF-9DCC-C0F963F4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89D4-E832-434E-BD27-F870F6EC8293}" type="datetime1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34D766-39D3-4D57-890A-DAB51905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BD5E25-F4EA-4D35-9042-5BE9D400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CD257-8EDE-471D-A29F-D9685E9B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A409A3-329E-4FD5-BDA0-CCA18B169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D4A163-E10D-48D4-BF10-2A801A3E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76AB-95CA-4CF8-B066-1B3C4E52DB01}" type="datetime1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778C06-EB40-4163-8E31-989B58EF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E63D3F-7125-4953-8106-876EA716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85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61819C-5F02-42B5-876B-714DCB89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810DB8-1EB8-4B47-8631-2848B3B1F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BB1BE6-9DDB-4757-82F4-6B28E6C4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6B04F5-2DA4-4E4B-8543-759CB80D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54AA-0834-4A15-8B07-937542FA8101}" type="datetime1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5F5C1D-BD23-44E2-984D-E043F8FB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5B02E1-AFAA-4D58-AD46-59EE885B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5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8827D-566F-4F65-9DAC-8303EA5A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6E0877-39D9-4155-A025-296E3E79E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600D3B-0492-4E9D-AF2F-8CACB3369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94902F-F16A-4CC8-A3E5-88DBF8925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748C7F-635F-4F97-A2C2-8E16D0A3A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8D8EE1-17A3-499E-A2A4-339436A0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DAD-BB56-46A9-8B7A-B7E06E359162}" type="datetime1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3AAA56-5A15-4713-94AF-9E8E3B3A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87E6A04-8AD9-4CA8-9B87-4B8D78F5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6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65F98D-20A2-4617-B21C-1A7FCBEB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5F515C-B222-4512-8FCE-FF178316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6DF9-0A12-4C40-8E2A-F07AA70916B0}" type="datetime1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95B281-446B-47F2-90A8-F2E17FD7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8BFC94-A24F-4A5B-AD82-70411BD8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39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4D3490-CAB5-43EB-8B1B-292FAC59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1E35-E8EA-4A3D-9830-0ACFF97AB5FA}" type="datetime1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346C3F-B65F-44B9-A42B-B21DD880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ED2919-7998-48A3-8399-53689577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94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B376E-CE14-4939-A47A-1E9E08215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09E5F4-4D3B-4360-96B1-029C7464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B05AA6-2D87-4979-AA67-4CB3653BF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08981B-07CA-49FA-BD24-908FA6C9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1C24-CFA2-445C-80E6-D4EA813EC498}" type="datetime1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C9597C-8AFA-49B7-8A5D-CE32B373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9B80A9-9D62-4FC8-A9A2-079D4123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7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C086A5-E420-4EA8-9199-FB287305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8E453E4-2D6B-49EA-9F8C-71834E66D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D8DB23-2C52-47D5-86E3-304995C62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C41009-338A-4A8F-9144-CBE71EF4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3D6C-2BB2-4080-9D85-9B249ACC2983}" type="datetime1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3305BE-B933-476C-9E84-065BF2FB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7B0934-6C2F-4FFF-8084-7822A7B1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39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B1B976-E97F-4EBA-B110-4C6605CC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B158E0-F864-4D61-B2C6-C10DFAA33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2F571B-0605-47D6-9E2E-3204D1FBB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FA6AD-1F7C-4891-BE54-8932F4781D05}" type="datetime1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8F51DB-C824-4AB1-85B8-3916BCB2C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A82945-9722-4701-820B-AA7E7E7CF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60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145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41.png"/><Relationship Id="rId5" Type="http://schemas.openxmlformats.org/officeDocument/2006/relationships/image" Target="../media/image143.png"/><Relationship Id="rId10" Type="http://schemas.openxmlformats.org/officeDocument/2006/relationships/image" Target="../media/image40.png"/><Relationship Id="rId9" Type="http://schemas.openxmlformats.org/officeDocument/2006/relationships/image" Target="../media/image1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5.png"/><Relationship Id="rId7" Type="http://schemas.openxmlformats.org/officeDocument/2006/relationships/image" Target="../media/image8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10" Type="http://schemas.openxmlformats.org/officeDocument/2006/relationships/image" Target="../media/image840.png"/><Relationship Id="rId4" Type="http://schemas.openxmlformats.org/officeDocument/2006/relationships/image" Target="../media/image6.png"/><Relationship Id="rId9" Type="http://schemas.openxmlformats.org/officeDocument/2006/relationships/image" Target="../media/image8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2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6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0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33FED70-4F81-48A2-A795-651F52F799EA}"/>
              </a:ext>
            </a:extLst>
          </p:cNvPr>
          <p:cNvSpPr txBox="1"/>
          <p:nvPr/>
        </p:nvSpPr>
        <p:spPr>
          <a:xfrm>
            <a:off x="0" y="1827598"/>
            <a:ext cx="12192000" cy="2031325"/>
          </a:xfrm>
          <a:prstGeom prst="rect">
            <a:avLst/>
          </a:prstGeom>
          <a:solidFill>
            <a:srgbClr val="EAF4E4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5B4EF4C-C000-4C4A-B3E8-D6070D99FAE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041400"/>
                <a:ext cx="9144000" cy="2387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44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 tale of Bethe logarithms: leptonic widths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440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44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𝑐𝐽</m:t>
                        </m:r>
                      </m:sub>
                    </m:sSub>
                  </m:oMath>
                </a14:m>
                <a:r>
                  <a:rPr lang="en-US" altLang="zh-CN" sz="44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and Lamb shift</a:t>
                </a: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5B4EF4C-C000-4C4A-B3E8-D6070D99FA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041400"/>
                <a:ext cx="9144000" cy="2387600"/>
              </a:xfrm>
              <a:blipFill>
                <a:blip r:embed="rId2"/>
                <a:stretch>
                  <a:fillRect r="-1400" b="-10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15898764-3866-4736-80D9-00E140758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0655"/>
            <a:ext cx="9144000" cy="2493963"/>
          </a:xfrm>
        </p:spPr>
        <p:txBody>
          <a:bodyPr>
            <a:normAutofit/>
          </a:bodyPr>
          <a:lstStyle/>
          <a:p>
            <a:endParaRPr lang="en-US" altLang="zh-C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潘济陈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 2411.18560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corporation with Prof. Yu Jia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2DAE88-9A2B-42EF-DEDB-99862AD090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9" b="30082"/>
          <a:stretch/>
        </p:blipFill>
        <p:spPr>
          <a:xfrm>
            <a:off x="5065336" y="-12073"/>
            <a:ext cx="2061327" cy="18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05B91-2C7E-2F4F-CFD3-1E5F43B8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2CC3C-96AF-7388-4698-B765114D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7470484F-FC66-BB23-9C28-76D8EB9FC3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0575"/>
                <a:ext cx="9587845" cy="317768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3200" dirty="0">
                    <a:latin typeface="Times New Roman" panose="02020603050405020304" pitchFamily="18" charset="0"/>
                  </a:rPr>
                  <a:t>在量子力学微扰论的框架下，直接计算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𝑐𝐽</m:t>
                        </m:r>
                      </m:sub>
                    </m:sSub>
                    <m:r>
                      <a:rPr lang="en-US" altLang="zh-C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3200" dirty="0">
                    <a:latin typeface="Times New Roman" panose="02020603050405020304" pitchFamily="18" charset="0"/>
                  </a:rPr>
                  <a:t>中</a:t>
                </a:r>
                <a:r>
                  <a:rPr lang="en-US" altLang="zh-CN" sz="3200" dirty="0"/>
                  <a:t>leading Fock state</a:t>
                </a:r>
                <a:r>
                  <a:rPr lang="zh-CN" altLang="en-US" sz="3200" dirty="0"/>
                  <a:t>和</a:t>
                </a:r>
                <a:r>
                  <a:rPr lang="en-US" altLang="zh-CN" sz="3200" dirty="0"/>
                  <a:t>High Fock State</a:t>
                </a:r>
                <a:r>
                  <a:rPr lang="zh-CN" altLang="en-US" sz="3200" dirty="0"/>
                  <a:t>的贡献</a:t>
                </a:r>
                <a:r>
                  <a:rPr lang="zh-CN" altLang="en-US" sz="3200" dirty="0">
                    <a:latin typeface="Times New Roman" panose="02020603050405020304" pitchFamily="18" charset="0"/>
                  </a:rPr>
                  <a:t>，我们猜想二者相加的结果不但红外有限，且不依赖于减除能标；</a:t>
                </a:r>
                <a:endParaRPr lang="en-US" altLang="zh-CN" sz="32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3200" dirty="0">
                    <a:latin typeface="Times New Roman" panose="02020603050405020304" pitchFamily="18" charset="0"/>
                  </a:rPr>
                  <a:t>该框架可以自动推广到任意的高激发态。</a:t>
                </a:r>
                <a:endParaRPr lang="en-US" altLang="zh-CN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</a:endParaRPr>
              </a:p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7470484F-FC66-BB23-9C28-76D8EB9FC3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0575"/>
                <a:ext cx="9587845" cy="3177680"/>
              </a:xfrm>
              <a:blipFill>
                <a:blip r:embed="rId3"/>
                <a:stretch>
                  <a:fillRect l="-1336" r="-13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DEA446D-A3CE-7610-913A-BA6E9368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FB4BF9-4FF0-2668-E9E1-9B4A7DFBA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88" y="4543752"/>
            <a:ext cx="4380825" cy="9163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95B84D-D3A8-D330-20BA-20DD5D129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89" y="5475508"/>
            <a:ext cx="6191250" cy="5048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F8C98-3D75-D67C-D6E6-952200E55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62" y="6007803"/>
            <a:ext cx="62388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8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procedure </a:t>
            </a:r>
            <a:endParaRPr lang="zh-CN" alt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252A6CA-60B1-6290-BF35-579D1A4F1235}"/>
                  </a:ext>
                </a:extLst>
              </p:cNvPr>
              <p:cNvSpPr txBox="1"/>
              <p:nvPr/>
            </p:nvSpPr>
            <p:spPr>
              <a:xfrm>
                <a:off x="1036497" y="3857704"/>
                <a:ext cx="6231118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b="1" i="1" dirty="0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zh-CN" altLang="en-US" b="1" dirty="0"/>
                  <a:t>是精细结构常数，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zh-CN" altLang="en-US" b="1" dirty="0"/>
                  <a:t>为夸克的电荷分数</a:t>
                </a:r>
                <a:r>
                  <a:rPr lang="en-US" altLang="zh-CN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zh-CN" altLang="en-US" b="1" dirty="0"/>
                  <a:t>为粲夸克的质量，</a:t>
                </a:r>
                <a14:m>
                  <m:oMath xmlns:m="http://schemas.openxmlformats.org/officeDocument/2006/math">
                    <m:r>
                      <a:rPr lang="zh-CN" altLang="en-US" b="1" i="1" dirty="0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zh-CN" altLang="en-US" b="1" dirty="0"/>
                  <a:t>为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𝑴𝑺</m:t>
                        </m:r>
                      </m:e>
                    </m:acc>
                  </m:oMath>
                </a14:m>
                <a:r>
                  <a:rPr lang="zh-CN" altLang="en-US" b="1" dirty="0"/>
                  <a:t>减除方案下的重整化能标</a:t>
                </a: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252A6CA-60B1-6290-BF35-579D1A4F1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97" y="3857704"/>
                <a:ext cx="6231118" cy="655244"/>
              </a:xfrm>
              <a:prstGeom prst="rect">
                <a:avLst/>
              </a:prstGeom>
              <a:blipFill>
                <a:blip r:embed="rId3"/>
                <a:stretch>
                  <a:fillRect t="-5607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4E6BA7E-DBE9-8A5C-EA2C-9634E4E6E9AC}"/>
                  </a:ext>
                </a:extLst>
              </p:cNvPr>
              <p:cNvSpPr txBox="1"/>
              <p:nvPr/>
            </p:nvSpPr>
            <p:spPr>
              <a:xfrm>
                <a:off x="8304111" y="3547909"/>
                <a:ext cx="357275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AutoNum type="arabicPeriod"/>
                </a:pPr>
                <a:r>
                  <a:rPr lang="zh-CN" altLang="en-US" dirty="0"/>
                  <a:t>该发散为红外发散</a:t>
                </a:r>
                <a:endParaRPr lang="en-US" altLang="zh-CN" dirty="0"/>
              </a:p>
              <a:p>
                <a:pPr marL="342900" indent="-342900">
                  <a:buAutoNum type="arabicPeriod"/>
                </a:pPr>
                <a:r>
                  <a:rPr lang="zh-CN" altLang="en-US" dirty="0"/>
                  <a:t>注意到，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的虚部对应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zh-CN" altLang="en-US" dirty="0"/>
                  <a:t>的衰变宽度。而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不存在这个虚部也是因为衰变道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zh-CN" altLang="en-US" dirty="0"/>
                  <a:t>是被朗道</a:t>
                </a:r>
                <a:r>
                  <a:rPr lang="en-US" altLang="zh-CN" dirty="0"/>
                  <a:t>-</a:t>
                </a:r>
                <a:r>
                  <a:rPr lang="zh-CN" altLang="en-US" dirty="0"/>
                  <a:t>杨定理禁戒的。</a:t>
                </a:r>
                <a:endParaRPr lang="en-US" altLang="zh-CN" dirty="0"/>
              </a:p>
              <a:p>
                <a:pPr marL="342900" indent="-342900">
                  <a:buFontTx/>
                  <a:buAutoNum type="arabicPeriod"/>
                </a:pPr>
                <a:r>
                  <a:rPr lang="zh-CN" altLang="en-US" dirty="0"/>
                  <a:t>从区域展开的角度来看，这里只考虑了圈动量为</a:t>
                </a:r>
                <a:r>
                  <a:rPr lang="en-US" altLang="zh-CN" dirty="0"/>
                  <a:t>hard</a:t>
                </a:r>
                <a:r>
                  <a:rPr lang="zh-CN" altLang="en-US" dirty="0"/>
                  <a:t>区域的贡献</a:t>
                </a:r>
                <a:endParaRPr lang="en-US" altLang="zh-CN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4E6BA7E-DBE9-8A5C-EA2C-9634E4E6E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11" y="3547909"/>
                <a:ext cx="3572759" cy="2585323"/>
              </a:xfrm>
              <a:prstGeom prst="rect">
                <a:avLst/>
              </a:prstGeom>
              <a:blipFill>
                <a:blip r:embed="rId4"/>
                <a:stretch>
                  <a:fillRect l="-853" t="-1179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C68B4F5-AECE-8B4C-E430-6CA91C032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6793"/>
            <a:ext cx="9221821" cy="19311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1F1A51-BBBB-0342-A654-FEA81FBE1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2500" y="818920"/>
            <a:ext cx="4389500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2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FBC20-A9C7-1A4F-9B5D-16C2CF3B4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DC46E-AA99-F897-9ED6-94436BD3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procedure </a:t>
            </a:r>
            <a:endParaRPr lang="zh-CN" alt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77DBA9-B707-D5B2-13C0-C6D5857BD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477406"/>
            <a:ext cx="6819900" cy="9620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EB777A-98CF-EF5F-E311-D8A264A8F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38" y="2549384"/>
            <a:ext cx="7597724" cy="20980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672B75-A5FA-4026-B18D-ACEC00786004}"/>
                  </a:ext>
                </a:extLst>
              </p:cNvPr>
              <p:cNvSpPr txBox="1"/>
              <p:nvPr/>
            </p:nvSpPr>
            <p:spPr>
              <a:xfrm>
                <a:off x="845270" y="4757368"/>
                <a:ext cx="1050146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zh-CN" altLang="en-US" dirty="0"/>
                  <a:t>我们不直接考虑中间态为连续谱的贡献。这些连续谱均可由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zh-CN" altLang="en-US" dirty="0"/>
                  <a:t>组成的</a:t>
                </a:r>
                <a:r>
                  <a:rPr lang="en-US" altLang="zh-CN" dirty="0"/>
                  <a:t>meson loop</a:t>
                </a:r>
                <a:r>
                  <a:rPr lang="zh-CN" altLang="en-US" dirty="0"/>
                  <a:t>表征。因为我们后面用到的屏蔽势模型（</a:t>
                </a:r>
                <a:r>
                  <a:rPr lang="en-US" altLang="zh-CN" dirty="0"/>
                  <a:t> Chao, et al, Phys. Rev. D 79, 094004 (2009)</a:t>
                </a:r>
                <a:r>
                  <a:rPr lang="zh-CN" altLang="en-US" dirty="0"/>
                  <a:t>）已经考虑了拉开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zh-CN" altLang="en-US" dirty="0"/>
                  <a:t>至长距离时，轻夸克对产生的色禁闭效应，所以这里不重复计算。在其他势模型中连续谱的贡献，则根据大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展开的精神，是被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压低的。此外，直接计算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zh-CN" altLang="en-US" dirty="0"/>
                  <a:t>的</a:t>
                </a:r>
                <a:r>
                  <a:rPr lang="en-US" altLang="zh-CN" dirty="0"/>
                  <a:t>meson loop</a:t>
                </a:r>
                <a:r>
                  <a:rPr lang="zh-CN" altLang="en-US" dirty="0"/>
                  <a:t>的结果（</a:t>
                </a:r>
                <a:r>
                  <a:rPr lang="en-US" altLang="zh-CN" dirty="0"/>
                  <a:t>Duan, Phys. Rev. D 110, no.3, 034027 (2024) </a:t>
                </a:r>
                <a:r>
                  <a:rPr lang="zh-CN" altLang="en-US" dirty="0"/>
                  <a:t>）也印证了我们的论述。</a:t>
                </a:r>
                <a:endParaRPr lang="en-US" altLang="zh-CN" dirty="0"/>
              </a:p>
              <a:p>
                <a:pPr marL="342900" indent="-342900">
                  <a:buAutoNum type="arabicPeriod"/>
                </a:pPr>
                <a:r>
                  <a:rPr lang="zh-CN" altLang="en-US" dirty="0"/>
                  <a:t>如果考虑高激发态的</a:t>
                </a:r>
                <a:r>
                  <a:rPr lang="en-US" altLang="zh-CN" dirty="0"/>
                  <a:t>S-wave</a:t>
                </a:r>
                <a:r>
                  <a:rPr lang="zh-CN" altLang="en-US" dirty="0"/>
                  <a:t>夸克偶素不稳定的影响，可以直接在分母中加上有限宽度的虚部计算。</a:t>
                </a: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672B75-A5FA-4026-B18D-ACEC00786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70" y="4757368"/>
                <a:ext cx="10501460" cy="1754326"/>
              </a:xfrm>
              <a:prstGeom prst="rect">
                <a:avLst/>
              </a:prstGeom>
              <a:blipFill>
                <a:blip r:embed="rId5"/>
                <a:stretch>
                  <a:fillRect l="-348" t="-1736" r="-465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5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procedure 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EE09A1-967E-636E-2594-A7DBC0DF6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674" y="1991874"/>
            <a:ext cx="1926503" cy="109738"/>
          </a:xfrm>
          <a:prstGeom prst="rect">
            <a:avLst/>
          </a:prstGeom>
        </p:spPr>
      </p:pic>
      <p:sp>
        <p:nvSpPr>
          <p:cNvPr id="5" name="流程图: 汇总连接 4">
            <a:extLst>
              <a:ext uri="{FF2B5EF4-FFF2-40B4-BE49-F238E27FC236}">
                <a16:creationId xmlns:a16="http://schemas.microsoft.com/office/drawing/2014/main" id="{BC53798B-CE7F-C4A0-7422-B42E5028ADEB}"/>
              </a:ext>
            </a:extLst>
          </p:cNvPr>
          <p:cNvSpPr/>
          <p:nvPr/>
        </p:nvSpPr>
        <p:spPr>
          <a:xfrm>
            <a:off x="10078055" y="1928996"/>
            <a:ext cx="226243" cy="238909"/>
          </a:xfrm>
          <a:prstGeom prst="flowChartSummingJunct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897606B-2C31-DA23-67B5-185D5CDE90CE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10271165" y="1200343"/>
            <a:ext cx="1164990" cy="763640"/>
          </a:xfrm>
          <a:prstGeom prst="line">
            <a:avLst/>
          </a:prstGeom>
          <a:ln w="19050">
            <a:solidFill>
              <a:srgbClr val="0C12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36B3B75-F2F8-5FC1-D84F-3188663F44B1}"/>
              </a:ext>
            </a:extLst>
          </p:cNvPr>
          <p:cNvCxnSpPr>
            <a:cxnSpLocks/>
          </p:cNvCxnSpPr>
          <p:nvPr/>
        </p:nvCxnSpPr>
        <p:spPr>
          <a:xfrm>
            <a:off x="10271165" y="2167905"/>
            <a:ext cx="1164990" cy="763640"/>
          </a:xfrm>
          <a:prstGeom prst="line">
            <a:avLst/>
          </a:prstGeom>
          <a:ln w="19050">
            <a:solidFill>
              <a:srgbClr val="0C12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822DFC2-D706-55ED-B0CC-CEB62538D6EB}"/>
                  </a:ext>
                </a:extLst>
              </p:cNvPr>
              <p:cNvSpPr txBox="1"/>
              <p:nvPr/>
            </p:nvSpPr>
            <p:spPr>
              <a:xfrm>
                <a:off x="11378669" y="896113"/>
                <a:ext cx="254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0C12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C12F8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0C12F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solidFill>
                    <a:srgbClr val="0C12F8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822DFC2-D706-55ED-B0CC-CEB62538D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669" y="896113"/>
                <a:ext cx="254524" cy="461665"/>
              </a:xfrm>
              <a:prstGeom prst="rect">
                <a:avLst/>
              </a:prstGeom>
              <a:blipFill>
                <a:blip r:embed="rId5"/>
                <a:stretch>
                  <a:fillRect r="-48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8B4C1A-C04B-A5EC-4202-17341CA766F5}"/>
                  </a:ext>
                </a:extLst>
              </p:cNvPr>
              <p:cNvSpPr txBox="1"/>
              <p:nvPr/>
            </p:nvSpPr>
            <p:spPr>
              <a:xfrm>
                <a:off x="11374741" y="2673802"/>
                <a:ext cx="254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solidFill>
                                <a:srgbClr val="0C12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0C12F8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0C12F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400" i="1" dirty="0">
                  <a:solidFill>
                    <a:srgbClr val="0C12F8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8B4C1A-C04B-A5EC-4202-17341CA76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741" y="2673802"/>
                <a:ext cx="254524" cy="461665"/>
              </a:xfrm>
              <a:prstGeom prst="rect">
                <a:avLst/>
              </a:prstGeom>
              <a:blipFill>
                <a:blip r:embed="rId6"/>
                <a:stretch>
                  <a:fillRect r="-952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弧形 9">
            <a:extLst>
              <a:ext uri="{FF2B5EF4-FFF2-40B4-BE49-F238E27FC236}">
                <a16:creationId xmlns:a16="http://schemas.microsoft.com/office/drawing/2014/main" id="{848E1595-86B2-DC14-D068-14113F16049A}"/>
              </a:ext>
            </a:extLst>
          </p:cNvPr>
          <p:cNvSpPr/>
          <p:nvPr/>
        </p:nvSpPr>
        <p:spPr>
          <a:xfrm>
            <a:off x="9006742" y="1388085"/>
            <a:ext cx="1164990" cy="1253972"/>
          </a:xfrm>
          <a:prstGeom prst="arc">
            <a:avLst>
              <a:gd name="adj1" fmla="val 10958156"/>
              <a:gd name="adj2" fmla="val 21498265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116D264-E052-0243-9E55-98F39626E58D}"/>
                  </a:ext>
                </a:extLst>
              </p:cNvPr>
              <p:cNvSpPr txBox="1"/>
              <p:nvPr/>
            </p:nvSpPr>
            <p:spPr>
              <a:xfrm>
                <a:off x="9813822" y="1199843"/>
                <a:ext cx="5641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116D264-E052-0243-9E55-98F39626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822" y="1199843"/>
                <a:ext cx="564183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2AA681B-D46A-0FA6-45BE-DD1CF5ED7806}"/>
                  </a:ext>
                </a:extLst>
              </p:cNvPr>
              <p:cNvSpPr txBox="1"/>
              <p:nvPr/>
            </p:nvSpPr>
            <p:spPr>
              <a:xfrm>
                <a:off x="7795691" y="1832563"/>
                <a:ext cx="468983" cy="390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2AA681B-D46A-0FA6-45BE-DD1CF5ED7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691" y="1832563"/>
                <a:ext cx="468983" cy="390556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AE3450C-38FB-4921-C61F-87A248C39166}"/>
                  </a:ext>
                </a:extLst>
              </p:cNvPr>
              <p:cNvSpPr txBox="1"/>
              <p:nvPr/>
            </p:nvSpPr>
            <p:spPr>
              <a:xfrm>
                <a:off x="9380566" y="2102112"/>
                <a:ext cx="5726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sPre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AE3450C-38FB-4921-C61F-87A248C39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566" y="2102112"/>
                <a:ext cx="57267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66F25249-2777-5F37-A8FA-193C2C5451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4887" y="2141750"/>
            <a:ext cx="362569" cy="2900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59C96B9-B444-AF5D-BA66-8FB7F735EE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5" y="1318173"/>
            <a:ext cx="6973985" cy="8444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F43AF5-264E-5177-B1BB-41FA98A3F4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1" y="2555868"/>
            <a:ext cx="8425717" cy="1746263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78793BA-61E0-B7DC-1B32-8335E9537225}"/>
              </a:ext>
            </a:extLst>
          </p:cNvPr>
          <p:cNvCxnSpPr/>
          <p:nvPr/>
        </p:nvCxnSpPr>
        <p:spPr>
          <a:xfrm flipV="1">
            <a:off x="4147794" y="1383134"/>
            <a:ext cx="555162" cy="8399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2D223E8-C3A4-2EA4-FED9-234541A2F85B}"/>
              </a:ext>
            </a:extLst>
          </p:cNvPr>
          <p:cNvCxnSpPr/>
          <p:nvPr/>
        </p:nvCxnSpPr>
        <p:spPr>
          <a:xfrm flipV="1">
            <a:off x="5263169" y="1339395"/>
            <a:ext cx="555162" cy="839985"/>
          </a:xfrm>
          <a:prstGeom prst="line">
            <a:avLst/>
          </a:prstGeom>
          <a:ln w="38100">
            <a:solidFill>
              <a:srgbClr val="0C12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F6CEDCC-E813-82F9-6AB0-9E8D2272F137}"/>
              </a:ext>
            </a:extLst>
          </p:cNvPr>
          <p:cNvCxnSpPr/>
          <p:nvPr/>
        </p:nvCxnSpPr>
        <p:spPr>
          <a:xfrm flipV="1">
            <a:off x="5527380" y="2435719"/>
            <a:ext cx="555162" cy="839985"/>
          </a:xfrm>
          <a:prstGeom prst="line">
            <a:avLst/>
          </a:prstGeom>
          <a:ln w="38100">
            <a:solidFill>
              <a:srgbClr val="0C12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91ABE611-B729-6F5A-CB43-C86A2A1D88F9}"/>
              </a:ext>
            </a:extLst>
          </p:cNvPr>
          <p:cNvCxnSpPr/>
          <p:nvPr/>
        </p:nvCxnSpPr>
        <p:spPr>
          <a:xfrm flipV="1">
            <a:off x="4423804" y="2596024"/>
            <a:ext cx="555162" cy="8399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ECD3555-666E-0561-2F55-D814A30098A2}"/>
              </a:ext>
            </a:extLst>
          </p:cNvPr>
          <p:cNvCxnSpPr/>
          <p:nvPr/>
        </p:nvCxnSpPr>
        <p:spPr>
          <a:xfrm flipV="1">
            <a:off x="5494766" y="3428689"/>
            <a:ext cx="555162" cy="839985"/>
          </a:xfrm>
          <a:prstGeom prst="line">
            <a:avLst/>
          </a:prstGeom>
          <a:ln w="38100">
            <a:solidFill>
              <a:srgbClr val="0C12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BEC9F37-7CB8-79C4-B1F0-926652B358B6}"/>
              </a:ext>
            </a:extLst>
          </p:cNvPr>
          <p:cNvCxnSpPr/>
          <p:nvPr/>
        </p:nvCxnSpPr>
        <p:spPr>
          <a:xfrm flipV="1">
            <a:off x="4331969" y="3462146"/>
            <a:ext cx="555162" cy="8399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箭头: 直角上 35">
            <a:extLst>
              <a:ext uri="{FF2B5EF4-FFF2-40B4-BE49-F238E27FC236}">
                <a16:creationId xmlns:a16="http://schemas.microsoft.com/office/drawing/2014/main" id="{011828BA-89E2-06B4-8E22-AEA2900D90BC}"/>
              </a:ext>
            </a:extLst>
          </p:cNvPr>
          <p:cNvSpPr/>
          <p:nvPr/>
        </p:nvSpPr>
        <p:spPr>
          <a:xfrm rot="5400000">
            <a:off x="825659" y="4306845"/>
            <a:ext cx="1404594" cy="1395167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D01A16C-8A5D-B6EA-99BC-60A76A9D2546}"/>
              </a:ext>
            </a:extLst>
          </p:cNvPr>
          <p:cNvSpPr txBox="1"/>
          <p:nvPr/>
        </p:nvSpPr>
        <p:spPr>
          <a:xfrm>
            <a:off x="1169738" y="4634880"/>
            <a:ext cx="105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Sum up</a:t>
            </a:r>
            <a:endParaRPr lang="zh-CN" altLang="en-US" b="1" dirty="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4425E89F-7A74-40CC-AAA9-5368EA969F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40" y="4421790"/>
            <a:ext cx="9615340" cy="1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1B43B-5B82-814E-1C27-E4C14A3DF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6BF7E-B283-3196-392A-309D4D42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result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EEF1966-EBEE-44C5-BA9A-139DEEB8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9C1F4846-F6C6-30AB-9BE4-94EF5D091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4339502"/>
            <a:ext cx="6057900" cy="8877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345AC-AAC5-C2EE-1093-06D02A1DE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4" y="1024812"/>
            <a:ext cx="11277572" cy="21856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F45BAE-0353-F194-41B1-9EFC98E81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657" y="3429000"/>
            <a:ext cx="5247587" cy="7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2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DA475-AAF5-1EBA-FF5F-C42B9B33A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81F1B-704E-4DD0-53E5-B1135E14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9F4CDD6-73D4-E238-E851-48DE2783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787755-9AC3-F313-1A31-2831E7B5A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238"/>
            <a:ext cx="9926425" cy="31326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D9D2E0-BA72-CF79-C1E2-DE1B0D74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8" y="1042818"/>
            <a:ext cx="4571284" cy="24733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F22B87-07A9-FACC-7C8A-BDEDC9D7C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19" y="1958339"/>
            <a:ext cx="2961357" cy="53237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8494D15-F33D-A75C-D51C-018606EDF728}"/>
              </a:ext>
            </a:extLst>
          </p:cNvPr>
          <p:cNvSpPr txBox="1"/>
          <p:nvPr/>
        </p:nvSpPr>
        <p:spPr>
          <a:xfrm>
            <a:off x="8610600" y="1762863"/>
            <a:ext cx="2332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In shark contrast with the Lamb shift in hydrogen atom!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2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BC495-02C6-B7D1-7768-9A8A5A155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759C54-B0B7-B11D-3485-2AF8AA3D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7AE8005-CC4D-2CB7-835F-3B1257FD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16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3B6900-FE8D-B693-B281-E784E1D7F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7" y="1165637"/>
            <a:ext cx="10448925" cy="20097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712F11A-BF1E-0991-552C-B941D984B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27" y="4362140"/>
            <a:ext cx="5229225" cy="4381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E6ECBE2-CF81-CF4D-18FE-7F5349031FD9}"/>
              </a:ext>
            </a:extLst>
          </p:cNvPr>
          <p:cNvSpPr txBox="1"/>
          <p:nvPr/>
        </p:nvSpPr>
        <p:spPr>
          <a:xfrm>
            <a:off x="556181" y="4362140"/>
            <a:ext cx="493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Zhi-Guo He, et al, PRD 88, 011501(R) (2013):</a:t>
            </a:r>
            <a:endParaRPr lang="zh-CN" altLang="en-US" b="1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D23B0FD-004E-E411-6184-2943345F6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119" y="3364081"/>
            <a:ext cx="8321761" cy="5243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3FE3770-196F-DA26-5EED-C999CD0AC84C}"/>
                  </a:ext>
                </a:extLst>
              </p:cNvPr>
              <p:cNvSpPr txBox="1"/>
              <p:nvPr/>
            </p:nvSpPr>
            <p:spPr>
              <a:xfrm>
                <a:off x="3120271" y="5198412"/>
                <a:ext cx="49396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N. Brambilla, et al, arXiv:2411.14306, </a:t>
                </a:r>
              </a:p>
              <a:p>
                <a:pPr algn="ctr"/>
                <a:r>
                  <a:rPr lang="it-IT" altLang="zh-CN" b="1" dirty="0"/>
                  <a:t>H. Li, C. Shi, Y. Chen, et al</a:t>
                </a:r>
                <a:r>
                  <a:rPr lang="en-US" altLang="zh-CN" b="1" dirty="0"/>
                  <a:t>, arXiv:2402.14541: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zh-CN" altLang="en-US" b="1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3FE3770-196F-DA26-5EED-C999CD0AC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271" y="5198412"/>
                <a:ext cx="4939646" cy="923330"/>
              </a:xfrm>
              <a:prstGeom prst="rect">
                <a:avLst/>
              </a:prstGeom>
              <a:blipFill>
                <a:blip r:embed="rId6"/>
                <a:stretch>
                  <a:fillRect t="-3974" r="-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81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6407A-72BA-1F0B-5A9D-FA772A7B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20B9A8-3960-B539-FDE5-22B35E58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AE88746F-0FEF-027A-8AEE-2D73B7DD48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90574"/>
                <a:ext cx="10172307" cy="445035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3200" dirty="0">
                    <a:latin typeface="Times New Roman" panose="02020603050405020304" pitchFamily="18" charset="0"/>
                  </a:rPr>
                  <a:t>我们提供了一套系统、完整的计算</a:t>
                </a:r>
                <a:r>
                  <a:rPr lang="en-US" altLang="zh-CN" sz="3200" dirty="0">
                    <a:latin typeface="Times New Roman" panose="02020603050405020304" pitchFamily="18" charset="0"/>
                  </a:rPr>
                  <a:t>P-wave</a:t>
                </a:r>
                <a:r>
                  <a:rPr lang="zh-CN" altLang="en-US" sz="3200" dirty="0">
                    <a:latin typeface="Times New Roman" panose="02020603050405020304" pitchFamily="18" charset="0"/>
                  </a:rPr>
                  <a:t>夸克偶素轻子对衰变的方法，该方法正确考虑了</a:t>
                </a:r>
                <a:r>
                  <a:rPr lang="en-US" altLang="zh-CN" sz="3200" dirty="0">
                    <a:latin typeface="Times New Roman" panose="02020603050405020304" pitchFamily="18" charset="0"/>
                  </a:rPr>
                  <a:t>High Fock State</a:t>
                </a:r>
                <a:r>
                  <a:rPr lang="zh-CN" altLang="en-US" sz="3200" dirty="0">
                    <a:latin typeface="Times New Roman" panose="02020603050405020304" pitchFamily="18" charset="0"/>
                  </a:rPr>
                  <a:t>的贡献并得到了红外有限且不依赖于减除能标的结果；</a:t>
                </a:r>
                <a:endParaRPr lang="en-US" altLang="zh-CN" sz="32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3200" dirty="0">
                    <a:latin typeface="Times New Roman" panose="02020603050405020304" pitchFamily="18" charset="0"/>
                  </a:rPr>
                  <a:t>结果中出现的</a:t>
                </a:r>
                <a:r>
                  <a:rPr lang="en-US" altLang="zh-CN" sz="3200" dirty="0">
                    <a:latin typeface="Times New Roman" panose="02020603050405020304" pitchFamily="18" charset="0"/>
                  </a:rPr>
                  <a:t>Bethe log</a:t>
                </a:r>
                <a:r>
                  <a:rPr lang="zh-CN" altLang="en-US" sz="3200" dirty="0">
                    <a:latin typeface="Times New Roman" panose="02020603050405020304" pitchFamily="18" charset="0"/>
                  </a:rPr>
                  <a:t>收敛性很好，其数值特性与传统的</a:t>
                </a:r>
                <a:r>
                  <a:rPr lang="en-US" altLang="zh-CN" sz="3200" dirty="0">
                    <a:latin typeface="Times New Roman" panose="02020603050405020304" pitchFamily="18" charset="0"/>
                  </a:rPr>
                  <a:t>Lamb shift</a:t>
                </a:r>
                <a:r>
                  <a:rPr lang="zh-CN" altLang="en-US" sz="3200" dirty="0">
                    <a:latin typeface="Times New Roman" panose="02020603050405020304" pitchFamily="18" charset="0"/>
                  </a:rPr>
                  <a:t>的</a:t>
                </a:r>
                <a:r>
                  <a:rPr lang="en-US" altLang="zh-CN" sz="3200" dirty="0">
                    <a:latin typeface="Times New Roman" panose="02020603050405020304" pitchFamily="18" charset="0"/>
                  </a:rPr>
                  <a:t>Bethe log</a:t>
                </a:r>
                <a:r>
                  <a:rPr lang="zh-CN" altLang="en-US" sz="3200" dirty="0">
                    <a:latin typeface="Times New Roman" panose="02020603050405020304" pitchFamily="18" charset="0"/>
                  </a:rPr>
                  <a:t>大相径庭。</a:t>
                </a:r>
                <a:endParaRPr lang="en-US" altLang="zh-CN" sz="32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3200" dirty="0">
                    <a:latin typeface="Times New Roman" panose="02020603050405020304" pitchFamily="18" charset="0"/>
                  </a:rPr>
                  <a:t>数值计算的不同势模型下的衰变宽度比实验值略大，但仍在</a:t>
                </a:r>
                <a:r>
                  <a:rPr lang="en-US" altLang="zh-CN" sz="3200" dirty="0">
                    <a:latin typeface="Times New Roman" panose="02020603050405020304" pitchFamily="18" charset="0"/>
                  </a:rPr>
                  <a:t>2σ</a:t>
                </a:r>
                <a:r>
                  <a:rPr lang="zh-CN" altLang="en-US" sz="3200" dirty="0">
                    <a:latin typeface="Times New Roman" panose="02020603050405020304" pitchFamily="18" charset="0"/>
                  </a:rPr>
                  <a:t>误差范围内。其中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200" dirty="0">
                    <a:latin typeface="Times New Roman" panose="02020603050405020304" pitchFamily="18" charset="0"/>
                  </a:rPr>
                  <a:t>的结果为我们估算高激发态的</a:t>
                </a:r>
                <a:r>
                  <a:rPr lang="en-US" altLang="zh-CN" sz="3200" dirty="0">
                    <a:latin typeface="Times New Roman" panose="02020603050405020304" pitchFamily="18" charset="0"/>
                  </a:rPr>
                  <a:t>quarkonium</a:t>
                </a:r>
                <a:r>
                  <a:rPr lang="zh-CN" altLang="en-US" sz="3200" dirty="0">
                    <a:latin typeface="Times New Roman" panose="02020603050405020304" pitchFamily="18" charset="0"/>
                  </a:rPr>
                  <a:t>在</a:t>
                </a:r>
                <a:r>
                  <a:rPr lang="en-US" altLang="zh-CN" sz="3200" dirty="0">
                    <a:latin typeface="Times New Roman" panose="02020603050405020304" pitchFamily="18" charset="0"/>
                  </a:rPr>
                  <a:t>X(3872)</a:t>
                </a:r>
                <a:r>
                  <a:rPr lang="zh-CN" altLang="en-US" sz="3200" dirty="0">
                    <a:latin typeface="Times New Roman" panose="02020603050405020304" pitchFamily="18" charset="0"/>
                  </a:rPr>
                  <a:t>中的成分比例提供了新思路。</a:t>
                </a:r>
                <a:endParaRPr lang="en-US" altLang="zh-CN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</a:endParaRPr>
              </a:p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AE88746F-0FEF-027A-8AEE-2D73B7DD48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90574"/>
                <a:ext cx="10172307" cy="4450350"/>
              </a:xfrm>
              <a:blipFill>
                <a:blip r:embed="rId3"/>
                <a:stretch>
                  <a:fillRect l="-659" r="-2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B3556AC-ABFF-9644-B8CE-486603EB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732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903FD68-AF1E-BBEA-DF61-5A54E65A01B5}"/>
              </a:ext>
            </a:extLst>
          </p:cNvPr>
          <p:cNvSpPr txBox="1"/>
          <p:nvPr/>
        </p:nvSpPr>
        <p:spPr>
          <a:xfrm>
            <a:off x="3249105" y="3044279"/>
            <a:ext cx="5693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548235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That’s all, Thank you</a:t>
            </a:r>
            <a:endParaRPr lang="zh-CN" altLang="en-US" sz="4400" b="1" dirty="0">
              <a:solidFill>
                <a:srgbClr val="548235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7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FDF2BA75-92D3-4680-85A3-41A9B4FA7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574"/>
            <a:ext cx="10515600" cy="506577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Introduction and motivation</a:t>
            </a:r>
          </a:p>
          <a:p>
            <a:pPr>
              <a:lnSpc>
                <a:spcPct val="16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Calculation procedure </a:t>
            </a:r>
          </a:p>
          <a:p>
            <a:pPr>
              <a:lnSpc>
                <a:spcPct val="16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Numerical result</a:t>
            </a:r>
          </a:p>
          <a:p>
            <a:pPr>
              <a:lnSpc>
                <a:spcPct val="16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Summary</a:t>
            </a:r>
            <a:endParaRPr lang="en-US" altLang="zh-CN" dirty="0">
              <a:latin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C1D043A-201D-4600-B10A-810690A8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77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FB8E6-C20A-48B6-8386-5D923EAAE4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0B3C0B3-AEE2-7F69-2BF9-88082999E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91" y="1495818"/>
            <a:ext cx="8706390" cy="156913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2552282-B3E1-5ECB-BC0B-96D3EA6B50E5}"/>
              </a:ext>
            </a:extLst>
          </p:cNvPr>
          <p:cNvSpPr txBox="1"/>
          <p:nvPr/>
        </p:nvSpPr>
        <p:spPr>
          <a:xfrm>
            <a:off x="131976" y="1819373"/>
            <a:ext cx="1470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S-wave quarkonium leptonic decay</a:t>
            </a:r>
            <a:endParaRPr lang="zh-CN" altLang="en-US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34E3CC5-C5B6-BCBC-4B67-FB5446402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242" y="3561957"/>
            <a:ext cx="3686175" cy="18002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97684EA-6679-8D2D-F18F-CBA47FA883CF}"/>
              </a:ext>
            </a:extLst>
          </p:cNvPr>
          <p:cNvSpPr txBox="1"/>
          <p:nvPr/>
        </p:nvSpPr>
        <p:spPr>
          <a:xfrm>
            <a:off x="131976" y="4000404"/>
            <a:ext cx="1470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P-wave quarkonium leptonic decay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5215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FB8E6-C20A-48B6-8386-5D923EAAE4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A547859-1A6C-3EDD-2948-1405FD7D0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8" y="1310895"/>
            <a:ext cx="3721824" cy="50454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50FA4C-6097-4A1B-99CA-18D4A63EF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040" y="1215496"/>
            <a:ext cx="3989172" cy="4427008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33053D83-6F52-3012-4E89-0422A8D8ADE2}"/>
              </a:ext>
            </a:extLst>
          </p:cNvPr>
          <p:cNvSpPr/>
          <p:nvPr/>
        </p:nvSpPr>
        <p:spPr>
          <a:xfrm>
            <a:off x="6314543" y="3089428"/>
            <a:ext cx="435005" cy="33957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140B42C-728C-8996-D228-015770A4AA2A}"/>
              </a:ext>
            </a:extLst>
          </p:cNvPr>
          <p:cNvSpPr/>
          <p:nvPr/>
        </p:nvSpPr>
        <p:spPr>
          <a:xfrm>
            <a:off x="6314543" y="5203793"/>
            <a:ext cx="435005" cy="33957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3528B80-1623-2224-E027-062B8F88128C}"/>
              </a:ext>
            </a:extLst>
          </p:cNvPr>
          <p:cNvCxnSpPr>
            <a:stCxn id="8" idx="6"/>
          </p:cNvCxnSpPr>
          <p:nvPr/>
        </p:nvCxnSpPr>
        <p:spPr>
          <a:xfrm flipV="1">
            <a:off x="6749548" y="2894120"/>
            <a:ext cx="1648728" cy="365094"/>
          </a:xfrm>
          <a:prstGeom prst="straightConnector1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89DF14A-A606-2D9B-DDD9-E59E752D8962}"/>
              </a:ext>
            </a:extLst>
          </p:cNvPr>
          <p:cNvCxnSpPr/>
          <p:nvPr/>
        </p:nvCxnSpPr>
        <p:spPr>
          <a:xfrm flipV="1">
            <a:off x="6749548" y="4991838"/>
            <a:ext cx="1648728" cy="365094"/>
          </a:xfrm>
          <a:prstGeom prst="straightConnector1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75D8504-648D-674F-3FB6-2C0A28169FC5}"/>
                  </a:ext>
                </a:extLst>
              </p:cNvPr>
              <p:cNvSpPr txBox="1"/>
              <p:nvPr/>
            </p:nvSpPr>
            <p:spPr>
              <a:xfrm>
                <a:off x="8469296" y="2734322"/>
                <a:ext cx="2441359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=210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±52(4.1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75D8504-648D-674F-3FB6-2C0A28169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296" y="2734322"/>
                <a:ext cx="2441359" cy="391902"/>
              </a:xfrm>
              <a:prstGeom prst="rect">
                <a:avLst/>
              </a:prstGeom>
              <a:blipFill>
                <a:blip r:embed="rId6"/>
                <a:stretch>
                  <a:fillRect r="-499"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3E48F79-02F2-E319-24BC-51E71A887C81}"/>
                  </a:ext>
                </a:extLst>
              </p:cNvPr>
              <p:cNvSpPr txBox="1"/>
              <p:nvPr/>
            </p:nvSpPr>
            <p:spPr>
              <a:xfrm>
                <a:off x="8469295" y="4782483"/>
                <a:ext cx="2441359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±24(2.8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3E48F79-02F2-E319-24BC-51E71A887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295" y="4782483"/>
                <a:ext cx="2441359" cy="391902"/>
              </a:xfrm>
              <a:prstGeom prst="rect">
                <a:avLst/>
              </a:prstGeom>
              <a:blipFill>
                <a:blip r:embed="rId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652EC3B7-7658-8856-06F8-5F6349EFE02E}"/>
              </a:ext>
            </a:extLst>
          </p:cNvPr>
          <p:cNvSpPr txBox="1"/>
          <p:nvPr/>
        </p:nvSpPr>
        <p:spPr>
          <a:xfrm>
            <a:off x="731668" y="6356350"/>
            <a:ext cx="6636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Ablikim M, et al.</a:t>
            </a:r>
            <a:r>
              <a:rPr lang="zh-CN" altLang="en-US" sz="1400" dirty="0"/>
              <a:t> </a:t>
            </a:r>
            <a:r>
              <a:rPr lang="en-US" altLang="zh-CN" sz="1400" dirty="0"/>
              <a:t>Phys. Rev. Lett., 2022, 129(12): 122001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386C075-8F90-1E1D-C976-39FBCFE5BBC2}"/>
                  </a:ext>
                </a:extLst>
              </p:cNvPr>
              <p:cNvSpPr txBox="1"/>
              <p:nvPr/>
            </p:nvSpPr>
            <p:spPr>
              <a:xfrm>
                <a:off x="8610600" y="5642504"/>
                <a:ext cx="2370337" cy="37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0.12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−0.08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+0.13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keV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386C075-8F90-1E1D-C976-39FBCFE5B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5642504"/>
                <a:ext cx="2370337" cy="376642"/>
              </a:xfrm>
              <a:prstGeom prst="rect">
                <a:avLst/>
              </a:prstGeom>
              <a:blipFill>
                <a:blip r:embed="rId8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5013713-BDDE-D1EC-41E9-21765402AE40}"/>
                  </a:ext>
                </a:extLst>
              </p:cNvPr>
              <p:cNvSpPr txBox="1"/>
              <p:nvPr/>
            </p:nvSpPr>
            <p:spPr>
              <a:xfrm>
                <a:off x="8200334" y="1210096"/>
                <a:ext cx="38754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5013713-BDDE-D1EC-41E9-21765402A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334" y="1210096"/>
                <a:ext cx="3875402" cy="276999"/>
              </a:xfrm>
              <a:prstGeom prst="rect">
                <a:avLst/>
              </a:prstGeom>
              <a:blipFill>
                <a:blip r:embed="rId9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AA540A5-118C-9FC4-D0A9-A04EFD8C31B0}"/>
                  </a:ext>
                </a:extLst>
              </p:cNvPr>
              <p:cNvSpPr txBox="1"/>
              <p:nvPr/>
            </p:nvSpPr>
            <p:spPr>
              <a:xfrm>
                <a:off x="8316598" y="1710814"/>
                <a:ext cx="387540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dirty="0"/>
                  <a:t>背景：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ISR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ISR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；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AA540A5-118C-9FC4-D0A9-A04EFD8C3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598" y="1710814"/>
                <a:ext cx="3875402" cy="553998"/>
              </a:xfrm>
              <a:prstGeom prst="rect">
                <a:avLst/>
              </a:prstGeom>
              <a:blipFill>
                <a:blip r:embed="rId10"/>
                <a:stretch>
                  <a:fillRect l="-3616" t="-14286" r="-472" b="-9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42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52EC3B7-7658-8856-06F8-5F6349EFE02E}"/>
              </a:ext>
            </a:extLst>
          </p:cNvPr>
          <p:cNvSpPr txBox="1"/>
          <p:nvPr/>
        </p:nvSpPr>
        <p:spPr>
          <a:xfrm>
            <a:off x="731668" y="6356350"/>
            <a:ext cx="6636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Kuhn J H, et al, </a:t>
            </a:r>
            <a:r>
              <a:rPr lang="en-US" altLang="zh-CN" sz="1400" dirty="0" err="1"/>
              <a:t>Nucl</a:t>
            </a:r>
            <a:r>
              <a:rPr lang="en-US" altLang="zh-CN" sz="1400" dirty="0"/>
              <a:t>. Phys. B, 1979, 157: 125-144</a:t>
            </a:r>
            <a:endParaRPr lang="zh-CN" altLang="en-US" sz="1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BF9EB1F-7587-A5B6-B26E-E6E3E19FA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6113"/>
            <a:ext cx="8212024" cy="259712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8E64417-2271-F0D5-C2BB-7906E3793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4" y="3323551"/>
            <a:ext cx="5111832" cy="13205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E8208-18BE-F9B4-36C7-8968977E1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08" y="3526031"/>
            <a:ext cx="2127658" cy="6743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2FC12E4-64A4-B435-0982-242C85990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51" y="4065167"/>
            <a:ext cx="4334760" cy="738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121ED0D-49AC-63C8-4883-A08E3EE6CEED}"/>
                  </a:ext>
                </a:extLst>
              </p:cNvPr>
              <p:cNvSpPr txBox="1"/>
              <p:nvPr/>
            </p:nvSpPr>
            <p:spPr>
              <a:xfrm>
                <a:off x="8322003" y="1166906"/>
                <a:ext cx="37600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这里</a:t>
                </a:r>
                <a:r>
                  <a:rPr lang="en-US" altLang="zh-CN" i="1" dirty="0"/>
                  <a:t>M</a:t>
                </a:r>
                <a:r>
                  <a:rPr lang="zh-CN" altLang="en-US" dirty="0"/>
                  <a:t>指的是</a:t>
                </a:r>
                <a:r>
                  <a:rPr lang="en-US" altLang="zh-CN" dirty="0"/>
                  <a:t>P</a:t>
                </a:r>
                <a:r>
                  <a:rPr lang="zh-CN" altLang="en-US" dirty="0"/>
                  <a:t>波夸克偶素的质量，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中的</a:t>
                </a:r>
                <a:r>
                  <a:rPr lang="en-US" altLang="zh-CN" dirty="0"/>
                  <a:t>m</a:t>
                </a:r>
                <a:r>
                  <a:rPr lang="zh-CN" altLang="en-US" dirty="0"/>
                  <a:t>是夸克质量。整个计算其实是发散的，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K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i="0" dirty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hn</a:t>
                </a:r>
                <a:r>
                  <a:rPr lang="zh-CN" altLang="en-US" dirty="0"/>
                  <a:t>等人将发散直接忽略并以结合能</a:t>
                </a:r>
                <a:r>
                  <a:rPr lang="en-US" altLang="zh-CN" dirty="0"/>
                  <a:t>b</a:t>
                </a:r>
                <a:r>
                  <a:rPr lang="zh-CN" altLang="en-US" dirty="0"/>
                  <a:t>作为红外截断能标。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121ED0D-49AC-63C8-4883-A08E3EE6C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003" y="1166906"/>
                <a:ext cx="3760017" cy="1200329"/>
              </a:xfrm>
              <a:prstGeom prst="rect">
                <a:avLst/>
              </a:prstGeom>
              <a:blipFill>
                <a:blip r:embed="rId8"/>
                <a:stretch>
                  <a:fillRect l="-1297" t="-2538" r="-1459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216606ED-58CC-5298-8AC4-07FF41C053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7261" y="4645620"/>
            <a:ext cx="3696201" cy="209094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6DCA9EA-1C5B-E52F-685B-858E22B35B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740" y="5014578"/>
            <a:ext cx="2427326" cy="884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1DF0366-1D10-AEDF-010C-F67D212820AD}"/>
                  </a:ext>
                </a:extLst>
              </p:cNvPr>
              <p:cNvSpPr txBox="1"/>
              <p:nvPr/>
            </p:nvSpPr>
            <p:spPr>
              <a:xfrm>
                <a:off x="3229068" y="3285644"/>
                <a:ext cx="2768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螺旋度禁戒该过程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1DF0366-1D10-AEDF-010C-F67D2128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068" y="3285644"/>
                <a:ext cx="2768338" cy="369332"/>
              </a:xfrm>
              <a:prstGeom prst="rect">
                <a:avLst/>
              </a:prstGeom>
              <a:blipFill>
                <a:blip r:embed="rId11"/>
                <a:stretch>
                  <a:fillRect l="-1982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27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F20D62-D796-2B5D-0269-5D86ED9F9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113"/>
            <a:ext cx="8333295" cy="24872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4ECB62-33B6-D2C4-AE52-EC216139D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77" y="4047969"/>
            <a:ext cx="5139996" cy="2144031"/>
          </a:xfrm>
          <a:prstGeom prst="rect">
            <a:avLst/>
          </a:prstGeom>
        </p:spPr>
      </p:pic>
      <p:sp>
        <p:nvSpPr>
          <p:cNvPr id="8" name="箭头: 下 7">
            <a:extLst>
              <a:ext uri="{FF2B5EF4-FFF2-40B4-BE49-F238E27FC236}">
                <a16:creationId xmlns:a16="http://schemas.microsoft.com/office/drawing/2014/main" id="{45DB153F-B0E8-834B-CA8D-033B4B18A61E}"/>
              </a:ext>
            </a:extLst>
          </p:cNvPr>
          <p:cNvSpPr/>
          <p:nvPr/>
        </p:nvSpPr>
        <p:spPr>
          <a:xfrm>
            <a:off x="4077303" y="3264700"/>
            <a:ext cx="754145" cy="1132060"/>
          </a:xfrm>
          <a:prstGeom prst="downArrow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2A69049-214F-E85C-C49A-9243E5F175F3}"/>
                  </a:ext>
                </a:extLst>
              </p:cNvPr>
              <p:cNvSpPr txBox="1"/>
              <p:nvPr/>
            </p:nvSpPr>
            <p:spPr>
              <a:xfrm>
                <a:off x="4719686" y="3474622"/>
                <a:ext cx="2752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ultrasoft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hard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2A69049-214F-E85C-C49A-9243E5F17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686" y="3474622"/>
                <a:ext cx="2752627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0F8ADBC6-86D7-24BA-63D9-12FE278655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54" y="3075102"/>
            <a:ext cx="4404019" cy="184906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1CC4A0D-690C-97E4-0BEA-BA840D28E361}"/>
              </a:ext>
            </a:extLst>
          </p:cNvPr>
          <p:cNvSpPr/>
          <p:nvPr/>
        </p:nvSpPr>
        <p:spPr>
          <a:xfrm>
            <a:off x="7360554" y="3659288"/>
            <a:ext cx="1312106" cy="737472"/>
          </a:xfrm>
          <a:prstGeom prst="rect">
            <a:avLst/>
          </a:prstGeom>
          <a:noFill/>
          <a:ln w="381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1B056A-5968-C397-A605-F5E07EE9ACF8}"/>
              </a:ext>
            </a:extLst>
          </p:cNvPr>
          <p:cNvSpPr txBox="1"/>
          <p:nvPr/>
        </p:nvSpPr>
        <p:spPr>
          <a:xfrm>
            <a:off x="7998055" y="5100703"/>
            <a:ext cx="225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soft</a:t>
            </a:r>
            <a:r>
              <a:rPr lang="zh-CN" altLang="en-US" dirty="0"/>
              <a:t>区域和</a:t>
            </a:r>
            <a:r>
              <a:rPr lang="en-US" altLang="zh-CN" dirty="0"/>
              <a:t>potential</a:t>
            </a:r>
            <a:r>
              <a:rPr lang="zh-CN" altLang="en-US" dirty="0"/>
              <a:t>区域的圈积分为无标积分，不贡献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3AF7F82-365D-F095-CAEB-9AEB9E7B7A77}"/>
              </a:ext>
            </a:extLst>
          </p:cNvPr>
          <p:cNvSpPr txBox="1"/>
          <p:nvPr/>
        </p:nvSpPr>
        <p:spPr>
          <a:xfrm>
            <a:off x="332294" y="6199706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/>
              <a:t>Deshan Yang, Shuai Zhao, </a:t>
            </a:r>
            <a:r>
              <a:rPr lang="fr-FR" altLang="zh-CN" sz="1400" dirty="0"/>
              <a:t>Eur. Phys. J. C 72, 1996 (2012)</a:t>
            </a:r>
            <a:endParaRPr lang="en-US" altLang="zh-CN" sz="1400" dirty="0"/>
          </a:p>
          <a:p>
            <a:pPr marL="342900" indent="-342900">
              <a:buAutoNum type="arabicPeriod"/>
            </a:pPr>
            <a:r>
              <a:rPr lang="en-US" altLang="zh-CN" sz="1400" dirty="0"/>
              <a:t>Kivel N, </a:t>
            </a:r>
            <a:r>
              <a:rPr lang="en-US" altLang="zh-CN" sz="1400" dirty="0" err="1"/>
              <a:t>Vanderhaeghen</a:t>
            </a:r>
            <a:r>
              <a:rPr lang="en-US" altLang="zh-CN" sz="1400" dirty="0"/>
              <a:t> M. JHEP, 2016, 02: 032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A4947F1-08EF-EF54-367F-66D202B4C5CE}"/>
                  </a:ext>
                </a:extLst>
              </p:cNvPr>
              <p:cNvSpPr txBox="1"/>
              <p:nvPr/>
            </p:nvSpPr>
            <p:spPr>
              <a:xfrm>
                <a:off x="8233329" y="1988858"/>
                <a:ext cx="4035464" cy="421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𝑐𝐽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A4947F1-08EF-EF54-367F-66D202B4C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329" y="1988858"/>
                <a:ext cx="4035464" cy="4216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02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FB8E6-C20A-48B6-8386-5D923EAAE4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52EC3B7-7658-8856-06F8-5F6349EFE02E}"/>
              </a:ext>
            </a:extLst>
          </p:cNvPr>
          <p:cNvSpPr txBox="1"/>
          <p:nvPr/>
        </p:nvSpPr>
        <p:spPr>
          <a:xfrm>
            <a:off x="838200" y="5864041"/>
            <a:ext cx="6636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 err="1"/>
              <a:t>Kivel</a:t>
            </a:r>
            <a:r>
              <a:rPr lang="en-US" altLang="zh-CN" sz="1400" dirty="0"/>
              <a:t> N, </a:t>
            </a:r>
            <a:r>
              <a:rPr lang="en-US" altLang="zh-CN" sz="1400" dirty="0" err="1"/>
              <a:t>Vanderhaeghen</a:t>
            </a:r>
            <a:r>
              <a:rPr lang="en-US" altLang="zh-CN" sz="1400" dirty="0"/>
              <a:t> M. JHEP, 2016, 02: 032</a:t>
            </a:r>
            <a:endParaRPr lang="zh-CN" altLang="en-US" sz="14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3C22853-706F-DF90-AFC8-7E8BA30E4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4890"/>
            <a:ext cx="6636798" cy="51931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B2B460D-9380-6904-5D08-4708F2387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92" b="-7840"/>
          <a:stretch/>
        </p:blipFill>
        <p:spPr>
          <a:xfrm>
            <a:off x="7304727" y="1861574"/>
            <a:ext cx="4887273" cy="9663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346B1B8-0BD1-CBF8-BF05-D94A1C055E82}"/>
                  </a:ext>
                </a:extLst>
              </p:cNvPr>
              <p:cNvSpPr txBox="1"/>
              <p:nvPr/>
            </p:nvSpPr>
            <p:spPr>
              <a:xfrm>
                <a:off x="1297209" y="2903613"/>
                <a:ext cx="4035464" cy="421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𝑐𝐽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346B1B8-0BD1-CBF8-BF05-D94A1C055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209" y="2903613"/>
                <a:ext cx="4035464" cy="4216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53A8900-105F-FABE-69A9-AD691F8DC287}"/>
                  </a:ext>
                </a:extLst>
              </p:cNvPr>
              <p:cNvSpPr txBox="1"/>
              <p:nvPr/>
            </p:nvSpPr>
            <p:spPr>
              <a:xfrm>
                <a:off x="7562969" y="2903613"/>
                <a:ext cx="4058098" cy="421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𝑐𝐽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53A8900-105F-FABE-69A9-AD691F8DC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969" y="2903613"/>
                <a:ext cx="4058098" cy="4216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876DEEB-3423-F5E3-D832-11A45531598A}"/>
                  </a:ext>
                </a:extLst>
              </p:cNvPr>
              <p:cNvSpPr txBox="1"/>
              <p:nvPr/>
            </p:nvSpPr>
            <p:spPr>
              <a:xfrm>
                <a:off x="1898399" y="969732"/>
                <a:ext cx="2042005" cy="487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𝑐𝐽</m:t>
                          </m:r>
                        </m:sub>
                      </m:sSub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876DEEB-3423-F5E3-D832-11A45531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99" y="969732"/>
                <a:ext cx="2042005" cy="487569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2EE1801-2DD5-C0FC-B91F-0668E8E4B9D3}"/>
                  </a:ext>
                </a:extLst>
              </p:cNvPr>
              <p:cNvSpPr txBox="1"/>
              <p:nvPr/>
            </p:nvSpPr>
            <p:spPr>
              <a:xfrm>
                <a:off x="8571015" y="969732"/>
                <a:ext cx="2042005" cy="487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𝑐𝐽</m:t>
                          </m:r>
                        </m:sub>
                      </m:sSub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𝐿𝐻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2EE1801-2DD5-C0FC-B91F-0668E8E4B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015" y="969732"/>
                <a:ext cx="2042005" cy="487569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AB892F02-F4E5-9C89-23A1-2F90CA0419A2}"/>
              </a:ext>
            </a:extLst>
          </p:cNvPr>
          <p:cNvSpPr txBox="1"/>
          <p:nvPr/>
        </p:nvSpPr>
        <p:spPr>
          <a:xfrm>
            <a:off x="5659157" y="993959"/>
            <a:ext cx="1414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</a:rPr>
              <a:t>VS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4D4D9CD-8725-C202-928C-0EEF00F6F24B}"/>
              </a:ext>
            </a:extLst>
          </p:cNvPr>
          <p:cNvSpPr txBox="1"/>
          <p:nvPr/>
        </p:nvSpPr>
        <p:spPr>
          <a:xfrm>
            <a:off x="980388" y="3723588"/>
            <a:ext cx="3676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/>
              <a:t>遍举衰变过程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根据区域展开分析，光子是</a:t>
            </a:r>
            <a:r>
              <a:rPr lang="en-US" altLang="zh-CN" dirty="0"/>
              <a:t>ultrasoft</a:t>
            </a:r>
            <a:r>
              <a:rPr lang="zh-CN" altLang="en-US" dirty="0"/>
              <a:t>的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B422911-0D93-F209-767B-C3EEC47C4ECB}"/>
              </a:ext>
            </a:extLst>
          </p:cNvPr>
          <p:cNvSpPr txBox="1"/>
          <p:nvPr/>
        </p:nvSpPr>
        <p:spPr>
          <a:xfrm>
            <a:off x="7944614" y="3668818"/>
            <a:ext cx="367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/>
              <a:t>单举衰变过程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胶子是</a:t>
            </a:r>
            <a:r>
              <a:rPr lang="en-US" altLang="zh-CN" dirty="0"/>
              <a:t>soft</a:t>
            </a:r>
            <a:r>
              <a:rPr lang="zh-CN" altLang="en-US" dirty="0"/>
              <a:t>胶子，</a:t>
            </a:r>
            <a:r>
              <a:rPr lang="en-US" altLang="zh-CN" dirty="0"/>
              <a:t>NRQCD</a:t>
            </a:r>
            <a:r>
              <a:rPr lang="zh-CN" altLang="en-US" dirty="0"/>
              <a:t>费曼图中的夸克传播子是</a:t>
            </a:r>
            <a:r>
              <a:rPr lang="en-US" altLang="zh-CN" dirty="0"/>
              <a:t>static</a:t>
            </a:r>
            <a:r>
              <a:rPr lang="zh-CN" altLang="en-US" dirty="0"/>
              <a:t>传播子，是标准的</a:t>
            </a:r>
            <a:r>
              <a:rPr lang="en-US" altLang="zh-CN" dirty="0"/>
              <a:t>soft quark</a:t>
            </a:r>
            <a:r>
              <a:rPr lang="zh-CN" altLang="en-US" dirty="0"/>
              <a:t>传播子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D98EF3A-2FCD-F23A-10FD-7A7BC8D2F2A5}"/>
              </a:ext>
            </a:extLst>
          </p:cNvPr>
          <p:cNvSpPr txBox="1"/>
          <p:nvPr/>
        </p:nvSpPr>
        <p:spPr>
          <a:xfrm>
            <a:off x="1658091" y="4725669"/>
            <a:ext cx="4261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唯象数值中引入减除能标的依赖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E230A4-05A3-92BE-E14F-455BF2556E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3025" y="5100021"/>
            <a:ext cx="3754108" cy="10254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B5BA0A8-5269-1778-6F0F-40AFFEBE9F86}"/>
              </a:ext>
            </a:extLst>
          </p:cNvPr>
          <p:cNvSpPr txBox="1"/>
          <p:nvPr/>
        </p:nvSpPr>
        <p:spPr>
          <a:xfrm>
            <a:off x="6169845" y="6093177"/>
            <a:ext cx="6155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altLang="zh-CN" sz="1400" dirty="0"/>
              <a:t>Bodwin G T, Braaten E, Lepage G P. </a:t>
            </a:r>
            <a:r>
              <a:rPr lang="en-US" altLang="zh-CN" sz="1400" dirty="0"/>
              <a:t>Phys. Rev. D, 1995, 51: 1125-1171.</a:t>
            </a:r>
          </a:p>
          <a:p>
            <a:pPr marL="342900" indent="-342900">
              <a:buAutoNum type="arabicPeriod"/>
            </a:pPr>
            <a:r>
              <a:rPr lang="pl-PL" altLang="zh-CN" sz="1400" dirty="0"/>
              <a:t>Huang H W, Chao K T. </a:t>
            </a:r>
            <a:r>
              <a:rPr lang="en-US" altLang="zh-CN" sz="1400" dirty="0"/>
              <a:t>Phys. Rev. D, 1997, 55: 244-248.</a:t>
            </a:r>
          </a:p>
        </p:txBody>
      </p:sp>
    </p:spTree>
    <p:extLst>
      <p:ext uri="{BB962C8B-B14F-4D97-AF65-F5344CB8AC3E}">
        <p14:creationId xmlns:p14="http://schemas.microsoft.com/office/powerpoint/2010/main" val="305342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002D37-C073-588E-0C79-22C410714B8F}"/>
              </a:ext>
            </a:extLst>
          </p:cNvPr>
          <p:cNvSpPr txBox="1"/>
          <p:nvPr/>
        </p:nvSpPr>
        <p:spPr>
          <a:xfrm>
            <a:off x="358218" y="1121790"/>
            <a:ext cx="3016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历史上，</a:t>
            </a:r>
            <a:r>
              <a:rPr lang="en-US" altLang="zh-CN" dirty="0"/>
              <a:t>ultrasoft</a:t>
            </a:r>
            <a:r>
              <a:rPr lang="zh-CN" altLang="en-US" dirty="0"/>
              <a:t>自由度第一次显示其重要性是在</a:t>
            </a:r>
            <a:r>
              <a:rPr lang="en-US" altLang="zh-CN" dirty="0"/>
              <a:t>Lamb shift</a:t>
            </a:r>
            <a:r>
              <a:rPr lang="zh-CN" altLang="en-US" dirty="0"/>
              <a:t>的计算中。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9AE7D47-CC71-4E3F-2173-FB5296ADE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49" y="997576"/>
            <a:ext cx="4805081" cy="251694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4AEB288-D86E-DC33-E8E8-14ACBB5AD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85" y="3849603"/>
            <a:ext cx="3685881" cy="2810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DFACF0D-0BA7-1C70-D061-1C6523AD2DDE}"/>
                  </a:ext>
                </a:extLst>
              </p:cNvPr>
              <p:cNvSpPr txBox="1"/>
              <p:nvPr/>
            </p:nvSpPr>
            <p:spPr>
              <a:xfrm>
                <a:off x="9990966" y="4788251"/>
                <a:ext cx="1388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几十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MHz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DFACF0D-0BA7-1C70-D061-1C6523AD2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0966" y="4788251"/>
                <a:ext cx="1388329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69F559BA-3329-443D-C6B3-6137AE694B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3" y="2138887"/>
            <a:ext cx="3929456" cy="14065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DC909CF-D04B-4150-E4CA-2527ACA00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5" y="3943753"/>
            <a:ext cx="3930732" cy="2427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FD9D171-F43D-6719-004B-7F27EB87D58B}"/>
                  </a:ext>
                </a:extLst>
              </p:cNvPr>
              <p:cNvSpPr txBox="1"/>
              <p:nvPr/>
            </p:nvSpPr>
            <p:spPr>
              <a:xfrm>
                <a:off x="4707671" y="4788251"/>
                <a:ext cx="1388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000MHz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FD9D171-F43D-6719-004B-7F27EB87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671" y="4788251"/>
                <a:ext cx="1388329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DC940AC4-4D0F-4732-2734-40FB8D854B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9" y="2742520"/>
            <a:ext cx="2045322" cy="67091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E8520F1-3C79-B085-AAAB-3D4D320DD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80" y="2071602"/>
            <a:ext cx="1249049" cy="67091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8AFFD00-3D4A-6B6C-CEF5-56089A9588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262" y="2849328"/>
            <a:ext cx="947934" cy="579672"/>
          </a:xfrm>
          <a:prstGeom prst="rect">
            <a:avLst/>
          </a:prstGeom>
        </p:spPr>
      </p:pic>
      <p:sp>
        <p:nvSpPr>
          <p:cNvPr id="34" name="椭圆 33">
            <a:extLst>
              <a:ext uri="{FF2B5EF4-FFF2-40B4-BE49-F238E27FC236}">
                <a16:creationId xmlns:a16="http://schemas.microsoft.com/office/drawing/2014/main" id="{2436650F-0838-B201-10B0-51C0102F91F5}"/>
              </a:ext>
            </a:extLst>
          </p:cNvPr>
          <p:cNvSpPr/>
          <p:nvPr/>
        </p:nvSpPr>
        <p:spPr>
          <a:xfrm>
            <a:off x="5929460" y="2742520"/>
            <a:ext cx="641022" cy="6709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D94C0EE-54EB-4C14-FEE3-2F36A9EB0D28}"/>
              </a:ext>
            </a:extLst>
          </p:cNvPr>
          <p:cNvSpPr/>
          <p:nvPr/>
        </p:nvSpPr>
        <p:spPr>
          <a:xfrm>
            <a:off x="2218441" y="3944122"/>
            <a:ext cx="641022" cy="6709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B45BAD17-95A3-D327-C692-876F1B64E4D5}"/>
              </a:ext>
            </a:extLst>
          </p:cNvPr>
          <p:cNvCxnSpPr>
            <a:stCxn id="36" idx="7"/>
            <a:endCxn id="34" idx="3"/>
          </p:cNvCxnSpPr>
          <p:nvPr/>
        </p:nvCxnSpPr>
        <p:spPr>
          <a:xfrm flipV="1">
            <a:off x="2765588" y="3315184"/>
            <a:ext cx="3257747" cy="727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B241F265-9FEE-9E4F-8B55-CE2C094D8EBF}"/>
              </a:ext>
            </a:extLst>
          </p:cNvPr>
          <p:cNvSpPr txBox="1"/>
          <p:nvPr/>
        </p:nvSpPr>
        <p:spPr>
          <a:xfrm>
            <a:off x="4363579" y="3662936"/>
            <a:ext cx="110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减除点依赖被抵消！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776FA6A-A4A5-54C1-C369-0CB55728EF96}"/>
              </a:ext>
            </a:extLst>
          </p:cNvPr>
          <p:cNvCxnSpPr/>
          <p:nvPr/>
        </p:nvCxnSpPr>
        <p:spPr>
          <a:xfrm>
            <a:off x="3487918" y="4788251"/>
            <a:ext cx="0" cy="8395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0C5879C-F66C-BA2D-50DA-E18012FD7BF1}"/>
              </a:ext>
            </a:extLst>
          </p:cNvPr>
          <p:cNvCxnSpPr/>
          <p:nvPr/>
        </p:nvCxnSpPr>
        <p:spPr>
          <a:xfrm flipH="1">
            <a:off x="1489435" y="5627802"/>
            <a:ext cx="19984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C6EE760-13AB-3802-26DF-66A2EC915AA7}"/>
              </a:ext>
            </a:extLst>
          </p:cNvPr>
          <p:cNvCxnSpPr/>
          <p:nvPr/>
        </p:nvCxnSpPr>
        <p:spPr>
          <a:xfrm>
            <a:off x="1489435" y="5627802"/>
            <a:ext cx="0" cy="743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0D551C1C-4271-E134-6BEE-3EB7541DF2BE}"/>
              </a:ext>
            </a:extLst>
          </p:cNvPr>
          <p:cNvCxnSpPr/>
          <p:nvPr/>
        </p:nvCxnSpPr>
        <p:spPr>
          <a:xfrm>
            <a:off x="1489435" y="6371413"/>
            <a:ext cx="32540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6E411C88-EE2E-E22D-ADE8-83283348835B}"/>
              </a:ext>
            </a:extLst>
          </p:cNvPr>
          <p:cNvCxnSpPr>
            <a:cxnSpLocks/>
          </p:cNvCxnSpPr>
          <p:nvPr/>
        </p:nvCxnSpPr>
        <p:spPr>
          <a:xfrm flipV="1">
            <a:off x="4743437" y="4788251"/>
            <a:ext cx="0" cy="15831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9469C437-D5B7-7F3F-9A1E-A49FB8ABE91D}"/>
              </a:ext>
            </a:extLst>
          </p:cNvPr>
          <p:cNvCxnSpPr>
            <a:cxnSpLocks/>
          </p:cNvCxnSpPr>
          <p:nvPr/>
        </p:nvCxnSpPr>
        <p:spPr>
          <a:xfrm>
            <a:off x="3487918" y="4788251"/>
            <a:ext cx="12555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3B6C453B-2F33-A78E-73B7-940B4154F63D}"/>
              </a:ext>
            </a:extLst>
          </p:cNvPr>
          <p:cNvSpPr txBox="1"/>
          <p:nvPr/>
        </p:nvSpPr>
        <p:spPr>
          <a:xfrm>
            <a:off x="4743436" y="5600314"/>
            <a:ext cx="1106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Bethe Log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32CF4E-658E-D375-1353-90E9C62181A1}"/>
              </a:ext>
            </a:extLst>
          </p:cNvPr>
          <p:cNvSpPr txBox="1"/>
          <p:nvPr/>
        </p:nvSpPr>
        <p:spPr>
          <a:xfrm>
            <a:off x="296944" y="6366584"/>
            <a:ext cx="6155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 err="1"/>
              <a:t>A.Pineda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J.Soto</a:t>
            </a:r>
            <a:r>
              <a:rPr lang="en-US" altLang="zh-CN" sz="1400" dirty="0"/>
              <a:t> PLB 420 1998 391–396</a:t>
            </a:r>
          </a:p>
          <a:p>
            <a:pPr marL="342900" indent="-342900">
              <a:buAutoNum type="arabicPeriod"/>
            </a:pPr>
            <a:r>
              <a:rPr lang="en-US" altLang="zh-CN" sz="1400" dirty="0"/>
              <a:t>H. A. Bethe, Phys. Rev. 72, 339-341 (1947)</a:t>
            </a:r>
          </a:p>
        </p:txBody>
      </p:sp>
    </p:spTree>
    <p:extLst>
      <p:ext uri="{BB962C8B-B14F-4D97-AF65-F5344CB8AC3E}">
        <p14:creationId xmlns:p14="http://schemas.microsoft.com/office/powerpoint/2010/main" val="126202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80314-8BC2-4ADE-6AAD-D9D9E38F3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0845D-6F09-3A01-0D2F-4CA04823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6280625-7E9B-54A2-30A4-3AB3320B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FB895DD-2282-199A-A01A-1CE935115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06" y="1028553"/>
            <a:ext cx="8851475" cy="21780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FC4161F-5353-88B5-58EA-AB8D8D34C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7068"/>
            <a:ext cx="11016427" cy="1566808"/>
          </a:xfrm>
          <a:prstGeom prst="rect">
            <a:avLst/>
          </a:prstGeom>
        </p:spPr>
      </p:pic>
      <p:sp>
        <p:nvSpPr>
          <p:cNvPr id="20" name="箭头: 上下 19">
            <a:extLst>
              <a:ext uri="{FF2B5EF4-FFF2-40B4-BE49-F238E27FC236}">
                <a16:creationId xmlns:a16="http://schemas.microsoft.com/office/drawing/2014/main" id="{C7853B9E-297B-BD46-C186-85E3F37A0439}"/>
              </a:ext>
            </a:extLst>
          </p:cNvPr>
          <p:cNvSpPr/>
          <p:nvPr/>
        </p:nvSpPr>
        <p:spPr>
          <a:xfrm>
            <a:off x="3101419" y="3101419"/>
            <a:ext cx="471340" cy="835649"/>
          </a:xfrm>
          <a:prstGeom prst="upDownArrow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上下 20">
            <a:extLst>
              <a:ext uri="{FF2B5EF4-FFF2-40B4-BE49-F238E27FC236}">
                <a16:creationId xmlns:a16="http://schemas.microsoft.com/office/drawing/2014/main" id="{A20093A7-259A-9FA4-3CEC-2E9E6F674116}"/>
              </a:ext>
            </a:extLst>
          </p:cNvPr>
          <p:cNvSpPr/>
          <p:nvPr/>
        </p:nvSpPr>
        <p:spPr>
          <a:xfrm>
            <a:off x="8759073" y="3011175"/>
            <a:ext cx="471340" cy="835649"/>
          </a:xfrm>
          <a:prstGeom prst="upDownArrow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9A377B2-BDE2-085E-459A-4708D2811C4D}"/>
              </a:ext>
            </a:extLst>
          </p:cNvPr>
          <p:cNvSpPr txBox="1"/>
          <p:nvPr/>
        </p:nvSpPr>
        <p:spPr>
          <a:xfrm>
            <a:off x="591991" y="6198255"/>
            <a:ext cx="6155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 err="1"/>
              <a:t>A.Pineda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J.Soto</a:t>
            </a:r>
            <a:r>
              <a:rPr lang="en-US" altLang="zh-CN" sz="1400" dirty="0"/>
              <a:t> PLB 420 1998 391–396</a:t>
            </a:r>
          </a:p>
          <a:p>
            <a:pPr marL="342900" indent="-342900">
              <a:buAutoNum type="arabicPeriod"/>
            </a:pPr>
            <a:r>
              <a:rPr lang="en-US" altLang="zh-CN" sz="1400" dirty="0"/>
              <a:t>H. A. Bethe, Phys. Rev. 72, 339-341 (1947)</a:t>
            </a:r>
          </a:p>
        </p:txBody>
      </p:sp>
    </p:spTree>
    <p:extLst>
      <p:ext uri="{BB962C8B-B14F-4D97-AF65-F5344CB8AC3E}">
        <p14:creationId xmlns:p14="http://schemas.microsoft.com/office/powerpoint/2010/main" val="211300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28263</TotalTime>
  <Words>1143</Words>
  <Application>Microsoft Office PowerPoint</Application>
  <PresentationFormat>宽屏</PresentationFormat>
  <Paragraphs>130</Paragraphs>
  <Slides>18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等线 Light</vt:lpstr>
      <vt:lpstr>Arial</vt:lpstr>
      <vt:lpstr>Cambria Math</vt:lpstr>
      <vt:lpstr>Times New Roman</vt:lpstr>
      <vt:lpstr>Office 主题​​</vt:lpstr>
      <vt:lpstr>A tale of Bethe logarithms: leptonic widths of χ_cJand Lamb shift</vt:lpstr>
      <vt:lpstr>Outline</vt:lpstr>
      <vt:lpstr>Introduction and motivation</vt:lpstr>
      <vt:lpstr>Introduction and motivation</vt:lpstr>
      <vt:lpstr>Introduction and motivation</vt:lpstr>
      <vt:lpstr>Introduction and motivation</vt:lpstr>
      <vt:lpstr>Introduction and motivation</vt:lpstr>
      <vt:lpstr>Introduction and motivation</vt:lpstr>
      <vt:lpstr>Introduction and motivation</vt:lpstr>
      <vt:lpstr>Goal</vt:lpstr>
      <vt:lpstr>Calculation procedure </vt:lpstr>
      <vt:lpstr>Calculation procedure </vt:lpstr>
      <vt:lpstr>Calculation procedure </vt:lpstr>
      <vt:lpstr>Calculation result </vt:lpstr>
      <vt:lpstr>Numerical result </vt:lpstr>
      <vt:lpstr>Numerical result 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Fits of Form factors and Analysis of New Physics in B→D(*)ℓν</dc:title>
  <dc:creator>TRY</dc:creator>
  <cp:lastModifiedBy>Jichen Pan</cp:lastModifiedBy>
  <cp:revision>370</cp:revision>
  <dcterms:created xsi:type="dcterms:W3CDTF">2020-08-10T01:58:17Z</dcterms:created>
  <dcterms:modified xsi:type="dcterms:W3CDTF">2025-04-10T08:15:18Z</dcterms:modified>
</cp:coreProperties>
</file>