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365" r:id="rId4"/>
    <p:sldId id="378" r:id="rId5"/>
    <p:sldId id="379" r:id="rId6"/>
    <p:sldId id="380" r:id="rId7"/>
    <p:sldId id="376" r:id="rId8"/>
    <p:sldId id="381" r:id="rId9"/>
    <p:sldId id="382" r:id="rId10"/>
    <p:sldId id="383" r:id="rId11"/>
    <p:sldId id="384" r:id="rId12"/>
    <p:sldId id="385" r:id="rId13"/>
    <p:sldId id="367" r:id="rId14"/>
    <p:sldId id="30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85F84F9-B77E-9844-897D-BCAD7A6BFF21}">
          <p14:sldIdLst>
            <p14:sldId id="287"/>
            <p14:sldId id="288"/>
            <p14:sldId id="365"/>
            <p14:sldId id="378"/>
            <p14:sldId id="379"/>
            <p14:sldId id="380"/>
            <p14:sldId id="376"/>
            <p14:sldId id="381"/>
            <p14:sldId id="382"/>
            <p14:sldId id="383"/>
            <p14:sldId id="384"/>
            <p14:sldId id="385"/>
            <p14:sldId id="367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7" autoAdjust="0"/>
    <p:restoredTop sz="97981"/>
  </p:normalViewPr>
  <p:slideViewPr>
    <p:cSldViewPr snapToGrid="0">
      <p:cViewPr varScale="1">
        <p:scale>
          <a:sx n="111" d="100"/>
          <a:sy n="111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40319D9-225F-44D6-9BB3-CEAAE1ED2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1FBCEB-2340-4B89-976F-816A1BD930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D40E-71D5-EF43-9BD6-3660FC0CE718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BCD709-4105-44B7-8C48-52580AF06F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94ED84-B646-4BEF-ABD1-0751D22DB5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7E75-B554-4C60-87B8-817F1DEFE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271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E4A4-41DB-AB4F-8B94-EA9683D168CC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8BC6-4BF5-4883-AFD8-48468B606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960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6BEE85-AE28-F049-B24B-7366938EBA04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2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35794-9AC3-46CF-9DAF-488D64263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100352-4377-4017-9AA3-71584333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6455FF-76AB-4368-864B-7F0BB611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39F6-19AE-BE49-9078-91619F0D4E19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7B9E5-E106-4963-87E8-E4ABD71F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3A43F-754C-40E0-B05A-E27817C7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3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BCBA9-4AA5-4A0B-8353-F1B20E7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F138DB-C35F-4FD4-9A56-F83EF134E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4E47A-80CB-4EDD-AFEC-067B726A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2DFF-9520-CE48-BC2C-54289ABFD900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6E5252-1369-4CB4-84D1-EB4CCB8C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A6EF7-484F-4903-B144-0F8CE4C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1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FD37BC-19F4-4678-B482-B5A0F14DA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96CB32-90D5-4E1F-A091-165CC0DDC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0C221-519F-454A-9615-1A15A614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ABAE-4576-D444-AC3A-5539EB109C4E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3D4538-CBDB-4D65-863F-D4D978D1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CAB143-DB29-4D79-9599-84ED0F4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FA6E5-03E1-43E1-ABF6-D1131486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CBBB5-98A0-4D7E-B6EC-D2D6009F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C69E7C-D36E-4F62-8EF6-BC5FCAF4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8A64-09FD-B04B-9664-B9D541757174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CC8ACB-9B0F-42B8-9468-39B51EE9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20662-7404-4896-9CFD-18CFDCDF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5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61090-33EC-4389-9FEF-7F8CF122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1AABDE-6125-4D31-BC0B-4E92DA9B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42954A-5EE9-4EEE-BE0F-8FEE13B1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764-7DB5-7E40-A398-8F6FCB1393A9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9CCFC-AE31-4A15-A1E9-73C8F536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123E51-D874-4FCD-9108-73C455A7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B4783-DD76-43C9-A848-92E61ECC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CFAB6E-AF0B-47E2-BE81-EF08DA2B7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4B1FCD-B35F-4CF7-B43C-52B40887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1A2FDC-E0AD-4334-9B43-9AA52333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FFF-22C2-5E4E-A67A-B45E14618E03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D9F1BA-F9D6-407D-948C-A4CEAF9A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7533E-E944-4CA7-9C79-8CA8897D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0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44298-233E-401A-88B2-997E0739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12E2ED-C893-423F-868C-C881B74D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BE0277-3426-4F00-9011-9EDB643B7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17D7FE-D64C-453F-92BE-E360699E2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91622-F8AD-4B40-A3B1-9DD7F05CC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44E67F0-BC24-4572-98E8-1227EEB9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6-D2B6-554B-9DE8-C9799B2FD373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C92262-1F93-440C-A6D0-8BBFE8ED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1E86E5-181E-486A-B982-6E59A82D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8F6DA-C41B-4C41-8FA4-AC1EA980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BDCC50-6BB6-4F3A-A89C-A43DAB0D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E5D7-09B4-F843-9575-1718EEBDDC2E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148C81-E48D-4612-A82E-11CFF55C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E1E650-2D9C-4F8B-9738-9335E7A4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FB930A0-3134-4772-89C6-F435B366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AE98-0940-2042-A65B-A94EB30EB2BD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68CE72-ACE9-4DCA-8A2E-128B523B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335351-F6CA-47C3-9491-EA93A201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C46A7-796B-4C20-875B-73CFF16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2013A-FD3A-4F43-809A-6AA52562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A2DE4B-2104-4DC8-9FB0-BB9109E5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5E7F28-AE4F-43B1-83DF-FCF8D2E3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13D7-61D3-2545-9071-A36BE4C21A68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5735C5-CF3E-42C3-9E86-E6003CC9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10F67D-58B1-4135-AB79-3EF0D1B6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A3D2E-59B4-45F4-97CD-7B4F1DE1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01163E-6C3E-419F-8D93-77A33E34D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E9E503-CDB4-4EFE-A0BF-7497E08C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A5BE9-B21B-49BA-8B2C-58051B11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2BD-434A-8643-8A23-8106B223A61A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A15F32-6C3B-45ED-AD83-8EFE05EC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5CD056-61A5-49EB-9577-C0A0384E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2BDA64-84E1-4963-A71C-5BE9E58F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63B5E0-EA4F-4ECD-8093-925CC198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D74B4-FE62-45DE-99BE-516D2C91A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171B-82B7-2B4A-83B8-D7D538F15AA1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F1E0B-0612-48BC-8A4B-DA4E52B4C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LHCb</a:t>
            </a:r>
            <a:r>
              <a:rPr lang="zh-CN" altLang="en-US"/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59837-4687-48E5-997D-0487AB49D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dglive.lbl.gov/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hyperlink" Target="https://arxiv.org/abs/2504.0506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hyperlink" Target="https://link.springer.com/article/10.1007/s11433-021-1742-7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hyperlink" Target="https://link.springer.com/article/10.1007/s11433-019-1471-8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hyperlink" Target="https://link.springer.com/article/10.1007/JHEP12(2021)1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ppenburg.ch/particl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doi.org/10.1103/PhysRevD.94.0520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908B0-1487-994F-A913-EE29821FC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41400"/>
            <a:ext cx="12192000" cy="1389284"/>
          </a:xfrm>
        </p:spPr>
        <p:txBody>
          <a:bodyPr>
            <a:normAutofit/>
          </a:bodyPr>
          <a:lstStyle/>
          <a:p>
            <a:r>
              <a:rPr kumimoji="1" lang="en" altLang="zh-CN" sz="4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LHCb</a:t>
            </a:r>
            <a:r>
              <a:rPr kumimoji="1" lang="zh-CN" altLang="en" sz="4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实验上</a:t>
            </a:r>
            <a:r>
              <a:rPr kumimoji="1" lang="zh-CN" altLang="en-US" sz="4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粲重子的研究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2FD46D-63CA-D747-91C6-5A3C578B4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Autofit/>
          </a:bodyPr>
          <a:lstStyle/>
          <a:p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童星昱</a:t>
            </a:r>
            <a:endParaRPr kumimoji="1" lang="en-US" altLang="zh-CN" sz="2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北京大学</a:t>
            </a:r>
            <a:endParaRPr kumimoji="1" lang="en-US" altLang="zh-CN" sz="2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第十届</a:t>
            </a:r>
            <a:r>
              <a:rPr kumimoji="1"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XYZ</a:t>
            </a:r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粒子研讨会</a:t>
            </a:r>
            <a:endParaRPr kumimoji="1" lang="en-US" altLang="zh-CN" sz="2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湖南 长沙</a:t>
            </a:r>
            <a:endParaRPr kumimoji="1" lang="en-US" altLang="zh-CN" sz="2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2025</a:t>
            </a:r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1"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月</a:t>
            </a:r>
            <a:r>
              <a:rPr kumimoji="1"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13</a:t>
            </a:r>
            <a:r>
              <a:rPr kumimoji="1"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704934-118F-DA44-BA67-D83806CD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5" y="5130800"/>
            <a:ext cx="2501900" cy="1727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214D95-73A2-C540-ADBA-053D5AA3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682" y="4927600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A765F-16E7-90B3-3756-2C0AA3F3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1428B8-AE82-8EE9-409D-598D1550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A736-C900-2641-8A6E-1425B5CAB8AD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8A7B3-50E1-C6F6-3C24-13688752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5A1054-809D-9467-AB24-07BF62E4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0593DE-627E-A115-3730-2C5187E1B01A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比较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0593DE-627E-A115-3730-2C5187E1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930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476298-08AC-56D0-B850-7C7FEB70BCE4}"/>
                  </a:ext>
                </a:extLst>
              </p:cNvPr>
              <p:cNvSpPr txBox="1"/>
              <p:nvPr/>
            </p:nvSpPr>
            <p:spPr>
              <a:xfrm>
                <a:off x="838200" y="1245155"/>
                <a:ext cx="6831848" cy="597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相近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的质量差：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880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是否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000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对应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3185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对应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还是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80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en" altLang="zh-CN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3119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对应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的态去哪了？</a:t>
                </a:r>
                <a:endParaRPr lang="en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476298-08AC-56D0-B850-7C7FEB70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5155"/>
                <a:ext cx="6831848" cy="5973623"/>
              </a:xfrm>
              <a:prstGeom prst="rect">
                <a:avLst/>
              </a:prstGeom>
              <a:blipFill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>
            <a:extLst>
              <a:ext uri="{FF2B5EF4-FFF2-40B4-BE49-F238E27FC236}">
                <a16:creationId xmlns:a16="http://schemas.microsoft.com/office/drawing/2014/main" id="{B1F0A082-362B-766D-286E-E7A0A8435877}"/>
              </a:ext>
            </a:extLst>
          </p:cNvPr>
          <p:cNvGrpSpPr/>
          <p:nvPr/>
        </p:nvGrpSpPr>
        <p:grpSpPr>
          <a:xfrm>
            <a:off x="8153400" y="62094"/>
            <a:ext cx="3625312" cy="6721475"/>
            <a:chOff x="7799746" y="-3314772"/>
            <a:chExt cx="4474316" cy="928130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EA3673-22D5-29C4-CE0D-BF67005D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9746" y="-3314772"/>
              <a:ext cx="3589224" cy="23557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AC553C9-FE52-738D-0264-A48B6AFC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6016" y="-961293"/>
              <a:ext cx="1613612" cy="1227993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092A4E-8664-7DD8-520D-1DD35E8EE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0252" y="2183228"/>
              <a:ext cx="4083810" cy="24779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E22813A-65C5-3D6C-9056-ADBBBF43B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6992" y="4603708"/>
              <a:ext cx="1665480" cy="134306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0C22D1E-85C8-F4D9-5DCB-C37E2ED45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1570"/>
            <a:stretch/>
          </p:blipFill>
          <p:spPr>
            <a:xfrm>
              <a:off x="8038125" y="272491"/>
              <a:ext cx="2477477" cy="1820253"/>
            </a:xfrm>
            <a:prstGeom prst="rect">
              <a:avLst/>
            </a:prstGeom>
          </p:spPr>
        </p:pic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DCCE7D18-F290-D2DB-B71E-1B566E09EB50}"/>
                </a:ext>
              </a:extLst>
            </p:cNvPr>
            <p:cNvCxnSpPr>
              <a:cxnSpLocks/>
            </p:cNvCxnSpPr>
            <p:nvPr/>
          </p:nvCxnSpPr>
          <p:spPr>
            <a:xfrm>
              <a:off x="9442600" y="-3314772"/>
              <a:ext cx="0" cy="9270101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CDF06032-B557-8AD1-0562-9CF28902600D}"/>
                </a:ext>
              </a:extLst>
            </p:cNvPr>
            <p:cNvCxnSpPr>
              <a:cxnSpLocks/>
            </p:cNvCxnSpPr>
            <p:nvPr/>
          </p:nvCxnSpPr>
          <p:spPr>
            <a:xfrm>
              <a:off x="9349337" y="-3314772"/>
              <a:ext cx="0" cy="927889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1940C4D5-F395-872B-111D-54AEBD3F6DAE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>
              <a:off x="9586836" y="-3314772"/>
              <a:ext cx="7522" cy="927889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99EFF869-D5AB-0442-CD15-882842E5643D}"/>
                </a:ext>
              </a:extLst>
            </p:cNvPr>
            <p:cNvCxnSpPr>
              <a:cxnSpLocks/>
            </p:cNvCxnSpPr>
            <p:nvPr/>
          </p:nvCxnSpPr>
          <p:spPr>
            <a:xfrm>
              <a:off x="9012822" y="-3314772"/>
              <a:ext cx="38045" cy="928129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id="{A09ABD93-A1F0-8788-2451-B3C17A2236F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5464" y="-3314771"/>
              <a:ext cx="38045" cy="928129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ACFF4CFD-5E4E-8FCE-C737-8A3296B428B1}"/>
                </a:ext>
              </a:extLst>
            </p:cNvPr>
            <p:cNvCxnSpPr>
              <a:cxnSpLocks/>
            </p:cNvCxnSpPr>
            <p:nvPr/>
          </p:nvCxnSpPr>
          <p:spPr>
            <a:xfrm>
              <a:off x="9727930" y="-3314770"/>
              <a:ext cx="38045" cy="928129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43C84A5-D348-7670-80A8-B98D57BCCE1C}"/>
                  </a:ext>
                </a:extLst>
              </p:cNvPr>
              <p:cNvSpPr txBox="1"/>
              <p:nvPr/>
            </p:nvSpPr>
            <p:spPr>
              <a:xfrm>
                <a:off x="10930477" y="602277"/>
                <a:ext cx="12615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𝑝𝑝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𝛯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43C84A5-D348-7670-80A8-B98D57BC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477" y="602277"/>
                <a:ext cx="12615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186D2AF-4249-C258-2802-F0361B769070}"/>
                  </a:ext>
                </a:extLst>
              </p:cNvPr>
              <p:cNvSpPr txBox="1"/>
              <p:nvPr/>
            </p:nvSpPr>
            <p:spPr>
              <a:xfrm>
                <a:off x="10749719" y="2086276"/>
                <a:ext cx="1374258" cy="308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400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kumimoji="1" lang="en-US" altLang="zh-CN" sz="1400" b="0" i="1" dirty="0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b="0" i="1" dirty="0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  <m:t>𝛬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186D2AF-4249-C258-2802-F0361B76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719" y="2086276"/>
                <a:ext cx="1374258" cy="3082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367293D-E962-98AB-84E1-330180A6EE3E}"/>
                  </a:ext>
                </a:extLst>
              </p:cNvPr>
              <p:cNvSpPr txBox="1"/>
              <p:nvPr/>
            </p:nvSpPr>
            <p:spPr>
              <a:xfrm>
                <a:off x="10612179" y="2990505"/>
                <a:ext cx="1483241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𝑝𝑝</m:t>
                      </m:r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𝛯</m:t>
                          </m:r>
                        </m:e>
                        <m:sub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367293D-E962-98AB-84E1-330180A6E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179" y="2990505"/>
                <a:ext cx="1483241" cy="502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4EDD12A-993D-A6B2-40FD-0E753273DB1F}"/>
                  </a:ext>
                </a:extLst>
              </p:cNvPr>
              <p:cNvSpPr txBox="1"/>
              <p:nvPr/>
            </p:nvSpPr>
            <p:spPr>
              <a:xfrm>
                <a:off x="10552668" y="4924393"/>
                <a:ext cx="1493874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𝑝𝑝</m:t>
                      </m:r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𝛯</m:t>
                          </m:r>
                        </m:e>
                        <m:sub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4EDD12A-993D-A6B2-40FD-0E753273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668" y="4924393"/>
                <a:ext cx="1493874" cy="5027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DBECA68-D100-3A87-1F84-EA4A1F880CBE}"/>
                  </a:ext>
                </a:extLst>
              </p:cNvPr>
              <p:cNvSpPr txBox="1"/>
              <p:nvPr/>
            </p:nvSpPr>
            <p:spPr>
              <a:xfrm>
                <a:off x="10657322" y="6078106"/>
                <a:ext cx="134724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𝛺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bSup>
                      <m:r>
                        <a:rPr kumimoji="1" lang="en-US" altLang="zh-CN" sz="1400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𝛯</m:t>
                          </m:r>
                        </m:e>
                        <m:sub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DBECA68-D100-3A87-1F84-EA4A1F88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322" y="6078106"/>
                <a:ext cx="134724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8">
            <a:extLst>
              <a:ext uri="{FF2B5EF4-FFF2-40B4-BE49-F238E27FC236}">
                <a16:creationId xmlns:a16="http://schemas.microsoft.com/office/drawing/2014/main" id="{BFADD11F-6C97-0717-DDEC-036723EEF10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8340"/>
          <a:stretch/>
        </p:blipFill>
        <p:spPr>
          <a:xfrm>
            <a:off x="1117741" y="2058573"/>
            <a:ext cx="4572000" cy="11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92D8-AD77-C6FC-6130-C0DD4A05E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CA6A51D-13BB-70AE-4BF3-F087C423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67" y="3199711"/>
            <a:ext cx="2569386" cy="1874566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5085AC-B9C8-F94C-6FCB-F785F0EB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DB3-2D6C-6945-B208-4CA6CE4D81A7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C8B21-EBB1-7FB2-677C-6B312885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D70AB3-EB5D-867A-BB44-7A50F00C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869B1-2D06-CDDD-4678-D0DC6AB45C7C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双粲重子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 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869B1-2D06-CDDD-4678-D0DC6AB4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3"/>
                <a:stretch>
                  <a:fillRect l="-3023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891E7B-1CE8-F9EF-3CF9-E666EFB5CA6D}"/>
                  </a:ext>
                </a:extLst>
              </p:cNvPr>
              <p:cNvSpPr txBox="1"/>
              <p:nvPr/>
            </p:nvSpPr>
            <p:spPr>
              <a:xfrm>
                <a:off x="847374" y="1156275"/>
                <a:ext cx="6622372" cy="8257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2017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年由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LHCb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实验发现</a:t>
                </a:r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已经发现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个衰变道</a:t>
                </a:r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新衰变道：</a:t>
                </a:r>
                <a:r>
                  <a:rPr kumimoji="1" lang="en-US" altLang="zh-CN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++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分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支比测量</a:t>
                </a:r>
                <a:endParaRPr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分支比略大于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++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，然而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++</m:t>
                        </m:r>
                      </m:sup>
                    </m:sSubSup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altLang="zh-C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没有在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质量谱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观测到显著的共振态</a:t>
                </a:r>
                <a:endParaRPr lang="en-US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891E7B-1CE8-F9EF-3CF9-E666EFB5C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74" y="1156275"/>
                <a:ext cx="6622372" cy="8257197"/>
              </a:xfrm>
              <a:prstGeom prst="rect">
                <a:avLst/>
              </a:prstGeom>
              <a:blipFill>
                <a:blip r:embed="rId4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9D5D14B-6B20-7D93-0499-112F90F77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838" y="109709"/>
            <a:ext cx="5553283" cy="30812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6A9C7BB-2F73-CA74-0EE0-A096EC9246FF}"/>
              </a:ext>
            </a:extLst>
          </p:cNvPr>
          <p:cNvSpPr txBox="1"/>
          <p:nvPr/>
        </p:nvSpPr>
        <p:spPr>
          <a:xfrm>
            <a:off x="8184573" y="263723"/>
            <a:ext cx="1797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https://pdglive.lbl.gov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7D0D588-DB0D-BC44-F351-AD0CD5375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808" y="4229189"/>
            <a:ext cx="5929887" cy="6389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2F001A2-4237-FE67-A035-0E012DACD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451" y="2040914"/>
            <a:ext cx="5049126" cy="57201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2AA898-A420-648A-A1EB-2FF5BD87D781}"/>
              </a:ext>
            </a:extLst>
          </p:cNvPr>
          <p:cNvGrpSpPr/>
          <p:nvPr/>
        </p:nvGrpSpPr>
        <p:grpSpPr>
          <a:xfrm>
            <a:off x="4416547" y="2935341"/>
            <a:ext cx="2244264" cy="1182788"/>
            <a:chOff x="4226835" y="3270811"/>
            <a:chExt cx="2128234" cy="1420564"/>
          </a:xfrm>
        </p:grpSpPr>
        <p:sp>
          <p:nvSpPr>
            <p:cNvPr id="18" name="爆炸形 1 17">
              <a:extLst>
                <a:ext uri="{FF2B5EF4-FFF2-40B4-BE49-F238E27FC236}">
                  <a16:creationId xmlns:a16="http://schemas.microsoft.com/office/drawing/2014/main" id="{989FF9CB-B773-DAC8-668F-C5A48447D6A7}"/>
                </a:ext>
              </a:extLst>
            </p:cNvPr>
            <p:cNvSpPr/>
            <p:nvPr/>
          </p:nvSpPr>
          <p:spPr>
            <a:xfrm>
              <a:off x="4485904" y="3270811"/>
              <a:ext cx="1610096" cy="1064343"/>
            </a:xfrm>
            <a:prstGeom prst="irregularSeal1">
              <a:avLst/>
            </a:prstGeom>
            <a:solidFill>
              <a:srgbClr val="F1F216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New!</a:t>
              </a:r>
              <a:endParaRPr kumimoji="1"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6FCD2E1-0666-43D9-1E5D-3D7A61AA94F4}"/>
                </a:ext>
              </a:extLst>
            </p:cNvPr>
            <p:cNvSpPr txBox="1"/>
            <p:nvPr/>
          </p:nvSpPr>
          <p:spPr>
            <a:xfrm>
              <a:off x="4226835" y="4322043"/>
              <a:ext cx="21282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[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ar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X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iv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: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2504.05063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]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8390DA35-2336-C3AC-38F6-2663DEAC7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808" y="2648137"/>
            <a:ext cx="4037044" cy="5515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ACA763-C101-EC14-1E07-A76CEB132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5553" y="3190028"/>
            <a:ext cx="2457977" cy="18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F49B-E1E2-F578-8CB9-651AE18F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F0094-2A79-1E82-6994-BE6F8725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26F-7585-9848-BE74-866EE3BF61D6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3EAF31-8CE7-C25B-66F5-82136D73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F9D8C9-5A19-1EF8-44D3-E9651BEC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A88608-3E96-076F-08F3-EB777DB69E3A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双粲重子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 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A88608-3E96-076F-08F3-EB777DB69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3023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FEC23F3-DA83-F9B0-26F1-93FBA2E48DD4}"/>
                  </a:ext>
                </a:extLst>
              </p:cNvPr>
              <p:cNvSpPr txBox="1"/>
              <p:nvPr/>
            </p:nvSpPr>
            <p:spPr>
              <a:xfrm>
                <a:off x="847374" y="1156275"/>
                <a:ext cx="6622372" cy="4974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局部显著度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~3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联合</a:t>
                </a:r>
                <a:endParaRPr lang="en-US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局部显著度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全局显著度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2.9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FEC23F3-DA83-F9B0-26F1-93FBA2E48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74" y="1156275"/>
                <a:ext cx="6622372" cy="4974247"/>
              </a:xfrm>
              <a:prstGeom prst="rect">
                <a:avLst/>
              </a:prstGeom>
              <a:blipFill>
                <a:blip r:embed="rId3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E3861924-EFF6-9E78-3D09-165C2FD48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51" y="1860152"/>
            <a:ext cx="3059768" cy="19162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49B264-D98E-D585-EDBE-E6D518FF8C10}"/>
              </a:ext>
            </a:extLst>
          </p:cNvPr>
          <p:cNvSpPr txBox="1"/>
          <p:nvPr/>
        </p:nvSpPr>
        <p:spPr>
          <a:xfrm>
            <a:off x="3202545" y="1227563"/>
            <a:ext cx="289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[SCPMA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63 (2020) 221062]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48A259-DB3B-46BE-CE60-BFE47D48E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005" y="4480327"/>
            <a:ext cx="2918414" cy="18014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39574E-CC26-B275-4114-C58B593AC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276" y="2206384"/>
            <a:ext cx="2714473" cy="18451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9441CF-C90D-3E8C-4761-F45B6021488D}"/>
                  </a:ext>
                </a:extLst>
              </p:cNvPr>
              <p:cNvSpPr txBox="1"/>
              <p:nvPr/>
            </p:nvSpPr>
            <p:spPr>
              <a:xfrm>
                <a:off x="7069182" y="999111"/>
                <a:ext cx="4847235" cy="415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局部显著度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3.2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全局显著度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9441CF-C90D-3E8C-4761-F45B6021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82" y="999111"/>
                <a:ext cx="4847235" cy="4153509"/>
              </a:xfrm>
              <a:prstGeom prst="rect">
                <a:avLst/>
              </a:prstGeom>
              <a:blipFill>
                <a:blip r:embed="rId8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FD8E766-42CB-384E-7A51-F705192BD39C}"/>
              </a:ext>
            </a:extLst>
          </p:cNvPr>
          <p:cNvSpPr txBox="1"/>
          <p:nvPr/>
        </p:nvSpPr>
        <p:spPr>
          <a:xfrm>
            <a:off x="5382023" y="4081856"/>
            <a:ext cx="217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[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JHEP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12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(2021)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107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BBCFD1E-E19F-C7FC-B88A-EFD494A4AA9A}"/>
              </a:ext>
            </a:extLst>
          </p:cNvPr>
          <p:cNvGrpSpPr/>
          <p:nvPr/>
        </p:nvGrpSpPr>
        <p:grpSpPr>
          <a:xfrm>
            <a:off x="8090725" y="2274522"/>
            <a:ext cx="2993035" cy="4149163"/>
            <a:chOff x="7363263" y="293360"/>
            <a:chExt cx="5042554" cy="63800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0772C43-5DA8-AAF4-AD73-3CED1D6B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90263" y="293360"/>
              <a:ext cx="4775200" cy="31623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DEB79A1-B3DB-2C97-1DEE-B7BDE4D3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63263" y="3455660"/>
              <a:ext cx="5042554" cy="3217762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157E1A4A-7567-8FC7-B201-DA11E7077006}"/>
              </a:ext>
            </a:extLst>
          </p:cNvPr>
          <p:cNvSpPr txBox="1"/>
          <p:nvPr/>
        </p:nvSpPr>
        <p:spPr>
          <a:xfrm>
            <a:off x="9273586" y="1070792"/>
            <a:ext cx="2918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[SCPMA 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4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(202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101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062]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613B38-F55A-3544-A30E-50BA4799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945-76DE-E04B-BB96-6D5459DA503F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228D94-788C-A84F-B243-9D1E1A12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EB23AB-5C34-E447-9CC6-97045CD1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78154B-FD07-BB43-8FA5-940CF2A2A8A5}"/>
              </a:ext>
            </a:extLst>
          </p:cNvPr>
          <p:cNvSpPr/>
          <p:nvPr/>
        </p:nvSpPr>
        <p:spPr>
          <a:xfrm>
            <a:off x="818425" y="54098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总结和展望</a:t>
            </a:r>
            <a:endParaRPr kumimoji="1" lang="en-US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BD8809-E248-1F46-8F32-E26E4856CAFD}"/>
              </a:ext>
            </a:extLst>
          </p:cNvPr>
          <p:cNvSpPr txBox="1"/>
          <p:nvPr/>
        </p:nvSpPr>
        <p:spPr>
          <a:xfrm>
            <a:off x="838200" y="1209986"/>
            <a:ext cx="11353800" cy="344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LHCb</a:t>
            </a:r>
            <a:r>
              <a:rPr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实验近期在粲重子谱领域取得一系列进展</a:t>
            </a:r>
            <a:endParaRPr lang="en-US" altLang="zh-CN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LHCb</a:t>
            </a:r>
            <a:r>
              <a:rPr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第三期运行取数中，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年数据的积分亮度已经超过前两期总和</a:t>
            </a:r>
            <a:endParaRPr lang="en-US" altLang="zh-CN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更大的统计量能够支持发现更多衰变道和对自旋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宇称量子数的测量</a:t>
            </a:r>
            <a:endParaRPr lang="en-US" altLang="zh-CN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622CE6-1F6B-244E-B3FF-B4F7A1E9BA05}"/>
              </a:ext>
            </a:extLst>
          </p:cNvPr>
          <p:cNvSpPr txBox="1"/>
          <p:nvPr/>
        </p:nvSpPr>
        <p:spPr>
          <a:xfrm>
            <a:off x="11723427" y="534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AB4552-8194-A7CE-B755-F07C9EB9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87" y="2930072"/>
            <a:ext cx="4474026" cy="30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245517-1748-5B4B-9A8C-BCC2B90D7FD2}"/>
              </a:ext>
            </a:extLst>
          </p:cNvPr>
          <p:cNvSpPr txBox="1"/>
          <p:nvPr/>
        </p:nvSpPr>
        <p:spPr>
          <a:xfrm>
            <a:off x="5375856" y="2686807"/>
            <a:ext cx="277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73175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D14-4C75-A04A-879F-DED69508DECF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57E56E-D5BD-BC43-942D-675834300F44}"/>
                  </a:ext>
                </a:extLst>
              </p:cNvPr>
              <p:cNvSpPr txBox="1"/>
              <p:nvPr/>
            </p:nvSpPr>
            <p:spPr>
              <a:xfrm>
                <a:off x="1609203" y="1110423"/>
                <a:ext cx="8280400" cy="36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简介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及其激发态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kumimoji="1" lang="zh-CN" altLang="en-US" sz="3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及其激发态</m:t>
                    </m:r>
                  </m:oMath>
                </a14:m>
                <a:endParaRPr kumimoji="1" lang="en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双粲重子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总结和展望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57E56E-D5BD-BC43-942D-675834300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03" y="1110423"/>
                <a:ext cx="8280400" cy="3694409"/>
              </a:xfrm>
              <a:prstGeom prst="rect">
                <a:avLst/>
              </a:prstGeom>
              <a:blipFill>
                <a:blip r:embed="rId3"/>
                <a:stretch>
                  <a:fillRect l="-1685" b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334E-86A8-6045-ACE1-FE5CD70B48EC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78D860-27F4-C041-9B44-7941F2668999}"/>
              </a:ext>
            </a:extLst>
          </p:cNvPr>
          <p:cNvSpPr txBox="1"/>
          <p:nvPr/>
        </p:nvSpPr>
        <p:spPr>
          <a:xfrm>
            <a:off x="838200" y="571500"/>
            <a:ext cx="546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研究粲重子谱的意义</a:t>
            </a:r>
            <a:endParaRPr kumimoji="1" lang="en-US" altLang="zh-CN" sz="32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C9E8F48-4907-9EC3-0CD2-B09ADA1E75AC}"/>
              </a:ext>
            </a:extLst>
          </p:cNvPr>
          <p:cNvSpPr/>
          <p:nvPr/>
        </p:nvSpPr>
        <p:spPr>
          <a:xfrm>
            <a:off x="838200" y="1172767"/>
            <a:ext cx="11201400" cy="437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检验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理论模型：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在低能标区的非微扰特性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格点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、有效理论等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)- 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实验数据作为关键输入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粲夸克的质量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(~1 GeV)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能否适用重夸克对称性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理解重子形成与强子化机制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探索奇特强子与多夸克态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五夸克态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强子分子态与阈值效应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C8D40-2CF0-FC3E-6FB8-B0EDA3EC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37C17E-B5B8-0E34-AFA5-051AD80C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554E-FF48-594A-8DC0-83899159C692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09B1-BD3D-7A9C-5AE7-B05A2A46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C5896-5484-7AF9-7A65-04F0F223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E5F852-15E9-73CC-429A-D877C74D804D}"/>
              </a:ext>
            </a:extLst>
          </p:cNvPr>
          <p:cNvSpPr txBox="1"/>
          <p:nvPr/>
        </p:nvSpPr>
        <p:spPr>
          <a:xfrm>
            <a:off x="838200" y="571500"/>
            <a:ext cx="546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LHCb</a:t>
            </a:r>
            <a:r>
              <a:rPr kumimoji="1"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上发现的粲重子</a:t>
            </a:r>
            <a:endParaRPr kumimoji="1" lang="en-US" altLang="zh-CN" sz="32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DF2192-CD51-330F-F2E8-EA0A5D4DF8BB}"/>
              </a:ext>
            </a:extLst>
          </p:cNvPr>
          <p:cNvGrpSpPr/>
          <p:nvPr/>
        </p:nvGrpSpPr>
        <p:grpSpPr>
          <a:xfrm>
            <a:off x="1670897" y="1156275"/>
            <a:ext cx="8850205" cy="4828889"/>
            <a:chOff x="4038600" y="1458411"/>
            <a:chExt cx="7959561" cy="43596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5405BFE-6358-A23C-E03D-4FC6AEE6AA11}"/>
                </a:ext>
              </a:extLst>
            </p:cNvPr>
            <p:cNvGrpSpPr/>
            <p:nvPr/>
          </p:nvGrpSpPr>
          <p:grpSpPr>
            <a:xfrm>
              <a:off x="4038600" y="1458411"/>
              <a:ext cx="7959561" cy="4359690"/>
              <a:chOff x="1296365" y="1261640"/>
              <a:chExt cx="8978133" cy="4938425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DB7E7C71-687D-DE94-F894-8ABA2E09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54"/>
              <a:stretch/>
            </p:blipFill>
            <p:spPr>
              <a:xfrm>
                <a:off x="1296365" y="1261640"/>
                <a:ext cx="8978133" cy="4938425"/>
              </a:xfrm>
              <a:prstGeom prst="rect">
                <a:avLst/>
              </a:prstGeom>
            </p:spPr>
          </p:pic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960D154-9A41-C0B6-7030-C05D976AD66D}"/>
                  </a:ext>
                </a:extLst>
              </p:cNvPr>
              <p:cNvSpPr/>
              <p:nvPr/>
            </p:nvSpPr>
            <p:spPr>
              <a:xfrm>
                <a:off x="4838219" y="4595150"/>
                <a:ext cx="947212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A7E4FD1-112C-D0EB-E30A-F0F45A45C160}"/>
                  </a:ext>
                </a:extLst>
              </p:cNvPr>
              <p:cNvSpPr/>
              <p:nvPr/>
            </p:nvSpPr>
            <p:spPr>
              <a:xfrm>
                <a:off x="6096000" y="4965539"/>
                <a:ext cx="676806" cy="4514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B2AA40B-96BA-28A7-325C-2C3E233FBA9B}"/>
                  </a:ext>
                </a:extLst>
              </p:cNvPr>
              <p:cNvSpPr/>
              <p:nvPr/>
            </p:nvSpPr>
            <p:spPr>
              <a:xfrm>
                <a:off x="9201872" y="4965539"/>
                <a:ext cx="780327" cy="4514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2F88C86-9F50-A45A-33CB-263772579536}"/>
                  </a:ext>
                </a:extLst>
              </p:cNvPr>
              <p:cNvSpPr/>
              <p:nvPr/>
            </p:nvSpPr>
            <p:spPr>
              <a:xfrm>
                <a:off x="8129245" y="4739832"/>
                <a:ext cx="780328" cy="3646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79BF04FC-C208-C8F6-7325-7F093A9E8925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7598505" y="5208507"/>
              <a:ext cx="1" cy="1257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E7E61B9B-B576-BC85-A9C3-803ED30672C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8593726" y="5126762"/>
              <a:ext cx="0" cy="2074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02364F37-F7A9-C501-0B1B-9B8E8106F429}"/>
                </a:ext>
              </a:extLst>
            </p:cNvPr>
            <p:cNvCxnSpPr>
              <a:cxnSpLocks/>
            </p:cNvCxnSpPr>
            <p:nvPr/>
          </p:nvCxnSpPr>
          <p:spPr>
            <a:xfrm>
              <a:off x="7598505" y="5328867"/>
              <a:ext cx="3794618" cy="5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89E05F63-1C31-81F8-4799-DD30E1E3B03B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10442188" y="4850868"/>
              <a:ext cx="0" cy="483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362A588A-073F-4D65-912A-C66F859605C6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11393124" y="5126762"/>
              <a:ext cx="1" cy="2074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9C05427-2355-1247-7CB1-E5A8191CF441}"/>
              </a:ext>
            </a:extLst>
          </p:cNvPr>
          <p:cNvSpPr txBox="1"/>
          <p:nvPr/>
        </p:nvSpPr>
        <p:spPr>
          <a:xfrm>
            <a:off x="4467143" y="5972348"/>
            <a:ext cx="368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https://koppenburg.ch/particles.html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A846E-D6DE-D7BC-8D57-153225D7F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2793FD-40D3-DF7E-881E-1776E85E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E6E-43F8-E14D-BDFA-C6039E9192AC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607F7D-CBCA-CABD-329B-DDC399EF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425889-7C9A-D9E0-28C4-D9AA63C3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86D41F-4AED-64C4-2F00-A7689EE676ED}"/>
              </a:ext>
            </a:extLst>
          </p:cNvPr>
          <p:cNvSpPr txBox="1"/>
          <p:nvPr/>
        </p:nvSpPr>
        <p:spPr>
          <a:xfrm>
            <a:off x="838200" y="571500"/>
            <a:ext cx="546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LHCb</a:t>
            </a:r>
            <a:r>
              <a:rPr kumimoji="1"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探测器</a:t>
            </a:r>
            <a:endParaRPr kumimoji="1" lang="en-US" altLang="zh-CN" sz="32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AE568C-FDD6-AA69-5418-729418F8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21" y="1600418"/>
            <a:ext cx="5837379" cy="38946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7EDA70-D777-AB3E-6641-FECA88D31417}"/>
              </a:ext>
            </a:extLst>
          </p:cNvPr>
          <p:cNvSpPr txBox="1"/>
          <p:nvPr/>
        </p:nvSpPr>
        <p:spPr>
          <a:xfrm>
            <a:off x="612568" y="1600418"/>
            <a:ext cx="5657603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单臂前向探测器，专门设计研究粲和底强子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研究粲重子谱的两种方法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直接由质子</a:t>
            </a:r>
            <a:r>
              <a:rPr kumimoji="1"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质子对撞产生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更大的产生截面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由底强子衰变而来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更少的本底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可以进行振幅分析，测量自旋</a:t>
            </a:r>
            <a:r>
              <a:rPr kumimoji="1"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宇称</a:t>
            </a:r>
            <a:endParaRPr kumimoji="1"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609274-467F-15A0-0893-5DB2228496C2}"/>
              </a:ext>
            </a:extLst>
          </p:cNvPr>
          <p:cNvSpPr txBox="1"/>
          <p:nvPr/>
        </p:nvSpPr>
        <p:spPr>
          <a:xfrm>
            <a:off x="6299200" y="5539542"/>
            <a:ext cx="505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[JINST 3 (2008) S08005, JINST 19 (2024) P05065]</a:t>
            </a:r>
          </a:p>
        </p:txBody>
      </p:sp>
    </p:spTree>
    <p:extLst>
      <p:ext uri="{BB962C8B-B14F-4D97-AF65-F5344CB8AC3E}">
        <p14:creationId xmlns:p14="http://schemas.microsoft.com/office/powerpoint/2010/main" val="413294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83AA5-0605-9D10-1035-4F4F9C58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20758-7708-D2F6-F4BD-BB4692DF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CD26-2CD7-9844-8E6B-DFDA27C648CA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0B77CA-566A-63C2-E983-640DF926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05C1D-C137-E1C9-529F-5134AA7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00D50F-E149-2D5D-5750-98AB3B900D0A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系统中的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激发态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00D50F-E149-2D5D-5750-98AB3B900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1163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6C689-0C68-BFF9-AE97-67922CC52029}"/>
                  </a:ext>
                </a:extLst>
              </p:cNvPr>
              <p:cNvSpPr txBox="1"/>
              <p:nvPr/>
            </p:nvSpPr>
            <p:spPr>
              <a:xfrm>
                <a:off x="838200" y="1245155"/>
                <a:ext cx="5847608" cy="414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𝑝𝑝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kumimoji="1" lang="en-US" altLang="zh-CN" sz="20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新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发现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2923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39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70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符合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，但是宽度有差别</a:t>
                </a: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6C689-0C68-BFF9-AE97-67922CC5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5155"/>
                <a:ext cx="5847608" cy="4147482"/>
              </a:xfrm>
              <a:prstGeom prst="rect">
                <a:avLst/>
              </a:prstGeom>
              <a:blipFill>
                <a:blip r:embed="rId3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42D26A1-42BD-D747-0B72-3D15A71B5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47" y="1771823"/>
            <a:ext cx="5360953" cy="22650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EFE906-5BAF-9ECA-3CFC-E17A4C707F26}"/>
              </a:ext>
            </a:extLst>
          </p:cNvPr>
          <p:cNvSpPr txBox="1"/>
          <p:nvPr/>
        </p:nvSpPr>
        <p:spPr>
          <a:xfrm>
            <a:off x="3227614" y="1296611"/>
            <a:ext cx="2653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[PRL 124 (2020) 222001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DF6426A-491D-9FC6-9341-AAE8B7AF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834" y="4904402"/>
            <a:ext cx="4279818" cy="970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953D82E-B4B6-9F65-D452-E1AC9FA37E6E}"/>
                  </a:ext>
                </a:extLst>
              </p:cNvPr>
              <p:cNvSpPr txBox="1"/>
              <p:nvPr/>
            </p:nvSpPr>
            <p:spPr>
              <a:xfrm>
                <a:off x="437904" y="5816907"/>
                <a:ext cx="8648204" cy="3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70</m:t>
                            </m:r>
                          </m:e>
                        </m:d>
                      </m:e>
                      <m: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from</m:t>
                        </m:r>
                        <m:r>
                          <a:rPr kumimoji="1" lang="en-US" altLang="zh-CN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Belle</m:t>
                        </m:r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2970.8±0.7±</m:t>
                    </m:r>
                    <m:sSubSup>
                      <m:sSubSup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0.2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−0.4</m:t>
                        </m:r>
                      </m:sub>
                      <m: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+0.3</m:t>
                        </m:r>
                      </m:sup>
                    </m:sSubSup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30.3±</m:t>
                    </m:r>
                    <m:sSubSup>
                      <m:sSubSup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2.3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−1.8</m:t>
                        </m:r>
                      </m:sub>
                      <m: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+1.0</m:t>
                        </m:r>
                      </m:sup>
                    </m:sSubSup>
                  </m:oMath>
                </a14:m>
                <a:r>
                  <a:rPr lang="en-US" altLang="zh-CN" sz="1600" dirty="0"/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953D82E-B4B6-9F65-D452-E1AC9FA37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4" y="5816907"/>
                <a:ext cx="8648204" cy="345094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83693CC3-EE22-F502-921E-EA874DEA0CCD}"/>
              </a:ext>
            </a:extLst>
          </p:cNvPr>
          <p:cNvSpPr txBox="1"/>
          <p:nvPr/>
        </p:nvSpPr>
        <p:spPr>
          <a:xfrm>
            <a:off x="1833254" y="6056232"/>
            <a:ext cx="2619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[PRD </a:t>
            </a:r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94 (2016) 052011</a:t>
            </a:r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F458E68-68BD-9121-DC25-242F5A30A14D}"/>
                  </a:ext>
                </a:extLst>
              </p:cNvPr>
              <p:cNvSpPr txBox="1"/>
              <p:nvPr/>
            </p:nvSpPr>
            <p:spPr>
              <a:xfrm>
                <a:off x="6370620" y="1241652"/>
                <a:ext cx="5847608" cy="414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𝛬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0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验证了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2923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39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880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790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存在的迹象</a:t>
                </a: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F458E68-68BD-9121-DC25-242F5A30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20" y="1241652"/>
                <a:ext cx="5847608" cy="4147482"/>
              </a:xfrm>
              <a:prstGeom prst="rect">
                <a:avLst/>
              </a:prstGeom>
              <a:blipFill>
                <a:blip r:embed="rId8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58C39A44-7AF1-71F5-C397-C07844ED172F}"/>
              </a:ext>
            </a:extLst>
          </p:cNvPr>
          <p:cNvSpPr txBox="1"/>
          <p:nvPr/>
        </p:nvSpPr>
        <p:spPr>
          <a:xfrm>
            <a:off x="8610600" y="1292937"/>
            <a:ext cx="3938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108 (2023) 012020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52DC978-F4F5-094D-152A-362071D0A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4200" y="1713554"/>
            <a:ext cx="3187544" cy="24257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3E362A-8958-9380-2BF7-6EC137A91D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4502" y="4999401"/>
            <a:ext cx="3949664" cy="9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084B-0853-9E40-A2CD-F26BF4B02DAC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系统中的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激发态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930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B648553-61C1-9C4A-A09D-2BFDB25C42C5}"/>
                  </a:ext>
                </a:extLst>
              </p:cNvPr>
              <p:cNvSpPr txBox="1"/>
              <p:nvPr/>
            </p:nvSpPr>
            <p:spPr>
              <a:xfrm>
                <a:off x="838200" y="1245155"/>
                <a:ext cx="10515600" cy="4606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𝑝𝑝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2645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2645</m:t>
                            </m:r>
                          </m:e>
                        </m:d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质量谱</a:t>
                </a:r>
                <a:r>
                  <a:rPr lang="zh-CN" altLang="en-US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上发现四个激发态，其中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923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en-US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首次发现</a:t>
                </a:r>
                <a:endParaRPr lang="en-US" altLang="zh-CN" dirty="0">
                  <a:effectLst/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923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与其</a:t>
                </a:r>
                <a:r>
                  <a:rPr lang="zh-CN" altLang="en-US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已经发现的同位旋伙伴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2923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符合</a:t>
                </a:r>
                <a:endParaRPr lang="en-US" altLang="zh-CN" dirty="0">
                  <a:effectLst/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首次发现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3080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2645</m:t>
                            </m:r>
                          </m:e>
                        </m:d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衰变</a:t>
                </a:r>
                <a:endParaRPr lang="en-US" altLang="zh-CN" dirty="0">
                  <a:effectLst/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970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系统</a:t>
                </a:r>
                <a:r>
                  <a:rPr lang="zh-CN" altLang="en-US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中的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2965</m:t>
                            </m:r>
                          </m:e>
                        </m:d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宽度</a:t>
                </a:r>
                <a:r>
                  <a:rPr lang="zh-CN" altLang="en-US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不同</a:t>
                </a:r>
                <a:endParaRPr lang="en" altLang="zh-CN" dirty="0">
                  <a:effectLst/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B648553-61C1-9C4A-A09D-2BFDB25C4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5155"/>
                <a:ext cx="10515600" cy="4606389"/>
              </a:xfrm>
              <a:prstGeom prst="rect">
                <a:avLst/>
              </a:prstGeo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BA6CD57F-DD27-5378-D7E5-882D1B33CC5B}"/>
              </a:ext>
            </a:extLst>
          </p:cNvPr>
          <p:cNvSpPr txBox="1"/>
          <p:nvPr/>
        </p:nvSpPr>
        <p:spPr>
          <a:xfrm>
            <a:off x="6881029" y="511333"/>
            <a:ext cx="2653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[arXiv:2502.18987]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CBB668E-09AE-50CE-B5F3-E649ED7C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32" y="1723130"/>
            <a:ext cx="2978222" cy="23466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972082E-CB64-EB71-C278-7A72E4B22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99" y="990498"/>
            <a:ext cx="5642018" cy="3160126"/>
          </a:xfrm>
          <a:prstGeom prst="rect">
            <a:avLst/>
          </a:prstGeom>
        </p:spPr>
      </p:pic>
      <p:sp>
        <p:nvSpPr>
          <p:cNvPr id="25" name="爆炸形 1 24">
            <a:extLst>
              <a:ext uri="{FF2B5EF4-FFF2-40B4-BE49-F238E27FC236}">
                <a16:creationId xmlns:a16="http://schemas.microsoft.com/office/drawing/2014/main" id="{CCA9291C-E62B-BAEB-CFC9-5937F8649FBD}"/>
              </a:ext>
            </a:extLst>
          </p:cNvPr>
          <p:cNvSpPr/>
          <p:nvPr/>
        </p:nvSpPr>
        <p:spPr>
          <a:xfrm>
            <a:off x="10116003" y="25943"/>
            <a:ext cx="1610096" cy="1064343"/>
          </a:xfrm>
          <a:prstGeom prst="irregularSeal1">
            <a:avLst/>
          </a:prstGeom>
          <a:solidFill>
            <a:srgbClr val="F1F21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endParaRPr kumimoji="1"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C311BFD-A548-D2DC-5545-096D683AC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200" y="4569622"/>
            <a:ext cx="5511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76EA6-FFB2-C7B6-9870-87750FF59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2C5870-623A-2DEC-40E2-E52F3CE7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955D-BF8D-F446-8AFA-1AB73F6097B3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ECCB00-A392-7FAB-6414-DF599255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63A664-98E7-6CD1-657C-608BD4AA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32EB44-9F52-6A71-22DE-B9FCDF60E445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(3055)</m:t>
                    </m:r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的自旋</a:t>
                </a:r>
                <a:r>
                  <a:rPr kumimoji="1" lang="en-US" altLang="zh-CN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-</a:t>
                </a:r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宇称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A32EB44-9F52-6A71-22DE-B9FCDF60E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930" t="-19149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8DCF75-44F7-5EFD-4867-E268F08558B4}"/>
                  </a:ext>
                </a:extLst>
              </p:cNvPr>
              <p:cNvSpPr txBox="1"/>
              <p:nvPr/>
            </p:nvSpPr>
            <p:spPr>
              <a:xfrm>
                <a:off x="847374" y="1156275"/>
                <a:ext cx="10515600" cy="6205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0(−)</m:t>
                        </m:r>
                      </m:sup>
                    </m:sSubSup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</m:d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首次从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0(−)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衰变中观测到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首次测得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的自旋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宇称：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" altLang="zh-CN" sz="2000" i="1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支持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波激发的味反对称三重态</a:t>
                </a: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0(−)</m:t>
                        </m:r>
                      </m:sup>
                    </m:sSubSup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3080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</m:d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迹象</a:t>
                </a: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8DCF75-44F7-5EFD-4867-E268F0855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74" y="1156275"/>
                <a:ext cx="10515600" cy="6205353"/>
              </a:xfrm>
              <a:prstGeom prst="rect">
                <a:avLst/>
              </a:prstGeom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26EAD43C-1198-5C80-33BB-6CDD7F4FB294}"/>
              </a:ext>
            </a:extLst>
          </p:cNvPr>
          <p:cNvSpPr txBox="1"/>
          <p:nvPr/>
        </p:nvSpPr>
        <p:spPr>
          <a:xfrm>
            <a:off x="5500255" y="753949"/>
            <a:ext cx="2653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[PRL 134 (2025) 081901]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爆炸形 1 24">
            <a:extLst>
              <a:ext uri="{FF2B5EF4-FFF2-40B4-BE49-F238E27FC236}">
                <a16:creationId xmlns:a16="http://schemas.microsoft.com/office/drawing/2014/main" id="{95F26DFA-6A2D-3359-CAD2-777330C23A6E}"/>
              </a:ext>
            </a:extLst>
          </p:cNvPr>
          <p:cNvSpPr/>
          <p:nvPr/>
        </p:nvSpPr>
        <p:spPr>
          <a:xfrm>
            <a:off x="8346642" y="393110"/>
            <a:ext cx="1610096" cy="1064343"/>
          </a:xfrm>
          <a:prstGeom prst="irregularSeal1">
            <a:avLst/>
          </a:prstGeom>
          <a:solidFill>
            <a:srgbClr val="F1F21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endParaRPr kumimoji="1"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35CAC4-13AA-EF8C-0A8B-71D99B0FF11D}"/>
              </a:ext>
            </a:extLst>
          </p:cNvPr>
          <p:cNvGrpSpPr/>
          <p:nvPr/>
        </p:nvGrpSpPr>
        <p:grpSpPr>
          <a:xfrm>
            <a:off x="1193140" y="1621614"/>
            <a:ext cx="7232650" cy="2603500"/>
            <a:chOff x="635000" y="2822661"/>
            <a:chExt cx="7232650" cy="260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0D98E7B-3755-7B52-F7BD-68F46CA8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4350" y="2822661"/>
              <a:ext cx="3543300" cy="260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F8A9113-F8A5-23CB-E00D-26FFF80D6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687"/>
            <a:stretch/>
          </p:blipFill>
          <p:spPr>
            <a:xfrm>
              <a:off x="635000" y="2892636"/>
              <a:ext cx="3581400" cy="2519733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6DAC594-75FE-5F54-DFA1-B032A6173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029" y="4225114"/>
            <a:ext cx="4214029" cy="19167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ADBC4A-0783-1CA5-015D-CFBD3DBD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1874738"/>
            <a:ext cx="3222892" cy="17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FC2D-E689-C481-0511-35260C79F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67A69-F782-1F72-8836-D4F1E16A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ADE-842E-AF4A-92D8-6B84836CAD59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2025/4/13</a:t>
            </a:fld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EF89B5-D9FD-A93A-A090-E4DB9973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实验上粲重子的研究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84364D-4B4D-165F-ECF1-1C240412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D76190-35B3-9FD1-AC00-541D5D533302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系统中的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激发态</a:t>
                </a:r>
                <a:endParaRPr kumimoji="1" lang="en-US" altLang="zh-CN" sz="32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D76190-35B3-9FD1-AC00-541D5D533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5461000" cy="584775"/>
              </a:xfrm>
              <a:prstGeom prst="rect">
                <a:avLst/>
              </a:prstGeom>
              <a:blipFill>
                <a:blip r:embed="rId2"/>
                <a:stretch>
                  <a:fillRect l="-930" t="-19149"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EE4D080-88D4-B4EC-07B7-2405C243DE0B}"/>
                  </a:ext>
                </a:extLst>
              </p:cNvPr>
              <p:cNvSpPr txBox="1"/>
              <p:nvPr/>
            </p:nvSpPr>
            <p:spPr>
              <a:xfrm>
                <a:off x="838200" y="1245155"/>
                <a:ext cx="5847608" cy="373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𝑝𝑝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kumimoji="1" lang="en-US" altLang="zh-CN" sz="20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新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发现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3185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3327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EE4D080-88D4-B4EC-07B7-2405C243D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5155"/>
                <a:ext cx="5847608" cy="3737113"/>
              </a:xfrm>
              <a:prstGeom prst="rect">
                <a:avLst/>
              </a:prstGeom>
              <a:blipFill>
                <a:blip r:embed="rId3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BB1695DC-FD1F-3C38-E0F9-5673145E231D}"/>
              </a:ext>
            </a:extLst>
          </p:cNvPr>
          <p:cNvSpPr txBox="1"/>
          <p:nvPr/>
        </p:nvSpPr>
        <p:spPr>
          <a:xfrm>
            <a:off x="3227614" y="1296611"/>
            <a:ext cx="2653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[PRL 131 (2023) 131902]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03E33F-2EFE-BDDC-6F9C-E4F1C4D3F6A8}"/>
                  </a:ext>
                </a:extLst>
              </p:cNvPr>
              <p:cNvSpPr txBox="1"/>
              <p:nvPr/>
            </p:nvSpPr>
            <p:spPr>
              <a:xfrm>
                <a:off x="6370620" y="1241652"/>
                <a:ext cx="5847608" cy="414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000" b="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衰变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中发现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激发态</a:t>
                </a:r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zh-CN" altLang="en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没有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发现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3119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" altLang="zh-CN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03E33F-2EFE-BDDC-6F9C-E4F1C4D3F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20" y="1241652"/>
                <a:ext cx="5847608" cy="4147482"/>
              </a:xfrm>
              <a:prstGeom prst="rect">
                <a:avLst/>
              </a:prstGeom>
              <a:blipFill>
                <a:blip r:embed="rId4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9DCB2B9-7FD0-BF01-A020-2D70A3DE6319}"/>
              </a:ext>
            </a:extLst>
          </p:cNvPr>
          <p:cNvSpPr txBox="1"/>
          <p:nvPr/>
        </p:nvSpPr>
        <p:spPr>
          <a:xfrm>
            <a:off x="8610600" y="1292937"/>
            <a:ext cx="3938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[PRD 104 (2021) L091102]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0B785A-3414-9C2E-BD45-84E847D3B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472" y="1713554"/>
            <a:ext cx="3283775" cy="2376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74BBEA-80AE-F962-0216-CD398D053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509" y="4512100"/>
            <a:ext cx="4114800" cy="18460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7409B-3816-82CF-5378-F75408DA2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764" y="1778143"/>
            <a:ext cx="3145671" cy="23760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D6443E-EC0A-F55A-58EB-9905BD7EF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575" y="4985771"/>
            <a:ext cx="5405720" cy="1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18557</TotalTime>
  <Words>900</Words>
  <Application>Microsoft Macintosh PowerPoint</Application>
  <PresentationFormat>宽屏</PresentationFormat>
  <Paragraphs>208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SimHei</vt:lpstr>
      <vt:lpstr>SimSun</vt:lpstr>
      <vt:lpstr>Arial</vt:lpstr>
      <vt:lpstr>Cambria Math</vt:lpstr>
      <vt:lpstr>Times New Roman</vt:lpstr>
      <vt:lpstr>Wingdings</vt:lpstr>
      <vt:lpstr>Office 主题​​</vt:lpstr>
      <vt:lpstr>LHCb实验上粲重子的研究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XINGYU TONG</dc:creator>
  <cp:lastModifiedBy>XINGYU TONG</cp:lastModifiedBy>
  <cp:revision>120</cp:revision>
  <dcterms:created xsi:type="dcterms:W3CDTF">2020-06-09T15:55:46Z</dcterms:created>
  <dcterms:modified xsi:type="dcterms:W3CDTF">2025-04-13T07:30:23Z</dcterms:modified>
</cp:coreProperties>
</file>