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328" r:id="rId3"/>
    <p:sldId id="2398" r:id="rId4"/>
    <p:sldId id="2397" r:id="rId5"/>
    <p:sldId id="2400" r:id="rId6"/>
    <p:sldId id="2416" r:id="rId7"/>
    <p:sldId id="2422" r:id="rId8"/>
    <p:sldId id="2417" r:id="rId9"/>
    <p:sldId id="2423" r:id="rId10"/>
    <p:sldId id="2418" r:id="rId11"/>
    <p:sldId id="2419" r:id="rId12"/>
    <p:sldId id="2420" r:id="rId13"/>
    <p:sldId id="2421" r:id="rId14"/>
    <p:sldId id="2415" r:id="rId15"/>
    <p:sldId id="22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7472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E2747-F555-4D9A-A10F-76A955A40CC7}" v="1" dt="2025-04-13T00:22:17.430"/>
    <p1510:client id="{A85819E7-1541-43D9-AF20-5B9FDF55EA87}" v="33" dt="2025-04-12T16:13:57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1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华 大" userId="e118e474a058b8f5" providerId="LiveId" clId="{329E2747-F555-4D9A-A10F-76A955A40CC7}"/>
    <pc:docChg chg="modSld">
      <pc:chgData name="华 大" userId="e118e474a058b8f5" providerId="LiveId" clId="{329E2747-F555-4D9A-A10F-76A955A40CC7}" dt="2025-04-13T00:22:35.922" v="3" actId="14100"/>
      <pc:docMkLst>
        <pc:docMk/>
      </pc:docMkLst>
      <pc:sldChg chg="addSp modSp mod">
        <pc:chgData name="华 大" userId="e118e474a058b8f5" providerId="LiveId" clId="{329E2747-F555-4D9A-A10F-76A955A40CC7}" dt="2025-04-13T00:22:35.922" v="3" actId="14100"/>
        <pc:sldMkLst>
          <pc:docMk/>
          <pc:sldMk cId="3700412031" sldId="2417"/>
        </pc:sldMkLst>
        <pc:spChg chg="add mod">
          <ac:chgData name="华 大" userId="e118e474a058b8f5" providerId="LiveId" clId="{329E2747-F555-4D9A-A10F-76A955A40CC7}" dt="2025-04-13T00:22:35.922" v="3" actId="14100"/>
          <ac:spMkLst>
            <pc:docMk/>
            <pc:sldMk cId="3700412031" sldId="2417"/>
            <ac:spMk id="2" creationId="{1B1AC9FE-2C1C-FA75-3C48-EF759D02AB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67F3-6D9D-4439-8E43-E91258CC86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CC9C-C563-4443-83E4-53C28072E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5396-0DBB-D2DD-EF1A-F1AD4BA8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EBA18B-BDB9-55C4-AFC5-7440412D1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D90B2F-3DE7-91E1-AF02-C4F37A56F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96C93C-86CA-EFF4-BBB4-75EF2AA9E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2CAB-C35F-53BD-E7D5-80555C10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3D3B1D-C9C5-A22C-DA9F-C8FBE12FD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412381-9963-00FD-9681-1C3A0D51C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154059-3727-F369-A205-FBE012A00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89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BAE0-F5E6-A511-D792-2595DB75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A17ECB-FCD2-EBD2-EA65-72697E2F2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8007F6-AEFD-74D5-9697-093276815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984F8C-26D9-1C87-C9D8-13E12E21E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1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659A-1B93-7822-1DAC-F19CB6DF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616DE7-2956-056A-DF30-05267A106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5158DB-D135-3BA3-6259-8F0454DF9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F7FC8-0007-C439-A94C-E07C9BD58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1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84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以上就是我报告的全部内容。</a:t>
            </a:r>
            <a:endParaRPr lang="en-US" altLang="zh-CN" dirty="0"/>
          </a:p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感谢各位老师的耐心倾听</a:t>
            </a:r>
            <a:r>
              <a:rPr lang="en-US" altLang="zh-CN" sz="1200" b="1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!</a:t>
            </a:r>
          </a:p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敬请各位老师批评指正！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08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这次报告主要有这四个方面的内容。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06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强相互作用是自然界四种基本相互作用之一，在标准模型框架下，量子色动力学是描述强相互作用的基本理论。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在高能情况下，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微扰理论能很好的处理强相互作用。但在强子能标下即低能区，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是完全非微扰的。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为了理解实验上发现的各类强子性质，人们发展了各种处理非微扰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的理论方法。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1964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年，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M.Gell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-Mann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G.Zweig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提出了一套强子分类的方案，认为夸克是构成强子的基本单元，后来我们把这套强子分类的方案称为夸克模型。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人们将价夸克重新定义为组分夸克，使其成为包含部分海夸克和胶子贡献的有效夸克。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本论文主要聚焦于三夸克组成的重子，三夸克体系的重子构成了宇宙中大部分的可见质量，是研究非微扰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的重要对象。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对实验已发现的重子态进行夸克模型归类，为实验寻找缺失共振态提供理论支持，以及解释有争议的重子态是目前研究重子谱的出发点。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7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这一部分是轻味重子的研究现状，可以看出实验已经探测到了很多的轻味重子态，</a:t>
            </a:r>
          </a:p>
          <a:p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其中颜色的深浅程度表示实验的确定程度，颜色越深表示越可信。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本文主要研究了全轻味重子，核子和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Delta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重子，和最后一行的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omega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3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38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82EC7-FA54-0864-10CE-F53255AD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4BE213-0255-6744-FF43-D9324C41C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F28E21-E957-FBAB-25E6-D2F728AAA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709A0-E52A-5A8D-CE15-20AD9CB94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2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BF1E6-D49D-945B-FD7D-4D3E3C7E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7B0DE03-8023-422D-8112-0CA8E6F4B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F81FB3-B7DE-2B9E-B870-CDE439D96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87C15-7BBD-AD24-33DC-A148C523E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4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89E50-9C3E-098B-FB72-E36D3811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D86090-C154-819A-ADB1-CD3373667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5A8BC8-7AFD-CFDF-462D-4ABB9CE71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EA1FF-683E-4B99-3B04-1527CC7C4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5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5D64-06DD-C01B-7D27-1B2A8B02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E144DB-0F34-2AD8-37BA-EB580588A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7CA967-6645-BF70-3B7E-F6905E641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这一部分为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年以来发现的单重味种子，可以看到实验发现的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单重味重子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态在逐步增加，相信随着时间的发展，重味重子谱家族会更加完善。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8E3B96-8F70-2B14-2D4B-88D097E6F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C9C-C563-4443-83E4-53C28072EB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35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4BBC3-1B2E-F5D2-07BF-2F97D4235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E4C8DE-4D74-F9EB-AF08-50F5F7301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E8D38-0F4B-405C-6C12-CF477F93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0B0D-A24E-4CFD-AF17-4E6A4AA51C2D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96CC03-19B4-BE97-E44A-985C4C38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2C1FB2-3285-0F86-66C0-23CC61CA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9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CC13F-24EE-9E93-01E9-83017EB1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DB5A51-7F17-89FE-B3BE-CB92EE55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43223-EEB9-1DEE-E4A6-7BF04EDA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F737-1B21-4889-A1C2-59B2A90884B2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20DA4-27EC-9280-89D0-54383317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60A67-17CC-3B83-19A3-2765D351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2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1BE3D9-366E-3A18-01A5-1E86AD3A2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D4159F-5509-A594-449E-451EA35E9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208C7-0F72-9489-07CA-96BE325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2F9-9487-43F4-9A3F-221C8ED5CBFB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6A96D-2408-213C-5E99-AAEDC2C2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D52A4-7346-D876-2694-034A1BEB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5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51F15-B24F-239E-F9AD-7268991A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B919F5-D9CB-8903-3EC7-A8C348B6E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CA89C3-4049-DE70-A670-1362667B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6DA-6E7F-42EA-B1E7-68EAA568AB7D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EAB16-8903-111D-5844-B6058768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F175-F8AE-440D-73C8-6729064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552" y="6311900"/>
            <a:ext cx="2743200" cy="365125"/>
          </a:xfrm>
        </p:spPr>
        <p:txBody>
          <a:bodyPr/>
          <a:lstStyle>
            <a:lvl1pPr algn="r">
              <a:defRPr sz="15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fld id="{1DF31C4A-B0C9-465E-8CA2-92F7633CFB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C6B54-DBF8-8866-45A6-9524E5AB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99E426-B010-3ABD-F115-C30FA3B9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5AB4E-53F4-1172-9389-3433D046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A4C-6613-4CB7-934C-7F24CA4B4334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1FA97-F996-0195-5FCC-BA6419D8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A6178-2909-AEDF-6A1B-8BA64104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3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BFC44-4AA3-05AE-EBDD-F8EBC65C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19739-836F-CBA1-F5B5-51F99526C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D7EA75-60B6-160B-D87A-B10581E54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A38E8E-7F59-8A37-E962-E1612E1E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DC-B01A-4D6C-9368-E1D31E76A9DC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275B4C-30FE-9276-922F-E7A4287D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A05A72-541B-8BC0-807B-417ACAD1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4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9AE1E-65B7-4CE2-202F-312CA1DC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566338-59DB-E5D6-1F38-B8C47716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DA917E-13CB-7E5F-6205-4F7C233C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0DBC56-A9E6-F54C-BD48-DE27446A8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E0975B-E785-DF0A-E729-8483D91E4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043A68-F4B2-84B8-13AA-E509FAEA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210-6A9C-4944-9218-B8DFD498CA52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CE3F73-EC7E-8579-2F71-091CBEAC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693073-CDBB-4A78-2747-FD583459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072B1-BF1A-ECCF-7F2D-44C65CC6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FAE84B-88F8-92CA-D1E1-606CDADD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AF65-1CB9-4FF0-9BEE-E36DAAFABCD4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DD934A-070B-E23F-FBB8-242D1482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63D236-EEC2-0161-C5FE-F72E0146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9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DB1005-AA70-91F3-93B0-DEA934F1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2C9-4171-4A2B-AB0F-F042E63F180C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FE9CFA-6CC2-99E7-070D-CBBFC950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26BF27-11E5-BFE1-B06D-F3660A0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82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21CBB-2A96-DA87-A07C-817B209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8E1A9-E63C-B900-7FF4-04BFBC10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481038-50DC-4E3A-2693-6A4DAE793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F9EBEC-0E50-8984-3757-5D8E55E7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0C72-1ED7-4B0C-8B15-0C41FC95DFE1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A4A2F0-5D4C-AA98-908C-55E6CFF0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059653-A7C8-7F53-B652-E1312C4C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8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A1E65-6389-86CD-AF02-4383249E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7C0A1F-4CB1-E6C6-1D70-67F13CB88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0A4F6-00E2-FF6D-9256-F0A92F154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4CD43C-EBFD-E36A-2CB3-F19D2EA0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52A0-5E36-4E62-A0E6-4F25C78DAD73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BDF998-400F-3B5A-601F-0A5FB987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B092AE-A622-195E-5F07-200E4872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0F3BD6-E022-C8DE-032D-0385D58B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ED90CC-46B1-03CF-545E-5C16C5F2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1DA4EC-53CC-338D-89D2-730ABCBD9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9151-20AB-4A9F-B850-AFA1355307BE}" type="datetime1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88889-2AD4-D1A3-3598-599F0E102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2F8A0-736B-FCF8-3654-78EB7C4E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1C4A-B0C9-465E-8CA2-92F7633CF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1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5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4C2FFB1-FF61-15B5-9865-B798249054A8}"/>
              </a:ext>
            </a:extLst>
          </p:cNvPr>
          <p:cNvSpPr/>
          <p:nvPr/>
        </p:nvSpPr>
        <p:spPr>
          <a:xfrm>
            <a:off x="335360" y="1412776"/>
            <a:ext cx="11449272" cy="1944216"/>
          </a:xfrm>
          <a:prstGeom prst="rect">
            <a:avLst/>
          </a:prstGeom>
          <a:solidFill>
            <a:srgbClr val="B7472A"/>
          </a:solidFill>
          <a:ln>
            <a:noFill/>
          </a:ln>
          <a:effectLst/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08B0AF-A9FA-1066-B945-3FCB3A4AF3E2}"/>
              </a:ext>
            </a:extLst>
          </p:cNvPr>
          <p:cNvSpPr txBox="1"/>
          <p:nvPr/>
        </p:nvSpPr>
        <p:spPr>
          <a:xfrm>
            <a:off x="4289026" y="3828826"/>
            <a:ext cx="5025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报告人：钟慧华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defTabSz="685800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 导师：   钟显辉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DF0117-5F1C-B408-CD05-AC7522BD83E9}"/>
                  </a:ext>
                </a:extLst>
              </p:cNvPr>
              <p:cNvSpPr txBox="1"/>
              <p:nvPr/>
            </p:nvSpPr>
            <p:spPr>
              <a:xfrm>
                <a:off x="926341" y="1576630"/>
                <a:ext cx="10338048" cy="164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200" b="1" i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华光魏体_CNKI" panose="02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4200" b="1" i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华光魏体_CNKI" panose="02000500000000000000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4200" b="1" i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华光魏体_CNKI" panose="02000500000000000000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zh-CN" sz="42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𝒃𝒂𝒓𝒚𝒐𝒏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𝒔𝒑𝒆𝒄𝒕𝒓𝒖𝒎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𝒂𝒏𝒅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𝒔𝒕𝒓𝒐𝒏𝒈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𝒅𝒆𝒄𝒂𝒚𝒔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4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华光魏体_CNKI" panose="02000500000000000000" pitchFamily="2" charset="-122"/>
                  <a:cs typeface="Times New Roman" panose="02020603050405020304" pitchFamily="18" charset="0"/>
                </a:endParaRPr>
              </a:p>
              <a:p>
                <a:pPr algn="ctr" defTabSz="6858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𝒊𝒏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𝒄𝒐𝒏𝒔𝒕𝒊𝒕𝒖𝒆𝒏𝒕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𝒒𝒖𝒂𝒓𝒌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42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华光魏体_CNKI" panose="02000500000000000000" pitchFamily="2" charset="-122"/>
                          <a:cs typeface="Times New Roman" panose="02020603050405020304" pitchFamily="18" charset="0"/>
                        </a:rPr>
                        <m:t>𝒎𝒐𝒅𝒆𝒍</m:t>
                      </m:r>
                    </m:oMath>
                  </m:oMathPara>
                </a14:m>
                <a:endParaRPr lang="en-US" altLang="zh-CN" sz="4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华光魏体_CNKI" panose="02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DF0117-5F1C-B408-CD05-AC7522BD8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1" y="1576630"/>
                <a:ext cx="10338048" cy="1643527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校徽0">
            <a:extLst>
              <a:ext uri="{FF2B5EF4-FFF2-40B4-BE49-F238E27FC236}">
                <a16:creationId xmlns:a16="http://schemas.microsoft.com/office/drawing/2014/main" id="{36951218-4F22-8668-3DD3-44E5AA59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"/>
            <a:ext cx="12190730" cy="84311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705763F-6897-EFE8-AB8D-F4B097D8F793}"/>
              </a:ext>
            </a:extLst>
          </p:cNvPr>
          <p:cNvCxnSpPr>
            <a:cxnSpLocks/>
          </p:cNvCxnSpPr>
          <p:nvPr/>
        </p:nvCxnSpPr>
        <p:spPr>
          <a:xfrm>
            <a:off x="0" y="6309320"/>
            <a:ext cx="12190730" cy="0"/>
          </a:xfrm>
          <a:prstGeom prst="line">
            <a:avLst/>
          </a:prstGeom>
          <a:ln>
            <a:solidFill>
              <a:srgbClr val="B747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3">
            <a:extLst>
              <a:ext uri="{FF2B5EF4-FFF2-40B4-BE49-F238E27FC236}">
                <a16:creationId xmlns:a16="http://schemas.microsoft.com/office/drawing/2014/main" id="{8C690BDD-D4DA-83DE-1F4A-358495AF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700" y="6455332"/>
            <a:ext cx="5145200" cy="402674"/>
          </a:xfrm>
          <a:prstGeom prst="rect">
            <a:avLst/>
          </a:prstGeom>
          <a:noFill/>
          <a:ln>
            <a:noFill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第十届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XYZ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研讨会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● 2025.4.13●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长沙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光魏体_CNKI" panose="02000500000000000000" pitchFamily="2" charset="-122"/>
              <a:ea typeface="华光魏体_CNKI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47027E-6515-B1D4-6203-E4CB6267130E}"/>
              </a:ext>
            </a:extLst>
          </p:cNvPr>
          <p:cNvSpPr txBox="1"/>
          <p:nvPr/>
        </p:nvSpPr>
        <p:spPr>
          <a:xfrm>
            <a:off x="114558" y="5794306"/>
            <a:ext cx="9397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Base on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：</a:t>
            </a:r>
            <a:r>
              <a:rPr kumimoji="0" lang="zh-CN" altLang="zh-CN" sz="1600" u="none" strike="noStrike" cap="none" normalizeH="0" baseline="0" dirty="0">
                <a:ln>
                  <a:noFill/>
                </a:ln>
                <a:effectLst/>
                <a:latin typeface="Segoe UI Black" panose="020B0A02040204020203" pitchFamily="34" charset="0"/>
                <a:ea typeface="SFMono-Regular"/>
              </a:rPr>
              <a:t>arXiv:</a:t>
            </a:r>
            <a:r>
              <a:rPr kumimoji="0" lang="en-US" altLang="zh-CN" sz="1600" u="none" strike="noStrike" cap="none" normalizeH="0" baseline="0" dirty="0">
                <a:ln>
                  <a:noFill/>
                </a:ln>
                <a:effectLst/>
                <a:latin typeface="Segoe UI Black" panose="020B0A02040204020203" pitchFamily="34" charset="0"/>
                <a:ea typeface="SFMono-Regular"/>
              </a:rPr>
              <a:t>  2502.13741</a:t>
            </a:r>
            <a:endParaRPr kumimoji="0" lang="en-US" altLang="zh-CN" sz="1600" u="none" strike="noStrike" cap="none" normalizeH="0" baseline="0" dirty="0">
              <a:ln>
                <a:noFill/>
              </a:ln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C0C2-DA34-8B57-78D6-C857CFF2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68C34E-3F86-D118-23B5-80761F58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815F47-1C64-8E0A-D094-D0F38EA65B25}"/>
                  </a:ext>
                </a:extLst>
              </p:cNvPr>
              <p:cNvSpPr txBox="1"/>
              <p:nvPr/>
            </p:nvSpPr>
            <p:spPr>
              <a:xfrm>
                <a:off x="1" y="0"/>
                <a:ext cx="1555422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𝟑𝟎𝟎𝟎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815F47-1C64-8E0A-D094-D0F38EA6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555422" cy="430887"/>
              </a:xfrm>
              <a:prstGeom prst="rect">
                <a:avLst/>
              </a:prstGeom>
              <a:blipFill>
                <a:blip r:embed="rId3"/>
                <a:stretch>
                  <a:fillRect l="-392" t="-11268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5498485C-3B80-7361-3E5E-00989D7D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11" y="998046"/>
            <a:ext cx="5025994" cy="44381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A8BB84-2E66-D041-3600-61EC29080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70" y="2021432"/>
            <a:ext cx="5187370" cy="7219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CE459A1-373F-8253-AC0D-38CA16BD8782}"/>
              </a:ext>
            </a:extLst>
          </p:cNvPr>
          <p:cNvSpPr txBox="1"/>
          <p:nvPr/>
        </p:nvSpPr>
        <p:spPr>
          <a:xfrm>
            <a:off x="960020" y="1510598"/>
            <a:ext cx="379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j-j coupling schemes: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E65A606-0A8A-85E9-BDE6-8511CFC5F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781" y="3346515"/>
            <a:ext cx="4812239" cy="1023288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59F5BD49-8CC7-D8D9-3FEB-2286A208E12E}"/>
              </a:ext>
            </a:extLst>
          </p:cNvPr>
          <p:cNvSpPr/>
          <p:nvPr/>
        </p:nvSpPr>
        <p:spPr>
          <a:xfrm>
            <a:off x="10750672" y="971337"/>
            <a:ext cx="582628" cy="336175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07C382F-B536-A69D-5EEE-963EA296F0DE}"/>
              </a:ext>
            </a:extLst>
          </p:cNvPr>
          <p:cNvSpPr/>
          <p:nvPr/>
        </p:nvSpPr>
        <p:spPr>
          <a:xfrm>
            <a:off x="9422091" y="3525626"/>
            <a:ext cx="1013381" cy="6315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9174B00-FEDF-D98E-D441-D62C761FA7FA}"/>
              </a:ext>
            </a:extLst>
          </p:cNvPr>
          <p:cNvCxnSpPr>
            <a:cxnSpLocks/>
          </p:cNvCxnSpPr>
          <p:nvPr/>
        </p:nvCxnSpPr>
        <p:spPr>
          <a:xfrm>
            <a:off x="5849404" y="3809757"/>
            <a:ext cx="3464278" cy="130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8B54C84-AD9F-954D-645D-325A8C3A14DD}"/>
              </a:ext>
            </a:extLst>
          </p:cNvPr>
          <p:cNvCxnSpPr>
            <a:cxnSpLocks/>
          </p:cNvCxnSpPr>
          <p:nvPr/>
        </p:nvCxnSpPr>
        <p:spPr>
          <a:xfrm flipV="1">
            <a:off x="5484014" y="1510598"/>
            <a:ext cx="5115801" cy="568383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>
            <a:extLst>
              <a:ext uri="{FF2B5EF4-FFF2-40B4-BE49-F238E27FC236}">
                <a16:creationId xmlns:a16="http://schemas.microsoft.com/office/drawing/2014/main" id="{82092F96-F8F9-C9F1-5352-CA2B4CA72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34" y="426441"/>
            <a:ext cx="4004121" cy="70311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6EE51664-2114-C3A5-4892-903788D71B3D}"/>
              </a:ext>
            </a:extLst>
          </p:cNvPr>
          <p:cNvSpPr txBox="1"/>
          <p:nvPr/>
        </p:nvSpPr>
        <p:spPr>
          <a:xfrm>
            <a:off x="21678" y="371867"/>
            <a:ext cx="6099142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546FA534-08D1-1A68-ABF2-4581437BFDA4}"/>
                  </a:ext>
                </a:extLst>
              </p:cNvPr>
              <p:cNvSpPr txBox="1"/>
              <p:nvPr/>
            </p:nvSpPr>
            <p:spPr>
              <a:xfrm>
                <a:off x="161995" y="4926415"/>
                <a:ext cx="379050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state: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546FA534-08D1-1A68-ABF2-4581437B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5" y="4926415"/>
                <a:ext cx="3790509" cy="405624"/>
              </a:xfrm>
              <a:prstGeom prst="rect">
                <a:avLst/>
              </a:prstGeom>
              <a:blipFill>
                <a:blip r:embed="rId8"/>
                <a:stretch>
                  <a:fillRect l="-1771" t="-5970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194CAB04-5194-59AD-7F0B-2F5AA04C0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1381" y="5436205"/>
            <a:ext cx="3486637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EBE6F-E2A2-1B84-19DC-775705CC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9E895A-82BC-289F-6B19-8D92893B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497BA1C-B3E3-21BB-F6B0-03FC2F4C3FF3}"/>
                  </a:ext>
                </a:extLst>
              </p:cNvPr>
              <p:cNvSpPr txBox="1"/>
              <p:nvPr/>
            </p:nvSpPr>
            <p:spPr>
              <a:xfrm>
                <a:off x="0" y="0"/>
                <a:ext cx="4514850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𝟑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050)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𝟑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065) 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𝟑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120) :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497BA1C-B3E3-21BB-F6B0-03FC2F4C3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14850" cy="430887"/>
              </a:xfrm>
              <a:prstGeom prst="rect">
                <a:avLst/>
              </a:prstGeom>
              <a:blipFill>
                <a:blip r:embed="rId3"/>
                <a:stretch>
                  <a:fillRect l="-135" t="-12676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BA0B04B-F222-2953-8EE2-A9EB3C8033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2185"/>
          <a:stretch/>
        </p:blipFill>
        <p:spPr>
          <a:xfrm>
            <a:off x="6996650" y="4240681"/>
            <a:ext cx="3816870" cy="1266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92D901-C549-09A0-4844-043F0244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" y="974822"/>
            <a:ext cx="5602255" cy="54419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AEB809-A384-2F9E-3790-9A627C7697FD}"/>
              </a:ext>
            </a:extLst>
          </p:cNvPr>
          <p:cNvSpPr/>
          <p:nvPr/>
        </p:nvSpPr>
        <p:spPr>
          <a:xfrm>
            <a:off x="4009962" y="1014653"/>
            <a:ext cx="734007" cy="37764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FAC85E6-435B-8C1C-D43D-6A97A7B6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054" y="1138435"/>
            <a:ext cx="4915586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0CC31AA-1E1D-75BD-0191-609D3AB07A9D}"/>
                  </a:ext>
                </a:extLst>
              </p:cNvPr>
              <p:cNvSpPr txBox="1"/>
              <p:nvPr/>
            </p:nvSpPr>
            <p:spPr>
              <a:xfrm>
                <a:off x="6996650" y="2272796"/>
                <a:ext cx="4091990" cy="102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j-j coupling</a:t>
                </a:r>
              </a:p>
              <a:p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L-S coupling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0CC31AA-1E1D-75BD-0191-609D3AB0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650" y="2272796"/>
                <a:ext cx="4091990" cy="1029641"/>
              </a:xfrm>
              <a:prstGeom prst="rect">
                <a:avLst/>
              </a:prstGeom>
              <a:blipFill>
                <a:blip r:embed="rId7"/>
                <a:stretch>
                  <a:fillRect t="-2959" b="-10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4C635CA4-C480-35A2-94A6-8ED9D2C17BB2}"/>
              </a:ext>
            </a:extLst>
          </p:cNvPr>
          <p:cNvSpPr/>
          <p:nvPr/>
        </p:nvSpPr>
        <p:spPr>
          <a:xfrm>
            <a:off x="1059618" y="988543"/>
            <a:ext cx="465374" cy="377642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B216B546-E126-B0AF-3F69-415724F27736}"/>
              </a:ext>
            </a:extLst>
          </p:cNvPr>
          <p:cNvSpPr/>
          <p:nvPr/>
        </p:nvSpPr>
        <p:spPr>
          <a:xfrm>
            <a:off x="8566457" y="1920408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1AFE536-50E5-6C94-727D-F85C0B10E490}"/>
              </a:ext>
            </a:extLst>
          </p:cNvPr>
          <p:cNvSpPr txBox="1"/>
          <p:nvPr/>
        </p:nvSpPr>
        <p:spPr>
          <a:xfrm>
            <a:off x="6553599" y="3737693"/>
            <a:ext cx="698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consistent with the 2017 LHCb central value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15D1CE9-2DCE-65E3-5F16-9A2CCF4FDBDC}"/>
              </a:ext>
            </a:extLst>
          </p:cNvPr>
          <p:cNvSpPr/>
          <p:nvPr/>
        </p:nvSpPr>
        <p:spPr>
          <a:xfrm>
            <a:off x="6977601" y="2905974"/>
            <a:ext cx="3066772" cy="4209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8083738B-5776-03F0-6956-F71BA27324E7}"/>
              </a:ext>
            </a:extLst>
          </p:cNvPr>
          <p:cNvSpPr/>
          <p:nvPr/>
        </p:nvSpPr>
        <p:spPr>
          <a:xfrm>
            <a:off x="8576448" y="3406456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43591BB-290F-6505-0CF5-19FE08967203}"/>
              </a:ext>
            </a:extLst>
          </p:cNvPr>
          <p:cNvSpPr/>
          <p:nvPr/>
        </p:nvSpPr>
        <p:spPr>
          <a:xfrm>
            <a:off x="6996651" y="4240681"/>
            <a:ext cx="3816869" cy="13185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4C45758-5634-BA3D-A473-FD98EAE9EA8E}"/>
                  </a:ext>
                </a:extLst>
              </p:cNvPr>
              <p:cNvSpPr txBox="1"/>
              <p:nvPr/>
            </p:nvSpPr>
            <p:spPr>
              <a:xfrm>
                <a:off x="7156136" y="6100068"/>
                <a:ext cx="188650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𝟑𝟎𝟓𝟎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4C45758-5634-BA3D-A473-FD98EAE9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36" y="6100068"/>
                <a:ext cx="1886509" cy="5155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68FF44B3-171C-98A9-AE54-90084BDEE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361" y="6149101"/>
            <a:ext cx="1358047" cy="476933"/>
          </a:xfrm>
          <a:prstGeom prst="rect">
            <a:avLst/>
          </a:prstGeom>
        </p:spPr>
      </p:pic>
      <p:sp>
        <p:nvSpPr>
          <p:cNvPr id="51" name="箭头: 下 50">
            <a:extLst>
              <a:ext uri="{FF2B5EF4-FFF2-40B4-BE49-F238E27FC236}">
                <a16:creationId xmlns:a16="http://schemas.microsoft.com/office/drawing/2014/main" id="{822347AA-4060-B481-474C-8A60C14A00A6}"/>
              </a:ext>
            </a:extLst>
          </p:cNvPr>
          <p:cNvSpPr/>
          <p:nvPr/>
        </p:nvSpPr>
        <p:spPr>
          <a:xfrm>
            <a:off x="8566457" y="5684184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39839A09-5377-712E-35BF-7B2324549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8047" y="209354"/>
            <a:ext cx="1812707" cy="360358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AEA18200-1C5C-C7E8-71C3-86C6FA23A0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8047" y="699339"/>
            <a:ext cx="1812707" cy="336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16F933-7996-A154-603D-C60B6D72524C}"/>
                  </a:ext>
                </a:extLst>
              </p:cNvPr>
              <p:cNvSpPr txBox="1"/>
              <p:nvPr/>
            </p:nvSpPr>
            <p:spPr>
              <a:xfrm>
                <a:off x="9398237" y="217400"/>
                <a:ext cx="379050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0MeV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16F933-7996-A154-603D-C60B6D725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237" y="217400"/>
                <a:ext cx="3790509" cy="405624"/>
              </a:xfrm>
              <a:prstGeom prst="rect">
                <a:avLst/>
              </a:prstGeom>
              <a:blipFill>
                <a:blip r:embed="rId1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A53E6C1-118B-6948-96E9-A9474B979517}"/>
                  </a:ext>
                </a:extLst>
              </p:cNvPr>
              <p:cNvSpPr txBox="1"/>
              <p:nvPr/>
            </p:nvSpPr>
            <p:spPr>
              <a:xfrm>
                <a:off x="9414384" y="699339"/>
                <a:ext cx="379050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6MeV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A53E6C1-118B-6948-96E9-A9474B979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384" y="699339"/>
                <a:ext cx="3790509" cy="405624"/>
              </a:xfrm>
              <a:prstGeom prst="rect">
                <a:avLst/>
              </a:prstGeom>
              <a:blipFill>
                <a:blip r:embed="rId1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>
            <a:extLst>
              <a:ext uri="{FF2B5EF4-FFF2-40B4-BE49-F238E27FC236}">
                <a16:creationId xmlns:a16="http://schemas.microsoft.com/office/drawing/2014/main" id="{9B52AFD2-2CAA-2CDC-8837-2EB350433332}"/>
              </a:ext>
            </a:extLst>
          </p:cNvPr>
          <p:cNvSpPr txBox="1"/>
          <p:nvPr/>
        </p:nvSpPr>
        <p:spPr>
          <a:xfrm>
            <a:off x="6590521" y="182954"/>
            <a:ext cx="774159" cy="4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B8F2D-C459-D852-2823-A9954875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AE8CC6-B108-23AE-F05D-63052A5C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AC2A343-0941-8A5B-AE14-CA79011BD84D}"/>
              </a:ext>
            </a:extLst>
          </p:cNvPr>
          <p:cNvSpPr txBox="1"/>
          <p:nvPr/>
        </p:nvSpPr>
        <p:spPr>
          <a:xfrm>
            <a:off x="69234" y="65069"/>
            <a:ext cx="788016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248567-CF4B-D14D-E494-A17C68EF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02" y="1005033"/>
            <a:ext cx="5670791" cy="50996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B0FCB0-59AE-D0B4-FDA9-7960F54D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134" b="2602"/>
          <a:stretch/>
        </p:blipFill>
        <p:spPr>
          <a:xfrm>
            <a:off x="782376" y="123068"/>
            <a:ext cx="3816870" cy="6690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EA9C7CB-FC15-0E8F-8ACD-8AEDFD1589CE}"/>
              </a:ext>
            </a:extLst>
          </p:cNvPr>
          <p:cNvSpPr/>
          <p:nvPr/>
        </p:nvSpPr>
        <p:spPr>
          <a:xfrm>
            <a:off x="1304925" y="1943101"/>
            <a:ext cx="1457325" cy="2838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5DFCD60-2A5E-DBD9-86A1-69BC6F5F3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19" y="711770"/>
            <a:ext cx="4531049" cy="9079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2D67F9-BD88-4491-446C-A245DA73E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313" y="234912"/>
            <a:ext cx="1876687" cy="3429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089DBB-83FD-9766-A272-321265955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447" y="153938"/>
            <a:ext cx="3543795" cy="5048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B314A63-98B2-87CC-BC45-051A478673F3}"/>
              </a:ext>
            </a:extLst>
          </p:cNvPr>
          <p:cNvSpPr txBox="1"/>
          <p:nvPr/>
        </p:nvSpPr>
        <p:spPr>
          <a:xfrm>
            <a:off x="7592756" y="164720"/>
            <a:ext cx="475128" cy="402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5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25FA03-0887-603C-5F8F-6441B4742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0194" y="2017308"/>
            <a:ext cx="1616754" cy="342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4E5DD9-22AA-0840-83DC-B81FDD288055}"/>
                  </a:ext>
                </a:extLst>
              </p:cNvPr>
              <p:cNvSpPr txBox="1"/>
              <p:nvPr/>
            </p:nvSpPr>
            <p:spPr>
              <a:xfrm>
                <a:off x="7205504" y="1957949"/>
                <a:ext cx="4751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altLang="zh-CN" sz="15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4E5DD9-22AA-0840-83DC-B81FDD28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04" y="1957949"/>
                <a:ext cx="4751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9E599F-EA8B-65E7-92C1-81EDD0BEA3FC}"/>
                  </a:ext>
                </a:extLst>
              </p:cNvPr>
              <p:cNvSpPr txBox="1"/>
              <p:nvPr/>
            </p:nvSpPr>
            <p:spPr>
              <a:xfrm>
                <a:off x="6841986" y="2883184"/>
                <a:ext cx="1886509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𝟑𝟎𝟔𝟓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𝟑𝟏𝟐𝟎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9E599F-EA8B-65E7-92C1-81EDD0BEA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86" y="2883184"/>
                <a:ext cx="1886509" cy="9387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3E6A6575-1A3B-E648-19C3-9E294142DB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8414" y="2997653"/>
            <a:ext cx="1129899" cy="38416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07B166-4AA1-B699-DF0A-3AE552445D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3819" y="3371530"/>
            <a:ext cx="1129899" cy="47325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1AC46BC3-FBF1-AEE5-3AF2-9DEE6C03A41A}"/>
              </a:ext>
            </a:extLst>
          </p:cNvPr>
          <p:cNvSpPr txBox="1"/>
          <p:nvPr/>
        </p:nvSpPr>
        <p:spPr>
          <a:xfrm>
            <a:off x="9833718" y="3167877"/>
            <a:ext cx="11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94963679-D1BD-5576-93ED-8702D940675D}"/>
              </a:ext>
            </a:extLst>
          </p:cNvPr>
          <p:cNvSpPr/>
          <p:nvPr/>
        </p:nvSpPr>
        <p:spPr>
          <a:xfrm>
            <a:off x="8517293" y="1510803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F9DAFD52-0D46-E032-D70F-73E1C2FF37A3}"/>
              </a:ext>
            </a:extLst>
          </p:cNvPr>
          <p:cNvSpPr/>
          <p:nvPr/>
        </p:nvSpPr>
        <p:spPr>
          <a:xfrm>
            <a:off x="8517294" y="2471588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584DD77-9DAC-97AE-C111-24A18F3EE8BD}"/>
                  </a:ext>
                </a:extLst>
              </p:cNvPr>
              <p:cNvSpPr txBox="1"/>
              <p:nvPr/>
            </p:nvSpPr>
            <p:spPr>
              <a:xfrm>
                <a:off x="7550381" y="1923201"/>
                <a:ext cx="4169403" cy="5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d>
                      <m:d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0" smtClean="0">
                            <a:latin typeface="Cambria Math" panose="02040503050406030204" pitchFamily="18" charset="0"/>
                          </a:rPr>
                          <m:t>𝟑𝟏𝟐𝟎</m:t>
                        </m:r>
                      </m:e>
                    </m:d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𝒕𝒉𝒚</m:t>
                        </m:r>
                      </m:sub>
                    </m:sSub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584DD77-9DAC-97AE-C111-24A18F3EE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81" y="1923201"/>
                <a:ext cx="4169403" cy="531171"/>
              </a:xfrm>
              <a:prstGeom prst="rect">
                <a:avLst/>
              </a:prstGeom>
              <a:blipFill>
                <a:blip r:embed="rId13"/>
                <a:stretch>
                  <a:fillRect r="-1608" b="-15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23416FD-FB29-C6F4-EBF4-ED87696FFC86}"/>
                  </a:ext>
                </a:extLst>
              </p:cNvPr>
              <p:cNvSpPr txBox="1"/>
              <p:nvPr/>
            </p:nvSpPr>
            <p:spPr>
              <a:xfrm>
                <a:off x="5786918" y="3959568"/>
                <a:ext cx="6405081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𝟑</a:t>
                </a:r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090):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23416FD-FB29-C6F4-EBF4-ED87696F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18" y="3959568"/>
                <a:ext cx="6405081" cy="430887"/>
              </a:xfrm>
              <a:prstGeom prst="rect">
                <a:avLst/>
              </a:prstGeom>
              <a:blipFill>
                <a:blip r:embed="rId14"/>
                <a:stretch>
                  <a:fillRect l="-95" t="-11429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688577B1-78A7-9CFE-EFCA-C72026E35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842" y="4594109"/>
            <a:ext cx="1820722" cy="32103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63D4328B-B1FC-D531-9A59-85952AC2C1CF}"/>
              </a:ext>
            </a:extLst>
          </p:cNvPr>
          <p:cNvSpPr txBox="1"/>
          <p:nvPr/>
        </p:nvSpPr>
        <p:spPr>
          <a:xfrm>
            <a:off x="7641354" y="4535407"/>
            <a:ext cx="518175" cy="402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5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99860B02-4793-136E-BDCB-0697795D3F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0356" y="4518222"/>
            <a:ext cx="3329452" cy="42392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B72B5AC-308B-24E7-CBBD-D1B1EC4324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6708" y="5480258"/>
            <a:ext cx="4729090" cy="83078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37492A88-3523-9251-F787-9BAC491C8B41}"/>
              </a:ext>
            </a:extLst>
          </p:cNvPr>
          <p:cNvSpPr txBox="1"/>
          <p:nvPr/>
        </p:nvSpPr>
        <p:spPr>
          <a:xfrm>
            <a:off x="5902673" y="5355227"/>
            <a:ext cx="788016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</p:txBody>
      </p:sp>
      <p:sp>
        <p:nvSpPr>
          <p:cNvPr id="44" name="等号 43">
            <a:extLst>
              <a:ext uri="{FF2B5EF4-FFF2-40B4-BE49-F238E27FC236}">
                <a16:creationId xmlns:a16="http://schemas.microsoft.com/office/drawing/2014/main" id="{019ED93E-D59D-6590-1BDA-985837C712DF}"/>
              </a:ext>
            </a:extLst>
          </p:cNvPr>
          <p:cNvSpPr/>
          <p:nvPr/>
        </p:nvSpPr>
        <p:spPr>
          <a:xfrm rot="5400000">
            <a:off x="8436453" y="5006408"/>
            <a:ext cx="423921" cy="385367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id="{4ED72F00-1CDB-A7D9-A94A-550F35B3EC1B}"/>
              </a:ext>
            </a:extLst>
          </p:cNvPr>
          <p:cNvSpPr/>
          <p:nvPr/>
        </p:nvSpPr>
        <p:spPr>
          <a:xfrm rot="16200000">
            <a:off x="5044960" y="-271885"/>
            <a:ext cx="81975" cy="12977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D06FCD4-5327-E732-A0C9-96B4632CDA89}"/>
              </a:ext>
            </a:extLst>
          </p:cNvPr>
          <p:cNvSpPr txBox="1"/>
          <p:nvPr/>
        </p:nvSpPr>
        <p:spPr>
          <a:xfrm>
            <a:off x="4345554" y="426306"/>
            <a:ext cx="1557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candidate</a:t>
            </a:r>
          </a:p>
        </p:txBody>
      </p:sp>
    </p:spTree>
    <p:extLst>
      <p:ext uri="{BB962C8B-B14F-4D97-AF65-F5344CB8AC3E}">
        <p14:creationId xmlns:p14="http://schemas.microsoft.com/office/powerpoint/2010/main" val="254429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CA3-67F0-CC8F-66F6-E69F58A5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491CA2-7FCB-286B-2EF3-EFBAA08C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5A2C821-4487-0986-6150-BA5DD94FBB58}"/>
                  </a:ext>
                </a:extLst>
              </p:cNvPr>
              <p:cNvSpPr txBox="1"/>
              <p:nvPr/>
            </p:nvSpPr>
            <p:spPr>
              <a:xfrm>
                <a:off x="0" y="0"/>
                <a:ext cx="4514850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(3185)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5A2C821-4487-0986-6150-BA5DD94F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14850" cy="430887"/>
              </a:xfrm>
              <a:prstGeom prst="rect">
                <a:avLst/>
              </a:prstGeom>
              <a:blipFill>
                <a:blip r:embed="rId3"/>
                <a:stretch>
                  <a:fillRect l="-135"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D56C50A6-ECB9-17E6-C4CE-524F293A3BD3}"/>
              </a:ext>
            </a:extLst>
          </p:cNvPr>
          <p:cNvSpPr txBox="1"/>
          <p:nvPr/>
        </p:nvSpPr>
        <p:spPr>
          <a:xfrm>
            <a:off x="9525" y="457574"/>
            <a:ext cx="6099142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FC56E2-1B75-D467-693F-A3ADD1F48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6" y="430887"/>
            <a:ext cx="3639058" cy="905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AEE983-8AC3-272B-59C8-3E2F79A3B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7" y="1678743"/>
            <a:ext cx="2009972" cy="380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F0B832-0299-F98B-22DF-48BC66BD8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88" y="1774170"/>
            <a:ext cx="2009972" cy="2851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53BF7A-D897-B177-DE87-BD54002DF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807" y="2150985"/>
            <a:ext cx="1618440" cy="34144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DE8BD9F-755E-B7F1-3266-87912956D2AF}"/>
              </a:ext>
            </a:extLst>
          </p:cNvPr>
          <p:cNvSpPr txBox="1"/>
          <p:nvPr/>
        </p:nvSpPr>
        <p:spPr>
          <a:xfrm>
            <a:off x="2189508" y="1705337"/>
            <a:ext cx="475128" cy="402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5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等号 17">
            <a:extLst>
              <a:ext uri="{FF2B5EF4-FFF2-40B4-BE49-F238E27FC236}">
                <a16:creationId xmlns:a16="http://schemas.microsoft.com/office/drawing/2014/main" id="{786DC22B-A37B-0191-19DD-F80662984D8A}"/>
              </a:ext>
            </a:extLst>
          </p:cNvPr>
          <p:cNvSpPr/>
          <p:nvPr/>
        </p:nvSpPr>
        <p:spPr>
          <a:xfrm rot="5400000">
            <a:off x="2096644" y="1296717"/>
            <a:ext cx="423921" cy="385367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F9A0773-5AD9-3FC8-A60D-AFED0BB2D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93" y="2860080"/>
            <a:ext cx="2094938" cy="32006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24707A1-16BC-CD15-46C8-62382303FDAF}"/>
              </a:ext>
            </a:extLst>
          </p:cNvPr>
          <p:cNvSpPr txBox="1"/>
          <p:nvPr/>
        </p:nvSpPr>
        <p:spPr>
          <a:xfrm>
            <a:off x="2189508" y="2838142"/>
            <a:ext cx="475128" cy="402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5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9F3F68C-3D64-A729-4E5F-D533B998C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614" y="2794393"/>
            <a:ext cx="1832305" cy="3857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E0B0BA9-F02D-1AD0-B30E-F488CE098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755" y="3235431"/>
            <a:ext cx="1547671" cy="362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C7B2E8D-8414-BB60-EBDF-69750B7C65D3}"/>
                  </a:ext>
                </a:extLst>
              </p:cNvPr>
              <p:cNvSpPr txBox="1"/>
              <p:nvPr/>
            </p:nvSpPr>
            <p:spPr>
              <a:xfrm>
                <a:off x="-13324" y="3648124"/>
                <a:ext cx="4514850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(3327)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C7B2E8D-8414-BB60-EBDF-69750B7C6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24" y="3648124"/>
                <a:ext cx="4514850" cy="430887"/>
              </a:xfrm>
              <a:prstGeom prst="rect">
                <a:avLst/>
              </a:prstGeom>
              <a:blipFill>
                <a:blip r:embed="rId11"/>
                <a:stretch>
                  <a:fillRect l="-135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595A2069-B8E4-4E03-07C8-0E6BDD162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978" y="4168614"/>
            <a:ext cx="3715966" cy="78066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E6E6CD1-5A53-DFD8-34B6-F815247FA5F3}"/>
              </a:ext>
            </a:extLst>
          </p:cNvPr>
          <p:cNvSpPr txBox="1"/>
          <p:nvPr/>
        </p:nvSpPr>
        <p:spPr>
          <a:xfrm>
            <a:off x="9525" y="4082962"/>
            <a:ext cx="6099142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BBA4580-BBCD-26AA-530A-893A3EF6D1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6460" y="149277"/>
            <a:ext cx="6487601" cy="3039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EA0560-E8D6-CA4A-0323-B13FC89D6FD4}"/>
                  </a:ext>
                </a:extLst>
              </p:cNvPr>
              <p:cNvSpPr txBox="1"/>
              <p:nvPr/>
            </p:nvSpPr>
            <p:spPr>
              <a:xfrm>
                <a:off x="178993" y="5259354"/>
                <a:ext cx="188650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𝟑𝟑𝟐𝟕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EA0560-E8D6-CA4A-0323-B13FC89D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3" y="5259354"/>
                <a:ext cx="1886509" cy="5155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91A55A22-D082-91DF-890C-23F4940057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6502" y="5122274"/>
            <a:ext cx="1798283" cy="30052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08A8BA5-F874-EEBA-55AC-0B921D9496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9276" y="5683935"/>
            <a:ext cx="1886510" cy="368372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6BD2E705-621A-2376-F1A1-E75C9697C419}"/>
              </a:ext>
            </a:extLst>
          </p:cNvPr>
          <p:cNvSpPr txBox="1"/>
          <p:nvPr/>
        </p:nvSpPr>
        <p:spPr>
          <a:xfrm>
            <a:off x="2638780" y="5371089"/>
            <a:ext cx="11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8D4B4FB0-0874-9C0A-1E58-872F88B739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2989" y="4079011"/>
            <a:ext cx="7183028" cy="2723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3FAB9CF-751A-E74E-3AA7-742A5001DDBC}"/>
                  </a:ext>
                </a:extLst>
              </p:cNvPr>
              <p:cNvSpPr txBox="1"/>
              <p:nvPr/>
            </p:nvSpPr>
            <p:spPr>
              <a:xfrm>
                <a:off x="4901965" y="3154836"/>
                <a:ext cx="4514850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2200" b="1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altLang="zh-CN" sz="22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</a:t>
                </a:r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3FAB9CF-751A-E74E-3AA7-742A5001D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65" y="3154836"/>
                <a:ext cx="4514850" cy="430887"/>
              </a:xfrm>
              <a:prstGeom prst="rect">
                <a:avLst/>
              </a:prstGeom>
              <a:blipFill>
                <a:blip r:embed="rId18"/>
                <a:stretch>
                  <a:fillRect l="-135" t="-1000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图片 44">
            <a:extLst>
              <a:ext uri="{FF2B5EF4-FFF2-40B4-BE49-F238E27FC236}">
                <a16:creationId xmlns:a16="http://schemas.microsoft.com/office/drawing/2014/main" id="{761AEE45-AB72-3C37-2B2E-86336C65FC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01965" y="3732393"/>
            <a:ext cx="7122096" cy="2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2AE42E-7A6A-438F-1481-F3D611A7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B0BBCF-2A7E-A623-FAE9-8412FDE05F10}"/>
              </a:ext>
            </a:extLst>
          </p:cNvPr>
          <p:cNvSpPr txBox="1"/>
          <p:nvPr/>
        </p:nvSpPr>
        <p:spPr>
          <a:xfrm>
            <a:off x="32219" y="-12948"/>
            <a:ext cx="2751711" cy="784830"/>
          </a:xfrm>
          <a:prstGeom prst="rect">
            <a:avLst/>
          </a:prstGeom>
          <a:solidFill>
            <a:srgbClr val="B7472A"/>
          </a:solidFill>
        </p:spPr>
        <p:txBody>
          <a:bodyPr wrap="square">
            <a:spAutoFit/>
          </a:bodyPr>
          <a:lstStyle/>
          <a:p>
            <a:r>
              <a:rPr lang="en-US" altLang="zh-CN" sz="4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Summary</a:t>
            </a:r>
            <a:endParaRPr lang="zh-CN" altLang="en-US" sz="4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2061F71-862E-62FE-92B0-AFC700D3634D}"/>
                  </a:ext>
                </a:extLst>
              </p:cNvPr>
              <p:cNvSpPr/>
              <p:nvPr/>
            </p:nvSpPr>
            <p:spPr>
              <a:xfrm>
                <a:off x="64439" y="873293"/>
                <a:ext cx="12127561" cy="9387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(3000)</m:t>
                    </m:r>
                    <m:r>
                      <a:rPr lang="en-US" altLang="zh-CN" sz="2500" b="1" i="1" dirty="0" smtClean="0">
                        <a:ln w="0"/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favors</a:t>
                </a:r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                            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states mixing</a:t>
                </a:r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，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Its nearby partner, as a broad state with a width of ∼ 80 MeV.</a:t>
                </a:r>
                <a:endParaRPr lang="zh-CN" altLang="en-US" sz="2500" b="1" dirty="0">
                  <a:ln w="0"/>
                  <a:solidFill>
                    <a:srgbClr val="B747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2061F71-862E-62FE-92B0-AFC700D36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" y="873293"/>
                <a:ext cx="12127561" cy="938719"/>
              </a:xfrm>
              <a:prstGeom prst="rect">
                <a:avLst/>
              </a:prstGeom>
              <a:blipFill>
                <a:blip r:embed="rId3"/>
                <a:stretch>
                  <a:fillRect l="-1257" t="-9091" b="-17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774ECBB-69E1-2934-92FB-985527E32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930" y="1038390"/>
            <a:ext cx="2223589" cy="38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0340AA-98B9-4472-1B0B-9C7E689F3B22}"/>
                  </a:ext>
                </a:extLst>
              </p:cNvPr>
              <p:cNvSpPr/>
              <p:nvPr/>
            </p:nvSpPr>
            <p:spPr>
              <a:xfrm>
                <a:off x="32219" y="1942185"/>
                <a:ext cx="1212756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(3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050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(30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90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favor               and              of  the </a:t>
                </a:r>
                <a14:m>
                  <m:oMath xmlns:m="http://schemas.openxmlformats.org/officeDocument/2006/math">
                    <m:r>
                      <a:rPr lang="en-US" altLang="zh-CN" sz="2500" b="1" i="1" smtClean="0">
                        <a:solidFill>
                          <a:srgbClr val="B7472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光魏体_CNKI" panose="02000500000000000000" pitchFamily="2" charset="-122"/>
                      </a:rPr>
                      <m:t>𝑳</m:t>
                    </m:r>
                    <m:r>
                      <a:rPr lang="en-US" altLang="zh-CN" sz="2500" b="1" i="1" smtClean="0">
                        <a:solidFill>
                          <a:srgbClr val="B7472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光魏体_CNKI" panose="02000500000000000000" pitchFamily="2" charset="-122"/>
                      </a:rPr>
                      <m:t>−</m:t>
                    </m:r>
                    <m:r>
                      <a:rPr lang="en-US" altLang="zh-CN" sz="2500" b="1" i="1" smtClean="0">
                        <a:solidFill>
                          <a:srgbClr val="B7472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光魏体_CNKI" panose="02000500000000000000" pitchFamily="2" charset="-122"/>
                      </a:rPr>
                      <m:t>𝑺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scheme, respectively.</a:t>
                </a:r>
                <a:endParaRPr lang="zh-CN" altLang="en-US" sz="2500" b="1" dirty="0">
                  <a:ln w="0"/>
                  <a:solidFill>
                    <a:srgbClr val="B747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0340AA-98B9-4472-1B0B-9C7E689F3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" y="1942185"/>
                <a:ext cx="12127561" cy="553998"/>
              </a:xfrm>
              <a:prstGeom prst="rect">
                <a:avLst/>
              </a:prstGeom>
              <a:blipFill>
                <a:blip r:embed="rId5"/>
                <a:stretch>
                  <a:fillRect l="-1206" t="-15556" r="-754" b="-4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1D160F3-4FF6-634D-DABF-92758A293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95" y="2120087"/>
            <a:ext cx="1019308" cy="3465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516CA75-EEC9-4578-1AE8-1688BBBD8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857" y="2071524"/>
            <a:ext cx="950836" cy="338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3456392-2BFB-2A9C-5966-220BA487B656}"/>
                  </a:ext>
                </a:extLst>
              </p:cNvPr>
              <p:cNvSpPr/>
              <p:nvPr/>
            </p:nvSpPr>
            <p:spPr>
              <a:xfrm>
                <a:off x="64439" y="2659298"/>
                <a:ext cx="1212756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(3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065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(3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120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新魏" panose="02010800040101010101" pitchFamily="2" charset="-122"/>
                        <a:ea typeface="华文新魏" panose="02010800040101010101" pitchFamily="2" charset="-122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favor                              states mixing</a:t>
                </a:r>
                <a:endParaRPr lang="zh-CN" altLang="en-US" sz="2500" b="1" dirty="0">
                  <a:ln w="0"/>
                  <a:solidFill>
                    <a:srgbClr val="B747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3456392-2BFB-2A9C-5966-220BA487B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" y="2659298"/>
                <a:ext cx="12127561" cy="553998"/>
              </a:xfrm>
              <a:prstGeom prst="rect">
                <a:avLst/>
              </a:prstGeom>
              <a:blipFill>
                <a:blip r:embed="rId8"/>
                <a:stretch>
                  <a:fillRect l="-1257" t="-15385" b="-39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8539A2BB-27AB-173D-AA0E-5112C1A13FB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9346" b="-4421"/>
          <a:stretch/>
        </p:blipFill>
        <p:spPr>
          <a:xfrm>
            <a:off x="4536165" y="2780291"/>
            <a:ext cx="2224475" cy="36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1D371B6-F39F-348C-7D8C-CA321081334A}"/>
                  </a:ext>
                </a:extLst>
              </p:cNvPr>
              <p:cNvSpPr/>
              <p:nvPr/>
            </p:nvSpPr>
            <p:spPr>
              <a:xfrm>
                <a:off x="64439" y="3441449"/>
                <a:ext cx="12127561" cy="9387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3185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favors                            ,  another 2S state                                     is likely to be observed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ln w="0"/>
                            <a:solidFill>
                              <a:srgbClr val="B747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ln w="0"/>
                            <a:solidFill>
                              <a:srgbClr val="B747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500" b="1" i="1">
                            <a:ln w="0"/>
                            <a:solidFill>
                              <a:srgbClr val="B747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c</m:t>
                        </m:r>
                      </m:sub>
                    </m:sSub>
                    <m:r>
                      <a:rPr lang="en-US" altLang="zh-CN" sz="2500" b="1" i="1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华文新魏" panose="02010800040101010101" pitchFamily="2" charset="-122"/>
                      </a:rPr>
                      <m:t>𝑲</m:t>
                    </m:r>
                  </m:oMath>
                </a14:m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. </a:t>
                </a:r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endParaRPr lang="zh-CN" altLang="en-US" sz="2500" b="1" dirty="0">
                  <a:ln w="0"/>
                  <a:solidFill>
                    <a:srgbClr val="B747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1D371B6-F39F-348C-7D8C-CA3210813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" y="3441449"/>
                <a:ext cx="12127561" cy="938719"/>
              </a:xfrm>
              <a:prstGeom prst="rect">
                <a:avLst/>
              </a:prstGeom>
              <a:blipFill>
                <a:blip r:embed="rId10"/>
                <a:stretch>
                  <a:fillRect l="-1257" t="-9091" b="-16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4F88E60F-A3DC-9579-FE99-18E828AD3A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4424" y="3585157"/>
            <a:ext cx="1957618" cy="338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293D5C4-3359-42E1-2163-2F8775463F17}"/>
                  </a:ext>
                </a:extLst>
              </p:cNvPr>
              <p:cNvSpPr/>
              <p:nvPr/>
            </p:nvSpPr>
            <p:spPr>
              <a:xfrm>
                <a:off x="105479" y="4429051"/>
                <a:ext cx="12045480" cy="9387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30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3327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favors                            or                           </a:t>
                </a:r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500" b="1" i="1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华文新魏" panose="02010800040101010101" pitchFamily="2" charset="-122"/>
                      </a:rPr>
                      <m:t>𝚵</m:t>
                    </m:r>
                    <m:r>
                      <m:rPr>
                        <m:sty m:val="p"/>
                      </m:rPr>
                      <a:rPr lang="en-US" altLang="zh-CN" sz="2500" b="1" i="1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华文新魏" panose="02010800040101010101" pitchFamily="2" charset="-122"/>
                      </a:rPr>
                      <m:t>D</m:t>
                    </m:r>
                  </m:oMath>
                </a14:m>
                <a:r>
                  <a:rPr lang="zh-CN" altLang="en-US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invariant mass spectrum around 3.3 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GeV</a:t>
                </a:r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is worth observing in future experiments.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293D5C4-3359-42E1-2163-2F8775463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9" y="4429051"/>
                <a:ext cx="12045480" cy="938719"/>
              </a:xfrm>
              <a:prstGeom prst="rect">
                <a:avLst/>
              </a:prstGeom>
              <a:blipFill>
                <a:blip r:embed="rId12"/>
                <a:stretch>
                  <a:fillRect l="-1215" t="-9091" b="-17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8BC916EC-DD97-0D25-658E-C7659D8C6E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2655" y="4569828"/>
            <a:ext cx="1957618" cy="32714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A2522E-0A39-4AD7-CEAB-9325770E4B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9927" y="4569828"/>
            <a:ext cx="1886510" cy="36837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CF836B-C6D7-CE0D-8186-993A9FD866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7693" y="3585157"/>
            <a:ext cx="2651402" cy="305931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CEC3680-8E34-3536-878B-4731C22D2A14}"/>
              </a:ext>
            </a:extLst>
          </p:cNvPr>
          <p:cNvSpPr/>
          <p:nvPr/>
        </p:nvSpPr>
        <p:spPr>
          <a:xfrm>
            <a:off x="2722969" y="1001748"/>
            <a:ext cx="1172756" cy="418018"/>
          </a:xfrm>
          <a:custGeom>
            <a:avLst/>
            <a:gdLst>
              <a:gd name="connsiteX0" fmla="*/ 0 w 1172756"/>
              <a:gd name="connsiteY0" fmla="*/ 69671 h 418018"/>
              <a:gd name="connsiteX1" fmla="*/ 69671 w 1172756"/>
              <a:gd name="connsiteY1" fmla="*/ 0 h 418018"/>
              <a:gd name="connsiteX2" fmla="*/ 565710 w 1172756"/>
              <a:gd name="connsiteY2" fmla="*/ 0 h 418018"/>
              <a:gd name="connsiteX3" fmla="*/ 1103085 w 1172756"/>
              <a:gd name="connsiteY3" fmla="*/ 0 h 418018"/>
              <a:gd name="connsiteX4" fmla="*/ 1172756 w 1172756"/>
              <a:gd name="connsiteY4" fmla="*/ 69671 h 418018"/>
              <a:gd name="connsiteX5" fmla="*/ 1172756 w 1172756"/>
              <a:gd name="connsiteY5" fmla="*/ 348347 h 418018"/>
              <a:gd name="connsiteX6" fmla="*/ 1103085 w 1172756"/>
              <a:gd name="connsiteY6" fmla="*/ 418018 h 418018"/>
              <a:gd name="connsiteX7" fmla="*/ 586378 w 1172756"/>
              <a:gd name="connsiteY7" fmla="*/ 418018 h 418018"/>
              <a:gd name="connsiteX8" fmla="*/ 69671 w 1172756"/>
              <a:gd name="connsiteY8" fmla="*/ 418018 h 418018"/>
              <a:gd name="connsiteX9" fmla="*/ 0 w 1172756"/>
              <a:gd name="connsiteY9" fmla="*/ 348347 h 418018"/>
              <a:gd name="connsiteX10" fmla="*/ 0 w 1172756"/>
              <a:gd name="connsiteY10" fmla="*/ 69671 h 4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756" h="418018" extrusionOk="0">
                <a:moveTo>
                  <a:pt x="0" y="69671"/>
                </a:moveTo>
                <a:cubicBezTo>
                  <a:pt x="-2169" y="32548"/>
                  <a:pt x="21984" y="614"/>
                  <a:pt x="69671" y="0"/>
                </a:cubicBezTo>
                <a:cubicBezTo>
                  <a:pt x="287242" y="-9868"/>
                  <a:pt x="442657" y="13481"/>
                  <a:pt x="565710" y="0"/>
                </a:cubicBezTo>
                <a:cubicBezTo>
                  <a:pt x="688763" y="-13481"/>
                  <a:pt x="891319" y="6162"/>
                  <a:pt x="1103085" y="0"/>
                </a:cubicBezTo>
                <a:cubicBezTo>
                  <a:pt x="1140643" y="-2668"/>
                  <a:pt x="1177036" y="36753"/>
                  <a:pt x="1172756" y="69671"/>
                </a:cubicBezTo>
                <a:cubicBezTo>
                  <a:pt x="1182858" y="187230"/>
                  <a:pt x="1168659" y="289188"/>
                  <a:pt x="1172756" y="348347"/>
                </a:cubicBezTo>
                <a:cubicBezTo>
                  <a:pt x="1174682" y="391668"/>
                  <a:pt x="1137237" y="417397"/>
                  <a:pt x="1103085" y="418018"/>
                </a:cubicBezTo>
                <a:cubicBezTo>
                  <a:pt x="851774" y="434397"/>
                  <a:pt x="711830" y="420506"/>
                  <a:pt x="586378" y="418018"/>
                </a:cubicBezTo>
                <a:cubicBezTo>
                  <a:pt x="460926" y="415530"/>
                  <a:pt x="182037" y="394804"/>
                  <a:pt x="69671" y="418018"/>
                </a:cubicBezTo>
                <a:cubicBezTo>
                  <a:pt x="32616" y="417850"/>
                  <a:pt x="-2811" y="385897"/>
                  <a:pt x="0" y="348347"/>
                </a:cubicBezTo>
                <a:cubicBezTo>
                  <a:pt x="-6584" y="268980"/>
                  <a:pt x="5702" y="195624"/>
                  <a:pt x="0" y="69671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616857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B164E9-69AE-5FF5-9785-F1CF70C655E8}"/>
                  </a:ext>
                </a:extLst>
              </p:cNvPr>
              <p:cNvSpPr/>
              <p:nvPr/>
            </p:nvSpPr>
            <p:spPr>
              <a:xfrm>
                <a:off x="114300" y="5515347"/>
                <a:ext cx="12045480" cy="8617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光魏体_CNKI" panose="02000500000000000000" pitchFamily="2" charset="-122"/>
                    <a:ea typeface="华光魏体_CNKI" panose="02000500000000000000" pitchFamily="2" charset="-122"/>
                  </a:rPr>
                  <a:t>» </a:t>
                </a:r>
                <a:r>
                  <a:rPr lang="en-US" altLang="zh-CN" sz="25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some 2P states in the mass region of ~3.3-3.4 </a:t>
                </a:r>
                <a:r>
                  <a:rPr lang="en-US" altLang="zh-CN" sz="25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GeV are most likely to be observed 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 smtClean="0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a:rPr lang="zh-CN" altLang="en-US" sz="2500" b="1" i="1" smtClean="0">
                        <a:solidFill>
                          <a:srgbClr val="B7472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光魏体_CNKI" panose="02000500000000000000" pitchFamily="2" charset="-122"/>
                      </a:rPr>
                      <m:t>𝜼</m:t>
                    </m:r>
                  </m:oMath>
                </a14:m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b="1" i="1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</m:ctrlPr>
                      </m:sSubPr>
                      <m:e>
                        <m:r>
                          <a:rPr lang="zh-CN" altLang="en-US" sz="2500" b="1" i="1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𝛀</m:t>
                        </m:r>
                      </m:e>
                      <m:sub>
                        <m:r>
                          <a:rPr lang="en-US" altLang="zh-CN" sz="2500" b="1" i="1">
                            <a:solidFill>
                              <a:srgbClr val="B7472A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光魏体_CNKI" panose="02000500000000000000" pitchFamily="2" charset="-122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500" b="1" i="0" dirty="0" smtClean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2770</m:t>
                    </m:r>
                    <m:r>
                      <m:rPr>
                        <m:nor/>
                      </m:rPr>
                      <a:rPr lang="en-US" altLang="zh-CN" sz="2500" b="1" dirty="0">
                        <a:ln w="0"/>
                        <a:solidFill>
                          <a:srgbClr val="B747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en-US" sz="2500" b="1" i="1">
                        <a:solidFill>
                          <a:srgbClr val="B7472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光魏体_CNKI" panose="02000500000000000000" pitchFamily="2" charset="-122"/>
                      </a:rPr>
                      <m:t>𝜼</m:t>
                    </m:r>
                  </m:oMath>
                </a14:m>
                <a:r>
                  <a:rPr lang="en-US" altLang="zh-CN" sz="2500" b="1" dirty="0">
                    <a:ln w="0"/>
                    <a:solidFill>
                      <a:srgbClr val="B747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B164E9-69AE-5FF5-9785-F1CF70C65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515347"/>
                <a:ext cx="12045480" cy="861774"/>
              </a:xfrm>
              <a:prstGeom prst="rect">
                <a:avLst/>
              </a:prstGeom>
              <a:blipFill>
                <a:blip r:embed="rId16"/>
                <a:stretch>
                  <a:fillRect l="-911" t="-7801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3B78E89-8CE6-27D5-A240-4C0CA909F056}"/>
              </a:ext>
            </a:extLst>
          </p:cNvPr>
          <p:cNvSpPr/>
          <p:nvPr/>
        </p:nvSpPr>
        <p:spPr>
          <a:xfrm>
            <a:off x="5715155" y="2735973"/>
            <a:ext cx="1045485" cy="418018"/>
          </a:xfrm>
          <a:custGeom>
            <a:avLst/>
            <a:gdLst>
              <a:gd name="connsiteX0" fmla="*/ 0 w 1045485"/>
              <a:gd name="connsiteY0" fmla="*/ 69671 h 418018"/>
              <a:gd name="connsiteX1" fmla="*/ 69671 w 1045485"/>
              <a:gd name="connsiteY1" fmla="*/ 0 h 418018"/>
              <a:gd name="connsiteX2" fmla="*/ 504620 w 1045485"/>
              <a:gd name="connsiteY2" fmla="*/ 0 h 418018"/>
              <a:gd name="connsiteX3" fmla="*/ 975814 w 1045485"/>
              <a:gd name="connsiteY3" fmla="*/ 0 h 418018"/>
              <a:gd name="connsiteX4" fmla="*/ 1045485 w 1045485"/>
              <a:gd name="connsiteY4" fmla="*/ 69671 h 418018"/>
              <a:gd name="connsiteX5" fmla="*/ 1045485 w 1045485"/>
              <a:gd name="connsiteY5" fmla="*/ 348347 h 418018"/>
              <a:gd name="connsiteX6" fmla="*/ 975814 w 1045485"/>
              <a:gd name="connsiteY6" fmla="*/ 418018 h 418018"/>
              <a:gd name="connsiteX7" fmla="*/ 522743 w 1045485"/>
              <a:gd name="connsiteY7" fmla="*/ 418018 h 418018"/>
              <a:gd name="connsiteX8" fmla="*/ 69671 w 1045485"/>
              <a:gd name="connsiteY8" fmla="*/ 418018 h 418018"/>
              <a:gd name="connsiteX9" fmla="*/ 0 w 1045485"/>
              <a:gd name="connsiteY9" fmla="*/ 348347 h 418018"/>
              <a:gd name="connsiteX10" fmla="*/ 0 w 1045485"/>
              <a:gd name="connsiteY10" fmla="*/ 69671 h 4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485" h="418018" extrusionOk="0">
                <a:moveTo>
                  <a:pt x="0" y="69671"/>
                </a:moveTo>
                <a:cubicBezTo>
                  <a:pt x="-2169" y="32548"/>
                  <a:pt x="21984" y="614"/>
                  <a:pt x="69671" y="0"/>
                </a:cubicBezTo>
                <a:cubicBezTo>
                  <a:pt x="199401" y="12879"/>
                  <a:pt x="332064" y="1069"/>
                  <a:pt x="504620" y="0"/>
                </a:cubicBezTo>
                <a:cubicBezTo>
                  <a:pt x="677176" y="-1069"/>
                  <a:pt x="809489" y="4640"/>
                  <a:pt x="975814" y="0"/>
                </a:cubicBezTo>
                <a:cubicBezTo>
                  <a:pt x="1013372" y="-2668"/>
                  <a:pt x="1049765" y="36753"/>
                  <a:pt x="1045485" y="69671"/>
                </a:cubicBezTo>
                <a:cubicBezTo>
                  <a:pt x="1055587" y="187230"/>
                  <a:pt x="1041388" y="289188"/>
                  <a:pt x="1045485" y="348347"/>
                </a:cubicBezTo>
                <a:cubicBezTo>
                  <a:pt x="1047411" y="391668"/>
                  <a:pt x="1009966" y="417397"/>
                  <a:pt x="975814" y="418018"/>
                </a:cubicBezTo>
                <a:cubicBezTo>
                  <a:pt x="786215" y="424711"/>
                  <a:pt x="746865" y="408517"/>
                  <a:pt x="522743" y="418018"/>
                </a:cubicBezTo>
                <a:cubicBezTo>
                  <a:pt x="298621" y="427519"/>
                  <a:pt x="190399" y="434278"/>
                  <a:pt x="69671" y="418018"/>
                </a:cubicBezTo>
                <a:cubicBezTo>
                  <a:pt x="32616" y="417850"/>
                  <a:pt x="-2811" y="385897"/>
                  <a:pt x="0" y="348347"/>
                </a:cubicBezTo>
                <a:cubicBezTo>
                  <a:pt x="-6584" y="268980"/>
                  <a:pt x="5702" y="195624"/>
                  <a:pt x="0" y="69671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616857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3F3907C-7224-1FE2-E35F-420B7E9FA5C9}"/>
              </a:ext>
            </a:extLst>
          </p:cNvPr>
          <p:cNvSpPr/>
          <p:nvPr/>
        </p:nvSpPr>
        <p:spPr>
          <a:xfrm>
            <a:off x="4536165" y="2743107"/>
            <a:ext cx="1045485" cy="418018"/>
          </a:xfrm>
          <a:custGeom>
            <a:avLst/>
            <a:gdLst>
              <a:gd name="connsiteX0" fmla="*/ 0 w 1045485"/>
              <a:gd name="connsiteY0" fmla="*/ 69671 h 418018"/>
              <a:gd name="connsiteX1" fmla="*/ 69671 w 1045485"/>
              <a:gd name="connsiteY1" fmla="*/ 0 h 418018"/>
              <a:gd name="connsiteX2" fmla="*/ 504620 w 1045485"/>
              <a:gd name="connsiteY2" fmla="*/ 0 h 418018"/>
              <a:gd name="connsiteX3" fmla="*/ 975814 w 1045485"/>
              <a:gd name="connsiteY3" fmla="*/ 0 h 418018"/>
              <a:gd name="connsiteX4" fmla="*/ 1045485 w 1045485"/>
              <a:gd name="connsiteY4" fmla="*/ 69671 h 418018"/>
              <a:gd name="connsiteX5" fmla="*/ 1045485 w 1045485"/>
              <a:gd name="connsiteY5" fmla="*/ 348347 h 418018"/>
              <a:gd name="connsiteX6" fmla="*/ 975814 w 1045485"/>
              <a:gd name="connsiteY6" fmla="*/ 418018 h 418018"/>
              <a:gd name="connsiteX7" fmla="*/ 522743 w 1045485"/>
              <a:gd name="connsiteY7" fmla="*/ 418018 h 418018"/>
              <a:gd name="connsiteX8" fmla="*/ 69671 w 1045485"/>
              <a:gd name="connsiteY8" fmla="*/ 418018 h 418018"/>
              <a:gd name="connsiteX9" fmla="*/ 0 w 1045485"/>
              <a:gd name="connsiteY9" fmla="*/ 348347 h 418018"/>
              <a:gd name="connsiteX10" fmla="*/ 0 w 1045485"/>
              <a:gd name="connsiteY10" fmla="*/ 69671 h 4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485" h="418018" extrusionOk="0">
                <a:moveTo>
                  <a:pt x="0" y="69671"/>
                </a:moveTo>
                <a:cubicBezTo>
                  <a:pt x="-2169" y="32548"/>
                  <a:pt x="21984" y="614"/>
                  <a:pt x="69671" y="0"/>
                </a:cubicBezTo>
                <a:cubicBezTo>
                  <a:pt x="199401" y="12879"/>
                  <a:pt x="332064" y="1069"/>
                  <a:pt x="504620" y="0"/>
                </a:cubicBezTo>
                <a:cubicBezTo>
                  <a:pt x="677176" y="-1069"/>
                  <a:pt x="809489" y="4640"/>
                  <a:pt x="975814" y="0"/>
                </a:cubicBezTo>
                <a:cubicBezTo>
                  <a:pt x="1013372" y="-2668"/>
                  <a:pt x="1049765" y="36753"/>
                  <a:pt x="1045485" y="69671"/>
                </a:cubicBezTo>
                <a:cubicBezTo>
                  <a:pt x="1055587" y="187230"/>
                  <a:pt x="1041388" y="289188"/>
                  <a:pt x="1045485" y="348347"/>
                </a:cubicBezTo>
                <a:cubicBezTo>
                  <a:pt x="1047411" y="391668"/>
                  <a:pt x="1009966" y="417397"/>
                  <a:pt x="975814" y="418018"/>
                </a:cubicBezTo>
                <a:cubicBezTo>
                  <a:pt x="786215" y="424711"/>
                  <a:pt x="746865" y="408517"/>
                  <a:pt x="522743" y="418018"/>
                </a:cubicBezTo>
                <a:cubicBezTo>
                  <a:pt x="298621" y="427519"/>
                  <a:pt x="190399" y="434278"/>
                  <a:pt x="69671" y="418018"/>
                </a:cubicBezTo>
                <a:cubicBezTo>
                  <a:pt x="32616" y="417850"/>
                  <a:pt x="-2811" y="385897"/>
                  <a:pt x="0" y="348347"/>
                </a:cubicBezTo>
                <a:cubicBezTo>
                  <a:pt x="-6584" y="268980"/>
                  <a:pt x="5702" y="195624"/>
                  <a:pt x="0" y="69671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6616857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2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Segoe UI" panose="020B0502040204020203" pitchFamily="34" charset="0"/>
                <a:ea typeface="等线" panose="02010600030101010101" pitchFamily="2" charset="-122"/>
              </a:rPr>
              <a:t>15</a:t>
            </a:fld>
            <a:endParaRPr lang="zh-CN" altLang="en-US">
              <a:latin typeface="Segoe UI" panose="020B0502040204020203" pitchFamily="34" charset="0"/>
              <a:ea typeface="等线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9124C36-B2B4-F9D7-E067-BCB37900BCB2}"/>
              </a:ext>
            </a:extLst>
          </p:cNvPr>
          <p:cNvSpPr txBox="1"/>
          <p:nvPr/>
        </p:nvSpPr>
        <p:spPr>
          <a:xfrm>
            <a:off x="167045" y="2060848"/>
            <a:ext cx="11856640" cy="1292662"/>
          </a:xfrm>
          <a:prstGeom prst="rect">
            <a:avLst/>
          </a:prstGeom>
          <a:solidFill>
            <a:srgbClr val="B7472A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7800" b="1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Thanks</a:t>
            </a:r>
            <a:endParaRPr lang="zh-CN" altLang="en-US" sz="7800" b="1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</p:txBody>
      </p:sp>
      <p:pic>
        <p:nvPicPr>
          <p:cNvPr id="4" name="图片 3" descr="校徽0">
            <a:extLst>
              <a:ext uri="{FF2B5EF4-FFF2-40B4-BE49-F238E27FC236}">
                <a16:creationId xmlns:a16="http://schemas.microsoft.com/office/drawing/2014/main" id="{BFA707D9-0B86-3A68-18D9-73F6DC65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0730" cy="84311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5360F7-68B4-5970-D8AE-5B35B1D16224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0730" cy="0"/>
          </a:xfrm>
          <a:prstGeom prst="line">
            <a:avLst/>
          </a:prstGeom>
          <a:ln>
            <a:solidFill>
              <a:srgbClr val="B747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Box 3">
            <a:extLst>
              <a:ext uri="{FF2B5EF4-FFF2-40B4-BE49-F238E27FC236}">
                <a16:creationId xmlns:a16="http://schemas.microsoft.com/office/drawing/2014/main" id="{A8F763F5-CE0C-A1AD-4670-1D5C5CC0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700" y="6455332"/>
            <a:ext cx="5145200" cy="402674"/>
          </a:xfrm>
          <a:prstGeom prst="rect">
            <a:avLst/>
          </a:prstGeom>
          <a:noFill/>
          <a:ln>
            <a:noFill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第十届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XYZ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研讨会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● 2025.4.13●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长沙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光魏体_CNKI" panose="02000500000000000000" pitchFamily="2" charset="-122"/>
              <a:ea typeface="华光魏体_CNKI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3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C8B36420-944B-BD73-1CAA-D9093A61524A}"/>
              </a:ext>
            </a:extLst>
          </p:cNvPr>
          <p:cNvSpPr txBox="1"/>
          <p:nvPr/>
        </p:nvSpPr>
        <p:spPr>
          <a:xfrm>
            <a:off x="606500" y="-76200"/>
            <a:ext cx="5109120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u="sng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CONTENTS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A0E751-0C95-C244-97F7-F147E9B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F9FD54-8AC6-ACD0-31C5-0A336B5886DF}"/>
              </a:ext>
            </a:extLst>
          </p:cNvPr>
          <p:cNvSpPr txBox="1"/>
          <p:nvPr/>
        </p:nvSpPr>
        <p:spPr>
          <a:xfrm>
            <a:off x="4265547" y="937352"/>
            <a:ext cx="5830560" cy="4605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· Background </a:t>
            </a:r>
            <a:endParaRPr lang="en-US" altLang="zh-CN" sz="36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· Framework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+mn-ea"/>
              </a:rPr>
              <a:t>        ·</a:t>
            </a:r>
            <a:r>
              <a:rPr lang="en-US" altLang="zh-CN" sz="28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Mass spectrum</a:t>
            </a:r>
            <a:endParaRPr lang="en-US" altLang="zh-CN" sz="28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+mn-ea"/>
              </a:rPr>
              <a:t>        · </a:t>
            </a:r>
            <a:r>
              <a:rPr lang="en-US" altLang="zh-CN" sz="2800" b="1" i="0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Strong decay</a:t>
            </a:r>
            <a:endParaRPr lang="en-US" altLang="zh-CN" sz="28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· Discussions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· Summary</a:t>
            </a:r>
            <a:endParaRPr lang="zh-CN" altLang="en-US" sz="36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5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6B32-5E4F-9585-9907-0B7C5E4F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箭头: 燕尾形 19">
            <a:extLst>
              <a:ext uri="{FF2B5EF4-FFF2-40B4-BE49-F238E27FC236}">
                <a16:creationId xmlns:a16="http://schemas.microsoft.com/office/drawing/2014/main" id="{8CE60AC4-19C8-7ED9-454B-5FF8074A21DD}"/>
              </a:ext>
            </a:extLst>
          </p:cNvPr>
          <p:cNvSpPr/>
          <p:nvPr/>
        </p:nvSpPr>
        <p:spPr>
          <a:xfrm>
            <a:off x="594928" y="1835887"/>
            <a:ext cx="11134451" cy="10502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B74298-BB6D-6186-63FF-1EA22A0860FE}"/>
              </a:ext>
            </a:extLst>
          </p:cNvPr>
          <p:cNvSpPr txBox="1"/>
          <p:nvPr/>
        </p:nvSpPr>
        <p:spPr>
          <a:xfrm>
            <a:off x="-1" y="-10350"/>
            <a:ext cx="2460397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9EC474-5816-8FC6-784D-B41538F3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40" y="6289448"/>
            <a:ext cx="2743200" cy="365125"/>
          </a:xfrm>
        </p:spPr>
        <p:txBody>
          <a:bodyPr/>
          <a:lstStyle/>
          <a:p>
            <a:fld id="{1DF31C4A-B0C9-465E-8CA2-92F7633CFB9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99A3D9F6-B777-F18A-BFC9-7B48F790488F}"/>
              </a:ext>
            </a:extLst>
          </p:cNvPr>
          <p:cNvSpPr/>
          <p:nvPr/>
        </p:nvSpPr>
        <p:spPr>
          <a:xfrm>
            <a:off x="4542280" y="2094365"/>
            <a:ext cx="541866" cy="541866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D5E9FFBA-B633-8DF1-5A1D-90FD77DDADFB}"/>
              </a:ext>
            </a:extLst>
          </p:cNvPr>
          <p:cNvSpPr/>
          <p:nvPr/>
        </p:nvSpPr>
        <p:spPr>
          <a:xfrm>
            <a:off x="7244147" y="2105216"/>
            <a:ext cx="541866" cy="541866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9F6171-4E3C-0EDD-E991-EDBC54D31825}"/>
                  </a:ext>
                </a:extLst>
              </p:cNvPr>
              <p:cNvSpPr txBox="1"/>
              <p:nvPr/>
            </p:nvSpPr>
            <p:spPr>
              <a:xfrm>
                <a:off x="3945423" y="2820536"/>
                <a:ext cx="2040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𝟐𝟕𝟎𝟎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9F6171-4E3C-0EDD-E991-EDBC54D31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23" y="2820536"/>
                <a:ext cx="2040380" cy="430887"/>
              </a:xfrm>
              <a:prstGeom prst="rect">
                <a:avLst/>
              </a:prstGeom>
              <a:blipFill>
                <a:blip r:embed="rId3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60F426-AFB1-3135-FCAB-1E57B5AAD855}"/>
                  </a:ext>
                </a:extLst>
              </p:cNvPr>
              <p:cNvSpPr txBox="1"/>
              <p:nvPr/>
            </p:nvSpPr>
            <p:spPr>
              <a:xfrm>
                <a:off x="594928" y="2811846"/>
                <a:ext cx="2040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𝟐𝟔𝟗𝟓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60F426-AFB1-3135-FCAB-1E57B5AA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8" y="2811846"/>
                <a:ext cx="2040380" cy="430887"/>
              </a:xfrm>
              <a:prstGeom prst="rect">
                <a:avLst/>
              </a:prstGeom>
              <a:blipFill>
                <a:blip r:embed="rId4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46A1F73-498A-B720-34CA-AADA39F9E70F}"/>
                  </a:ext>
                </a:extLst>
              </p:cNvPr>
              <p:cNvSpPr txBox="1"/>
              <p:nvPr/>
            </p:nvSpPr>
            <p:spPr>
              <a:xfrm>
                <a:off x="6623977" y="2697677"/>
                <a:ext cx="2040380" cy="222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𝟑𝟎𝟎𝟎</m:t>
                      </m:r>
                      <m:r>
                        <a:rPr lang="en-US" altLang="zh-CN" sz="22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2200" b="1" dirty="0"/>
                        <m:t> 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𝟑𝟎𝟓𝟎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𝟑𝟎𝟔𝟓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𝟑𝟎𝟗𝟎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200" b="1" i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𝟑𝟏𝟐𝟎</m:t>
                    </m:r>
                    <m:r>
                      <a:rPr lang="en-US" altLang="zh-CN" sz="22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46A1F73-498A-B720-34CA-AADA39F9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77" y="2697677"/>
                <a:ext cx="2040380" cy="2220929"/>
              </a:xfrm>
              <a:prstGeom prst="rect">
                <a:avLst/>
              </a:prstGeom>
              <a:blipFill>
                <a:blip r:embed="rId5"/>
                <a:stretch>
                  <a:fillRect b="-2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18C1610-C43F-8BD4-8A90-77719A2686F2}"/>
              </a:ext>
            </a:extLst>
          </p:cNvPr>
          <p:cNvSpPr txBox="1"/>
          <p:nvPr/>
        </p:nvSpPr>
        <p:spPr>
          <a:xfrm>
            <a:off x="4508413" y="22208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616C1F-6CFE-7D7B-5401-E533FB629DFF}"/>
              </a:ext>
            </a:extLst>
          </p:cNvPr>
          <p:cNvSpPr txBox="1"/>
          <p:nvPr/>
        </p:nvSpPr>
        <p:spPr>
          <a:xfrm>
            <a:off x="7214994" y="221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B698FF09-6B5E-E603-283D-3E91DC842272}"/>
              </a:ext>
            </a:extLst>
          </p:cNvPr>
          <p:cNvSpPr/>
          <p:nvPr/>
        </p:nvSpPr>
        <p:spPr>
          <a:xfrm>
            <a:off x="1200340" y="2094365"/>
            <a:ext cx="541866" cy="541866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CA8773-BD64-71B5-7955-7EAE52AA3997}"/>
              </a:ext>
            </a:extLst>
          </p:cNvPr>
          <p:cNvSpPr txBox="1"/>
          <p:nvPr/>
        </p:nvSpPr>
        <p:spPr>
          <a:xfrm>
            <a:off x="1157918" y="22218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22D86D9E-D725-1106-B867-995E79C4EDF2}"/>
              </a:ext>
            </a:extLst>
          </p:cNvPr>
          <p:cNvSpPr/>
          <p:nvPr/>
        </p:nvSpPr>
        <p:spPr>
          <a:xfrm>
            <a:off x="9385032" y="2114441"/>
            <a:ext cx="541866" cy="541866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3C52D3-8B53-EE8C-2DDF-B60A15AA5107}"/>
              </a:ext>
            </a:extLst>
          </p:cNvPr>
          <p:cNvSpPr txBox="1"/>
          <p:nvPr/>
        </p:nvSpPr>
        <p:spPr>
          <a:xfrm>
            <a:off x="9361120" y="22382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074B49-2A38-018A-8DB5-A7F5D4EB1B37}"/>
                  </a:ext>
                </a:extLst>
              </p:cNvPr>
              <p:cNvSpPr txBox="1"/>
              <p:nvPr/>
            </p:nvSpPr>
            <p:spPr>
              <a:xfrm>
                <a:off x="9153390" y="2680654"/>
                <a:ext cx="2040380" cy="134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𝟑𝟏𝟖𝟓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22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𝟑𝟑𝟐𝟕</m:t>
                      </m:r>
                      <m:r>
                        <a:rPr lang="en-US" altLang="zh-CN" sz="2200" b="1" i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074B49-2A38-018A-8DB5-A7F5D4EB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390" y="2680654"/>
                <a:ext cx="2040380" cy="1341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7B78000-BBB1-A5BB-B25A-3785097DE948}"/>
                  </a:ext>
                </a:extLst>
              </p:cNvPr>
              <p:cNvSpPr txBox="1"/>
              <p:nvPr/>
            </p:nvSpPr>
            <p:spPr>
              <a:xfrm>
                <a:off x="420015" y="1625349"/>
                <a:ext cx="2040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smtClean="0">
                          <a:latin typeface="Cambria Math" panose="02040503050406030204" pitchFamily="18" charset="0"/>
                        </a:rPr>
                        <m:t>𝑾𝑨</m:t>
                      </m:r>
                      <m:r>
                        <a:rPr lang="en-US" altLang="zh-CN" sz="2200" b="1" i="1" smtClean="0">
                          <a:latin typeface="Cambria Math" panose="02040503050406030204" pitchFamily="18" charset="0"/>
                        </a:rPr>
                        <m:t>𝟔𝟐</m:t>
                      </m:r>
                    </m:oMath>
                  </m:oMathPara>
                </a14:m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7B78000-BBB1-A5BB-B25A-3785097D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5" y="1625349"/>
                <a:ext cx="204038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FAF9E0D1-FCF1-3D70-56C1-0B86C289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42" y="1650338"/>
            <a:ext cx="476604" cy="4205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4671DCD-CFD9-BB23-95C8-21A3ABA346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53" y="1639534"/>
            <a:ext cx="646854" cy="44219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BA956CB-7C1C-D08C-1991-9945806A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20" y="1634131"/>
            <a:ext cx="646854" cy="442199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28224CBE-D1EC-E78D-8CCF-AC7596A05174}"/>
              </a:ext>
            </a:extLst>
          </p:cNvPr>
          <p:cNvSpPr txBox="1"/>
          <p:nvPr/>
        </p:nvSpPr>
        <p:spPr>
          <a:xfrm>
            <a:off x="235286" y="4930831"/>
            <a:ext cx="4450217" cy="17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Z. Phys. C 28, 175 (1985)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Lett. B 672, 1-5 (2009)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FMono-Regular"/>
              </a:rPr>
              <a:t>Phys. Rev. Lett. 118, 182001 (2017)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FMono-Regular"/>
              </a:rPr>
              <a:t>Phys. Rev. D 104, L091102 (2021)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FMono-Regular"/>
              </a:rPr>
              <a:t>Phys. Rev. Lett. 131, 131902 (2023)</a:t>
            </a:r>
          </a:p>
        </p:txBody>
      </p:sp>
      <p:sp>
        <p:nvSpPr>
          <p:cNvPr id="46" name="流程图: 接点 45">
            <a:extLst>
              <a:ext uri="{FF2B5EF4-FFF2-40B4-BE49-F238E27FC236}">
                <a16:creationId xmlns:a16="http://schemas.microsoft.com/office/drawing/2014/main" id="{F3EE4D73-C7A6-04CF-C68E-EC7BCCF570AB}"/>
              </a:ext>
            </a:extLst>
          </p:cNvPr>
          <p:cNvSpPr/>
          <p:nvPr/>
        </p:nvSpPr>
        <p:spPr>
          <a:xfrm>
            <a:off x="8603122" y="2094933"/>
            <a:ext cx="541866" cy="541866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E1D1D8F-6D72-ADBB-8C63-EBEA4B74692B}"/>
              </a:ext>
            </a:extLst>
          </p:cNvPr>
          <p:cNvSpPr txBox="1"/>
          <p:nvPr/>
        </p:nvSpPr>
        <p:spPr>
          <a:xfrm>
            <a:off x="8579210" y="22187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4A642D55-743D-B171-1FAB-E053BABBB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28" y="1627436"/>
            <a:ext cx="646854" cy="442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B5C55FC-CA37-4E8C-C455-EEC1181522F4}"/>
                  </a:ext>
                </a:extLst>
              </p:cNvPr>
              <p:cNvSpPr txBox="1"/>
              <p:nvPr/>
            </p:nvSpPr>
            <p:spPr>
              <a:xfrm>
                <a:off x="7934092" y="2731536"/>
                <a:ext cx="204038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200" b="1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2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B5C55FC-CA37-4E8C-C455-EEC11815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92" y="2731536"/>
                <a:ext cx="2040380" cy="1785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24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4660E2-6903-00F8-52A1-C6903EF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A4358-B25C-C477-2604-D1652B68C832}"/>
              </a:ext>
            </a:extLst>
          </p:cNvPr>
          <p:cNvSpPr txBox="1"/>
          <p:nvPr/>
        </p:nvSpPr>
        <p:spPr>
          <a:xfrm>
            <a:off x="-1" y="-10350"/>
            <a:ext cx="2460397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5CC396A-26A1-866E-76F5-2BCD347B47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832323"/>
                  </p:ext>
                </p:extLst>
              </p:nvPr>
            </p:nvGraphicFramePr>
            <p:xfrm>
              <a:off x="1427661" y="785234"/>
              <a:ext cx="9689189" cy="3512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0051">
                      <a:extLst>
                        <a:ext uri="{9D8B030D-6E8A-4147-A177-3AD203B41FA5}">
                          <a16:colId xmlns:a16="http://schemas.microsoft.com/office/drawing/2014/main" val="4120854259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3415920649"/>
                        </a:ext>
                      </a:extLst>
                    </a:gridCol>
                    <a:gridCol w="1190625">
                      <a:extLst>
                        <a:ext uri="{9D8B030D-6E8A-4147-A177-3AD203B41FA5}">
                          <a16:colId xmlns:a16="http://schemas.microsoft.com/office/drawing/2014/main" val="2730033067"/>
                        </a:ext>
                      </a:extLst>
                    </a:gridCol>
                    <a:gridCol w="1190625">
                      <a:extLst>
                        <a:ext uri="{9D8B030D-6E8A-4147-A177-3AD203B41FA5}">
                          <a16:colId xmlns:a16="http://schemas.microsoft.com/office/drawing/2014/main" val="94063287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47957590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483085925"/>
                        </a:ext>
                      </a:extLst>
                    </a:gridCol>
                    <a:gridCol w="1350588">
                      <a:extLst>
                        <a:ext uri="{9D8B030D-6E8A-4147-A177-3AD203B41FA5}">
                          <a16:colId xmlns:a16="http://schemas.microsoft.com/office/drawing/2014/main" val="3249058171"/>
                        </a:ext>
                      </a:extLst>
                    </a:gridCol>
                    <a:gridCol w="1323975">
                      <a:extLst>
                        <a:ext uri="{9D8B030D-6E8A-4147-A177-3AD203B41FA5}">
                          <a16:colId xmlns:a16="http://schemas.microsoft.com/office/drawing/2014/main" val="1734424184"/>
                        </a:ext>
                      </a:extLst>
                    </a:gridCol>
                  </a:tblGrid>
                  <a:tr h="358598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𝟑𝟎𝟎𝟎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𝟑𝟎𝟓𝟎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𝟑𝟎𝟔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𝟑𝟎𝟗𝟎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𝟑𝟏𝟐𝟎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𝟖𝟓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CN" sz="18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𝟑𝟐𝟕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475667"/>
                      </a:ext>
                    </a:extLst>
                  </a:tr>
                  <a:tr h="579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1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latin typeface="Cambria Math" panose="02040503050406030204" pitchFamily="18" charset="0"/>
                                  </a:rPr>
                                  <m:t>𝐨𝐫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3781648"/>
                      </a:ext>
                    </a:extLst>
                  </a:tr>
                  <a:tr h="482140"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2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latin typeface="Cambria Math" panose="02040503050406030204" pitchFamily="18" charset="0"/>
                                  </a:rPr>
                                  <m:t>𝐨𝐫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6181082"/>
                      </a:ext>
                    </a:extLst>
                  </a:tr>
                  <a:tr h="476250"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3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zh-CN" altLang="en-US" sz="18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310725"/>
                      </a:ext>
                    </a:extLst>
                  </a:tr>
                  <a:tr h="476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4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𝝆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𝝆</m:t>
                                        </m:r>
                                      </m:sub>
                                    </m:sSub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4709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5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19075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6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4793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5CC396A-26A1-866E-76F5-2BCD347B47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832323"/>
                  </p:ext>
                </p:extLst>
              </p:nvPr>
            </p:nvGraphicFramePr>
            <p:xfrm>
              <a:off x="1427661" y="785234"/>
              <a:ext cx="9689189" cy="3512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0051">
                      <a:extLst>
                        <a:ext uri="{9D8B030D-6E8A-4147-A177-3AD203B41FA5}">
                          <a16:colId xmlns:a16="http://schemas.microsoft.com/office/drawing/2014/main" val="4120854259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3415920649"/>
                        </a:ext>
                      </a:extLst>
                    </a:gridCol>
                    <a:gridCol w="1190625">
                      <a:extLst>
                        <a:ext uri="{9D8B030D-6E8A-4147-A177-3AD203B41FA5}">
                          <a16:colId xmlns:a16="http://schemas.microsoft.com/office/drawing/2014/main" val="2730033067"/>
                        </a:ext>
                      </a:extLst>
                    </a:gridCol>
                    <a:gridCol w="1190625">
                      <a:extLst>
                        <a:ext uri="{9D8B030D-6E8A-4147-A177-3AD203B41FA5}">
                          <a16:colId xmlns:a16="http://schemas.microsoft.com/office/drawing/2014/main" val="94063287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47957590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483085925"/>
                        </a:ext>
                      </a:extLst>
                    </a:gridCol>
                    <a:gridCol w="1350588">
                      <a:extLst>
                        <a:ext uri="{9D8B030D-6E8A-4147-A177-3AD203B41FA5}">
                          <a16:colId xmlns:a16="http://schemas.microsoft.com/office/drawing/2014/main" val="3249058171"/>
                        </a:ext>
                      </a:extLst>
                    </a:gridCol>
                    <a:gridCol w="1323975">
                      <a:extLst>
                        <a:ext uri="{9D8B030D-6E8A-4147-A177-3AD203B41FA5}">
                          <a16:colId xmlns:a16="http://schemas.microsoft.com/office/drawing/2014/main" val="173442418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1667" r="-666138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1667" r="-542347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1667" r="-445128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1667" r="-307512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1667" r="-208962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18919" t="-1667" r="-99550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3180" t="-1667" r="-1843" b="-8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4756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1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57547" r="-666138" b="-3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57547" r="-542347" b="-3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57547" r="-445128" b="-3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57547" r="-307512" b="-3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57547" r="-208962" b="-3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37816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2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159048" r="-666138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159048" r="-542347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159048" r="-445128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159048" r="-307512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159048" r="-208962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18919" t="-159048" r="-99550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3180" t="-159048" r="-1843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181082"/>
                      </a:ext>
                    </a:extLst>
                  </a:tr>
                  <a:tr h="476250"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3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348718" r="-666138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348718" r="-542347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348718" r="-445128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348718" r="-307512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348718" r="-208962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18919" t="-348718" r="-99550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3180" t="-348718" r="-1843" b="-2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8310725"/>
                      </a:ext>
                    </a:extLst>
                  </a:tr>
                  <a:tr h="476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4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443038" r="-666138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443038" r="-542347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443038" r="-445128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443038" r="-307512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443038" r="-208962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18919" t="-443038" r="-99550" b="-1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3180" t="-443038" r="-1843" b="-192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14709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5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572000" r="-666138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572000" r="-54234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572000" r="-445128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572000" r="-307512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572000" r="-208962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19075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Ref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[</a:t>
                          </a:r>
                          <a:r>
                            <a:rPr lang="en-US" altLang="zh-CN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6</a:t>
                          </a:r>
                          <a:r>
                            <a:rPr lang="zh-CN" altLang="en-US" sz="1800" b="1" dirty="0">
                              <a:latin typeface="Comic Sans MS" panose="030F0702030302020204" pitchFamily="66" charset="0"/>
                              <a:ea typeface="+mn-ea"/>
                            </a:rPr>
                            <a:t>]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7778" t="-672000" r="-66613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1429" t="-672000" r="-54234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2821" t="-672000" r="-44512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41315" t="-672000" r="-30751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3396" t="-672000" r="-2089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1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47932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BE78D37-BF13-8233-B032-CB6C2C4154DB}"/>
                  </a:ext>
                </a:extLst>
              </p:cNvPr>
              <p:cNvSpPr txBox="1"/>
              <p:nvPr/>
            </p:nvSpPr>
            <p:spPr>
              <a:xfrm>
                <a:off x="397245" y="4452537"/>
                <a:ext cx="5328408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</a:t>
                </a:r>
                <a:r>
                  <a:rPr lang="en-US" altLang="zh-CN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1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K.L.Wang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L.Y.Xiao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X.H.Zhong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 and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Q.Zhao</a:t>
                </a:r>
                <a:r>
                  <a:rPr kumimoji="0" lang="zh-CN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 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[CQM]</a:t>
                </a:r>
                <a:endParaRPr lang="en-US" altLang="zh-CN" sz="1200" b="1" dirty="0">
                  <a:latin typeface="Comic Sans MS" panose="030F0702030302020204" pitchFamily="66" charset="0"/>
                  <a:ea typeface="等线" panose="02010600030101010101" pitchFamily="2" charset="-122"/>
                </a:endParaRPr>
              </a:p>
              <a:p>
                <a:r>
                  <a:rPr lang="en-US" altLang="zh-CN" sz="1200" b="1" dirty="0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Phys. Rev. D 95, 116010 (2017)</a:t>
                </a:r>
              </a:p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2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 </a:t>
                </a:r>
                <a:r>
                  <a:rPr lang="nn-NO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X.Z.Weng, W.Z.Deng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, 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et al. [</a:t>
                </a:r>
                <a:r>
                  <a:rPr kumimoji="0" lang="zh-CN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Hadron Spectrum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]</a:t>
                </a:r>
                <a:endParaRPr lang="en-US" altLang="zh-CN" sz="1200" b="1" dirty="0">
                  <a:latin typeface="Comic Sans MS" panose="030F0702030302020204" pitchFamily="66" charset="0"/>
                  <a:ea typeface="等线" panose="02010600030101010101" pitchFamily="2" charset="-122"/>
                </a:endParaRPr>
              </a:p>
              <a:p>
                <a:r>
                  <a:rPr lang="en-US" altLang="zh-CN" sz="1200" b="1" dirty="0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Phys. Rev. D110, 056052 (2024).</a:t>
                </a:r>
              </a:p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3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G.L.Yu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Y.Meng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Z.Y.Li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Z.G.Wang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 and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L.Jie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r>
                              <a:rPr lang="en-US" altLang="zh-CN" sz="12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sPre>
                      </m:e>
                      <m:sub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]</a:t>
                </a:r>
                <a:endParaRPr lang="en-US" altLang="zh-CN" sz="1200" b="1" dirty="0">
                  <a:latin typeface="Comic Sans MS" panose="030F0702030302020204" pitchFamily="66" charset="0"/>
                  <a:ea typeface="等线" panose="02010600030101010101" pitchFamily="2" charset="-122"/>
                </a:endParaRPr>
              </a:p>
              <a:p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SFMono-Regular"/>
                  </a:rPr>
                  <a:t>Int.J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SFMono-Regular"/>
                  </a:rPr>
                  <a:t>. Mod. Phys. A 38, 2350082 (2023)</a:t>
                </a:r>
              </a:p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</a:t>
                </a:r>
                <a:r>
                  <a:rPr lang="en-US" altLang="zh-CN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4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sz="1200" b="1" dirty="0" err="1">
                    <a:latin typeface="Comic Sans MS" panose="030F0702030302020204" pitchFamily="66" charset="0"/>
                    <a:ea typeface="等线" panose="02010600030101010101" pitchFamily="2" charset="-122"/>
                  </a:rPr>
                  <a:t>Z.Y.Li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sz="1200" b="1" dirty="0">
                    <a:latin typeface="Comic Sans MS" panose="030F0702030302020204" pitchFamily="66" charset="0"/>
                  </a:rPr>
                  <a:t>, </a:t>
                </a:r>
                <a:r>
                  <a:rPr lang="en-US" altLang="zh-CN" sz="1200" b="1" dirty="0" err="1">
                    <a:latin typeface="Comic Sans MS" panose="030F0702030302020204" pitchFamily="66" charset="0"/>
                  </a:rPr>
                  <a:t>G.L.Yu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, 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et al.</a:t>
                </a:r>
                <a:r>
                  <a:rPr lang="en-US" altLang="zh-CN" sz="1200" b="1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SFMono-Regular"/>
                  </a:rPr>
                  <a:t>[</a:t>
                </a:r>
                <a:r>
                  <a:rPr lang="zh-CN" altLang="zh-CN" sz="1200" b="1" dirty="0">
                    <a:latin typeface="Comic Sans MS" panose="030F0702030302020204" pitchFamily="66" charset="0"/>
                    <a:ea typeface="SFMono-Regular"/>
                  </a:rPr>
                  <a:t>Hadron Spectrum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SFMono-Regular"/>
                  </a:rPr>
                  <a:t>]</a:t>
                </a:r>
                <a:endParaRPr lang="en-US" altLang="zh-CN" sz="1200" b="1" dirty="0">
                  <a:latin typeface="Comic Sans MS" panose="030F0702030302020204" pitchFamily="66" charset="0"/>
                </a:endParaRPr>
              </a:p>
              <a:p>
                <a:r>
                  <a:rPr lang="en-US" altLang="zh-CN" sz="1200" b="1" dirty="0" err="1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Eur.Phys.J.C</a:t>
                </a:r>
                <a:r>
                  <a:rPr lang="en-US" altLang="zh-CN" sz="1200" b="1" dirty="0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 (2024) 84:1310 </a:t>
                </a:r>
                <a:endPara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rgbClr val="0404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SFMono-Regular"/>
                </a:endParaRPr>
              </a:p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</a:t>
                </a:r>
                <a:r>
                  <a:rPr lang="en-US" altLang="zh-CN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5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M.Padmanath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 and </a:t>
                </a:r>
                <a:r>
                  <a:rPr kumimoji="0" lang="en-US" altLang="zh-CN" sz="1200" b="1" i="0" u="none" strike="noStrike" cap="none" normalizeH="0" baseline="0" dirty="0" err="1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N.Mathur</a:t>
                </a:r>
                <a:r>
                  <a:rPr kumimoji="0" lang="zh-CN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,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[LQCD]</a:t>
                </a:r>
              </a:p>
              <a:p>
                <a:r>
                  <a:rPr kumimoji="0" lang="zh-CN" altLang="zh-CN" sz="8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b="1" dirty="0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Phys. Rev. Lett. 119, 042001 (2017)</a:t>
                </a:r>
              </a:p>
              <a:p>
                <a:r>
                  <a:rPr lang="en-US" altLang="zh-CN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»</a:t>
                </a:r>
                <a:r>
                  <a:rPr lang="en-US" altLang="zh-CN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6</a:t>
                </a:r>
                <a:r>
                  <a:rPr lang="zh-CN" altLang="en-US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] </a:t>
                </a:r>
                <a:r>
                  <a:rPr lang="en-US" altLang="zh-CN" sz="1200" b="1" dirty="0" err="1">
                    <a:latin typeface="Comic Sans MS" panose="030F0702030302020204" pitchFamily="66" charset="0"/>
                    <a:ea typeface="等线" panose="02010600030101010101" pitchFamily="2" charset="-122"/>
                  </a:rPr>
                  <a:t>S.S.Agaev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, </a:t>
                </a:r>
                <a:r>
                  <a:rPr lang="en-US" altLang="zh-CN" sz="1200" b="1" dirty="0" err="1">
                    <a:latin typeface="Comic Sans MS" panose="030F0702030302020204" pitchFamily="66" charset="0"/>
                    <a:ea typeface="等线" panose="02010600030101010101" pitchFamily="2" charset="-122"/>
                  </a:rPr>
                  <a:t>K.Azizi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 and </a:t>
                </a:r>
                <a:r>
                  <a:rPr lang="en-US" altLang="zh-CN" sz="1200" b="1" dirty="0" err="1">
                    <a:latin typeface="Comic Sans MS" panose="030F0702030302020204" pitchFamily="66" charset="0"/>
                    <a:ea typeface="等线" panose="02010600030101010101" pitchFamily="2" charset="-122"/>
                  </a:rPr>
                  <a:t>H.Sundu</a:t>
                </a:r>
                <a:r>
                  <a:rPr lang="en-US" altLang="zh-CN" sz="1200" b="1" dirty="0">
                    <a:latin typeface="Comic Sans MS" panose="030F0702030302020204" pitchFamily="66" charset="0"/>
                    <a:ea typeface="等线" panose="02010600030101010101" pitchFamily="2" charset="-122"/>
                  </a:rPr>
                  <a:t>[</a:t>
                </a: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  <a:ea typeface="SFMono-Regular"/>
                  </a:rPr>
                  <a:t>QCD sum rules]</a:t>
                </a:r>
              </a:p>
              <a:p>
                <a:r>
                  <a:rPr kumimoji="0" lang="zh-CN" altLang="zh-CN" sz="800" b="1" i="0" u="none" strike="noStrike" cap="none" normalizeH="0" baseline="0" dirty="0">
                    <a:ln>
                      <a:noFill/>
                    </a:ln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lang="fr-FR" altLang="zh-CN" sz="1200" b="1" dirty="0">
                    <a:solidFill>
                      <a:srgbClr val="0404F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等线" panose="02010600030101010101" pitchFamily="2" charset="-122"/>
                  </a:rPr>
                  <a:t>Eur. Phys. J. C 77, 395 (2017)</a:t>
                </a:r>
              </a:p>
              <a:p>
                <a:endParaRPr lang="en-US" altLang="zh-CN" sz="1200" b="1" dirty="0">
                  <a:solidFill>
                    <a:srgbClr val="0404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等线" panose="02010600030101010101" pitchFamily="2" charset="-122"/>
                </a:endParaRPr>
              </a:p>
              <a:p>
                <a:endParaRPr kumimoji="0" lang="zh-CN" altLang="zh-CN" sz="12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BE78D37-BF13-8233-B032-CB6C2C41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5" y="4452537"/>
                <a:ext cx="5328408" cy="2726644"/>
              </a:xfrm>
              <a:prstGeom prst="rect">
                <a:avLst/>
              </a:prstGeom>
              <a:blipFill>
                <a:blip r:embed="rId4"/>
                <a:stretch>
                  <a:fillRect l="-114" t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B450DFD-E398-2288-1046-EEA14236185C}"/>
              </a:ext>
            </a:extLst>
          </p:cNvPr>
          <p:cNvSpPr txBox="1"/>
          <p:nvPr/>
        </p:nvSpPr>
        <p:spPr>
          <a:xfrm>
            <a:off x="5313151" y="4452537"/>
            <a:ext cx="31340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molecular states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J. T. Zhu, S. Y. Kong</a:t>
            </a:r>
            <a:r>
              <a:rPr lang="zh-CN" altLang="en-US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,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SFMono-Regular"/>
              </a:rPr>
              <a:t>et al.</a:t>
            </a:r>
            <a:r>
              <a:rPr lang="zh-CN" altLang="en-US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 </a:t>
            </a:r>
            <a:endParaRPr lang="en-US" altLang="zh-CN" sz="1200" b="1" dirty="0">
              <a:latin typeface="Comic Sans MS" panose="030F0702030302020204" pitchFamily="66" charset="0"/>
              <a:ea typeface="等线" panose="02010600030101010101" pitchFamily="2" charset="-122"/>
            </a:endParaRPr>
          </a:p>
          <a:p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Rev. D 105, 094036 (2022)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nn-NO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U. Ozdem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SFMono-Regular"/>
              </a:rPr>
              <a:t>. </a:t>
            </a:r>
          </a:p>
          <a:p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Lett. B 849, 138432 (2024)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n-US" altLang="zh-CN" sz="1200" b="1" dirty="0">
                <a:latin typeface="Comic Sans MS" panose="030F0702030302020204" pitchFamily="66" charset="0"/>
              </a:rPr>
              <a:t>N. 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Ikeno</a:t>
            </a:r>
            <a:r>
              <a:rPr lang="en-US" altLang="zh-CN" sz="1200" b="1" dirty="0">
                <a:latin typeface="Comic Sans MS" panose="030F0702030302020204" pitchFamily="66" charset="0"/>
              </a:rPr>
              <a:t>, W. H. Liang and E. </a:t>
            </a:r>
            <a:r>
              <a:rPr lang="en-US" altLang="zh-CN" sz="1200" b="1" dirty="0" err="1">
                <a:latin typeface="Comic Sans MS" panose="030F0702030302020204" pitchFamily="66" charset="0"/>
              </a:rPr>
              <a:t>Oset</a:t>
            </a:r>
            <a:endParaRPr lang="en-US" altLang="zh-CN" sz="1200" b="1" dirty="0">
              <a:latin typeface="Comic Sans MS" panose="030F0702030302020204" pitchFamily="66" charset="0"/>
            </a:endParaRPr>
          </a:p>
          <a:p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FMono-Regular"/>
              </a:rPr>
              <a:t>Phys. Rev. D 109,054023 (2024)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R. Chen, A. </a:t>
            </a:r>
            <a:r>
              <a:rPr lang="en-US" altLang="zh-CN" sz="1200" b="1" dirty="0" err="1">
                <a:latin typeface="Comic Sans MS" panose="030F0702030302020204" pitchFamily="66" charset="0"/>
                <a:ea typeface="等线" panose="02010600030101010101" pitchFamily="2" charset="-122"/>
              </a:rPr>
              <a:t>Hosaka</a:t>
            </a:r>
            <a:r>
              <a:rPr lang="en-US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 and X. Liu</a:t>
            </a:r>
          </a:p>
          <a:p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Rev. D97, 036016 (2018)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V. R. </a:t>
            </a:r>
            <a:r>
              <a:rPr lang="en-US" altLang="zh-CN" sz="1200" b="1" dirty="0" err="1">
                <a:latin typeface="Comic Sans MS" panose="030F0702030302020204" pitchFamily="66" charset="0"/>
                <a:ea typeface="等线" panose="02010600030101010101" pitchFamily="2" charset="-122"/>
              </a:rPr>
              <a:t>Debastiani</a:t>
            </a:r>
            <a:r>
              <a:rPr lang="en-US" altLang="zh-CN" sz="1200" b="1" dirty="0">
                <a:latin typeface="Comic Sans MS" panose="030F0702030302020204" pitchFamily="66" charset="0"/>
                <a:ea typeface="等线" panose="02010600030101010101" pitchFamily="2" charset="-122"/>
              </a:rPr>
              <a:t>, J. M. Dias,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SFMono-Regular"/>
              </a:rPr>
              <a:t>et al.</a:t>
            </a:r>
            <a:endParaRPr lang="en-US" altLang="zh-CN" sz="1200" b="1" dirty="0">
              <a:latin typeface="Comic Sans MS" panose="030F0702030302020204" pitchFamily="66" charset="0"/>
              <a:ea typeface="等线" panose="02010600030101010101" pitchFamily="2" charset="-122"/>
            </a:endParaRPr>
          </a:p>
          <a:p>
            <a:r>
              <a:rPr lang="en-US" altLang="zh-CN" sz="12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Rev. D 97, 094035 (2018)</a:t>
            </a:r>
          </a:p>
          <a:p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…</a:t>
            </a:r>
            <a:endParaRPr lang="en-US" altLang="zh-CN" sz="1200" b="1" dirty="0">
              <a:solidFill>
                <a:srgbClr val="0404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20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3D61-9E14-059E-B237-CEBBA974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9DB24E-8707-0824-2591-C5C235B3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89AB02-0C2D-28CC-B49D-FA36D16FCD8B}"/>
              </a:ext>
            </a:extLst>
          </p:cNvPr>
          <p:cNvSpPr txBox="1"/>
          <p:nvPr/>
        </p:nvSpPr>
        <p:spPr>
          <a:xfrm>
            <a:off x="10913" y="0"/>
            <a:ext cx="2846896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Mass spectrum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701F8B-C622-1621-EBEE-BB6D8685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11" y="505843"/>
            <a:ext cx="3122656" cy="6621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ECB7B8-FC8D-15E5-05C9-B2B106124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20" y="1570080"/>
            <a:ext cx="2743200" cy="443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1129D8E-49BF-CB97-585D-9FDEF8676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472" y="3207909"/>
            <a:ext cx="3568879" cy="13541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F2C741-57E8-57D5-D302-B952DFFD9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913" y="4650007"/>
            <a:ext cx="3339464" cy="9917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D4959AB-E797-738C-CF31-5FE9EF479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024" y="5664364"/>
            <a:ext cx="3948050" cy="660194"/>
          </a:xfrm>
          <a:prstGeom prst="rect">
            <a:avLst/>
          </a:prstGeom>
        </p:spPr>
      </p:pic>
      <p:sp>
        <p:nvSpPr>
          <p:cNvPr id="23" name="箭头: 下 22">
            <a:extLst>
              <a:ext uri="{FF2B5EF4-FFF2-40B4-BE49-F238E27FC236}">
                <a16:creationId xmlns:a16="http://schemas.microsoft.com/office/drawing/2014/main" id="{DB489FE1-B218-E72E-2954-40D317A17C5B}"/>
              </a:ext>
            </a:extLst>
          </p:cNvPr>
          <p:cNvSpPr/>
          <p:nvPr/>
        </p:nvSpPr>
        <p:spPr>
          <a:xfrm>
            <a:off x="8204628" y="1160938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7C8205-9F88-7B0C-4BD7-AC406590E1B3}"/>
              </a:ext>
            </a:extLst>
          </p:cNvPr>
          <p:cNvSpPr/>
          <p:nvPr/>
        </p:nvSpPr>
        <p:spPr>
          <a:xfrm>
            <a:off x="6377311" y="3182141"/>
            <a:ext cx="4114102" cy="327094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5BD427CD-5FB5-7EC1-D7A5-F6134BB1F44D}"/>
              </a:ext>
            </a:extLst>
          </p:cNvPr>
          <p:cNvSpPr/>
          <p:nvPr/>
        </p:nvSpPr>
        <p:spPr>
          <a:xfrm>
            <a:off x="8937722" y="2029107"/>
            <a:ext cx="122549" cy="1065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5E468A-5033-0BFE-6904-DDBCB4467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8134" y="563958"/>
            <a:ext cx="2443866" cy="23942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4636D45-805A-E555-2492-73F1033729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93523"/>
            <a:ext cx="5696965" cy="556447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8CDCE61-901B-0577-D080-4CA7098AC9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317" y="2355463"/>
            <a:ext cx="2149708" cy="527158"/>
          </a:xfrm>
          <a:prstGeom prst="rect">
            <a:avLst/>
          </a:prstGeom>
        </p:spPr>
      </p:pic>
      <p:sp>
        <p:nvSpPr>
          <p:cNvPr id="32" name="箭头: 下 31">
            <a:extLst>
              <a:ext uri="{FF2B5EF4-FFF2-40B4-BE49-F238E27FC236}">
                <a16:creationId xmlns:a16="http://schemas.microsoft.com/office/drawing/2014/main" id="{DCC72B97-7A05-5007-DEC1-88BBEBE05DED}"/>
              </a:ext>
            </a:extLst>
          </p:cNvPr>
          <p:cNvSpPr/>
          <p:nvPr/>
        </p:nvSpPr>
        <p:spPr>
          <a:xfrm>
            <a:off x="8020585" y="1900509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D19855C-7D57-EBA7-7673-C7A21933F2A3}"/>
              </a:ext>
            </a:extLst>
          </p:cNvPr>
          <p:cNvSpPr txBox="1"/>
          <p:nvPr/>
        </p:nvSpPr>
        <p:spPr>
          <a:xfrm>
            <a:off x="30413" y="873518"/>
            <a:ext cx="229368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Function: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DE3CC71-0878-A7C4-B485-D67628EAE41E}"/>
              </a:ext>
            </a:extLst>
          </p:cNvPr>
          <p:cNvSpPr txBox="1"/>
          <p:nvPr/>
        </p:nvSpPr>
        <p:spPr>
          <a:xfrm>
            <a:off x="5925103" y="-5230"/>
            <a:ext cx="443606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Hamiltonian : one-gluon exchange </a:t>
            </a:r>
          </a:p>
        </p:txBody>
      </p:sp>
    </p:spTree>
    <p:extLst>
      <p:ext uri="{BB962C8B-B14F-4D97-AF65-F5344CB8AC3E}">
        <p14:creationId xmlns:p14="http://schemas.microsoft.com/office/powerpoint/2010/main" val="36873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CAC9-429B-3FC3-1CC7-067454FB3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9995C0-DC2C-C4B2-0226-70747ADC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86A139-CB81-7941-C4CF-06C2DBEEA252}"/>
              </a:ext>
            </a:extLst>
          </p:cNvPr>
          <p:cNvSpPr txBox="1"/>
          <p:nvPr/>
        </p:nvSpPr>
        <p:spPr>
          <a:xfrm>
            <a:off x="10913" y="-6394"/>
            <a:ext cx="3661485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Numerical method: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0466267-DF61-6D9E-4E62-ECB2B8D0299A}"/>
              </a:ext>
            </a:extLst>
          </p:cNvPr>
          <p:cNvSpPr txBox="1"/>
          <p:nvPr/>
        </p:nvSpPr>
        <p:spPr>
          <a:xfrm>
            <a:off x="10913" y="1051098"/>
            <a:ext cx="346120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correlated Gaussian basis: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125EEE-EC59-CDB3-DCF0-4C0FB304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35" y="1663176"/>
            <a:ext cx="2326663" cy="8773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A5834F-B12B-64CF-37D2-BC385F877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946" y="1888995"/>
            <a:ext cx="2005636" cy="4740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25D5E4-CF7E-4311-E350-DD3BEA095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413" y="2449608"/>
            <a:ext cx="2897300" cy="6787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520C89-2061-D017-C2B6-940BFEB08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692" y="4277713"/>
            <a:ext cx="3790508" cy="533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14CE12-7A63-9C62-F1DE-C3480B8B8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105" y="3393787"/>
            <a:ext cx="2595684" cy="8108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CB9E3C-CEB9-0396-92E2-5C31D454C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530" y="5054165"/>
            <a:ext cx="4032670" cy="995486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E70CA2EE-A710-A31D-745B-FB5BD6399B22}"/>
              </a:ext>
            </a:extLst>
          </p:cNvPr>
          <p:cNvSpPr txBox="1"/>
          <p:nvPr/>
        </p:nvSpPr>
        <p:spPr>
          <a:xfrm>
            <a:off x="542284" y="4763230"/>
            <a:ext cx="379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variational parameters: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A4D4DAB9-F1FD-6792-1C46-274540487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319" y="6212374"/>
            <a:ext cx="4689254" cy="338456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0C25CEFF-9C6B-EB94-18AA-0AAB4AC7B18F}"/>
              </a:ext>
            </a:extLst>
          </p:cNvPr>
          <p:cNvSpPr txBox="1"/>
          <p:nvPr/>
        </p:nvSpPr>
        <p:spPr>
          <a:xfrm>
            <a:off x="542285" y="5858717"/>
            <a:ext cx="379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j-j coupling schemes: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186714C-BE72-22A4-A05D-54501B10D422}"/>
              </a:ext>
            </a:extLst>
          </p:cNvPr>
          <p:cNvSpPr/>
          <p:nvPr/>
        </p:nvSpPr>
        <p:spPr>
          <a:xfrm>
            <a:off x="2049530" y="3483887"/>
            <a:ext cx="2636924" cy="69701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箭头: 下 75">
            <a:extLst>
              <a:ext uri="{FF2B5EF4-FFF2-40B4-BE49-F238E27FC236}">
                <a16:creationId xmlns:a16="http://schemas.microsoft.com/office/drawing/2014/main" id="{8940C86A-B754-BC31-6FAB-FA52539CB403}"/>
              </a:ext>
            </a:extLst>
          </p:cNvPr>
          <p:cNvSpPr/>
          <p:nvPr/>
        </p:nvSpPr>
        <p:spPr>
          <a:xfrm rot="16200000">
            <a:off x="3368094" y="1776125"/>
            <a:ext cx="151791" cy="7148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0E05639-65C0-DA3F-E2D7-EBE3C336DF39}"/>
                  </a:ext>
                </a:extLst>
              </p:cNvPr>
              <p:cNvSpPr txBox="1"/>
              <p:nvPr/>
            </p:nvSpPr>
            <p:spPr>
              <a:xfrm>
                <a:off x="9846899" y="5220298"/>
                <a:ext cx="2826066" cy="40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</m:acc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0E05639-65C0-DA3F-E2D7-EBE3C336D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899" y="5220298"/>
                <a:ext cx="2826066" cy="407869"/>
              </a:xfrm>
              <a:prstGeom prst="rect">
                <a:avLst/>
              </a:prstGeom>
              <a:blipFill>
                <a:blip r:embed="rId10"/>
                <a:stretch>
                  <a:fillRect t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箭头: 下 79">
            <a:extLst>
              <a:ext uri="{FF2B5EF4-FFF2-40B4-BE49-F238E27FC236}">
                <a16:creationId xmlns:a16="http://schemas.microsoft.com/office/drawing/2014/main" id="{A89E77F2-216A-B326-54C9-3EF3F38A7075}"/>
              </a:ext>
            </a:extLst>
          </p:cNvPr>
          <p:cNvSpPr/>
          <p:nvPr/>
        </p:nvSpPr>
        <p:spPr>
          <a:xfrm>
            <a:off x="3291996" y="3083297"/>
            <a:ext cx="151993" cy="3240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7F5E9CF-C378-A833-90D9-DCF361E462DB}"/>
              </a:ext>
            </a:extLst>
          </p:cNvPr>
          <p:cNvGrpSpPr/>
          <p:nvPr/>
        </p:nvGrpSpPr>
        <p:grpSpPr>
          <a:xfrm>
            <a:off x="6040606" y="829984"/>
            <a:ext cx="5983985" cy="4879733"/>
            <a:chOff x="6040606" y="829984"/>
            <a:chExt cx="5983985" cy="487973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4CAF821-2638-E14A-3DB6-44160C16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52342" y="5049055"/>
              <a:ext cx="1749432" cy="660662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1513C7D2-FBD3-9337-AE4D-640BDB34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4979" y="1263759"/>
              <a:ext cx="4020111" cy="1876687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8F8A14FA-2434-4911-AFBF-9A9522FA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07884" y="3241230"/>
              <a:ext cx="1771897" cy="581106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53F153BA-6A5F-B16B-C3B0-83290E16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76678" y="3982959"/>
              <a:ext cx="2247913" cy="466695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6436FBC1-1B24-F76C-FD97-1F0DA1B77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54971" y="3219923"/>
              <a:ext cx="1657581" cy="504895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F05711C8-3D19-3E09-50A1-18BC13B9D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54971" y="3889134"/>
              <a:ext cx="2391224" cy="539267"/>
            </a:xfrm>
            <a:prstGeom prst="rect">
              <a:avLst/>
            </a:prstGeom>
          </p:spPr>
        </p:pic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9F6B06A-4AFC-6EB1-C8AB-A0D436E30145}"/>
                </a:ext>
              </a:extLst>
            </p:cNvPr>
            <p:cNvSpPr/>
            <p:nvPr/>
          </p:nvSpPr>
          <p:spPr>
            <a:xfrm>
              <a:off x="6040606" y="3219923"/>
              <a:ext cx="2462312" cy="12286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6A5A65B-61CF-961A-C7E3-B0527DC6C3FA}"/>
                </a:ext>
              </a:extLst>
            </p:cNvPr>
            <p:cNvSpPr/>
            <p:nvPr/>
          </p:nvSpPr>
          <p:spPr>
            <a:xfrm>
              <a:off x="9746939" y="3239700"/>
              <a:ext cx="2200263" cy="1254582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箭头: 下 73">
              <a:extLst>
                <a:ext uri="{FF2B5EF4-FFF2-40B4-BE49-F238E27FC236}">
                  <a16:creationId xmlns:a16="http://schemas.microsoft.com/office/drawing/2014/main" id="{1BDCF65D-1012-ED32-E9C3-5D39BD25DF44}"/>
                </a:ext>
              </a:extLst>
            </p:cNvPr>
            <p:cNvSpPr/>
            <p:nvPr/>
          </p:nvSpPr>
          <p:spPr>
            <a:xfrm>
              <a:off x="7054022" y="4581876"/>
              <a:ext cx="122549" cy="41588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箭头: 下 77">
              <a:extLst>
                <a:ext uri="{FF2B5EF4-FFF2-40B4-BE49-F238E27FC236}">
                  <a16:creationId xmlns:a16="http://schemas.microsoft.com/office/drawing/2014/main" id="{8BCD729E-D2D4-07D4-4BDE-B95EA29A109C}"/>
                </a:ext>
              </a:extLst>
            </p:cNvPr>
            <p:cNvSpPr/>
            <p:nvPr/>
          </p:nvSpPr>
          <p:spPr>
            <a:xfrm>
              <a:off x="11095090" y="4639187"/>
              <a:ext cx="122549" cy="41588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ED762351-BDAC-DC8A-4E76-848A5CBE4596}"/>
                    </a:ext>
                  </a:extLst>
                </p:cNvPr>
                <p:cNvSpPr txBox="1"/>
                <p:nvPr/>
              </p:nvSpPr>
              <p:spPr>
                <a:xfrm>
                  <a:off x="7477601" y="829984"/>
                  <a:ext cx="2693416" cy="429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ED762351-BDAC-DC8A-4E76-848A5CBE4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01" y="829984"/>
                  <a:ext cx="2693416" cy="429220"/>
                </a:xfrm>
                <a:prstGeom prst="rect">
                  <a:avLst/>
                </a:prstGeom>
                <a:blipFill>
                  <a:blip r:embed="rId17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DD5191FF-326B-83FE-CD7E-D2C4790C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70461" y="4742343"/>
              <a:ext cx="2645243" cy="581106"/>
            </a:xfrm>
            <a:prstGeom prst="rect">
              <a:avLst/>
            </a:prstGeom>
          </p:spPr>
        </p:pic>
        <p:sp>
          <p:nvSpPr>
            <p:cNvPr id="87" name="箭头: 下 86">
              <a:extLst>
                <a:ext uri="{FF2B5EF4-FFF2-40B4-BE49-F238E27FC236}">
                  <a16:creationId xmlns:a16="http://schemas.microsoft.com/office/drawing/2014/main" id="{A3F4609F-9182-DE34-EF78-434E9F221F78}"/>
                </a:ext>
              </a:extLst>
            </p:cNvPr>
            <p:cNvSpPr/>
            <p:nvPr/>
          </p:nvSpPr>
          <p:spPr>
            <a:xfrm rot="16200000">
              <a:off x="9019373" y="4309709"/>
              <a:ext cx="174763" cy="231411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95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9BB5-118F-77AB-C46A-79661B41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083A4C-B24A-B08A-F059-754B64FE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0C199F4-2B92-1575-7B88-CDBAEE3EC8AC}"/>
              </a:ext>
            </a:extLst>
          </p:cNvPr>
          <p:cNvSpPr txBox="1"/>
          <p:nvPr/>
        </p:nvSpPr>
        <p:spPr>
          <a:xfrm>
            <a:off x="0" y="-32885"/>
            <a:ext cx="2717074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Strong decay: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3CDAB97-892E-80EC-F44C-15C6ADFA207F}"/>
              </a:ext>
            </a:extLst>
          </p:cNvPr>
          <p:cNvSpPr txBox="1"/>
          <p:nvPr/>
        </p:nvSpPr>
        <p:spPr>
          <a:xfrm>
            <a:off x="4297046" y="17287"/>
            <a:ext cx="311022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chiral quark model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EE0093E0-F384-D6B6-39EB-C7084AA8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5" y="785571"/>
            <a:ext cx="3269624" cy="68741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F229744-2150-DD7C-97A3-F177255F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1" y="1787912"/>
            <a:ext cx="2435935" cy="5851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1636AAD-50C7-4B05-4F08-45214CD3B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024" y="691174"/>
            <a:ext cx="4409010" cy="63221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5774CEC-A6BD-14F2-E5D6-BA14E4FB5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496" y="1532999"/>
            <a:ext cx="4778721" cy="114968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C8CBBEA-0CC1-1244-21E8-EB7DC36B8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3764" y="785571"/>
            <a:ext cx="2949988" cy="44342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7F24352-A01C-A004-920D-2B17CD8A1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331" y="1711975"/>
            <a:ext cx="3595668" cy="856999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944FFA2B-A906-FFD6-D1E6-F5FC661E21B5}"/>
              </a:ext>
            </a:extLst>
          </p:cNvPr>
          <p:cNvSpPr/>
          <p:nvPr/>
        </p:nvSpPr>
        <p:spPr>
          <a:xfrm>
            <a:off x="3699164" y="643168"/>
            <a:ext cx="4690053" cy="203951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15EA0A-4118-9F27-2512-EC9C815AE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65" y="3661440"/>
            <a:ext cx="8367041" cy="2549385"/>
          </a:xfrm>
          <a:prstGeom prst="rect">
            <a:avLst/>
          </a:prstGeom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26C77BD3-9183-FA54-C0B6-8872853FB2FD}"/>
              </a:ext>
            </a:extLst>
          </p:cNvPr>
          <p:cNvSpPr/>
          <p:nvPr/>
        </p:nvSpPr>
        <p:spPr>
          <a:xfrm>
            <a:off x="1764091" y="1325057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EDB63A23-441B-5704-69F4-9F98FB7E4CC3}"/>
              </a:ext>
            </a:extLst>
          </p:cNvPr>
          <p:cNvSpPr/>
          <p:nvPr/>
        </p:nvSpPr>
        <p:spPr>
          <a:xfrm rot="16200000">
            <a:off x="3182284" y="1871258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0D15CCE0-111F-A139-1B7D-FABF9A2BDB81}"/>
              </a:ext>
            </a:extLst>
          </p:cNvPr>
          <p:cNvSpPr/>
          <p:nvPr/>
        </p:nvSpPr>
        <p:spPr>
          <a:xfrm rot="16200000">
            <a:off x="8589074" y="774738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68B7D1C2-E0BD-92A9-7744-125653DF03D8}"/>
              </a:ext>
            </a:extLst>
          </p:cNvPr>
          <p:cNvSpPr/>
          <p:nvPr/>
        </p:nvSpPr>
        <p:spPr>
          <a:xfrm>
            <a:off x="10332891" y="1266074"/>
            <a:ext cx="122549" cy="4158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BFB696-8938-73CF-1CCA-B434C514CC49}"/>
              </a:ext>
            </a:extLst>
          </p:cNvPr>
          <p:cNvSpPr txBox="1"/>
          <p:nvPr/>
        </p:nvSpPr>
        <p:spPr>
          <a:xfrm>
            <a:off x="8262539" y="4366531"/>
            <a:ext cx="3929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+relativistic correction term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functions are taken from our quark model predictions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0FBCB35-85C4-DC23-0BFD-D83268B50121}"/>
              </a:ext>
            </a:extLst>
          </p:cNvPr>
          <p:cNvSpPr txBox="1"/>
          <p:nvPr/>
        </p:nvSpPr>
        <p:spPr>
          <a:xfrm>
            <a:off x="8442406" y="3547735"/>
            <a:ext cx="35028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Compared to previous studies</a:t>
            </a:r>
          </a:p>
          <a:p>
            <a:r>
              <a:rPr lang="en-US" altLang="zh-CN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15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Phys. Rev. D 95, 116010 (2017)</a:t>
            </a:r>
          </a:p>
          <a:p>
            <a:r>
              <a:rPr lang="en-US" altLang="zh-CN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n-US" altLang="zh-CN" sz="15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Phys. Rev</a:t>
            </a:r>
            <a:r>
              <a:rPr lang="en-US" altLang="zh-CN" sz="15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等线" panose="02010600030101010101" pitchFamily="2" charset="-122"/>
              </a:rPr>
              <a:t>. D 98, 076015 (2018).</a:t>
            </a:r>
          </a:p>
          <a:p>
            <a:endParaRPr lang="en-US" altLang="zh-CN" sz="1500" b="1" dirty="0">
              <a:latin typeface="Comic Sans MS" panose="030F0702030302020204" pitchFamily="66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59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65441-E51F-4ECC-4718-3065FD15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A08E16-2241-64C3-5CFF-BDA0CA99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35324-A647-0196-709B-3166E944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64" y="795584"/>
            <a:ext cx="8329786" cy="609249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F9D5117-CC5F-AE7E-FC4A-2CE31E43BDE4}"/>
              </a:ext>
            </a:extLst>
          </p:cNvPr>
          <p:cNvSpPr txBox="1"/>
          <p:nvPr/>
        </p:nvSpPr>
        <p:spPr>
          <a:xfrm>
            <a:off x="5315232" y="368333"/>
            <a:ext cx="2066644" cy="4272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spectrum 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1AC9FE-2C1C-FA75-3C48-EF759D02ABAC}"/>
              </a:ext>
            </a:extLst>
          </p:cNvPr>
          <p:cNvSpPr txBox="1"/>
          <p:nvPr/>
        </p:nvSpPr>
        <p:spPr>
          <a:xfrm>
            <a:off x="0" y="-16444"/>
            <a:ext cx="2620652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Discussions</a:t>
            </a:r>
          </a:p>
        </p:txBody>
      </p:sp>
    </p:spTree>
    <p:extLst>
      <p:ext uri="{BB962C8B-B14F-4D97-AF65-F5344CB8AC3E}">
        <p14:creationId xmlns:p14="http://schemas.microsoft.com/office/powerpoint/2010/main" val="370041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FD97-E077-F787-7B27-3EDE3F0E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B390AA-CE59-576F-5C56-D5526EB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C4A-B0C9-465E-8CA2-92F7633CFB9E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90C46A-5C75-04F3-A06A-F60E2CFB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74" y="0"/>
            <a:ext cx="6825651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A937AD2-2598-40D9-32C8-AE44C89ABE46}"/>
              </a:ext>
            </a:extLst>
          </p:cNvPr>
          <p:cNvSpPr txBox="1"/>
          <p:nvPr/>
        </p:nvSpPr>
        <p:spPr>
          <a:xfrm>
            <a:off x="0" y="0"/>
            <a:ext cx="2066644" cy="4272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decay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7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12573</TotalTime>
  <Words>1727</Words>
  <Application>Microsoft Office PowerPoint</Application>
  <PresentationFormat>宽屏</PresentationFormat>
  <Paragraphs>230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华光魏体_CNKI</vt:lpstr>
      <vt:lpstr>华文新魏</vt:lpstr>
      <vt:lpstr>Arial</vt:lpstr>
      <vt:lpstr>Cambria Math</vt:lpstr>
      <vt:lpstr>Comic Sans MS</vt:lpstr>
      <vt:lpstr>Segoe UI</vt:lpstr>
      <vt:lpstr>Segoe UI Black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华 大</dc:creator>
  <cp:lastModifiedBy>华 大</cp:lastModifiedBy>
  <cp:revision>119</cp:revision>
  <dcterms:created xsi:type="dcterms:W3CDTF">2025-03-09T06:40:39Z</dcterms:created>
  <dcterms:modified xsi:type="dcterms:W3CDTF">2025-04-13T00:22:36Z</dcterms:modified>
</cp:coreProperties>
</file>