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0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50" r:id="rId2"/>
    <p:sldId id="524" r:id="rId3"/>
    <p:sldId id="545" r:id="rId4"/>
    <p:sldId id="530" r:id="rId5"/>
    <p:sldId id="526" r:id="rId6"/>
    <p:sldId id="527" r:id="rId7"/>
    <p:sldId id="528" r:id="rId8"/>
    <p:sldId id="529" r:id="rId9"/>
    <p:sldId id="546" r:id="rId10"/>
    <p:sldId id="531" r:id="rId11"/>
    <p:sldId id="533" r:id="rId12"/>
    <p:sldId id="532" r:id="rId13"/>
    <p:sldId id="534" r:id="rId14"/>
    <p:sldId id="547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3" autoAdjust="0"/>
    <p:restoredTop sz="94676" autoAdjust="0"/>
  </p:normalViewPr>
  <p:slideViewPr>
    <p:cSldViewPr snapToGrid="0">
      <p:cViewPr varScale="1">
        <p:scale>
          <a:sx n="101" d="100"/>
          <a:sy n="101" d="100"/>
        </p:scale>
        <p:origin x="80" y="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3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0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8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19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1T12:32:20"/>
    </inkml:context>
    <inkml:brush xml:id="br0">
      <inkml:brushProperty name="width" value="0.05" units="cm"/>
      <inkml:brushProperty name="height" value="0.3" units="cm"/>
      <inkml:brushProperty name="color" value="#FFFFFF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83A04-228B-4CF1-94A1-848ECF025E9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003C2-9379-4D47-BB1A-7709E83FF9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3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82365-B2D1-B626-862C-DC2F8614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479B4A-506D-4627-C4C4-A3AB5E231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115F65D5-B8D6-3F25-63AE-7CCB5E8A553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115F65D5-B8D6-3F25-63AE-7CCB5E8A553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𝑛𝑛 ̅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21E493-2B95-BB04-EB6C-F5BF89942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90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1D3C-DDAF-7F8A-7779-464908DE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11BED4-2F8F-E65A-4264-4FE3B05D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CBA036-155F-0809-C3F1-CBE3095C9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B0B17C-3AC9-4A13-D06C-1AA3627E9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0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1D3C-DDAF-7F8A-7779-464908DE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11BED4-2F8F-E65A-4264-4FE3B05D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CBA036-155F-0809-C3F1-CBE3095C9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B0B17C-3AC9-4A13-D06C-1AA3627E9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91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4CD3-DCBE-261D-20AD-747ED9484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900E8A-5C1F-DD55-8F17-9E9E81AB7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DFCEE0-1314-4DE1-8F56-90BBC0266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3E96F1-6008-76CF-08FB-EA15CB61B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2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1D3C-DDAF-7F8A-7779-464908DE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11BED4-2F8F-E65A-4264-4FE3B05D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CBA036-155F-0809-C3F1-CBE3095C9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B0B17C-3AC9-4A13-D06C-1AA3627E9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1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1D3C-DDAF-7F8A-7779-464908DE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11BED4-2F8F-E65A-4264-4FE3B05D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CBA036-155F-0809-C3F1-CBE3095C9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B0B17C-3AC9-4A13-D06C-1AA3627E9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34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3F245-35D4-5309-F319-8B1E171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91372C-CE01-6E24-CADB-17D3D5A71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857311-D3C2-F82A-6751-E9602CF66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9C6910-1B67-BD00-9993-F7780F8CE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37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A9BB-8386-F16A-9D5D-C7837E5A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358708-CED6-77A9-349B-A7A5CF95A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196D95-4179-DC78-7808-756F4BFD7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608110-BE48-8610-A0F5-69DA1B417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3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4FBE3-EECE-2A01-7203-D310E1D5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F593FD-39EF-EFB5-0A70-9E64D7164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9E68DF-BE8C-4948-9D64-2AA4B1EAE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771C2-1847-CD33-6D98-E95C025B8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69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F7AE-8055-356E-587F-D72F0AF84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A3F487-F96A-F547-8B27-90418E3BA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F9F1D0-E477-4D5D-C1C9-8277E015F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7357C7-2D3B-F435-07C2-BEEAF4BAA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5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4CD3-DCBE-261D-20AD-747ED9484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900E8A-5C1F-DD55-8F17-9E9E81AB7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DFCEE0-1314-4DE1-8F56-90BBC0266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3E96F1-6008-76CF-08FB-EA15CB61B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59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084A-8593-F620-9B76-096A1393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70AE71-111F-7F87-57C3-3B6B21AAC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F3A933-7471-D357-5180-B709577C5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86FEB4-1877-892C-882B-7B966DFB8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3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E844D-1D88-6D65-23BF-6299A7859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E37C06-92B6-4A98-48C4-B26D5B63C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2E7F95-F1BF-AA05-40D3-0C02A3792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1E8202-96E8-28FC-44C4-8AEE3A551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35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D2AC-AC82-61B6-225A-C6B44C3D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5AD00F-A8D3-5C99-D129-943D372E0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5DC6FD-AB6C-B97A-B017-D33AE0FE7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C19998-5D73-E3C9-EEB2-8FF4358BF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76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A9796-F1A8-7A62-7E4F-AAAB0B76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ADB97A-8FC9-85A9-231E-5932265E2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C83EB7-4FB3-88E3-527A-F996DB5A0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8AFB82-6DA9-BECC-E867-83B4C8666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3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130D5-1B3D-08A1-270B-D96AB292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718119-4390-9652-2E05-C497458CA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7D6B27-C57F-ED77-92B3-EB00C3939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4E92CC-8FE5-C843-AA16-14011C241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76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8DA9-4E37-80D2-B108-6B5C4A11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0972D5-7147-25AE-F956-B6D1B401F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470E4E-A6B6-FBDA-3AF6-4BFBEEC6A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5757A7-B21A-29E7-6D13-0F1BA6C33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2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7C6DD-33FA-0512-BF3B-7A7EA0ACC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DA3306-6EF4-79C3-4B5F-E9DA87E6B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B52266-1706-FE5C-F176-254957FA0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B2E59F-1321-D12B-3C4A-4B330603E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2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907B7-40EC-3BDD-AD94-DACF7F96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A54E7B-2DDE-31F5-4DDC-E897BBE45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BC4AC0-69D0-D32C-116A-23D548931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75B270-68FA-C47A-6C86-C3B6C05EA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4CD3-DCBE-261D-20AD-747ED9484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900E8A-5C1F-DD55-8F17-9E9E81AB7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DFCEE0-1314-4DE1-8F56-90BBC0266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3E96F1-6008-76CF-08FB-EA15CB61B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81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82365-B2D1-B626-862C-DC2F8614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479B4A-506D-4627-C4C4-A3AB5E231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5F65D5-B8D6-3F25-63AE-7CCB5E8A5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21E493-2B95-BB04-EB6C-F5BF89942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03C2-9379-4D47-BB1A-7709E83FF9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2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9DAF-830B-4793-8DEE-5E4B41A77E38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030-F30F-43D4-8548-982253CB99B5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D9BB-207F-42DB-A7FF-808053932501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1B0A-9EFF-49D3-8823-D8CB89719B9D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0F2-A649-49B2-9CEE-2B123A314028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C93B-9E78-44F0-8C1F-E0B2DF03C934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448800" y="6489988"/>
            <a:ext cx="2743200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1AD2-A3B8-44FF-904F-3B595E8F1F60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520-1A7F-4849-8E91-7ED295892444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FE90-FD5A-4411-9390-51D31328CC6D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EF52-7004-4461-8D35-692E365EDCC7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4A2F-4BFA-46C2-ADA3-39E323B9B49A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F4FA-0392-44FB-B906-59F4ED0FA58F}" type="datetime1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customXml" Target="../ink/ink3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21.png"/><Relationship Id="rId5" Type="http://schemas.openxmlformats.org/officeDocument/2006/relationships/customXml" Target="../ink/ink31.xml"/><Relationship Id="rId10" Type="http://schemas.openxmlformats.org/officeDocument/2006/relationships/customXml" Target="../ink/ink35.xml"/><Relationship Id="rId4" Type="http://schemas.openxmlformats.org/officeDocument/2006/relationships/image" Target="../media/image1.png"/><Relationship Id="rId9" Type="http://schemas.openxmlformats.org/officeDocument/2006/relationships/customXml" Target="../ink/ink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customXml" Target="../ink/ink37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32.png"/><Relationship Id="rId5" Type="http://schemas.openxmlformats.org/officeDocument/2006/relationships/customXml" Target="../ink/ink36.xml"/><Relationship Id="rId15" Type="http://schemas.openxmlformats.org/officeDocument/2006/relationships/image" Target="../media/image36.png"/><Relationship Id="rId10" Type="http://schemas.openxmlformats.org/officeDocument/2006/relationships/customXml" Target="../ink/ink40.xml"/><Relationship Id="rId4" Type="http://schemas.openxmlformats.org/officeDocument/2006/relationships/image" Target="../media/image1.png"/><Relationship Id="rId9" Type="http://schemas.openxmlformats.org/officeDocument/2006/relationships/customXml" Target="../ink/ink39.xml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2.png"/><Relationship Id="rId21" Type="http://schemas.openxmlformats.org/officeDocument/2006/relationships/image" Target="../media/image47.png"/><Relationship Id="rId7" Type="http://schemas.openxmlformats.org/officeDocument/2006/relationships/customXml" Target="../ink/ink42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37.png"/><Relationship Id="rId5" Type="http://schemas.openxmlformats.org/officeDocument/2006/relationships/customXml" Target="../ink/ink41.xml"/><Relationship Id="rId15" Type="http://schemas.openxmlformats.org/officeDocument/2006/relationships/image" Target="../media/image41.png"/><Relationship Id="rId10" Type="http://schemas.openxmlformats.org/officeDocument/2006/relationships/customXml" Target="../ink/ink45.xml"/><Relationship Id="rId19" Type="http://schemas.openxmlformats.org/officeDocument/2006/relationships/image" Target="../media/image45.png"/><Relationship Id="rId4" Type="http://schemas.openxmlformats.org/officeDocument/2006/relationships/image" Target="../media/image1.png"/><Relationship Id="rId9" Type="http://schemas.openxmlformats.org/officeDocument/2006/relationships/customXml" Target="../ink/ink44.xml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49.png"/><Relationship Id="rId3" Type="http://schemas.openxmlformats.org/officeDocument/2006/relationships/image" Target="../media/image22.png"/><Relationship Id="rId7" Type="http://schemas.openxmlformats.org/officeDocument/2006/relationships/customXml" Target="../ink/ink47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52.png"/><Relationship Id="rId5" Type="http://schemas.openxmlformats.org/officeDocument/2006/relationships/customXml" Target="../ink/ink46.xml"/><Relationship Id="rId15" Type="http://schemas.openxmlformats.org/officeDocument/2006/relationships/image" Target="../media/image51.png"/><Relationship Id="rId10" Type="http://schemas.openxmlformats.org/officeDocument/2006/relationships/customXml" Target="../ink/ink50.xml"/><Relationship Id="rId4" Type="http://schemas.openxmlformats.org/officeDocument/2006/relationships/image" Target="../media/image1.png"/><Relationship Id="rId9" Type="http://schemas.openxmlformats.org/officeDocument/2006/relationships/customXml" Target="../ink/ink49.xml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customXml" Target="../ink/ink52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customXml" Target="../ink/ink55.xml"/><Relationship Id="rId4" Type="http://schemas.openxmlformats.org/officeDocument/2006/relationships/customXml" Target="../ink/ink51.xml"/><Relationship Id="rId9" Type="http://schemas.openxmlformats.org/officeDocument/2006/relationships/customXml" Target="../ink/ink54.xml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8.png"/><Relationship Id="rId9" Type="http://schemas.openxmlformats.org/officeDocument/2006/relationships/image" Target="../media/image6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82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10.png"/><Relationship Id="rId4" Type="http://schemas.openxmlformats.org/officeDocument/2006/relationships/image" Target="../media/image84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91.png"/><Relationship Id="rId5" Type="http://schemas.openxmlformats.org/officeDocument/2006/relationships/image" Target="../media/image77.pn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10" Type="http://schemas.openxmlformats.org/officeDocument/2006/relationships/image" Target="../media/image2.png"/><Relationship Id="rId9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11" Type="http://schemas.openxmlformats.org/officeDocument/2006/relationships/image" Target="../media/image97.png"/><Relationship Id="rId5" Type="http://schemas.openxmlformats.org/officeDocument/2006/relationships/image" Target="../media/image51.png"/><Relationship Id="rId10" Type="http://schemas.openxmlformats.org/officeDocument/2006/relationships/image" Target="../media/image93.png"/><Relationship Id="rId4" Type="http://schemas.openxmlformats.org/officeDocument/2006/relationships/image" Target="../media/image99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5.png"/><Relationship Id="rId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customXml" Target="../ink/ink8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11" Type="http://schemas.openxmlformats.org/officeDocument/2006/relationships/image" Target="../media/image4.png"/><Relationship Id="rId5" Type="http://schemas.openxmlformats.org/officeDocument/2006/relationships/image" Target="NUL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customXml" Target="../ink/ink6.xml"/><Relationship Id="rId9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.png"/><Relationship Id="rId7" Type="http://schemas.openxmlformats.org/officeDocument/2006/relationships/customXml" Target="../ink/ink13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10.png"/><Relationship Id="rId5" Type="http://schemas.openxmlformats.org/officeDocument/2006/relationships/image" Target="NULL"/><Relationship Id="rId10" Type="http://schemas.openxmlformats.org/officeDocument/2006/relationships/image" Target="../media/image9.png"/><Relationship Id="rId4" Type="http://schemas.openxmlformats.org/officeDocument/2006/relationships/customXml" Target="../ink/ink11.xml"/><Relationship Id="rId9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customXml" Target="../ink/ink18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../media/image12.png"/><Relationship Id="rId4" Type="http://schemas.openxmlformats.org/officeDocument/2006/relationships/customXml" Target="../ink/ink16.xml"/><Relationship Id="rId9" Type="http://schemas.openxmlformats.org/officeDocument/2006/relationships/customXml" Target="../ink/ink20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customXml" Target="../ink/ink2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2.xml"/><Relationship Id="rId11" Type="http://schemas.openxmlformats.org/officeDocument/2006/relationships/image" Target="../media/image17.png"/><Relationship Id="rId5" Type="http://schemas.openxmlformats.org/officeDocument/2006/relationships/image" Target="NULL"/><Relationship Id="rId15" Type="http://schemas.openxmlformats.org/officeDocument/2006/relationships/image" Target="../media/image21.png"/><Relationship Id="rId10" Type="http://schemas.openxmlformats.org/officeDocument/2006/relationships/image" Target="../media/image160.png"/><Relationship Id="rId4" Type="http://schemas.openxmlformats.org/officeDocument/2006/relationships/customXml" Target="../ink/ink21.xml"/><Relationship Id="rId9" Type="http://schemas.openxmlformats.org/officeDocument/2006/relationships/customXml" Target="../ink/ink25.xm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customXml" Target="../ink/ink27.xml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5" Type="http://schemas.openxmlformats.org/officeDocument/2006/relationships/customXml" Target="../ink/ink26.xml"/><Relationship Id="rId15" Type="http://schemas.openxmlformats.org/officeDocument/2006/relationships/image" Target="../media/image26.png"/><Relationship Id="rId10" Type="http://schemas.openxmlformats.org/officeDocument/2006/relationships/customXml" Target="../ink/ink30.xml"/><Relationship Id="rId4" Type="http://schemas.openxmlformats.org/officeDocument/2006/relationships/image" Target="../media/image1.png"/><Relationship Id="rId9" Type="http://schemas.openxmlformats.org/officeDocument/2006/relationships/customXml" Target="../ink/ink29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14B98B-8BDD-A58A-9417-098C5BE7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2D2381F-0078-0E75-7571-777FA329A332}"/>
              </a:ext>
            </a:extLst>
          </p:cNvPr>
          <p:cNvSpPr/>
          <p:nvPr/>
        </p:nvSpPr>
        <p:spPr>
          <a:xfrm>
            <a:off x="-8" y="0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16916" y="933039"/>
            <a:ext cx="10558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高激发态轻强子性质的研究</a:t>
            </a:r>
            <a:endParaRPr lang="en-US" altLang="zh-CN" sz="6000" b="1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4242" y="2147521"/>
            <a:ext cx="776349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</a:rPr>
              <a:t>刘成郗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endParaRPr lang="en-US" altLang="zh-CN" sz="105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endParaRPr lang="en-US" altLang="zh-CN" sz="105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</a:rPr>
              <a:t>兰州大学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endParaRPr lang="en-US" altLang="zh-CN" sz="105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endParaRPr lang="en-US" altLang="zh-CN" sz="105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</a:rPr>
              <a:t>合作者：王利明，田文鑫，李亭彦，刘翔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  <a:p>
            <a:pPr algn="ctr"/>
            <a:endParaRPr lang="en-US" altLang="zh-CN" sz="105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105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9AD9EC-CADC-4D1C-4204-693D8FC4926B}"/>
              </a:ext>
            </a:extLst>
          </p:cNvPr>
          <p:cNvSpPr txBox="1"/>
          <p:nvPr/>
        </p:nvSpPr>
        <p:spPr>
          <a:xfrm>
            <a:off x="869130" y="5370848"/>
            <a:ext cx="104537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FMono-Regular"/>
                <a:cs typeface="Arial" panose="020B0604020202020204" pitchFamily="34" charset="0"/>
              </a:rPr>
              <a:t>C.X.Liu, L.M.Wang, T.Y.Li and X.Liu,</a:t>
            </a:r>
            <a:r>
              <a:rPr kumimoji="0" lang="zh-CN" altLang="zh-CN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zh-CN" sz="1600" b="1" dirty="0">
                <a:latin typeface="Arial" panose="020B0604020202020204" pitchFamily="34" charset="0"/>
                <a:ea typeface="SFMono-Regular"/>
                <a:cs typeface="Arial" panose="020B0604020202020204" pitchFamily="34" charset="0"/>
              </a:rPr>
              <a:t>Phys. Rev. D 110, no.11, 114049 (2024)</a:t>
            </a:r>
            <a:endParaRPr lang="en-US" altLang="zh-CN" sz="1600" b="1" dirty="0">
              <a:latin typeface="Arial" panose="020B0604020202020204" pitchFamily="34" charset="0"/>
              <a:ea typeface="SFMono-Regular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FMono-Regular"/>
                <a:cs typeface="Arial" panose="020B0604020202020204" pitchFamily="34" charset="0"/>
              </a:rPr>
              <a:t>L.M.Wang, W.X.Tian, T.Y.Li, C.X.Liu and X.Liu,</a:t>
            </a:r>
            <a:r>
              <a:rPr kumimoji="0" lang="zh-CN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FMono-Regular"/>
                <a:cs typeface="Arial" panose="020B0604020202020204" pitchFamily="34" charset="0"/>
              </a:rPr>
              <a:t>Phys. Rev. D 110, no.7, 074021 (2024)</a:t>
            </a:r>
            <a:r>
              <a:rPr kumimoji="0" lang="zh-CN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FMono-Regular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F380CB-831B-A655-8A04-A709151BF5E7}"/>
              </a:ext>
            </a:extLst>
          </p:cNvPr>
          <p:cNvSpPr txBox="1"/>
          <p:nvPr/>
        </p:nvSpPr>
        <p:spPr>
          <a:xfrm>
            <a:off x="3044335" y="4214662"/>
            <a:ext cx="610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2025.4.13</a:t>
            </a:r>
          </a:p>
          <a:p>
            <a:pPr algn="ctr"/>
            <a:endParaRPr lang="en-US" altLang="zh-CN" sz="12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</a:rPr>
              <a:t>第十届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</a:rPr>
              <a:t>XYZ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pitchFamily="2" charset="-122"/>
              </a:rPr>
              <a:t>研讨会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5730D2-88B2-E6EA-B4A9-12EDB1E8818E}"/>
              </a:ext>
            </a:extLst>
          </p:cNvPr>
          <p:cNvSpPr/>
          <p:nvPr/>
        </p:nvSpPr>
        <p:spPr>
          <a:xfrm>
            <a:off x="2" y="6123780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7162-0A93-2DBA-B6B5-E034A60F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4A0AAF3D-E601-D73D-9061-7A556E7408D6}"/>
              </a:ext>
            </a:extLst>
          </p:cNvPr>
          <p:cNvGrpSpPr/>
          <p:nvPr/>
        </p:nvGrpSpPr>
        <p:grpSpPr>
          <a:xfrm>
            <a:off x="792719" y="4427824"/>
            <a:ext cx="5845615" cy="1994498"/>
            <a:chOff x="5856649" y="1588226"/>
            <a:chExt cx="5845615" cy="199449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1CA1B45-19C8-C2A8-C6FD-82DBF7C82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649" y="1588226"/>
              <a:ext cx="5845615" cy="1662364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038499D-401B-BC6C-57B3-07790DFAF8BC}"/>
                </a:ext>
              </a:extLst>
            </p:cNvPr>
            <p:cNvSpPr txBox="1"/>
            <p:nvPr/>
          </p:nvSpPr>
          <p:spPr>
            <a:xfrm>
              <a:off x="7451720" y="3244170"/>
              <a:ext cx="26996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Phys. Lett. B 477, 19 (2000)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03DC6F3-299A-D6E1-DE79-B7AE2A780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9B4F4B-BD2B-202E-92F3-8E182A32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A4B5BBFB-97E6-6186-0872-1E466D1906F1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7D541833-41B6-4419-941D-E368EFDAA805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20C71244-2AD9-B732-B25A-4D2FF8C8753C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6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C8D8559C-FDEB-50F8-B3A8-65A72A1AC8B5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6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E3C9E8EE-BA02-B0DF-762B-B4A6266D5FE7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DEEBD9E-1536-9DD5-EE11-C7269B8245BF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BE1762-0868-80C1-4A06-3AE40FEA851A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EF05C8-C837-210E-4C24-F75A7E950B16}"/>
              </a:ext>
            </a:extLst>
          </p:cNvPr>
          <p:cNvSpPr txBox="1"/>
          <p:nvPr/>
        </p:nvSpPr>
        <p:spPr>
          <a:xfrm>
            <a:off x="74491" y="118150"/>
            <a:ext cx="11385426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altLang="zh-CN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Regge</a:t>
            </a:r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351C79-3645-335A-88BE-8B72F0A344D9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8096469-2EAB-660D-9937-59EBF4B7351D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98C1CE-78DD-2621-C368-F6AEFEC753BB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975EAFF-35BD-8C46-527C-12AD90684134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DB76517-8D10-8F66-01C6-E80006F2AFE0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22DF42D-808C-2CE0-45C8-4065F1F58A69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9D42A48-C748-A4D7-A865-3147407ED16B}"/>
              </a:ext>
            </a:extLst>
          </p:cNvPr>
          <p:cNvSpPr txBox="1"/>
          <p:nvPr/>
        </p:nvSpPr>
        <p:spPr>
          <a:xfrm>
            <a:off x="374488" y="1014935"/>
            <a:ext cx="5757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our previous work, we studied low-lying scalar mesons and pseudoscalar mesons using the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Regge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trajectory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A3F850-FC87-3790-B761-D103B4B8ED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99" y="2650757"/>
            <a:ext cx="5164833" cy="42043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D85DAB0-3444-481B-1E40-67A2994F872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739"/>
          <a:stretch/>
        </p:blipFill>
        <p:spPr>
          <a:xfrm>
            <a:off x="5899236" y="3429000"/>
            <a:ext cx="5603887" cy="33763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0FF8B60-A85E-1B57-1679-43072502D374}"/>
              </a:ext>
            </a:extLst>
          </p:cNvPr>
          <p:cNvSpPr txBox="1"/>
          <p:nvPr/>
        </p:nvSpPr>
        <p:spPr>
          <a:xfrm>
            <a:off x="1671717" y="2493110"/>
            <a:ext cx="3162985" cy="340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D 102, 114034 (2020)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DF0D6A6-58FF-41DD-B4FB-433C7E6B4244}"/>
              </a:ext>
            </a:extLst>
          </p:cNvPr>
          <p:cNvSpPr txBox="1"/>
          <p:nvPr/>
        </p:nvSpPr>
        <p:spPr>
          <a:xfrm>
            <a:off x="6977817" y="3090446"/>
            <a:ext cx="3289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D 105, 114014 (2022)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5AB7B4D-DBAF-6684-4A38-B63BA31B33E4}"/>
                  </a:ext>
                </a:extLst>
              </p:cNvPr>
              <p:cNvSpPr txBox="1"/>
              <p:nvPr/>
            </p:nvSpPr>
            <p:spPr>
              <a:xfrm>
                <a:off x="6085929" y="1034501"/>
                <a:ext cx="5705721" cy="1979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Regge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trajectory shows that the masses of hadrons follow a pattern that can be written as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32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32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32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32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32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zh-CN" sz="32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5AB7B4D-DBAF-6684-4A38-B63BA31B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929" y="1034501"/>
                <a:ext cx="5705721" cy="1979516"/>
              </a:xfrm>
              <a:prstGeom prst="rect">
                <a:avLst/>
              </a:prstGeom>
              <a:blipFill>
                <a:blip r:embed="rId13"/>
                <a:stretch>
                  <a:fillRect l="-160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85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7162-0A93-2DBA-B6B5-E034A60F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4A0AAF3D-E601-D73D-9061-7A556E7408D6}"/>
              </a:ext>
            </a:extLst>
          </p:cNvPr>
          <p:cNvGrpSpPr/>
          <p:nvPr/>
        </p:nvGrpSpPr>
        <p:grpSpPr>
          <a:xfrm>
            <a:off x="792719" y="4427824"/>
            <a:ext cx="5845615" cy="1994498"/>
            <a:chOff x="5856649" y="1588226"/>
            <a:chExt cx="5845615" cy="199449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1CA1B45-19C8-C2A8-C6FD-82DBF7C82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649" y="1588226"/>
              <a:ext cx="5845615" cy="1662364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038499D-401B-BC6C-57B3-07790DFAF8BC}"/>
                </a:ext>
              </a:extLst>
            </p:cNvPr>
            <p:cNvSpPr txBox="1"/>
            <p:nvPr/>
          </p:nvSpPr>
          <p:spPr>
            <a:xfrm>
              <a:off x="7451720" y="3244170"/>
              <a:ext cx="26996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Phys. Lett. B 477, 19 (2000)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03DC6F3-299A-D6E1-DE79-B7AE2A780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9B4F4B-BD2B-202E-92F3-8E182A32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A4B5BBFB-97E6-6186-0872-1E466D1906F1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7D541833-41B6-4419-941D-E368EFDAA805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20C71244-2AD9-B732-B25A-4D2FF8C8753C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6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C8D8559C-FDEB-50F8-B3A8-65A72A1AC8B5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6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E3C9E8EE-BA02-B0DF-762B-B4A6266D5FE7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DEEBD9E-1536-9DD5-EE11-C7269B8245BF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BE1762-0868-80C1-4A06-3AE40FEA851A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EF05C8-C837-210E-4C24-F75A7E950B16}"/>
              </a:ext>
            </a:extLst>
          </p:cNvPr>
          <p:cNvSpPr txBox="1"/>
          <p:nvPr/>
        </p:nvSpPr>
        <p:spPr>
          <a:xfrm>
            <a:off x="7449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altLang="zh-CN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Regge</a:t>
            </a:r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 of scalar mesons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351C79-3645-335A-88BE-8B72F0A344D9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8096469-2EAB-660D-9937-59EBF4B7351D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98C1CE-78DD-2621-C368-F6AEFEC753BB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975EAFF-35BD-8C46-527C-12AD90684134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DB76517-8D10-8F66-01C6-E80006F2AFE0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22DF42D-808C-2CE0-45C8-4065F1F58A69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05807" y="1107720"/>
                <a:ext cx="1098038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Three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Regge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trajectories of the scalar mesons family: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(a)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(b),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can be categorized into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(980)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07" y="1107720"/>
                <a:ext cx="10980387" cy="1200329"/>
              </a:xfrm>
              <a:prstGeom prst="rect">
                <a:avLst/>
              </a:prstGeom>
              <a:blipFill>
                <a:blip r:embed="rId11"/>
                <a:stretch>
                  <a:fillRect l="-832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154389" y="2369599"/>
            <a:ext cx="8086005" cy="4147360"/>
            <a:chOff x="74491" y="2710640"/>
            <a:chExt cx="8086005" cy="41473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491" y="2710640"/>
              <a:ext cx="8086005" cy="414736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797343" y="3096761"/>
              <a:ext cx="571500" cy="229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152323" y="3545026"/>
              <a:ext cx="532066" cy="2217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680411" y="4011898"/>
              <a:ext cx="571500" cy="229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31932" y="4432972"/>
              <a:ext cx="571500" cy="229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094257" y="3676539"/>
              <a:ext cx="571500" cy="229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684389" y="4199578"/>
              <a:ext cx="571500" cy="229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474441" y="3480131"/>
              <a:ext cx="627649" cy="231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998370" y="3991175"/>
              <a:ext cx="571500" cy="229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8365279" y="2804729"/>
                <a:ext cx="34032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states are studied in our work 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79" y="2804729"/>
                <a:ext cx="3403289" cy="830997"/>
              </a:xfrm>
              <a:prstGeom prst="rect">
                <a:avLst/>
              </a:prstGeom>
              <a:blipFill>
                <a:blip r:embed="rId13"/>
                <a:stretch>
                  <a:fillRect l="-2683"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8365279" y="3696780"/>
                <a:ext cx="35362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Not included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(500)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1710</m:t>
                        </m:r>
                      </m:e>
                    </m:d>
                  </m:oMath>
                </a14:m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79" y="3696780"/>
                <a:ext cx="3536242" cy="830997"/>
              </a:xfrm>
              <a:prstGeom prst="rect">
                <a:avLst/>
              </a:prstGeom>
              <a:blipFill>
                <a:blip r:embed="rId14"/>
                <a:stretch>
                  <a:fillRect l="-2586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34ACAD4-8139-F689-BC22-86B61FAA1590}"/>
                  </a:ext>
                </a:extLst>
              </p:cNvPr>
              <p:cNvSpPr txBox="1"/>
              <p:nvPr/>
            </p:nvSpPr>
            <p:spPr>
              <a:xfrm>
                <a:off x="8365279" y="4889859"/>
                <a:ext cx="282764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u and d quarks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 quarks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34ACAD4-8139-F689-BC22-86B61FAA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79" y="4889859"/>
                <a:ext cx="2827648" cy="1200329"/>
              </a:xfrm>
              <a:prstGeom prst="rect">
                <a:avLst/>
              </a:prstGeom>
              <a:blipFill>
                <a:blip r:embed="rId15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15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BB4DB-1C42-7A81-B7A2-67FCC9AC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93F8046F-5001-2576-7013-AE9A453CA3FE}"/>
              </a:ext>
            </a:extLst>
          </p:cNvPr>
          <p:cNvGrpSpPr/>
          <p:nvPr/>
        </p:nvGrpSpPr>
        <p:grpSpPr>
          <a:xfrm>
            <a:off x="792719" y="4427824"/>
            <a:ext cx="5845615" cy="1994498"/>
            <a:chOff x="5856649" y="1588226"/>
            <a:chExt cx="5845615" cy="199449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C0F5F3B-BA5E-9149-9C3B-0EB60913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649" y="1588226"/>
              <a:ext cx="5845615" cy="1662364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C487C98-9530-75A0-5484-9782FCB2DAD0}"/>
                </a:ext>
              </a:extLst>
            </p:cNvPr>
            <p:cNvSpPr txBox="1"/>
            <p:nvPr/>
          </p:nvSpPr>
          <p:spPr>
            <a:xfrm>
              <a:off x="7451720" y="3244170"/>
              <a:ext cx="26996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Phys. Lett. B 477, 19 (2000)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D86E12D-3448-E3EE-5F1D-B10787BDD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DD56C-A368-EC0B-87C6-EC8969D6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45289B80-084C-1B58-2FEE-C93CEADCAA63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59D038C8-E9B6-1116-6507-075972A0946B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2B300F3C-D77C-36AB-D7A5-C347F708650B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6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E155BEA3-570E-4B33-EBE4-66225EB606C7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6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26A1B9F7-A2E3-B4D3-F468-06C1AC177086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BD13069-038B-3064-0B31-1870A7DE9422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7158DC-80AB-DE36-5D64-6B3359ED4B26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978AB6-1586-6D2A-D67B-7B3C6CD8CFE6}"/>
              </a:ext>
            </a:extLst>
          </p:cNvPr>
          <p:cNvSpPr txBox="1"/>
          <p:nvPr/>
        </p:nvSpPr>
        <p:spPr>
          <a:xfrm>
            <a:off x="6814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The Godfrey-Isgur (GI) model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AB5EE35-1700-76F7-93A6-0F3CED2EAE52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7B3C2B-5FAF-C67A-DC64-1806F3635187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420151-B7A5-006C-CC29-23512F941356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BB1568-113A-05E2-C90F-7C742CE52261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A4257B-2013-EB06-CC95-C824FBD321B8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C7AA27C-699E-1269-8C61-08431E16F41D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0A6645C-7221-7B2E-B440-7DBCA0B752CC}"/>
              </a:ext>
            </a:extLst>
          </p:cNvPr>
          <p:cNvSpPr txBox="1"/>
          <p:nvPr/>
        </p:nvSpPr>
        <p:spPr>
          <a:xfrm>
            <a:off x="400506" y="972887"/>
            <a:ext cx="4608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the nonrelativistic limit, the effective potential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25DF088-26A1-7772-D20F-4F218F19F241}"/>
              </a:ext>
            </a:extLst>
          </p:cNvPr>
          <p:cNvGrpSpPr/>
          <p:nvPr/>
        </p:nvGrpSpPr>
        <p:grpSpPr>
          <a:xfrm>
            <a:off x="272327" y="1747324"/>
            <a:ext cx="5593511" cy="4821208"/>
            <a:chOff x="418532" y="1845932"/>
            <a:chExt cx="5821635" cy="49532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D278975-FC25-0838-3BCE-277280ADE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8532" y="1845932"/>
              <a:ext cx="4159464" cy="57788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3984922-D601-A3F4-99C3-A1C578A7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532" y="2493020"/>
              <a:ext cx="3077565" cy="341222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C91B949-1E31-1386-3F1D-4C67CD4FDD16}"/>
                </a:ext>
              </a:extLst>
            </p:cNvPr>
            <p:cNvGrpSpPr/>
            <p:nvPr/>
          </p:nvGrpSpPr>
          <p:grpSpPr>
            <a:xfrm>
              <a:off x="579404" y="2864653"/>
              <a:ext cx="5660763" cy="2635385"/>
              <a:chOff x="418532" y="2903451"/>
              <a:chExt cx="5660763" cy="2635385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7C948B6-70B7-CF60-9D26-67B19B0FA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532" y="2903451"/>
                <a:ext cx="5550185" cy="2635385"/>
              </a:xfrm>
              <a:prstGeom prst="rect">
                <a:avLst/>
              </a:prstGeom>
            </p:spPr>
          </p:pic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CA8CBFE-BACA-D8DC-7AAB-74277F4D6B66}"/>
                  </a:ext>
                </a:extLst>
              </p:cNvPr>
              <p:cNvSpPr/>
              <p:nvPr/>
            </p:nvSpPr>
            <p:spPr>
              <a:xfrm>
                <a:off x="5655501" y="3557392"/>
                <a:ext cx="312136" cy="394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FA011A4-B7B9-8C59-F4FF-3DC36E30B078}"/>
                  </a:ext>
                </a:extLst>
              </p:cNvPr>
              <p:cNvSpPr/>
              <p:nvPr/>
            </p:nvSpPr>
            <p:spPr>
              <a:xfrm>
                <a:off x="5655501" y="4708350"/>
                <a:ext cx="423794" cy="8095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541C640-26EC-DD88-F549-FDE8891B5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5157" y="5519198"/>
              <a:ext cx="5086611" cy="64773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D0478A4-A267-AC52-D1AC-77E65CA3B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3533" y="6145056"/>
              <a:ext cx="3549832" cy="654084"/>
            </a:xfrm>
            <a:prstGeom prst="rect">
              <a:avLst/>
            </a:prstGeom>
          </p:spPr>
        </p:pic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8B6E0B32-B506-4E36-3BFB-B8D75929F357}"/>
              </a:ext>
            </a:extLst>
          </p:cNvPr>
          <p:cNvSpPr txBox="1"/>
          <p:nvPr/>
        </p:nvSpPr>
        <p:spPr>
          <a:xfrm>
            <a:off x="2455209" y="3310276"/>
            <a:ext cx="2594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Cornell potential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1C5D774-5646-E1B2-A8BB-DD612F778C9B}"/>
              </a:ext>
            </a:extLst>
          </p:cNvPr>
          <p:cNvSpPr txBox="1"/>
          <p:nvPr/>
        </p:nvSpPr>
        <p:spPr>
          <a:xfrm>
            <a:off x="5326840" y="973584"/>
            <a:ext cx="6471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 account for relativistic effects, two  modifications are introduced, a smearing function and momentum-dependent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factorsare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77DF2B1-C1E2-A773-9157-B45B281F2968}"/>
              </a:ext>
            </a:extLst>
          </p:cNvPr>
          <p:cNvGrpSpPr/>
          <p:nvPr/>
        </p:nvGrpSpPr>
        <p:grpSpPr>
          <a:xfrm>
            <a:off x="5811242" y="2174599"/>
            <a:ext cx="5742830" cy="599801"/>
            <a:chOff x="5919084" y="1897660"/>
            <a:chExt cx="5742830" cy="599801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C6C7235-5D29-0DC8-2675-7AF87251B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4915" t="8654" r="-1517" b="2771"/>
            <a:stretch/>
          </p:blipFill>
          <p:spPr>
            <a:xfrm>
              <a:off x="8889662" y="1897660"/>
              <a:ext cx="2772252" cy="595293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40B91DBE-1259-10A0-0134-671575A72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b="10789"/>
            <a:stretch/>
          </p:blipFill>
          <p:spPr>
            <a:xfrm>
              <a:off x="5919084" y="1936610"/>
              <a:ext cx="2844946" cy="560851"/>
            </a:xfrm>
            <a:prstGeom prst="rect">
              <a:avLst/>
            </a:prstGeom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D92F01B-205C-4252-168C-25018B25DE45}"/>
              </a:ext>
            </a:extLst>
          </p:cNvPr>
          <p:cNvGrpSpPr/>
          <p:nvPr/>
        </p:nvGrpSpPr>
        <p:grpSpPr>
          <a:xfrm>
            <a:off x="6447954" y="2814250"/>
            <a:ext cx="4502381" cy="1509804"/>
            <a:chOff x="6535754" y="3351230"/>
            <a:chExt cx="4502381" cy="1509804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D8A2A52F-5ABB-7633-795B-972DEA69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35754" y="3351230"/>
              <a:ext cx="4464279" cy="838243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CA648A24-4F4E-B67B-F41D-344B24E5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35754" y="4130746"/>
              <a:ext cx="4502381" cy="730288"/>
            </a:xfrm>
            <a:prstGeom prst="rect">
              <a:avLst/>
            </a:prstGeom>
          </p:spPr>
        </p:pic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6AD186DD-71C9-EE29-1C30-55EEA9A34286}"/>
              </a:ext>
            </a:extLst>
          </p:cNvPr>
          <p:cNvSpPr txBox="1"/>
          <p:nvPr/>
        </p:nvSpPr>
        <p:spPr>
          <a:xfrm>
            <a:off x="5407539" y="4497198"/>
            <a:ext cx="64972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screening effect replaces the line potential to account for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unquenched effect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A87B7EB-A6FD-803A-F920-0028988C1989}"/>
              </a:ext>
            </a:extLst>
          </p:cNvPr>
          <p:cNvGrpSpPr/>
          <p:nvPr/>
        </p:nvGrpSpPr>
        <p:grpSpPr>
          <a:xfrm>
            <a:off x="6309984" y="5433526"/>
            <a:ext cx="4943671" cy="746244"/>
            <a:chOff x="6391818" y="5570689"/>
            <a:chExt cx="4666202" cy="685319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65D869AC-E125-9821-90D5-9348F9C12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1818" y="5570689"/>
              <a:ext cx="1700606" cy="685319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521EE338-6AB4-FCD8-A6D2-5E3EC843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232125" y="5639704"/>
              <a:ext cx="2825895" cy="596931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1308936" y="3342026"/>
            <a:ext cx="197919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2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BB4DB-1C42-7A81-B7A2-67FCC9AC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93F8046F-5001-2576-7013-AE9A453CA3FE}"/>
              </a:ext>
            </a:extLst>
          </p:cNvPr>
          <p:cNvGrpSpPr/>
          <p:nvPr/>
        </p:nvGrpSpPr>
        <p:grpSpPr>
          <a:xfrm>
            <a:off x="792719" y="4427824"/>
            <a:ext cx="5845615" cy="1994498"/>
            <a:chOff x="5856649" y="1588226"/>
            <a:chExt cx="5845615" cy="199449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C0F5F3B-BA5E-9149-9C3B-0EB60913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649" y="1588226"/>
              <a:ext cx="5845615" cy="1662364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C487C98-9530-75A0-5484-9782FCB2DAD0}"/>
                </a:ext>
              </a:extLst>
            </p:cNvPr>
            <p:cNvSpPr txBox="1"/>
            <p:nvPr/>
          </p:nvSpPr>
          <p:spPr>
            <a:xfrm>
              <a:off x="7451720" y="3244170"/>
              <a:ext cx="26996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Phys. Lett. B 477, 19 (2000)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D86E12D-3448-E3EE-5F1D-B10787BDD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DD56C-A368-EC0B-87C6-EC8969D6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45289B80-084C-1B58-2FEE-C93CEADCAA63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59D038C8-E9B6-1116-6507-075972A0946B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2B300F3C-D77C-36AB-D7A5-C347F708650B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6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E155BEA3-570E-4B33-EBE4-66225EB606C7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6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26A1B9F7-A2E3-B4D3-F468-06C1AC177086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BD13069-038B-3064-0B31-1870A7DE9422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7158DC-80AB-DE36-5D64-6B3359ED4B26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978AB6-1586-6D2A-D67B-7B3C6CD8CFE6}"/>
                  </a:ext>
                </a:extLst>
              </p:cNvPr>
              <p:cNvSpPr txBox="1"/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The mass 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978AB6-1586-6D2A-D67B-7B3C6CD8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blipFill>
                <a:blip r:embed="rId11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CAB5EE35-1700-76F7-93A6-0F3CED2EAE52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7B3C2B-5FAF-C67A-DC64-1806F3635187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420151-B7A5-006C-CC29-23512F941356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BB1568-113A-05E2-C90F-7C742CE52261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A4257B-2013-EB06-CC95-C824FBD321B8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C7AA27C-699E-1269-8C61-08431E16F41D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0A6645C-7221-7B2E-B440-7DBCA0B752CC}"/>
                  </a:ext>
                </a:extLst>
              </p:cNvPr>
              <p:cNvSpPr txBox="1"/>
              <p:nvPr/>
            </p:nvSpPr>
            <p:spPr>
              <a:xfrm>
                <a:off x="423095" y="1151727"/>
                <a:ext cx="43996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mass spectrum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0A6645C-7221-7B2E-B440-7DBCA0B75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5" y="1151727"/>
                <a:ext cx="4399609" cy="461665"/>
              </a:xfrm>
              <a:prstGeom prst="rect">
                <a:avLst/>
              </a:prstGeom>
              <a:blipFill>
                <a:blip r:embed="rId12"/>
                <a:stretch>
                  <a:fillRect l="-207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71C5D774-5646-E1B2-A8BB-DD612F778C9B}"/>
              </a:ext>
            </a:extLst>
          </p:cNvPr>
          <p:cNvSpPr txBox="1"/>
          <p:nvPr/>
        </p:nvSpPr>
        <p:spPr>
          <a:xfrm>
            <a:off x="5782588" y="958779"/>
            <a:ext cx="4782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parameters involved in the GI model from our previous work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41" y="1713180"/>
            <a:ext cx="5543734" cy="38570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15176" y="5582357"/>
            <a:ext cx="319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Phys. Rev. D 105, 034011 (2022)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8219" y="1713180"/>
            <a:ext cx="4136552" cy="16394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8716" y="4283242"/>
            <a:ext cx="5066043" cy="257187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782588" y="3402068"/>
            <a:ext cx="5708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Comparison of the calculated results and the experimental data </a:t>
            </a:r>
          </a:p>
        </p:txBody>
      </p:sp>
    </p:spTree>
    <p:extLst>
      <p:ext uri="{BB962C8B-B14F-4D97-AF65-F5344CB8AC3E}">
        <p14:creationId xmlns:p14="http://schemas.microsoft.com/office/powerpoint/2010/main" val="161830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8309-F5A8-4A5E-CC2A-5697957A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3C8994-32AA-DDD4-3265-D6EEA24B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6574"/>
            <a:ext cx="12191998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099C11-DCE0-4559-DF71-F5AC386278AF}"/>
              </a:ext>
            </a:extLst>
          </p:cNvPr>
          <p:cNvSpPr/>
          <p:nvPr/>
        </p:nvSpPr>
        <p:spPr>
          <a:xfrm>
            <a:off x="-8" y="0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5DA0BDE-886D-1085-C387-8D5988AB7636}"/>
              </a:ext>
            </a:extLst>
          </p:cNvPr>
          <p:cNvSpPr/>
          <p:nvPr/>
        </p:nvSpPr>
        <p:spPr>
          <a:xfrm>
            <a:off x="2" y="6117206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693736"/>
            <a:ext cx="12192000" cy="1617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66170" y="2948598"/>
            <a:ext cx="6859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Decay behaviors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45" y="734220"/>
            <a:ext cx="1431290" cy="19437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13455" y="2108719"/>
            <a:ext cx="498180" cy="9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51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BB4DB-1C42-7A81-B7A2-67FCC9AC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86E12D-3448-E3EE-5F1D-B10787BD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DD56C-A368-EC0B-87C6-EC8969D6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45289B80-084C-1B58-2FEE-C93CEADCAA63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59D038C8-E9B6-1116-6507-075972A0946B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2B300F3C-D77C-36AB-D7A5-C347F708650B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6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E155BEA3-570E-4B33-EBE4-66225EB606C7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6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26A1B9F7-A2E3-B4D3-F468-06C1AC177086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BD13069-038B-3064-0B31-1870A7DE9422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7158DC-80AB-DE36-5D64-6B3359ED4B26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978AB6-1586-6D2A-D67B-7B3C6CD8CFE6}"/>
              </a:ext>
            </a:extLst>
          </p:cNvPr>
          <p:cNvSpPr txBox="1"/>
          <p:nvPr/>
        </p:nvSpPr>
        <p:spPr>
          <a:xfrm>
            <a:off x="6814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cs typeface="Arial" panose="020B0604020202020204" pitchFamily="34" charset="0"/>
              </a:rPr>
              <a:t>The Quark-Pair-Creation model</a:t>
            </a:r>
            <a:endParaRPr lang="en-US" altLang="zh-CN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AB5EE35-1700-76F7-93A6-0F3CED2EAE52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7B3C2B-5FAF-C67A-DC64-1806F3635187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420151-B7A5-006C-CC29-23512F941356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BB1568-113A-05E2-C90F-7C742CE52261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A4257B-2013-EB06-CC95-C824FBD321B8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C7AA27C-699E-1269-8C61-08431E16F41D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319F6A99-BF22-9952-6905-1243F38F335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295" t="9074" r="1299"/>
          <a:stretch/>
        </p:blipFill>
        <p:spPr>
          <a:xfrm>
            <a:off x="5462332" y="1139171"/>
            <a:ext cx="6264810" cy="17984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731" y="1383541"/>
            <a:ext cx="4041245" cy="43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894" y="1967846"/>
            <a:ext cx="4830571" cy="123882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731" y="3344592"/>
            <a:ext cx="5344212" cy="12388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730" y="4753112"/>
            <a:ext cx="3996543" cy="95561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730" y="5828112"/>
            <a:ext cx="2121925" cy="56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683527" y="2949193"/>
                <a:ext cx="642188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zh-CN" sz="24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zh-CN" sz="2400" i="1" smtClean="0">
                        <a:latin typeface="Cambria Math" panose="02040503050406030204" pitchFamily="18" charset="0"/>
                      </a:rPr>
                      <m:t>7.1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scalar mesons, </a:t>
                </a:r>
                <a14:m>
                  <m:oMath xmlns:m="http://schemas.openxmlformats.org/officeDocument/2006/math">
                    <m:r>
                      <a:rPr lang="el-GR" altLang="zh-CN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6.57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family </a:t>
                </a:r>
              </a:p>
              <a:p>
                <a:endPara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simple harmonic oscillator (SHO) wave function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527" y="2949193"/>
                <a:ext cx="6421888" cy="1754326"/>
              </a:xfrm>
              <a:prstGeom prst="rect">
                <a:avLst/>
              </a:prstGeom>
              <a:blipFill>
                <a:blip r:embed="rId17"/>
                <a:stretch>
                  <a:fillRect l="-1423" t="-2431" r="-2372"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图片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9236" y="4703519"/>
            <a:ext cx="5426357" cy="12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BB4DB-1C42-7A81-B7A2-67FCC9AC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86E12D-3448-E3EE-5F1D-B10787BD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3DD56C-A368-EC0B-87C6-EC8969D6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7158DC-80AB-DE36-5D64-6B3359ED4B26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978AB6-1586-6D2A-D67B-7B3C6CD8CFE6}"/>
                  </a:ext>
                </a:extLst>
              </p:cNvPr>
              <p:cNvSpPr txBox="1"/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Decay behaviors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(2330)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978AB6-1586-6D2A-D67B-7B3C6CD8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blipFill>
                <a:blip r:embed="rId4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0612806-5905-193F-D620-7DAE2F095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627" y="1188600"/>
            <a:ext cx="8635865" cy="2760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60A61B2-0E38-8ED8-8D0D-406950088C40}"/>
                  </a:ext>
                </a:extLst>
              </p:cNvPr>
              <p:cNvSpPr txBox="1"/>
              <p:nvPr/>
            </p:nvSpPr>
            <p:spPr>
              <a:xfrm>
                <a:off x="3971844" y="3835508"/>
                <a:ext cx="3603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Center R value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0.5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60A61B2-0E38-8ED8-8D0D-406950088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844" y="3835508"/>
                <a:ext cx="3603068" cy="954107"/>
              </a:xfrm>
              <a:prstGeom prst="rect">
                <a:avLst/>
              </a:prstGeom>
              <a:blipFill>
                <a:blip r:embed="rId6"/>
                <a:stretch>
                  <a:fillRect l="-3553" r="-3723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5D4890A-2685-BF07-667A-7639B7651478}"/>
              </a:ext>
            </a:extLst>
          </p:cNvPr>
          <p:cNvSpPr txBox="1"/>
          <p:nvPr/>
        </p:nvSpPr>
        <p:spPr>
          <a:xfrm>
            <a:off x="4364102" y="5303688"/>
            <a:ext cx="3434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</a:rPr>
              <a:t>Phys. Rev. D 72, 094004 (2005)</a:t>
            </a:r>
          </a:p>
          <a:p>
            <a:r>
              <a:rPr lang="en-US" altLang="zh-CN" sz="1800" b="0" i="0" dirty="0">
                <a:effectLst/>
                <a:latin typeface="Arial" panose="020B0604020202020204" pitchFamily="34" charset="0"/>
              </a:rPr>
              <a:t>Phys. Rev. D 55, 4157 (1997)</a:t>
            </a:r>
            <a:r>
              <a:rPr lang="en-US" altLang="zh-CN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5B554C5-95D9-B301-3F9A-D45C7FDB1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055138"/>
            <a:ext cx="3799236" cy="25148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3D75BA7-8B46-C1D0-0213-EFB68B027E83}"/>
              </a:ext>
            </a:extLst>
          </p:cNvPr>
          <p:cNvSpPr txBox="1"/>
          <p:nvPr/>
        </p:nvSpPr>
        <p:spPr>
          <a:xfrm>
            <a:off x="273251" y="5749023"/>
            <a:ext cx="3123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D 101, 054029 (2020)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3E57EFF-41EA-DE10-F224-461BCB1E718B}"/>
                  </a:ext>
                </a:extLst>
              </p:cNvPr>
              <p:cNvSpPr txBox="1"/>
              <p:nvPr/>
            </p:nvSpPr>
            <p:spPr>
              <a:xfrm>
                <a:off x="1078444" y="2167778"/>
                <a:ext cx="25045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 effect</a:t>
                </a:r>
                <a:r>
                  <a:rPr lang="en-US" altLang="zh-CN" sz="2800" b="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3E57EFF-41EA-DE10-F224-461BCB1E7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44" y="2167778"/>
                <a:ext cx="2504554" cy="523220"/>
              </a:xfrm>
              <a:prstGeom prst="rect">
                <a:avLst/>
              </a:prstGeom>
              <a:blipFill>
                <a:blip r:embed="rId8"/>
                <a:stretch>
                  <a:fillRect l="-5109" t="-15294" b="-3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A7D82AE9-E304-C3B5-7F1D-D07F0D2C3B04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87814B5-D659-97F2-9D81-D1B8B9CE9BF6}"/>
                  </a:ext>
                </a:extLst>
              </p:cNvPr>
              <p:cNvSpPr txBox="1"/>
              <p:nvPr/>
            </p:nvSpPr>
            <p:spPr>
              <a:xfrm>
                <a:off x="7971498" y="5020120"/>
                <a:ext cx="375073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</a:rPr>
                  <a:t>Major decay channels: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(1260)</m:t>
                    </m:r>
                  </m:oMath>
                </a14:m>
                <a:r>
                  <a:rPr lang="en-US" altLang="zh-CN" sz="2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(1800)</m:t>
                    </m:r>
                  </m:oMath>
                </a14:m>
                <a:r>
                  <a:rPr lang="zh-CN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cs typeface="Arial" panose="020B0604020202020204" pitchFamily="34" charset="0"/>
                  </a:rPr>
                  <a:t>and</a:t>
                </a:r>
                <a:r>
                  <a:rPr lang="zh-CN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(1300)</m:t>
                    </m:r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87814B5-D659-97F2-9D81-D1B8B9CE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498" y="5020120"/>
                <a:ext cx="3750737" cy="1384995"/>
              </a:xfrm>
              <a:prstGeom prst="rect">
                <a:avLst/>
              </a:prstGeom>
              <a:blipFill>
                <a:blip r:embed="rId9"/>
                <a:stretch>
                  <a:fillRect l="-3415" t="-4846" r="-8455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4B46A3B1-9727-C1BA-400A-683D4D730C8E}"/>
              </a:ext>
            </a:extLst>
          </p:cNvPr>
          <p:cNvSpPr txBox="1"/>
          <p:nvPr/>
        </p:nvSpPr>
        <p:spPr>
          <a:xfrm>
            <a:off x="7823196" y="4043786"/>
            <a:ext cx="40473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Consist with the result of BESIII Collaboration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5689F2-D0EA-CD0A-1DD3-CD400E82EA19}"/>
              </a:ext>
            </a:extLst>
          </p:cNvPr>
          <p:cNvSpPr txBox="1"/>
          <p:nvPr/>
        </p:nvSpPr>
        <p:spPr>
          <a:xfrm>
            <a:off x="4364103" y="4849718"/>
            <a:ext cx="3350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R value: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0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4197-725B-6850-90F3-17BA6E8C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CF61DB-75B6-10E7-A1F8-5F104FD7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F99DD5-83B9-A1FE-FB37-55009FCF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B3C843-8781-A25C-3D70-43A71D604FB2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A50DF2-A9A6-16E4-389A-23884F20CFE4}"/>
              </a:ext>
            </a:extLst>
          </p:cNvPr>
          <p:cNvSpPr txBox="1"/>
          <p:nvPr/>
        </p:nvSpPr>
        <p:spPr>
          <a:xfrm>
            <a:off x="6814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Decay </a:t>
            </a:r>
            <a:r>
              <a:rPr lang="en-US" altLang="zh-CN" sz="4000" b="1">
                <a:solidFill>
                  <a:schemeClr val="bg1"/>
                </a:solidFill>
                <a:cs typeface="Arial" panose="020B0604020202020204" pitchFamily="34" charset="0"/>
              </a:rPr>
              <a:t>behaviors of other scalar states</a:t>
            </a:r>
            <a:endParaRPr lang="en-US" altLang="zh-CN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3A24BD-632C-A68F-A0B7-7362C9A10F9B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3D6C2D3-34E8-8D8B-EB5C-2DFFC631A2F2}"/>
              </a:ext>
            </a:extLst>
          </p:cNvPr>
          <p:cNvGrpSpPr/>
          <p:nvPr/>
        </p:nvGrpSpPr>
        <p:grpSpPr>
          <a:xfrm>
            <a:off x="68141" y="967677"/>
            <a:ext cx="5318840" cy="2983879"/>
            <a:chOff x="68141" y="967677"/>
            <a:chExt cx="5318840" cy="298387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E99EC85-BB86-31F6-8CE9-0C021575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41" y="967677"/>
              <a:ext cx="4815485" cy="2010057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D0DD6E6-71F2-AB1F-7A6E-BF5238B621C0}"/>
                </a:ext>
              </a:extLst>
            </p:cNvPr>
            <p:cNvSpPr txBox="1"/>
            <p:nvPr/>
          </p:nvSpPr>
          <p:spPr>
            <a:xfrm>
              <a:off x="77656" y="2997449"/>
              <a:ext cx="530932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</a:rPr>
                <a:t>Consist with PDG data at R = 5.0 to 5.4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C86E854-F9A2-0379-12C6-5D501A07AD42}"/>
              </a:ext>
            </a:extLst>
          </p:cNvPr>
          <p:cNvGrpSpPr/>
          <p:nvPr/>
        </p:nvGrpSpPr>
        <p:grpSpPr>
          <a:xfrm>
            <a:off x="5580993" y="962172"/>
            <a:ext cx="6547639" cy="2553068"/>
            <a:chOff x="-115373" y="3705933"/>
            <a:chExt cx="6547639" cy="255306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5B16A4B-5AC4-04AD-59A0-590C0370A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5373" y="3705933"/>
              <a:ext cx="6547639" cy="2030961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5A7E2CC-12ED-04EC-91B4-F5BC55346A27}"/>
                </a:ext>
              </a:extLst>
            </p:cNvPr>
            <p:cNvSpPr txBox="1"/>
            <p:nvPr/>
          </p:nvSpPr>
          <p:spPr>
            <a:xfrm>
              <a:off x="173899" y="5735781"/>
              <a:ext cx="57234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</a:rPr>
                <a:t>Consist with PDG data at R = 4.7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765104C6-9F3E-7CF6-25F5-3C81D64EA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305" y="3864868"/>
            <a:ext cx="6469432" cy="2700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29A3A84-DB98-2181-8FAC-70E158F71AFC}"/>
                  </a:ext>
                </a:extLst>
              </p:cNvPr>
              <p:cNvSpPr txBox="1"/>
              <p:nvPr/>
            </p:nvSpPr>
            <p:spPr>
              <a:xfrm>
                <a:off x="1993855" y="3923085"/>
                <a:ext cx="35076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result</a:t>
                </a:r>
                <a:r>
                  <a:rPr lang="el-GR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29A3A84-DB98-2181-8FAC-70E158F71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855" y="3923085"/>
                <a:ext cx="3507612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FF1E765-07E3-0EC1-3AF4-878520CAB333}"/>
                  </a:ext>
                </a:extLst>
              </p:cNvPr>
              <p:cNvSpPr txBox="1"/>
              <p:nvPr/>
            </p:nvSpPr>
            <p:spPr>
              <a:xfrm>
                <a:off x="1828800" y="4995445"/>
                <a:ext cx="35581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𝛾𝜂𝜂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result</a:t>
                </a:r>
                <a:r>
                  <a:rPr lang="el-GR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FF1E765-07E3-0EC1-3AF4-878520CA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995445"/>
                <a:ext cx="3558182" cy="523220"/>
              </a:xfrm>
              <a:prstGeom prst="rect">
                <a:avLst/>
              </a:prstGeom>
              <a:blipFill>
                <a:blip r:embed="rId11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688F65B1-ED5A-C109-76A9-0FBE8940C9A4}"/>
              </a:ext>
            </a:extLst>
          </p:cNvPr>
          <p:cNvSpPr txBox="1"/>
          <p:nvPr/>
        </p:nvSpPr>
        <p:spPr>
          <a:xfrm>
            <a:off x="1473827" y="5490946"/>
            <a:ext cx="3766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Phys. Rev. D 106, 072012 (2022)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738EF69-9C5F-C5B9-8B77-C6DE474B9DC0}"/>
              </a:ext>
            </a:extLst>
          </p:cNvPr>
          <p:cNvSpPr txBox="1"/>
          <p:nvPr/>
        </p:nvSpPr>
        <p:spPr>
          <a:xfrm>
            <a:off x="1473827" y="4385155"/>
            <a:ext cx="350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Phys. Rev. D 105, 072002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8C5CE97-9088-538B-D122-8B6C6EB7989D}"/>
                  </a:ext>
                </a:extLst>
              </p:cNvPr>
              <p:cNvSpPr txBox="1"/>
              <p:nvPr/>
            </p:nvSpPr>
            <p:spPr>
              <a:xfrm>
                <a:off x="365345" y="5867180"/>
                <a:ext cx="50797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(2020)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requires further study</a:t>
                </a:r>
                <a:endParaRPr lang="zh-CN" alt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8C5CE97-9088-538B-D122-8B6C6EB7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5" y="5867180"/>
                <a:ext cx="5079723" cy="523220"/>
              </a:xfrm>
              <a:prstGeom prst="rect">
                <a:avLst/>
              </a:prstGeom>
              <a:blipFill>
                <a:blip r:embed="rId12"/>
                <a:stretch>
                  <a:fillRect t="-11628" r="-120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DAEB6-DCA5-33D3-4252-18FA080E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634991-F02A-AF62-6616-73D060CA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1931E2-9BE7-52EC-8BA0-F8C98F03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CEAC35-D028-97AC-4B15-F34F8141B374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4665560-4208-EE8D-7293-A0A0983F3901}"/>
                  </a:ext>
                </a:extLst>
              </p:cNvPr>
              <p:cNvSpPr txBox="1"/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The mixing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(2020)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4665560-4208-EE8D-7293-A0A0983F3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blipFill>
                <a:blip r:embed="rId4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EA5787D-E640-707D-5337-3FB0C2966DC0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330D2E-DA46-6501-7969-10F5AE7AC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002" y="2775724"/>
            <a:ext cx="4425767" cy="28591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747833-683D-5254-37E4-427961B8B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13" y="3239060"/>
            <a:ext cx="3717086" cy="3349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757BFBE-F0AE-7043-76ED-1D941A24FCE4}"/>
                  </a:ext>
                </a:extLst>
              </p:cNvPr>
              <p:cNvSpPr txBox="1"/>
              <p:nvPr/>
            </p:nvSpPr>
            <p:spPr>
              <a:xfrm>
                <a:off x="402027" y="1019768"/>
                <a:ext cx="44892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mixing scheme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(2020)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757BFBE-F0AE-7043-76ED-1D941A24F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27" y="1019768"/>
                <a:ext cx="4489295" cy="461665"/>
              </a:xfrm>
              <a:prstGeom prst="rect">
                <a:avLst/>
              </a:prstGeom>
              <a:blipFill>
                <a:blip r:embed="rId7"/>
                <a:stretch>
                  <a:fillRect l="-2174" t="-9211" r="-136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59DFDB-BD8C-D10A-EA78-044A483F20C8}"/>
                  </a:ext>
                </a:extLst>
              </p:cNvPr>
              <p:cNvSpPr txBox="1"/>
              <p:nvPr/>
            </p:nvSpPr>
            <p:spPr>
              <a:xfrm>
                <a:off x="451905" y="2408063"/>
                <a:ext cx="42331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total decay widths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(2020)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59DFDB-BD8C-D10A-EA78-044A483F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5" y="2408063"/>
                <a:ext cx="4233103" cy="830997"/>
              </a:xfrm>
              <a:prstGeom prst="rect">
                <a:avLst/>
              </a:prstGeom>
              <a:blipFill>
                <a:blip r:embed="rId8"/>
                <a:stretch>
                  <a:fillRect l="-2158" t="-5147" r="-144" b="-1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792896D-E9CB-B488-0E0A-2C2DC8B6A528}"/>
                  </a:ext>
                </a:extLst>
              </p:cNvPr>
              <p:cNvSpPr txBox="1"/>
              <p:nvPr/>
            </p:nvSpPr>
            <p:spPr>
              <a:xfrm>
                <a:off x="5214728" y="2024410"/>
                <a:ext cx="618954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partial decay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(2020)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when taking center R value at 4.6 GeV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792896D-E9CB-B488-0E0A-2C2DC8B6A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28" y="2024410"/>
                <a:ext cx="6189542" cy="1107996"/>
              </a:xfrm>
              <a:prstGeom prst="rect">
                <a:avLst/>
              </a:prstGeom>
              <a:blipFill>
                <a:blip r:embed="rId9"/>
                <a:stretch>
                  <a:fillRect l="-1476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1CC41EB-4594-363B-2F0F-F132B85D74BD}"/>
                  </a:ext>
                </a:extLst>
              </p:cNvPr>
              <p:cNvSpPr txBox="1"/>
              <p:nvPr/>
            </p:nvSpPr>
            <p:spPr>
              <a:xfrm>
                <a:off x="4673958" y="5539521"/>
                <a:ext cx="708490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𝐆𝐞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𝐕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considering </a:t>
                </a:r>
                <a14:m>
                  <m:oMath xmlns:m="http://schemas.openxmlformats.org/officeDocument/2006/math">
                    <m:r>
                      <a:rPr lang="el-GR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l-GR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l-GR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derive different decay widths as reported by BESIII collaboration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1CC41EB-4594-363B-2F0F-F132B85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58" y="5539521"/>
                <a:ext cx="7084906" cy="1200329"/>
              </a:xfrm>
              <a:prstGeom prst="rect">
                <a:avLst/>
              </a:prstGeom>
              <a:blipFill>
                <a:blip r:embed="rId10"/>
                <a:stretch>
                  <a:fillRect l="-1377" t="-3046" b="-11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组合 39">
            <a:extLst>
              <a:ext uri="{FF2B5EF4-FFF2-40B4-BE49-F238E27FC236}">
                <a16:creationId xmlns:a16="http://schemas.microsoft.com/office/drawing/2014/main" id="{DDB44DC0-AE79-3839-9C5D-F4DC0C31FDBF}"/>
              </a:ext>
            </a:extLst>
          </p:cNvPr>
          <p:cNvGrpSpPr/>
          <p:nvPr/>
        </p:nvGrpSpPr>
        <p:grpSpPr>
          <a:xfrm>
            <a:off x="5118143" y="1044558"/>
            <a:ext cx="6640721" cy="923925"/>
            <a:chOff x="5580994" y="1014981"/>
            <a:chExt cx="6470168" cy="81323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109B45A-7034-3583-0989-A2488B44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b="45974"/>
            <a:stretch/>
          </p:blipFill>
          <p:spPr>
            <a:xfrm>
              <a:off x="5580994" y="1014981"/>
              <a:ext cx="6470168" cy="558921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C71D427-6713-2D6E-FF6D-2A7E976F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75686"/>
            <a:stretch/>
          </p:blipFill>
          <p:spPr>
            <a:xfrm>
              <a:off x="5580994" y="1576680"/>
              <a:ext cx="6470168" cy="25154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063" y="1591676"/>
            <a:ext cx="4657221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D7988-A9B1-3C64-77A1-0559BECA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F37647-DB8C-2D44-4DF5-4696B0E8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729880-EA2B-B1B8-017A-D379420E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BF97E6-468F-EA28-1C0C-628E37F65395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0E1F38-5FB4-152A-AFC0-EA3EA847D0AF}"/>
              </a:ext>
            </a:extLst>
          </p:cNvPr>
          <p:cNvSpPr txBox="1"/>
          <p:nvPr/>
        </p:nvSpPr>
        <p:spPr>
          <a:xfrm>
            <a:off x="6814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The predicted scalar mesons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D2A59D-BFE7-59FA-5273-C71454FAF66B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4A65A7-E6E4-5CC9-8A22-7B9EC09DDB6A}"/>
                  </a:ext>
                </a:extLst>
              </p:cNvPr>
              <p:cNvSpPr txBox="1"/>
              <p:nvPr/>
            </p:nvSpPr>
            <p:spPr>
              <a:xfrm>
                <a:off x="622661" y="2659470"/>
                <a:ext cx="490269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(2570)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decay width is about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 MeV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center R value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4A65A7-E6E4-5CC9-8A22-7B9EC09DD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1" y="2659470"/>
                <a:ext cx="4902690" cy="830997"/>
              </a:xfrm>
              <a:prstGeom prst="rect">
                <a:avLst/>
              </a:prstGeom>
              <a:blipFill>
                <a:blip r:embed="rId4"/>
                <a:stretch>
                  <a:fillRect l="-1866" t="-5109" r="-3607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D7FC898-FB9D-A02C-74B5-1223BA464C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1"/>
          <a:stretch/>
        </p:blipFill>
        <p:spPr>
          <a:xfrm>
            <a:off x="1" y="956192"/>
            <a:ext cx="6572186" cy="16692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DF1FBE-791E-25F0-2ECF-677725824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659410"/>
            <a:ext cx="6572186" cy="1600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2E904FB-5123-2728-32D8-E5B42DD42C12}"/>
                  </a:ext>
                </a:extLst>
              </p:cNvPr>
              <p:cNvSpPr txBox="1"/>
              <p:nvPr/>
            </p:nvSpPr>
            <p:spPr>
              <a:xfrm>
                <a:off x="782926" y="5427984"/>
                <a:ext cx="465569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(2660)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decay width is about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 MeV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center R value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2E904FB-5123-2728-32D8-E5B42DD4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26" y="5427984"/>
                <a:ext cx="4655693" cy="830997"/>
              </a:xfrm>
              <a:prstGeom prst="rect">
                <a:avLst/>
              </a:prstGeom>
              <a:blipFill>
                <a:blip r:embed="rId7"/>
                <a:stretch>
                  <a:fillRect l="-1963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8331C423-0016-0B08-37B8-43A62D640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1839" y="1012993"/>
            <a:ext cx="5053921" cy="15693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04C8EC5-6652-B734-FDCF-3534AAB617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607" y="3659410"/>
            <a:ext cx="5139195" cy="1553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84CF83-C028-BA11-2355-1FF7215A14E4}"/>
                  </a:ext>
                </a:extLst>
              </p:cNvPr>
              <p:cNvSpPr txBox="1"/>
              <p:nvPr/>
            </p:nvSpPr>
            <p:spPr>
              <a:xfrm>
                <a:off x="6971607" y="2659470"/>
                <a:ext cx="48036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(2375)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decay width is about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 MeV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center R value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84CF83-C028-BA11-2355-1FF7215A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07" y="2659470"/>
                <a:ext cx="4803650" cy="830997"/>
              </a:xfrm>
              <a:prstGeom prst="rect">
                <a:avLst/>
              </a:prstGeom>
              <a:blipFill>
                <a:blip r:embed="rId10"/>
                <a:stretch>
                  <a:fillRect l="-2030" t="-5109" r="-3046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23B10DF-8811-AE54-76DD-89E86AD4F36B}"/>
                  </a:ext>
                </a:extLst>
              </p:cNvPr>
              <p:cNvSpPr txBox="1"/>
              <p:nvPr/>
            </p:nvSpPr>
            <p:spPr>
              <a:xfrm>
                <a:off x="6971607" y="5427985"/>
                <a:ext cx="443746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610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decay width is about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MeV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center R value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23B10DF-8811-AE54-76DD-89E86AD4F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07" y="5427985"/>
                <a:ext cx="4437467" cy="830997"/>
              </a:xfrm>
              <a:prstGeom prst="rect">
                <a:avLst/>
              </a:prstGeom>
              <a:blipFill>
                <a:blip r:embed="rId11"/>
                <a:stretch>
                  <a:fillRect l="-2198" t="-5109" r="-2060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57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11D51-C9E1-5A9F-09CE-CB7E272B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D5A0EB-2C79-8B85-8B08-4A6E2B2C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CF35D8-909D-F3B4-6224-F961995D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12F0396E-2C05-CA60-72D4-7E5417BFD5C9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CBB53FA3-2663-DB6A-4700-07B415B27C48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C141578C-92D3-90EE-5E91-579E22463EFF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D555FD1D-EA69-9D5F-F515-58F3BEBE6D8B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043CBAB7-D91A-DE3D-48AA-BA95F7ADB77A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8F32D72-297C-A57F-5D09-E7315F00186E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61ED73-6C49-EC4D-9058-98A977199B4A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49DC24-9170-3462-8525-A42504DA8C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3" y="1904169"/>
            <a:ext cx="2772416" cy="376770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EE2AB1F-7CC0-F523-D08C-48B744F36750}"/>
              </a:ext>
            </a:extLst>
          </p:cNvPr>
          <p:cNvSpPr txBox="1"/>
          <p:nvPr/>
        </p:nvSpPr>
        <p:spPr>
          <a:xfrm>
            <a:off x="160408" y="57875"/>
            <a:ext cx="3581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83CE5CF6-0ACF-7149-1586-DA9A84468FD2}"/>
              </a:ext>
            </a:extLst>
          </p:cNvPr>
          <p:cNvSpPr txBox="1"/>
          <p:nvPr/>
        </p:nvSpPr>
        <p:spPr>
          <a:xfrm>
            <a:off x="762551" y="1587420"/>
            <a:ext cx="6654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1. Background</a:t>
            </a:r>
          </a:p>
          <a:p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2. Mass spectrum</a:t>
            </a:r>
          </a:p>
          <a:p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3. Decay behaviors</a:t>
            </a:r>
          </a:p>
          <a:p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 Summary </a:t>
            </a:r>
          </a:p>
        </p:txBody>
      </p:sp>
      <p:sp>
        <p:nvSpPr>
          <p:cNvPr id="4" name="矩形 3"/>
          <p:cNvSpPr/>
          <p:nvPr/>
        </p:nvSpPr>
        <p:spPr>
          <a:xfrm>
            <a:off x="10194527" y="4572000"/>
            <a:ext cx="996362" cy="16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4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F4B0D-6401-3D45-7553-C281F8C3C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AE1C84-938F-8BB8-5A91-DA6F1229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25819B-E9A6-78BC-F396-ED5B177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9F0D2F-B957-746D-444D-B3BD173F4522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122C33-DFFB-2DAB-4059-3A7A3406A6E7}"/>
                  </a:ext>
                </a:extLst>
              </p:cNvPr>
              <p:cNvSpPr txBox="1"/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The decay behaviors </a:t>
                </a:r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122C33-DFFB-2DAB-4059-3A7A3406A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blipFill>
                <a:blip r:embed="rId4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E077E740-8F14-8672-5017-74F5A6814964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D619F1-504F-A2D0-F7CF-1136B2626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" y="1268931"/>
            <a:ext cx="4722607" cy="2397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6D0861-8BB0-390C-856A-6CF17FCB1CBA}"/>
                  </a:ext>
                </a:extLst>
              </p:cNvPr>
              <p:cNvSpPr txBox="1"/>
              <p:nvPr/>
            </p:nvSpPr>
            <p:spPr>
              <a:xfrm>
                <a:off x="174756" y="3915095"/>
                <a:ext cx="44567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mixing within the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₂</m:t>
                    </m:r>
                  </m:oMath>
                </a14:m>
                <a:r>
                  <a:rPr lang="en-US" altLang="zh-CN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family</a:t>
                </a:r>
                <a:endPara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6D0861-8BB0-390C-856A-6CF17FCB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6" y="3915095"/>
                <a:ext cx="4456797" cy="461665"/>
              </a:xfrm>
              <a:prstGeom prst="rect">
                <a:avLst/>
              </a:prstGeom>
              <a:blipFill>
                <a:blip r:embed="rId6"/>
                <a:stretch>
                  <a:fillRect l="-218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4884110D-C970-E9AF-80A1-EF0734496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56" y="4475572"/>
            <a:ext cx="4300659" cy="6709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9D58EF-4899-A1F4-C481-29F4DE236C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905" y="1289965"/>
            <a:ext cx="4578369" cy="33647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B91D1FE-1554-43C4-2729-9460D60916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9830" y="1253632"/>
            <a:ext cx="2745674" cy="3496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B4259E0-92F1-AE92-25F3-485E1BB23F9F}"/>
                  </a:ext>
                </a:extLst>
              </p:cNvPr>
              <p:cNvSpPr txBox="1"/>
              <p:nvPr/>
            </p:nvSpPr>
            <p:spPr>
              <a:xfrm>
                <a:off x="5069357" y="4749876"/>
                <a:ext cx="418616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mixing angles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all 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𝜂₂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meson states are constrained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&lt; 30°</m:t>
                    </m:r>
                  </m:oMath>
                </a14:m>
                <a:endParaRPr lang="zh-CN" altLang="en-US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B4259E0-92F1-AE92-25F3-485E1BB2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57" y="4749876"/>
                <a:ext cx="4186163" cy="1200329"/>
              </a:xfrm>
              <a:prstGeom prst="rect">
                <a:avLst/>
              </a:prstGeom>
              <a:blipFill>
                <a:blip r:embed="rId10"/>
                <a:stretch>
                  <a:fillRect l="-2332" t="-4061" r="-4082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8E09E2F-1149-A27A-57BB-ADF45D092D4C}"/>
                  </a:ext>
                </a:extLst>
              </p:cNvPr>
              <p:cNvSpPr txBox="1"/>
              <p:nvPr/>
            </p:nvSpPr>
            <p:spPr>
              <a:xfrm>
                <a:off x="9667173" y="4886246"/>
                <a:ext cx="25248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branching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(1870)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8E09E2F-1149-A27A-57BB-ADF45D092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173" y="4886246"/>
                <a:ext cx="2524826" cy="830997"/>
              </a:xfrm>
              <a:prstGeom prst="rect">
                <a:avLst/>
              </a:prstGeom>
              <a:blipFill>
                <a:blip r:embed="rId11"/>
                <a:stretch>
                  <a:fillRect l="-3865"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06850086-D18F-1BF9-A5CF-816CF247EF6E}"/>
              </a:ext>
            </a:extLst>
          </p:cNvPr>
          <p:cNvSpPr/>
          <p:nvPr/>
        </p:nvSpPr>
        <p:spPr>
          <a:xfrm>
            <a:off x="4415550" y="1711449"/>
            <a:ext cx="363506" cy="115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E8A4E98-E033-7E73-7966-0D4E6673EBC7}"/>
              </a:ext>
            </a:extLst>
          </p:cNvPr>
          <p:cNvSpPr/>
          <p:nvPr/>
        </p:nvSpPr>
        <p:spPr>
          <a:xfrm>
            <a:off x="6958878" y="4266716"/>
            <a:ext cx="407122" cy="26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36AA982-51ED-ABFC-CEB9-6704D3AEC316}"/>
              </a:ext>
            </a:extLst>
          </p:cNvPr>
          <p:cNvSpPr/>
          <p:nvPr/>
        </p:nvSpPr>
        <p:spPr>
          <a:xfrm>
            <a:off x="8890246" y="4287089"/>
            <a:ext cx="334686" cy="220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38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D7FB-EC04-34BA-1F59-AA579B5C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16D920-C4BD-079B-E669-51DBB3CD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7FD7ED-F019-B3B5-25A1-C3EA48E0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DA3C45-978C-E626-5418-DD04D0A18142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85DB2A1-4EA6-DA2F-08FB-ADE49CA9C106}"/>
                  </a:ext>
                </a:extLst>
              </p:cNvPr>
              <p:cNvSpPr txBox="1"/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mesons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85DB2A1-4EA6-DA2F-08FB-ADE49CA9C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blipFill>
                <a:blip r:embed="rId4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3658894F-FFF9-B0AE-8179-EA2444BB1BBF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48DDDF-A52C-8C3A-A9F9-EB26DD900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121" y="935123"/>
            <a:ext cx="4921300" cy="5921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B2A3D3-EADA-5227-0D31-A42ABF7D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508" y="942339"/>
            <a:ext cx="4557542" cy="5918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D62DC84-6A76-383B-7B84-DAA0322C5591}"/>
                  </a:ext>
                </a:extLst>
              </p:cNvPr>
              <p:cNvSpPr txBox="1"/>
              <p:nvPr/>
            </p:nvSpPr>
            <p:spPr>
              <a:xfrm>
                <a:off x="157812" y="2271951"/>
                <a:ext cx="217542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(2030)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2250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currently listed as tentative state in the PDG</a:t>
                </a:r>
                <a:endParaRPr lang="zh-CN" alt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D62DC84-6A76-383B-7B84-DAA0322C5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2" y="2271951"/>
                <a:ext cx="2175420" cy="2308324"/>
              </a:xfrm>
              <a:prstGeom prst="rect">
                <a:avLst/>
              </a:prstGeom>
              <a:blipFill>
                <a:blip r:embed="rId7"/>
                <a:stretch>
                  <a:fillRect l="-4482" t="-1852" r="-3641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123E804E-B5E4-2A84-0150-925B8BEC947A}"/>
              </a:ext>
            </a:extLst>
          </p:cNvPr>
          <p:cNvSpPr/>
          <p:nvPr/>
        </p:nvSpPr>
        <p:spPr>
          <a:xfrm>
            <a:off x="2251316" y="6362963"/>
            <a:ext cx="4849018" cy="1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BB7A98-24FC-4C46-D42C-CB3B6AC3B71E}"/>
              </a:ext>
            </a:extLst>
          </p:cNvPr>
          <p:cNvSpPr/>
          <p:nvPr/>
        </p:nvSpPr>
        <p:spPr>
          <a:xfrm>
            <a:off x="2228732" y="5960543"/>
            <a:ext cx="4871602" cy="16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7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D172-3AFF-906C-9CB8-18E89439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83896F-D804-6CA0-F1B6-5246652D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B76F26-857C-BAB8-C295-F4A90AC9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2BF48C-2D41-E2F5-3DB9-F33AF1754BD5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757DDA0-25E0-4570-3480-4F535FC8782E}"/>
                  </a:ext>
                </a:extLst>
              </p:cNvPr>
              <p:cNvSpPr txBox="1"/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altLang="zh-CN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  <m:r>
                      <a:rPr lang="en-US" altLang="zh-CN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𝟐𝟔𝟎𝟎</m:t>
                    </m:r>
                    <m:r>
                      <a:rPr lang="en-US" altLang="zh-CN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4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757DDA0-25E0-4570-3480-4F535FC8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" y="118150"/>
                <a:ext cx="11385426" cy="707886"/>
              </a:xfrm>
              <a:prstGeom prst="rect">
                <a:avLst/>
              </a:prstGeom>
              <a:blipFill>
                <a:blip r:embed="rId4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5AD21872-F49B-E838-2FD9-FFB9A7C70682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05B20E-E13E-3C08-9BAF-3B66DC30A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272" y="959326"/>
            <a:ext cx="4108235" cy="58957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7E4A5A4-0444-3CA1-178F-19AC20B8C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116" y="1197710"/>
            <a:ext cx="5158040" cy="1192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C02F994-3598-4773-A247-2DD62C5C2C2E}"/>
                  </a:ext>
                </a:extLst>
              </p:cNvPr>
              <p:cNvSpPr txBox="1"/>
              <p:nvPr/>
            </p:nvSpPr>
            <p:spPr>
              <a:xfrm>
                <a:off x="520410" y="2648279"/>
                <a:ext cx="6405453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Calculated decay width is significantly lower than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(2600)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discrepancy rules out the possibility of identifying the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𝟐𝟔𝟎𝟎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</a:p>
              <a:p>
                <a:endParaRPr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Proved our earlier result</a:t>
                </a: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Still need further exploration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C02F994-3598-4773-A247-2DD62C5C2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0" y="2648279"/>
                <a:ext cx="6405453" cy="3323987"/>
              </a:xfrm>
              <a:prstGeom prst="rect">
                <a:avLst/>
              </a:prstGeom>
              <a:blipFill>
                <a:blip r:embed="rId7"/>
                <a:stretch>
                  <a:fillRect l="-1427" t="-1282" b="-2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77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F4BC7-D1B9-E20C-DC7C-81CA0B19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AC29C6-2AB8-B05F-1127-F947940A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887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464F81-5240-509C-B1FB-8AE603EA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4667A7-5A99-C8B3-7593-026B68514073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D3CD12-D868-8860-8AA3-6CF18DE56BA5}"/>
              </a:ext>
            </a:extLst>
          </p:cNvPr>
          <p:cNvSpPr txBox="1"/>
          <p:nvPr/>
        </p:nvSpPr>
        <p:spPr>
          <a:xfrm>
            <a:off x="6814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93CCD57-3487-050D-902E-E84376A741D1}"/>
              </a:ext>
            </a:extLst>
          </p:cNvPr>
          <p:cNvSpPr txBox="1"/>
          <p:nvPr/>
        </p:nvSpPr>
        <p:spPr>
          <a:xfrm>
            <a:off x="5580993" y="30017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C11A02B-A5D9-8164-CD8D-CDAF786C2D48}"/>
                  </a:ext>
                </a:extLst>
              </p:cNvPr>
              <p:cNvSpPr txBox="1"/>
              <p:nvPr/>
            </p:nvSpPr>
            <p:spPr>
              <a:xfrm>
                <a:off x="789932" y="939452"/>
                <a:ext cx="10612132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1. We conduct a systematic investigation of high-lying scalar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mesons.</a:t>
                </a:r>
              </a:p>
              <a:p>
                <a:endParaRPr lang="en-US" altLang="zh-CN" sz="16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2. The mass spectrums are constructed for scalar mesons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8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states through </a:t>
                </a:r>
                <a:r>
                  <a:rPr lang="en-US" altLang="zh-CN" sz="2800" b="1" dirty="0" err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Regge</a:t>
                </a:r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trajectory and GI model.</a:t>
                </a:r>
              </a:p>
              <a:p>
                <a:endParaRPr lang="en-US" altLang="zh-CN" sz="16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3. Strong decay behaviors are analyzed via the QPC model, calculating partial widths and branching ratios.</a:t>
                </a:r>
              </a:p>
              <a:p>
                <a:endParaRPr lang="en-US" altLang="zh-CN" sz="16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4. The study of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high-lying states may be a new task for experimental study.</a:t>
                </a:r>
                <a:endParaRPr lang="en-US" altLang="zh-CN" sz="28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C11A02B-A5D9-8164-CD8D-CDAF786C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32" y="939452"/>
                <a:ext cx="10612132" cy="4278094"/>
              </a:xfrm>
              <a:prstGeom prst="rect">
                <a:avLst/>
              </a:prstGeom>
              <a:blipFill>
                <a:blip r:embed="rId4"/>
                <a:stretch>
                  <a:fillRect l="-1207" t="-1425" r="-920" b="-2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830672" y="5658180"/>
            <a:ext cx="5860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chemeClr val="bg2">
                    <a:lumMod val="10000"/>
                  </a:schemeClr>
                </a:solidFill>
                <a:latin typeface="Buxton Sketch" panose="03080500000500000004" pitchFamily="66" charset="0"/>
                <a:ea typeface="华文楷体" panose="02010600040101010101" pitchFamily="2" charset="-122"/>
                <a:cs typeface="Arial" panose="020B0604020202020204" pitchFamily="34" charset="0"/>
              </a:rPr>
              <a:t>THANKS!</a:t>
            </a:r>
            <a:endParaRPr lang="zh-CN" altLang="en-US" sz="6000" dirty="0">
              <a:solidFill>
                <a:schemeClr val="bg2">
                  <a:lumMod val="10000"/>
                </a:schemeClr>
              </a:solidFill>
              <a:latin typeface="Buxton Sketch" panose="03080500000500000004" pitchFamily="66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8309-F5A8-4A5E-CC2A-5697957A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3C8994-32AA-DDD4-3265-D6EEA24B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099C11-DCE0-4559-DF71-F5AC386278AF}"/>
              </a:ext>
            </a:extLst>
          </p:cNvPr>
          <p:cNvSpPr/>
          <p:nvPr/>
        </p:nvSpPr>
        <p:spPr>
          <a:xfrm>
            <a:off x="-8" y="0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5DA0BDE-886D-1085-C387-8D5988AB7636}"/>
              </a:ext>
            </a:extLst>
          </p:cNvPr>
          <p:cNvSpPr/>
          <p:nvPr/>
        </p:nvSpPr>
        <p:spPr>
          <a:xfrm>
            <a:off x="2" y="6117206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50291"/>
            <a:ext cx="12192000" cy="1617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133640" y="2948598"/>
            <a:ext cx="59247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Background</a:t>
            </a:r>
            <a:endParaRPr lang="zh-CN" altLang="en-US" sz="6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45" y="734220"/>
            <a:ext cx="1431290" cy="19437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13455" y="2108719"/>
            <a:ext cx="498180" cy="9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9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6B6DE-7489-E7F0-8CC5-12A6054E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3864E7-AA0F-E27C-95F4-AC59B7A3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BC7DDD-F68F-B4C4-9B11-36F7383A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80F94488-6246-3875-2662-953B06D3F049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1A7ADB92-904A-789F-A317-E6CC37AE56CF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0726D765-FC5A-28BD-D4BF-9BB90AACF1B3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74063F23-AD30-52F3-7129-29CD17DD0904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FBF34903-3735-EE26-CDCD-4A020B13E973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62649E2-3ADD-CFB1-0E70-14E05575F285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E1C6D4-79C7-34D0-344B-14BED7DBEF04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6908FA-AFB1-8581-701A-742AD9430BE8}"/>
              </a:ext>
            </a:extLst>
          </p:cNvPr>
          <p:cNvSpPr txBox="1"/>
          <p:nvPr/>
        </p:nvSpPr>
        <p:spPr>
          <a:xfrm>
            <a:off x="7449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observed high-lying states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5606FE-3353-35D7-BA06-C2B898379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586" y="1325573"/>
            <a:ext cx="3810375" cy="269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B1A9EA-C43A-88DF-AAA8-654712CFCA65}"/>
                  </a:ext>
                </a:extLst>
              </p:cNvPr>
              <p:cNvSpPr txBox="1"/>
              <p:nvPr/>
            </p:nvSpPr>
            <p:spPr>
              <a:xfrm>
                <a:off x="591588" y="4135562"/>
                <a:ext cx="3579200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2175) 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Phys. Rev. Lett. 106, 072002 (2011)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B1A9EA-C43A-88DF-AAA8-654712CF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8" y="4135562"/>
                <a:ext cx="3579200" cy="615553"/>
              </a:xfrm>
              <a:prstGeom prst="rect">
                <a:avLst/>
              </a:prstGeom>
              <a:blipFill>
                <a:blip r:embed="rId11"/>
                <a:stretch>
                  <a:fillRect l="-852" t="-4950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5AF74F0-8394-A2B7-7832-AEFEE3F9A01A}"/>
                  </a:ext>
                </a:extLst>
              </p:cNvPr>
              <p:cNvSpPr txBox="1"/>
              <p:nvPr/>
            </p:nvSpPr>
            <p:spPr>
              <a:xfrm>
                <a:off x="4342490" y="4137600"/>
                <a:ext cx="367295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(2370) 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Phys. Rev. Lett. 100, 102003 (2008)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5AF74F0-8394-A2B7-7832-AEFEE3F9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90" y="4137600"/>
                <a:ext cx="3672953" cy="615553"/>
              </a:xfrm>
              <a:prstGeom prst="rect">
                <a:avLst/>
              </a:prstGeom>
              <a:blipFill>
                <a:blip r:embed="rId13"/>
                <a:stretch>
                  <a:fillRect l="-829" t="-5941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B1811AA-FB8F-3BB7-20D6-78665E24216D}"/>
                  </a:ext>
                </a:extLst>
              </p:cNvPr>
              <p:cNvSpPr txBox="1"/>
              <p:nvPr/>
            </p:nvSpPr>
            <p:spPr>
              <a:xfrm>
                <a:off x="8245044" y="4145588"/>
                <a:ext cx="3519041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(2600) 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nn-NO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Phys. Rev. Lett. 129, 042001 (2022)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B1811AA-FB8F-3BB7-20D6-78665E24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044" y="4145588"/>
                <a:ext cx="3519041" cy="615553"/>
              </a:xfrm>
              <a:prstGeom prst="rect">
                <a:avLst/>
              </a:prstGeom>
              <a:blipFill>
                <a:blip r:embed="rId15"/>
                <a:stretch>
                  <a:fillRect t="-4950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27556C50-1AC4-25A1-F5BE-50DE77037A36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5650739-197C-573F-F535-C9A6CE983A87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62A6BE0-B0CE-64B5-1B7C-748BE135F6B4}"/>
              </a:ext>
            </a:extLst>
          </p:cNvPr>
          <p:cNvSpPr txBox="1"/>
          <p:nvPr/>
        </p:nvSpPr>
        <p:spPr>
          <a:xfrm>
            <a:off x="2876778" y="5033290"/>
            <a:ext cx="6438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We propose that it is an appropriate time to establish high-lying mesons 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18591" y="1411225"/>
            <a:ext cx="3672953" cy="2624215"/>
            <a:chOff x="4218591" y="1411225"/>
            <a:chExt cx="3672953" cy="262421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9827AFD-6ACB-FCD3-D6D7-BA66EC02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18591" y="1411225"/>
              <a:ext cx="3672953" cy="2624215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9822F06-C390-E21E-E3FA-8DD5C699335D}"/>
                </a:ext>
              </a:extLst>
            </p:cNvPr>
            <p:cNvSpPr/>
            <p:nvPr/>
          </p:nvSpPr>
          <p:spPr>
            <a:xfrm>
              <a:off x="5155006" y="1511931"/>
              <a:ext cx="270024" cy="233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48608" y="1379286"/>
            <a:ext cx="3311309" cy="2688092"/>
            <a:chOff x="8148608" y="1379286"/>
            <a:chExt cx="3311309" cy="268809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F6C27FB-FC77-013A-BBAE-92F00EA37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48608" y="1379286"/>
              <a:ext cx="3311309" cy="2688092"/>
            </a:xfrm>
            <a:prstGeom prst="rect">
              <a:avLst/>
            </a:prstGeom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F24C668-DC0B-7730-34DC-5689B2BE5AB9}"/>
                </a:ext>
              </a:extLst>
            </p:cNvPr>
            <p:cNvSpPr/>
            <p:nvPr/>
          </p:nvSpPr>
          <p:spPr>
            <a:xfrm>
              <a:off x="9148661" y="1550078"/>
              <a:ext cx="343666" cy="251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108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51849-F2F6-D24D-B383-7EDBD56E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D52F0F-21A1-E861-A69B-C3170E83D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4C1CE1-C693-4D82-A722-1170BEF5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A1605F77-CE30-2245-2C3A-CC79A3069F03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8A02FE40-600D-49AA-C6B2-9429A75B8DA8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FB27DF9E-DBAA-D324-FF7B-AC9994596106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3040BC82-7755-3DE4-8E00-54B6C960DB82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5ABC73D5-E073-4390-5307-B6C1F321A836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9D720763-E8E2-8DA5-48CA-E3F544377760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A0B331-C6A3-971A-81D2-5886661BF22F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C2ABEA-2B10-8B78-B7F5-1732D2742475}"/>
              </a:ext>
            </a:extLst>
          </p:cNvPr>
          <p:cNvSpPr txBox="1"/>
          <p:nvPr/>
        </p:nvSpPr>
        <p:spPr>
          <a:xfrm>
            <a:off x="7449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High-lying scalar states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B759ACF-A181-B83D-2D00-DDCA214A8B7B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484CAD0-F963-8173-14F1-3EEB4F17F228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AF9F70-F296-968A-6098-A5D101E71B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79" y="2332819"/>
            <a:ext cx="4865716" cy="33382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6BB39BF-9B4A-2159-E0D7-A59802EE5C5B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F0629C-8518-FE34-BFC7-CCEEF880D5EB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E97D374-87D8-D9B1-71DA-7BFFD574FD64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3C32B6-49E6-B2B2-8289-B5EB425C631A}"/>
              </a:ext>
            </a:extLst>
          </p:cNvPr>
          <p:cNvSpPr txBox="1"/>
          <p:nvPr/>
        </p:nvSpPr>
        <p:spPr>
          <a:xfrm>
            <a:off x="1037400" y="5726669"/>
            <a:ext cx="3379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D 105, 072002 (2022)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BB7334C-038C-5A86-2F61-BB4B6299E92C}"/>
                  </a:ext>
                </a:extLst>
              </p:cNvPr>
              <p:cNvSpPr txBox="1"/>
              <p:nvPr/>
            </p:nvSpPr>
            <p:spPr>
              <a:xfrm>
                <a:off x="711897" y="977561"/>
                <a:ext cx="390065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High-lying scalar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2020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330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470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BB7334C-038C-5A86-2F61-BB4B6299E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97" y="977561"/>
                <a:ext cx="3900657" cy="1384995"/>
              </a:xfrm>
              <a:prstGeom prst="rect">
                <a:avLst/>
              </a:prstGeom>
              <a:blipFill>
                <a:blip r:embed="rId11"/>
                <a:stretch>
                  <a:fillRect l="-3281" t="-4386" r="-4687" b="-10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236CC4E8-7C4A-70A4-B1F5-A84C8DD1D2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0279" y="939452"/>
            <a:ext cx="5926296" cy="4580866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911104A5-8C8D-5A2A-898E-5ED896BC971C}"/>
              </a:ext>
            </a:extLst>
          </p:cNvPr>
          <p:cNvSpPr txBox="1"/>
          <p:nvPr/>
        </p:nvSpPr>
        <p:spPr>
          <a:xfrm>
            <a:off x="5767204" y="5422465"/>
            <a:ext cx="560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mess situation should be clarified by further studies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D698ABD-8B75-6CAD-57A8-FACB79F21E4F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4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37F2-CDEA-A3A4-E401-AF337B92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CCFD27-760B-0C30-5D7A-74A54037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0AF1D4-9514-A91C-0E8C-3423E2BF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73861EA3-8B1E-E422-000C-5B1A490D6FC9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3AB12FEF-73F3-09E6-1418-E55B35540B41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ADB6CCBF-3C92-90F0-D814-86EFA4443227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D35400C2-662E-4094-F60C-4C7CE4A6A8AA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3FA65B07-539A-7FB5-C585-07720ABC75B1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FFD8837B-2092-EA5D-FA97-16D025A72E59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3B9367-C01B-6CD0-DC0E-C3993FADDF44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B92123-0E48-2762-CC28-873260EE660E}"/>
              </a:ext>
            </a:extLst>
          </p:cNvPr>
          <p:cNvSpPr txBox="1"/>
          <p:nvPr/>
        </p:nvSpPr>
        <p:spPr>
          <a:xfrm>
            <a:off x="74491" y="118150"/>
            <a:ext cx="1138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previous work of scalar mesons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B3501C-DCE5-1F6C-0937-D136418908B9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404A00-0280-29D7-1857-1C4B500B9F71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B6A9FF-50EE-ED7C-7643-9EB2E0876623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0D89160-8BC3-52F3-6830-EE296221BC10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500197F-A2AA-EC79-A3FD-A87412E33A49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05B618C-5BE4-2BF1-D8DD-6FC2C50B3D5A}"/>
              </a:ext>
            </a:extLst>
          </p:cNvPr>
          <p:cNvSpPr txBox="1"/>
          <p:nvPr/>
        </p:nvSpPr>
        <p:spPr>
          <a:xfrm>
            <a:off x="1191985" y="5430644"/>
            <a:ext cx="3289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D 105, 114014 (2022)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E053935-1261-A801-46B6-F46129262F1C}"/>
                  </a:ext>
                </a:extLst>
              </p:cNvPr>
              <p:cNvSpPr txBox="1"/>
              <p:nvPr/>
            </p:nvSpPr>
            <p:spPr>
              <a:xfrm>
                <a:off x="279351" y="1064520"/>
                <a:ext cx="568936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Low-lying scalar mesons family</a:t>
                </a:r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including new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(1817)</m:t>
                    </m:r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E053935-1261-A801-46B6-F46129262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1" y="1064520"/>
                <a:ext cx="5689366" cy="954107"/>
              </a:xfrm>
              <a:prstGeom prst="rect">
                <a:avLst/>
              </a:prstGeom>
              <a:blipFill>
                <a:blip r:embed="rId10"/>
                <a:stretch>
                  <a:fillRect l="-2251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EAF72759-4C2D-74AD-A6F5-9DD63FBD3D24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141F30-CB80-DEF4-282E-1CADABEF6D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39"/>
          <a:stretch/>
        </p:blipFill>
        <p:spPr>
          <a:xfrm>
            <a:off x="-3029" y="2156652"/>
            <a:ext cx="5574089" cy="3358399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BA82154-00AB-ECA9-FFBD-1FAA524C5085}"/>
              </a:ext>
            </a:extLst>
          </p:cNvPr>
          <p:cNvGrpSpPr/>
          <p:nvPr/>
        </p:nvGrpSpPr>
        <p:grpSpPr>
          <a:xfrm>
            <a:off x="9027788" y="931039"/>
            <a:ext cx="2802699" cy="5926961"/>
            <a:chOff x="9053055" y="994180"/>
            <a:chExt cx="2650835" cy="586382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D269718-9E87-F6FD-BDC8-7060D67A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53055" y="994180"/>
              <a:ext cx="2650835" cy="586382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9343959-F7BD-BB23-2984-AA6B5CE2530E}"/>
                </a:ext>
              </a:extLst>
            </p:cNvPr>
            <p:cNvSpPr/>
            <p:nvPr/>
          </p:nvSpPr>
          <p:spPr>
            <a:xfrm>
              <a:off x="9107179" y="1073960"/>
              <a:ext cx="2072515" cy="251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DFB6D49-7919-E0F4-ACD5-00DE7574C2A7}"/>
                </a:ext>
              </a:extLst>
            </p:cNvPr>
            <p:cNvSpPr/>
            <p:nvPr/>
          </p:nvSpPr>
          <p:spPr>
            <a:xfrm>
              <a:off x="9099263" y="3175424"/>
              <a:ext cx="2072515" cy="251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DE354BE-BC5F-CF43-F56C-80803B6BCCC6}"/>
                </a:ext>
              </a:extLst>
            </p:cNvPr>
            <p:cNvSpPr/>
            <p:nvPr/>
          </p:nvSpPr>
          <p:spPr>
            <a:xfrm>
              <a:off x="9107179" y="5393217"/>
              <a:ext cx="2072515" cy="251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9F82BA3-B04D-5FC5-F534-A662FD38A352}"/>
                </a:ext>
              </a:extLst>
            </p:cNvPr>
            <p:cNvSpPr/>
            <p:nvPr/>
          </p:nvSpPr>
          <p:spPr>
            <a:xfrm>
              <a:off x="9107179" y="6546743"/>
              <a:ext cx="2072515" cy="251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291D48-A73A-D5DC-2202-A13BF75577F0}"/>
                  </a:ext>
                </a:extLst>
              </p:cNvPr>
              <p:cNvSpPr txBox="1"/>
              <p:nvPr/>
            </p:nvSpPr>
            <p:spPr>
              <a:xfrm>
                <a:off x="5673541" y="4440356"/>
                <a:ext cx="346566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high-lying states also have not been established in our work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291D48-A73A-D5DC-2202-A13BF755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541" y="4440356"/>
                <a:ext cx="3465669" cy="1815882"/>
              </a:xfrm>
              <a:prstGeom prst="rect">
                <a:avLst/>
              </a:prstGeom>
              <a:blipFill>
                <a:blip r:embed="rId13"/>
                <a:stretch>
                  <a:fillRect l="-3697" t="-3356" r="-3169" b="-8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205FEA8-7E28-CF1A-2FDB-69F561F2BF91}"/>
                  </a:ext>
                </a:extLst>
              </p:cNvPr>
              <p:cNvSpPr txBox="1"/>
              <p:nvPr/>
            </p:nvSpPr>
            <p:spPr>
              <a:xfrm>
                <a:off x="5571061" y="2354990"/>
                <a:ext cx="341712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Our prior research focused on selected low-mass scalar meson states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205FEA8-7E28-CF1A-2FDB-69F561F2B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61" y="2354990"/>
                <a:ext cx="3417129" cy="1815882"/>
              </a:xfrm>
              <a:prstGeom prst="rect">
                <a:avLst/>
              </a:prstGeom>
              <a:blipFill>
                <a:blip r:embed="rId14"/>
                <a:stretch>
                  <a:fillRect l="-3750" t="-3356" r="-6429" b="-8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0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7D28F-6B99-257C-BB6A-78933D55C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6EEEEE-C580-86FB-40AA-68AFC6E1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5CEAB1-1E00-0608-B738-B078144B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665769C0-AE7D-4059-176A-F06E01E4B428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4E241A6B-CEF7-0C9E-30BB-4BC8E7B8ADAA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DE6256E3-6A4C-9458-EAAF-E4BAFF906C00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DC8412C4-E151-FA5E-A009-D1FD19B1BAAB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CDC5C24C-4A2E-A8B5-BEF7-1DD0B729312C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1F9D221F-9361-2B8B-8CBE-33BC8440C208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9AE79C-EC03-B129-2170-19FE184CECD4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0E22C1-6541-B0A4-4099-0C335B8E27EF}"/>
                  </a:ext>
                </a:extLst>
              </p:cNvPr>
              <p:cNvSpPr txBox="1"/>
              <p:nvPr/>
            </p:nvSpPr>
            <p:spPr>
              <a:xfrm>
                <a:off x="7449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observed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  <m:r>
                      <a:rPr lang="en-US" altLang="zh-CN" sz="4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4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𝟐𝟔𝟎𝟎</m:t>
                    </m:r>
                    <m:r>
                      <a:rPr lang="en-US" altLang="zh-CN" sz="4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0E22C1-6541-B0A4-4099-0C335B8E2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" y="118150"/>
                <a:ext cx="11385426" cy="707886"/>
              </a:xfrm>
              <a:prstGeom prst="rect">
                <a:avLst/>
              </a:prstGeom>
              <a:blipFill>
                <a:blip r:embed="rId10"/>
                <a:stretch>
                  <a:fillRect l="-1874" t="-15385" b="-35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C33BC984-ABE7-3146-26DE-1CD96C027B19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8FE3D86-D384-A02F-C0F9-9C3BCEA91905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FE3646-CE0C-B662-3212-1041DD1D734F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7A8712-B0A6-88D4-A73B-A2A571EB1404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9345962-B23E-9F26-0831-371BB70C150B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FE02F8B-0290-263D-5F89-D1E28CA9480F}"/>
                  </a:ext>
                </a:extLst>
              </p:cNvPr>
              <p:cNvSpPr txBox="1"/>
              <p:nvPr/>
            </p:nvSpPr>
            <p:spPr>
              <a:xfrm>
                <a:off x="5155006" y="988853"/>
                <a:ext cx="6885422" cy="1201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quantum numbers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4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(2600)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could be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In our previous work, it is proposed as an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FE02F8B-0290-263D-5F89-D1E28CA9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06" y="988853"/>
                <a:ext cx="6885422" cy="1201547"/>
              </a:xfrm>
              <a:prstGeom prst="rect">
                <a:avLst/>
              </a:prstGeom>
              <a:blipFill>
                <a:blip r:embed="rId11"/>
                <a:stretch>
                  <a:fillRect l="-1417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E27BA956-D0EB-B969-D6E2-60B5972B8CC1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9A9ABC-8D6A-66FC-0848-5EAE31258F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559" y="2001365"/>
            <a:ext cx="4524435" cy="3678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C469E1B-1ADC-BA14-EF5F-6A7E442DC0D7}"/>
                  </a:ext>
                </a:extLst>
              </p:cNvPr>
              <p:cNvSpPr txBox="1"/>
              <p:nvPr/>
            </p:nvSpPr>
            <p:spPr>
              <a:xfrm>
                <a:off x="1188237" y="1486699"/>
                <a:ext cx="27390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(2600)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  <a:endPara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C469E1B-1ADC-BA14-EF5F-6A7E442DC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7" y="1486699"/>
                <a:ext cx="2739078" cy="461665"/>
              </a:xfrm>
              <a:prstGeom prst="rect">
                <a:avLst/>
              </a:prstGeom>
              <a:blipFill>
                <a:blip r:embed="rId13"/>
                <a:stretch>
                  <a:fillRect l="-3563" t="-9211" r="-111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id="{9D3E3AA8-E18F-AC68-512D-49512773D87B}"/>
              </a:ext>
            </a:extLst>
          </p:cNvPr>
          <p:cNvSpPr/>
          <p:nvPr/>
        </p:nvSpPr>
        <p:spPr>
          <a:xfrm>
            <a:off x="1727012" y="2224406"/>
            <a:ext cx="484096" cy="384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3FB2A51-9C2B-5788-0F54-5C07E172F8AC}"/>
              </a:ext>
            </a:extLst>
          </p:cNvPr>
          <p:cNvSpPr txBox="1"/>
          <p:nvPr/>
        </p:nvSpPr>
        <p:spPr>
          <a:xfrm>
            <a:off x="828492" y="5697210"/>
            <a:ext cx="34585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Lett. 129, 042001 (2022)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918257E-5FD8-0CF9-6D30-D7FD6119668C}"/>
                  </a:ext>
                </a:extLst>
              </p:cNvPr>
              <p:cNvSpPr txBox="1"/>
              <p:nvPr/>
            </p:nvSpPr>
            <p:spPr>
              <a:xfrm>
                <a:off x="4822405" y="5802178"/>
                <a:ext cx="7406399" cy="83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possibility of the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(2600)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being a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pseudotensor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meson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still needs to be examined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918257E-5FD8-0CF9-6D30-D7FD61196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05" y="5802178"/>
                <a:ext cx="7406399" cy="832216"/>
              </a:xfrm>
              <a:prstGeom prst="rect">
                <a:avLst/>
              </a:prstGeom>
              <a:blipFill>
                <a:blip r:embed="rId14"/>
                <a:stretch>
                  <a:fillRect l="-1235"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F5BB634A-75A9-0D3C-5E16-5CE26A328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0869" y="2187364"/>
            <a:ext cx="4158611" cy="338525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53E709-5B28-5347-39E9-7D380AA27F6C}"/>
              </a:ext>
            </a:extLst>
          </p:cNvPr>
          <p:cNvSpPr txBox="1"/>
          <p:nvPr/>
        </p:nvSpPr>
        <p:spPr>
          <a:xfrm>
            <a:off x="6979938" y="5505767"/>
            <a:ext cx="3140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Phys. Rev. D 102, 114034 (2020)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0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BBF1A-3E7E-A395-9154-58C2F9AB0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F1421DED-0D55-610B-4876-2E792DC0BCF3}"/>
              </a:ext>
            </a:extLst>
          </p:cNvPr>
          <p:cNvGrpSpPr/>
          <p:nvPr/>
        </p:nvGrpSpPr>
        <p:grpSpPr>
          <a:xfrm>
            <a:off x="792719" y="4427824"/>
            <a:ext cx="5845615" cy="1994498"/>
            <a:chOff x="5856649" y="1588226"/>
            <a:chExt cx="5845615" cy="199449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98FE9E8-C1EE-6BDF-60ED-47625D49E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649" y="1588226"/>
              <a:ext cx="5845615" cy="1662364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F093DF1-BB84-D88F-EB4A-C054F332792A}"/>
                </a:ext>
              </a:extLst>
            </p:cNvPr>
            <p:cNvSpPr txBox="1"/>
            <p:nvPr/>
          </p:nvSpPr>
          <p:spPr>
            <a:xfrm>
              <a:off x="7451720" y="3244170"/>
              <a:ext cx="26996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Phys. Lett. B 477, 19 (2000)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3062277-E69E-DFAB-8EE8-5463B1328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" y="0"/>
            <a:ext cx="12191999" cy="685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7F7229-F31D-B9F8-A8EA-F0354635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F569F652-A770-9136-E48C-1B743DF812F7}"/>
                  </a:ext>
                </a:extLst>
              </p14:cNvPr>
              <p14:cNvContentPartPr/>
              <p14:nvPr/>
            </p14:nvContentPartPr>
            <p14:xfrm>
              <a:off x="10329757" y="3044453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10329757" y="30444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71768308-FBB9-B5BD-7503-8448EFF3860B}"/>
                  </a:ext>
                </a:extLst>
              </p14:cNvPr>
              <p14:cNvContentPartPr/>
              <p14:nvPr/>
            </p14:nvContentPartPr>
            <p14:xfrm>
              <a:off x="4481557" y="3155333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>
                <a:off x="4481557" y="3155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AA88FBBF-337F-3BD1-B4D2-8328A1AED345}"/>
                  </a:ext>
                </a:extLst>
              </p14:cNvPr>
              <p14:cNvContentPartPr/>
              <p14:nvPr/>
            </p14:nvContentPartPr>
            <p14:xfrm>
              <a:off x="4602157" y="2723333"/>
              <a:ext cx="360" cy="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6"/>
            </p:blipFill>
            <p:spPr>
              <a:xfrm>
                <a:off x="4602157" y="272333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DA9D1AE1-35F3-B125-768D-1CDF1D45CDD8}"/>
                  </a:ext>
                </a:extLst>
              </p14:cNvPr>
              <p14:cNvContentPartPr/>
              <p14:nvPr/>
            </p14:nvContentPartPr>
            <p14:xfrm>
              <a:off x="6681877" y="2662853"/>
              <a:ext cx="36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6"/>
            </p:blipFill>
            <p:spPr>
              <a:xfrm>
                <a:off x="6681877" y="266285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03025811-89B5-86B6-2E2B-10577F5BA41D}"/>
                  </a:ext>
                </a:extLst>
              </p14:cNvPr>
              <p14:cNvContentPartPr/>
              <p14:nvPr/>
            </p14:nvContentPartPr>
            <p14:xfrm>
              <a:off x="5968717" y="3607410"/>
              <a:ext cx="36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"/>
            </p:blipFill>
            <p:spPr>
              <a:xfrm>
                <a:off x="5968717" y="3607410"/>
                <a:ext cx="360" cy="360"/>
              </a:xfrm>
              <a:prstGeom prst="rect"/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1CE5C16-ACAE-144A-01DE-95FEC10AB74C}"/>
              </a:ext>
            </a:extLst>
          </p:cNvPr>
          <p:cNvSpPr/>
          <p:nvPr/>
        </p:nvSpPr>
        <p:spPr>
          <a:xfrm>
            <a:off x="969267" y="670233"/>
            <a:ext cx="9859938" cy="2324819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AD6800-FC6D-3709-D8C9-1E8E7205A400}"/>
              </a:ext>
            </a:extLst>
          </p:cNvPr>
          <p:cNvSpPr/>
          <p:nvPr/>
        </p:nvSpPr>
        <p:spPr>
          <a:xfrm>
            <a:off x="2" y="0"/>
            <a:ext cx="12191998" cy="939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8DA0C9C-8782-07DA-D1B5-EF92D6EE1F90}"/>
                  </a:ext>
                </a:extLst>
              </p:cNvPr>
              <p:cNvSpPr txBox="1"/>
              <p:nvPr/>
            </p:nvSpPr>
            <p:spPr>
              <a:xfrm>
                <a:off x="74491" y="118150"/>
                <a:ext cx="1138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altLang="zh-CN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family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8DA0C9C-8782-07DA-D1B5-EF92D6EE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" y="118150"/>
                <a:ext cx="11385426" cy="707886"/>
              </a:xfrm>
              <a:prstGeom prst="rect">
                <a:avLst/>
              </a:prstGeom>
              <a:blipFill>
                <a:blip r:embed="rId11"/>
                <a:stretch>
                  <a:fillRect l="-1874" t="-17094" b="-35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2E26356A-8D62-8395-69EF-B0863F536127}"/>
              </a:ext>
            </a:extLst>
          </p:cNvPr>
          <p:cNvSpPr/>
          <p:nvPr/>
        </p:nvSpPr>
        <p:spPr>
          <a:xfrm>
            <a:off x="4983173" y="1073960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0663CDC-7932-D3C3-7151-96DBBA8E642B}"/>
              </a:ext>
            </a:extLst>
          </p:cNvPr>
          <p:cNvSpPr/>
          <p:nvPr/>
        </p:nvSpPr>
        <p:spPr>
          <a:xfrm>
            <a:off x="8938790" y="1158424"/>
            <a:ext cx="343667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A24CB6-C4E5-EC5E-7977-46A39E894144}"/>
              </a:ext>
            </a:extLst>
          </p:cNvPr>
          <p:cNvSpPr/>
          <p:nvPr/>
        </p:nvSpPr>
        <p:spPr>
          <a:xfrm>
            <a:off x="3601755" y="1432927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DF20D97-1D9A-57CF-07BE-4F7AD9AEFC07}"/>
              </a:ext>
            </a:extLst>
          </p:cNvPr>
          <p:cNvSpPr/>
          <p:nvPr/>
        </p:nvSpPr>
        <p:spPr>
          <a:xfrm>
            <a:off x="3325594" y="4443279"/>
            <a:ext cx="343666" cy="25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6DBF410-772D-4406-93C4-04EFC0925EEE}"/>
              </a:ext>
            </a:extLst>
          </p:cNvPr>
          <p:cNvSpPr/>
          <p:nvPr/>
        </p:nvSpPr>
        <p:spPr>
          <a:xfrm>
            <a:off x="1432375" y="1107234"/>
            <a:ext cx="1893219" cy="21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E020915-952C-97F2-43CE-0BB5A87E362B}"/>
              </a:ext>
            </a:extLst>
          </p:cNvPr>
          <p:cNvSpPr/>
          <p:nvPr/>
        </p:nvSpPr>
        <p:spPr>
          <a:xfrm>
            <a:off x="4197392" y="2918646"/>
            <a:ext cx="404404" cy="23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0ED7A61-F3D7-46FE-B2BC-AA27EA2C598A}"/>
                  </a:ext>
                </a:extLst>
              </p:cNvPr>
              <p:cNvSpPr txBox="1"/>
              <p:nvPr/>
            </p:nvSpPr>
            <p:spPr>
              <a:xfrm>
                <a:off x="636809" y="1224727"/>
                <a:ext cx="5130395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summary table in the PDG includes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(1645)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870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</a:t>
                </a:r>
              </a:p>
              <a:p>
                <a:endParaRPr lang="en-US" altLang="zh-CN" sz="2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2030)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2250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listed as further states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0ED7A61-F3D7-46FE-B2BC-AA27EA2C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09" y="1224727"/>
                <a:ext cx="5130395" cy="2677656"/>
              </a:xfrm>
              <a:prstGeom prst="rect">
                <a:avLst/>
              </a:prstGeom>
              <a:blipFill>
                <a:blip r:embed="rId12"/>
                <a:stretch>
                  <a:fillRect l="-2375" t="-2506" r="-3207" b="-5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B8FD8AEE-109B-2E51-0322-A4D5E4713A6C}"/>
              </a:ext>
            </a:extLst>
          </p:cNvPr>
          <p:cNvGrpSpPr/>
          <p:nvPr/>
        </p:nvGrpSpPr>
        <p:grpSpPr>
          <a:xfrm>
            <a:off x="6095597" y="4039346"/>
            <a:ext cx="5370841" cy="2438761"/>
            <a:chOff x="5856649" y="3720127"/>
            <a:chExt cx="5370841" cy="243876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86F8120-54E4-2908-E9C6-7520A688A930}"/>
                </a:ext>
              </a:extLst>
            </p:cNvPr>
            <p:cNvGrpSpPr/>
            <p:nvPr/>
          </p:nvGrpSpPr>
          <p:grpSpPr>
            <a:xfrm>
              <a:off x="5856649" y="3720127"/>
              <a:ext cx="5370841" cy="2438761"/>
              <a:chOff x="5326840" y="1399840"/>
              <a:chExt cx="5370841" cy="2438761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FEF92C43-341E-7487-E926-B63727A4C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6778" y="1399840"/>
                <a:ext cx="4750044" cy="825542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21D115B3-41EA-C3E6-BF22-7C371A5A8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26840" y="2225882"/>
                <a:ext cx="5370841" cy="1252161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9152E07-61E5-288B-C5B3-AE94183F7B97}"/>
                  </a:ext>
                </a:extLst>
              </p:cNvPr>
              <p:cNvSpPr txBox="1"/>
              <p:nvPr/>
            </p:nvSpPr>
            <p:spPr>
              <a:xfrm>
                <a:off x="6660716" y="3500047"/>
                <a:ext cx="278216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Phys. Lett. B 491, 47 (2000)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9FF6B16-9FDB-D4F3-87EB-C32B4406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856" t="-5644" r="980" b="-1"/>
            <a:stretch/>
          </p:blipFill>
          <p:spPr>
            <a:xfrm>
              <a:off x="6206587" y="5699576"/>
              <a:ext cx="4750044" cy="120758"/>
            </a:xfrm>
            <a:prstGeom prst="rect">
              <a:avLst/>
            </a:prstGeom>
          </p:spPr>
        </p:pic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3E2A22B5-B99A-CD31-EFD1-72E537DF19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49367" y="2514244"/>
            <a:ext cx="5340624" cy="135897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8BDF5A9-95ED-8BB3-DC14-7446EF70D1B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" b="1311"/>
          <a:stretch/>
        </p:blipFill>
        <p:spPr>
          <a:xfrm>
            <a:off x="6143094" y="1107234"/>
            <a:ext cx="5340624" cy="1240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F8B4FB8-08F6-71AE-425E-AE89D89FA536}"/>
                  </a:ext>
                </a:extLst>
              </p:cNvPr>
              <p:cNvSpPr txBox="1"/>
              <p:nvPr/>
            </p:nvSpPr>
            <p:spPr>
              <a:xfrm>
                <a:off x="554390" y="4211202"/>
                <a:ext cx="559882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Including the previously discussed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(2600)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are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five </a:t>
                </a:r>
                <a:r>
                  <a:rPr lang="en-US" altLang="zh-CN" sz="28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isoscalar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pseudotensor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states awaiting classification</a:t>
                </a:r>
                <a:endParaRPr lang="zh-CN" alt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F8B4FB8-08F6-71AE-425E-AE89D89F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0" y="4211202"/>
                <a:ext cx="5598826" cy="1815882"/>
              </a:xfrm>
              <a:prstGeom prst="rect">
                <a:avLst/>
              </a:prstGeom>
              <a:blipFill>
                <a:blip r:embed="rId18"/>
                <a:stretch>
                  <a:fillRect l="-2288" t="-3691" r="-3813" b="-8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0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8309-F5A8-4A5E-CC2A-5697957A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3C8994-32AA-DDD4-3265-D6EEA24B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6574"/>
            <a:ext cx="12191998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099C11-DCE0-4559-DF71-F5AC386278AF}"/>
              </a:ext>
            </a:extLst>
          </p:cNvPr>
          <p:cNvSpPr/>
          <p:nvPr/>
        </p:nvSpPr>
        <p:spPr>
          <a:xfrm>
            <a:off x="-8" y="0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5DA0BDE-886D-1085-C387-8D5988AB7636}"/>
              </a:ext>
            </a:extLst>
          </p:cNvPr>
          <p:cNvSpPr/>
          <p:nvPr/>
        </p:nvSpPr>
        <p:spPr>
          <a:xfrm>
            <a:off x="2" y="6117206"/>
            <a:ext cx="12191998" cy="734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693736"/>
            <a:ext cx="12192000" cy="1617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944760" y="2948598"/>
            <a:ext cx="6302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Mass spectrum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45" y="734220"/>
            <a:ext cx="1431290" cy="19437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13455" y="2108719"/>
            <a:ext cx="498180" cy="9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7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RjYmZiY2VlY2UyMWZhMDdkZjNjMDNhZDU3ZDEzMD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TM03090430[[fn=带状]]</Template>
  <TotalTime>13888</TotalTime>
  <Words>1261</Words>
  <Application>Microsoft Office PowerPoint</Application>
  <PresentationFormat>宽屏</PresentationFormat>
  <Paragraphs>181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黑体</vt:lpstr>
      <vt:lpstr>华文楷体</vt:lpstr>
      <vt:lpstr>Arial</vt:lpstr>
      <vt:lpstr>Buxton Sketch</vt:lpstr>
      <vt:lpstr>Calibri</vt:lpstr>
      <vt:lpstr>Calibri Light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333 122</cp:lastModifiedBy>
  <cp:revision>541</cp:revision>
  <dcterms:created xsi:type="dcterms:W3CDTF">2021-06-12T04:09:00Z</dcterms:created>
  <dcterms:modified xsi:type="dcterms:W3CDTF">2025-04-12T04:58:53Z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F9680D3A899049D5B1913749DFC51511</vt:lpwstr>
  </property>
</Properties>
</file>