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1444" r:id="rId3"/>
    <p:sldId id="1431" r:id="rId4"/>
    <p:sldId id="1372" r:id="rId5"/>
    <p:sldId id="1373" r:id="rId6"/>
    <p:sldId id="1457" r:id="rId7"/>
    <p:sldId id="1484" r:id="rId8"/>
    <p:sldId id="1460" r:id="rId9"/>
    <p:sldId id="1461" r:id="rId10"/>
    <p:sldId id="1462" r:id="rId11"/>
    <p:sldId id="1463" r:id="rId12"/>
    <p:sldId id="1465" r:id="rId13"/>
    <p:sldId id="1464" r:id="rId14"/>
    <p:sldId id="1466" r:id="rId15"/>
    <p:sldId id="1467" r:id="rId16"/>
    <p:sldId id="1468" r:id="rId17"/>
    <p:sldId id="1469" r:id="rId18"/>
    <p:sldId id="1471" r:id="rId19"/>
    <p:sldId id="1472" r:id="rId20"/>
    <p:sldId id="1485" r:id="rId21"/>
    <p:sldId id="1352" r:id="rId22"/>
    <p:sldId id="1351" r:id="rId23"/>
    <p:sldId id="1353" r:id="rId24"/>
    <p:sldId id="1354" r:id="rId25"/>
    <p:sldId id="1356" r:id="rId26"/>
    <p:sldId id="1402" r:id="rId27"/>
    <p:sldId id="1383" r:id="rId28"/>
    <p:sldId id="1369" r:id="rId29"/>
    <p:sldId id="1486" r:id="rId30"/>
    <p:sldId id="1455" r:id="rId31"/>
    <p:sldId id="1412" r:id="rId32"/>
    <p:sldId id="1414" r:id="rId33"/>
    <p:sldId id="1420" r:id="rId34"/>
    <p:sldId id="1423" r:id="rId35"/>
    <p:sldId id="1487" r:id="rId36"/>
    <p:sldId id="1482" r:id="rId37"/>
    <p:sldId id="1478" r:id="rId38"/>
    <p:sldId id="1479" r:id="rId39"/>
    <p:sldId id="1480" r:id="rId40"/>
    <p:sldId id="1481" r:id="rId41"/>
    <p:sldId id="1428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mli" initials="h" lastIdx="4" clrIdx="0"/>
  <p:cmAuthor id="2" name="xitian fan" initials="xf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E6E6E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>
        <p:scale>
          <a:sx n="50" d="100"/>
          <a:sy n="50" d="100"/>
        </p:scale>
        <p:origin x="175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15380-D13F-44E6-89A9-05E812D62ACF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D87DC-52BA-4C95-BF8C-878A9EEC84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E06B2-D378-40C2-AC04-758CE368314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25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除了前面的测试外，论文还对电子学系统的死时间进行了测试，结果表明读出系统死时间约</a:t>
            </a:r>
            <a:r>
              <a:rPr lang="en-US" altLang="zh-CN" dirty="0"/>
              <a:t>25μs</a:t>
            </a:r>
            <a:r>
              <a:rPr lang="zh-CN" altLang="en-US" dirty="0"/>
              <a:t>。电子学系统性能总结如表所示，各项性能均满足原型探测器读出需求，该方案为未来大规模</a:t>
            </a:r>
            <a:r>
              <a:rPr lang="en-US" altLang="zh-CN" dirty="0"/>
              <a:t>MTPC</a:t>
            </a:r>
            <a:r>
              <a:rPr lang="zh-CN" altLang="en-US" dirty="0"/>
              <a:t>装置的读出奠定了技术基础。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28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970CFA8-6414-4CF6-B00E-326575E03364}" type="slidenum">
              <a:rPr altLang="en-US" sz="1200" smtClean="0">
                <a:latin typeface="Times New Roman" panose="02020603050405020304" pitchFamily="18" charset="0"/>
              </a:rPr>
              <a:t>32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D87DC-52BA-4C95-BF8C-878A9EEC841E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电荷测量？能量测量？</a:t>
            </a:r>
            <a:endParaRPr lang="en-US" altLang="zh-CN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前端读出板使用的是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AGET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读出芯片，单块前端读出板集成了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块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AGET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256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路通道读出。根据实验情况估算出来工作情况下单块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FEC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数据率达到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21Mbps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。由于调试过程中触发率会远大于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10Hz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，我们设计要求数据率大于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100Mbps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。同样根据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AGET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芯片读出方式，可以计算其死时间达到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3.41ms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，触发率上限约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290Hz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，能够满足实验要求。</a:t>
            </a:r>
            <a:endParaRPr lang="en-US" altLang="zh-CN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我们实验室另外要求设计的。</a:t>
            </a:r>
            <a:endParaRPr lang="zh-CN" altLang="en-US" smtClean="0"/>
          </a:p>
        </p:txBody>
      </p:sp>
      <p:sp>
        <p:nvSpPr>
          <p:cNvPr id="2355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0AA7D55-006C-4551-9E8D-35892633DA0D}" type="slidenum">
              <a:rPr lang="zh-CN" altLang="en-US" smtClean="0"/>
              <a:pPr/>
              <a:t>10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65635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电荷测量？能量测量？</a:t>
            </a:r>
            <a:endParaRPr lang="en-US" altLang="zh-CN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前端读出板使用的是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AGET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读出芯片，单块前端读出板集成了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块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AGET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256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路通道读出。根据实验情况估算出来工作情况下单块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FEC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数据率达到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21Mbps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。由于调试过程中触发率会远大于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10Hz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，我们设计要求数据率大于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100Mbps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。同样根据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AGET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芯片读出方式，可以计算其死时间达到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3.41ms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，触发率上限约</a:t>
            </a:r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290Hz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，能够满足实验要求。</a:t>
            </a:r>
            <a:endParaRPr lang="en-US" altLang="zh-CN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我们实验室另外要求设计的。</a:t>
            </a:r>
            <a:endParaRPr lang="zh-CN" altLang="en-US" smtClean="0"/>
          </a:p>
        </p:txBody>
      </p:sp>
      <p:sp>
        <p:nvSpPr>
          <p:cNvPr id="307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CE94FDF-2566-4482-86B6-E4DC0B048EEC}" type="slidenum">
              <a:rPr lang="zh-CN" altLang="en-US" smtClean="0"/>
              <a:pPr/>
              <a:t>12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734609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mtClean="0"/>
              <a:t>该读出系统还用于了东莞散裂中子源白光中子束线测试当中当中，配合科大</a:t>
            </a:r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镀硼</a:t>
            </a:r>
            <a:r>
              <a:rPr lang="zh-CN" altLang="zh-CN" smtClean="0"/>
              <a:t>探测器</a:t>
            </a:r>
            <a:r>
              <a:rPr lang="zh-CN" altLang="en-US" smtClean="0"/>
              <a:t>得到首次得到了中子束斑成像结果，</a:t>
            </a:r>
            <a:r>
              <a:rPr lang="zh-CN" altLang="zh-CN" smtClean="0"/>
              <a:t>如图所示</a:t>
            </a:r>
            <a:r>
              <a:rPr lang="zh-CN" altLang="en-US" smtClean="0"/>
              <a:t>。</a:t>
            </a:r>
            <a:endParaRPr lang="en-US" altLang="zh-CN" smtClean="0"/>
          </a:p>
        </p:txBody>
      </p:sp>
      <p:sp>
        <p:nvSpPr>
          <p:cNvPr id="5120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78A2CF-92E0-4609-896B-2016CB75AA94}" type="slidenum">
              <a:rPr lang="zh-CN" altLang="en-US" smtClean="0"/>
              <a:pPr/>
              <a:t>17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166543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42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8A86F80-125C-4189-8159-8BA06410EE05}" type="slidenum">
              <a:rPr lang="zh-CN" altLang="en-US" smtClean="0"/>
              <a:pPr/>
              <a:t>18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97801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21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22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23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24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7F1B6-C185-442D-B0E2-D50FE01DF800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7F46-98C3-4B8A-884D-2F60659EB3D6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931A9-3B32-4B80-BBF0-A1DFE4172A07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CA97-0DEA-4629-83F6-2A3E2311C97C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6D26A-560A-4DB4-986B-F322E8AD378B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3FCD6-0998-4548-A800-C9A278014C1F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24C86-896F-4BD1-997F-5F8055C439F5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0E9-C0E3-464C-AD60-5AB6EB911D73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B18B-E615-4DA9-AECA-60A3EED14F6A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2E5C4-55AB-49FC-BFA7-5FFC47B98D8A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697D6-20EA-4C1D-925F-AA741C4D1FCB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6A9C4-CB11-427E-B4AC-349DA88F3EEF}" type="datetime1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.pn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10" Type="http://schemas.openxmlformats.org/officeDocument/2006/relationships/image" Target="../media/image58.jpe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4450" y="1485481"/>
            <a:ext cx="9055735" cy="1215390"/>
          </a:xfrm>
        </p:spPr>
        <p:txBody>
          <a:bodyPr>
            <a:noAutofit/>
          </a:bodyPr>
          <a:lstStyle/>
          <a:p>
            <a:r>
              <a:rPr lang="en-US" altLang="zh-CN" sz="4400" b="1" dirty="0" smtClean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MTPC</a:t>
            </a:r>
            <a:r>
              <a:rPr lang="zh-CN" altLang="en-US" sz="4400" b="1" dirty="0" smtClean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读出电子学工作</a:t>
            </a:r>
            <a:r>
              <a:rPr lang="zh-CN" altLang="en-US" sz="4400" b="1" dirty="0" smtClean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回顾</a:t>
            </a:r>
            <a:r>
              <a:rPr lang="en-US" altLang="zh-CN" sz="4400" b="1" dirty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/>
            </a:r>
            <a:br>
              <a:rPr lang="en-US" altLang="zh-CN" sz="4400" b="1" dirty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</a:br>
            <a:r>
              <a:rPr lang="zh-CN" altLang="en-US" sz="4400" b="1" dirty="0" smtClean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及当前</a:t>
            </a:r>
            <a:r>
              <a:rPr lang="zh-CN" altLang="en-US" sz="4400" b="1" dirty="0" smtClean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进展</a:t>
            </a:r>
            <a:endParaRPr lang="zh-CN" altLang="en-US" sz="4400" b="1" dirty="0">
              <a:solidFill>
                <a:srgbClr val="99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64812" y="3433921"/>
            <a:ext cx="7615003" cy="7592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封常青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93535" y="5844700"/>
            <a:ext cx="335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2024-11-30 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深圳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副标题 2"/>
          <p:cNvSpPr>
            <a:spLocks noGrp="1"/>
          </p:cNvSpPr>
          <p:nvPr/>
        </p:nvSpPr>
        <p:spPr>
          <a:xfrm>
            <a:off x="44450" y="71718"/>
            <a:ext cx="5945391" cy="517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时间投影室实验技术暨第二届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MTPC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研讨会 </a:t>
            </a:r>
            <a:r>
              <a:rPr lang="en-US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(MTPC2024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63" y="61551"/>
            <a:ext cx="2956837" cy="6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071167" y="4014315"/>
            <a:ext cx="7002295" cy="130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中国科学技术大学  </a:t>
            </a:r>
            <a:endParaRPr lang="en-US" altLang="zh-CN" sz="280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核探测与核电子学国家重点实验室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78850" cy="811212"/>
          </a:xfrm>
        </p:spPr>
        <p:txBody>
          <a:bodyPr/>
          <a:lstStyle/>
          <a:p>
            <a:r>
              <a:rPr kumimoji="1" lang="zh-CN" altLang="en-US" sz="3600" b="1" smtClean="0">
                <a:solidFill>
                  <a:srgbClr val="000066"/>
                </a:solidFill>
              </a:rPr>
              <a:t>基于</a:t>
            </a:r>
            <a:r>
              <a:rPr kumimoji="1" lang="en-US" altLang="zh-CN" sz="3600" b="1" smtClean="0">
                <a:solidFill>
                  <a:srgbClr val="000066"/>
                </a:solidFill>
              </a:rPr>
              <a:t>AGET</a:t>
            </a:r>
            <a:r>
              <a:rPr kumimoji="1" lang="zh-CN" altLang="en-US" sz="3600" b="1" smtClean="0">
                <a:solidFill>
                  <a:srgbClr val="000066"/>
                </a:solidFill>
              </a:rPr>
              <a:t>的前端读出模块设计方案</a:t>
            </a:r>
          </a:p>
        </p:txBody>
      </p:sp>
      <p:sp>
        <p:nvSpPr>
          <p:cNvPr id="22531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EA26C-ACA1-450B-8B15-56F8B2FF43C6}" type="slidenum">
              <a:rPr lang="zh-CN" altLang="en-US" sz="12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zh-CN" altLang="en-US" sz="1200" smtClean="0"/>
          </a:p>
        </p:txBody>
      </p:sp>
      <p:pic>
        <p:nvPicPr>
          <p:cNvPr id="22532" name="内容占位符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1412875"/>
            <a:ext cx="47767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矩形 7"/>
          <p:cNvSpPr>
            <a:spLocks noChangeArrowheads="1"/>
          </p:cNvSpPr>
          <p:nvPr/>
        </p:nvSpPr>
        <p:spPr bwMode="auto">
          <a:xfrm>
            <a:off x="130175" y="1196975"/>
            <a:ext cx="422592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001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b="1">
                <a:ea typeface="黑体" panose="02010609060101010101" pitchFamily="49" charset="-122"/>
              </a:rPr>
              <a:t>技术方案：</a:t>
            </a:r>
            <a:r>
              <a:rPr lang="en-US" altLang="zh-CN" sz="1600" b="1">
                <a:ea typeface="黑体" panose="02010609060101010101" pitchFamily="49" charset="-122"/>
              </a:rPr>
              <a:t>4</a:t>
            </a:r>
            <a:r>
              <a:rPr lang="zh-CN" altLang="en-US" sz="1600" b="1">
                <a:ea typeface="黑体" panose="02010609060101010101" pitchFamily="49" charset="-122"/>
              </a:rPr>
              <a:t>*（</a:t>
            </a:r>
            <a:r>
              <a:rPr lang="en-US" altLang="zh-CN" sz="1600" b="1">
                <a:ea typeface="黑体" panose="02010609060101010101" pitchFamily="49" charset="-122"/>
              </a:rPr>
              <a:t>AGET+ADC</a:t>
            </a:r>
            <a:r>
              <a:rPr lang="zh-CN" altLang="en-US" sz="1600" b="1">
                <a:ea typeface="黑体" panose="02010609060101010101" pitchFamily="49" charset="-122"/>
              </a:rPr>
              <a:t>）</a:t>
            </a:r>
            <a:r>
              <a:rPr lang="en-US" altLang="zh-CN" sz="1600" b="1">
                <a:ea typeface="黑体" panose="02010609060101010101" pitchFamily="49" charset="-122"/>
              </a:rPr>
              <a:t>+FPGA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b="1">
                <a:ea typeface="黑体" panose="02010609060101010101" pitchFamily="49" charset="-122"/>
              </a:rPr>
              <a:t>输入通道：</a:t>
            </a:r>
            <a:r>
              <a:rPr lang="en-US" altLang="zh-CN" sz="1600" b="1">
                <a:ea typeface="黑体" panose="02010609060101010101" pitchFamily="49" charset="-122"/>
              </a:rPr>
              <a:t>256</a:t>
            </a:r>
            <a:r>
              <a:rPr lang="zh-CN" altLang="en-US" sz="1600" b="1">
                <a:ea typeface="黑体" panose="02010609060101010101" pitchFamily="49" charset="-122"/>
              </a:rPr>
              <a:t>路（</a:t>
            </a:r>
            <a:r>
              <a:rPr lang="en-US" altLang="zh-CN" sz="1600" b="1">
                <a:ea typeface="黑体" panose="02010609060101010101" pitchFamily="49" charset="-122"/>
              </a:rPr>
              <a:t>64</a:t>
            </a:r>
            <a:r>
              <a:rPr lang="zh-CN" altLang="en-US" sz="1600" b="1">
                <a:ea typeface="黑体" panose="02010609060101010101" pitchFamily="49" charset="-122"/>
              </a:rPr>
              <a:t>*</a:t>
            </a:r>
            <a:r>
              <a:rPr lang="en-US" altLang="zh-CN" sz="1600" b="1">
                <a:ea typeface="黑体" panose="02010609060101010101" pitchFamily="49" charset="-122"/>
              </a:rPr>
              <a:t>4</a:t>
            </a:r>
            <a:r>
              <a:rPr lang="zh-CN" altLang="en-US" sz="1600" b="1">
                <a:ea typeface="黑体" panose="02010609060101010101" pitchFamily="49" charset="-122"/>
              </a:rPr>
              <a:t>）</a:t>
            </a:r>
            <a:endParaRPr lang="en-US" altLang="zh-CN" sz="1600" b="1"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b="1">
                <a:ea typeface="黑体" panose="02010609060101010101" pitchFamily="49" charset="-122"/>
              </a:rPr>
              <a:t>信号幅度：</a:t>
            </a:r>
            <a:r>
              <a:rPr lang="en-US" altLang="zh-CN" sz="1600" b="1">
                <a:ea typeface="黑体" panose="02010609060101010101" pitchFamily="49" charset="-122"/>
              </a:rPr>
              <a:t>120fC</a:t>
            </a:r>
            <a:r>
              <a:rPr lang="zh-CN" altLang="en-US" sz="1600" b="1">
                <a:ea typeface="黑体" panose="02010609060101010101" pitchFamily="49" charset="-122"/>
              </a:rPr>
              <a:t>、</a:t>
            </a:r>
            <a:r>
              <a:rPr lang="en-US" altLang="zh-CN" sz="1600" b="1">
                <a:ea typeface="黑体" panose="02010609060101010101" pitchFamily="49" charset="-122"/>
              </a:rPr>
              <a:t>240fC</a:t>
            </a:r>
            <a:r>
              <a:rPr lang="zh-CN" altLang="en-US" sz="1600" b="1">
                <a:ea typeface="黑体" panose="02010609060101010101" pitchFamily="49" charset="-122"/>
              </a:rPr>
              <a:t>、</a:t>
            </a:r>
            <a:r>
              <a:rPr lang="en-US" altLang="zh-CN" sz="1600" b="1">
                <a:ea typeface="黑体" panose="02010609060101010101" pitchFamily="49" charset="-122"/>
              </a:rPr>
              <a:t>1pC</a:t>
            </a:r>
            <a:r>
              <a:rPr lang="zh-CN" altLang="en-US" sz="1600" b="1">
                <a:ea typeface="黑体" panose="02010609060101010101" pitchFamily="49" charset="-122"/>
              </a:rPr>
              <a:t>、</a:t>
            </a:r>
            <a:r>
              <a:rPr lang="en-US" altLang="zh-CN" sz="1600" b="1">
                <a:ea typeface="黑体" panose="02010609060101010101" pitchFamily="49" charset="-122"/>
              </a:rPr>
              <a:t>10pC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>
                <a:ea typeface="黑体" panose="02010609060101010101" pitchFamily="49" charset="-122"/>
              </a:rPr>
              <a:t>时间窗口：</a:t>
            </a:r>
            <a:r>
              <a:rPr lang="en-US" altLang="zh-CN" sz="1600">
                <a:ea typeface="黑体" panose="02010609060101010101" pitchFamily="49" charset="-122"/>
              </a:rPr>
              <a:t>512*</a:t>
            </a:r>
            <a:r>
              <a:rPr lang="zh-CN" altLang="en-US" sz="1600">
                <a:ea typeface="黑体" panose="02010609060101010101" pitchFamily="49" charset="-122"/>
              </a:rPr>
              <a:t>采样周期</a:t>
            </a:r>
            <a:endParaRPr lang="en-US" altLang="zh-CN" sz="1600">
              <a:ea typeface="黑体" panose="02010609060101010101" pitchFamily="49" charset="-122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600">
                <a:ea typeface="黑体" panose="02010609060101010101" pitchFamily="49" charset="-122"/>
              </a:rPr>
              <a:t>采样率</a:t>
            </a:r>
            <a:r>
              <a:rPr lang="en-US" altLang="zh-CN" sz="1600">
                <a:ea typeface="黑体" panose="02010609060101010101" pitchFamily="49" charset="-122"/>
              </a:rPr>
              <a:t>1MHz~100MHz</a:t>
            </a:r>
            <a:r>
              <a:rPr lang="zh-CN" altLang="en-US" sz="1600">
                <a:ea typeface="黑体" panose="02010609060101010101" pitchFamily="49" charset="-122"/>
              </a:rPr>
              <a:t>可配置</a:t>
            </a:r>
            <a:endParaRPr lang="en-US" altLang="zh-CN" sz="1600"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>
                <a:ea typeface="黑体" panose="02010609060101010101" pitchFamily="49" charset="-122"/>
              </a:rPr>
              <a:t>电源接口：</a:t>
            </a:r>
            <a:r>
              <a:rPr lang="en-US" altLang="zh-CN" sz="1600">
                <a:ea typeface="黑体" panose="02010609060101010101" pitchFamily="49" charset="-122"/>
              </a:rPr>
              <a:t>DC+5V</a:t>
            </a:r>
            <a:r>
              <a:rPr lang="zh-CN" altLang="en-US" sz="1600">
                <a:ea typeface="黑体" panose="02010609060101010101" pitchFamily="49" charset="-122"/>
              </a:rPr>
              <a:t>（</a:t>
            </a:r>
            <a:r>
              <a:rPr lang="en-US" altLang="zh-CN" sz="1600">
                <a:ea typeface="黑体" panose="02010609060101010101" pitchFamily="49" charset="-122"/>
              </a:rPr>
              <a:t>2A</a:t>
            </a:r>
            <a:r>
              <a:rPr lang="zh-CN" altLang="en-US" sz="1600">
                <a:ea typeface="黑体" panose="02010609060101010101" pitchFamily="49" charset="-122"/>
              </a:rPr>
              <a:t>）</a:t>
            </a:r>
            <a:endParaRPr lang="en-US" altLang="zh-CN" sz="1600"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>
                <a:ea typeface="黑体" panose="02010609060101010101" pitchFamily="49" charset="-122"/>
              </a:rPr>
              <a:t>数据接口：单芯双向光纤、串行</a:t>
            </a:r>
            <a:endParaRPr lang="en-US" altLang="zh-CN" sz="1600">
              <a:ea typeface="黑体" panose="02010609060101010101" pitchFamily="49" charset="-122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600">
                <a:ea typeface="黑体" panose="02010609060101010101" pitchFamily="49" charset="-122"/>
              </a:rPr>
              <a:t>千兆以太网、</a:t>
            </a:r>
            <a:r>
              <a:rPr lang="en-US" altLang="zh-CN" sz="1600">
                <a:ea typeface="黑体" panose="02010609060101010101" pitchFamily="49" charset="-122"/>
              </a:rPr>
              <a:t>400Mbps</a:t>
            </a:r>
            <a:r>
              <a:rPr lang="zh-CN" altLang="en-US" sz="1600">
                <a:ea typeface="黑体" panose="02010609060101010101" pitchFamily="49" charset="-122"/>
              </a:rPr>
              <a:t>普通接口</a:t>
            </a:r>
            <a:endParaRPr lang="en-US" altLang="zh-CN" sz="1600"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>
                <a:ea typeface="黑体" panose="02010609060101010101" pitchFamily="49" charset="-122"/>
              </a:rPr>
              <a:t>数据包大小：</a:t>
            </a:r>
            <a:r>
              <a:rPr lang="en-US" altLang="zh-CN" sz="1600">
                <a:ea typeface="黑体" panose="02010609060101010101" pitchFamily="49" charset="-122"/>
              </a:rPr>
              <a:t>2.1Mbit /event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>
                <a:ea typeface="黑体" panose="02010609060101010101" pitchFamily="49" charset="-122"/>
              </a:rPr>
              <a:t>单事例死时间：</a:t>
            </a:r>
            <a:r>
              <a:rPr lang="en-US" altLang="zh-CN" sz="1600">
                <a:ea typeface="黑体" panose="02010609060101010101" pitchFamily="49" charset="-122"/>
              </a:rPr>
              <a:t>1.4ms</a:t>
            </a:r>
            <a:r>
              <a:rPr lang="zh-CN" altLang="en-US" sz="1600">
                <a:ea typeface="黑体" panose="02010609060101010101" pitchFamily="49" charset="-122"/>
              </a:rPr>
              <a:t>（全读出）</a:t>
            </a:r>
            <a:endParaRPr lang="en-US" altLang="zh-CN" sz="1600"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b="1">
                <a:ea typeface="黑体" panose="02010609060101010101" pitchFamily="49" charset="-122"/>
              </a:rPr>
              <a:t>单板最高事例率：</a:t>
            </a:r>
            <a:endParaRPr lang="en-US" altLang="zh-CN" sz="1600" b="1">
              <a:ea typeface="黑体" panose="02010609060101010101" pitchFamily="49" charset="-122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600">
                <a:ea typeface="黑体" panose="02010609060101010101" pitchFamily="49" charset="-122"/>
              </a:rPr>
              <a:t>全读出：</a:t>
            </a:r>
            <a:r>
              <a:rPr lang="en-US" altLang="zh-CN" sz="1600">
                <a:ea typeface="黑体" panose="02010609060101010101" pitchFamily="49" charset="-122"/>
              </a:rPr>
              <a:t>~300Hz (</a:t>
            </a:r>
            <a:r>
              <a:rPr lang="zh-CN" altLang="en-US" sz="1600">
                <a:ea typeface="黑体" panose="02010609060101010101" pitchFamily="49" charset="-122"/>
              </a:rPr>
              <a:t>受数据接口限制</a:t>
            </a:r>
            <a:r>
              <a:rPr lang="en-US" altLang="zh-CN" sz="1600">
                <a:ea typeface="黑体" panose="02010609060101010101" pitchFamily="49" charset="-122"/>
              </a:rPr>
              <a:t>)</a:t>
            </a:r>
          </a:p>
          <a:p>
            <a:pPr lvl="2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600">
                <a:ea typeface="黑体" panose="02010609060101010101" pitchFamily="49" charset="-122"/>
              </a:rPr>
              <a:t>部分通道读出：</a:t>
            </a:r>
            <a:r>
              <a:rPr lang="en-US" altLang="zh-CN" sz="1600">
                <a:ea typeface="黑体" panose="02010609060101010101" pitchFamily="49" charset="-122"/>
              </a:rPr>
              <a:t>&gt;1kHz</a:t>
            </a:r>
          </a:p>
        </p:txBody>
      </p:sp>
    </p:spTree>
    <p:extLst>
      <p:ext uri="{BB962C8B-B14F-4D97-AF65-F5344CB8AC3E}">
        <p14:creationId xmlns:p14="http://schemas.microsoft.com/office/powerpoint/2010/main" val="3532620921"/>
      </p:ext>
    </p:extLst>
  </p:cSld>
  <p:clrMapOvr>
    <a:masterClrMapping/>
  </p:clrMapOvr>
  <p:transition spd="slow" advTm="4030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070A46-7787-4ED6-9D1A-1DCBD6EA42E6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zh-CN" altLang="zh-CN" sz="1200" smtClean="0"/>
          </a:p>
        </p:txBody>
      </p:sp>
      <p:pic>
        <p:nvPicPr>
          <p:cNvPr id="35843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468438"/>
            <a:ext cx="60483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圆角矩形 15"/>
          <p:cNvSpPr/>
          <p:nvPr/>
        </p:nvSpPr>
        <p:spPr>
          <a:xfrm>
            <a:off x="2028825" y="4319588"/>
            <a:ext cx="4762500" cy="5857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AGET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文本框 16"/>
          <p:cNvSpPr txBox="1">
            <a:spLocks noChangeArrowheads="1"/>
          </p:cNvSpPr>
          <p:nvPr/>
        </p:nvSpPr>
        <p:spPr bwMode="auto">
          <a:xfrm>
            <a:off x="3952875" y="3016250"/>
            <a:ext cx="1069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  <a:endParaRPr lang="zh-CN" alt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文本框 17"/>
          <p:cNvSpPr txBox="1">
            <a:spLocks noChangeArrowheads="1"/>
          </p:cNvSpPr>
          <p:nvPr/>
        </p:nvSpPr>
        <p:spPr bwMode="auto">
          <a:xfrm>
            <a:off x="2811463" y="3435350"/>
            <a:ext cx="727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endParaRPr lang="zh-CN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3346450" y="3738563"/>
            <a:ext cx="114300" cy="2460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cxnSpLocks/>
          </p:cNvCxnSpPr>
          <p:nvPr/>
        </p:nvCxnSpPr>
        <p:spPr>
          <a:xfrm flipV="1">
            <a:off x="3460750" y="1482725"/>
            <a:ext cx="234950" cy="2365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9" name="文本框 20"/>
          <p:cNvSpPr txBox="1">
            <a:spLocks noChangeArrowheads="1"/>
          </p:cNvSpPr>
          <p:nvPr/>
        </p:nvSpPr>
        <p:spPr bwMode="auto">
          <a:xfrm>
            <a:off x="3695700" y="1177925"/>
            <a:ext cx="1211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光收发器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1822450" y="5603875"/>
            <a:ext cx="5329238" cy="406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cs typeface="Times New Roman" panose="02020603050405020304" pitchFamily="18" charset="0"/>
              </a:rPr>
              <a:t>高密度连接器</a:t>
            </a:r>
          </a:p>
        </p:txBody>
      </p:sp>
      <p:sp>
        <p:nvSpPr>
          <p:cNvPr id="41995" name="标题 2"/>
          <p:cNvSpPr txBox="1">
            <a:spLocks/>
          </p:cNvSpPr>
          <p:nvPr/>
        </p:nvSpPr>
        <p:spPr bwMode="auto">
          <a:xfrm>
            <a:off x="485775" y="250826"/>
            <a:ext cx="8229600" cy="8112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1" lang="zh-CN" altLang="en-US" dirty="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+mj-cs"/>
              </a:rPr>
              <a:t>研制完成的</a:t>
            </a:r>
            <a:r>
              <a:rPr kumimoji="1" lang="en-US" altLang="zh-CN" dirty="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+mj-cs"/>
              </a:rPr>
              <a:t>AGET-FEC</a:t>
            </a:r>
            <a:r>
              <a:rPr kumimoji="1" lang="zh-CN" altLang="en-US" dirty="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+mj-cs"/>
              </a:rPr>
              <a:t>模块</a:t>
            </a:r>
          </a:p>
        </p:txBody>
      </p:sp>
    </p:spTree>
    <p:extLst>
      <p:ext uri="{BB962C8B-B14F-4D97-AF65-F5344CB8AC3E}">
        <p14:creationId xmlns:p14="http://schemas.microsoft.com/office/powerpoint/2010/main" val="4140203842"/>
      </p:ext>
    </p:extLst>
  </p:cSld>
  <p:clrMapOvr>
    <a:masterClrMapping/>
  </p:clrMapOvr>
  <p:transition advTm="2753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12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kumimoji="1" lang="zh-CN" altLang="en-US" sz="3600" b="1" dirty="0">
                <a:solidFill>
                  <a:srgbClr val="000066"/>
                </a:solidFill>
                <a:latin typeface="Calibri" panose="020F0502020204030204" pitchFamily="34" charset="0"/>
                <a:ea typeface="+mn-ea"/>
              </a:rPr>
              <a:t>后端电子学设计方案</a:t>
            </a:r>
          </a:p>
        </p:txBody>
      </p:sp>
      <p:sp>
        <p:nvSpPr>
          <p:cNvPr id="2969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829218-986F-4584-9D16-9DB4B4B8BD54}" type="slidenum">
              <a:rPr lang="zh-CN" altLang="en-US" sz="12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zh-CN" altLang="en-US" sz="1200" smtClean="0"/>
          </a:p>
        </p:txBody>
      </p:sp>
      <p:sp>
        <p:nvSpPr>
          <p:cNvPr id="29700" name="矩形 10"/>
          <p:cNvSpPr>
            <a:spLocks noChangeArrowheads="1"/>
          </p:cNvSpPr>
          <p:nvPr/>
        </p:nvSpPr>
        <p:spPr bwMode="auto">
          <a:xfrm>
            <a:off x="201613" y="1189038"/>
            <a:ext cx="4370387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001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ea typeface="黑体" panose="02010609060101010101" pitchFamily="49" charset="-122"/>
                <a:sym typeface="Arial" panose="020B0604020202020204" pitchFamily="34" charset="0"/>
              </a:rPr>
              <a:t>FEC</a:t>
            </a:r>
            <a:r>
              <a:rPr lang="zh-CN" altLang="en-US" sz="1600" dirty="0">
                <a:ea typeface="黑体" panose="02010609060101010101" pitchFamily="49" charset="-122"/>
                <a:sym typeface="Arial" panose="020B0604020202020204" pitchFamily="34" charset="0"/>
              </a:rPr>
              <a:t>接口</a:t>
            </a:r>
            <a:endParaRPr lang="en-US" altLang="zh-CN" sz="1600" dirty="0"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</a:pPr>
            <a:r>
              <a:rPr lang="en-US" altLang="zh-CN" sz="1600" dirty="0">
                <a:ea typeface="黑体" panose="02010609060101010101" pitchFamily="49" charset="-122"/>
                <a:sym typeface="Arial" panose="020B0604020202020204" pitchFamily="34" charset="0"/>
              </a:rPr>
              <a:t>6</a:t>
            </a:r>
            <a:r>
              <a:rPr lang="zh-CN" altLang="en-US" sz="1600" dirty="0">
                <a:ea typeface="黑体" panose="02010609060101010101" pitchFamily="49" charset="-122"/>
                <a:sym typeface="Arial" panose="020B0604020202020204" pitchFamily="34" charset="0"/>
              </a:rPr>
              <a:t>路高速串行接口</a:t>
            </a:r>
            <a:endParaRPr lang="en-US" altLang="zh-CN" sz="1600" dirty="0"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</a:pPr>
            <a:r>
              <a:rPr lang="en-US" altLang="zh-CN" sz="1600" dirty="0">
                <a:ea typeface="黑体" panose="02010609060101010101" pitchFamily="49" charset="-122"/>
                <a:sym typeface="Arial" panose="020B0604020202020204" pitchFamily="34" charset="0"/>
              </a:rPr>
              <a:t>24</a:t>
            </a:r>
            <a:r>
              <a:rPr lang="zh-CN" altLang="en-US" sz="1600" dirty="0">
                <a:ea typeface="黑体" panose="02010609060101010101" pitchFamily="49" charset="-122"/>
                <a:sym typeface="Arial" panose="020B0604020202020204" pitchFamily="34" charset="0"/>
              </a:rPr>
              <a:t>路中速串行接口</a:t>
            </a:r>
            <a:endParaRPr lang="en-US" altLang="zh-CN" sz="1600" dirty="0"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1600" dirty="0">
                <a:ea typeface="黑体" panose="02010609060101010101" pitchFamily="49" charset="-122"/>
                <a:sym typeface="Arial" panose="020B0604020202020204" pitchFamily="34" charset="0"/>
              </a:rPr>
              <a:t>计算机接口：千兆以太网</a:t>
            </a:r>
            <a:endParaRPr lang="en-US" altLang="zh-CN" sz="1600" dirty="0"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ea typeface="黑体" panose="02010609060101010101" pitchFamily="49" charset="-122"/>
                <a:sym typeface="Arial" panose="020B0604020202020204" pitchFamily="34" charset="0"/>
              </a:rPr>
              <a:t>4Gbit DDR3 SDRAM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ea typeface="黑体" panose="02010609060101010101" pitchFamily="49" charset="-122"/>
                <a:sym typeface="Arial" panose="020B0604020202020204" pitchFamily="34" charset="0"/>
              </a:rPr>
              <a:t>128Mb Flash</a:t>
            </a:r>
          </a:p>
          <a:p>
            <a:pPr lvl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ea typeface="黑体" panose="02010609060101010101" pitchFamily="49" charset="-122"/>
                <a:sym typeface="Arial" panose="020B0604020202020204" pitchFamily="34" charset="0"/>
              </a:rPr>
              <a:t>RJ45</a:t>
            </a:r>
            <a:r>
              <a:rPr lang="zh-CN" altLang="en-US" sz="1600" dirty="0">
                <a:ea typeface="黑体" panose="02010609060101010101" pitchFamily="49" charset="-122"/>
                <a:sym typeface="Arial" panose="020B0604020202020204" pitchFamily="34" charset="0"/>
              </a:rPr>
              <a:t>接口</a:t>
            </a:r>
            <a:endParaRPr lang="en-US" altLang="zh-CN" sz="1600" dirty="0">
              <a:ea typeface="黑体" panose="02010609060101010101" pitchFamily="49" charset="-122"/>
              <a:sym typeface="Arial" panose="020B0604020202020204" pitchFamily="34" charset="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</a:pPr>
            <a:r>
              <a:rPr lang="zh-CN" altLang="en-US" sz="1600" b="1" dirty="0" smtClean="0">
                <a:solidFill>
                  <a:srgbClr val="FF0000"/>
                </a:solidFill>
                <a:ea typeface="黑体" panose="02010609060101010101" pitchFamily="49" charset="-122"/>
                <a:sym typeface="Arial" panose="020B0604020202020204" pitchFamily="34" charset="0"/>
              </a:rPr>
              <a:t>可多板并行工作，进一步</a:t>
            </a:r>
            <a:r>
              <a:rPr lang="zh-CN" altLang="en-US" sz="1600" b="1" dirty="0">
                <a:solidFill>
                  <a:srgbClr val="FF0000"/>
                </a:solidFill>
                <a:ea typeface="黑体" panose="02010609060101010101" pitchFamily="49" charset="-122"/>
                <a:sym typeface="Arial" panose="020B0604020202020204" pitchFamily="34" charset="0"/>
              </a:rPr>
              <a:t>扩展规模</a:t>
            </a:r>
            <a:endParaRPr lang="en-US" altLang="zh-CN" sz="1600" b="1" dirty="0">
              <a:solidFill>
                <a:srgbClr val="FF0000"/>
              </a:solidFill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29701" name="图片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1446213"/>
            <a:ext cx="3649662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图片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11675"/>
            <a:ext cx="497998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图片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4292600"/>
            <a:ext cx="3422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33857"/>
      </p:ext>
    </p:extLst>
  </p:cSld>
  <p:clrMapOvr>
    <a:masterClrMapping/>
  </p:clrMapOvr>
  <p:transition spd="slow" advTm="13793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1A0F0A-8834-4494-A43F-9CA0D76595C2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zh-CN" altLang="zh-CN" sz="1200" smtClean="0"/>
          </a:p>
        </p:txBody>
      </p:sp>
      <p:sp>
        <p:nvSpPr>
          <p:cNvPr id="44035" name="标题 2"/>
          <p:cNvSpPr txBox="1">
            <a:spLocks/>
          </p:cNvSpPr>
          <p:nvPr/>
        </p:nvSpPr>
        <p:spPr bwMode="auto">
          <a:xfrm>
            <a:off x="1584324" y="476250"/>
            <a:ext cx="6600305" cy="116517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1" lang="zh-CN" altLang="en-US" sz="3600" b="1" dirty="0" smtClean="0">
                <a:solidFill>
                  <a:srgbClr val="000066"/>
                </a:solidFill>
                <a:latin typeface="+mn-ea"/>
                <a:ea typeface="+mn-ea"/>
              </a:rPr>
              <a:t>后端电子学</a:t>
            </a:r>
            <a:endParaRPr kumimoji="1" lang="en-US" altLang="zh-CN" sz="3600" b="1" dirty="0" smtClean="0">
              <a:solidFill>
                <a:srgbClr val="000066"/>
              </a:solidFill>
              <a:latin typeface="+mn-ea"/>
              <a:ea typeface="+mn-ea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kumimoji="1" lang="zh-CN" altLang="en-US" sz="3600" b="1" dirty="0" smtClean="0">
                <a:solidFill>
                  <a:srgbClr val="000066"/>
                </a:solidFill>
                <a:latin typeface="+mn-ea"/>
                <a:ea typeface="+mn-ea"/>
              </a:rPr>
              <a:t>数据汇总模块</a:t>
            </a:r>
            <a:r>
              <a:rPr kumimoji="1" lang="en-US" altLang="zh-CN" sz="3600" b="1" dirty="0" smtClean="0">
                <a:solidFill>
                  <a:srgbClr val="000066"/>
                </a:solidFill>
                <a:latin typeface="+mn-ea"/>
                <a:ea typeface="+mn-ea"/>
              </a:rPr>
              <a:t>——DCM</a:t>
            </a:r>
            <a:endParaRPr kumimoji="1" lang="zh-CN" altLang="en-US" sz="3600" b="1" dirty="0">
              <a:solidFill>
                <a:srgbClr val="000066"/>
              </a:solidFill>
              <a:latin typeface="+mn-ea"/>
              <a:ea typeface="+mn-ea"/>
            </a:endParaRPr>
          </a:p>
        </p:txBody>
      </p:sp>
      <p:pic>
        <p:nvPicPr>
          <p:cNvPr id="37892" name="图片 5" descr="DAQ(含机壳)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b="20482"/>
          <a:stretch>
            <a:fillRect/>
          </a:stretch>
        </p:blipFill>
        <p:spPr bwMode="auto">
          <a:xfrm>
            <a:off x="4356100" y="2349500"/>
            <a:ext cx="46450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箭头: 右 1"/>
          <p:cNvSpPr>
            <a:spLocks noChangeArrowheads="1"/>
          </p:cNvSpPr>
          <p:nvPr/>
        </p:nvSpPr>
        <p:spPr bwMode="auto">
          <a:xfrm>
            <a:off x="3881438" y="3141663"/>
            <a:ext cx="477837" cy="287337"/>
          </a:xfrm>
          <a:prstGeom prst="rightArrow">
            <a:avLst>
              <a:gd name="adj1" fmla="val 50000"/>
              <a:gd name="adj2" fmla="val 50074"/>
            </a:avLst>
          </a:prstGeom>
          <a:solidFill>
            <a:srgbClr val="99CCFF"/>
          </a:solidFill>
          <a:ln w="9525" algn="ctr">
            <a:solidFill>
              <a:srgbClr val="33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65363"/>
            <a:ext cx="354012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418453"/>
      </p:ext>
    </p:extLst>
  </p:cSld>
  <p:clrMapOvr>
    <a:masterClrMapping/>
  </p:clrMapOvr>
  <p:transition advTm="1583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701675"/>
          </a:xfrm>
        </p:spPr>
        <p:txBody>
          <a:bodyPr/>
          <a:lstStyle/>
          <a:p>
            <a:r>
              <a:rPr kumimoji="1" lang="en-US" altLang="zh-CN" sz="3600" b="1" smtClean="0">
                <a:solidFill>
                  <a:srgbClr val="000066"/>
                </a:solidFill>
              </a:rPr>
              <a:t>AGET-FEC</a:t>
            </a:r>
            <a:r>
              <a:rPr kumimoji="1" lang="zh-CN" altLang="en-US" sz="3600" b="1" smtClean="0">
                <a:solidFill>
                  <a:srgbClr val="000066"/>
                </a:solidFill>
              </a:rPr>
              <a:t>功能测试</a:t>
            </a:r>
          </a:p>
        </p:txBody>
      </p:sp>
      <p:sp>
        <p:nvSpPr>
          <p:cNvPr id="3891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535737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43285C-5D7E-4943-BA6F-49CC475CCD5C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zh-CN" altLang="zh-CN" sz="1200" smtClean="0"/>
          </a:p>
        </p:txBody>
      </p:sp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8917" name="图片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427163"/>
            <a:ext cx="2605088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图片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22400"/>
            <a:ext cx="27559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图片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1412875"/>
            <a:ext cx="28606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0" name="组合 15"/>
          <p:cNvGrpSpPr>
            <a:grpSpLocks/>
          </p:cNvGrpSpPr>
          <p:nvPr/>
        </p:nvGrpSpPr>
        <p:grpSpPr bwMode="auto">
          <a:xfrm>
            <a:off x="271463" y="3422650"/>
            <a:ext cx="2697162" cy="2465388"/>
            <a:chOff x="357158" y="4023278"/>
            <a:chExt cx="2697672" cy="2465076"/>
          </a:xfrm>
        </p:grpSpPr>
        <p:pic>
          <p:nvPicPr>
            <p:cNvPr id="38925" name="Picture 2" descr="all_input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4572008"/>
              <a:ext cx="2697672" cy="1916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6" name="文本框 15"/>
            <p:cNvSpPr txBox="1">
              <a:spLocks noChangeArrowheads="1"/>
            </p:cNvSpPr>
            <p:nvPr/>
          </p:nvSpPr>
          <p:spPr bwMode="auto">
            <a:xfrm>
              <a:off x="960028" y="4023278"/>
              <a:ext cx="13965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i="1">
                  <a:latin typeface="Calibri" panose="020F0502020204030204" pitchFamily="34" charset="0"/>
                </a:rPr>
                <a:t>采样率</a:t>
              </a:r>
              <a:r>
                <a:rPr lang="en-US" altLang="zh-CN" sz="1200" i="1">
                  <a:latin typeface="Calibri" panose="020F0502020204030204" pitchFamily="34" charset="0"/>
                </a:rPr>
                <a:t>: 25MHz</a:t>
              </a: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i="1">
                  <a:latin typeface="Calibri" panose="020F0502020204030204" pitchFamily="34" charset="0"/>
                </a:rPr>
                <a:t>达峰时间</a:t>
              </a:r>
              <a:r>
                <a:rPr lang="en-US" altLang="zh-CN" sz="1200" i="1">
                  <a:latin typeface="Calibri" panose="020F0502020204030204" pitchFamily="34" charset="0"/>
                </a:rPr>
                <a:t>: 1</a:t>
              </a:r>
              <a:r>
                <a:rPr lang="el-GR" altLang="zh-CN" sz="1200" i="1">
                  <a:latin typeface="Calibri" panose="020F0502020204030204" pitchFamily="34" charset="0"/>
                </a:rPr>
                <a:t>μ</a:t>
              </a:r>
              <a:r>
                <a:rPr lang="en-US" altLang="zh-CN" sz="1200" i="1">
                  <a:latin typeface="Calibri" panose="020F0502020204030204" pitchFamily="34" charset="0"/>
                </a:rPr>
                <a:t>s</a:t>
              </a: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i="1">
                  <a:latin typeface="Calibri" panose="020F0502020204030204" pitchFamily="34" charset="0"/>
                </a:rPr>
                <a:t>动态范围</a:t>
              </a:r>
              <a:r>
                <a:rPr lang="en-US" altLang="zh-CN" sz="1200" i="1">
                  <a:latin typeface="Calibri" panose="020F0502020204030204" pitchFamily="34" charset="0"/>
                </a:rPr>
                <a:t> : 120fC</a:t>
              </a:r>
            </a:p>
          </p:txBody>
        </p:sp>
      </p:grpSp>
      <p:grpSp>
        <p:nvGrpSpPr>
          <p:cNvPr id="38921" name="组合 21"/>
          <p:cNvGrpSpPr>
            <a:grpSpLocks/>
          </p:cNvGrpSpPr>
          <p:nvPr/>
        </p:nvGrpSpPr>
        <p:grpSpPr bwMode="auto">
          <a:xfrm>
            <a:off x="3294063" y="3487738"/>
            <a:ext cx="2555875" cy="2508250"/>
            <a:chOff x="2943417" y="3782801"/>
            <a:chExt cx="2557277" cy="2508889"/>
          </a:xfrm>
        </p:grpSpPr>
        <p:pic>
          <p:nvPicPr>
            <p:cNvPr id="38923" name="Picture 6" descr="all_input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417" y="4286256"/>
              <a:ext cx="2557277" cy="2005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文本框 19"/>
            <p:cNvSpPr txBox="1">
              <a:spLocks noChangeArrowheads="1"/>
            </p:cNvSpPr>
            <p:nvPr/>
          </p:nvSpPr>
          <p:spPr bwMode="auto">
            <a:xfrm>
              <a:off x="3579140" y="3782801"/>
              <a:ext cx="13500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i="1">
                  <a:latin typeface="Calibri" panose="020F0502020204030204" pitchFamily="34" charset="0"/>
                </a:rPr>
                <a:t>采样率</a:t>
              </a:r>
              <a:r>
                <a:rPr lang="en-US" altLang="zh-CN" sz="1200" i="1">
                  <a:latin typeface="Calibri" panose="020F0502020204030204" pitchFamily="34" charset="0"/>
                </a:rPr>
                <a:t>: 2MHz</a:t>
              </a: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i="1">
                  <a:latin typeface="Calibri" panose="020F0502020204030204" pitchFamily="34" charset="0"/>
                </a:rPr>
                <a:t>达峰时间</a:t>
              </a:r>
              <a:r>
                <a:rPr lang="en-US" altLang="zh-CN" sz="1200" i="1">
                  <a:latin typeface="Calibri" panose="020F0502020204030204" pitchFamily="34" charset="0"/>
                </a:rPr>
                <a:t>: 1</a:t>
              </a:r>
              <a:r>
                <a:rPr lang="el-GR" altLang="zh-CN" sz="1200" i="1">
                  <a:latin typeface="Calibri" panose="020F0502020204030204" pitchFamily="34" charset="0"/>
                </a:rPr>
                <a:t>μ</a:t>
              </a:r>
              <a:r>
                <a:rPr lang="en-US" altLang="zh-CN" sz="1200" i="1">
                  <a:latin typeface="Calibri" panose="020F0502020204030204" pitchFamily="34" charset="0"/>
                </a:rPr>
                <a:t>s</a:t>
              </a:r>
            </a:p>
            <a:p>
              <a:pPr>
                <a:spcBef>
                  <a:spcPct val="0"/>
                </a:spcBef>
                <a:buFont typeface="Wingdings" panose="05000000000000000000" pitchFamily="2" charset="2"/>
                <a:buChar char="Ø"/>
              </a:pPr>
              <a:r>
                <a:rPr lang="zh-CN" altLang="en-US" sz="1200" i="1">
                  <a:latin typeface="Calibri" panose="020F0502020204030204" pitchFamily="34" charset="0"/>
                </a:rPr>
                <a:t>动态范围</a:t>
              </a:r>
              <a:r>
                <a:rPr lang="en-US" altLang="zh-CN" sz="1200" i="1">
                  <a:latin typeface="Calibri" panose="020F0502020204030204" pitchFamily="34" charset="0"/>
                </a:rPr>
                <a:t> : 10pC</a:t>
              </a:r>
            </a:p>
          </p:txBody>
        </p:sp>
      </p:grpSp>
      <p:pic>
        <p:nvPicPr>
          <p:cNvPr id="38922" name="图片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924300"/>
            <a:ext cx="3027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591086"/>
      </p:ext>
    </p:extLst>
  </p:cSld>
  <p:clrMapOvr>
    <a:masterClrMapping/>
  </p:clrMapOvr>
  <p:transition spd="slow" advTm="2339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kumimoji="1" lang="en-US" altLang="zh-CN" sz="3600" b="1" dirty="0">
                <a:solidFill>
                  <a:srgbClr val="000066"/>
                </a:solidFill>
                <a:latin typeface="Calibri" panose="020F0502020204030204" pitchFamily="34" charset="0"/>
                <a:ea typeface="+mn-ea"/>
              </a:rPr>
              <a:t>AGET-FEC</a:t>
            </a:r>
            <a:r>
              <a:rPr kumimoji="1" lang="zh-CN" altLang="en-US" sz="3600" b="1" dirty="0">
                <a:solidFill>
                  <a:srgbClr val="000066"/>
                </a:solidFill>
                <a:latin typeface="Calibri" panose="020F0502020204030204" pitchFamily="34" charset="0"/>
                <a:ea typeface="+mn-ea"/>
              </a:rPr>
              <a:t>噪声水平测试</a:t>
            </a:r>
          </a:p>
        </p:txBody>
      </p:sp>
      <p:sp>
        <p:nvSpPr>
          <p:cNvPr id="3993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62788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221418-75B3-4566-ACA6-CD23F017DA5E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zh-CN" altLang="zh-CN" sz="1200" smtClean="0"/>
          </a:p>
        </p:txBody>
      </p:sp>
      <p:pic>
        <p:nvPicPr>
          <p:cNvPr id="39940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3835400"/>
            <a:ext cx="419893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35050"/>
            <a:ext cx="4381500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1122363"/>
            <a:ext cx="42799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文本框 11"/>
          <p:cNvSpPr txBox="1">
            <a:spLocks noChangeArrowheads="1"/>
          </p:cNvSpPr>
          <p:nvPr/>
        </p:nvSpPr>
        <p:spPr bwMode="auto">
          <a:xfrm>
            <a:off x="577850" y="4100513"/>
            <a:ext cx="44545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输入端悬空 （</a:t>
            </a: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1pC</a:t>
            </a: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量程）</a:t>
            </a:r>
            <a:endParaRPr lang="en-US" altLang="zh-CN" sz="2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噪声 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 0.9fC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RMS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5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输入端接测试电容（</a:t>
            </a: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1pC</a:t>
            </a: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量程）</a:t>
            </a:r>
            <a:endParaRPr lang="en-US" altLang="zh-CN" sz="2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噪声：</a:t>
            </a:r>
            <a:r>
              <a:rPr lang="en-US" altLang="zh-CN" sz="18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0.7fC+0.01fC/pF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噪声 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&lt; 1.7fC@C</a:t>
            </a:r>
            <a:r>
              <a:rPr lang="en-US" altLang="zh-CN" sz="1800" baseline="-250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=100pF</a:t>
            </a:r>
          </a:p>
        </p:txBody>
      </p:sp>
      <p:sp>
        <p:nvSpPr>
          <p:cNvPr id="39944" name="文本框 14"/>
          <p:cNvSpPr txBox="1">
            <a:spLocks noChangeArrowheads="1"/>
          </p:cNvSpPr>
          <p:nvPr/>
        </p:nvSpPr>
        <p:spPr bwMode="auto">
          <a:xfrm>
            <a:off x="827088" y="1108075"/>
            <a:ext cx="2224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一块</a:t>
            </a: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FEC</a:t>
            </a:r>
            <a:r>
              <a:rPr lang="zh-CN" altLang="en-US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的基线分布</a:t>
            </a:r>
          </a:p>
        </p:txBody>
      </p:sp>
      <p:sp>
        <p:nvSpPr>
          <p:cNvPr id="39945" name="文本框 15"/>
          <p:cNvSpPr txBox="1">
            <a:spLocks noChangeArrowheads="1"/>
          </p:cNvSpPr>
          <p:nvPr/>
        </p:nvSpPr>
        <p:spPr bwMode="auto">
          <a:xfrm>
            <a:off x="5078413" y="1108075"/>
            <a:ext cx="3608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输入端悬空，一块</a:t>
            </a: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FEC</a:t>
            </a:r>
            <a:r>
              <a:rPr lang="zh-CN" altLang="en-US" sz="18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的噪声水平</a:t>
            </a:r>
          </a:p>
        </p:txBody>
      </p:sp>
      <p:sp>
        <p:nvSpPr>
          <p:cNvPr id="39946" name="文本框 16"/>
          <p:cNvSpPr txBox="1">
            <a:spLocks noChangeArrowheads="1"/>
          </p:cNvSpPr>
          <p:nvPr/>
        </p:nvSpPr>
        <p:spPr bwMode="auto">
          <a:xfrm>
            <a:off x="5465763" y="4114800"/>
            <a:ext cx="32210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>
                <a:solidFill>
                  <a:srgbClr val="1D528D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Noise = 0.7fC+0.01fC/pF</a:t>
            </a:r>
          </a:p>
        </p:txBody>
      </p:sp>
    </p:spTree>
    <p:extLst>
      <p:ext uri="{BB962C8B-B14F-4D97-AF65-F5344CB8AC3E}">
        <p14:creationId xmlns:p14="http://schemas.microsoft.com/office/powerpoint/2010/main" val="762765311"/>
      </p:ext>
    </p:extLst>
  </p:cSld>
  <p:clrMapOvr>
    <a:masterClrMapping/>
  </p:clrMapOvr>
  <p:transition spd="slow" advTm="4251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701675"/>
          </a:xfrm>
        </p:spPr>
        <p:txBody>
          <a:bodyPr>
            <a:normAutofit/>
          </a:bodyPr>
          <a:lstStyle/>
          <a:p>
            <a:r>
              <a:rPr kumimoji="1" lang="en-US" altLang="zh-CN" sz="3200" b="1" dirty="0" smtClean="0">
                <a:solidFill>
                  <a:srgbClr val="000066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AGET</a:t>
            </a:r>
            <a:r>
              <a:rPr kumimoji="1" lang="zh-CN" altLang="en-US" sz="3200" b="1" dirty="0" smtClean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电子学小系统联测</a:t>
            </a:r>
          </a:p>
        </p:txBody>
      </p:sp>
      <p:sp>
        <p:nvSpPr>
          <p:cNvPr id="4096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08ABE-8074-4263-B460-34D257F1865C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zh-CN" altLang="zh-CN" sz="1200" smtClean="0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40965" name="文本框 27"/>
          <p:cNvSpPr txBox="1">
            <a:spLocks noChangeArrowheads="1"/>
          </p:cNvSpPr>
          <p:nvPr/>
        </p:nvSpPr>
        <p:spPr bwMode="auto">
          <a:xfrm>
            <a:off x="1042988" y="4084638"/>
            <a:ext cx="61214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搭建实验室小系统：</a:t>
            </a: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块</a:t>
            </a: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FEC+1</a:t>
            </a: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块</a:t>
            </a: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板</a:t>
            </a:r>
            <a:endParaRPr lang="en-US" altLang="zh-CN" sz="22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1024</a:t>
            </a:r>
            <a:r>
              <a:rPr lang="zh-CN" altLang="en-US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通道全读出，最高触发率</a:t>
            </a:r>
            <a:r>
              <a:rPr lang="en-US" altLang="zh-CN" sz="22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&gt;280Hz</a:t>
            </a:r>
          </a:p>
        </p:txBody>
      </p:sp>
      <p:pic>
        <p:nvPicPr>
          <p:cNvPr id="40966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1287463"/>
            <a:ext cx="3681413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287463"/>
            <a:ext cx="4621212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097449"/>
      </p:ext>
    </p:extLst>
  </p:cSld>
  <p:clrMapOvr>
    <a:masterClrMapping/>
  </p:clrMapOvr>
  <p:transition spd="slow" advTm="1348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37"/>
          </a:xfrm>
        </p:spPr>
        <p:txBody>
          <a:bodyPr>
            <a:normAutofit/>
          </a:bodyPr>
          <a:lstStyle/>
          <a:p>
            <a:pPr lvl="2">
              <a:defRPr/>
            </a:pPr>
            <a:r>
              <a:rPr kumimoji="1" lang="zh-CN" altLang="en-US" sz="3200" kern="1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散裂</a:t>
            </a:r>
            <a:r>
              <a:rPr kumimoji="1" lang="zh-CN" altLang="en-US" sz="3200" kern="1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中子源</a:t>
            </a:r>
            <a:r>
              <a:rPr kumimoji="1" lang="en-US" altLang="zh-CN" sz="3200" kern="1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Back-n</a:t>
            </a:r>
            <a:r>
              <a:rPr kumimoji="1" lang="zh-CN" altLang="en-US" sz="3200" kern="1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中子</a:t>
            </a:r>
            <a:r>
              <a:rPr kumimoji="1" lang="zh-CN" altLang="en-US" sz="3200" kern="1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束斑测量</a:t>
            </a:r>
          </a:p>
        </p:txBody>
      </p:sp>
      <p:sp>
        <p:nvSpPr>
          <p:cNvPr id="50179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34E81B-D9A1-4E91-8D6D-7C45900FFE65}" type="slidenum">
              <a:rPr lang="zh-CN" altLang="en-US" sz="12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zh-CN" altLang="en-US" sz="1200" smtClean="0"/>
          </a:p>
        </p:txBody>
      </p:sp>
      <p:pic>
        <p:nvPicPr>
          <p:cNvPr id="50180" name="内容占位符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800350"/>
            <a:ext cx="3717925" cy="2798763"/>
          </a:xfrm>
        </p:spPr>
      </p:pic>
      <p:pic>
        <p:nvPicPr>
          <p:cNvPr id="50181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7138"/>
            <a:ext cx="432435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矩形 7"/>
          <p:cNvSpPr>
            <a:spLocks noChangeArrowheads="1"/>
          </p:cNvSpPr>
          <p:nvPr/>
        </p:nvSpPr>
        <p:spPr bwMode="auto">
          <a:xfrm>
            <a:off x="457200" y="1133475"/>
            <a:ext cx="680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429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探测器：</a:t>
            </a:r>
            <a:r>
              <a:rPr lang="en-US" altLang="zh-CN" sz="2000" b="1" dirty="0">
                <a:latin typeface="Arial Unicode MS" pitchFamily="34" charset="-122"/>
                <a:ea typeface="黑体" panose="02010609060101010101" pitchFamily="49" charset="-122"/>
              </a:rPr>
              <a:t>	</a:t>
            </a: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中国科大镀硼</a:t>
            </a:r>
            <a:r>
              <a:rPr lang="en-US" altLang="zh-CN" sz="2000" b="1" dirty="0" err="1">
                <a:latin typeface="Arial Unicode MS" pitchFamily="34" charset="-122"/>
                <a:ea typeface="黑体" panose="02010609060101010101" pitchFamily="49" charset="-122"/>
              </a:rPr>
              <a:t>Micromegas</a:t>
            </a:r>
            <a:endParaRPr lang="zh-CN" altLang="en-US" sz="2000" b="1" dirty="0">
              <a:latin typeface="Arial Unicode MS" pitchFamily="34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实验装置：</a:t>
            </a:r>
            <a:r>
              <a:rPr lang="en-US" altLang="zh-CN" sz="2000" b="1" dirty="0">
                <a:latin typeface="Arial Unicode MS" pitchFamily="34" charset="-122"/>
                <a:ea typeface="黑体" panose="02010609060101010101" pitchFamily="49" charset="-122"/>
              </a:rPr>
              <a:t>   </a:t>
            </a: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中国散裂</a:t>
            </a:r>
            <a:r>
              <a:rPr lang="zh-CN" altLang="en-US" sz="2000" b="1" dirty="0" smtClean="0">
                <a:latin typeface="Arial Unicode MS" pitchFamily="34" charset="-122"/>
                <a:ea typeface="黑体" panose="02010609060101010101" pitchFamily="49" charset="-122"/>
              </a:rPr>
              <a:t>中子源</a:t>
            </a:r>
            <a:r>
              <a:rPr lang="en-US" altLang="zh-CN" sz="2000" b="1" dirty="0" smtClean="0">
                <a:latin typeface="Arial Unicode MS" pitchFamily="34" charset="-122"/>
                <a:ea typeface="黑体" panose="02010609060101010101" pitchFamily="49" charset="-122"/>
              </a:rPr>
              <a:t>Back-n</a:t>
            </a:r>
            <a:r>
              <a:rPr lang="zh-CN" altLang="en-US" sz="2000" b="1" dirty="0" smtClean="0">
                <a:latin typeface="Arial Unicode MS" pitchFamily="34" charset="-122"/>
                <a:ea typeface="黑体" panose="02010609060101010101" pitchFamily="49" charset="-122"/>
              </a:rPr>
              <a:t>白光</a:t>
            </a: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中子束线</a:t>
            </a:r>
            <a:endParaRPr lang="en-US" altLang="zh-CN" sz="2000" b="1" dirty="0">
              <a:latin typeface="Arial Unicode MS" pitchFamily="34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电子学：</a:t>
            </a:r>
            <a:r>
              <a:rPr lang="en-US" altLang="zh-CN" sz="2000" b="1" dirty="0">
                <a:latin typeface="Arial Unicode MS" pitchFamily="34" charset="-122"/>
                <a:ea typeface="黑体" panose="02010609060101010101" pitchFamily="49" charset="-122"/>
              </a:rPr>
              <a:t>	1</a:t>
            </a:r>
            <a:r>
              <a:rPr lang="zh-CN" altLang="en-US" sz="2000" b="1" dirty="0">
                <a:latin typeface="Arial Unicode MS" pitchFamily="34" charset="-122"/>
                <a:ea typeface="黑体" panose="02010609060101010101" pitchFamily="49" charset="-122"/>
              </a:rPr>
              <a:t>块</a:t>
            </a:r>
            <a:r>
              <a:rPr lang="en-US" altLang="zh-CN" sz="2000" b="1" dirty="0">
                <a:latin typeface="Arial Unicode MS" pitchFamily="34" charset="-122"/>
                <a:ea typeface="黑体" panose="02010609060101010101" pitchFamily="49" charset="-122"/>
              </a:rPr>
              <a:t>AGET-FEC + 1</a:t>
            </a:r>
            <a:r>
              <a:rPr lang="zh-CN" altLang="en-US" sz="2000" b="1" dirty="0" smtClean="0">
                <a:latin typeface="Arial Unicode MS" pitchFamily="34" charset="-122"/>
                <a:ea typeface="黑体" panose="02010609060101010101" pitchFamily="49" charset="-122"/>
              </a:rPr>
              <a:t>块</a:t>
            </a:r>
            <a:r>
              <a:rPr lang="en-US" altLang="zh-CN" sz="2000" b="1" dirty="0" smtClean="0">
                <a:latin typeface="Arial Unicode MS" pitchFamily="34" charset="-122"/>
                <a:ea typeface="黑体" panose="02010609060101010101" pitchFamily="49" charset="-122"/>
              </a:rPr>
              <a:t>DCM</a:t>
            </a:r>
            <a:endParaRPr lang="en-US" altLang="zh-CN" sz="2000" b="1" dirty="0">
              <a:latin typeface="Arial Unicode MS" pitchFamily="34" charset="-122"/>
              <a:ea typeface="黑体" panose="02010609060101010101" pitchFamily="49" charset="-122"/>
            </a:endParaRPr>
          </a:p>
        </p:txBody>
      </p:sp>
      <p:sp>
        <p:nvSpPr>
          <p:cNvPr id="50183" name="文本框 1"/>
          <p:cNvSpPr txBox="1">
            <a:spLocks noChangeArrowheads="1"/>
          </p:cNvSpPr>
          <p:nvPr/>
        </p:nvSpPr>
        <p:spPr bwMode="auto">
          <a:xfrm>
            <a:off x="1757363" y="5716588"/>
            <a:ext cx="1570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/>
              <a:t>测试现场照片</a:t>
            </a:r>
          </a:p>
        </p:txBody>
      </p:sp>
      <p:sp>
        <p:nvSpPr>
          <p:cNvPr id="50184" name="文本框 7"/>
          <p:cNvSpPr txBox="1">
            <a:spLocks noChangeArrowheads="1"/>
          </p:cNvSpPr>
          <p:nvPr/>
        </p:nvSpPr>
        <p:spPr bwMode="auto">
          <a:xfrm>
            <a:off x="5680075" y="5880100"/>
            <a:ext cx="2395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/>
              <a:t>Φ30mm</a:t>
            </a:r>
            <a:r>
              <a:rPr lang="zh-CN" altLang="en-US" sz="1800"/>
              <a:t>束斑测量结果</a:t>
            </a:r>
          </a:p>
        </p:txBody>
      </p:sp>
      <p:cxnSp>
        <p:nvCxnSpPr>
          <p:cNvPr id="50185" name="直接箭头连接符 4"/>
          <p:cNvCxnSpPr>
            <a:cxnSpLocks noChangeShapeType="1"/>
          </p:cNvCxnSpPr>
          <p:nvPr/>
        </p:nvCxnSpPr>
        <p:spPr bwMode="auto">
          <a:xfrm flipH="1" flipV="1">
            <a:off x="7164388" y="3768725"/>
            <a:ext cx="792162" cy="9715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186" name="文本框 8"/>
          <p:cNvSpPr txBox="1">
            <a:spLocks noChangeArrowheads="1"/>
          </p:cNvSpPr>
          <p:nvPr/>
        </p:nvSpPr>
        <p:spPr bwMode="auto">
          <a:xfrm>
            <a:off x="7148513" y="4829175"/>
            <a:ext cx="18542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000"/>
              <a:t>暗点为</a:t>
            </a:r>
            <a:r>
              <a:rPr lang="el-GR" altLang="zh-CN" sz="1000"/>
              <a:t>Φ</a:t>
            </a:r>
            <a:r>
              <a:rPr lang="en-US" altLang="zh-CN" sz="1000"/>
              <a:t>2mm</a:t>
            </a:r>
            <a:r>
              <a:rPr lang="zh-CN" altLang="en-US" sz="1000"/>
              <a:t>的探测器支撑柱</a:t>
            </a:r>
          </a:p>
        </p:txBody>
      </p:sp>
    </p:spTree>
    <p:extLst>
      <p:ext uri="{BB962C8B-B14F-4D97-AF65-F5344CB8AC3E}">
        <p14:creationId xmlns:p14="http://schemas.microsoft.com/office/powerpoint/2010/main" val="3857963563"/>
      </p:ext>
    </p:extLst>
  </p:cSld>
  <p:clrMapOvr>
    <a:masterClrMapping/>
  </p:clrMapOvr>
  <p:transition spd="slow" advTm="4514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本框 13"/>
          <p:cNvSpPr txBox="1">
            <a:spLocks noChangeArrowheads="1"/>
          </p:cNvSpPr>
          <p:nvPr/>
        </p:nvSpPr>
        <p:spPr bwMode="auto">
          <a:xfrm>
            <a:off x="1139825" y="5448300"/>
            <a:ext cx="3517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样品：</a:t>
            </a:r>
            <a:r>
              <a:rPr lang="en-US" altLang="zh-C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Ag  In  W</a:t>
            </a:r>
          </a:p>
        </p:txBody>
      </p:sp>
      <p:sp>
        <p:nvSpPr>
          <p:cNvPr id="17411" name="文本框 16"/>
          <p:cNvSpPr txBox="1">
            <a:spLocks noChangeArrowheads="1"/>
          </p:cNvSpPr>
          <p:nvPr/>
        </p:nvSpPr>
        <p:spPr bwMode="auto">
          <a:xfrm>
            <a:off x="1112838" y="4806950"/>
            <a:ext cx="2492375" cy="646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1800" dirty="0"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Micromegas</a:t>
            </a:r>
            <a:r>
              <a:rPr lang="zh-CN" altLang="en-US" sz="1800" dirty="0"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探测器布局</a:t>
            </a:r>
            <a:endParaRPr lang="en-US" altLang="zh-CN" sz="1800" dirty="0"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zh-CN" altLang="en-US" sz="1800" dirty="0"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位置分辨：</a:t>
            </a:r>
            <a:r>
              <a:rPr lang="en-US" altLang="zh-CN" sz="1800" dirty="0"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~1mm</a:t>
            </a:r>
            <a:endParaRPr lang="zh-CN" altLang="en-US" sz="1800" dirty="0"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252" name="文本框 17"/>
          <p:cNvSpPr txBox="1">
            <a:spLocks noChangeArrowheads="1"/>
          </p:cNvSpPr>
          <p:nvPr/>
        </p:nvSpPr>
        <p:spPr bwMode="auto">
          <a:xfrm>
            <a:off x="4941888" y="3405188"/>
            <a:ext cx="1339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元素透射成像</a:t>
            </a:r>
          </a:p>
        </p:txBody>
      </p:sp>
      <p:sp>
        <p:nvSpPr>
          <p:cNvPr id="53253" name="文本框 18"/>
          <p:cNvSpPr txBox="1">
            <a:spLocks noChangeArrowheads="1"/>
          </p:cNvSpPr>
          <p:nvPr/>
        </p:nvSpPr>
        <p:spPr bwMode="auto">
          <a:xfrm>
            <a:off x="7372350" y="3381375"/>
            <a:ext cx="11207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中子</a:t>
            </a:r>
            <a:r>
              <a:rPr lang="en-US" altLang="zh-CN" sz="1500"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r>
              <a:rPr lang="zh-CN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谱</a:t>
            </a:r>
          </a:p>
        </p:txBody>
      </p:sp>
      <p:pic>
        <p:nvPicPr>
          <p:cNvPr id="53254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57338"/>
            <a:ext cx="393858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图片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687763"/>
            <a:ext cx="44021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图片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339850"/>
            <a:ext cx="445135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文本框 12"/>
          <p:cNvSpPr txBox="1">
            <a:spLocks noChangeArrowheads="1"/>
          </p:cNvSpPr>
          <p:nvPr/>
        </p:nvSpPr>
        <p:spPr bwMode="auto">
          <a:xfrm>
            <a:off x="4824413" y="5622925"/>
            <a:ext cx="1574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元素</a:t>
            </a:r>
            <a:r>
              <a:rPr lang="en-US" altLang="zh-CN" sz="150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zh-CN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共振成像</a:t>
            </a:r>
          </a:p>
        </p:txBody>
      </p:sp>
      <p:sp>
        <p:nvSpPr>
          <p:cNvPr id="53258" name="文本框 19"/>
          <p:cNvSpPr txBox="1">
            <a:spLocks noChangeArrowheads="1"/>
          </p:cNvSpPr>
          <p:nvPr/>
        </p:nvSpPr>
        <p:spPr bwMode="auto">
          <a:xfrm>
            <a:off x="7348538" y="5622925"/>
            <a:ext cx="11461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共振峰选区</a:t>
            </a:r>
          </a:p>
        </p:txBody>
      </p:sp>
      <p:sp>
        <p:nvSpPr>
          <p:cNvPr id="19467" name="标题 2"/>
          <p:cNvSpPr>
            <a:spLocks noGrp="1" noChangeArrowheads="1"/>
          </p:cNvSpPr>
          <p:nvPr>
            <p:ph type="title"/>
          </p:nvPr>
        </p:nvSpPr>
        <p:spPr>
          <a:xfrm>
            <a:off x="457200" y="7461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kumimoji="1" lang="en-US" altLang="zh-CN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TOF</a:t>
            </a:r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kumimoji="1" lang="en-US" altLang="zh-CN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2D</a:t>
            </a:r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剖面测量的中子共振成像</a:t>
            </a:r>
            <a:endParaRPr kumimoji="1" lang="zh-CN" altLang="en-US" sz="3200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灯片编号占位符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200" dirty="0" smtClean="0"/>
              <a:t>18</a:t>
            </a:r>
            <a:endParaRPr lang="zh-CN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267920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419975" y="6524625"/>
            <a:ext cx="1724025" cy="303530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14085" y="854075"/>
            <a:ext cx="2199005" cy="1635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854075"/>
            <a:ext cx="219583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4525010" y="2965450"/>
            <a:ext cx="762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 descr="19323416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640" y="2736215"/>
            <a:ext cx="3345815" cy="2510155"/>
          </a:xfrm>
          <a:prstGeom prst="rect">
            <a:avLst/>
          </a:prstGeom>
        </p:spPr>
      </p:pic>
      <p:pic>
        <p:nvPicPr>
          <p:cNvPr id="15" name="图片 14" descr="8303389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025" y="2736215"/>
            <a:ext cx="3304540" cy="2479675"/>
          </a:xfrm>
          <a:prstGeom prst="rect">
            <a:avLst/>
          </a:prstGeom>
        </p:spPr>
      </p:pic>
      <p:pic>
        <p:nvPicPr>
          <p:cNvPr id="19" name="图片 18" descr="C:\Users\yih\AppData\Local\Temp\WeChat Files\c340645c6d071bec49857245c7dbeb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15" y="866140"/>
            <a:ext cx="2424430" cy="16357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标题 15"/>
          <p:cNvSpPr>
            <a:spLocks noGrp="1"/>
          </p:cNvSpPr>
          <p:nvPr/>
        </p:nvSpPr>
        <p:spPr>
          <a:xfrm>
            <a:off x="342900" y="197485"/>
            <a:ext cx="845693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原型</a:t>
            </a:r>
            <a:r>
              <a:rPr kumimoji="1" lang="en-US" altLang="zh-CN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MTPC </a:t>
            </a:r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读出（</a:t>
            </a:r>
            <a:r>
              <a:rPr kumimoji="1" lang="en-US" altLang="zh-CN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2019-2020</a:t>
            </a:r>
            <a:r>
              <a:rPr kumimoji="1" lang="zh-CN" altLang="en-US" sz="32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标题 15"/>
              <p:cNvSpPr>
                <a:spLocks noGrp="1"/>
              </p:cNvSpPr>
              <p:nvPr/>
            </p:nvSpPr>
            <p:spPr>
              <a:xfrm>
                <a:off x="1038860" y="5506085"/>
                <a:ext cx="7496810" cy="10185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第一版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MTPC</a:t>
                </a:r>
                <a:r>
                  <a:rPr lang="zh-CN" altLang="en-US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电子学的</a:t>
                </a:r>
                <a:r>
                  <a:rPr 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缺点</a:t>
                </a:r>
                <a:r>
                  <a:rPr 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：</a:t>
                </a:r>
                <a:endParaRPr lang="en-US" altLang="zh-CN" sz="2400" b="1" dirty="0" smtClean="0">
                  <a:solidFill>
                    <a:srgbClr val="FF0000"/>
                  </a:solidFill>
                  <a:latin typeface="Calibri" panose="020F0502020204030204" charset="0"/>
                  <a:ea typeface="黑体" panose="02010609060101010101" pitchFamily="49" charset="-122"/>
                  <a:cs typeface="Calibri" panose="020F0502020204030204" charset="0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死时间</a:t>
                </a:r>
                <a:r>
                  <a:rPr lang="zh-CN" sz="2400" b="1" dirty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长（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3ms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charset="0"/>
                      </a:rPr>
                      <m:t>↔ </m:t>
                    </m:r>
                  </m:oMath>
                </a14:m>
                <a:r>
                  <a:rPr lang="en-US" alt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300Hz</a:t>
                </a:r>
                <a:r>
                  <a:rPr lang="zh-CN" sz="2400" b="1" dirty="0" smtClean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）</a:t>
                </a:r>
                <a:r>
                  <a:rPr lang="zh-CN" sz="2400" b="1" dirty="0">
                    <a:solidFill>
                      <a:srgbClr val="FF0000"/>
                    </a:solidFill>
                    <a:latin typeface="Calibri" panose="020F0502020204030204" charset="0"/>
                    <a:ea typeface="黑体" panose="02010609060101010101" pitchFamily="49" charset="-122"/>
                    <a:cs typeface="Calibri" panose="020F0502020204030204" charset="0"/>
                  </a:rPr>
                  <a:t>、数据传输带宽不够</a:t>
                </a:r>
              </a:p>
            </p:txBody>
          </p:sp>
        </mc:Choice>
        <mc:Fallback>
          <p:sp>
            <p:nvSpPr>
              <p:cNvPr id="29" name="标题 15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860" y="5506085"/>
                <a:ext cx="7496810" cy="1018540"/>
              </a:xfrm>
              <a:prstGeom prst="rect">
                <a:avLst/>
              </a:prstGeom>
              <a:blipFill>
                <a:blip r:embed="rId10"/>
                <a:stretch>
                  <a:fillRect t="-3593" b="-16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95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628650" y="1014064"/>
            <a:ext cx="7974273" cy="5206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研究背景</a:t>
            </a:r>
            <a:endParaRPr lang="en-US" altLang="zh-CN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第一版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第二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版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通用电子学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及应用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低能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核物理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fMata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-TPC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核素测量低气压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的读出电子学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总结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与展望</a:t>
            </a:r>
          </a:p>
        </p:txBody>
      </p:sp>
    </p:spTree>
    <p:extLst>
      <p:ext uri="{BB962C8B-B14F-4D97-AF65-F5344CB8AC3E}">
        <p14:creationId xmlns:p14="http://schemas.microsoft.com/office/powerpoint/2010/main" val="2189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628650" y="1014064"/>
            <a:ext cx="7974273" cy="5206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研究背景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第一版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版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通用电子学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及应用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低能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核物理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fMata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-TPC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核素测量低气压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的读出电子学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总结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与展望</a:t>
            </a:r>
          </a:p>
        </p:txBody>
      </p:sp>
    </p:spTree>
    <p:extLst>
      <p:ext uri="{BB962C8B-B14F-4D97-AF65-F5344CB8AC3E}">
        <p14:creationId xmlns:p14="http://schemas.microsoft.com/office/powerpoint/2010/main" val="21292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20" y="1105535"/>
            <a:ext cx="5944235" cy="5482590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889001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原型</a:t>
            </a:r>
            <a:r>
              <a:rPr lang="en-US" altLang="zh-CN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MTPC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第二版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读出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电子学系统方案</a:t>
            </a:r>
            <a:endParaRPr lang="zh-CN" altLang="en-US" sz="2800" b="1" dirty="0">
              <a:solidFill>
                <a:srgbClr val="FF0000"/>
              </a:solidFill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电子学需求</a:t>
            </a:r>
          </a:p>
        </p:txBody>
      </p:sp>
      <p:sp>
        <p:nvSpPr>
          <p:cNvPr id="8" name="内容占位符 8"/>
          <p:cNvSpPr txBox="1"/>
          <p:nvPr/>
        </p:nvSpPr>
        <p:spPr bwMode="auto">
          <a:xfrm>
            <a:off x="477520" y="1323975"/>
            <a:ext cx="5650865" cy="382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电子学需求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读出通道数：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1519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路阳极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路阴极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路丝网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电荷测量范围：覆盖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4.2fC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至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1.7pC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波形采样率：不低于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20MSPS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采样窗口：大于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20μs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通道间同步性：好于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10ns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定时精度：好于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10ns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读出死时间：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低于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50μs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" name="内容占位符 8"/>
          <p:cNvSpPr txBox="1"/>
          <p:nvPr/>
        </p:nvSpPr>
        <p:spPr bwMode="auto">
          <a:xfrm>
            <a:off x="6172200" y="1324202"/>
            <a:ext cx="29718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主要的技术挑战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低功耗、高集成度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电荷测量范围大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死时间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短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1022985" y="5351145"/>
            <a:ext cx="7492365" cy="5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技术方案：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电荷灵敏放大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 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波形数字化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FPGA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数字化处理</a:t>
            </a:r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原型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TPC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读出电子学指标需求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电子学模块设计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279" y="933283"/>
            <a:ext cx="3612130" cy="2870387"/>
          </a:xfrm>
          <a:prstGeom prst="rect">
            <a:avLst/>
          </a:prstGeom>
        </p:spPr>
      </p:pic>
      <p:sp>
        <p:nvSpPr>
          <p:cNvPr id="7" name="内容占位符 8"/>
          <p:cNvSpPr txBox="1"/>
          <p:nvPr/>
        </p:nvSpPr>
        <p:spPr bwMode="auto">
          <a:xfrm>
            <a:off x="393065" y="1249680"/>
            <a:ext cx="390398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通道数：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处理方式：电荷收集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电荷测量范围：不超过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3pC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输出信号类型：差分模拟信号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19.1cm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11.5cm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功耗：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1W/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板</a:t>
            </a: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206558" y="4626749"/>
            <a:ext cx="4156301" cy="10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探测器信号由金手指输入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处理后差分信号由高密连接器输出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前放模块设计</a:t>
            </a:r>
          </a:p>
        </p:txBody>
      </p:sp>
      <p:pic>
        <p:nvPicPr>
          <p:cNvPr id="13" name="图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10" y="4043680"/>
            <a:ext cx="4197350" cy="257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电子学模块设计</a:t>
            </a:r>
          </a:p>
        </p:txBody>
      </p:sp>
      <p:sp>
        <p:nvSpPr>
          <p:cNvPr id="7" name="内容占位符 8"/>
          <p:cNvSpPr txBox="1"/>
          <p:nvPr/>
        </p:nvSpPr>
        <p:spPr bwMode="auto">
          <a:xfrm>
            <a:off x="314325" y="1091850"/>
            <a:ext cx="4099969" cy="34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ADM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：模拟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数字转换模块</a:t>
            </a:r>
            <a:endParaRPr lang="en-US" altLang="zh-CN" sz="24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通道数：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采样率：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40MSPS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分辨率：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12bits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输出接口：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2.4Gbps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光纤链路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备用接口：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USB3.0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1G Ethernet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16.5cm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12.7cm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功耗：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8W/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板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152399" y="5163105"/>
            <a:ext cx="4156301" cy="10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基于两片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32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ADC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芯片实现数字化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FPGA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内部对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64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通道进行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CR-RC</a:t>
            </a:r>
            <a:r>
              <a:rPr lang="en-US" altLang="zh-CN" sz="2000" b="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滤波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48100" y="1119364"/>
            <a:ext cx="3654890" cy="2819401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波形数字化模块设计</a:t>
            </a:r>
          </a:p>
        </p:txBody>
      </p:sp>
      <p:pic>
        <p:nvPicPr>
          <p:cNvPr id="2" name="图片 1" descr="ADM正面_抠_详"/>
          <p:cNvPicPr>
            <a:picLocks noChangeAspect="1"/>
          </p:cNvPicPr>
          <p:nvPr/>
        </p:nvPicPr>
        <p:blipFill>
          <a:blip r:embed="rId5"/>
          <a:srcRect l="9847" t="1713" r="28299"/>
          <a:stretch>
            <a:fillRect/>
          </a:stretch>
        </p:blipFill>
        <p:spPr>
          <a:xfrm>
            <a:off x="4747895" y="4048125"/>
            <a:ext cx="3479165" cy="248793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62852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8"/>
          <p:cNvSpPr txBox="1"/>
          <p:nvPr/>
        </p:nvSpPr>
        <p:spPr bwMode="auto">
          <a:xfrm>
            <a:off x="205467" y="1069412"/>
            <a:ext cx="4943475" cy="34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：数据汇总模块</a:t>
            </a:r>
            <a:endParaRPr lang="en-US" altLang="zh-CN" sz="24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子母板结构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上位机数据接口：千兆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/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万兆以太网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前端数据接口：光纤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@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最多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16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个（子板）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8Gb DDR3L SDRAM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缓存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12V 5A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适配器供电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30.5cm×17.8cm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092" y="973923"/>
            <a:ext cx="3581902" cy="2545526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506684"/>
            <a:ext cx="2907846" cy="217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367665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数据获取（汇总）模块设计</a:t>
            </a:r>
          </a:p>
        </p:txBody>
      </p:sp>
      <p:pic>
        <p:nvPicPr>
          <p:cNvPr id="12" name="图片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35" y="3660775"/>
            <a:ext cx="4870450" cy="3190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75624" y="6485890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25</a:t>
            </a:fld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4A99A888-F0A6-497F-A203-744BF10280CF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772598" y="5520710"/>
            <a:ext cx="5602816" cy="4955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读出电子学各项技术参数满足原型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TPC</a:t>
            </a:r>
            <a:r>
              <a:rPr lang="zh-CN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读出需求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93452" y="1457326"/>
          <a:ext cx="7559973" cy="37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000">
                <a:tc>
                  <a:txBody>
                    <a:bodyPr/>
                    <a:lstStyle/>
                    <a:p>
                      <a:pPr algn="ctr"/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原型探测器读出需求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电子学性能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读出通道数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1521</a:t>
                      </a:r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1536</a:t>
                      </a:r>
                      <a:r>
                        <a:rPr lang="zh-CN" alt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0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电荷测量性能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信号幅度范围：</a:t>
                      </a:r>
                    </a:p>
                    <a:p>
                      <a:pPr algn="ctr"/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4.2fC</a:t>
                      </a:r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至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1.7pC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噪声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RMS: 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0.76fC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动态范围上限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: 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2.8pC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波形采样率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不低于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20MSPS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40MSPS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单次事例采样窗口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覆盖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</a:t>
                      </a:r>
                      <a:r>
                        <a:rPr lang="el-GR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μ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25.6μ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通道间同步精度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10ns</a:t>
                      </a:r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200ps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飞行时间测量精度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10ns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3ns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死时间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短于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50</a:t>
                      </a:r>
                      <a:r>
                        <a:rPr lang="el-GR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μ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约</a:t>
                      </a:r>
                      <a:r>
                        <a:rPr lang="el-GR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25μ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电子学测试结果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501859"/>
            <a:ext cx="2057400" cy="365125"/>
          </a:xfrm>
        </p:spPr>
        <p:txBody>
          <a:bodyPr/>
          <a:lstStyle/>
          <a:p>
            <a:fld id="{F1F79514-4B5E-47B6-A691-F5C56B7E838C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B4F47C0-32A1-4208-8103-8E9E97382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450056"/>
            <a:ext cx="8229600" cy="455151"/>
          </a:xfrm>
        </p:spPr>
        <p:txBody>
          <a:bodyPr>
            <a:noAutofit/>
          </a:bodyPr>
          <a:lstStyle/>
          <a:p>
            <a:pPr marL="0" algn="l">
              <a:buClrTx/>
              <a:buSzTx/>
              <a:buFontTx/>
              <a:buNone/>
            </a:pP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束流实验（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2021.1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）</a:t>
            </a:r>
          </a:p>
          <a:p>
            <a:pPr marL="0" algn="l">
              <a:buClrTx/>
              <a:buSzTx/>
              <a:buFontTx/>
              <a:buNone/>
            </a:pPr>
            <a:endParaRPr lang="zh-CN" altLang="en-US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DC2F3458-DF35-402A-8299-6443C377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279" y="1569183"/>
            <a:ext cx="1988842" cy="198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C1E1FF7-F166-4429-9716-C762CD18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98" y="1569183"/>
            <a:ext cx="2651789" cy="1988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B4B0CA4-413C-433E-B9B0-B9FE2D0B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5" y="1585361"/>
            <a:ext cx="2630219" cy="197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66B2E96-FBF0-48D3-97F5-A8CA6641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3748405"/>
            <a:ext cx="3476625" cy="260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D:\临时文件\图片1.png">
            <a:extLst>
              <a:ext uri="{FF2B5EF4-FFF2-40B4-BE49-F238E27FC236}">
                <a16:creationId xmlns:a16="http://schemas.microsoft.com/office/drawing/2014/main" id="{B16CE99E-B463-44C4-8141-00179A326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20" y="3748405"/>
            <a:ext cx="3477260" cy="26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6B44653-E633-4B0A-B9E7-D548A5244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31" y="1086098"/>
            <a:ext cx="6979826" cy="5234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8"/>
          <p:cNvSpPr txBox="1"/>
          <p:nvPr/>
        </p:nvSpPr>
        <p:spPr bwMode="auto">
          <a:xfrm>
            <a:off x="277495" y="554144"/>
            <a:ext cx="4606018" cy="193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Back-n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束流实验（</a:t>
            </a:r>
            <a:r>
              <a:rPr lang="en-US" altLang="zh-CN" sz="2400" b="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Li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靶）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所有电子学通道工作正常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系统具有良好的粒子径迹测量能力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对氚、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α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实现了良好鉴别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9" name="内容占位符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7752" y="3134801"/>
            <a:ext cx="2922491" cy="2861492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96" y="554144"/>
            <a:ext cx="3038665" cy="258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26" y="3134801"/>
            <a:ext cx="5681805" cy="2861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76250" y="6246495"/>
            <a:ext cx="82835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 dirty="0"/>
              <a:t>实验室新闻链接：http://sklpde.ustc.edu.cn/2021/0217/c7107a470852/page.htm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55680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9925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628650" y="1014064"/>
            <a:ext cx="7974273" cy="5206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研究背景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第一版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第二版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读出电子学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通用电子学</a:t>
            </a:r>
            <a:r>
              <a:rPr lang="zh-CN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及应用</a:t>
            </a:r>
            <a:endParaRPr lang="en-US" altLang="zh-CN" sz="3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低能</a:t>
            </a: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核物理</a:t>
            </a:r>
            <a:r>
              <a:rPr lang="en-US" altLang="zh-CN" sz="1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fMeta</a:t>
            </a:r>
            <a:r>
              <a:rPr lang="en-US" altLang="zh-CN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-TPC</a:t>
            </a:r>
            <a:r>
              <a:rPr lang="zh-CN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核素测量低气压</a:t>
            </a:r>
            <a:r>
              <a:rPr lang="en-US" altLang="zh-CN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的读出电子学</a:t>
            </a:r>
            <a:endParaRPr lang="zh-CN" alt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总结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与展望</a:t>
            </a:r>
          </a:p>
        </p:txBody>
      </p:sp>
    </p:spTree>
    <p:extLst>
      <p:ext uri="{BB962C8B-B14F-4D97-AF65-F5344CB8AC3E}">
        <p14:creationId xmlns:p14="http://schemas.microsoft.com/office/powerpoint/2010/main" val="28032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upload.wikimedia.org/wikipedia/commons/b/bc/Island_of_Stability.sv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620710" y="300836"/>
            <a:ext cx="7886700" cy="612378"/>
          </a:xfrm>
        </p:spPr>
        <p:txBody>
          <a:bodyPr/>
          <a:lstStyle/>
          <a:p>
            <a:pPr algn="ctr"/>
            <a:r>
              <a:rPr lang="zh-CN" altLang="en-US" sz="3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研究背景：中子核数据测量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7637" y="1128306"/>
            <a:ext cx="8792845" cy="4274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中子核数据：</a:t>
            </a:r>
            <a:r>
              <a:rPr lang="zh-CN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描述中子与原子核发生反应的核数据</a:t>
            </a:r>
            <a:endParaRPr lang="zh-CN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742950" lvl="1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核数据的一个重要类别</a:t>
            </a:r>
          </a:p>
          <a:p>
            <a:pPr marL="742950" lvl="1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通过对中子与原子核相互作用过程进行测量与分析而得到</a:t>
            </a:r>
            <a:endParaRPr lang="en-US" altLang="zh-CN" sz="1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742950" lvl="1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在核天体物理、核医学与核能应用等方面都有着不可或缺的作用</a:t>
            </a:r>
            <a:endParaRPr lang="en-US" altLang="zh-CN" sz="1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我国核数据研究的历史和现状、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起步：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世纪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60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年代初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1985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年前：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CENDL-1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1985-2000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CENDL-2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CENDL-2.1  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（开始用于核电建设）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2009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CENDL-3.1  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（提高精度、增加核素数目）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2020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CENDL-3.2 (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核素数量由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240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种增加至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272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种，数据质量、种类均有大幅提升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实验核数据测量的关键：高性能的中子源、先进的测量设备（粒子谱仪）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n"/>
            </a:pPr>
            <a:endParaRPr 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灯片编号占位符 5">
            <a:extLst>
              <a:ext uri="{FF2B5EF4-FFF2-40B4-BE49-F238E27FC236}">
                <a16:creationId xmlns:a16="http://schemas.microsoft.com/office/drawing/2014/main" id="{8916CDE3-BEE7-21F6-E8D3-EB1B6DB3F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91686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EEC1A2-D1F1-45C9-9857-155C8F8AE97E}" type="slidenum">
              <a:rPr lang="zh-CN" altLang="zh-CN" sz="12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zh-CN" altLang="zh-CN" sz="12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804274-DD08-4BF0-836F-9D8E79BF5E1B}"/>
              </a:ext>
            </a:extLst>
          </p:cNvPr>
          <p:cNvSpPr txBox="1"/>
          <p:nvPr/>
        </p:nvSpPr>
        <p:spPr>
          <a:xfrm>
            <a:off x="5031024" y="1166505"/>
            <a:ext cx="39776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系统构成：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通道前端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放大器板（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PAM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通道</a:t>
            </a:r>
            <a:r>
              <a:rPr lang="zh-CN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波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形数字化板（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ADM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数据汇总模块（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DCM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数据获取软件（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计算机）</a:t>
            </a:r>
            <a:endParaRPr lang="en-US" altLang="zh-C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等效噪声电荷：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0.76fC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增益非均匀性约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2.2%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积分非线性均值约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0.21%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，最大不超过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0.35%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定时精度好于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3ns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通道间串扰比例不超过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%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标题 13">
                <a:extLst>
                  <a:ext uri="{FF2B5EF4-FFF2-40B4-BE49-F238E27FC236}">
                    <a16:creationId xmlns:a16="http://schemas.microsoft.com/office/drawing/2014/main" id="{36B6C5B8-E1E7-37D0-8522-512B2F0F1A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710" y="51651"/>
                <a:ext cx="7886700" cy="102820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3200" b="1" dirty="0" smtClean="0"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MTPC</a:t>
                </a:r>
                <a:r>
                  <a:rPr lang="zh-CN" altLang="en-US" sz="3200" b="1" dirty="0" smtClean="0"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原型电子学 </a:t>
                </a:r>
                <a14:m>
                  <m:oMath xmlns:m="http://schemas.openxmlformats.org/officeDocument/2006/math">
                    <m:r>
                      <a:rPr lang="zh-CN" altLang="en-US" sz="3200" b="1" i="1" dirty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3200" b="1" i="1" dirty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3200" b="1" i="1" dirty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发展</m:t>
                    </m:r>
                  </m:oMath>
                </a14:m>
                <a:r>
                  <a:rPr lang="en-US" altLang="zh-CN" sz="3200" b="1" dirty="0" smtClean="0"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TPC</a:t>
                </a:r>
                <a:r>
                  <a:rPr lang="zh-CN" altLang="en-US" sz="3200" b="1" dirty="0" smtClean="0"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通用</a:t>
                </a:r>
                <a:r>
                  <a:rPr lang="zh-CN" altLang="en-US" sz="3200" b="1" dirty="0"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电子学</a:t>
                </a:r>
              </a:p>
            </p:txBody>
          </p:sp>
        </mc:Choice>
        <mc:Fallback>
          <p:sp>
            <p:nvSpPr>
              <p:cNvPr id="5" name="标题 13">
                <a:extLst>
                  <a:ext uri="{FF2B5EF4-FFF2-40B4-BE49-F238E27FC236}">
                    <a16:creationId xmlns:a16="http://schemas.microsoft.com/office/drawing/2014/main" id="{36B6C5B8-E1E7-37D0-8522-512B2F0F1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10" y="51651"/>
                <a:ext cx="7886700" cy="1028201"/>
              </a:xfrm>
              <a:prstGeom prst="rect">
                <a:avLst/>
              </a:prstGeom>
              <a:blipFill>
                <a:blip r:embed="rId3"/>
                <a:stretch>
                  <a:fillRect b="-23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8C5628C2-BFCF-4A7F-873E-A6BCF8B630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4" y="4387176"/>
            <a:ext cx="3114748" cy="17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990C083-7651-4A4C-BB0C-20506BA3E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096" y="4387176"/>
            <a:ext cx="2389338" cy="17327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B0AFE01-4EE5-4BD1-8F1B-B23BFE889A6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86" y="4479131"/>
            <a:ext cx="2702620" cy="187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B420913-CE94-45DD-AF5C-CC11576F9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05" y="1463769"/>
            <a:ext cx="4807819" cy="23137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39310" y="6331100"/>
            <a:ext cx="624949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</a:rPr>
              <a:t>适合数百路到千路级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TPC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系统的</a:t>
            </a:r>
            <a:r>
              <a:rPr lang="zh-CN" altLang="en-US" sz="2000" b="1" dirty="0">
                <a:solidFill>
                  <a:srgbClr val="C00000"/>
                </a:solidFill>
              </a:rPr>
              <a:t>读出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电子学的快速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搭建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!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486"/>
      </p:ext>
    </p:extLst>
  </p:cSld>
  <p:clrMapOvr>
    <a:masterClrMapping/>
  </p:clrMapOvr>
  <p:transition spd="slow" advTm="68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4652688" y="3925347"/>
            <a:ext cx="4141855" cy="2134776"/>
            <a:chOff x="4281527" y="3675849"/>
            <a:chExt cx="4941476" cy="318215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51" y="4062046"/>
              <a:ext cx="3954192" cy="279595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504092" y="3675849"/>
              <a:ext cx="3448578" cy="5734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sz="1900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读出平面（</a:t>
              </a:r>
              <a:r>
                <a:rPr lang="en-US" altLang="zh-CN" sz="1900" b="1" dirty="0" err="1" smtClean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Micromegas</a:t>
              </a:r>
              <a:r>
                <a:rPr lang="zh-CN" altLang="en-US" sz="1900" b="1" dirty="0" smtClean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）</a:t>
              </a:r>
              <a:endParaRPr lang="en-US" altLang="zh-CN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281527" y="5843524"/>
              <a:ext cx="675185" cy="462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zh-CN" altLang="en-US" sz="1900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场笼</a:t>
              </a:r>
              <a:endParaRPr lang="en-US" altLang="zh-CN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cxnSp>
          <p:nvCxnSpPr>
            <p:cNvPr id="21" name="直接箭头连接符 20"/>
            <p:cNvCxnSpPr>
              <a:cxnSpLocks/>
            </p:cNvCxnSpPr>
            <p:nvPr/>
          </p:nvCxnSpPr>
          <p:spPr>
            <a:xfrm flipH="1">
              <a:off x="7116326" y="4255693"/>
              <a:ext cx="303205" cy="4822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4956712" y="5788241"/>
              <a:ext cx="971278" cy="3071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>
              <a:off x="7699327" y="5294628"/>
              <a:ext cx="835269" cy="26345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8341030" y="4971462"/>
              <a:ext cx="8819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辅助</a:t>
              </a:r>
              <a:endParaRPr lang="en-US" altLang="zh-CN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  <a:p>
              <a:pPr algn="ctr"/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探测器</a:t>
              </a:r>
              <a:endParaRPr lang="zh-CN" altLang="en-US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92934" y="1008857"/>
            <a:ext cx="2867978" cy="2631906"/>
            <a:chOff x="5212948" y="954155"/>
            <a:chExt cx="3770044" cy="349218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3" r="14180"/>
            <a:stretch>
              <a:fillRect/>
            </a:stretch>
          </p:blipFill>
          <p:spPr>
            <a:xfrm>
              <a:off x="5212948" y="954155"/>
              <a:ext cx="2849599" cy="3492189"/>
            </a:xfrm>
            <a:prstGeom prst="rect">
              <a:avLst/>
            </a:prstGeom>
            <a:effectLst>
              <a:reflection stA="0" endPos="0" dist="50800" dir="5400000" sy="-100000" algn="bl" rotWithShape="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8062547" y="1359319"/>
              <a:ext cx="920445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/>
              <a:r>
                <a:rPr lang="zh-CN" altLang="en-US" sz="1900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电子学</a:t>
              </a:r>
              <a:endParaRPr lang="en-US" altLang="zh-CN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102974" y="2418717"/>
              <a:ext cx="675185" cy="4623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lnSpc>
                  <a:spcPct val="150000"/>
                </a:lnSpc>
              </a:pPr>
              <a:r>
                <a:rPr lang="zh-CN" altLang="en-US" sz="1900" b="1" dirty="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靶室</a:t>
              </a:r>
              <a:endParaRPr lang="en-US" altLang="zh-CN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H="1">
              <a:off x="7526215" y="1586344"/>
              <a:ext cx="536333" cy="1569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H="1">
              <a:off x="7570176" y="2772318"/>
              <a:ext cx="536333" cy="1569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825" y="0"/>
            <a:ext cx="8476334" cy="13593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应用</a:t>
            </a:r>
            <a:r>
              <a:rPr lang="en-US" altLang="zh-CN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: </a:t>
            </a:r>
            <a:r>
              <a:rPr lang="en-US" altLang="zh-CN" sz="3600" b="1" dirty="0" err="1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fMeta</a:t>
            </a:r>
            <a:r>
              <a:rPr lang="en-US" altLang="zh-CN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-TPC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的读出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/>
            </a:r>
            <a:b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</a:b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F</a:t>
            </a:r>
            <a:r>
              <a:rPr lang="en-US" altLang="zh-CN" sz="2800" b="1" dirty="0" err="1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udan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M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ulti-Purpose Activ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e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Ta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rget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TPC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)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5440" y="1659189"/>
            <a:ext cx="5226388" cy="4382776"/>
          </a:xfrm>
        </p:spPr>
        <p:txBody>
          <a:bodyPr>
            <a:normAutofit fontScale="97500"/>
          </a:bodyPr>
          <a:lstStyle/>
          <a:p>
            <a:pPr lvl="0" algn="l">
              <a:lnSpc>
                <a:spcPct val="120000"/>
              </a:lnSpc>
              <a:buClrTx/>
              <a:buSzTx/>
              <a:buFont typeface="Wingdings" panose="05000000000000000000" pitchFamily="2" charset="2"/>
              <a:buChar char="p"/>
            </a:pPr>
            <a:r>
              <a:rPr lang="zh-CN" altLang="en-US" sz="233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主要用途：</a:t>
            </a:r>
            <a:endParaRPr lang="en-US" altLang="zh-CN" sz="233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针对伽马束流和稀有同位素束流，开展 低能核物理研究实验</a:t>
            </a:r>
            <a:endParaRPr lang="en-US" altLang="zh-CN" sz="19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Active Target TPC</a:t>
            </a:r>
            <a:r>
              <a:rPr lang="zh-CN" altLang="en-US" sz="24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的构成</a:t>
            </a:r>
            <a:endParaRPr lang="en-US" altLang="zh-CN" sz="24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靶室</a:t>
            </a:r>
            <a:endParaRPr lang="en-US" altLang="zh-CN" sz="19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场笼</a:t>
            </a:r>
            <a:endParaRPr lang="en-US" altLang="zh-CN" sz="19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读出平面（</a:t>
            </a:r>
            <a:r>
              <a:rPr lang="en-US" altLang="zh-CN" sz="1900" b="1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MicroMegas</a:t>
            </a: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endParaRPr lang="en-US" altLang="zh-CN" sz="19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辅助探测器</a:t>
            </a:r>
            <a:r>
              <a:rPr lang="en-US" altLang="zh-CN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</a:t>
            </a:r>
            <a:r>
              <a:rPr lang="en-US" altLang="zh-CN" sz="1900" b="1" dirty="0" err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DSSD+CsI</a:t>
            </a:r>
            <a:r>
              <a:rPr lang="zh-CN" altLang="en-US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探测器</a:t>
            </a:r>
            <a:r>
              <a:rPr lang="en-US" altLang="zh-CN" sz="19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62758" y="6466001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200221" y="260954"/>
            <a:ext cx="7886700" cy="838641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读出电子学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总体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架构</a:t>
            </a:r>
            <a:endParaRPr lang="zh-CN" altLang="en-US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21" y="1220354"/>
            <a:ext cx="8767470" cy="488188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58221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72630" y="6492875"/>
            <a:ext cx="2057400" cy="365125"/>
          </a:xfrm>
        </p:spPr>
        <p:txBody>
          <a:bodyPr/>
          <a:lstStyle/>
          <a:p>
            <a:fld id="{4A99A888-F0A6-497F-A203-744BF10280CF}" type="slidenum">
              <a:rPr lang="zh-CN" altLang="en-US" smtClean="0"/>
              <a:t>33</a:t>
            </a:fld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474786" y="3920757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PCMM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99773" y="4817568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45820" y="2915741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标题 15"/>
          <p:cNvSpPr>
            <a:spLocks noGrp="1"/>
          </p:cNvSpPr>
          <p:nvPr/>
        </p:nvSpPr>
        <p:spPr>
          <a:xfrm>
            <a:off x="393065" y="367665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电子学模块批量研制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87454" y="4985415"/>
            <a:ext cx="8114401" cy="4552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32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PAM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32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ADM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8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PCMM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DCM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TCM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，共计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75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个电路模块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05505" y="5413049"/>
            <a:ext cx="3652795" cy="5762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构成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2048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路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TPC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读出系统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4207" y="1523441"/>
            <a:ext cx="4000410" cy="3000534"/>
            <a:chOff x="169170" y="1523441"/>
            <a:chExt cx="4000410" cy="3000534"/>
          </a:xfrm>
        </p:grpSpPr>
        <p:sp>
          <p:nvSpPr>
            <p:cNvPr id="25" name="文本框 24"/>
            <p:cNvSpPr txBox="1"/>
            <p:nvPr/>
          </p:nvSpPr>
          <p:spPr>
            <a:xfrm>
              <a:off x="1474786" y="3920757"/>
              <a:ext cx="1093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PCMM</a:t>
              </a:r>
              <a:endParaRPr lang="zh-CN" alt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4080107" y="3223783"/>
              <a:ext cx="0" cy="41397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2381935" y="3920757"/>
              <a:ext cx="186081" cy="1530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70" y="1523441"/>
              <a:ext cx="4000410" cy="3000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24"/>
            <p:cNvSpPr>
              <a:spLocks noChangeArrowheads="1"/>
            </p:cNvSpPr>
            <p:nvPr/>
          </p:nvSpPr>
          <p:spPr bwMode="auto">
            <a:xfrm>
              <a:off x="2786546" y="2623658"/>
              <a:ext cx="8255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DCM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2478645" y="3397279"/>
              <a:ext cx="7731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TCM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矩形 25"/>
            <p:cNvSpPr>
              <a:spLocks noChangeArrowheads="1"/>
            </p:cNvSpPr>
            <p:nvPr/>
          </p:nvSpPr>
          <p:spPr bwMode="auto">
            <a:xfrm>
              <a:off x="632417" y="2390624"/>
              <a:ext cx="15302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PAM ADM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255414" y="2915741"/>
              <a:ext cx="9669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PCMM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14" y="1523441"/>
            <a:ext cx="4000712" cy="3000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84939"/>
            <a:ext cx="2057400" cy="365125"/>
          </a:xfrm>
        </p:spPr>
        <p:txBody>
          <a:bodyPr/>
          <a:lstStyle/>
          <a:p>
            <a:fld id="{4A99A888-F0A6-497F-A203-744BF10280CF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-88101" y="1161718"/>
            <a:ext cx="5433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040" indent="-457200" algn="l">
              <a:lnSpc>
                <a:spcPct val="150000"/>
              </a:lnSpc>
              <a:buFont typeface="Wingdings" panose="05000000000000000000" charset="0"/>
              <a:buChar char="l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组装完成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2048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路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TPC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系统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828040" indent="-457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开展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了联调测试</a:t>
            </a:r>
            <a:endParaRPr lang="zh-CN" altLang="en-US" sz="24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系统联调</a:t>
            </a:r>
            <a:endParaRPr lang="en-US" altLang="zh-CN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5" y="2435429"/>
            <a:ext cx="4983407" cy="330391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278089" y="707072"/>
            <a:ext cx="3647209" cy="4862945"/>
            <a:chOff x="4634345" y="1067460"/>
            <a:chExt cx="3647209" cy="486294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026477" y="1675328"/>
              <a:ext cx="4862945" cy="3647209"/>
            </a:xfrm>
            <a:prstGeom prst="rect">
              <a:avLst/>
            </a:prstGeom>
          </p:spPr>
        </p:pic>
        <p:sp>
          <p:nvSpPr>
            <p:cNvPr id="18" name="矩形 25"/>
            <p:cNvSpPr>
              <a:spLocks noChangeArrowheads="1"/>
            </p:cNvSpPr>
            <p:nvPr/>
          </p:nvSpPr>
          <p:spPr bwMode="auto">
            <a:xfrm>
              <a:off x="5724876" y="1401963"/>
              <a:ext cx="131228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PAM*32 </a:t>
              </a:r>
            </a:p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ADM*32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矩形 25"/>
            <p:cNvSpPr>
              <a:spLocks noChangeArrowheads="1"/>
            </p:cNvSpPr>
            <p:nvPr/>
          </p:nvSpPr>
          <p:spPr bwMode="auto">
            <a:xfrm>
              <a:off x="6702379" y="4283883"/>
              <a:ext cx="9845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DCM1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矩形 25"/>
            <p:cNvSpPr>
              <a:spLocks noChangeArrowheads="1"/>
            </p:cNvSpPr>
            <p:nvPr/>
          </p:nvSpPr>
          <p:spPr bwMode="auto">
            <a:xfrm>
              <a:off x="5480228" y="3993129"/>
              <a:ext cx="9845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DCM2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1" name="矩形 25"/>
            <p:cNvSpPr>
              <a:spLocks noChangeArrowheads="1"/>
            </p:cNvSpPr>
            <p:nvPr/>
          </p:nvSpPr>
          <p:spPr bwMode="auto">
            <a:xfrm>
              <a:off x="5929795" y="4406157"/>
              <a:ext cx="7725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TCM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灯片编号占位符 5">
            <a:extLst>
              <a:ext uri="{FF2B5EF4-FFF2-40B4-BE49-F238E27FC236}">
                <a16:creationId xmlns:a16="http://schemas.microsoft.com/office/drawing/2014/main" id="{8916CDE3-BEE7-21F6-E8D3-EB1B6DB3F5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9844" y="6436179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EEC1A2-D1F1-45C9-9857-155C8F8AE97E}" type="slidenum">
              <a:rPr lang="zh-CN" altLang="zh-CN" sz="12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zh-CN" altLang="zh-CN" sz="1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804274-DD08-4BF0-836F-9D8E79BF5E1B}"/>
              </a:ext>
            </a:extLst>
          </p:cNvPr>
          <p:cNvSpPr txBox="1"/>
          <p:nvPr/>
        </p:nvSpPr>
        <p:spPr>
          <a:xfrm>
            <a:off x="235295" y="1407165"/>
            <a:ext cx="6172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系统构成：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通道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前端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放大器板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（</a:t>
            </a:r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通道波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形数字化板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（</a:t>
            </a:r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DPU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n"/>
              <a:defRPr/>
            </a:pP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集成板载数字化处理器（</a:t>
            </a:r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FPGA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、</a:t>
            </a:r>
            <a:r>
              <a:rPr lang="en-US" altLang="zh-C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ARM+NPU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数据汇总模块（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DCM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数据获取软件（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zh-CN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计算机</a:t>
            </a:r>
            <a:r>
              <a:rPr lang="zh-CN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标题 13">
            <a:extLst>
              <a:ext uri="{FF2B5EF4-FFF2-40B4-BE49-F238E27FC236}">
                <a16:creationId xmlns:a16="http://schemas.microsoft.com/office/drawing/2014/main" id="{36B6C5B8-E1E7-37D0-8522-512B2F0F1A29}"/>
              </a:ext>
            </a:extLst>
          </p:cNvPr>
          <p:cNvSpPr txBox="1">
            <a:spLocks/>
          </p:cNvSpPr>
          <p:nvPr/>
        </p:nvSpPr>
        <p:spPr>
          <a:xfrm>
            <a:off x="590730" y="206635"/>
            <a:ext cx="8260962" cy="1028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smtClean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TPC</a:t>
            </a:r>
            <a:r>
              <a:rPr lang="zh-CN" altLang="en-US" sz="3200" b="1" dirty="0" smtClean="0"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通用电子学的升级：</a:t>
            </a:r>
            <a:endParaRPr lang="en-US" altLang="zh-CN" sz="3200" b="1" dirty="0" smtClean="0"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通用波形数字化读出电子学（</a:t>
            </a:r>
            <a:r>
              <a:rPr lang="en-US" altLang="zh-CN" sz="3200" b="1" dirty="0"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ea typeface="黑体" panose="02010609060101010101" pitchFamily="49" charset="-122"/>
                <a:cs typeface="Times New Roman" panose="02020603050405020304" pitchFamily="18" charset="0"/>
              </a:rPr>
              <a:t>WaveRoC</a:t>
            </a:r>
            <a:r>
              <a:rPr lang="zh-CN" altLang="en-US" sz="3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3200" b="1" dirty="0"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9844" y="6311075"/>
            <a:ext cx="726273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</a:rPr>
              <a:t>相比上一代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TPC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通用电子学：集成度更高、功能更灵活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26632" y="3518486"/>
            <a:ext cx="6657614" cy="2730037"/>
            <a:chOff x="1262863" y="3547320"/>
            <a:chExt cx="5981075" cy="2452614"/>
          </a:xfrm>
        </p:grpSpPr>
        <p:graphicFrame>
          <p:nvGraphicFramePr>
            <p:cNvPr id="11" name="对象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4185180"/>
                </p:ext>
              </p:extLst>
            </p:nvPr>
          </p:nvGraphicFramePr>
          <p:xfrm>
            <a:off x="1262863" y="3547320"/>
            <a:ext cx="5981075" cy="23363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7" name="Visio" r:id="rId4" imgW="24324945" imgH="9527540" progId="Visio.Drawing.15">
                    <p:embed/>
                  </p:oleObj>
                </mc:Choice>
                <mc:Fallback>
                  <p:oleObj name="Visio" r:id="rId4" imgW="24324945" imgH="9527540" progId="Visio.Drawing.15">
                    <p:embed/>
                    <p:pic>
                      <p:nvPicPr>
                        <p:cNvPr id="11" name="对象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863" y="3547320"/>
                          <a:ext cx="5981075" cy="23363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矩形 1"/>
            <p:cNvSpPr/>
            <p:nvPr/>
          </p:nvSpPr>
          <p:spPr>
            <a:xfrm>
              <a:off x="3642610" y="5591849"/>
              <a:ext cx="494675" cy="40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020560" y="5508063"/>
              <a:ext cx="494675" cy="408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45033625"/>
      </p:ext>
    </p:extLst>
  </p:cSld>
  <p:clrMapOvr>
    <a:masterClrMapping/>
  </p:clrMapOvr>
  <p:transition spd="slow" advTm="68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44675" y="0"/>
            <a:ext cx="8476334" cy="1131757"/>
          </a:xfrm>
        </p:spPr>
        <p:txBody>
          <a:bodyPr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前端电子学模块 </a:t>
            </a:r>
            <a:r>
              <a:rPr lang="en-US" altLang="zh-CN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(128-ch FEB + DPU)</a:t>
            </a:r>
            <a:endParaRPr lang="zh-CN" altLang="en-US" sz="28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71" y="1061299"/>
            <a:ext cx="4276530" cy="254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6" y="4101688"/>
            <a:ext cx="4488240" cy="261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e836535face920b1c5144b52d1f8b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590" y="2724150"/>
            <a:ext cx="3109975" cy="21117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右箭头 8"/>
          <p:cNvSpPr/>
          <p:nvPr/>
        </p:nvSpPr>
        <p:spPr>
          <a:xfrm>
            <a:off x="4951601" y="3679009"/>
            <a:ext cx="512792" cy="2540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加号 9"/>
          <p:cNvSpPr/>
          <p:nvPr/>
        </p:nvSpPr>
        <p:spPr>
          <a:xfrm>
            <a:off x="2503814" y="3672463"/>
            <a:ext cx="405261" cy="405261"/>
          </a:xfrm>
          <a:prstGeom prst="mathPlu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0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131" y="2141155"/>
            <a:ext cx="3111869" cy="29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825" y="0"/>
            <a:ext cx="8476334" cy="1131757"/>
          </a:xfrm>
        </p:spPr>
        <p:txBody>
          <a:bodyPr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应用</a:t>
            </a:r>
            <a:r>
              <a:rPr lang="en-US" altLang="zh-CN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:  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高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分辨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低气压</a:t>
            </a:r>
            <a:r>
              <a:rPr lang="en-US" altLang="zh-CN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TPC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的读出</a:t>
            </a:r>
            <a:endParaRPr lang="zh-CN" altLang="en-US" sz="28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3362" y="2248523"/>
            <a:ext cx="222313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685800"/>
            <a:r>
              <a:rPr lang="zh-CN" altLang="en-US" b="1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关键技术指标包括</a:t>
            </a:r>
            <a:r>
              <a:rPr lang="zh-CN" altLang="en-US" sz="1200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STXihei"/>
              </a:rPr>
              <a:t>：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0" y="2699538"/>
            <a:ext cx="7470921" cy="241960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algn="just" defTabSz="200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（1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）灵敏面积</a:t>
            </a:r>
            <a:r>
              <a:rPr lang="zh-CN" altLang="en-US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15cm*15cm</a:t>
            </a: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</a:p>
          <a:p>
            <a:pPr marL="228600" algn="just" defTabSz="200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（2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）工作气压范围</a:t>
            </a:r>
            <a:r>
              <a:rPr lang="zh-CN" altLang="en-US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50~1000mbar</a:t>
            </a: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</a:p>
          <a:p>
            <a:pPr marL="228600" algn="just" defTabSz="200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）增益</a:t>
            </a:r>
            <a:r>
              <a:rPr lang="zh-CN" altLang="en-US"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：常压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80000@1000mbar</a:t>
            </a: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低气压2000@50mabr</a:t>
            </a: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</a:p>
          <a:p>
            <a:pPr marL="228600" algn="just" defTabSz="200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）可工作在闭气模式；</a:t>
            </a:r>
            <a:endParaRPr sz="16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28600" algn="just" defTabSz="200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）对带电粒子径迹的位置分辨</a:t>
            </a:r>
            <a:r>
              <a:rPr lang="zh-CN" altLang="en-US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200μm</a:t>
            </a: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</a:p>
          <a:p>
            <a:pPr marL="228600" algn="just" defTabSz="200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（</a:t>
            </a:r>
            <a:r>
              <a:rPr lang="en-US" altLang="zh-CN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）能量分辨</a:t>
            </a:r>
            <a:r>
              <a:rPr lang="zh-CN" altLang="en-US"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≤</a:t>
            </a:r>
            <a:r>
              <a:rPr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18%@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5.9keV</a:t>
            </a:r>
            <a:r>
              <a:rPr lang="zh-CN" altLang="en-US" sz="1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（半高全宽） </a:t>
            </a:r>
            <a:r>
              <a:rPr sz="16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；</a:t>
            </a:r>
            <a:endParaRPr sz="16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03825" y="1290030"/>
            <a:ext cx="4055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科学目标：特殊核素的低本底测量</a:t>
            </a:r>
            <a:endParaRPr lang="zh-CN" altLang="en-US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84370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86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25" y="3610774"/>
            <a:ext cx="6640341" cy="3123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825" y="0"/>
            <a:ext cx="8476334" cy="1131757"/>
          </a:xfrm>
        </p:spPr>
        <p:txBody>
          <a:bodyPr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读出电子学技术</a:t>
            </a: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方案</a:t>
            </a:r>
            <a:endParaRPr lang="zh-CN" altLang="en-US" sz="28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  <a:sym typeface="+mn-ea"/>
            </a:endParaRPr>
          </a:p>
        </p:txBody>
      </p:sp>
      <p:sp>
        <p:nvSpPr>
          <p:cNvPr id="6" name="内容占位符 6"/>
          <p:cNvSpPr>
            <a:spLocks noGrp="1"/>
          </p:cNvSpPr>
          <p:nvPr>
            <p:ph idx="1"/>
          </p:nvPr>
        </p:nvSpPr>
        <p:spPr>
          <a:xfrm>
            <a:off x="-56132" y="942048"/>
            <a:ext cx="8453323" cy="3673148"/>
          </a:xfrm>
        </p:spPr>
        <p:txBody>
          <a:bodyPr>
            <a:noAutofit/>
          </a:bodyPr>
          <a:lstStyle/>
          <a:p>
            <a:pPr lvl="1" algn="l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核心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探测器：热压接</a:t>
            </a: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Micromegas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</a:t>
            </a: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个）</a:t>
            </a:r>
          </a:p>
          <a:p>
            <a:pPr marL="685800" lvl="2" indent="0">
              <a:lnSpc>
                <a:spcPct val="120000"/>
              </a:lnSpc>
              <a:buNone/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探测器灵敏面积：</a:t>
            </a: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150mm×150mm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</a:t>
            </a:r>
            <a:r>
              <a:rPr lang="en-US" altLang="zh-CN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XY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阳极条读出，条节距（</a:t>
            </a:r>
            <a:r>
              <a:rPr lang="en-US" altLang="zh-CN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pitch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）：</a:t>
            </a: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0.4mm</a:t>
            </a:r>
          </a:p>
          <a:p>
            <a:pPr marL="685800" lvl="2" indent="0">
              <a:lnSpc>
                <a:spcPct val="120000"/>
              </a:lnSpc>
              <a:buNone/>
            </a:pP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信号通道数：</a:t>
            </a:r>
            <a:r>
              <a:rPr lang="en-US" altLang="zh-CN" sz="1600" dirty="0">
                <a:solidFill>
                  <a:schemeClr val="accent2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375+375 = 750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</a:t>
            </a:r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路</a:t>
            </a:r>
            <a:r>
              <a:rPr lang="zh-CN" altLang="en-US" sz="1600" b="1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阳极信号，</a:t>
            </a:r>
            <a:r>
              <a:rPr lang="en-US" altLang="zh-CN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路</a:t>
            </a:r>
            <a:r>
              <a:rPr lang="en-US" altLang="zh-CN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Mesh</a:t>
            </a:r>
            <a:r>
              <a:rPr lang="zh-CN" altLang="en-US" sz="16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（丝网）信号</a:t>
            </a:r>
            <a:endParaRPr lang="en-US" altLang="zh-CN" sz="1600" b="1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lvl="1" algn="l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电子学系统：</a:t>
            </a:r>
          </a:p>
          <a:p>
            <a:pPr marL="685800" lvl="2" indent="0">
              <a:lnSpc>
                <a:spcPct val="120000"/>
              </a:lnSpc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前端电子学</a:t>
            </a:r>
            <a:r>
              <a:rPr lang="zh-CN" altLang="en-US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en-US" altLang="zh-CN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128</a:t>
            </a:r>
            <a:r>
              <a:rPr lang="zh-CN" altLang="en-US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路波形数字化模块</a:t>
            </a:r>
            <a:r>
              <a:rPr lang="en-US" altLang="zh-CN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×6</a:t>
            </a:r>
            <a:endParaRPr lang="zh-CN" altLang="en-US" sz="18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685800" lvl="2" indent="0">
              <a:lnSpc>
                <a:spcPct val="120000"/>
              </a:lnSpc>
              <a:buNone/>
            </a:pPr>
            <a:r>
              <a:rPr lang="zh-CN" altLang="en-US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后端</a:t>
            </a:r>
            <a:r>
              <a:rPr lang="zh-CN" altLang="en-US" sz="18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电子学</a:t>
            </a:r>
            <a:r>
              <a:rPr lang="zh-CN" altLang="en-US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：</a:t>
            </a:r>
            <a:r>
              <a:rPr lang="zh-CN" altLang="en-US" sz="18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数据汇总模块</a:t>
            </a:r>
            <a:r>
              <a:rPr lang="en-US" altLang="zh-CN" sz="18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×</a:t>
            </a:r>
            <a:r>
              <a:rPr lang="en-US" altLang="zh-CN" sz="18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</a:t>
            </a:r>
            <a:endParaRPr lang="zh-CN" altLang="en-US" sz="1800" b="1" dirty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141414" y="2388240"/>
            <a:ext cx="3784217" cy="1478175"/>
            <a:chOff x="939754" y="4347840"/>
            <a:chExt cx="3878757" cy="1515104"/>
          </a:xfrm>
        </p:grpSpPr>
        <p:graphicFrame>
          <p:nvGraphicFramePr>
            <p:cNvPr id="11" name="对象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1052574"/>
                </p:ext>
              </p:extLst>
            </p:nvPr>
          </p:nvGraphicFramePr>
          <p:xfrm>
            <a:off x="939754" y="4347840"/>
            <a:ext cx="3878757" cy="1515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8" name="Visio" r:id="rId4" imgW="24324945" imgH="9527540" progId="Visio.Drawing.15">
                    <p:embed/>
                  </p:oleObj>
                </mc:Choice>
                <mc:Fallback>
                  <p:oleObj name="Visio" r:id="rId4" imgW="24324945" imgH="9527540" progId="Visio.Drawing.15">
                    <p:embed/>
                    <p:pic>
                      <p:nvPicPr>
                        <p:cNvPr id="8" name="对象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9754" y="4347840"/>
                          <a:ext cx="3878757" cy="151510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矩形 11"/>
            <p:cNvSpPr/>
            <p:nvPr/>
          </p:nvSpPr>
          <p:spPr>
            <a:xfrm>
              <a:off x="1719611" y="5513295"/>
              <a:ext cx="339725" cy="18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dirty="0" smtClean="0">
                  <a:solidFill>
                    <a:schemeClr val="tx1"/>
                  </a:solidFill>
                </a:rPr>
                <a:t>×6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直接箭头连接符 3"/>
          <p:cNvCxnSpPr/>
          <p:nvPr/>
        </p:nvCxnSpPr>
        <p:spPr>
          <a:xfrm flipV="1">
            <a:off x="4684870" y="4122057"/>
            <a:ext cx="456544" cy="623768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728626" y="4033831"/>
            <a:ext cx="230848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</a:rPr>
              <a:t>基于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WaveRoC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架构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3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14709" b="11599"/>
          <a:stretch/>
        </p:blipFill>
        <p:spPr>
          <a:xfrm>
            <a:off x="4863588" y="1469496"/>
            <a:ext cx="4091725" cy="40228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79" y="3759200"/>
            <a:ext cx="3569259" cy="2522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46" y="471714"/>
            <a:ext cx="3569893" cy="2677886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4187371" y="3353939"/>
            <a:ext cx="512792" cy="2540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加号 8"/>
          <p:cNvSpPr/>
          <p:nvPr/>
        </p:nvSpPr>
        <p:spPr>
          <a:xfrm>
            <a:off x="1920861" y="3289194"/>
            <a:ext cx="405261" cy="405261"/>
          </a:xfrm>
          <a:prstGeom prst="mathPlu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7086600" y="6469446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8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49" y="294798"/>
            <a:ext cx="7886700" cy="60642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Back-n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白光中子源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053094" y="6492875"/>
            <a:ext cx="2057400" cy="365125"/>
          </a:xfrm>
        </p:spPr>
        <p:txBody>
          <a:bodyPr/>
          <a:lstStyle/>
          <a:p>
            <a:fld id="{3E0BCE7E-9565-4515-9C4E-5B4E2AD8AE0F}" type="slidenum">
              <a:rPr lang="zh-CN" altLang="en-US" sz="900" smtClean="0"/>
              <a:t>4</a:t>
            </a:fld>
            <a:endParaRPr lang="zh-CN" altLang="en-US" sz="9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42899" y="926897"/>
            <a:ext cx="8001001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利用反角方向未充分慢化的中子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能量范围：</a:t>
            </a:r>
            <a:r>
              <a:rPr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0.5eV到200MeV</a:t>
            </a:r>
            <a:r>
              <a:rPr lang="zh-CN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，注量率高</a:t>
            </a:r>
            <a:endParaRPr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b="1" i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在核数据测量方面具有显著优势</a:t>
            </a:r>
          </a:p>
        </p:txBody>
      </p:sp>
      <p:pic>
        <p:nvPicPr>
          <p:cNvPr id="5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595" y="4685665"/>
            <a:ext cx="7647305" cy="14433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696595" y="2777490"/>
          <a:ext cx="7598410" cy="1706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5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5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装置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L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ANSCE WNR</a:t>
                      </a:r>
                      <a:endParaRPr lang="en-US" altLang="en-US" sz="16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CERN n_TOF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Back-n</a:t>
                      </a:r>
                      <a:endParaRPr lang="en-US" altLang="en-US" sz="1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束流能量（MeV）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800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20000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1600</a:t>
                      </a:r>
                      <a:endParaRPr lang="en-US" altLang="en-US" sz="1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飞行距离（m）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7-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altLang="en-US" sz="1600" b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185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55/80</a:t>
                      </a:r>
                      <a:endParaRPr lang="en-US" altLang="en-US" sz="1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脉冲宽度（ns）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125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52-26000</a:t>
                      </a:r>
                      <a:endParaRPr lang="en-US" altLang="en-US" sz="1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束流功率（kW）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80-100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23-36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en-US" altLang="en-US" sz="1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脉冲频率</a:t>
                      </a: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（Hz）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0.278-0.42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en-US" altLang="en-US" sz="1600" b="1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中子产额（n/s）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1.0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en-US" sz="1600" b="0" baseline="30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</a:t>
                      </a:r>
                      <a:endParaRPr lang="en-US" altLang="en-US" sz="1600" b="0" baseline="30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8.1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en-US" sz="1600" b="0" baseline="30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</a:t>
                      </a:r>
                      <a:endParaRPr lang="en-US" altLang="en-US" sz="1600" b="0" baseline="300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2.0×</a:t>
                      </a:r>
                      <a:r>
                        <a:rPr lang="en-US" sz="1600" b="1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600" b="1" baseline="3000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600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1600" b="1" baseline="30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5927725" y="5791835"/>
            <a:ext cx="236728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55m</a:t>
            </a:r>
            <a:r>
              <a:rPr lang="zh-CN" alt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处：</a:t>
            </a:r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10</a:t>
            </a:r>
            <a:r>
              <a:rPr lang="en-US" sz="1600" b="1" baseline="3000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n/cm</a:t>
            </a:r>
            <a:r>
              <a:rPr lang="en-US" sz="1600" b="1" baseline="30000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2</a:t>
            </a:r>
            <a:r>
              <a:rPr lang="en-US" sz="1600" b="1">
                <a:solidFill>
                  <a:srgbClr val="FFFF00"/>
                </a:solidFill>
                <a:latin typeface="Calibri" panose="020F0502020204030204" charset="0"/>
                <a:ea typeface="宋体" panose="02010600030101010101" pitchFamily="2" charset="-122"/>
              </a:rPr>
              <a:t>/s</a:t>
            </a:r>
            <a:endParaRPr lang="en-US" altLang="en-US" sz="1600" b="1">
              <a:solidFill>
                <a:srgbClr val="FFFF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9709" y="6129020"/>
            <a:ext cx="860107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r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在白光中子束线已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建成运行的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背景下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，建造先进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的粒子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谱仪具有重要意义！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4C62C59-A9B7-44D6-B636-BA8F07B1247E}"/>
              </a:ext>
            </a:extLst>
          </p:cNvPr>
          <p:cNvGrpSpPr/>
          <p:nvPr/>
        </p:nvGrpSpPr>
        <p:grpSpPr>
          <a:xfrm>
            <a:off x="5193911" y="388960"/>
            <a:ext cx="3434274" cy="2049817"/>
            <a:chOff x="369256" y="975891"/>
            <a:chExt cx="8405485" cy="39921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308AC5F-69FA-42B5-A23B-A7D6DD582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9256" y="975891"/>
              <a:ext cx="8405485" cy="3992178"/>
            </a:xfrm>
            <a:prstGeom prst="rect">
              <a:avLst/>
            </a:prstGeom>
          </p:spPr>
        </p:pic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FA4A74A-94D6-41DE-9DCB-BF8FB221398B}"/>
                </a:ext>
              </a:extLst>
            </p:cNvPr>
            <p:cNvSpPr/>
            <p:nvPr/>
          </p:nvSpPr>
          <p:spPr>
            <a:xfrm>
              <a:off x="4024310" y="1806233"/>
              <a:ext cx="1095375" cy="48577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9C0CE09-731A-48CA-8CEB-B19FB286FE6C}"/>
                </a:ext>
              </a:extLst>
            </p:cNvPr>
            <p:cNvSpPr txBox="1"/>
            <p:nvPr/>
          </p:nvSpPr>
          <p:spPr>
            <a:xfrm>
              <a:off x="4919660" y="2122731"/>
              <a:ext cx="2363147" cy="348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Back-n (</a:t>
              </a:r>
              <a:r>
                <a:rPr lang="zh-CN" altLang="en-US" sz="1600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白光中子束线</a:t>
              </a:r>
              <a:r>
                <a:rPr lang="en-US" altLang="zh-CN" sz="1600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)</a:t>
              </a:r>
              <a:endParaRPr lang="zh-CN" altLang="en-US" sz="16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825" y="0"/>
            <a:ext cx="8476334" cy="1131757"/>
          </a:xfrm>
        </p:spPr>
        <p:txBody>
          <a:bodyPr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zh-CN" altLang="en-US" sz="3600" b="1" dirty="0" smtClean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初步测试结果</a:t>
            </a:r>
            <a:endParaRPr lang="zh-CN" altLang="en-US" sz="28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-66018" y="2877086"/>
                <a:ext cx="2552224" cy="350930"/>
              </a:xfrm>
              <a:noFill/>
            </p:spPr>
            <p:txBody>
              <a:bodyPr wrap="square" rtlCol="0" anchor="t">
                <a:spAutoFit/>
              </a:bodyPr>
              <a:lstStyle/>
              <a:p>
                <a:pPr marL="0" indent="0" algn="ctr" defTabSz="685800">
                  <a:buNone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1800" i="1">
                            <a:solidFill>
                              <a:srgbClr val="4472C4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charset="-122"/>
                            <a:cs typeface="华文中宋" panose="02010600040101010101" charset="-122"/>
                            <a:sym typeface="+mn-ea"/>
                          </a:rPr>
                        </m:ctrlPr>
                      </m:sPrePr>
                      <m:sub>
                        <m:r>
                          <a:rPr lang="en-US" altLang="zh-CN" sz="1800">
                            <a:solidFill>
                              <a:srgbClr val="4472C4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charset="-122"/>
                            <a:cs typeface="华文中宋" panose="02010600040101010101" charset="-122"/>
                            <a:sym typeface="+mn-ea"/>
                          </a:rPr>
                          <m:t> </m:t>
                        </m:r>
                      </m:sub>
                      <m:sup>
                        <m:r>
                          <a:rPr lang="en-US" altLang="zh-CN" sz="1800">
                            <a:solidFill>
                              <a:srgbClr val="4472C4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charset="-122"/>
                            <a:cs typeface="华文中宋" panose="02010600040101010101" charset="-122"/>
                            <a:sym typeface="+mn-ea"/>
                          </a:rPr>
                          <m:t>55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>
                            <a:solidFill>
                              <a:srgbClr val="4472C4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华文中宋" panose="02010600040101010101" charset="-122"/>
                            <a:cs typeface="华文中宋" panose="02010600040101010101" charset="-122"/>
                            <a:sym typeface="+mn-ea"/>
                          </a:rPr>
                          <m:t>Fe</m:t>
                        </m:r>
                      </m:e>
                    </m:sPre>
                  </m:oMath>
                </a14:m>
                <a:r>
                  <a:rPr lang="zh-CN" altLang="en-US" sz="1800" dirty="0">
                    <a:solidFill>
                      <a:srgbClr val="4472C4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华文中宋" panose="02010600040101010101" charset="-122"/>
                    <a:ea typeface="华文中宋" panose="02010600040101010101" charset="-122"/>
                    <a:cs typeface="华文中宋" panose="02010600040101010101" charset="-122"/>
                    <a:sym typeface="+mn-ea"/>
                  </a:rPr>
                  <a:t> 能谱图</a:t>
                </a:r>
              </a:p>
            </p:txBody>
          </p:sp>
        </mc:Choice>
        <mc:Fallback>
          <p:sp>
            <p:nvSpPr>
              <p:cNvPr id="9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6018" y="2877086"/>
                <a:ext cx="2552224" cy="350930"/>
              </a:xfrm>
              <a:blipFill>
                <a:blip r:embed="rId2"/>
                <a:stretch>
                  <a:fillRect t="-17241" b="-3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382663" y="1524427"/>
            <a:ext cx="18316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685800"/>
            <a:r>
              <a:rPr lang="zh-CN" altLang="en-US" dirty="0"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位置分辨结果</a:t>
            </a:r>
          </a:p>
        </p:txBody>
      </p:sp>
      <p:pic>
        <p:nvPicPr>
          <p:cNvPr id="14" name="图片 3" descr="164d02f9adfd07a9f26e091d05c991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211" y="1229250"/>
            <a:ext cx="2423623" cy="1329017"/>
          </a:xfrm>
          <a:prstGeom prst="rect">
            <a:avLst/>
          </a:prstGeom>
        </p:spPr>
      </p:pic>
      <p:pic>
        <p:nvPicPr>
          <p:cNvPr id="15" name="图片 4" descr="808d5de2c527272a0fbb941b61591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37" y="1199867"/>
            <a:ext cx="2478235" cy="1358400"/>
          </a:xfrm>
          <a:prstGeom prst="rect">
            <a:avLst/>
          </a:prstGeom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-66018" y="5063402"/>
            <a:ext cx="2552224" cy="3452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indent="0" algn="ctr"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zh-CN" altLang="en-US" dirty="0">
                <a:sym typeface="+mn-ea"/>
              </a:rPr>
              <a:t>宇宙线径迹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11" y="2923353"/>
            <a:ext cx="2572626" cy="13877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06" y="4739762"/>
            <a:ext cx="1737420" cy="15543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83" y="4739762"/>
            <a:ext cx="1744891" cy="15564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39" y="4612882"/>
            <a:ext cx="2122135" cy="15916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738" y="2845594"/>
            <a:ext cx="2122135" cy="1593024"/>
          </a:xfrm>
          <a:prstGeom prst="rect">
            <a:avLst/>
          </a:prstGeom>
        </p:spPr>
      </p:pic>
      <p:sp>
        <p:nvSpPr>
          <p:cNvPr id="22" name="内容占位符 2"/>
          <p:cNvSpPr txBox="1">
            <a:spLocks/>
          </p:cNvSpPr>
          <p:nvPr/>
        </p:nvSpPr>
        <p:spPr>
          <a:xfrm>
            <a:off x="6649061" y="6206106"/>
            <a:ext cx="2552224" cy="3452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indent="0" algn="ctr"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r>
              <a:rPr lang="zh-CN" altLang="en-US" dirty="0" smtClean="0">
                <a:sym typeface="+mn-ea"/>
              </a:rPr>
              <a:t>测试平台</a:t>
            </a:r>
            <a:endParaRPr lang="zh-CN" altLang="en-US" dirty="0">
              <a:sym typeface="+mn-ea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3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26301" y="920876"/>
                <a:ext cx="8895080" cy="4491767"/>
              </a:xfrm>
            </p:spPr>
            <p:txBody>
              <a:bodyPr>
                <a:noAutofit/>
              </a:bodyPr>
              <a:lstStyle/>
              <a:p>
                <a:pPr algn="l">
                  <a:lnSpc>
                    <a:spcPct val="150000"/>
                  </a:lnSpc>
                  <a:buClrTx/>
                  <a:buSzTx/>
                  <a:buFont typeface="Wingdings" panose="05000000000000000000" charset="0"/>
                  <a:buChar char="n"/>
                </a:pPr>
                <a:r>
                  <a:rPr lang="zh-CN" altLang="en-US" sz="24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总结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p"/>
                </a:pP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针对原型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MTPC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的需求，先后研制了两个版本的</a:t>
                </a:r>
                <a:r>
                  <a:rPr lang="en-US" altLang="zh-CN" sz="2000" b="1" dirty="0" err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Micromegas</a:t>
                </a:r>
                <a:r>
                  <a:rPr lang="zh-CN" altLang="en-US" sz="20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探测器读出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电子学系统，并投入实验运行</a:t>
                </a:r>
                <a:endParaRPr lang="en-US" altLang="zh-CN" sz="20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TPC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电子学基础上，发展了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TPC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通用电子学系统，</a:t>
                </a:r>
                <a:r>
                  <a:rPr lang="zh-CN" altLang="en-US" sz="20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并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在多个实验中获得了初步</a:t>
                </a:r>
                <a:r>
                  <a:rPr lang="zh-CN" altLang="en-US" sz="20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应用</a:t>
                </a:r>
              </a:p>
              <a:p>
                <a:pPr lvl="0">
                  <a:lnSpc>
                    <a:spcPct val="150000"/>
                  </a:lnSpc>
                  <a:buFont typeface="Wingdings" panose="05000000000000000000" charset="0"/>
                  <a:buChar char="n"/>
                </a:pPr>
                <a:r>
                  <a:rPr lang="zh-CN" altLang="en-US" sz="24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下一步工作计划</a:t>
                </a: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charset="0"/>
                  <a:buChar char="p"/>
                </a:pP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开展原型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MTPC</a:t>
                </a:r>
                <a:r>
                  <a:rPr lang="zh-CN" altLang="en-US" sz="20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升级（双端读出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1519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通道）</a:t>
                </a:r>
                <a:r>
                  <a:rPr lang="zh-CN" altLang="en-US" sz="200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的读出电子学研制</a:t>
                </a:r>
                <a:endParaRPr lang="en-US" altLang="zh-CN" sz="20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charset="0"/>
                  <a:buChar char="p"/>
                </a:pPr>
                <a:r>
                  <a:rPr lang="zh-CN" altLang="en-US" sz="205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05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TPC</a:t>
                </a:r>
                <a:r>
                  <a:rPr lang="zh-CN" altLang="en-US" sz="2050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通用</a:t>
                </a:r>
                <a:r>
                  <a:rPr lang="zh-CN" altLang="en-US" sz="205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电子学的进一步提升</a:t>
                </a:r>
              </a:p>
              <a:p>
                <a:pPr lvl="2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charset="0"/>
                  <a:buChar char="u"/>
                </a:pPr>
                <a:r>
                  <a:rPr lang="zh-CN" altLang="en-US" sz="1705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可采用国产化</a:t>
                </a:r>
                <a:r>
                  <a:rPr lang="en-US" altLang="zh-CN" sz="1705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ASIC</a:t>
                </a:r>
                <a:r>
                  <a:rPr lang="zh-CN" altLang="en-US" sz="1705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（包括数字化</a:t>
                </a:r>
                <a:r>
                  <a:rPr lang="en-US" altLang="zh-CN" sz="1705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TOT</a:t>
                </a:r>
                <a:r>
                  <a:rPr lang="zh-CN" altLang="en-US" sz="1705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读出），</a:t>
                </a:r>
                <a:r>
                  <a:rPr lang="zh-CN" altLang="en-US" sz="1705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提高系统集成度，降低</a:t>
                </a:r>
                <a:r>
                  <a:rPr lang="zh-CN" altLang="en-US" sz="1705" b="1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功耗</a:t>
                </a:r>
                <a:endParaRPr lang="zh-CN" altLang="en-US" sz="1705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301" y="920876"/>
                <a:ext cx="8895080" cy="4491767"/>
              </a:xfrm>
              <a:blipFill>
                <a:blip r:embed="rId3"/>
                <a:stretch>
                  <a:fillRect l="-960" r="-274" b="-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61962" y="240977"/>
            <a:ext cx="8220075" cy="57626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总结与展望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057900" y="6492875"/>
            <a:ext cx="3086100" cy="365125"/>
          </a:xfrm>
        </p:spPr>
        <p:txBody>
          <a:bodyPr/>
          <a:lstStyle/>
          <a:p>
            <a:pPr algn="r">
              <a:defRPr/>
            </a:pPr>
            <a:fld id="{DA277C42-22DC-4044-8CC3-676A4B03B895}" type="slidenum">
              <a:rPr lang="en-US" altLang="zh-CN" smtClean="0"/>
              <a:t>41</a:t>
            </a:fld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301307" y="5584013"/>
            <a:ext cx="8380730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感谢</a:t>
            </a:r>
            <a:r>
              <a:rPr lang="en-US" altLang="zh-CN" sz="32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MTPC</a:t>
            </a:r>
            <a:r>
              <a:rPr lang="zh-CN" altLang="en-US" sz="32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合作组！</a:t>
            </a:r>
            <a:endParaRPr lang="en-US" altLang="zh-CN" sz="3200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2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感谢各位</a:t>
            </a:r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同行</a:t>
            </a:r>
            <a:r>
              <a:rPr lang="zh-CN" altLang="en-US" sz="32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的支持</a:t>
            </a:r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"/>
    </mc:Choice>
    <mc:Fallback xmlns="">
      <p:transition spd="slow" advTm="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555" y="294640"/>
            <a:ext cx="8776970" cy="606425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白光中子源多用途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TPC 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(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MTPC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,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M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ulti-Purpose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TPC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)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555" y="1003664"/>
            <a:ext cx="8842375" cy="1511300"/>
          </a:xfrm>
        </p:spPr>
        <p:txBody>
          <a:bodyPr>
            <a:normAutofit fontScale="97500"/>
          </a:bodyPr>
          <a:lstStyle/>
          <a:p>
            <a:pPr lvl="0" algn="l">
              <a:lnSpc>
                <a:spcPct val="12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233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主要用途：针对轻带电粒子测量</a:t>
            </a:r>
          </a:p>
          <a:p>
            <a:pPr lvl="1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BLUET</a:t>
            </a:r>
            <a:r>
              <a:rPr lang="zh-CN" altLang="en-US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B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ack-n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L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ight Charged Particle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U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niversal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E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xperimental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T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PC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endParaRPr lang="zh-CN" altLang="en-US" sz="1710" dirty="0"/>
          </a:p>
          <a:p>
            <a:pPr lvl="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233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兼顾其他用途：裂变产物测量、中子共振照相、</a:t>
            </a:r>
            <a:r>
              <a:rPr lang="zh-CN" altLang="en-US" sz="21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中子束斑</a:t>
            </a:r>
            <a:r>
              <a:rPr lang="zh-CN" altLang="en-US" sz="21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测量</a:t>
            </a:r>
            <a:endParaRPr lang="en-US" altLang="zh-CN" sz="2100" b="1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13" name="内容占位符 6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6579"/>
          <a:stretch>
            <a:fillRect/>
          </a:stretch>
        </p:blipFill>
        <p:spPr>
          <a:xfrm>
            <a:off x="3724275" y="3697449"/>
            <a:ext cx="5367655" cy="2303780"/>
          </a:xfrm>
          <a:prstGeom prst="rect">
            <a:avLst/>
          </a:prstGeom>
        </p:spPr>
      </p:pic>
      <p:pic>
        <p:nvPicPr>
          <p:cNvPr id="24" name="内容占位符 10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55" y="3057369"/>
            <a:ext cx="2616200" cy="287845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" y="2980534"/>
            <a:ext cx="2033270" cy="2879090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>
            <a:off x="4916805" y="3697449"/>
            <a:ext cx="3361690" cy="43180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12420" y="2980534"/>
            <a:ext cx="4857115" cy="30372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39090" y="3738089"/>
            <a:ext cx="687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正面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516505" y="3715229"/>
            <a:ext cx="687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背面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360" y="4778854"/>
            <a:ext cx="868045" cy="9664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13025" y="4778854"/>
            <a:ext cx="967740" cy="902640"/>
            <a:chOff x="12045" y="279"/>
            <a:chExt cx="2126" cy="198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2045" y="279"/>
              <a:ext cx="2126" cy="196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2213" y="1520"/>
              <a:ext cx="1770" cy="7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olidFill>
                    <a:srgbClr val="FFFF00"/>
                  </a:solidFill>
                </a:rPr>
                <a:t>矢车菊</a:t>
              </a:r>
            </a:p>
          </p:txBody>
        </p:sp>
      </p:grp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3C11403-F720-4B4D-8DCB-A2CC9C4B0D88}"/>
              </a:ext>
            </a:extLst>
          </p:cNvPr>
          <p:cNvCxnSpPr>
            <a:cxnSpLocks/>
          </p:cNvCxnSpPr>
          <p:nvPr/>
        </p:nvCxnSpPr>
        <p:spPr>
          <a:xfrm flipV="1">
            <a:off x="3962400" y="2815032"/>
            <a:ext cx="1409065" cy="9001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9C6DEC4-4CF4-4A41-908A-AA57AA5BDEFD}"/>
              </a:ext>
            </a:extLst>
          </p:cNvPr>
          <p:cNvSpPr txBox="1"/>
          <p:nvPr/>
        </p:nvSpPr>
        <p:spPr>
          <a:xfrm>
            <a:off x="5371465" y="2607378"/>
            <a:ext cx="3410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中</a:t>
            </a:r>
            <a:r>
              <a:rPr lang="zh-CN" altLang="en-US" sz="1400" b="1" dirty="0" smtClean="0">
                <a:solidFill>
                  <a:srgbClr val="C0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科大：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Micromegas</a:t>
            </a:r>
            <a:r>
              <a:rPr lang="zh-CN" altLang="en-US" sz="1400" b="1" dirty="0" smtClean="0">
                <a:solidFill>
                  <a:srgbClr val="C0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探测器、读出电子学</a:t>
            </a:r>
            <a:endParaRPr lang="zh-CN" altLang="en-US" sz="1400" b="1" dirty="0">
              <a:solidFill>
                <a:srgbClr val="C00000"/>
              </a:solidFill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5941" y="6275549"/>
            <a:ext cx="7177405" cy="4603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得到核探测与核电子学国重实验室的全力支持！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86600" y="6458746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456938"/>
            <a:ext cx="2057400" cy="365125"/>
          </a:xfrm>
        </p:spPr>
        <p:txBody>
          <a:bodyPr/>
          <a:lstStyle/>
          <a:p>
            <a:fld id="{F1F79514-4B5E-47B6-A691-F5C56B7E838C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6502" r="37246"/>
          <a:stretch>
            <a:fillRect/>
          </a:stretch>
        </p:blipFill>
        <p:spPr>
          <a:xfrm rot="5400000">
            <a:off x="6198235" y="-48895"/>
            <a:ext cx="2320290" cy="3173730"/>
          </a:xfrm>
          <a:prstGeom prst="rect">
            <a:avLst/>
          </a:prstGeom>
        </p:spPr>
      </p:pic>
      <p:sp>
        <p:nvSpPr>
          <p:cNvPr id="10" name="内容占位符 2"/>
          <p:cNvSpPr txBox="1"/>
          <p:nvPr/>
        </p:nvSpPr>
        <p:spPr>
          <a:xfrm>
            <a:off x="-99695" y="4806950"/>
            <a:ext cx="2611120" cy="871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zh-CN" altLang="en-US" dirty="0"/>
          </a:p>
        </p:txBody>
      </p:sp>
      <p:pic>
        <p:nvPicPr>
          <p:cNvPr id="13" name="Picture 2" descr="D:\我的目录\TPC时间投影室\模拟设计\TPC-v0\结构设计\sketchup设计\全局结构示意图六边布局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r="30451"/>
          <a:stretch>
            <a:fillRect/>
          </a:stretch>
        </p:blipFill>
        <p:spPr bwMode="auto">
          <a:xfrm>
            <a:off x="247650" y="3381375"/>
            <a:ext cx="2197100" cy="26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95" y="3369310"/>
            <a:ext cx="302323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r="19707" b="5235"/>
          <a:stretch>
            <a:fillRect/>
          </a:stretch>
        </p:blipFill>
        <p:spPr bwMode="auto">
          <a:xfrm>
            <a:off x="247650" y="1087755"/>
            <a:ext cx="2971165" cy="216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22275" y="219710"/>
            <a:ext cx="6892290" cy="606425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TPC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设计</a:t>
            </a:r>
          </a:p>
        </p:txBody>
      </p:sp>
      <p:grpSp>
        <p:nvGrpSpPr>
          <p:cNvPr id="111" name="组合 110"/>
          <p:cNvGrpSpPr/>
          <p:nvPr/>
        </p:nvGrpSpPr>
        <p:grpSpPr>
          <a:xfrm>
            <a:off x="3705920" y="429895"/>
            <a:ext cx="1931610" cy="2594446"/>
            <a:chOff x="5704236" y="2409289"/>
            <a:chExt cx="3668823" cy="4833449"/>
          </a:xfrm>
        </p:grpSpPr>
        <p:grpSp>
          <p:nvGrpSpPr>
            <p:cNvPr id="112" name="组合 111"/>
            <p:cNvGrpSpPr/>
            <p:nvPr/>
          </p:nvGrpSpPr>
          <p:grpSpPr>
            <a:xfrm>
              <a:off x="5890986" y="2409289"/>
              <a:ext cx="3482073" cy="4250460"/>
              <a:chOff x="582386" y="2364946"/>
              <a:chExt cx="3482073" cy="4250460"/>
            </a:xfrm>
          </p:grpSpPr>
          <p:sp>
            <p:nvSpPr>
              <p:cNvPr id="158" name="圆柱形 157"/>
              <p:cNvSpPr/>
              <p:nvPr/>
            </p:nvSpPr>
            <p:spPr>
              <a:xfrm rot="5400000">
                <a:off x="652975" y="3651422"/>
                <a:ext cx="3563817" cy="2364151"/>
              </a:xfrm>
              <a:prstGeom prst="can">
                <a:avLst>
                  <a:gd name="adj" fmla="val 2898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9" name="直接箭头连接符 158"/>
              <p:cNvCxnSpPr/>
              <p:nvPr/>
            </p:nvCxnSpPr>
            <p:spPr>
              <a:xfrm>
                <a:off x="1574800" y="2946400"/>
                <a:ext cx="1737360" cy="0"/>
              </a:xfrm>
              <a:prstGeom prst="straightConnector1">
                <a:avLst/>
              </a:prstGeom>
              <a:ln w="25400"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箭头连接符 159"/>
              <p:cNvCxnSpPr/>
              <p:nvPr/>
            </p:nvCxnSpPr>
            <p:spPr>
              <a:xfrm flipH="1" flipV="1">
                <a:off x="3281680" y="3111626"/>
                <a:ext cx="20320" cy="3400934"/>
              </a:xfrm>
              <a:prstGeom prst="straightConnector1">
                <a:avLst/>
              </a:prstGeom>
              <a:ln w="25400">
                <a:prstDash val="sysDot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文本框 160"/>
              <p:cNvSpPr txBox="1"/>
              <p:nvPr/>
            </p:nvSpPr>
            <p:spPr>
              <a:xfrm>
                <a:off x="582386" y="2364946"/>
                <a:ext cx="3482073" cy="686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70mm~150mm</a:t>
                </a:r>
                <a:endParaRPr lang="zh-CN" altLang="en-US" dirty="0"/>
              </a:p>
            </p:txBody>
          </p:sp>
        </p:grpSp>
        <p:grpSp>
          <p:nvGrpSpPr>
            <p:cNvPr id="113" name="组合 112"/>
            <p:cNvGrpSpPr/>
            <p:nvPr/>
          </p:nvGrpSpPr>
          <p:grpSpPr>
            <a:xfrm>
              <a:off x="6591216" y="3324564"/>
              <a:ext cx="634169" cy="3145575"/>
              <a:chOff x="4686917" y="2317448"/>
              <a:chExt cx="2964600" cy="3145575"/>
            </a:xfrm>
          </p:grpSpPr>
          <p:sp>
            <p:nvSpPr>
              <p:cNvPr id="121" name="六边形 120"/>
              <p:cNvSpPr>
                <a:spLocks noChangeAspect="1"/>
              </p:cNvSpPr>
              <p:nvPr/>
            </p:nvSpPr>
            <p:spPr>
              <a:xfrm>
                <a:off x="5902190" y="322250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六边形 121"/>
              <p:cNvSpPr>
                <a:spLocks noChangeAspect="1"/>
              </p:cNvSpPr>
              <p:nvPr/>
            </p:nvSpPr>
            <p:spPr>
              <a:xfrm>
                <a:off x="5902190" y="3672972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六边形 122"/>
              <p:cNvSpPr>
                <a:spLocks noChangeAspect="1"/>
              </p:cNvSpPr>
              <p:nvPr/>
            </p:nvSpPr>
            <p:spPr>
              <a:xfrm>
                <a:off x="5505180" y="3447738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六边形 123"/>
              <p:cNvSpPr>
                <a:spLocks noChangeAspect="1"/>
              </p:cNvSpPr>
              <p:nvPr/>
            </p:nvSpPr>
            <p:spPr>
              <a:xfrm>
                <a:off x="6305974" y="3455908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六边形 124"/>
              <p:cNvSpPr>
                <a:spLocks noChangeAspect="1"/>
              </p:cNvSpPr>
              <p:nvPr/>
            </p:nvSpPr>
            <p:spPr>
              <a:xfrm>
                <a:off x="5505180" y="3890036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六边形 125"/>
              <p:cNvSpPr>
                <a:spLocks noChangeAspect="1"/>
              </p:cNvSpPr>
              <p:nvPr/>
            </p:nvSpPr>
            <p:spPr>
              <a:xfrm>
                <a:off x="5908771" y="4123439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六边形 126"/>
              <p:cNvSpPr>
                <a:spLocks noChangeAspect="1"/>
              </p:cNvSpPr>
              <p:nvPr/>
            </p:nvSpPr>
            <p:spPr>
              <a:xfrm>
                <a:off x="6308725" y="3905911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六边形 127"/>
              <p:cNvSpPr>
                <a:spLocks noChangeAspect="1"/>
              </p:cNvSpPr>
              <p:nvPr/>
            </p:nvSpPr>
            <p:spPr>
              <a:xfrm>
                <a:off x="5098783" y="3663637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六边形 128"/>
              <p:cNvSpPr>
                <a:spLocks noChangeAspect="1"/>
              </p:cNvSpPr>
              <p:nvPr/>
            </p:nvSpPr>
            <p:spPr>
              <a:xfrm>
                <a:off x="5098783" y="410593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六边形 129"/>
              <p:cNvSpPr>
                <a:spLocks noChangeAspect="1"/>
              </p:cNvSpPr>
              <p:nvPr/>
            </p:nvSpPr>
            <p:spPr>
              <a:xfrm>
                <a:off x="6710293" y="3238379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六边形 130"/>
              <p:cNvSpPr>
                <a:spLocks noChangeAspect="1"/>
              </p:cNvSpPr>
              <p:nvPr/>
            </p:nvSpPr>
            <p:spPr>
              <a:xfrm>
                <a:off x="6710293" y="3680677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六边形 131"/>
              <p:cNvSpPr>
                <a:spLocks noChangeAspect="1"/>
              </p:cNvSpPr>
              <p:nvPr/>
            </p:nvSpPr>
            <p:spPr>
              <a:xfrm>
                <a:off x="6313283" y="2994302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六边形 132"/>
              <p:cNvSpPr>
                <a:spLocks noChangeAspect="1"/>
              </p:cNvSpPr>
              <p:nvPr/>
            </p:nvSpPr>
            <p:spPr>
              <a:xfrm>
                <a:off x="5908771" y="2776123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六边形 133"/>
              <p:cNvSpPr>
                <a:spLocks noChangeAspect="1"/>
              </p:cNvSpPr>
              <p:nvPr/>
            </p:nvSpPr>
            <p:spPr>
              <a:xfrm>
                <a:off x="5497678" y="2997272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六边形 134"/>
              <p:cNvSpPr>
                <a:spLocks noChangeAspect="1"/>
              </p:cNvSpPr>
              <p:nvPr/>
            </p:nvSpPr>
            <p:spPr>
              <a:xfrm>
                <a:off x="5100668" y="321953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六边形 135"/>
              <p:cNvSpPr>
                <a:spLocks noChangeAspect="1"/>
              </p:cNvSpPr>
              <p:nvPr/>
            </p:nvSpPr>
            <p:spPr>
              <a:xfrm>
                <a:off x="5497678" y="4339338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六边形 136"/>
              <p:cNvSpPr>
                <a:spLocks noChangeAspect="1"/>
              </p:cNvSpPr>
              <p:nvPr/>
            </p:nvSpPr>
            <p:spPr>
              <a:xfrm>
                <a:off x="5908771" y="4564420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六边形 137"/>
              <p:cNvSpPr>
                <a:spLocks noChangeAspect="1"/>
              </p:cNvSpPr>
              <p:nvPr/>
            </p:nvSpPr>
            <p:spPr>
              <a:xfrm>
                <a:off x="6319864" y="4364083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六边形 138"/>
              <p:cNvSpPr>
                <a:spLocks noChangeAspect="1"/>
              </p:cNvSpPr>
              <p:nvPr/>
            </p:nvSpPr>
            <p:spPr>
              <a:xfrm>
                <a:off x="6718759" y="4138849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六边形 139"/>
              <p:cNvSpPr>
                <a:spLocks noChangeAspect="1"/>
              </p:cNvSpPr>
              <p:nvPr/>
            </p:nvSpPr>
            <p:spPr>
              <a:xfrm>
                <a:off x="6718759" y="2786260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六边形 140"/>
              <p:cNvSpPr>
                <a:spLocks noChangeAspect="1"/>
              </p:cNvSpPr>
              <p:nvPr/>
            </p:nvSpPr>
            <p:spPr>
              <a:xfrm>
                <a:off x="7112491" y="3008087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六边形 141"/>
              <p:cNvSpPr>
                <a:spLocks noChangeAspect="1"/>
              </p:cNvSpPr>
              <p:nvPr/>
            </p:nvSpPr>
            <p:spPr>
              <a:xfrm>
                <a:off x="7112491" y="345038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六边形 142"/>
              <p:cNvSpPr>
                <a:spLocks noChangeAspect="1"/>
              </p:cNvSpPr>
              <p:nvPr/>
            </p:nvSpPr>
            <p:spPr>
              <a:xfrm>
                <a:off x="7120957" y="3908557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六边形 143"/>
              <p:cNvSpPr>
                <a:spLocks noChangeAspect="1"/>
              </p:cNvSpPr>
              <p:nvPr/>
            </p:nvSpPr>
            <p:spPr>
              <a:xfrm>
                <a:off x="4686917" y="299773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六边形 144"/>
              <p:cNvSpPr>
                <a:spLocks noChangeAspect="1"/>
              </p:cNvSpPr>
              <p:nvPr/>
            </p:nvSpPr>
            <p:spPr>
              <a:xfrm>
                <a:off x="4686917" y="3440033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六边形 145"/>
              <p:cNvSpPr>
                <a:spLocks noChangeAspect="1"/>
              </p:cNvSpPr>
              <p:nvPr/>
            </p:nvSpPr>
            <p:spPr>
              <a:xfrm>
                <a:off x="4695383" y="389820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六边形 146"/>
              <p:cNvSpPr>
                <a:spLocks noChangeAspect="1"/>
              </p:cNvSpPr>
              <p:nvPr/>
            </p:nvSpPr>
            <p:spPr>
              <a:xfrm>
                <a:off x="5098783" y="2769069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六边形 147"/>
              <p:cNvSpPr>
                <a:spLocks noChangeAspect="1"/>
              </p:cNvSpPr>
              <p:nvPr/>
            </p:nvSpPr>
            <p:spPr>
              <a:xfrm>
                <a:off x="5504720" y="2539723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六边形 148"/>
              <p:cNvSpPr>
                <a:spLocks noChangeAspect="1"/>
              </p:cNvSpPr>
              <p:nvPr/>
            </p:nvSpPr>
            <p:spPr>
              <a:xfrm>
                <a:off x="5908771" y="2317448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六边形 149"/>
              <p:cNvSpPr>
                <a:spLocks noChangeAspect="1"/>
              </p:cNvSpPr>
              <p:nvPr/>
            </p:nvSpPr>
            <p:spPr>
              <a:xfrm>
                <a:off x="6317481" y="2540168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六边形 150"/>
              <p:cNvSpPr>
                <a:spLocks noChangeAspect="1"/>
              </p:cNvSpPr>
              <p:nvPr/>
            </p:nvSpPr>
            <p:spPr>
              <a:xfrm>
                <a:off x="4701414" y="4348672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六边形 151"/>
              <p:cNvSpPr>
                <a:spLocks noChangeAspect="1"/>
              </p:cNvSpPr>
              <p:nvPr/>
            </p:nvSpPr>
            <p:spPr>
              <a:xfrm>
                <a:off x="5106718" y="4569782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六边形 152"/>
              <p:cNvSpPr>
                <a:spLocks noChangeAspect="1"/>
              </p:cNvSpPr>
              <p:nvPr/>
            </p:nvSpPr>
            <p:spPr>
              <a:xfrm>
                <a:off x="5518771" y="4788488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六边形 153"/>
              <p:cNvSpPr>
                <a:spLocks noChangeAspect="1"/>
              </p:cNvSpPr>
              <p:nvPr/>
            </p:nvSpPr>
            <p:spPr>
              <a:xfrm>
                <a:off x="5918358" y="5012556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六边形 154"/>
              <p:cNvSpPr>
                <a:spLocks noChangeAspect="1"/>
              </p:cNvSpPr>
              <p:nvPr/>
            </p:nvSpPr>
            <p:spPr>
              <a:xfrm>
                <a:off x="6319140" y="4795525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六边形 155"/>
              <p:cNvSpPr>
                <a:spLocks noChangeAspect="1"/>
              </p:cNvSpPr>
              <p:nvPr/>
            </p:nvSpPr>
            <p:spPr>
              <a:xfrm>
                <a:off x="6728346" y="4579804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六边形 156"/>
              <p:cNvSpPr>
                <a:spLocks noChangeAspect="1"/>
              </p:cNvSpPr>
              <p:nvPr/>
            </p:nvSpPr>
            <p:spPr>
              <a:xfrm>
                <a:off x="7135973" y="4354570"/>
                <a:ext cx="515544" cy="450467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4" name="椭圆 113"/>
            <p:cNvSpPr/>
            <p:nvPr/>
          </p:nvSpPr>
          <p:spPr>
            <a:xfrm>
              <a:off x="6561408" y="3095932"/>
              <a:ext cx="693787" cy="3563817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文本框 115"/>
            <p:cNvSpPr txBox="1"/>
            <p:nvPr/>
          </p:nvSpPr>
          <p:spPr>
            <a:xfrm rot="16200000">
              <a:off x="5329618" y="4213751"/>
              <a:ext cx="1974626" cy="1225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Pad-Plane</a:t>
              </a:r>
              <a:endParaRPr lang="zh-CN" altLang="en-US" dirty="0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7029107" y="3095932"/>
              <a:ext cx="693787" cy="3563817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7334880" y="3095932"/>
              <a:ext cx="693787" cy="3563817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7689507" y="3106092"/>
              <a:ext cx="693787" cy="3563817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6594364" y="6556596"/>
              <a:ext cx="2389448" cy="68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Field-Cage</a:t>
              </a:r>
              <a:endParaRPr lang="zh-CN" altLang="en-US" dirty="0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530" y="3393440"/>
            <a:ext cx="3272790" cy="26365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8" name="表格 17"/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201598537"/>
                  </p:ext>
                </p:extLst>
              </p:nvPr>
            </p:nvGraphicFramePr>
            <p:xfrm>
              <a:off x="5594350" y="4928870"/>
              <a:ext cx="3528060" cy="9339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201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20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0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820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15595">
                    <a:tc>
                      <a:txBody>
                        <a:bodyPr/>
                        <a:lstStyle/>
                        <a:p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b="1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altLang="zh-CN" sz="1400" b="1" i="1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zh-CN" altLang="en-US" sz="1400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triton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1.59mm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1.47mm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2.1°</a:t>
                          </a:r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proton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1.87mm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1.87mm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3.2°</a:t>
                          </a:r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8" name="表格 17"/>
              <p:cNvGraphicFramePr>
                <a:graphicFrameLocks noGrp="1"/>
              </p:cNvGraphicFramePr>
              <p:nvPr>
                <p:custDataLst>
                  <p:tags r:id="rId1"/>
                </p:custDataLst>
                <p:extLst>
                  <p:ext uri="{D42A27DB-BD31-4B8C-83A1-F6EECF244321}">
                    <p14:modId xmlns:p14="http://schemas.microsoft.com/office/powerpoint/2010/main" val="201598537"/>
                  </p:ext>
                </p:extLst>
              </p:nvPr>
            </p:nvGraphicFramePr>
            <p:xfrm>
              <a:off x="5594350" y="4928870"/>
              <a:ext cx="3528060" cy="93395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201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8201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01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8201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24358">
                    <a:tc>
                      <a:txBody>
                        <a:bodyPr/>
                        <a:lstStyle/>
                        <a:p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0690" t="-1887" r="-202759" b="-2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200690" t="-1887" r="-102759" b="-2094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300690" t="-1887" r="-2759" b="-2094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triton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1.59mm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1.47mm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2.1°</a:t>
                          </a:r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proton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1.87mm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1.87mm</a:t>
                          </a:r>
                          <a:endParaRPr lang="zh-CN" alt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dirty="0"/>
                            <a:t>3.2°</a:t>
                          </a:r>
                          <a:endParaRPr lang="zh-CN" alt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矩形 18"/>
          <p:cNvSpPr/>
          <p:nvPr/>
        </p:nvSpPr>
        <p:spPr>
          <a:xfrm>
            <a:off x="530982" y="6233659"/>
            <a:ext cx="811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最终目标：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万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路；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一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期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目标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：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1519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路；二期目标：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3038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路</a:t>
            </a:r>
            <a:endParaRPr lang="zh-CN" altLang="en-US" sz="2400" b="1" dirty="0">
              <a:solidFill>
                <a:srgbClr val="FF0000"/>
              </a:solidFill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1515" y="2832735"/>
            <a:ext cx="2481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物理设计：白光中子组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9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54D699D3-AA00-4954-AEB5-2BA43089F25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628650" y="1014064"/>
            <a:ext cx="7974273" cy="5206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研究背景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第一版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第二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版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通用电子学</a:t>
            </a: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及应用</a:t>
            </a:r>
            <a:endParaRPr lang="en-US" altLang="zh-CN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低能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核物理</a:t>
            </a:r>
            <a:r>
              <a:rPr lang="en-US" altLang="zh-CN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fMata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-TPC</a:t>
            </a:r>
            <a:r>
              <a:rPr lang="zh-CN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读出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电子学</a:t>
            </a: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核素测量低气压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的读出电子学</a:t>
            </a:r>
            <a:endParaRPr lang="zh-CN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总结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与展望</a:t>
            </a:r>
          </a:p>
        </p:txBody>
      </p:sp>
    </p:spTree>
    <p:extLst>
      <p:ext uri="{BB962C8B-B14F-4D97-AF65-F5344CB8AC3E}">
        <p14:creationId xmlns:p14="http://schemas.microsoft.com/office/powerpoint/2010/main" val="41446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kumimoji="1" lang="en-US" altLang="zh-CN" sz="3600" b="1" dirty="0" smtClean="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MPGD</a:t>
            </a:r>
            <a:r>
              <a:rPr kumimoji="1" lang="zh-CN" altLang="en-US" sz="3600" b="1" dirty="0" smtClean="0">
                <a:solidFill>
                  <a:srgbClr val="00006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通用电子学</a:t>
            </a:r>
            <a:endParaRPr kumimoji="1" lang="zh-CN" altLang="en-US" sz="3600" b="1" dirty="0">
              <a:solidFill>
                <a:srgbClr val="000066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3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7DA9A2-C459-4D49-B595-7FE4F9E5436F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zh-CN" altLang="zh-CN" sz="1200" smtClean="0"/>
          </a:p>
        </p:txBody>
      </p:sp>
      <p:graphicFrame>
        <p:nvGraphicFramePr>
          <p:cNvPr id="18436" name="对象 11"/>
          <p:cNvGraphicFramePr>
            <a:graphicFrameLocks noChangeAspect="1"/>
          </p:cNvGraphicFramePr>
          <p:nvPr/>
        </p:nvGraphicFramePr>
        <p:xfrm>
          <a:off x="430213" y="1176338"/>
          <a:ext cx="4716462" cy="365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Visio" r:id="rId4" imgW="6972423" imgH="5400675" progId="Visio.Drawing.15">
                  <p:embed/>
                </p:oleObj>
              </mc:Choice>
              <mc:Fallback>
                <p:oleObj name="Visio" r:id="rId4" imgW="6972423" imgH="5400675" progId="Visio.Drawing.15">
                  <p:embed/>
                  <p:pic>
                    <p:nvPicPr>
                      <p:cNvPr id="18436" name="对象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1176338"/>
                        <a:ext cx="4716462" cy="365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95325" y="4924425"/>
            <a:ext cx="783748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科大快电子学</a:t>
            </a:r>
            <a:r>
              <a:rPr lang="zh-CN" altLang="en-US" sz="1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组自</a:t>
            </a:r>
            <a:r>
              <a:rPr lang="en-US" altLang="zh-CN" sz="1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2012</a:t>
            </a:r>
            <a:r>
              <a:rPr lang="zh-CN" altLang="en-US" sz="1800" b="1" dirty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年就开始了新型气体探测器读出电子学、包括可扩展读出架构的技术探索</a:t>
            </a:r>
            <a:r>
              <a:rPr lang="zh-CN" altLang="en-US" sz="1800" b="1" dirty="0" smtClean="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。</a:t>
            </a:r>
            <a:r>
              <a:rPr lang="zh-CN" alt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在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PandaX</a:t>
            </a:r>
            <a:r>
              <a:rPr lang="en-US" altLang="zh-CN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-III</a:t>
            </a:r>
            <a:r>
              <a:rPr lang="zh-CN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实验原型读出</a:t>
            </a:r>
            <a:r>
              <a:rPr lang="zh-CN" alt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电子学成果的基础上，进一步发展了基于</a:t>
            </a:r>
            <a:r>
              <a:rPr lang="en-US" altLang="zh-CN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AGET-ASIC</a:t>
            </a:r>
            <a:r>
              <a:rPr lang="zh-CN" alt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的</a:t>
            </a:r>
            <a:r>
              <a:rPr lang="en-US" altLang="zh-CN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MPGD</a:t>
            </a:r>
            <a:r>
              <a:rPr lang="zh-CN" alt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通用电子学，并应用于</a:t>
            </a:r>
            <a:r>
              <a:rPr lang="en-US" altLang="zh-CN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MTPC</a:t>
            </a:r>
            <a:r>
              <a:rPr lang="zh-CN" alt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实验</a:t>
            </a:r>
            <a:endParaRPr lang="zh-CN" altLang="en-US" sz="1800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18100" y="1176338"/>
            <a:ext cx="3816350" cy="3540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系统构成：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前端读出板（</a:t>
            </a: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FEC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）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数据获取板（</a:t>
            </a: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DAQ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）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数据获取软件（</a:t>
            </a: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计算机）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探测器</a:t>
            </a: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-FEC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连接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采用</a:t>
            </a: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80pin 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高密度连接器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FEC-DAQ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连接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单芯双向光纤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latin typeface="Calibri" panose="020F0502020204030204" pitchFamily="34" charset="0"/>
                <a:ea typeface="+mn-ea"/>
              </a:rPr>
              <a:t>DAQ</a:t>
            </a:r>
            <a:r>
              <a:rPr lang="zh-CN" altLang="en-US" sz="1600" dirty="0">
                <a:latin typeface="Calibri" panose="020F0502020204030204" pitchFamily="34" charset="0"/>
                <a:ea typeface="+mn-ea"/>
              </a:rPr>
              <a:t>到计算机：千兆以太网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</a:rPr>
              <a:t>可兼容不同的</a:t>
            </a:r>
            <a:r>
              <a:rPr lang="en-US" altLang="zh-CN" sz="1600" dirty="0">
                <a:latin typeface="Calibri" panose="020F0502020204030204" pitchFamily="34" charset="0"/>
                <a:ea typeface="+mn-ea"/>
              </a:rPr>
              <a:t>ASIC</a:t>
            </a:r>
          </a:p>
          <a:p>
            <a:pPr marL="742950" lvl="1" indent="-285750">
              <a:buFont typeface="Wingdings" panose="05000000000000000000" pitchFamily="2" charset="2"/>
              <a:buChar char="n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</a:rPr>
              <a:t>修改</a:t>
            </a:r>
            <a:r>
              <a:rPr lang="en-US" altLang="zh-CN" sz="1600" dirty="0">
                <a:latin typeface="Calibri" panose="020F0502020204030204" pitchFamily="34" charset="0"/>
                <a:ea typeface="+mn-ea"/>
              </a:rPr>
              <a:t>FEC</a:t>
            </a:r>
            <a:r>
              <a:rPr lang="zh-CN" altLang="en-US" sz="1600" dirty="0">
                <a:latin typeface="Calibri" panose="020F0502020204030204" pitchFamily="34" charset="0"/>
                <a:ea typeface="+mn-ea"/>
              </a:rPr>
              <a:t>设计，系统架构不变</a:t>
            </a:r>
            <a:endParaRPr lang="en-US" altLang="zh-CN" sz="1600" dirty="0">
              <a:latin typeface="Calibri" panose="020F0502020204030204" pitchFamily="34" charset="0"/>
              <a:ea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单个</a:t>
            </a:r>
            <a:r>
              <a:rPr lang="en-US" altLang="zh-CN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FEC</a:t>
            </a: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可支持</a:t>
            </a:r>
            <a:r>
              <a:rPr lang="en-US" altLang="zh-CN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256</a:t>
            </a: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个通道</a:t>
            </a:r>
            <a:endParaRPr lang="en-US" altLang="zh-CN" sz="16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单个</a:t>
            </a:r>
            <a:r>
              <a:rPr lang="en-US" altLang="zh-CN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DAQ</a:t>
            </a: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可支持多达</a:t>
            </a:r>
            <a:r>
              <a:rPr lang="en-US" altLang="zh-CN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个</a:t>
            </a:r>
            <a:r>
              <a:rPr lang="en-US" altLang="zh-CN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FEC(6144</a:t>
            </a:r>
            <a:r>
              <a:rPr lang="zh-CN" altLang="en-US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路</a:t>
            </a:r>
            <a:r>
              <a:rPr lang="en-US" altLang="zh-CN" sz="16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多个</a:t>
            </a:r>
            <a:r>
              <a:rPr lang="en-US" altLang="zh-CN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DAQ</a:t>
            </a:r>
            <a:r>
              <a:rPr lang="zh-CN" altLang="en-US" sz="16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可并行工作以扩展系统规模</a:t>
            </a:r>
            <a:endParaRPr lang="en-US" altLang="zh-CN" sz="1600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06109561"/>
      </p:ext>
    </p:extLst>
  </p:cSld>
  <p:clrMapOvr>
    <a:masterClrMapping/>
  </p:clrMapOvr>
  <p:transition spd="slow" advTm="68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29A90E-E8C9-4C71-A719-06811A4FB0F3}" type="slidenum">
              <a:rPr lang="zh-CN" altLang="zh-CN" sz="12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CN" altLang="zh-CN" sz="1200" smtClean="0"/>
          </a:p>
        </p:txBody>
      </p:sp>
      <p:pic>
        <p:nvPicPr>
          <p:cNvPr id="21508" name="图片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72" y="1637858"/>
            <a:ext cx="381635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文本框 8"/>
          <p:cNvSpPr txBox="1">
            <a:spLocks noChangeArrowheads="1"/>
          </p:cNvSpPr>
          <p:nvPr/>
        </p:nvSpPr>
        <p:spPr bwMode="auto">
          <a:xfrm>
            <a:off x="380297" y="1479108"/>
            <a:ext cx="50403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64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通道通用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TPC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读出芯片</a:t>
            </a:r>
            <a:endParaRPr lang="en-US" altLang="zh-CN" sz="18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由法国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CEA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Saclay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实验室设计</a:t>
            </a:r>
            <a:endParaRPr lang="en-US" altLang="zh-CN" sz="18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动态范围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120fC, 240fC, 1pC, 10pC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达峰时间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50ns - 1</a:t>
            </a:r>
            <a:r>
              <a:rPr lang="el-GR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 (16 values)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采用开关电容阵列结构：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512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个电容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</a:t>
            </a:r>
            <a:endParaRPr lang="en-US" altLang="zh-CN" sz="18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采样率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1MHz - 100MHz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zh-CN" altLang="en-US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读出频率：</a:t>
            </a:r>
            <a:r>
              <a:rPr lang="en-US" altLang="zh-CN" sz="18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25MHz</a:t>
            </a:r>
          </a:p>
        </p:txBody>
      </p:sp>
      <p:sp>
        <p:nvSpPr>
          <p:cNvPr id="21510" name="标题 1"/>
          <p:cNvSpPr>
            <a:spLocks noGrp="1" noChangeArrowheads="1"/>
          </p:cNvSpPr>
          <p:nvPr>
            <p:ph type="title"/>
          </p:nvPr>
        </p:nvSpPr>
        <p:spPr>
          <a:xfrm>
            <a:off x="427038" y="-127000"/>
            <a:ext cx="8229600" cy="1143000"/>
          </a:xfrm>
        </p:spPr>
        <p:txBody>
          <a:bodyPr/>
          <a:lstStyle/>
          <a:p>
            <a:r>
              <a:rPr kumimoji="1" lang="en-US" altLang="zh-CN" sz="3600" b="1" dirty="0" smtClean="0">
                <a:solidFill>
                  <a:srgbClr val="000066"/>
                </a:solidFill>
              </a:rPr>
              <a:t>ASIC</a:t>
            </a:r>
            <a:r>
              <a:rPr kumimoji="1" lang="zh-CN" altLang="en-US" sz="3600" b="1" dirty="0" smtClean="0">
                <a:solidFill>
                  <a:srgbClr val="000066"/>
                </a:solidFill>
              </a:rPr>
              <a:t>选型：</a:t>
            </a:r>
            <a:r>
              <a:rPr kumimoji="1" lang="en-US" altLang="zh-CN" sz="3600" b="1" dirty="0" smtClean="0">
                <a:solidFill>
                  <a:srgbClr val="000066"/>
                </a:solidFill>
              </a:rPr>
              <a:t>AGET</a:t>
            </a:r>
            <a:endParaRPr kumimoji="1" lang="zh-CN" altLang="en-US" sz="3600" b="1" dirty="0" smtClean="0">
              <a:solidFill>
                <a:srgbClr val="00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243916"/>
      </p:ext>
    </p:extLst>
  </p:cSld>
  <p:clrMapOvr>
    <a:masterClrMapping/>
  </p:clrMapOvr>
  <p:transition spd="slow" advTm="2558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f64462d0-4cc5-4fe4-9573-cec2330675f1"/>
  <p:tag name="COMMONDATA" val="eyJoZGlkIjoiZDkzMmU0M2ZjNTAwNWYwODkxN2FhYjBmMmM4YjliMG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76a66b0-7753-4384-beea-a42287fe42b5}"/>
  <p:tag name="TABLE_ENDDRAG_ORIGIN_RECT" val="602*134"/>
  <p:tag name="TABLE_ENDDRAG_RECT" val="54*213*598*1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bbbefb5-4cdc-4395-99d9-fd5afac59387}"/>
  <p:tag name="TABLE_ENDDRAG_ORIGIN_RECT" val="319*72"/>
  <p:tag name="TABLE_ENDDRAG_RECT" val="318*442*277*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40.001574803149,&quot;width&quot;:5755.732283464566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9c3ebbf-3c03-4558-a048-fca65a7d14a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1392</TotalTime>
  <Words>2357</Words>
  <Application>Microsoft Office PowerPoint</Application>
  <PresentationFormat>全屏显示(4:3)</PresentationFormat>
  <Paragraphs>435</Paragraphs>
  <Slides>41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9" baseType="lpstr">
      <vt:lpstr>Arial Unicode MS</vt:lpstr>
      <vt:lpstr>等线</vt:lpstr>
      <vt:lpstr>等线 Light</vt:lpstr>
      <vt:lpstr>黑体</vt:lpstr>
      <vt:lpstr>华文楷体</vt:lpstr>
      <vt:lpstr>STXihei</vt:lpstr>
      <vt:lpstr>华文中宋</vt:lpstr>
      <vt:lpstr>宋体</vt:lpstr>
      <vt:lpstr>微软雅黑</vt:lpstr>
      <vt:lpstr>Arial</vt:lpstr>
      <vt:lpstr>Calibri</vt:lpstr>
      <vt:lpstr>Calibri Light</vt:lpstr>
      <vt:lpstr>Cambria Math</vt:lpstr>
      <vt:lpstr>Century Gothic</vt:lpstr>
      <vt:lpstr>Times New Roman</vt:lpstr>
      <vt:lpstr>Wingdings</vt:lpstr>
      <vt:lpstr>Office 主题​​</vt:lpstr>
      <vt:lpstr>Visio</vt:lpstr>
      <vt:lpstr>MTPC读出电子学工作回顾 及当前进展</vt:lpstr>
      <vt:lpstr>内容提要</vt:lpstr>
      <vt:lpstr>研究背景：中子核数据测量</vt:lpstr>
      <vt:lpstr>Back-n白光中子源</vt:lpstr>
      <vt:lpstr>白光中子源多用途TPC (MTPC, Multi-Purpose TPC)</vt:lpstr>
      <vt:lpstr>TPC设计</vt:lpstr>
      <vt:lpstr>内容提要</vt:lpstr>
      <vt:lpstr>MPGD通用电子学</vt:lpstr>
      <vt:lpstr>ASIC选型：AGET</vt:lpstr>
      <vt:lpstr>基于AGET的前端读出模块设计方案</vt:lpstr>
      <vt:lpstr>PowerPoint 演示文稿</vt:lpstr>
      <vt:lpstr>后端电子学设计方案</vt:lpstr>
      <vt:lpstr>PowerPoint 演示文稿</vt:lpstr>
      <vt:lpstr>AGET-FEC功能测试</vt:lpstr>
      <vt:lpstr>AGET-FEC噪声水平测试</vt:lpstr>
      <vt:lpstr>AGET电子学小系统联测</vt:lpstr>
      <vt:lpstr>散裂中子源Back-n中子束斑测量</vt:lpstr>
      <vt:lpstr>基于TOF及2D剖面测量的中子共振成像</vt:lpstr>
      <vt:lpstr>PowerPoint 演示文稿</vt:lpstr>
      <vt:lpstr>内容提要</vt:lpstr>
      <vt:lpstr>PowerPoint 演示文稿</vt:lpstr>
      <vt:lpstr>电子学需求</vt:lpstr>
      <vt:lpstr>电子学模块设计</vt:lpstr>
      <vt:lpstr>电子学模块设计</vt:lpstr>
      <vt:lpstr>PowerPoint 演示文稿</vt:lpstr>
      <vt:lpstr>PowerPoint 演示文稿</vt:lpstr>
      <vt:lpstr>PowerPoint 演示文稿</vt:lpstr>
      <vt:lpstr>PowerPoint 演示文稿</vt:lpstr>
      <vt:lpstr>内容提要</vt:lpstr>
      <vt:lpstr>PowerPoint 演示文稿</vt:lpstr>
      <vt:lpstr>应用: fMeta-TPC的读出 (Fudan Multi-Purpose Active Target TPC)</vt:lpstr>
      <vt:lpstr>读出电子学总体架构</vt:lpstr>
      <vt:lpstr>PowerPoint 演示文稿</vt:lpstr>
      <vt:lpstr>PowerPoint 演示文稿</vt:lpstr>
      <vt:lpstr>PowerPoint 演示文稿</vt:lpstr>
      <vt:lpstr>前端电子学模块 (128-ch FEB + DPU)</vt:lpstr>
      <vt:lpstr>应用:  高分辨低气压TPC的读出</vt:lpstr>
      <vt:lpstr>读出电子学技术方案</vt:lpstr>
      <vt:lpstr>PowerPoint 演示文稿</vt:lpstr>
      <vt:lpstr>初步测试结果</vt:lpstr>
      <vt:lpstr>总结与展望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Performance FPGA-based Accelerator for Large-Scale Convolutional Neural Networks</dc:title>
  <dc:creator>hmli</dc:creator>
  <cp:lastModifiedBy>fengcq</cp:lastModifiedBy>
  <cp:revision>892</cp:revision>
  <dcterms:created xsi:type="dcterms:W3CDTF">2016-08-12T07:12:00Z</dcterms:created>
  <dcterms:modified xsi:type="dcterms:W3CDTF">2024-11-30T04:18:04Z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4228E10A4A0E4FE79A938C9A5D82EAA1</vt:lpwstr>
  </property>
  <property fmtid="{D5CDD505-2E9C-101B-9397-08002B2CF9AE}" pid="3" name="KSOProductBuildVer">
    <vt:lpwstr>2052-11.1.0.14036</vt:lpwstr>
  </property>
</Properties>
</file>