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1" r:id="rId2"/>
    <p:sldId id="299" r:id="rId3"/>
    <p:sldId id="293" r:id="rId4"/>
    <p:sldId id="300" r:id="rId5"/>
    <p:sldId id="309" r:id="rId6"/>
    <p:sldId id="301" r:id="rId7"/>
    <p:sldId id="302" r:id="rId8"/>
    <p:sldId id="305" r:id="rId9"/>
    <p:sldId id="306" r:id="rId10"/>
    <p:sldId id="303" r:id="rId11"/>
    <p:sldId id="308" r:id="rId12"/>
    <p:sldId id="307" r:id="rId13"/>
    <p:sldId id="304" r:id="rId14"/>
    <p:sldId id="298" r:id="rId15"/>
  </p:sldIdLst>
  <p:sldSz cx="12192000" cy="6858000"/>
  <p:notesSz cx="6735763" cy="98663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71C1"/>
    <a:srgbClr val="4472C4"/>
    <a:srgbClr val="FFFFFF"/>
    <a:srgbClr val="1D4A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225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D6616-5815-4D5B-AB37-475C72F74004}" type="datetimeFigureOut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700C5-135F-4AC9-A7AF-5CF6B82616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413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700C5-135F-4AC9-A7AF-5CF6B826168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224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0FA8D8-6C76-9245-E107-445FB23BD4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45EE151-5AFE-8CB4-BD2D-BDF08B1E53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CB69E9-D43B-7160-B0FA-5FA67F05A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044D-4D67-41B1-9997-E649472F2D69}" type="datetime1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16DAE0-14B7-F743-E338-80AB82BB1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A3D685-4C45-D447-A18B-787877891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8560-B16D-427A-A605-5A63A1EC8C7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D255875-A451-3E4F-B085-8AABBBDED5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36392" y="0"/>
            <a:ext cx="655608" cy="71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68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466436-CDDC-4EEF-E842-BA345481C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CCD207B-F57A-1F68-8DD6-F66176FDD2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EF9546-7B15-BC2A-D921-1AE5A26B3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91C7-7570-40DC-A1D9-29546D1D4ECE}" type="datetime1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7FA6B3-3A57-DA46-A2B4-D1D5F498D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ADB5A8-D832-006C-3657-ABF48218F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8560-B16D-427A-A605-5A63A1EC8C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150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BDF94C7-39DA-C5E7-E3CE-4E878CA4F6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A7BD5DC-5E87-4C46-5092-CE8331BC3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CCD08D-7895-15BB-9C31-BD3C3D1B5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014C-42D6-4B39-9B1E-33258BA028CC}" type="datetime1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CABB78-711E-8E3C-C2BF-A0359295C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09B720-9C3E-42C0-FB5D-D938462FB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8560-B16D-427A-A605-5A63A1EC8C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234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807D56A-E6E9-DCB6-08FB-D1C0B1D875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356349"/>
            <a:ext cx="2743200" cy="365125"/>
          </a:xfrm>
        </p:spPr>
        <p:txBody>
          <a:bodyPr/>
          <a:lstStyle/>
          <a:p>
            <a:fld id="{C8659737-CAF6-418A-819E-60E95AEE70CC}" type="datetime1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37B3BBF-A567-00CA-7C01-EE91A9DCB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20DF2AD-41B6-2347-81AB-05BC1ED7F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49"/>
            <a:ext cx="2743200" cy="365125"/>
          </a:xfrm>
        </p:spPr>
        <p:txBody>
          <a:bodyPr/>
          <a:lstStyle/>
          <a:p>
            <a:fld id="{3DC82C63-1A89-4093-A0EF-B73A721B266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451BAD1B-5DB2-1A4B-DDBC-45D3E939B3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60197" y="1848480"/>
            <a:ext cx="5070686" cy="509451"/>
          </a:xfrm>
        </p:spPr>
        <p:txBody>
          <a:bodyPr/>
          <a:lstStyle>
            <a:lvl1pPr marL="0" indent="0">
              <a:buNone/>
              <a:defRPr>
                <a:solidFill>
                  <a:srgbClr val="1D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pic>
        <p:nvPicPr>
          <p:cNvPr id="13" name="图形 12" descr="列表 纯色填充">
            <a:extLst>
              <a:ext uri="{FF2B5EF4-FFF2-40B4-BE49-F238E27FC236}">
                <a16:creationId xmlns:a16="http://schemas.microsoft.com/office/drawing/2014/main" id="{9B15E208-5B73-E574-CF2C-4BAF5F30E5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0197" y="925012"/>
            <a:ext cx="639282" cy="639282"/>
          </a:xfrm>
          <a:prstGeom prst="rect">
            <a:avLst/>
          </a:prstGeom>
        </p:spPr>
      </p:pic>
      <p:sp>
        <p:nvSpPr>
          <p:cNvPr id="16" name="流程图: 接点 15">
            <a:extLst>
              <a:ext uri="{FF2B5EF4-FFF2-40B4-BE49-F238E27FC236}">
                <a16:creationId xmlns:a16="http://schemas.microsoft.com/office/drawing/2014/main" id="{69D77628-1605-C629-6EA5-8111C9C9F784}"/>
              </a:ext>
            </a:extLst>
          </p:cNvPr>
          <p:cNvSpPr>
            <a:spLocks noChangeAspect="1"/>
          </p:cNvSpPr>
          <p:nvPr userDrawn="1"/>
        </p:nvSpPr>
        <p:spPr>
          <a:xfrm>
            <a:off x="3643142" y="2955871"/>
            <a:ext cx="72000" cy="72000"/>
          </a:xfrm>
          <a:prstGeom prst="flowChartConnector">
            <a:avLst/>
          </a:prstGeom>
          <a:solidFill>
            <a:srgbClr val="1D4A90"/>
          </a:solidFill>
          <a:ln>
            <a:solidFill>
              <a:srgbClr val="1D4A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流程图: 接点 18">
            <a:extLst>
              <a:ext uri="{FF2B5EF4-FFF2-40B4-BE49-F238E27FC236}">
                <a16:creationId xmlns:a16="http://schemas.microsoft.com/office/drawing/2014/main" id="{C68DF6CF-B6BA-7D68-CD31-2CD3C9B2853C}"/>
              </a:ext>
            </a:extLst>
          </p:cNvPr>
          <p:cNvSpPr>
            <a:spLocks noChangeAspect="1"/>
          </p:cNvSpPr>
          <p:nvPr userDrawn="1"/>
        </p:nvSpPr>
        <p:spPr>
          <a:xfrm>
            <a:off x="3637517" y="2067206"/>
            <a:ext cx="72000" cy="72000"/>
          </a:xfrm>
          <a:prstGeom prst="flowChartConnector">
            <a:avLst/>
          </a:prstGeom>
          <a:solidFill>
            <a:srgbClr val="1D4A90"/>
          </a:solidFill>
          <a:ln>
            <a:solidFill>
              <a:srgbClr val="1D4A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占位符 10">
            <a:extLst>
              <a:ext uri="{FF2B5EF4-FFF2-40B4-BE49-F238E27FC236}">
                <a16:creationId xmlns:a16="http://schemas.microsoft.com/office/drawing/2014/main" id="{301AC2E0-DB0D-7574-0F38-58BFCB3493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60197" y="2701146"/>
            <a:ext cx="5070686" cy="509451"/>
          </a:xfrm>
        </p:spPr>
        <p:txBody>
          <a:bodyPr/>
          <a:lstStyle>
            <a:lvl1pPr marL="0" indent="0">
              <a:buNone/>
              <a:defRPr>
                <a:solidFill>
                  <a:srgbClr val="1D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5" name="文本占位符 10">
            <a:extLst>
              <a:ext uri="{FF2B5EF4-FFF2-40B4-BE49-F238E27FC236}">
                <a16:creationId xmlns:a16="http://schemas.microsoft.com/office/drawing/2014/main" id="{9DDD5282-8671-C758-3D69-FB59D26E8F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60197" y="3553812"/>
            <a:ext cx="5070686" cy="509451"/>
          </a:xfrm>
        </p:spPr>
        <p:txBody>
          <a:bodyPr/>
          <a:lstStyle>
            <a:lvl1pPr marL="0" indent="0">
              <a:buNone/>
              <a:defRPr>
                <a:solidFill>
                  <a:srgbClr val="1D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BA54833D-C3DD-9245-87F4-EBDEC6693F1F}"/>
              </a:ext>
            </a:extLst>
          </p:cNvPr>
          <p:cNvCxnSpPr>
            <a:cxnSpLocks/>
          </p:cNvCxnSpPr>
          <p:nvPr userDrawn="1"/>
        </p:nvCxnSpPr>
        <p:spPr>
          <a:xfrm>
            <a:off x="3666317" y="963480"/>
            <a:ext cx="0" cy="8850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084B0112-C8FC-BDD4-ED9D-5C15FA259E81}"/>
              </a:ext>
            </a:extLst>
          </p:cNvPr>
          <p:cNvSpPr txBox="1"/>
          <p:nvPr userDrawn="1"/>
        </p:nvSpPr>
        <p:spPr>
          <a:xfrm>
            <a:off x="2127163" y="886705"/>
            <a:ext cx="139755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1D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6DE39CF-A037-8194-F88D-73C0382B34C7}"/>
              </a:ext>
            </a:extLst>
          </p:cNvPr>
          <p:cNvCxnSpPr>
            <a:cxnSpLocks/>
          </p:cNvCxnSpPr>
          <p:nvPr userDrawn="1"/>
        </p:nvCxnSpPr>
        <p:spPr>
          <a:xfrm flipH="1">
            <a:off x="3662294" y="2211703"/>
            <a:ext cx="2091" cy="68118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占位符 10">
            <a:extLst>
              <a:ext uri="{FF2B5EF4-FFF2-40B4-BE49-F238E27FC236}">
                <a16:creationId xmlns:a16="http://schemas.microsoft.com/office/drawing/2014/main" id="{6128A638-E86C-5057-3CE9-F2860D26CA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60197" y="4406478"/>
            <a:ext cx="5070686" cy="509451"/>
          </a:xfrm>
        </p:spPr>
        <p:txBody>
          <a:bodyPr/>
          <a:lstStyle>
            <a:lvl1pPr marL="0" indent="0">
              <a:buNone/>
              <a:defRPr>
                <a:solidFill>
                  <a:srgbClr val="1D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4" name="文本占位符 10">
            <a:extLst>
              <a:ext uri="{FF2B5EF4-FFF2-40B4-BE49-F238E27FC236}">
                <a16:creationId xmlns:a16="http://schemas.microsoft.com/office/drawing/2014/main" id="{434839F8-D239-F09D-4B41-A7B79EB7CA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60197" y="5259144"/>
            <a:ext cx="5070686" cy="509451"/>
          </a:xfrm>
        </p:spPr>
        <p:txBody>
          <a:bodyPr/>
          <a:lstStyle>
            <a:lvl1pPr marL="0" indent="0">
              <a:buNone/>
              <a:defRPr>
                <a:solidFill>
                  <a:srgbClr val="1D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8" name="流程图: 接点 17">
            <a:extLst>
              <a:ext uri="{FF2B5EF4-FFF2-40B4-BE49-F238E27FC236}">
                <a16:creationId xmlns:a16="http://schemas.microsoft.com/office/drawing/2014/main" id="{4A057157-4893-0F07-3A7A-3938F0F4AA53}"/>
              </a:ext>
            </a:extLst>
          </p:cNvPr>
          <p:cNvSpPr>
            <a:spLocks noChangeAspect="1"/>
          </p:cNvSpPr>
          <p:nvPr userDrawn="1"/>
        </p:nvSpPr>
        <p:spPr>
          <a:xfrm>
            <a:off x="3630499" y="4674249"/>
            <a:ext cx="72000" cy="72000"/>
          </a:xfrm>
          <a:prstGeom prst="flowChartConnector">
            <a:avLst/>
          </a:prstGeom>
          <a:solidFill>
            <a:srgbClr val="1D4A90"/>
          </a:solidFill>
          <a:ln>
            <a:solidFill>
              <a:srgbClr val="1D4A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流程图: 接点 19">
            <a:extLst>
              <a:ext uri="{FF2B5EF4-FFF2-40B4-BE49-F238E27FC236}">
                <a16:creationId xmlns:a16="http://schemas.microsoft.com/office/drawing/2014/main" id="{AC726895-CCD9-AD05-5C4A-A09BE1F4AABE}"/>
              </a:ext>
            </a:extLst>
          </p:cNvPr>
          <p:cNvSpPr>
            <a:spLocks noChangeAspect="1"/>
          </p:cNvSpPr>
          <p:nvPr userDrawn="1"/>
        </p:nvSpPr>
        <p:spPr>
          <a:xfrm>
            <a:off x="3641299" y="3785584"/>
            <a:ext cx="72000" cy="72000"/>
          </a:xfrm>
          <a:prstGeom prst="flowChartConnector">
            <a:avLst/>
          </a:prstGeom>
          <a:solidFill>
            <a:srgbClr val="1D4A90"/>
          </a:solidFill>
          <a:ln>
            <a:solidFill>
              <a:srgbClr val="1D4A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3925EBAC-B6E0-6795-C1FA-3493CED69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3666076" y="3930081"/>
            <a:ext cx="2091" cy="68118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流程图: 接点 21">
            <a:extLst>
              <a:ext uri="{FF2B5EF4-FFF2-40B4-BE49-F238E27FC236}">
                <a16:creationId xmlns:a16="http://schemas.microsoft.com/office/drawing/2014/main" id="{EAFC21D9-A0EC-C50C-5437-403A65472412}"/>
              </a:ext>
            </a:extLst>
          </p:cNvPr>
          <p:cNvSpPr>
            <a:spLocks noChangeAspect="1"/>
          </p:cNvSpPr>
          <p:nvPr userDrawn="1"/>
        </p:nvSpPr>
        <p:spPr>
          <a:xfrm>
            <a:off x="3636736" y="5526914"/>
            <a:ext cx="72000" cy="72000"/>
          </a:xfrm>
          <a:prstGeom prst="flowChartConnector">
            <a:avLst/>
          </a:prstGeom>
          <a:solidFill>
            <a:srgbClr val="1D4A90"/>
          </a:solidFill>
          <a:ln>
            <a:solidFill>
              <a:srgbClr val="1D4A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EF4B47B9-63C8-94EE-72C7-83E93FB93791}"/>
              </a:ext>
            </a:extLst>
          </p:cNvPr>
          <p:cNvCxnSpPr>
            <a:cxnSpLocks/>
          </p:cNvCxnSpPr>
          <p:nvPr userDrawn="1"/>
        </p:nvCxnSpPr>
        <p:spPr>
          <a:xfrm flipH="1">
            <a:off x="3655886" y="4795990"/>
            <a:ext cx="2091" cy="68118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EC850086-FF16-959B-44F7-7F9F3B11DD74}"/>
              </a:ext>
            </a:extLst>
          </p:cNvPr>
          <p:cNvCxnSpPr>
            <a:cxnSpLocks/>
          </p:cNvCxnSpPr>
          <p:nvPr userDrawn="1"/>
        </p:nvCxnSpPr>
        <p:spPr>
          <a:xfrm flipH="1">
            <a:off x="3675695" y="3046891"/>
            <a:ext cx="2091" cy="68118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>
            <a:extLst>
              <a:ext uri="{FF2B5EF4-FFF2-40B4-BE49-F238E27FC236}">
                <a16:creationId xmlns:a16="http://schemas.microsoft.com/office/drawing/2014/main" id="{ED974419-959A-9A4C-3FBD-9463072BFF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36392" y="0"/>
            <a:ext cx="655608" cy="71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50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A4DDC7-70A4-8A01-167F-1BE00D3DB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025"/>
            <a:ext cx="10515600" cy="412388"/>
          </a:xfrm>
        </p:spPr>
        <p:txBody>
          <a:bodyPr>
            <a:noAutofit/>
          </a:bodyPr>
          <a:lstStyle>
            <a:lvl1pPr>
              <a:defRPr sz="2400" b="0">
                <a:solidFill>
                  <a:srgbClr val="1D4A9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298BA12-2BD9-417F-C71F-FD37C56551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356349"/>
            <a:ext cx="2743200" cy="365125"/>
          </a:xfrm>
        </p:spPr>
        <p:txBody>
          <a:bodyPr/>
          <a:lstStyle/>
          <a:p>
            <a:fld id="{7DD3E5E3-13E9-4D73-9CD8-A59BBE1000DB}" type="datetime1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B338248-C29B-8E75-7547-B6AF53E97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812A01-5594-71BC-E487-3CB2202EB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48"/>
            <a:ext cx="2743200" cy="365125"/>
          </a:xfrm>
        </p:spPr>
        <p:txBody>
          <a:bodyPr/>
          <a:lstStyle>
            <a:lvl1pPr>
              <a:defRPr sz="2000"/>
            </a:lvl1pPr>
          </a:lstStyle>
          <a:p>
            <a:fld id="{01748560-B16D-427A-A605-5A63A1EC8C7A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6F1A473-FCD5-9E4E-9819-CD24DEB8DB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7460" y="1"/>
            <a:ext cx="474539" cy="520278"/>
          </a:xfrm>
          <a:prstGeom prst="rect">
            <a:avLst/>
          </a:prstGeom>
        </p:spPr>
      </p:pic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0A67B82B-CA56-9BEE-01D8-4A1759D45FB0}"/>
              </a:ext>
            </a:extLst>
          </p:cNvPr>
          <p:cNvCxnSpPr/>
          <p:nvPr userDrawn="1"/>
        </p:nvCxnSpPr>
        <p:spPr>
          <a:xfrm>
            <a:off x="0" y="523876"/>
            <a:ext cx="12192000" cy="0"/>
          </a:xfrm>
          <a:prstGeom prst="line">
            <a:avLst/>
          </a:prstGeom>
          <a:ln w="28575">
            <a:solidFill>
              <a:srgbClr val="1D4A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58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0ECFE5-E616-88D7-5E33-B3AE4E559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AF7D8B-D3E1-1CA9-856E-62D72A0D6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415781C-8D45-EEB0-F270-B2B5B251F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44B7E-784F-4D2E-A2E4-1E3488A2951C}" type="datetime1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EDAB7B-BB4D-2E46-CD0A-F332A81D8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41F8B6D-C7CD-E453-490B-FA3A82126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8560-B16D-427A-A605-5A63A1EC8C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550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B09768-0808-9555-ECB8-744733006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24ADA6C-34FE-11B0-E141-0B17D00F9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17E60B-B0E1-8EBE-74DF-E0BBD0CA3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6AA0-04C0-4AB7-B29F-1C2BE44ACC5E}" type="datetime1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C19DC4-2101-0259-3AE4-B3ABC6930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C4AB77-4CE5-5A6B-61A3-A59CB249A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8560-B16D-427A-A605-5A63A1EC8C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475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420906-1EF0-EF46-6B05-5262E4139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8E9DD8-826E-D3BE-0A5D-71B0A4F147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B25A825-B1AF-CD79-C8E1-FB5CA3B78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CF5D7B5-D020-47D0-9C08-AAC0EB9C0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1AFE-85A9-41D2-85A8-EDAC18A55799}" type="datetime1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0B0F46-A275-AB67-108A-BF73469F1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7746777-65E3-D213-0691-6A193CB8F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8560-B16D-427A-A605-5A63A1EC8C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638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F4E1BD-141C-7AA1-D06A-707319687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CEABFFB-344D-46D2-C379-3B0515F52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10A9346-9E9B-C344-7C88-6153D4C0E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84A7615-8174-DF34-4CD5-E6D527A0B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7D785C8-AFA4-A2C4-B9CF-442EBFD1DB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52E729E-5AC0-D190-3BD7-6B11AB25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59CA-38E1-4ACE-B37B-78F9AAF234C8}" type="datetime1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2EEECED-642B-F2F1-A46D-2ED04C8B1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D00FFD4-8D19-FB57-07FE-E6CD7DE79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8560-B16D-427A-A605-5A63A1EC8C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09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FB8C47-353C-FD07-B24E-F332016EA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DCF8702-B8D8-9149-0D39-E221BA29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3D7DA-B5D5-4656-AA2B-A8AA6B9F70D5}" type="datetime1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B2BE023-34DA-14CC-1BB9-BA2140FC3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AA5E28B-F1B7-7155-7A00-E3AD4AD54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8560-B16D-427A-A605-5A63A1EC8C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9796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23B780A-3EF7-084C-57CC-33C9EC412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A6C7-2F7E-4836-A533-186E5639195A}" type="datetime1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3C1BF6A-97C3-DACD-6A8C-DE083B42F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0F69156-5D97-9FAE-83EE-882541F31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8560-B16D-427A-A605-5A63A1EC8C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982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D5AC0C-0873-7A27-C931-48B026982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6F42AD-FA72-3DDB-073B-B58312A23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71061E-9705-5176-A5BD-7F2E90029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CECA5D1-E3A2-60B3-268E-852A5FB48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D68C-9777-4560-A3F8-EFB29007B978}" type="datetime1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5A6D016-9596-DF6D-4D86-01BAEAD00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03AC77-A074-5B63-DEB7-73E1F8B63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8560-B16D-427A-A605-5A63A1EC8C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115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6B70E7-4062-71FF-71FC-D199AAC2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4069F69-1040-D7EE-8E5A-72CEF9BBBC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F7A5897-4E2A-BD14-755E-234EECB08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3A13DA-B10B-C4FA-26D1-303B6646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AB65-53FF-489C-A529-66C1A6CDF368}" type="datetime1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16ECCE1-438F-43EC-A5CB-69AEEA857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72AB769-B768-745C-6034-5D34DBBFA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8560-B16D-427A-A605-5A63A1EC8C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424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13B0220-E08E-50E5-AD0C-2E0A46B3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7C53E3-375E-B19E-CCC0-BE2803D39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B4ABBAF-583D-22F9-E326-57936698D4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8FAC2-4A26-4D67-B830-554A342FE319}" type="datetime1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56F91F-54B3-BF7D-9D44-50822F429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709387-2A05-157C-237A-B8D44B8CD5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48560-B16D-427A-A605-5A63A1EC8C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22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ee.com/CEESM/CeeRoot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E96C08E5-F296-9BB7-BCEC-6739AD7C9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4656" y="1289171"/>
            <a:ext cx="10282687" cy="2387600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1D4A9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CEE-TPC</a:t>
            </a:r>
            <a:r>
              <a:rPr lang="zh-CN" altLang="en-US" dirty="0">
                <a:solidFill>
                  <a:srgbClr val="1D4A9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数据分析方法和进展</a:t>
            </a:r>
          </a:p>
        </p:txBody>
      </p:sp>
      <p:sp>
        <p:nvSpPr>
          <p:cNvPr id="5" name="副标题 4">
            <a:extLst>
              <a:ext uri="{FF2B5EF4-FFF2-40B4-BE49-F238E27FC236}">
                <a16:creationId xmlns:a16="http://schemas.microsoft.com/office/drawing/2014/main" id="{65971AED-7856-D643-9E45-329602757F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7010" y="5945548"/>
            <a:ext cx="5957977" cy="532890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rgbClr val="1D4A90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时间投影室实验技术暨第二届</a:t>
            </a:r>
            <a:r>
              <a:rPr lang="en-US" altLang="zh-CN" dirty="0">
                <a:solidFill>
                  <a:srgbClr val="1D4A9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MTPC</a:t>
            </a:r>
            <a:r>
              <a:rPr lang="zh-CN" altLang="en-US" dirty="0">
                <a:solidFill>
                  <a:srgbClr val="1D4A90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研讨会</a:t>
            </a:r>
            <a:endParaRPr lang="en-US" altLang="zh-CN" dirty="0">
              <a:solidFill>
                <a:srgbClr val="1D4A9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FC14727-A904-00FD-3A1D-07795629FF00}"/>
              </a:ext>
            </a:extLst>
          </p:cNvPr>
          <p:cNvSpPr txBox="1"/>
          <p:nvPr/>
        </p:nvSpPr>
        <p:spPr>
          <a:xfrm>
            <a:off x="8683924" y="4277774"/>
            <a:ext cx="2553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1D4A9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000" dirty="0">
                <a:solidFill>
                  <a:srgbClr val="1D4A9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杨远胜</a:t>
            </a:r>
            <a:r>
              <a:rPr lang="en-US" altLang="zh-CN" sz="2000" dirty="0">
                <a:solidFill>
                  <a:srgbClr val="1D4A9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000" dirty="0">
                <a:solidFill>
                  <a:srgbClr val="1D4A9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2024/11/30</a:t>
            </a:r>
            <a:endParaRPr lang="zh-CN" altLang="en-US" sz="2000" dirty="0">
              <a:solidFill>
                <a:srgbClr val="1D4A9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66E48DF-AB4F-84D3-C172-BF7C67118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6392" y="0"/>
            <a:ext cx="655608" cy="71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65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7FC25-08AF-F3EF-24FD-CC7DC503D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>
            <a:extLst>
              <a:ext uri="{FF2B5EF4-FFF2-40B4-BE49-F238E27FC236}">
                <a16:creationId xmlns:a16="http://schemas.microsoft.com/office/drawing/2014/main" id="{D24708D3-A21A-8F7C-55BF-5CDC82F7D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Track reconstruction</a:t>
            </a:r>
            <a:endParaRPr lang="zh-CN" altLang="en-US" dirty="0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9CD6ECCD-C349-8280-C87B-4E3237B59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8560-B16D-427A-A605-5A63A1EC8C7A}" type="slidenum">
              <a:rPr lang="zh-CN" altLang="en-US" smtClean="0"/>
              <a:t>10</a:t>
            </a:fld>
            <a:endParaRPr lang="zh-CN" altLang="en-US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8236AD54-41CE-BEEE-30B5-0E06557B0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397" y="990990"/>
            <a:ext cx="3786805" cy="5257409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CC44FB76-B04F-8398-6920-FD0E4AED9D88}"/>
              </a:ext>
            </a:extLst>
          </p:cNvPr>
          <p:cNvSpPr txBox="1"/>
          <p:nvPr/>
        </p:nvSpPr>
        <p:spPr>
          <a:xfrm>
            <a:off x="5469147" y="3552308"/>
            <a:ext cx="2881224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Multiple track candidates with same length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BFFAE59-0950-6893-A34C-F65BE5CE11A2}"/>
              </a:ext>
            </a:extLst>
          </p:cNvPr>
          <p:cNvSpPr txBox="1"/>
          <p:nvPr/>
        </p:nvSpPr>
        <p:spPr>
          <a:xfrm>
            <a:off x="328922" y="990990"/>
            <a:ext cx="5076965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Length &gt; 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</a:t>
            </a:r>
            <a:r>
              <a:rPr lang="en-US" altLang="zh-CN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root cell </a:t>
            </a:r>
            <a:r>
              <a:rPr lang="en-US" altLang="zh-CN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create multiple track candidates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fit tracks by Kalman Filter algorithm</a:t>
            </a:r>
          </a:p>
        </p:txBody>
      </p:sp>
    </p:spTree>
    <p:extLst>
      <p:ext uri="{BB962C8B-B14F-4D97-AF65-F5344CB8AC3E}">
        <p14:creationId xmlns:p14="http://schemas.microsoft.com/office/powerpoint/2010/main" val="2315536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B8C5B-4EFC-7544-44AA-27AA3678E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>
            <a:extLst>
              <a:ext uri="{FF2B5EF4-FFF2-40B4-BE49-F238E27FC236}">
                <a16:creationId xmlns:a16="http://schemas.microsoft.com/office/drawing/2014/main" id="{D16AE1F6-4AE6-4553-07EB-A68A3F08A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Track reconstruction</a:t>
            </a:r>
            <a:endParaRPr lang="zh-CN" altLang="en-US" dirty="0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2D8293A8-2B2E-C14B-6AD8-4A8D990FA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8560-B16D-427A-A605-5A63A1EC8C7A}" type="slidenum">
              <a:rPr lang="zh-CN" altLang="en-US" smtClean="0"/>
              <a:t>11</a:t>
            </a:fld>
            <a:endParaRPr lang="zh-CN" altLang="en-US" dirty="0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389DF66B-E991-84E4-3512-5E85B57797CF}"/>
              </a:ext>
            </a:extLst>
          </p:cNvPr>
          <p:cNvGrpSpPr/>
          <p:nvPr/>
        </p:nvGrpSpPr>
        <p:grpSpPr>
          <a:xfrm>
            <a:off x="2423910" y="541916"/>
            <a:ext cx="7344179" cy="6316084"/>
            <a:chOff x="2257718" y="541916"/>
            <a:chExt cx="7344179" cy="6316084"/>
          </a:xfrm>
        </p:grpSpPr>
        <p:sp>
          <p:nvSpPr>
            <p:cNvPr id="2" name="TextBox 6">
              <a:extLst>
                <a:ext uri="{FF2B5EF4-FFF2-40B4-BE49-F238E27FC236}">
                  <a16:creationId xmlns:a16="http://schemas.microsoft.com/office/drawing/2014/main" id="{90B7AFCF-108E-EE05-E3A9-BAAEAA195349}"/>
                </a:ext>
              </a:extLst>
            </p:cNvPr>
            <p:cNvSpPr txBox="1"/>
            <p:nvPr/>
          </p:nvSpPr>
          <p:spPr>
            <a:xfrm>
              <a:off x="3379205" y="541916"/>
              <a:ext cx="16538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Generated Hit</a:t>
              </a:r>
            </a:p>
          </p:txBody>
        </p: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F142BDA9-0393-7FA4-D712-1C17E2AC73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7192"/>
            <a:stretch/>
          </p:blipFill>
          <p:spPr>
            <a:xfrm>
              <a:off x="2331838" y="890395"/>
              <a:ext cx="7270059" cy="2574925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AD76E3F-8683-FA77-17D7-BC9CF02236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015"/>
            <a:stretch/>
          </p:blipFill>
          <p:spPr>
            <a:xfrm>
              <a:off x="2257718" y="4101838"/>
              <a:ext cx="7191082" cy="2756162"/>
            </a:xfrm>
            <a:prstGeom prst="rect">
              <a:avLst/>
            </a:prstGeom>
          </p:spPr>
        </p:pic>
        <p:sp>
          <p:nvSpPr>
            <p:cNvPr id="5" name="TextBox 6">
              <a:extLst>
                <a:ext uri="{FF2B5EF4-FFF2-40B4-BE49-F238E27FC236}">
                  <a16:creationId xmlns:a16="http://schemas.microsoft.com/office/drawing/2014/main" id="{2AD551D7-D46A-FE37-C302-238A097EBFB0}"/>
                </a:ext>
              </a:extLst>
            </p:cNvPr>
            <p:cNvSpPr txBox="1"/>
            <p:nvPr/>
          </p:nvSpPr>
          <p:spPr>
            <a:xfrm>
              <a:off x="6921957" y="541916"/>
              <a:ext cx="20297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Found Cells by CA</a:t>
              </a: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740C03C9-747F-B06F-2D91-B7D108DF70AF}"/>
                </a:ext>
              </a:extLst>
            </p:cNvPr>
            <p:cNvSpPr txBox="1"/>
            <p:nvPr/>
          </p:nvSpPr>
          <p:spPr>
            <a:xfrm>
              <a:off x="3109996" y="3701728"/>
              <a:ext cx="21922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Track before merge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F3070E5-D033-B163-E07F-2F90E1F712CD}"/>
                </a:ext>
              </a:extLst>
            </p:cNvPr>
            <p:cNvSpPr txBox="1"/>
            <p:nvPr/>
          </p:nvSpPr>
          <p:spPr>
            <a:xfrm>
              <a:off x="6921957" y="3701728"/>
              <a:ext cx="20115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Track after merge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394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69B30-F4FB-9B25-7D77-95EDCAF3C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>
            <a:extLst>
              <a:ext uri="{FF2B5EF4-FFF2-40B4-BE49-F238E27FC236}">
                <a16:creationId xmlns:a16="http://schemas.microsoft.com/office/drawing/2014/main" id="{50031AF5-8204-E624-F783-DDE652FD3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Track reconstruction</a:t>
            </a:r>
            <a:endParaRPr lang="zh-CN" altLang="en-US" dirty="0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71A739DC-BAFA-57F4-2E9A-801AE7ABD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8560-B16D-427A-A605-5A63A1EC8C7A}" type="slidenum">
              <a:rPr lang="zh-CN" altLang="en-US" smtClean="0"/>
              <a:t>12</a:t>
            </a:fld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FEF0858-09C0-04D2-6A92-A42150D9F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185" y="920680"/>
            <a:ext cx="5800304" cy="256870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88A355B-E604-4A98-18B5-998DD599B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185" y="4122577"/>
            <a:ext cx="5800304" cy="259889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0BE8C44-4CCE-E5BB-46F6-BA989BB22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872" y="775759"/>
            <a:ext cx="5005928" cy="2713627"/>
          </a:xfrm>
          <a:prstGeom prst="rect">
            <a:avLst/>
          </a:prstGeom>
        </p:spPr>
      </p:pic>
      <p:sp>
        <p:nvSpPr>
          <p:cNvPr id="17" name="TextBox 6">
            <a:extLst>
              <a:ext uri="{FF2B5EF4-FFF2-40B4-BE49-F238E27FC236}">
                <a16:creationId xmlns:a16="http://schemas.microsoft.com/office/drawing/2014/main" id="{655D8E69-EEBC-95F9-6FDE-C3F70E6180C0}"/>
              </a:ext>
            </a:extLst>
          </p:cNvPr>
          <p:cNvSpPr txBox="1"/>
          <p:nvPr/>
        </p:nvSpPr>
        <p:spPr>
          <a:xfrm>
            <a:off x="8192158" y="581104"/>
            <a:ext cx="1653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Efficiency</a:t>
            </a: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BA3973E9-FAB6-1DF1-888C-75880A030C22}"/>
              </a:ext>
            </a:extLst>
          </p:cNvPr>
          <p:cNvSpPr txBox="1"/>
          <p:nvPr/>
        </p:nvSpPr>
        <p:spPr>
          <a:xfrm>
            <a:off x="8376189" y="3744598"/>
            <a:ext cx="1653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Purity</a:t>
            </a:r>
          </a:p>
        </p:txBody>
      </p:sp>
    </p:spTree>
    <p:extLst>
      <p:ext uri="{BB962C8B-B14F-4D97-AF65-F5344CB8AC3E}">
        <p14:creationId xmlns:p14="http://schemas.microsoft.com/office/powerpoint/2010/main" val="1182173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67B32-BC9E-C9BC-F926-784934037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>
            <a:extLst>
              <a:ext uri="{FF2B5EF4-FFF2-40B4-BE49-F238E27FC236}">
                <a16:creationId xmlns:a16="http://schemas.microsoft.com/office/drawing/2014/main" id="{0858EEF2-6161-2DCB-759A-4AF941016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总结和展望</a:t>
            </a: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06B0EA71-A8A9-273A-24A6-417279562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8560-B16D-427A-A605-5A63A1EC8C7A}" type="slidenum">
              <a:rPr lang="zh-CN" altLang="en-US" smtClean="0"/>
              <a:t>13</a:t>
            </a:fld>
            <a:endParaRPr lang="zh-CN" altLang="en-US" dirty="0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C7C8A508-0D20-E3B2-6CEF-0D82620AA39E}"/>
              </a:ext>
            </a:extLst>
          </p:cNvPr>
          <p:cNvGrpSpPr/>
          <p:nvPr/>
        </p:nvGrpSpPr>
        <p:grpSpPr>
          <a:xfrm>
            <a:off x="619253" y="1061706"/>
            <a:ext cx="10158015" cy="4680626"/>
            <a:chOff x="423721" y="1487276"/>
            <a:chExt cx="10158015" cy="4680626"/>
          </a:xfrm>
        </p:grpSpPr>
        <p:sp>
          <p:nvSpPr>
            <p:cNvPr id="2" name="TextBox 6">
              <a:extLst>
                <a:ext uri="{FF2B5EF4-FFF2-40B4-BE49-F238E27FC236}">
                  <a16:creationId xmlns:a16="http://schemas.microsoft.com/office/drawing/2014/main" id="{45C7581A-5114-0953-FBEC-3AA76DC2A5D4}"/>
                </a:ext>
              </a:extLst>
            </p:cNvPr>
            <p:cNvSpPr txBox="1"/>
            <p:nvPr/>
          </p:nvSpPr>
          <p:spPr>
            <a:xfrm>
              <a:off x="423721" y="1487276"/>
              <a:ext cx="7724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总结：</a:t>
              </a:r>
              <a:endPara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TextBox 6">
              <a:extLst>
                <a:ext uri="{FF2B5EF4-FFF2-40B4-BE49-F238E27FC236}">
                  <a16:creationId xmlns:a16="http://schemas.microsoft.com/office/drawing/2014/main" id="{CAF412CA-88D1-9D24-E3F9-68490CFDDD6C}"/>
                </a:ext>
              </a:extLst>
            </p:cNvPr>
            <p:cNvSpPr txBox="1"/>
            <p:nvPr/>
          </p:nvSpPr>
          <p:spPr>
            <a:xfrm>
              <a:off x="1039996" y="1887386"/>
              <a:ext cx="9541740" cy="2582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50000"/>
                </a:lnSpc>
                <a:spcBef>
                  <a:spcPts val="600"/>
                </a:spcBef>
                <a:buFont typeface="+mj-lt"/>
                <a:buAutoNum type="arabicPeriod"/>
              </a:pPr>
              <a:r>
                <a:rPr lang="zh-CN" alt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利用</a:t>
              </a:r>
              <a:r>
                <a:rPr lang="en-US" altLang="zh-CN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Unpacker</a:t>
              </a:r>
              <a:r>
                <a:rPr lang="zh-CN" alt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解包原始数据，以采样点（</a:t>
              </a:r>
              <a:r>
                <a:rPr lang="en-US" altLang="zh-CN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digi</a:t>
              </a:r>
              <a:r>
                <a:rPr lang="zh-CN" alt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）为单位存储</a:t>
              </a:r>
              <a:endPara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457200" indent="-457200">
                <a:lnSpc>
                  <a:spcPct val="150000"/>
                </a:lnSpc>
                <a:spcBef>
                  <a:spcPts val="600"/>
                </a:spcBef>
                <a:buFont typeface="+mj-lt"/>
                <a:buAutoNum type="arabicPeriod"/>
              </a:pPr>
              <a:r>
                <a:rPr lang="zh-CN" alt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在</a:t>
              </a:r>
              <a:r>
                <a:rPr lang="en-US" altLang="zh-CN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timebin</a:t>
              </a:r>
              <a:r>
                <a:rPr lang="en-US" altLang="zh-CN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vs. pad number</a:t>
              </a:r>
              <a:r>
                <a:rPr lang="zh-CN" alt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平面中通过迭代寻找相邻信号点（</a:t>
              </a:r>
              <a:r>
                <a:rPr lang="en-US" altLang="zh-CN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digi</a:t>
              </a:r>
              <a:r>
                <a:rPr lang="zh-CN" alt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）重建</a:t>
              </a:r>
              <a:r>
                <a:rPr lang="en-US" altLang="zh-CN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2D cluster</a:t>
              </a:r>
              <a:r>
                <a:rPr lang="zh-CN" alt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，进一步使用</a:t>
              </a:r>
              <a:r>
                <a:rPr lang="en-US" altLang="zh-CN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find peak</a:t>
              </a:r>
              <a:r>
                <a:rPr lang="zh-CN" alt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和电荷重心法重建出</a:t>
              </a:r>
              <a:r>
                <a:rPr lang="en-US" altLang="zh-CN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hit </a:t>
              </a:r>
              <a:r>
                <a:rPr lang="zh-CN" alt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点</a:t>
              </a:r>
              <a:endPara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457200" indent="-457200">
                <a:lnSpc>
                  <a:spcPct val="150000"/>
                </a:lnSpc>
                <a:spcBef>
                  <a:spcPts val="600"/>
                </a:spcBef>
                <a:buFont typeface="+mj-lt"/>
                <a:buAutoNum type="arabicPeriod"/>
              </a:pPr>
              <a:r>
                <a:rPr lang="zh-CN" alt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结合</a:t>
              </a:r>
              <a:r>
                <a:rPr lang="en-US" altLang="zh-CN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</a:t>
              </a:r>
              <a:r>
                <a:rPr lang="zh-CN" alt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（元胞自动机）和</a:t>
              </a:r>
              <a:r>
                <a:rPr lang="en-US" altLang="zh-CN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KF</a:t>
              </a:r>
              <a:r>
                <a:rPr lang="zh-CN" alt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（卡尔曼滤波）方法完成了径迹重建</a:t>
              </a:r>
              <a:endPara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457200" indent="-457200">
                <a:lnSpc>
                  <a:spcPct val="150000"/>
                </a:lnSpc>
                <a:spcBef>
                  <a:spcPts val="600"/>
                </a:spcBef>
                <a:buFont typeface="+mj-lt"/>
                <a:buAutoNum type="arabicPeriod"/>
              </a:pPr>
              <a:r>
                <a:rPr lang="zh-CN" alt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动量分辨 </a:t>
              </a:r>
              <a:r>
                <a:rPr lang="en-US" altLang="zh-CN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&lt; 5%</a:t>
              </a:r>
              <a:r>
                <a:rPr lang="zh-CN" alt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，重建效率 </a:t>
              </a:r>
              <a:r>
                <a:rPr lang="en-US" altLang="zh-CN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&gt; 90%</a:t>
              </a:r>
              <a:r>
                <a:rPr lang="zh-CN" alt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（</a:t>
              </a:r>
              <a:r>
                <a:rPr lang="en-US" altLang="zh-CN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MC</a:t>
              </a:r>
              <a:r>
                <a:rPr lang="zh-CN" alt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数据）</a:t>
              </a:r>
              <a:endPara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6">
              <a:extLst>
                <a:ext uri="{FF2B5EF4-FFF2-40B4-BE49-F238E27FC236}">
                  <a16:creationId xmlns:a16="http://schemas.microsoft.com/office/drawing/2014/main" id="{250E1B7E-C5C1-12BD-47FD-335DC7FB4856}"/>
                </a:ext>
              </a:extLst>
            </p:cNvPr>
            <p:cNvSpPr txBox="1"/>
            <p:nvPr/>
          </p:nvSpPr>
          <p:spPr>
            <a:xfrm>
              <a:off x="423721" y="4554286"/>
              <a:ext cx="7724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展望：</a:t>
              </a:r>
              <a:endPara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6">
              <a:extLst>
                <a:ext uri="{FF2B5EF4-FFF2-40B4-BE49-F238E27FC236}">
                  <a16:creationId xmlns:a16="http://schemas.microsoft.com/office/drawing/2014/main" id="{8D217EE9-BE50-3222-E190-F6ADAF95AC0E}"/>
                </a:ext>
              </a:extLst>
            </p:cNvPr>
            <p:cNvSpPr txBox="1"/>
            <p:nvPr/>
          </p:nvSpPr>
          <p:spPr>
            <a:xfrm>
              <a:off x="1039996" y="5124411"/>
              <a:ext cx="9541740" cy="1043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50000"/>
                </a:lnSpc>
                <a:spcBef>
                  <a:spcPts val="600"/>
                </a:spcBef>
                <a:buFont typeface="+mj-lt"/>
                <a:buAutoNum type="arabicPeriod"/>
              </a:pPr>
              <a:r>
                <a:rPr lang="zh-CN" alt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刻度软件（激光刻度漂移时间、速度和电场畸变等）</a:t>
              </a:r>
              <a:endPara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457200" indent="-457200">
                <a:lnSpc>
                  <a:spcPct val="150000"/>
                </a:lnSpc>
                <a:spcBef>
                  <a:spcPts val="600"/>
                </a:spcBef>
                <a:buFont typeface="+mj-lt"/>
                <a:buAutoNum type="arabicPeriod"/>
              </a:pPr>
              <a:r>
                <a:rPr lang="zh-CN" alt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状态监测</a:t>
              </a:r>
              <a:endPara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D87F9B64-76D9-6A7D-A1BE-5553F3944CF2}"/>
              </a:ext>
            </a:extLst>
          </p:cNvPr>
          <p:cNvSpPr txBox="1"/>
          <p:nvPr/>
        </p:nvSpPr>
        <p:spPr>
          <a:xfrm>
            <a:off x="619253" y="5930506"/>
            <a:ext cx="6176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hlinkClick r:id="rId2"/>
              </a:rPr>
              <a:t>https://gitee.com/CEESM/CeeRoot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4096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9F36722-AF0E-A84F-C93D-E3B69FBC3D9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2235200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en-US" altLang="zh-CN" sz="6000" dirty="0">
                <a:solidFill>
                  <a:srgbClr val="1D4A9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 End</a:t>
            </a:r>
            <a:endParaRPr lang="zh-CN" altLang="en-US" sz="6000" dirty="0">
              <a:solidFill>
                <a:srgbClr val="1D4A90"/>
              </a:solidFill>
              <a:latin typeface="Cambria" panose="02040503050406030204" pitchFamily="18" charset="0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3809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C724A15-0F3A-32EB-CA83-1D7A43DB63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CEE-TPC</a:t>
            </a:r>
            <a:r>
              <a:rPr lang="zh-CN" altLang="en-US" dirty="0"/>
              <a:t>简介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D8085803-6E1C-A0AB-6FD4-3CF729FF00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/>
              <a:t>Unpacker</a:t>
            </a:r>
            <a:endParaRPr lang="zh-CN" altLang="en-US" dirty="0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CD366935-A748-AD63-E7F6-32B456EA8A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CN" dirty="0"/>
              <a:t>Cluster Reconstruction</a:t>
            </a:r>
            <a:endParaRPr lang="zh-CN" altLang="en-US" dirty="0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EC4B3532-BE62-292A-F594-D1048F76CEE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/>
              <a:t>Track Reconstruction</a:t>
            </a:r>
            <a:endParaRPr lang="zh-CN" altLang="en-US" dirty="0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9C241D17-D3B1-13B2-5376-0B761EDE43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CN" altLang="en-US" dirty="0"/>
              <a:t>总结和展望</a:t>
            </a:r>
          </a:p>
        </p:txBody>
      </p:sp>
    </p:spTree>
    <p:extLst>
      <p:ext uri="{BB962C8B-B14F-4D97-AF65-F5344CB8AC3E}">
        <p14:creationId xmlns:p14="http://schemas.microsoft.com/office/powerpoint/2010/main" val="3043224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>
            <a:extLst>
              <a:ext uri="{FF2B5EF4-FFF2-40B4-BE49-F238E27FC236}">
                <a16:creationId xmlns:a16="http://schemas.microsoft.com/office/drawing/2014/main" id="{82C6B9D5-B7FD-6A3E-FA72-735FF3FC1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CEE-TPC</a:t>
            </a:r>
            <a:r>
              <a:rPr lang="zh-CN" altLang="en-US" dirty="0"/>
              <a:t>简介</a:t>
            </a: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48830E82-315D-FBA4-E805-5237A2FF8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8560-B16D-427A-A605-5A63A1EC8C7A}" type="slidenum">
              <a:rPr lang="zh-CN" altLang="en-US" smtClean="0"/>
              <a:t>3</a:t>
            </a:fld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AEB1ECE-ED16-E4D2-953E-22CD3A3C0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66" y="1523277"/>
            <a:ext cx="4675899" cy="3811446"/>
          </a:xfrm>
          <a:prstGeom prst="rect">
            <a:avLst/>
          </a:prstGeom>
          <a:ln>
            <a:noFill/>
          </a:ln>
          <a:effectLst>
            <a:softEdge rad="190500"/>
          </a:effec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EB4BBC3-C61D-4F1C-A195-AE4BC3B7E308}"/>
              </a:ext>
            </a:extLst>
          </p:cNvPr>
          <p:cNvSpPr txBox="1"/>
          <p:nvPr/>
        </p:nvSpPr>
        <p:spPr>
          <a:xfrm>
            <a:off x="5501395" y="2117773"/>
            <a:ext cx="5954485" cy="28152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Aft>
                <a:spcPts val="600"/>
              </a:spcAft>
            </a:pPr>
            <a:r>
              <a:rPr lang="zh-CN" altLang="en-US" sz="2000" dirty="0">
                <a:solidFill>
                  <a:srgbClr val="C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时间投影室 </a:t>
            </a:r>
            <a:r>
              <a:rPr lang="en-US" altLang="zh-CN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(TPC)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低温高密核物质测量谱仪（</a:t>
            </a: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CEE</a:t>
            </a:r>
            <a:r>
              <a:rPr lang="zh-CN" altLang="en-US" sz="2000" dirty="0"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，</a:t>
            </a:r>
            <a:r>
              <a:rPr lang="fr-FR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CSR External-target Experiment </a:t>
            </a:r>
            <a:r>
              <a:rPr lang="zh-CN" altLang="en-US" sz="2000" dirty="0"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）中的主要径迹探测器</a:t>
            </a:r>
            <a:endParaRPr lang="en-US" altLang="zh-CN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覆盖大角度区</a:t>
            </a:r>
            <a:endParaRPr lang="en-US" altLang="zh-CN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功能：测量带电粒子的三维径迹，粒子鉴别</a:t>
            </a:r>
            <a:endParaRPr lang="en-US" altLang="zh-CN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电子学：</a:t>
            </a: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SAMPA</a:t>
            </a:r>
            <a:r>
              <a:rPr lang="zh-CN" altLang="en-US" sz="2000" dirty="0"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（</a:t>
            </a: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10M samples/s, 10 bit ADC</a:t>
            </a:r>
            <a:r>
              <a:rPr lang="zh-CN" altLang="en-US" sz="2000" dirty="0"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）</a:t>
            </a:r>
            <a:endParaRPr lang="en-US" altLang="zh-CN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113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C292C-1543-81D4-A81E-A537D0C5A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>
            <a:extLst>
              <a:ext uri="{FF2B5EF4-FFF2-40B4-BE49-F238E27FC236}">
                <a16:creationId xmlns:a16="http://schemas.microsoft.com/office/drawing/2014/main" id="{70E3AE29-6D72-6FDB-BD00-C47F7BF82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CEE-TPC</a:t>
            </a:r>
            <a:r>
              <a:rPr lang="zh-CN" altLang="en-US" dirty="0"/>
              <a:t>简介</a:t>
            </a: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E2A5AE81-FC3F-38B4-5F5D-19D72020E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8560-B16D-427A-A605-5A63A1EC8C7A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48B5D5C-4C58-47DC-28A3-361A10962F9D}"/>
              </a:ext>
            </a:extLst>
          </p:cNvPr>
          <p:cNvSpPr txBox="1"/>
          <p:nvPr/>
        </p:nvSpPr>
        <p:spPr>
          <a:xfrm>
            <a:off x="121887" y="588044"/>
            <a:ext cx="6284664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Online Event display (Beam test)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A7889731-9B2A-763A-EC23-CE92221960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4" t="7000" r="2146" b="6407"/>
          <a:stretch/>
        </p:blipFill>
        <p:spPr>
          <a:xfrm>
            <a:off x="1198736" y="1094336"/>
            <a:ext cx="9694858" cy="550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79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9EB3D-A4EE-3274-6849-41D1DA75B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>
            <a:extLst>
              <a:ext uri="{FF2B5EF4-FFF2-40B4-BE49-F238E27FC236}">
                <a16:creationId xmlns:a16="http://schemas.microsoft.com/office/drawing/2014/main" id="{C70C2168-AAEE-0C77-6105-F3111A7C4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Work flow of data analysis</a:t>
            </a:r>
            <a:endParaRPr lang="zh-CN" altLang="en-US" dirty="0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C43A2F5D-6FD8-B83F-06F6-5F670FEDC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8560-B16D-427A-A605-5A63A1EC8C7A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10AA50C-6FD9-10BE-867A-91DDC39FD542}"/>
              </a:ext>
            </a:extLst>
          </p:cNvPr>
          <p:cNvSpPr txBox="1"/>
          <p:nvPr/>
        </p:nvSpPr>
        <p:spPr>
          <a:xfrm>
            <a:off x="156393" y="629795"/>
            <a:ext cx="6284664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Based on </a:t>
            </a:r>
            <a:r>
              <a:rPr lang="en-US" altLang="zh-CN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FairRoot</a:t>
            </a:r>
            <a:r>
              <a:rPr lang="en-US" altLang="zh-CN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altLang="zh-CN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FairTask</a:t>
            </a:r>
            <a:r>
              <a:rPr lang="en-US" altLang="zh-CN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CN" alt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zh-CN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FairRootManage</a:t>
            </a:r>
            <a:r>
              <a:rPr lang="en-US" altLang="zh-CN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60E9E9A1-0E5B-5198-B54A-AC9815CB1F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333" y="1136087"/>
            <a:ext cx="7746520" cy="5501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010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7671A-EF86-7C38-175B-A84001F36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>
            <a:extLst>
              <a:ext uri="{FF2B5EF4-FFF2-40B4-BE49-F238E27FC236}">
                <a16:creationId xmlns:a16="http://schemas.microsoft.com/office/drawing/2014/main" id="{04258748-AAA2-888D-ED92-19C6647C5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Unpacker</a:t>
            </a:r>
            <a:endParaRPr lang="zh-CN" altLang="en-US" dirty="0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C22DE823-052E-322E-1001-CC5BE90F3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8560-B16D-427A-A605-5A63A1EC8C7A}" type="slidenum">
              <a:rPr lang="zh-CN" altLang="en-US" smtClean="0"/>
              <a:t>6</a:t>
            </a:fld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CB7D22B-150D-B08E-6A58-733BE5D93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8244" y="1512499"/>
            <a:ext cx="4762680" cy="391064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DA08A3F-63E8-C53D-99EF-E7899735E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04" y="1348247"/>
            <a:ext cx="6379193" cy="268576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2AD1F64-8DBC-0847-9E2B-03997DD2435C}"/>
              </a:ext>
            </a:extLst>
          </p:cNvPr>
          <p:cNvSpPr txBox="1"/>
          <p:nvPr/>
        </p:nvSpPr>
        <p:spPr>
          <a:xfrm>
            <a:off x="409435" y="5423141"/>
            <a:ext cx="4501871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Raw data </a:t>
            </a:r>
            <a:r>
              <a:rPr lang="en-US" altLang="zh-CN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en-US" altLang="zh-CN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</a:t>
            </a:r>
            <a:r>
              <a:rPr lang="en-US" altLang="zh-CN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(held by </a:t>
            </a:r>
            <a:r>
              <a:rPr lang="en-US" altLang="zh-CN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TClonesArray</a:t>
            </a:r>
            <a:r>
              <a:rPr lang="en-US" altLang="zh-CN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29D5BC2-26BA-2886-2940-12E16C237E59}"/>
              </a:ext>
            </a:extLst>
          </p:cNvPr>
          <p:cNvSpPr txBox="1"/>
          <p:nvPr/>
        </p:nvSpPr>
        <p:spPr>
          <a:xfrm>
            <a:off x="1355466" y="3976089"/>
            <a:ext cx="4501871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DAQ file structure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0A3323D-906F-7653-D0F9-FDB05D45FAF4}"/>
              </a:ext>
            </a:extLst>
          </p:cNvPr>
          <p:cNvSpPr txBox="1"/>
          <p:nvPr/>
        </p:nvSpPr>
        <p:spPr>
          <a:xfrm>
            <a:off x="8121450" y="5383452"/>
            <a:ext cx="3921025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packed by SAMPA chip</a:t>
            </a:r>
          </a:p>
        </p:txBody>
      </p:sp>
    </p:spTree>
    <p:extLst>
      <p:ext uri="{BB962C8B-B14F-4D97-AF65-F5344CB8AC3E}">
        <p14:creationId xmlns:p14="http://schemas.microsoft.com/office/powerpoint/2010/main" val="1714274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0C30E-5956-21B6-9847-84A7CC802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>
            <a:extLst>
              <a:ext uri="{FF2B5EF4-FFF2-40B4-BE49-F238E27FC236}">
                <a16:creationId xmlns:a16="http://schemas.microsoft.com/office/drawing/2014/main" id="{A21D8702-FA30-B855-CA37-E8BE91963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Cluster reconstruction</a:t>
            </a:r>
            <a:endParaRPr lang="zh-CN" altLang="en-US" dirty="0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679583D9-EBDD-EDA2-F21D-712588B10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8560-B16D-427A-A605-5A63A1EC8C7A}" type="slidenum">
              <a:rPr lang="zh-CN" altLang="en-US" smtClean="0"/>
              <a:t>7</a:t>
            </a:fld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DF398B6-11B6-E554-F7AB-7537532294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65"/>
          <a:stretch/>
        </p:blipFill>
        <p:spPr>
          <a:xfrm>
            <a:off x="2063176" y="3625969"/>
            <a:ext cx="5065781" cy="241562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3AD321C-2E22-01AD-006F-359183C12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2"/>
          <a:stretch/>
        </p:blipFill>
        <p:spPr>
          <a:xfrm rot="16200000">
            <a:off x="4208974" y="639845"/>
            <a:ext cx="1768896" cy="2805869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9A2BC855-CBA9-1A98-5589-42840D47863B}"/>
              </a:ext>
            </a:extLst>
          </p:cNvPr>
          <p:cNvGrpSpPr/>
          <p:nvPr/>
        </p:nvGrpSpPr>
        <p:grpSpPr>
          <a:xfrm>
            <a:off x="526280" y="954432"/>
            <a:ext cx="3164205" cy="2671537"/>
            <a:chOff x="62667" y="655383"/>
            <a:chExt cx="3164205" cy="2671537"/>
          </a:xfrm>
        </p:grpSpPr>
        <p:pic>
          <p:nvPicPr>
            <p:cNvPr id="4" name="图形 1">
              <a:extLst>
                <a:ext uri="{FF2B5EF4-FFF2-40B4-BE49-F238E27FC236}">
                  <a16:creationId xmlns:a16="http://schemas.microsoft.com/office/drawing/2014/main" id="{E37EA390-BE63-B928-13C7-13CBB59A4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667" y="655383"/>
              <a:ext cx="3164205" cy="2159635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25D1298-9828-FFE5-D6AE-495AC3B4A8A0}"/>
                </a:ext>
              </a:extLst>
            </p:cNvPr>
            <p:cNvSpPr/>
            <p:nvPr/>
          </p:nvSpPr>
          <p:spPr>
            <a:xfrm>
              <a:off x="327804" y="1719532"/>
              <a:ext cx="2633932" cy="65560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id="{CA240A7E-3A90-E27C-56E7-9D692CD970E8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>
              <a:off x="1644770" y="2375140"/>
              <a:ext cx="856890" cy="95178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3680EE52-6AE5-DFD1-10F8-F53A180770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5461" y="4132479"/>
            <a:ext cx="2219325" cy="139065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8002AE3F-0A7E-A559-0155-E68F58CB717A}"/>
              </a:ext>
            </a:extLst>
          </p:cNvPr>
          <p:cNvSpPr txBox="1"/>
          <p:nvPr/>
        </p:nvSpPr>
        <p:spPr>
          <a:xfrm>
            <a:off x="3010480" y="3251191"/>
            <a:ext cx="2346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layer (row)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6707CDF-3F13-764A-78C4-27452DBA6494}"/>
              </a:ext>
            </a:extLst>
          </p:cNvPr>
          <p:cNvSpPr txBox="1"/>
          <p:nvPr/>
        </p:nvSpPr>
        <p:spPr>
          <a:xfrm>
            <a:off x="7816650" y="3805073"/>
            <a:ext cx="3650731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find 2d-cluster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find peaks in cluster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collect peaks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hits</a:t>
            </a:r>
            <a:endParaRPr lang="zh-CN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1" name="表格 20">
            <a:extLst>
              <a:ext uri="{FF2B5EF4-FFF2-40B4-BE49-F238E27FC236}">
                <a16:creationId xmlns:a16="http://schemas.microsoft.com/office/drawing/2014/main" id="{A9770B60-CE2E-66A6-3F17-FFAC7BBA5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805283"/>
              </p:ext>
            </p:extLst>
          </p:nvPr>
        </p:nvGraphicFramePr>
        <p:xfrm>
          <a:off x="8990643" y="1295006"/>
          <a:ext cx="1246035" cy="120033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15345">
                  <a:extLst>
                    <a:ext uri="{9D8B030D-6E8A-4147-A177-3AD203B41FA5}">
                      <a16:colId xmlns:a16="http://schemas.microsoft.com/office/drawing/2014/main" val="2531197296"/>
                    </a:ext>
                  </a:extLst>
                </a:gridCol>
                <a:gridCol w="415345">
                  <a:extLst>
                    <a:ext uri="{9D8B030D-6E8A-4147-A177-3AD203B41FA5}">
                      <a16:colId xmlns:a16="http://schemas.microsoft.com/office/drawing/2014/main" val="343154318"/>
                    </a:ext>
                  </a:extLst>
                </a:gridCol>
                <a:gridCol w="415345">
                  <a:extLst>
                    <a:ext uri="{9D8B030D-6E8A-4147-A177-3AD203B41FA5}">
                      <a16:colId xmlns:a16="http://schemas.microsoft.com/office/drawing/2014/main" val="2713729265"/>
                    </a:ext>
                  </a:extLst>
                </a:gridCol>
              </a:tblGrid>
              <a:tr h="40011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228534"/>
                  </a:ext>
                </a:extLst>
              </a:tr>
              <a:tr h="40011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712483"/>
                  </a:ext>
                </a:extLst>
              </a:tr>
              <a:tr h="400110">
                <a:tc>
                  <a:txBody>
                    <a:bodyPr/>
                    <a:lstStyle/>
                    <a:p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950864"/>
                  </a:ext>
                </a:extLst>
              </a:tr>
            </a:tbl>
          </a:graphicData>
        </a:graphic>
      </p:graphicFrame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5B7D606C-6D7C-021E-7281-728D87F0E0A3}"/>
              </a:ext>
            </a:extLst>
          </p:cNvPr>
          <p:cNvCxnSpPr>
            <a:cxnSpLocks/>
          </p:cNvCxnSpPr>
          <p:nvPr/>
        </p:nvCxnSpPr>
        <p:spPr>
          <a:xfrm>
            <a:off x="8902461" y="2575847"/>
            <a:ext cx="14837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FDDCE502-3870-17E4-245D-67FC84708623}"/>
              </a:ext>
            </a:extLst>
          </p:cNvPr>
          <p:cNvCxnSpPr>
            <a:cxnSpLocks/>
          </p:cNvCxnSpPr>
          <p:nvPr/>
        </p:nvCxnSpPr>
        <p:spPr>
          <a:xfrm flipV="1">
            <a:off x="8902461" y="1217557"/>
            <a:ext cx="0" cy="1358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D4DA0885-01BE-63A3-9C35-C41103A036E7}"/>
              </a:ext>
            </a:extLst>
          </p:cNvPr>
          <p:cNvSpPr txBox="1"/>
          <p:nvPr/>
        </p:nvSpPr>
        <p:spPr>
          <a:xfrm>
            <a:off x="9095119" y="2557896"/>
            <a:ext cx="1420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Pad number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6E55769-4663-9A93-13BA-4A8C4B6AC6DB}"/>
              </a:ext>
            </a:extLst>
          </p:cNvPr>
          <p:cNvSpPr txBox="1"/>
          <p:nvPr/>
        </p:nvSpPr>
        <p:spPr>
          <a:xfrm rot="16200000">
            <a:off x="8069856" y="1401788"/>
            <a:ext cx="1295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 bin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9" name="表格 28">
            <a:extLst>
              <a:ext uri="{FF2B5EF4-FFF2-40B4-BE49-F238E27FC236}">
                <a16:creationId xmlns:a16="http://schemas.microsoft.com/office/drawing/2014/main" id="{2B18C50E-A639-39DD-0FCB-E74A3C9B54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588688"/>
              </p:ext>
            </p:extLst>
          </p:nvPr>
        </p:nvGraphicFramePr>
        <p:xfrm>
          <a:off x="8576100" y="1694009"/>
          <a:ext cx="1246035" cy="120033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15345">
                  <a:extLst>
                    <a:ext uri="{9D8B030D-6E8A-4147-A177-3AD203B41FA5}">
                      <a16:colId xmlns:a16="http://schemas.microsoft.com/office/drawing/2014/main" val="2531197296"/>
                    </a:ext>
                  </a:extLst>
                </a:gridCol>
                <a:gridCol w="415345">
                  <a:extLst>
                    <a:ext uri="{9D8B030D-6E8A-4147-A177-3AD203B41FA5}">
                      <a16:colId xmlns:a16="http://schemas.microsoft.com/office/drawing/2014/main" val="343154318"/>
                    </a:ext>
                  </a:extLst>
                </a:gridCol>
                <a:gridCol w="415345">
                  <a:extLst>
                    <a:ext uri="{9D8B030D-6E8A-4147-A177-3AD203B41FA5}">
                      <a16:colId xmlns:a16="http://schemas.microsoft.com/office/drawing/2014/main" val="2713729265"/>
                    </a:ext>
                  </a:extLst>
                </a:gridCol>
              </a:tblGrid>
              <a:tr h="40011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3228534"/>
                  </a:ext>
                </a:extLst>
              </a:tr>
              <a:tr h="40011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1712483"/>
                  </a:ext>
                </a:extLst>
              </a:tr>
              <a:tr h="400110">
                <a:tc>
                  <a:txBody>
                    <a:bodyPr/>
                    <a:lstStyle/>
                    <a:p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950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5447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BB153-3D68-55B6-EBBB-754DA951B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>
            <a:extLst>
              <a:ext uri="{FF2B5EF4-FFF2-40B4-BE49-F238E27FC236}">
                <a16:creationId xmlns:a16="http://schemas.microsoft.com/office/drawing/2014/main" id="{344888B6-C169-C063-7320-865E1ABCA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Cluster reconstruction</a:t>
            </a:r>
            <a:endParaRPr lang="zh-CN" altLang="en-US" dirty="0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85F70700-E840-89A9-53AE-054D0370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8560-B16D-427A-A605-5A63A1EC8C7A}" type="slidenum">
              <a:rPr lang="zh-CN" altLang="en-US" smtClean="0"/>
              <a:t>8</a:t>
            </a:fld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FCB26D7-E017-F9B5-A16A-4630F6B94A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60"/>
          <a:stretch/>
        </p:blipFill>
        <p:spPr>
          <a:xfrm>
            <a:off x="6162447" y="1307910"/>
            <a:ext cx="3905053" cy="209760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D76A29B-D438-4D5A-440B-7D39D704A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920" y="1320610"/>
            <a:ext cx="3267199" cy="210839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4F44E8-4850-7D23-8E27-5A1DB0AD9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7920" y="3774650"/>
            <a:ext cx="3317773" cy="214390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3F48B4B-4260-A68B-E55C-5929AB5F36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923"/>
          <a:stretch/>
        </p:blipFill>
        <p:spPr>
          <a:xfrm>
            <a:off x="6264589" y="3805075"/>
            <a:ext cx="3700771" cy="2034887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37FE8737-ECF0-9871-D379-3D7BA7CD9891}"/>
              </a:ext>
            </a:extLst>
          </p:cNvPr>
          <p:cNvSpPr txBox="1"/>
          <p:nvPr/>
        </p:nvSpPr>
        <p:spPr>
          <a:xfrm>
            <a:off x="156393" y="629795"/>
            <a:ext cx="4501871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Cluster reconstruction performance</a:t>
            </a:r>
          </a:p>
        </p:txBody>
      </p:sp>
    </p:spTree>
    <p:extLst>
      <p:ext uri="{BB962C8B-B14F-4D97-AF65-F5344CB8AC3E}">
        <p14:creationId xmlns:p14="http://schemas.microsoft.com/office/powerpoint/2010/main" val="768304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664B7-5C0F-41D2-9D1C-ED8096CC0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>
            <a:extLst>
              <a:ext uri="{FF2B5EF4-FFF2-40B4-BE49-F238E27FC236}">
                <a16:creationId xmlns:a16="http://schemas.microsoft.com/office/drawing/2014/main" id="{C5D8ADE2-777C-84FB-CEFD-0CD637F8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Track reconstruction</a:t>
            </a:r>
            <a:endParaRPr lang="zh-CN" altLang="en-US" dirty="0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C306DA2B-CFF3-F936-BBD1-17850F13E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8560-B16D-427A-A605-5A63A1EC8C7A}" type="slidenum">
              <a:rPr lang="zh-CN" altLang="en-US" smtClean="0"/>
              <a:t>9</a:t>
            </a:fld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031EE94-632B-F59F-C514-120DFB69C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29" y="1144645"/>
            <a:ext cx="5347825" cy="278499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55841C4-0DD0-8755-DC7F-07510429D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514" y="837863"/>
            <a:ext cx="3692106" cy="108284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DC8EB3B-95FB-7F15-6F12-18A1820FF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7617" y="2346773"/>
            <a:ext cx="3735003" cy="108222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02EAA5E-D369-976E-CF6E-FAE5FBF319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0514" y="3939007"/>
            <a:ext cx="3670445" cy="10822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407A6B7-8978-16D8-10DE-61B6B52DF3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0514" y="5502575"/>
            <a:ext cx="3695447" cy="1225333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08DC6EDE-1D9C-F95F-7A1F-3EEA5E85F212}"/>
              </a:ext>
            </a:extLst>
          </p:cNvPr>
          <p:cNvSpPr txBox="1"/>
          <p:nvPr/>
        </p:nvSpPr>
        <p:spPr>
          <a:xfrm>
            <a:off x="212784" y="699840"/>
            <a:ext cx="3650731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cellular </a:t>
            </a:r>
            <a:r>
              <a:rPr lang="en-US" altLang="zh-CN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autometa</a:t>
            </a:r>
            <a:endParaRPr lang="en-US" altLang="zh-CN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1F8FC1E-E914-7073-90AF-D468A9C826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929" y="3977746"/>
            <a:ext cx="1765946" cy="108048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BD0F718-C9EA-F33F-208B-5560627DB2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1832" y="3977746"/>
            <a:ext cx="1817575" cy="958463"/>
          </a:xfrm>
          <a:prstGeom prst="rect">
            <a:avLst/>
          </a:prstGeom>
        </p:spPr>
      </p:pic>
      <p:sp>
        <p:nvSpPr>
          <p:cNvPr id="9" name="箭头: 右 8">
            <a:extLst>
              <a:ext uri="{FF2B5EF4-FFF2-40B4-BE49-F238E27FC236}">
                <a16:creationId xmlns:a16="http://schemas.microsoft.com/office/drawing/2014/main" id="{CBCA190B-A84C-1AD1-3384-807734CF5BAB}"/>
              </a:ext>
            </a:extLst>
          </p:cNvPr>
          <p:cNvSpPr/>
          <p:nvPr/>
        </p:nvSpPr>
        <p:spPr>
          <a:xfrm rot="5400000">
            <a:off x="9224761" y="2023788"/>
            <a:ext cx="448077" cy="241915"/>
          </a:xfrm>
          <a:prstGeom prst="rightArrow">
            <a:avLst/>
          </a:prstGeom>
          <a:solidFill>
            <a:srgbClr val="7D7BD8"/>
          </a:solidFill>
          <a:ln>
            <a:solidFill>
              <a:srgbClr val="7D7B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箭头: 右 11">
            <a:extLst>
              <a:ext uri="{FF2B5EF4-FFF2-40B4-BE49-F238E27FC236}">
                <a16:creationId xmlns:a16="http://schemas.microsoft.com/office/drawing/2014/main" id="{E55571F1-7462-07A3-FFE8-ED799CFF6589}"/>
              </a:ext>
            </a:extLst>
          </p:cNvPr>
          <p:cNvSpPr/>
          <p:nvPr/>
        </p:nvSpPr>
        <p:spPr>
          <a:xfrm rot="5400000">
            <a:off x="9224761" y="3565345"/>
            <a:ext cx="448077" cy="241915"/>
          </a:xfrm>
          <a:prstGeom prst="rightArrow">
            <a:avLst/>
          </a:prstGeom>
          <a:solidFill>
            <a:srgbClr val="7D7BD8"/>
          </a:solidFill>
          <a:ln>
            <a:solidFill>
              <a:srgbClr val="7D7B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箭头: 右 13">
            <a:extLst>
              <a:ext uri="{FF2B5EF4-FFF2-40B4-BE49-F238E27FC236}">
                <a16:creationId xmlns:a16="http://schemas.microsoft.com/office/drawing/2014/main" id="{7866420A-5004-5029-7FC0-542639E97023}"/>
              </a:ext>
            </a:extLst>
          </p:cNvPr>
          <p:cNvSpPr/>
          <p:nvPr/>
        </p:nvSpPr>
        <p:spPr>
          <a:xfrm rot="5400000">
            <a:off x="9224761" y="5157579"/>
            <a:ext cx="448077" cy="241915"/>
          </a:xfrm>
          <a:prstGeom prst="rightArrow">
            <a:avLst/>
          </a:prstGeom>
          <a:solidFill>
            <a:srgbClr val="7D7BD8"/>
          </a:solidFill>
          <a:ln>
            <a:solidFill>
              <a:srgbClr val="7D7B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2B73218A-D9B0-0B59-7060-0C30120991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0542" y="5574127"/>
            <a:ext cx="4494516" cy="108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49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13283</TotalTime>
  <Words>317</Words>
  <Application>Microsoft Office PowerPoint</Application>
  <PresentationFormat>宽屏</PresentationFormat>
  <Paragraphs>70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等线</vt:lpstr>
      <vt:lpstr>等线 Light</vt:lpstr>
      <vt:lpstr>楷体</vt:lpstr>
      <vt:lpstr>微软雅黑</vt:lpstr>
      <vt:lpstr>Arial</vt:lpstr>
      <vt:lpstr>Calibri</vt:lpstr>
      <vt:lpstr>Cambria</vt:lpstr>
      <vt:lpstr>Times New Roman</vt:lpstr>
      <vt:lpstr>Office 主题​​</vt:lpstr>
      <vt:lpstr>CEE-TPC数据分析方法和进展</vt:lpstr>
      <vt:lpstr>PowerPoint 演示文稿</vt:lpstr>
      <vt:lpstr>CEE-TPC简介</vt:lpstr>
      <vt:lpstr>CEE-TPC简介</vt:lpstr>
      <vt:lpstr>Work flow of data analysis</vt:lpstr>
      <vt:lpstr>Unpacker</vt:lpstr>
      <vt:lpstr>Cluster reconstruction</vt:lpstr>
      <vt:lpstr>Cluster reconstruction</vt:lpstr>
      <vt:lpstr>Track reconstruction</vt:lpstr>
      <vt:lpstr>Track reconstruction</vt:lpstr>
      <vt:lpstr>Track reconstruction</vt:lpstr>
      <vt:lpstr>Track reconstruction</vt:lpstr>
      <vt:lpstr>总结和展望</vt:lpstr>
      <vt:lpstr>The 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weixl@impcas.ac.cn</dc:creator>
  <cp:lastModifiedBy>远胜 杨</cp:lastModifiedBy>
  <cp:revision>130</cp:revision>
  <cp:lastPrinted>2024-06-12T01:45:07Z</cp:lastPrinted>
  <dcterms:created xsi:type="dcterms:W3CDTF">2024-06-06T08:42:21Z</dcterms:created>
  <dcterms:modified xsi:type="dcterms:W3CDTF">2024-11-29T03:03:51Z</dcterms:modified>
</cp:coreProperties>
</file>