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63" r:id="rId3"/>
    <p:sldId id="260" r:id="rId4"/>
    <p:sldId id="448" r:id="rId5"/>
    <p:sldId id="449" r:id="rId6"/>
    <p:sldId id="464" r:id="rId7"/>
    <p:sldId id="468" r:id="rId8"/>
    <p:sldId id="481" r:id="rId9"/>
    <p:sldId id="469" r:id="rId10"/>
    <p:sldId id="455" r:id="rId11"/>
    <p:sldId id="437" r:id="rId12"/>
    <p:sldId id="456" r:id="rId13"/>
    <p:sldId id="467" r:id="rId14"/>
    <p:sldId id="461" r:id="rId15"/>
    <p:sldId id="482" r:id="rId16"/>
    <p:sldId id="453" r:id="rId17"/>
    <p:sldId id="444" r:id="rId18"/>
    <p:sldId id="452" r:id="rId19"/>
    <p:sldId id="451" r:id="rId20"/>
    <p:sldId id="442" r:id="rId21"/>
    <p:sldId id="470" r:id="rId22"/>
    <p:sldId id="459" r:id="rId23"/>
    <p:sldId id="472" r:id="rId24"/>
    <p:sldId id="476" r:id="rId25"/>
    <p:sldId id="477" r:id="rId26"/>
    <p:sldId id="474" r:id="rId27"/>
    <p:sldId id="480" r:id="rId28"/>
    <p:sldId id="475" r:id="rId29"/>
    <p:sldId id="465" r:id="rId30"/>
    <p:sldId id="462" r:id="rId31"/>
    <p:sldId id="259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>
        <p:scale>
          <a:sx n="75" d="100"/>
          <a:sy n="75" d="100"/>
        </p:scale>
        <p:origin x="6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9CACB9-87F9-873B-91B1-574AD71C5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6CDA43-8A18-46AD-E3EF-3EB2C47C6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4937C1-C9EA-5836-421D-30BF853D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D7CCD2-6707-2F31-E383-295EFD90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BA6C3E-10D8-AC14-CADF-41C6DA76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09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873B5-8A8B-F0FF-39AF-869708E76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A78AE4-07CB-1E0D-300C-185989E18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7D8E2D-9A99-5FA2-4239-6895CAEE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C09F8D-31C4-B85A-829C-1E287279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CCBBA4-53B5-F755-E607-687C1986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22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C41300-C561-48A0-81B3-ED539B213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19864-F354-0027-69CC-A96E0E71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B7762D-0DAE-5299-56EF-705213459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D79A39-FFB1-0FF1-8F6C-CF69824C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76CFB-DD47-E7F9-0736-ED1BF57B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78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0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AED23-5C28-AEB7-D9B5-BFB438CD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50F36-DD8E-9352-BA3F-7F54293BA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BDA166-95D4-E4A8-6019-8A8374460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D486A5-97CF-AD5F-6D44-3233ADC6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4271F8-8CC7-1462-1618-DEDFC072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78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36402-2145-2161-AC0A-BD753D27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C3C963-4E3C-B2B2-3CE1-C4B13D93F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888EB-061C-6EF2-1F9F-0F694962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0567F8-ACBC-898D-2FBF-C708B8CA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9729C2-0E48-CFFF-77D2-1C6E9EEC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0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2B693-7185-CF41-6FA3-8AEE9BAC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FE0881-C61B-C5A4-9083-9D693A347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BF4B78-0C2D-4897-FD8E-FD4546C4E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4934D0-2EC5-8DF1-5D19-B87BE83A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B604ED-8CE7-0C03-A391-9F43E885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93242E-18FE-34AE-381C-4150CA75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35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8E3027-3B48-0851-651D-C044213D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E1FE8C-8F1F-A7BE-A3EC-98D97D148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1FF77D-3FF6-15FB-68D0-51D62581D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EC64F2-5E87-AE31-D67F-196560455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B9E05E5-A204-42B6-FC14-5917FE3B8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8D1FEC-FD64-232F-2ADF-A89CBD2A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6944A50-9C77-4C92-B893-FF06C709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F352E6-CE14-95CF-A0AA-D4AAC9C9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4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3CA74-D1D4-9346-5E2A-E0DAD11C8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44272-3B21-74F4-0881-8CD9B3D2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24449FA-D7CC-FE33-56E2-53343B29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F2B829-4FD8-8009-96BE-138095C9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78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546B328-3AFE-6AD2-FC22-47569E97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E24BC51-9D0A-B696-ECCA-988C12AA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3371E9-3CCE-6D79-8F44-43C72493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43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5863F-4D49-41B5-2375-BC5DF3E3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EE70F2-4BCA-D115-72D0-6784D3828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668522-A06F-A9AA-BE21-F870C11C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F06108-8CFC-A262-D652-FAB58C77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32F1-B033-F692-D2F8-87ECD1C5F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E7209C-FCE3-8FCC-48AF-ACF96532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8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9A4442-D934-82C7-F090-F80AE49D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AF072A1-5C6B-AD03-FC61-AC7251D81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495CAC5-ACBC-D3AC-EE06-342E5A65E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C94472-997A-0F16-D6D9-24322385F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A630D3-9C13-9688-809A-5A722546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F1D1FA-BC70-4A80-109B-B990D2509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48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AE8E80-CE46-00F4-9F3F-36B79670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2EF348-27F1-3521-6630-0A0CA4036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2A14F7-AA74-D641-71E9-288BC622C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BAEC1-CCA7-4A82-AE4E-03D8FB11AFF9}" type="datetimeFigureOut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AB510E-AA67-A2D7-5F9E-C1D6ECC7E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DA434-2345-9FB2-61C4-AC4207497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76A26-AE90-47E0-9081-D2C1FDB01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02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E6C5B41-630A-E0C7-0FAD-2264A127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C778011-15E8-98E4-1CBC-35F568DC2945}"/>
              </a:ext>
            </a:extLst>
          </p:cNvPr>
          <p:cNvSpPr txBox="1"/>
          <p:nvPr/>
        </p:nvSpPr>
        <p:spPr>
          <a:xfrm>
            <a:off x="1686060" y="1476356"/>
            <a:ext cx="6924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MTPC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阳极板气隙刻度进展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34447DD1-32A9-28E7-0228-C126B0247B86}"/>
              </a:ext>
            </a:extLst>
          </p:cNvPr>
          <p:cNvSpPr txBox="1"/>
          <p:nvPr/>
        </p:nvSpPr>
        <p:spPr>
          <a:xfrm>
            <a:off x="1779562" y="3255645"/>
            <a:ext cx="263886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汇报人：褚天志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深圳大学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日期：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2024/12/1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966244-1793-2B6A-333F-E674EF75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DA0-53FA-45B8-A118-19F5B8793390}" type="datetime1">
              <a:rPr lang="zh-CN" altLang="en-US" smtClean="0"/>
              <a:t>2024-12-01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B40FD8-B87F-95F9-B1BC-D997AA8B6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DFB41D-65AA-84CC-AA2E-E1AC1B972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42" y="12409"/>
            <a:ext cx="1325952" cy="7144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8F8B06D-38E3-E51F-A070-2DC2B044C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09"/>
            <a:ext cx="23431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3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射线数据波形分析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AEE-FDA5-4AAE-92E3-98884069C52C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10</a:t>
            </a:fld>
            <a:endParaRPr lang="zh-CN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E8334B4-85E3-DADE-BC84-78B503BA34CB}"/>
                  </a:ext>
                </a:extLst>
              </p:cNvPr>
              <p:cNvSpPr txBox="1"/>
              <p:nvPr/>
            </p:nvSpPr>
            <p:spPr>
              <a:xfrm>
                <a:off x="4718407" y="2280622"/>
                <a:ext cx="6737536" cy="653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r>
                        <a:rPr lang="zh-CN" alt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E8334B4-85E3-DADE-BC84-78B503BA3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407" y="2280622"/>
                <a:ext cx="6737536" cy="6532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F2789EB-1325-8A45-B240-FABAB9DD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79"/>
          <a:stretch/>
        </p:blipFill>
        <p:spPr>
          <a:xfrm>
            <a:off x="3280509" y="4572251"/>
            <a:ext cx="6926183" cy="113725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81ED3CD-00AA-1B43-B429-A6E539FBC164}"/>
              </a:ext>
            </a:extLst>
          </p:cNvPr>
          <p:cNvSpPr/>
          <p:nvPr/>
        </p:nvSpPr>
        <p:spPr>
          <a:xfrm>
            <a:off x="5219062" y="4437723"/>
            <a:ext cx="1961248" cy="128387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B65D57B-AD80-E144-3D07-A051EBF62D64}"/>
              </a:ext>
            </a:extLst>
          </p:cNvPr>
          <p:cNvSpPr/>
          <p:nvPr/>
        </p:nvSpPr>
        <p:spPr>
          <a:xfrm>
            <a:off x="4224880" y="4437722"/>
            <a:ext cx="994182" cy="128386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E4A3F57-FA5C-CD58-32E7-BEA61F1CB84F}"/>
              </a:ext>
            </a:extLst>
          </p:cNvPr>
          <p:cNvSpPr/>
          <p:nvPr/>
        </p:nvSpPr>
        <p:spPr>
          <a:xfrm>
            <a:off x="7180310" y="4432739"/>
            <a:ext cx="2860579" cy="128885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0F46F0C-8CBF-2237-A434-E86BE1EAD26D}"/>
              </a:ext>
            </a:extLst>
          </p:cNvPr>
          <p:cNvSpPr txBox="1"/>
          <p:nvPr/>
        </p:nvSpPr>
        <p:spPr>
          <a:xfrm>
            <a:off x="4224880" y="5738336"/>
            <a:ext cx="11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电荷扩散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658873-B9A7-B531-DA84-52C90535E83B}"/>
              </a:ext>
            </a:extLst>
          </p:cNvPr>
          <p:cNvSpPr txBox="1"/>
          <p:nvPr/>
        </p:nvSpPr>
        <p:spPr>
          <a:xfrm>
            <a:off x="5458801" y="5725555"/>
            <a:ext cx="160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电子雪崩信号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E4884EF-FA3A-0376-E0D2-60AD8FEA63AC}"/>
              </a:ext>
            </a:extLst>
          </p:cNvPr>
          <p:cNvSpPr txBox="1"/>
          <p:nvPr/>
        </p:nvSpPr>
        <p:spPr>
          <a:xfrm>
            <a:off x="8087175" y="5725555"/>
            <a:ext cx="11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噪声信号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99018B5-E6F1-DCF3-3DD9-7A03FFA7125F}"/>
                  </a:ext>
                </a:extLst>
              </p:cNvPr>
              <p:cNvSpPr txBox="1"/>
              <p:nvPr/>
            </p:nvSpPr>
            <p:spPr>
              <a:xfrm>
                <a:off x="1080000" y="1440000"/>
                <a:ext cx="5479550" cy="3763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4400" indent="-28440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通过波形拟合函数获取波形信息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1600" lvl="1" indent="-284400">
                  <a:lnSpc>
                    <a:spcPct val="15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Amp 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幅度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1600" lvl="1" indent="-284400">
                  <a:lnSpc>
                    <a:spcPct val="15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Tau 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电子学常数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  <a:ea typeface="微软雅黑" pitchFamily="34" charset="-122"/>
                      </a:rPr>
                      <m:t>𝜏</m:t>
                    </m:r>
                  </m:oMath>
                </a14:m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1600" lvl="1" indent="-284400">
                  <a:lnSpc>
                    <a:spcPct val="15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 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击中时间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1600" lvl="1" indent="-284400">
                  <a:lnSpc>
                    <a:spcPct val="15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Baseline 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基线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所需信号为电子雪崩信号和电荷扩撒信号</a:t>
                </a:r>
                <a:endParaRPr lang="en-US" altLang="zh-CN" b="1" dirty="0">
                  <a:latin typeface="微软雅黑" pitchFamily="34" charset="-122"/>
                  <a:ea typeface="微软雅黑" pitchFamily="34" charset="-122"/>
                </a:endParaRPr>
              </a:p>
              <a:p>
                <a:pPr lvl="1">
                  <a:lnSpc>
                    <a:spcPct val="80000"/>
                  </a:lnSpc>
                  <a:spcAft>
                    <a:spcPts val="500"/>
                  </a:spcAft>
                </a:pPr>
                <a:endParaRPr lang="en-US" altLang="zh-CN" b="1" dirty="0">
                  <a:latin typeface="微软雅黑" pitchFamily="34" charset="-122"/>
                  <a:ea typeface="微软雅黑" pitchFamily="34" charset="-122"/>
                </a:endParaRPr>
              </a:p>
              <a:p>
                <a:pPr marL="457200" indent="-457200">
                  <a:lnSpc>
                    <a:spcPct val="80000"/>
                  </a:lnSpc>
                  <a:spcAft>
                    <a:spcPts val="500"/>
                  </a:spcAft>
                  <a:buFont typeface="Arial" pitchFamily="34" charset="0"/>
                  <a:buChar char="•"/>
                </a:pPr>
                <a:endParaRPr lang="en-US" altLang="zh-CN" b="1" dirty="0">
                  <a:latin typeface="微软雅黑" pitchFamily="34" charset="-122"/>
                  <a:ea typeface="微软雅黑" pitchFamily="34" charset="-122"/>
                </a:endParaRPr>
              </a:p>
              <a:p>
                <a:pPr marL="457200" indent="-457200">
                  <a:lnSpc>
                    <a:spcPct val="80000"/>
                  </a:lnSpc>
                  <a:spcAft>
                    <a:spcPts val="500"/>
                  </a:spcAft>
                  <a:buFont typeface="Arial" pitchFamily="34" charset="0"/>
                  <a:buChar char="•"/>
                </a:pPr>
                <a:endParaRPr lang="en-US" altLang="zh-CN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99018B5-E6F1-DCF3-3DD9-7A03FFA71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440000"/>
                <a:ext cx="5479550" cy="3763081"/>
              </a:xfrm>
              <a:prstGeom prst="rect">
                <a:avLst/>
              </a:prstGeom>
              <a:blipFill>
                <a:blip r:embed="rId4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>
            <a:extLst>
              <a:ext uri="{FF2B5EF4-FFF2-40B4-BE49-F238E27FC236}">
                <a16:creationId xmlns:a16="http://schemas.microsoft.com/office/drawing/2014/main" id="{24A6BE29-A909-FF08-6EDC-F481FC1916D2}"/>
              </a:ext>
            </a:extLst>
          </p:cNvPr>
          <p:cNvSpPr/>
          <p:nvPr/>
        </p:nvSpPr>
        <p:spPr>
          <a:xfrm>
            <a:off x="3230698" y="4437722"/>
            <a:ext cx="994182" cy="128386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3AC7247-D505-6EF5-CE08-5A4CD2CFBB43}"/>
              </a:ext>
            </a:extLst>
          </p:cNvPr>
          <p:cNvSpPr txBox="1"/>
          <p:nvPr/>
        </p:nvSpPr>
        <p:spPr>
          <a:xfrm>
            <a:off x="3171507" y="5726242"/>
            <a:ext cx="11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串扰扩散</a:t>
            </a:r>
          </a:p>
        </p:txBody>
      </p:sp>
    </p:spTree>
    <p:extLst>
      <p:ext uri="{BB962C8B-B14F-4D97-AF65-F5344CB8AC3E}">
        <p14:creationId xmlns:p14="http://schemas.microsoft.com/office/powerpoint/2010/main" val="246302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波形筛选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0CA7-F1C5-4943-A196-53F35A66C792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8" name="六边形 17">
            <a:extLst>
              <a:ext uri="{FF2B5EF4-FFF2-40B4-BE49-F238E27FC236}">
                <a16:creationId xmlns:a16="http://schemas.microsoft.com/office/drawing/2014/main" id="{10ABE74C-5EB4-2930-61A3-C8C3EA22FB42}"/>
              </a:ext>
            </a:extLst>
          </p:cNvPr>
          <p:cNvSpPr/>
          <p:nvPr/>
        </p:nvSpPr>
        <p:spPr>
          <a:xfrm rot="1800000">
            <a:off x="3018359" y="5341127"/>
            <a:ext cx="550316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rgbClr val="1272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六边形 18">
            <a:extLst>
              <a:ext uri="{FF2B5EF4-FFF2-40B4-BE49-F238E27FC236}">
                <a16:creationId xmlns:a16="http://schemas.microsoft.com/office/drawing/2014/main" id="{82B205AE-254C-54D3-1E10-A43C99C815AC}"/>
              </a:ext>
            </a:extLst>
          </p:cNvPr>
          <p:cNvSpPr/>
          <p:nvPr/>
        </p:nvSpPr>
        <p:spPr>
          <a:xfrm rot="1800000">
            <a:off x="3259443" y="4929169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>
            <a:extLst>
              <a:ext uri="{FF2B5EF4-FFF2-40B4-BE49-F238E27FC236}">
                <a16:creationId xmlns:a16="http://schemas.microsoft.com/office/drawing/2014/main" id="{B10CE8ED-295A-401C-370A-3E5D5DCA3F79}"/>
              </a:ext>
            </a:extLst>
          </p:cNvPr>
          <p:cNvSpPr/>
          <p:nvPr/>
        </p:nvSpPr>
        <p:spPr>
          <a:xfrm rot="1800000">
            <a:off x="3021505" y="4516151"/>
            <a:ext cx="550316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rgbClr val="1272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六边形 20">
            <a:extLst>
              <a:ext uri="{FF2B5EF4-FFF2-40B4-BE49-F238E27FC236}">
                <a16:creationId xmlns:a16="http://schemas.microsoft.com/office/drawing/2014/main" id="{96CD54C5-9811-A2ED-4D15-CD48F06B9A91}"/>
              </a:ext>
            </a:extLst>
          </p:cNvPr>
          <p:cNvSpPr/>
          <p:nvPr/>
        </p:nvSpPr>
        <p:spPr>
          <a:xfrm rot="1800000">
            <a:off x="3495078" y="4517211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rgbClr val="1272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六边形 21">
            <a:extLst>
              <a:ext uri="{FF2B5EF4-FFF2-40B4-BE49-F238E27FC236}">
                <a16:creationId xmlns:a16="http://schemas.microsoft.com/office/drawing/2014/main" id="{6F9FB340-AA2E-E9E5-76A5-016D9CE514C7}"/>
              </a:ext>
            </a:extLst>
          </p:cNvPr>
          <p:cNvSpPr/>
          <p:nvPr/>
        </p:nvSpPr>
        <p:spPr>
          <a:xfrm rot="1800000">
            <a:off x="3261549" y="4106102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六边形 22">
            <a:extLst>
              <a:ext uri="{FF2B5EF4-FFF2-40B4-BE49-F238E27FC236}">
                <a16:creationId xmlns:a16="http://schemas.microsoft.com/office/drawing/2014/main" id="{2B61FADF-2155-A301-6C21-4E41D78B19E8}"/>
              </a:ext>
            </a:extLst>
          </p:cNvPr>
          <p:cNvSpPr/>
          <p:nvPr/>
        </p:nvSpPr>
        <p:spPr>
          <a:xfrm rot="1800000">
            <a:off x="4207121" y="4927789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六边形 23">
            <a:extLst>
              <a:ext uri="{FF2B5EF4-FFF2-40B4-BE49-F238E27FC236}">
                <a16:creationId xmlns:a16="http://schemas.microsoft.com/office/drawing/2014/main" id="{206F65B7-05FF-51D6-EB3A-C62C6DA14915}"/>
              </a:ext>
            </a:extLst>
          </p:cNvPr>
          <p:cNvSpPr/>
          <p:nvPr/>
        </p:nvSpPr>
        <p:spPr>
          <a:xfrm rot="1800000">
            <a:off x="2311588" y="4928980"/>
            <a:ext cx="550316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六边形 24">
            <a:extLst>
              <a:ext uri="{FF2B5EF4-FFF2-40B4-BE49-F238E27FC236}">
                <a16:creationId xmlns:a16="http://schemas.microsoft.com/office/drawing/2014/main" id="{F5762045-DE15-B1BF-D544-DF2887DE214C}"/>
              </a:ext>
            </a:extLst>
          </p:cNvPr>
          <p:cNvSpPr/>
          <p:nvPr/>
        </p:nvSpPr>
        <p:spPr>
          <a:xfrm rot="1800000">
            <a:off x="2786588" y="4928980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rgbClr val="1272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六边形 25">
            <a:extLst>
              <a:ext uri="{FF2B5EF4-FFF2-40B4-BE49-F238E27FC236}">
                <a16:creationId xmlns:a16="http://schemas.microsoft.com/office/drawing/2014/main" id="{04B3E73F-FFCD-F403-B4FA-64F4647410ED}"/>
              </a:ext>
            </a:extLst>
          </p:cNvPr>
          <p:cNvSpPr/>
          <p:nvPr/>
        </p:nvSpPr>
        <p:spPr>
          <a:xfrm rot="1800000">
            <a:off x="2551632" y="4518931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六边形 26">
            <a:extLst>
              <a:ext uri="{FF2B5EF4-FFF2-40B4-BE49-F238E27FC236}">
                <a16:creationId xmlns:a16="http://schemas.microsoft.com/office/drawing/2014/main" id="{FF0473F0-DAD4-CCA6-0D84-22855459F606}"/>
              </a:ext>
            </a:extLst>
          </p:cNvPr>
          <p:cNvSpPr/>
          <p:nvPr/>
        </p:nvSpPr>
        <p:spPr>
          <a:xfrm rot="1800000">
            <a:off x="2782724" y="5753084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六边形 27">
            <a:extLst>
              <a:ext uri="{FF2B5EF4-FFF2-40B4-BE49-F238E27FC236}">
                <a16:creationId xmlns:a16="http://schemas.microsoft.com/office/drawing/2014/main" id="{F42A0E50-81D6-56E1-BC35-1255D30AE4C9}"/>
              </a:ext>
            </a:extLst>
          </p:cNvPr>
          <p:cNvSpPr/>
          <p:nvPr/>
        </p:nvSpPr>
        <p:spPr>
          <a:xfrm rot="1800000">
            <a:off x="2549356" y="5341447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六边形 28">
            <a:extLst>
              <a:ext uri="{FF2B5EF4-FFF2-40B4-BE49-F238E27FC236}">
                <a16:creationId xmlns:a16="http://schemas.microsoft.com/office/drawing/2014/main" id="{761A1D34-9B73-E394-9D01-FA61CA1C3F4A}"/>
              </a:ext>
            </a:extLst>
          </p:cNvPr>
          <p:cNvSpPr/>
          <p:nvPr/>
        </p:nvSpPr>
        <p:spPr>
          <a:xfrm rot="1800000">
            <a:off x="3730714" y="4105253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六边形 29">
            <a:extLst>
              <a:ext uri="{FF2B5EF4-FFF2-40B4-BE49-F238E27FC236}">
                <a16:creationId xmlns:a16="http://schemas.microsoft.com/office/drawing/2014/main" id="{508B3CB7-95CF-9079-3845-818F6D446F03}"/>
              </a:ext>
            </a:extLst>
          </p:cNvPr>
          <p:cNvSpPr/>
          <p:nvPr/>
        </p:nvSpPr>
        <p:spPr>
          <a:xfrm rot="1800000">
            <a:off x="3965899" y="5339427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六边形 30">
            <a:extLst>
              <a:ext uri="{FF2B5EF4-FFF2-40B4-BE49-F238E27FC236}">
                <a16:creationId xmlns:a16="http://schemas.microsoft.com/office/drawing/2014/main" id="{4C954FB1-26F8-3DA6-1B88-168404B8E38B}"/>
              </a:ext>
            </a:extLst>
          </p:cNvPr>
          <p:cNvSpPr/>
          <p:nvPr/>
        </p:nvSpPr>
        <p:spPr>
          <a:xfrm rot="1800000">
            <a:off x="3727881" y="4925516"/>
            <a:ext cx="550316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rgbClr val="1272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六边形 31">
            <a:extLst>
              <a:ext uri="{FF2B5EF4-FFF2-40B4-BE49-F238E27FC236}">
                <a16:creationId xmlns:a16="http://schemas.microsoft.com/office/drawing/2014/main" id="{97DFAFD2-F21C-D847-9B7F-45CAAFFEFE37}"/>
              </a:ext>
            </a:extLst>
          </p:cNvPr>
          <p:cNvSpPr/>
          <p:nvPr/>
        </p:nvSpPr>
        <p:spPr>
          <a:xfrm rot="1800000">
            <a:off x="3967925" y="4515467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六边形 32">
            <a:extLst>
              <a:ext uri="{FF2B5EF4-FFF2-40B4-BE49-F238E27FC236}">
                <a16:creationId xmlns:a16="http://schemas.microsoft.com/office/drawing/2014/main" id="{A9877577-738B-A070-1B34-3D9EBF54BE4F}"/>
              </a:ext>
            </a:extLst>
          </p:cNvPr>
          <p:cNvSpPr/>
          <p:nvPr/>
        </p:nvSpPr>
        <p:spPr>
          <a:xfrm rot="1800000">
            <a:off x="3492964" y="5338345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rgbClr val="1272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六边形 33">
            <a:extLst>
              <a:ext uri="{FF2B5EF4-FFF2-40B4-BE49-F238E27FC236}">
                <a16:creationId xmlns:a16="http://schemas.microsoft.com/office/drawing/2014/main" id="{0F94A2EE-859E-C973-15F2-496A8AD01C2E}"/>
              </a:ext>
            </a:extLst>
          </p:cNvPr>
          <p:cNvSpPr/>
          <p:nvPr/>
        </p:nvSpPr>
        <p:spPr>
          <a:xfrm rot="1800000">
            <a:off x="3255732" y="5750812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六边形 34">
            <a:extLst>
              <a:ext uri="{FF2B5EF4-FFF2-40B4-BE49-F238E27FC236}">
                <a16:creationId xmlns:a16="http://schemas.microsoft.com/office/drawing/2014/main" id="{35B3D5D7-A24C-0D17-4671-FC58618D37D8}"/>
              </a:ext>
            </a:extLst>
          </p:cNvPr>
          <p:cNvSpPr/>
          <p:nvPr/>
        </p:nvSpPr>
        <p:spPr>
          <a:xfrm rot="1800000">
            <a:off x="2790021" y="4107068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六边形 35">
            <a:extLst>
              <a:ext uri="{FF2B5EF4-FFF2-40B4-BE49-F238E27FC236}">
                <a16:creationId xmlns:a16="http://schemas.microsoft.com/office/drawing/2014/main" id="{434E38BC-AB2A-F987-7942-148476BC548A}"/>
              </a:ext>
            </a:extLst>
          </p:cNvPr>
          <p:cNvSpPr/>
          <p:nvPr/>
        </p:nvSpPr>
        <p:spPr>
          <a:xfrm rot="1800000">
            <a:off x="3727111" y="5750813"/>
            <a:ext cx="544867" cy="474410"/>
          </a:xfrm>
          <a:prstGeom prst="hexagon">
            <a:avLst>
              <a:gd name="adj" fmla="val 28881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0498258-0EB7-7E36-466E-EBB7AD8BCA8F}"/>
              </a:ext>
            </a:extLst>
          </p:cNvPr>
          <p:cNvSpPr txBox="1"/>
          <p:nvPr/>
        </p:nvSpPr>
        <p:spPr>
          <a:xfrm>
            <a:off x="1080000" y="1440000"/>
            <a:ext cx="3927678" cy="2536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空间上筛选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仅取幅度最高点周围一圈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时间上筛选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距离幅度最高点的相差时间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波形拟合情况进行筛选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与幅度关联进行筛选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6108342-4C73-5AAC-6615-15A38246F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95" y="3306568"/>
            <a:ext cx="4863439" cy="311825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192F77CF-3850-6856-9D53-E60D344D1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94" y="477749"/>
            <a:ext cx="4863439" cy="31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筛选结果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1E5F-B1D4-4276-83AD-94E6800376FC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12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78019AF-8DDB-82DE-1096-91C89B0EE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83" y="2775362"/>
            <a:ext cx="5005564" cy="313995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F825511-7BB4-CF32-F525-8692FBC59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2740498"/>
            <a:ext cx="5115726" cy="325388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62A63B9-26C9-4BB2-2AC3-235C41167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89" t="88408" r="4556" b="1737"/>
          <a:stretch/>
        </p:blipFill>
        <p:spPr>
          <a:xfrm>
            <a:off x="9320982" y="5572417"/>
            <a:ext cx="1436167" cy="31749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F3FAEDC-6500-D232-D4A1-A1799B592070}"/>
              </a:ext>
            </a:extLst>
          </p:cNvPr>
          <p:cNvSpPr txBox="1"/>
          <p:nvPr/>
        </p:nvSpPr>
        <p:spPr>
          <a:xfrm>
            <a:off x="1080000" y="1440000"/>
            <a:ext cx="7293373" cy="9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筛选效果可以通过波形击中时间与电子学常数看出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左边为筛选后结果，右边为未筛选结果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62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3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数据错位问题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E7689-2B9F-4711-8C4C-FA31C6292D6D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8378E03-DD07-24AC-97A1-B146C5622907}"/>
              </a:ext>
            </a:extLst>
          </p:cNvPr>
          <p:cNvSpPr txBox="1"/>
          <p:nvPr/>
        </p:nvSpPr>
        <p:spPr>
          <a:xfrm>
            <a:off x="1080001" y="1440000"/>
            <a:ext cx="4146050" cy="176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TPC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系统每次上电会有随机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chip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出现编号错位的情况</a:t>
            </a: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统计全部平面上的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射线击中可以判断出问题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chip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2704033-ABC4-F21A-3CCB-5B33C1625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27"/>
          <a:stretch/>
        </p:blipFill>
        <p:spPr>
          <a:xfrm>
            <a:off x="6296719" y="3288601"/>
            <a:ext cx="3675867" cy="32503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C7B170-A7B3-48C0-7274-ADAB09806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18"/>
          <a:stretch/>
        </p:blipFill>
        <p:spPr>
          <a:xfrm>
            <a:off x="2510538" y="3232871"/>
            <a:ext cx="3792780" cy="330604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A1BCBD3-9703-7282-02E7-7652DA438821}"/>
              </a:ext>
            </a:extLst>
          </p:cNvPr>
          <p:cNvSpPr/>
          <p:nvPr/>
        </p:nvSpPr>
        <p:spPr>
          <a:xfrm>
            <a:off x="2925364" y="5257841"/>
            <a:ext cx="1467293" cy="90908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B6C9F09-4206-258E-0054-F7D2C9B255B7}"/>
              </a:ext>
            </a:extLst>
          </p:cNvPr>
          <p:cNvSpPr/>
          <p:nvPr/>
        </p:nvSpPr>
        <p:spPr>
          <a:xfrm>
            <a:off x="4062868" y="3620427"/>
            <a:ext cx="1376918" cy="86123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09C999A-3DFC-061E-49C3-D4058328DDC0}"/>
              </a:ext>
            </a:extLst>
          </p:cNvPr>
          <p:cNvCxnSpPr/>
          <p:nvPr/>
        </p:nvCxnSpPr>
        <p:spPr>
          <a:xfrm flipH="1">
            <a:off x="2091256" y="4370022"/>
            <a:ext cx="1849338" cy="38808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780BFAB-7429-AB96-E37B-B35C5DD25B45}"/>
              </a:ext>
            </a:extLst>
          </p:cNvPr>
          <p:cNvCxnSpPr>
            <a:cxnSpLocks/>
          </p:cNvCxnSpPr>
          <p:nvPr/>
        </p:nvCxnSpPr>
        <p:spPr>
          <a:xfrm flipH="1" flipV="1">
            <a:off x="2068652" y="5083518"/>
            <a:ext cx="871142" cy="62886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93CA046C-F4CB-EA02-F15A-33AABD5A550D}"/>
              </a:ext>
            </a:extLst>
          </p:cNvPr>
          <p:cNvSpPr txBox="1"/>
          <p:nvPr/>
        </p:nvSpPr>
        <p:spPr>
          <a:xfrm>
            <a:off x="948988" y="467220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编号错位</a:t>
            </a:r>
          </a:p>
        </p:txBody>
      </p:sp>
      <p:pic>
        <p:nvPicPr>
          <p:cNvPr id="26" name="图片 25" descr="upload_post_object_v2_293616288">
            <a:extLst>
              <a:ext uri="{FF2B5EF4-FFF2-40B4-BE49-F238E27FC236}">
                <a16:creationId xmlns:a16="http://schemas.microsoft.com/office/drawing/2014/main" id="{D2890CAB-FC16-F77D-8288-7C806F0AE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48" t="61517" r="48951" b="12276"/>
          <a:stretch/>
        </p:blipFill>
        <p:spPr>
          <a:xfrm>
            <a:off x="5660112" y="1261290"/>
            <a:ext cx="2752140" cy="1844748"/>
          </a:xfrm>
          <a:prstGeom prst="rect">
            <a:avLst/>
          </a:prstGeom>
        </p:spPr>
      </p:pic>
      <p:pic>
        <p:nvPicPr>
          <p:cNvPr id="27" name="图片 26" descr="upload_post_object_v2_384369224">
            <a:extLst>
              <a:ext uri="{FF2B5EF4-FFF2-40B4-BE49-F238E27FC236}">
                <a16:creationId xmlns:a16="http://schemas.microsoft.com/office/drawing/2014/main" id="{9A1057D7-6C37-632D-BADB-100192F20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84" t="60690" r="49184" b="12000"/>
          <a:stretch/>
        </p:blipFill>
        <p:spPr>
          <a:xfrm>
            <a:off x="8412252" y="1261290"/>
            <a:ext cx="2603745" cy="18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Geant4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D07C95-0E11-C587-1D2C-0DEF3B6071AB}"/>
              </a:ext>
            </a:extLst>
          </p:cNvPr>
          <p:cNvSpPr txBox="1"/>
          <p:nvPr/>
        </p:nvSpPr>
        <p:spPr>
          <a:xfrm>
            <a:off x="1080000" y="1440000"/>
            <a:ext cx="10928506" cy="372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射线入射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消除击中位置带来的影响</a:t>
            </a: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设定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射线入射位置与最大幅度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中心的距离为横坐标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设定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射线测得幅值与理论赋值比值为纵坐标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通过拟合确认，电荷扩散距离与幅值比关系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500"/>
              </a:spcAft>
            </a:pP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拟合结果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1600" lvl="1" indent="-284400">
              <a:buFont typeface="Arial" panose="020B0604020202020204" pitchFamily="34" charset="0"/>
              <a:buChar char="•"/>
            </a:pPr>
            <a:r>
              <a:rPr lang="zh-CN" altLang="en-US" dirty="0"/>
              <a:t>电荷扩散影响较小</a:t>
            </a:r>
            <a:endParaRPr lang="en-US" altLang="zh-CN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4F3F7E4-3D65-2B35-BA29-92612B589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053" y="5026058"/>
            <a:ext cx="5416550" cy="8796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B036B73-F2F7-AF4E-2B42-D56B1F4AA1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"/>
          <a:stretch/>
        </p:blipFill>
        <p:spPr>
          <a:xfrm>
            <a:off x="7265456" y="795069"/>
            <a:ext cx="4088344" cy="4140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C73E185-11E7-0431-25EF-2A29644FC229}"/>
                  </a:ext>
                </a:extLst>
              </p:cNvPr>
              <p:cNvSpPr txBox="1"/>
              <p:nvPr/>
            </p:nvSpPr>
            <p:spPr>
              <a:xfrm>
                <a:off x="300646" y="3842239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 0.9483−0.0132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−0.0065</m:t>
                      </m:r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C73E185-11E7-0431-25EF-2A29644FC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46" y="3842239"/>
                <a:ext cx="6096000" cy="369332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5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5DF32-93B5-6AA7-4C6B-2378D426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B91EF61-CC53-C38B-1D51-D4DD440A2E8E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7ADC982D-710F-E708-AB8A-4089EC8FEA38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F0947940-6AC5-8AFD-5F3D-CDFB05EDDB4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1399C09-7220-B7A4-2382-74831BE3E93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C1642628-BFD5-1F27-651F-64EA19B47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633726BC-7818-F705-7E1D-EB345B3E664D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3603F286-E4B4-E1C3-A302-4BE1C581C9F0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C7338282-26E6-DC27-445E-FFB407C40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FB5DA780-CF2A-2C4E-BDAB-E19E0FBA2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获取增益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9D2BCA2F-F19F-E205-92BC-3C4528D1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71FB-40E0-4B54-BE37-829C47D5A13E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C80B92C7-36A5-94A5-F913-B4DDB54A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AA2834F-9E2A-118D-5D95-71F8445A6BAB}"/>
              </a:ext>
            </a:extLst>
          </p:cNvPr>
          <p:cNvSpPr txBox="1"/>
          <p:nvPr/>
        </p:nvSpPr>
        <p:spPr>
          <a:xfrm>
            <a:off x="1080000" y="1440000"/>
            <a:ext cx="5847850" cy="28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考虑到事例数的影响，将阳极板重新划分为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个区域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1-2%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的统计误差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进行峰值位置拟合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1600" lvl="1" indent="-2844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通过高斯函数仅对主峰进行拟合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1600" lvl="1" indent="-2844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逃逸峰无法很好的测量到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FB45F24-BE9C-E9FE-385C-22216331E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413" y="3649358"/>
            <a:ext cx="4614283" cy="255616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4A39978-D1AD-A224-CFD8-DA17096574CF}"/>
              </a:ext>
            </a:extLst>
          </p:cNvPr>
          <p:cNvSpPr/>
          <p:nvPr/>
        </p:nvSpPr>
        <p:spPr>
          <a:xfrm>
            <a:off x="7953555" y="105605"/>
            <a:ext cx="224286" cy="166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312444-087B-885F-A761-61C8F1F04A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679" r="87931"/>
          <a:stretch/>
        </p:blipFill>
        <p:spPr>
          <a:xfrm>
            <a:off x="3496181" y="4016446"/>
            <a:ext cx="2066049" cy="24013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D8ED58C-86D3-3016-1B3F-ED88AC0C1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50" y="617062"/>
            <a:ext cx="3681109" cy="30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能谱分峰问题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35E0-9CA7-43FD-983C-1A68F1D7AE7B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16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9297781-12AF-E9C1-9EDC-8B16D10F2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75" y="3138697"/>
            <a:ext cx="2372607" cy="27690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94CD01E-D9C4-CB9A-2AF9-29DDF254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01" y="550780"/>
            <a:ext cx="5911877" cy="543595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6CB1301-06B8-3EDC-0602-0C70141BE3E7}"/>
              </a:ext>
            </a:extLst>
          </p:cNvPr>
          <p:cNvSpPr txBox="1"/>
          <p:nvPr/>
        </p:nvSpPr>
        <p:spPr>
          <a:xfrm>
            <a:off x="1080001" y="1440000"/>
            <a:ext cx="3503502" cy="13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边缘区域会出现分峰的情况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发现边缘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Pad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被胶所覆盖，后续处理去除周围两圈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pad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AC6BB2A-4587-F347-1B68-B0A1E7C3D914}"/>
              </a:ext>
            </a:extLst>
          </p:cNvPr>
          <p:cNvCxnSpPr>
            <a:cxnSpLocks/>
          </p:cNvCxnSpPr>
          <p:nvPr/>
        </p:nvCxnSpPr>
        <p:spPr>
          <a:xfrm flipH="1">
            <a:off x="6067425" y="2374106"/>
            <a:ext cx="17463" cy="210978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F92EC39-1944-72A5-0F61-F4FC917CF270}"/>
              </a:ext>
            </a:extLst>
          </p:cNvPr>
          <p:cNvCxnSpPr>
            <a:cxnSpLocks/>
          </p:cNvCxnSpPr>
          <p:nvPr/>
        </p:nvCxnSpPr>
        <p:spPr>
          <a:xfrm flipH="1" flipV="1">
            <a:off x="6067425" y="4483895"/>
            <a:ext cx="2171700" cy="107632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7D54700-6E54-49F2-B38D-7D3B2F258794}"/>
              </a:ext>
            </a:extLst>
          </p:cNvPr>
          <p:cNvCxnSpPr>
            <a:cxnSpLocks/>
          </p:cNvCxnSpPr>
          <p:nvPr/>
        </p:nvCxnSpPr>
        <p:spPr>
          <a:xfrm flipV="1">
            <a:off x="8220075" y="4483895"/>
            <a:ext cx="2171700" cy="107632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2ADB08E-5AE9-1A2E-DDF5-A53840790DDC}"/>
              </a:ext>
            </a:extLst>
          </p:cNvPr>
          <p:cNvCxnSpPr>
            <a:cxnSpLocks/>
          </p:cNvCxnSpPr>
          <p:nvPr/>
        </p:nvCxnSpPr>
        <p:spPr>
          <a:xfrm>
            <a:off x="10391775" y="2374105"/>
            <a:ext cx="0" cy="210979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33E34149-9B87-6C3E-7DE4-9F273910A876}"/>
              </a:ext>
            </a:extLst>
          </p:cNvPr>
          <p:cNvCxnSpPr>
            <a:cxnSpLocks/>
          </p:cNvCxnSpPr>
          <p:nvPr/>
        </p:nvCxnSpPr>
        <p:spPr>
          <a:xfrm>
            <a:off x="8239125" y="1321594"/>
            <a:ext cx="2152650" cy="1069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04D1555A-7C2E-A3A3-2C8A-A13C74F66D3E}"/>
              </a:ext>
            </a:extLst>
          </p:cNvPr>
          <p:cNvCxnSpPr>
            <a:cxnSpLocks/>
          </p:cNvCxnSpPr>
          <p:nvPr/>
        </p:nvCxnSpPr>
        <p:spPr>
          <a:xfrm flipH="1">
            <a:off x="6084888" y="1321594"/>
            <a:ext cx="2154237" cy="10525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989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汤森系数拟合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A9AE1-8D1B-4248-A395-7EF2C94739F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26C985-4D2C-1A73-3FCD-746C542AC183}"/>
                  </a:ext>
                </a:extLst>
              </p:cNvPr>
              <p:cNvSpPr txBox="1"/>
              <p:nvPr/>
            </p:nvSpPr>
            <p:spPr>
              <a:xfrm>
                <a:off x="1080000" y="1440000"/>
                <a:ext cx="4630687" cy="367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通过</a:t>
                </a:r>
                <a:r>
                  <a:rPr lang="en-US" altLang="zh-CN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Garfield++</a:t>
                </a: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得到气体增益数据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indent="-284400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𝑡𝑜𝑤𝑠𝑒𝑛𝑑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zh-CN" alt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在小范围内汤森系数近似为线性关系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数据拟合结果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1600" lvl="1" indent="-284400">
                  <a:lnSpc>
                    <a:spcPct val="15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= 0.0239 </a:t>
                </a:r>
              </a:p>
              <a:p>
                <a:pPr marL="741600" lvl="1" indent="-284400">
                  <a:lnSpc>
                    <a:spcPct val="15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 = -579.67</a:t>
                </a:r>
              </a:p>
              <a:p>
                <a:pPr marL="457200" indent="-4572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indent="-457200">
                  <a:lnSpc>
                    <a:spcPct val="8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26C985-4D2C-1A73-3FCD-746C542AC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440000"/>
                <a:ext cx="4630687" cy="3671261"/>
              </a:xfrm>
              <a:prstGeom prst="rect">
                <a:avLst/>
              </a:prstGeom>
              <a:blipFill>
                <a:blip r:embed="rId2"/>
                <a:stretch>
                  <a:fillRect l="-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DD718E13-F450-503E-0085-C50280CE3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387" y="5245860"/>
            <a:ext cx="7090413" cy="442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7BA93F2-D0EE-120B-522E-FB4FCAA8EF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09"/>
          <a:stretch/>
        </p:blipFill>
        <p:spPr>
          <a:xfrm>
            <a:off x="5768196" y="1597513"/>
            <a:ext cx="5617905" cy="34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2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射线数据拟合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18</a:t>
            </a:fld>
            <a:endParaRPr lang="zh-CN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2D07C95-0E11-C587-1D2C-0DEF3B6071AB}"/>
                  </a:ext>
                </a:extLst>
              </p:cNvPr>
              <p:cNvSpPr txBox="1"/>
              <p:nvPr/>
            </p:nvSpPr>
            <p:spPr>
              <a:xfrm>
                <a:off x="1080000" y="1440000"/>
                <a:ext cx="10928506" cy="501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加入光子反馈影响项进行拟合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拟合公式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拟合自由度过高会导致拟合结果偏差过大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拟合结果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1600" lvl="1" indent="-2844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P0</a:t>
                </a:r>
                <a:r>
                  <a:rPr lang="zh-CN" altLang="en-US" dirty="0"/>
                  <a:t>为</a:t>
                </a:r>
                <a:r>
                  <a:rPr lang="en-US" altLang="zh-CN" dirty="0"/>
                  <a:t> Bd</a:t>
                </a:r>
                <a:r>
                  <a:rPr lang="zh-CN" altLang="en-US" dirty="0"/>
                  <a:t>，值为</a:t>
                </a:r>
                <a:r>
                  <a:rPr lang="en-US" altLang="zh-CN" dirty="0"/>
                  <a:t>-4.61549</a:t>
                </a:r>
              </a:p>
              <a:p>
                <a:pPr marL="741600" lvl="1" indent="-2844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P1</a:t>
                </a:r>
                <a:r>
                  <a:rPr lang="zh-CN" altLang="en-US" dirty="0"/>
                  <a:t>为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dirty="0"/>
                  <a:t>，值为</a:t>
                </a:r>
                <a:r>
                  <a:rPr lang="en-US" altLang="zh-CN" dirty="0"/>
                  <a:t>1.7e-5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4400" indent="-284400">
                  <a:lnSpc>
                    <a:spcPct val="150000"/>
                  </a:lnSpc>
                  <a:spcAft>
                    <a:spcPts val="500"/>
                  </a:spcAft>
                  <a:buFont typeface="Wingdings" panose="05000000000000000000" pitchFamily="2" charset="2"/>
                  <a:buChar char="p"/>
                </a:pP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根据</a:t>
                </a:r>
                <a:r>
                  <a:rPr lang="en-US" altLang="zh-CN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Garfield</a:t>
                </a:r>
                <a:r>
                  <a:rPr lang="zh-CN" altLang="en-US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结果</a:t>
                </a:r>
                <a:endParaRPr lang="en-US" altLang="zh-CN" dirty="0">
                  <a:solidFill>
                    <a:srgbClr val="2E2E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altLang="zh-CN" dirty="0">
                    <a:solidFill>
                      <a:srgbClr val="2E2E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dirty="0" smtClean="0"/>
                          <m:t>4.</m:t>
                        </m:r>
                        <m:r>
                          <m:rPr>
                            <m:nor/>
                          </m:rPr>
                          <a:rPr lang="en-US" altLang="zh-CN" b="0" i="0" dirty="0" smtClean="0"/>
                          <m:t>615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b="0" i="0" smtClean="0"/>
                          <m:t>579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altLang="zh-CN" b="0" i="0" smtClean="0"/>
                          <m:t>0.01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dirty="0" smtClean="0"/>
                      <m:t>7</m:t>
                    </m:r>
                    <m:r>
                      <m:rPr>
                        <m:nor/>
                      </m:rPr>
                      <a:rPr lang="en-US" altLang="zh-CN" b="0" i="0" dirty="0" smtClean="0"/>
                      <m:t>9</m:t>
                    </m:r>
                    <m:r>
                      <m:rPr>
                        <m:nor/>
                      </m:rPr>
                      <a:rPr lang="en-US" altLang="zh-CN" dirty="0" smtClean="0"/>
                      <m:t>.</m:t>
                    </m:r>
                    <m:r>
                      <m:rPr>
                        <m:nor/>
                      </m:rPr>
                      <a:rPr lang="en-US" altLang="zh-CN" b="0" i="0" dirty="0" smtClean="0"/>
                      <m:t>7</m:t>
                    </m:r>
                    <m:r>
                      <m:rPr>
                        <m:nor/>
                      </m:rPr>
                      <a:rPr lang="en-US" altLang="zh-CN" dirty="0" smtClean="0"/>
                      <m:t>um</m:t>
                    </m:r>
                  </m:oMath>
                </a14:m>
                <a:endParaRPr lang="en-US" altLang="zh-C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2D07C95-0E11-C587-1D2C-0DEF3B607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440000"/>
                <a:ext cx="10928506" cy="5017656"/>
              </a:xfrm>
              <a:prstGeom prst="rect">
                <a:avLst/>
              </a:prstGeom>
              <a:blipFill>
                <a:blip r:embed="rId2"/>
                <a:stretch>
                  <a:fillRect l="-3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B24AA7-C3D1-B618-6BA6-B34ECB98CB44}"/>
                  </a:ext>
                </a:extLst>
              </p:cNvPr>
              <p:cNvSpPr txBox="1"/>
              <p:nvPr/>
            </p:nvSpPr>
            <p:spPr>
              <a:xfrm>
                <a:off x="-211387" y="2545169"/>
                <a:ext cx="6755640" cy="726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zh-CN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5900</m:t>
                              </m:r>
                            </m:num>
                            <m:den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28.74×7258</m:t>
                              </m:r>
                            </m:den>
                          </m:f>
                        </m:e>
                      </m:d>
                      <m:r>
                        <a:rPr lang="zh-CN" altLang="en-US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𝐵𝑑</m:t>
                              </m:r>
                            </m:sup>
                          </m:sSup>
                        </m:num>
                        <m:den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𝐵𝑑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B24AA7-C3D1-B618-6BA6-B34ECB98C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1387" y="2545169"/>
                <a:ext cx="6755640" cy="7260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A303DAD5-D2DC-839D-D76F-7FB32E1B7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08"/>
          <a:stretch/>
        </p:blipFill>
        <p:spPr>
          <a:xfrm>
            <a:off x="5921794" y="1440000"/>
            <a:ext cx="5597105" cy="34367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5063F4F-CEDE-63D7-E438-0BC09F6F6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076" y="5102529"/>
            <a:ext cx="6919823" cy="45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气隙刻度结果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71FB-40E0-4B54-BE37-829C47D5A13E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15460B1-C25B-12DF-6934-02800F9F4A18}"/>
              </a:ext>
            </a:extLst>
          </p:cNvPr>
          <p:cNvSpPr txBox="1"/>
          <p:nvPr/>
        </p:nvSpPr>
        <p:spPr>
          <a:xfrm>
            <a:off x="1143500" y="2068650"/>
            <a:ext cx="4785643" cy="28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进行气隙拟合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72-82um</a:t>
            </a: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统计增益图谱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1600" lvl="1" indent="-2844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能量增益分布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1600" lvl="1" indent="-2844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能量分辨率分布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29B406A-5221-CD55-36E3-D93D27AAE1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700"/>
          <a:stretch/>
        </p:blipFill>
        <p:spPr>
          <a:xfrm>
            <a:off x="8065698" y="1853176"/>
            <a:ext cx="3554988" cy="315164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BB36792-5F22-D514-65A6-A74C1AC00085}"/>
              </a:ext>
            </a:extLst>
          </p:cNvPr>
          <p:cNvSpPr/>
          <p:nvPr/>
        </p:nvSpPr>
        <p:spPr>
          <a:xfrm>
            <a:off x="7953555" y="105605"/>
            <a:ext cx="224286" cy="166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1C2B443-30C4-2511-8D14-EBE9D536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709" y="1826563"/>
            <a:ext cx="3554989" cy="30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7243521-BF7F-AFAC-0AF6-423E4D810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96" r="30356" b="10294"/>
          <a:stretch/>
        </p:blipFill>
        <p:spPr>
          <a:xfrm>
            <a:off x="0" y="4354287"/>
            <a:ext cx="12192000" cy="250371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744B539-F26D-DCF9-A3EF-9A5AE5F6211F}"/>
              </a:ext>
            </a:extLst>
          </p:cNvPr>
          <p:cNvSpPr txBox="1"/>
          <p:nvPr/>
        </p:nvSpPr>
        <p:spPr>
          <a:xfrm>
            <a:off x="3799985" y="434265"/>
            <a:ext cx="459203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5400" b="1" dirty="0">
                <a:latin typeface="+mn-ea"/>
                <a:cs typeface="+mn-ea"/>
                <a:sym typeface="+mn-lt"/>
              </a:rPr>
              <a:t>目录</a:t>
            </a:r>
            <a:endParaRPr lang="en-US" altLang="zh-CN" sz="5400" b="1" dirty="0">
              <a:latin typeface="+mn-ea"/>
              <a:cs typeface="+mn-ea"/>
              <a:sym typeface="+mn-l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00C2592-0379-2021-EC82-EB58E83D817F}"/>
              </a:ext>
            </a:extLst>
          </p:cNvPr>
          <p:cNvGrpSpPr/>
          <p:nvPr/>
        </p:nvGrpSpPr>
        <p:grpSpPr>
          <a:xfrm>
            <a:off x="4272369" y="1671252"/>
            <a:ext cx="989435" cy="689247"/>
            <a:chOff x="2195722" y="2634943"/>
            <a:chExt cx="1206500" cy="840456"/>
          </a:xfrm>
        </p:grpSpPr>
        <p:grpSp>
          <p:nvGrpSpPr>
            <p:cNvPr id="29" name="Group 1">
              <a:extLst>
                <a:ext uri="{FF2B5EF4-FFF2-40B4-BE49-F238E27FC236}">
                  <a16:creationId xmlns:a16="http://schemas.microsoft.com/office/drawing/2014/main" id="{B42BE3F5-2EDA-A0FD-8F5F-DA347A431316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8DBCC5DF-8732-B7F9-95AD-F650835899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2" name="Group 79">
                <a:extLst>
                  <a:ext uri="{FF2B5EF4-FFF2-40B4-BE49-F238E27FC236}">
                    <a16:creationId xmlns:a16="http://schemas.microsoft.com/office/drawing/2014/main" id="{D48BFA83-7FC7-5BF4-F221-A03E9CAA37D9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33" name="Oval 80">
                  <a:extLst>
                    <a:ext uri="{FF2B5EF4-FFF2-40B4-BE49-F238E27FC236}">
                      <a16:creationId xmlns:a16="http://schemas.microsoft.com/office/drawing/2014/main" id="{23D777EE-C144-5C52-E6A9-11B7C8D8D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Oval 81">
                  <a:extLst>
                    <a:ext uri="{FF2B5EF4-FFF2-40B4-BE49-F238E27FC236}">
                      <a16:creationId xmlns:a16="http://schemas.microsoft.com/office/drawing/2014/main" id="{5387D259-0B20-7882-A0E0-44F4D3877D13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Oval 82">
                  <a:extLst>
                    <a:ext uri="{FF2B5EF4-FFF2-40B4-BE49-F238E27FC236}">
                      <a16:creationId xmlns:a16="http://schemas.microsoft.com/office/drawing/2014/main" id="{96A6C45C-5AD1-FD56-DF91-FF832A46B8DB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30" name="Rectangle 47">
              <a:extLst>
                <a:ext uri="{FF2B5EF4-FFF2-40B4-BE49-F238E27FC236}">
                  <a16:creationId xmlns:a16="http://schemas.microsoft.com/office/drawing/2014/main" id="{340C653F-B582-DE75-DF3C-DB9E8DE81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786" y="2868613"/>
              <a:ext cx="31665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UA" sz="2000" b="1" dirty="0">
                  <a:latin typeface="思源黑体"/>
                </a:rPr>
                <a:t>01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36" name="Rectangle 70">
            <a:extLst>
              <a:ext uri="{FF2B5EF4-FFF2-40B4-BE49-F238E27FC236}">
                <a16:creationId xmlns:a16="http://schemas.microsoft.com/office/drawing/2014/main" id="{FFB3228B-FD32-30AF-ED4A-4D4F8D69B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62" y="181582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114429D-5F80-B032-B8E4-F2A8CE67DF63}"/>
              </a:ext>
            </a:extLst>
          </p:cNvPr>
          <p:cNvGrpSpPr/>
          <p:nvPr/>
        </p:nvGrpSpPr>
        <p:grpSpPr>
          <a:xfrm>
            <a:off x="4272369" y="2562064"/>
            <a:ext cx="989435" cy="689247"/>
            <a:chOff x="2195722" y="2634943"/>
            <a:chExt cx="1206500" cy="840456"/>
          </a:xfrm>
        </p:grpSpPr>
        <p:grpSp>
          <p:nvGrpSpPr>
            <p:cNvPr id="47" name="Group 1">
              <a:extLst>
                <a:ext uri="{FF2B5EF4-FFF2-40B4-BE49-F238E27FC236}">
                  <a16:creationId xmlns:a16="http://schemas.microsoft.com/office/drawing/2014/main" id="{355748F4-821E-5CD5-5380-B9AD4086110D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B8CA0399-0786-589C-0A43-7C35A654B6B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0" name="Group 79">
                <a:extLst>
                  <a:ext uri="{FF2B5EF4-FFF2-40B4-BE49-F238E27FC236}">
                    <a16:creationId xmlns:a16="http://schemas.microsoft.com/office/drawing/2014/main" id="{CCDA5928-9FFD-0542-10C4-2AA544B702FF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51" name="Oval 80">
                  <a:extLst>
                    <a:ext uri="{FF2B5EF4-FFF2-40B4-BE49-F238E27FC236}">
                      <a16:creationId xmlns:a16="http://schemas.microsoft.com/office/drawing/2014/main" id="{5D816EDB-EF86-7526-022D-496F5BDC78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" name="Oval 81">
                  <a:extLst>
                    <a:ext uri="{FF2B5EF4-FFF2-40B4-BE49-F238E27FC236}">
                      <a16:creationId xmlns:a16="http://schemas.microsoft.com/office/drawing/2014/main" id="{DEB70010-9239-84A1-74C0-BA0E785C76D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" name="Oval 82">
                  <a:extLst>
                    <a:ext uri="{FF2B5EF4-FFF2-40B4-BE49-F238E27FC236}">
                      <a16:creationId xmlns:a16="http://schemas.microsoft.com/office/drawing/2014/main" id="{0A965872-76DB-A65D-B471-D404DB1E5F93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35CFB59-DF67-A997-1F8B-E18DFCB62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786" y="2868613"/>
              <a:ext cx="31665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UA" sz="2000" b="1" dirty="0">
                  <a:latin typeface="思源黑体"/>
                </a:rPr>
                <a:t>0</a:t>
              </a:r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54" name="Rectangle 70">
            <a:extLst>
              <a:ext uri="{FF2B5EF4-FFF2-40B4-BE49-F238E27FC236}">
                <a16:creationId xmlns:a16="http://schemas.microsoft.com/office/drawing/2014/main" id="{8981A0FA-8D32-E39A-012F-8CFB44B0D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62" y="2706632"/>
            <a:ext cx="2898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刻度方法介绍</a:t>
            </a:r>
            <a:endParaRPr lang="zh-CN" altLang="en-US" sz="2000" b="1" noProof="1">
              <a:solidFill>
                <a:schemeClr val="tx1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C759C7B-F688-655C-7861-F74909F07740}"/>
              </a:ext>
            </a:extLst>
          </p:cNvPr>
          <p:cNvGrpSpPr/>
          <p:nvPr/>
        </p:nvGrpSpPr>
        <p:grpSpPr>
          <a:xfrm>
            <a:off x="4272368" y="4742883"/>
            <a:ext cx="989435" cy="689247"/>
            <a:chOff x="2195722" y="2634943"/>
            <a:chExt cx="1206500" cy="840456"/>
          </a:xfrm>
        </p:grpSpPr>
        <p:grpSp>
          <p:nvGrpSpPr>
            <p:cNvPr id="56" name="Group 1">
              <a:extLst>
                <a:ext uri="{FF2B5EF4-FFF2-40B4-BE49-F238E27FC236}">
                  <a16:creationId xmlns:a16="http://schemas.microsoft.com/office/drawing/2014/main" id="{416AD82B-E49F-F9EC-A51C-ECEA73291A9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40FF2D0E-C216-793B-4A8F-6E2EC3C65EF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9" name="Group 79">
                <a:extLst>
                  <a:ext uri="{FF2B5EF4-FFF2-40B4-BE49-F238E27FC236}">
                    <a16:creationId xmlns:a16="http://schemas.microsoft.com/office/drawing/2014/main" id="{79E84AB0-5912-4808-F331-C1099E9D0AEA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60" name="Oval 80">
                  <a:extLst>
                    <a:ext uri="{FF2B5EF4-FFF2-40B4-BE49-F238E27FC236}">
                      <a16:creationId xmlns:a16="http://schemas.microsoft.com/office/drawing/2014/main" id="{0D50FE3B-EC2E-521E-A18C-37906D3B6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Oval 81">
                  <a:extLst>
                    <a:ext uri="{FF2B5EF4-FFF2-40B4-BE49-F238E27FC236}">
                      <a16:creationId xmlns:a16="http://schemas.microsoft.com/office/drawing/2014/main" id="{095AC8F5-1534-BB6D-5808-BCCB3416EADF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Oval 82">
                  <a:extLst>
                    <a:ext uri="{FF2B5EF4-FFF2-40B4-BE49-F238E27FC236}">
                      <a16:creationId xmlns:a16="http://schemas.microsoft.com/office/drawing/2014/main" id="{353977D7-1861-FDD6-0345-E20D707016BD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57" name="Rectangle 47">
              <a:extLst>
                <a:ext uri="{FF2B5EF4-FFF2-40B4-BE49-F238E27FC236}">
                  <a16:creationId xmlns:a16="http://schemas.microsoft.com/office/drawing/2014/main" id="{0B25CE48-DC35-2088-9190-F09B5D98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788" y="2868613"/>
              <a:ext cx="316657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UA" sz="2000" b="1" dirty="0">
                  <a:latin typeface="思源黑体"/>
                </a:rPr>
                <a:t>0</a:t>
              </a:r>
              <a:r>
                <a:rPr lang="en-US" altLang="zh-CN" sz="2000" b="1" dirty="0">
                  <a:latin typeface="思源黑体"/>
                </a:rPr>
                <a:t>3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63" name="Rectangle 70">
            <a:extLst>
              <a:ext uri="{FF2B5EF4-FFF2-40B4-BE49-F238E27FC236}">
                <a16:creationId xmlns:a16="http://schemas.microsoft.com/office/drawing/2014/main" id="{9883F3EB-D06D-1400-193A-D718ED54E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61" y="4887451"/>
            <a:ext cx="2898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后续测试计划</a:t>
            </a:r>
            <a:endParaRPr lang="zh-CN" altLang="en-US" sz="2000" b="1" noProof="1">
              <a:solidFill>
                <a:schemeClr val="tx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DF351084-6A57-5CB1-6567-012A49C97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60" y="3223767"/>
            <a:ext cx="2898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0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X</a:t>
            </a:r>
            <a:r>
              <a:rPr lang="zh-CN" altLang="en-US" sz="20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射线刻度</a:t>
            </a:r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EAF1A8FC-FFA6-9AF2-536D-65931388E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59" y="3738051"/>
            <a:ext cx="2898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电容耦合刻度</a:t>
            </a:r>
            <a:endParaRPr lang="zh-CN" altLang="en-US" sz="2000" b="1" noProof="1">
              <a:solidFill>
                <a:schemeClr val="tx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7B8A25F1-92EC-52ED-EC2E-174552BBA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59" y="4252335"/>
            <a:ext cx="2898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0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α</a:t>
            </a:r>
            <a:r>
              <a:rPr lang="zh-CN" altLang="en-US" sz="20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源刻度</a:t>
            </a:r>
            <a:endParaRPr lang="zh-CN" altLang="en-US" sz="2000" b="1" noProof="1">
              <a:solidFill>
                <a:schemeClr val="tx1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DDDA47-72C9-D43D-DAAD-D1D33BFD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42" y="12409"/>
            <a:ext cx="1325952" cy="7144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976709-B174-0FAD-78F1-50FB6477E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09"/>
            <a:ext cx="23431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09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电容耦合刻度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53CB-D142-4C5C-A9E2-90091A4390C5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F30421-7196-94F7-4C80-9F30BEDF0200}"/>
              </a:ext>
            </a:extLst>
          </p:cNvPr>
          <p:cNvSpPr txBox="1"/>
          <p:nvPr/>
        </p:nvSpPr>
        <p:spPr>
          <a:xfrm>
            <a:off x="1080000" y="1440000"/>
            <a:ext cx="6096000" cy="461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规避了能谱法进行刻度</a:t>
            </a:r>
            <a:endParaRPr lang="en-US" altLang="zh-CN" sz="1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加载信号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间形成电容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上会同时产生等大信号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通过电压与电荷量的关系，再关联的到幅值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从而通过电容耦合得出气隙</a:t>
            </a:r>
            <a:endParaRPr lang="en-US" altLang="zh-CN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气隙厚度约为</a:t>
            </a: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100um</a:t>
            </a: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，其他部分误差对气隙刻度影响不大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DB03AF6-B645-BEAA-C7EC-93145214617D}"/>
              </a:ext>
            </a:extLst>
          </p:cNvPr>
          <p:cNvCxnSpPr/>
          <p:nvPr/>
        </p:nvCxnSpPr>
        <p:spPr>
          <a:xfrm>
            <a:off x="7683496" y="2126498"/>
            <a:ext cx="3016155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B6EA48D2-8642-0118-2AF8-FFBAA932F0D4}"/>
              </a:ext>
            </a:extLst>
          </p:cNvPr>
          <p:cNvSpPr/>
          <p:nvPr/>
        </p:nvSpPr>
        <p:spPr>
          <a:xfrm>
            <a:off x="7683497" y="2940050"/>
            <a:ext cx="3016155" cy="219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BE812CC-CF19-2203-C3DD-323C4473AB22}"/>
              </a:ext>
            </a:extLst>
          </p:cNvPr>
          <p:cNvSpPr/>
          <p:nvPr/>
        </p:nvSpPr>
        <p:spPr>
          <a:xfrm>
            <a:off x="7683497" y="3159880"/>
            <a:ext cx="3016155" cy="5919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25F075B-FADF-2116-0EE7-0722E3F6E979}"/>
              </a:ext>
            </a:extLst>
          </p:cNvPr>
          <p:cNvSpPr/>
          <p:nvPr/>
        </p:nvSpPr>
        <p:spPr>
          <a:xfrm>
            <a:off x="7683496" y="3751856"/>
            <a:ext cx="3016155" cy="4264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3173188-C962-EB6A-439A-D4C113AEB374}"/>
              </a:ext>
            </a:extLst>
          </p:cNvPr>
          <p:cNvSpPr txBox="1"/>
          <p:nvPr/>
        </p:nvSpPr>
        <p:spPr>
          <a:xfrm>
            <a:off x="8353425" y="2911464"/>
            <a:ext cx="1207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Ge 300nm</a:t>
            </a:r>
            <a:endParaRPr lang="zh-CN" altLang="en-US" sz="1200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4F77CF0-A838-FB23-61E6-E2D6116D8CF4}"/>
              </a:ext>
            </a:extLst>
          </p:cNvPr>
          <p:cNvSpPr/>
          <p:nvPr/>
        </p:nvSpPr>
        <p:spPr>
          <a:xfrm>
            <a:off x="7683495" y="3669538"/>
            <a:ext cx="3016155" cy="823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CD7CD8B-2339-42B1-2173-3A68BBFBB167}"/>
              </a:ext>
            </a:extLst>
          </p:cNvPr>
          <p:cNvSpPr txBox="1"/>
          <p:nvPr/>
        </p:nvSpPr>
        <p:spPr>
          <a:xfrm>
            <a:off x="8353425" y="3271832"/>
            <a:ext cx="1207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FR-4  70um</a:t>
            </a:r>
            <a:endParaRPr lang="zh-CN" altLang="en-US" sz="1200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B24A852-05AC-6C33-9497-E732B3154581}"/>
              </a:ext>
            </a:extLst>
          </p:cNvPr>
          <p:cNvSpPr txBox="1"/>
          <p:nvPr/>
        </p:nvSpPr>
        <p:spPr>
          <a:xfrm>
            <a:off x="7845425" y="1862945"/>
            <a:ext cx="1207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mesh</a:t>
            </a:r>
            <a:endParaRPr lang="zh-CN" altLang="en-US" sz="1200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CB8F196-CEEB-472E-2961-97088E639A48}"/>
              </a:ext>
            </a:extLst>
          </p:cNvPr>
          <p:cNvSpPr txBox="1"/>
          <p:nvPr/>
        </p:nvSpPr>
        <p:spPr>
          <a:xfrm>
            <a:off x="8537575" y="3581153"/>
            <a:ext cx="1207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PAD</a:t>
            </a:r>
            <a:endParaRPr lang="zh-CN" altLang="en-US" sz="1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EF621CC-54F2-3A59-C81D-6324CF4371A2}"/>
                  </a:ext>
                </a:extLst>
              </p:cNvPr>
              <p:cNvSpPr txBox="1"/>
              <p:nvPr/>
            </p:nvSpPr>
            <p:spPr>
              <a:xfrm>
                <a:off x="349418" y="4302705"/>
                <a:ext cx="6096000" cy="883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𝑔𝑎𝑠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𝑡𝑜𝑡𝑎𝑙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𝐺𝑒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𝑃𝐶𝐵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EF621CC-54F2-3A59-C81D-6324CF437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18" y="4302705"/>
                <a:ext cx="6096000" cy="8833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BB4556A-FBFA-7DCE-5E2F-AA5295C3103B}"/>
                  </a:ext>
                </a:extLst>
              </p:cNvPr>
              <p:cNvSpPr txBox="1"/>
              <p:nvPr/>
            </p:nvSpPr>
            <p:spPr>
              <a:xfrm>
                <a:off x="960656" y="3452624"/>
                <a:ext cx="6183084" cy="661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𝐴𝑚𝑝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=0.86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𝐴𝐷𝐶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𝑓𝑐</m:t>
                          </m:r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 0.86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𝐴𝐷𝐶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𝑓𝑐</m:t>
                          </m:r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𝐶𝑉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BB4556A-FBFA-7DCE-5E2F-AA5295C31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56" y="3452624"/>
                <a:ext cx="6183084" cy="661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1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EE5FE-7116-BE5E-6083-9EBB1E8FB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049409E-0A26-D3C3-37BA-77589AD45910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831FC30E-1B42-35B5-65B0-96B421C86772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961AF075-16B5-3018-3AAB-D50214F685E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BFAAD4C1-7092-912C-DEF7-91D146F14451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919E6447-9386-E1B2-B379-488C53600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CD0D9B36-3793-410F-EC0C-BE57DFE87213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72811BA-F825-8261-9D3E-5C41E9DF8346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A341ABB6-2E42-A69D-2581-F5BB71A08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6D120371-C575-C7DC-5089-DFD6A2848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电容耦合刻度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A53D3732-18D9-AAF5-3B2E-E4FE2AD8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53CB-D142-4C5C-A9E2-90091A4390C5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0CFEE91E-381D-0D4E-6B97-E5D885D9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9C9BA64-D601-8242-82BF-5980D7653154}"/>
              </a:ext>
            </a:extLst>
          </p:cNvPr>
          <p:cNvSpPr txBox="1"/>
          <p:nvPr/>
        </p:nvSpPr>
        <p:spPr>
          <a:xfrm>
            <a:off x="1424740" y="1752845"/>
            <a:ext cx="6096000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单个</a:t>
            </a:r>
            <a:r>
              <a:rPr lang="en-US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上的幅度变化很小</a:t>
            </a:r>
            <a:endParaRPr lang="en-US" altLang="zh-CN" sz="1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直接通过求取平均的方式得到幅值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信号较为稳定，变化成都较小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70C2D24-1C3B-D0F9-48CD-1B6EAAA9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264" y="559942"/>
            <a:ext cx="4253534" cy="29548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C2A4E9F-9128-57DA-8CFA-DB97F7D3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854" y="3359310"/>
            <a:ext cx="8786820" cy="28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电容耦合刻度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D07C95-0E11-C587-1D2C-0DEF3B6071AB}"/>
              </a:ext>
            </a:extLst>
          </p:cNvPr>
          <p:cNvSpPr txBox="1"/>
          <p:nvPr/>
        </p:nvSpPr>
        <p:spPr>
          <a:xfrm>
            <a:off x="918084" y="2285097"/>
            <a:ext cx="10928506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通过电容刻度，气隙厚度约为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100-130um</a:t>
            </a: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阳极板厚度，整体趋势与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射线刻度相同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左下角较厚，右上角较薄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射线刻度结果有一定数值偏差，需要后续修正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7ACBB4D0-ABC8-6761-3DD6-976ECF5A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39" y="1138296"/>
            <a:ext cx="5215251" cy="434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20B1F-0409-A23F-B006-D1C4E26FE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2CAA09B-7CD2-F594-1976-87B9CF692767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851B45EB-B754-A150-6F25-CAC01F55F310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4DDE396-58A2-0EFA-9DB1-E66AF78711B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99970997-802F-3895-6C00-EFAD0EC41722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3B14D583-99B6-E70A-75C2-25621CFBC8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36FECD6F-2CEB-6585-3C71-ACFE242BBB8A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29388AAF-55BB-4883-AFB9-559B528C418F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39A82626-1A71-7DB0-A2CE-7AB990629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FB52055D-C193-F1CD-1077-D46B6FCD9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源刻度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EED60E0D-50EC-0088-C935-32A71B9AE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BE08373D-71CF-76B2-CBAF-1A6CEF1C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0CAE95A-D510-F03A-4B51-53B476916B0C}"/>
              </a:ext>
            </a:extLst>
          </p:cNvPr>
          <p:cNvSpPr txBox="1"/>
          <p:nvPr/>
        </p:nvSpPr>
        <p:spPr>
          <a:xfrm>
            <a:off x="940168" y="1309766"/>
            <a:ext cx="5974645" cy="4238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采用能谱法进行测试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原初电荷</a:t>
            </a:r>
            <a:r>
              <a:rPr lang="en-US" altLang="zh-CN" dirty="0"/>
              <a:t>q</a:t>
            </a:r>
            <a:r>
              <a:rPr lang="zh-CN" altLang="en-US" dirty="0"/>
              <a:t>通常是通过理论计算</a:t>
            </a:r>
            <a:r>
              <a:rPr lang="en-US" altLang="zh-CN" dirty="0"/>
              <a:t>+</a:t>
            </a:r>
            <a:r>
              <a:rPr lang="zh-CN" altLang="en-US" dirty="0"/>
              <a:t>模拟得到</a:t>
            </a: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直接通过</a:t>
            </a:r>
            <a:r>
              <a:rPr lang="en-US" altLang="zh-CN" dirty="0"/>
              <a:t>α</a:t>
            </a:r>
            <a:r>
              <a:rPr lang="zh-CN" altLang="en-US" dirty="0"/>
              <a:t>能量进行刻度会导致，统计</a:t>
            </a:r>
            <a:r>
              <a:rPr lang="en-US" altLang="zh-CN" dirty="0"/>
              <a:t>-&gt;</a:t>
            </a:r>
            <a:r>
              <a:rPr lang="zh-CN" altLang="en-US" dirty="0"/>
              <a:t>事例</a:t>
            </a:r>
            <a:r>
              <a:rPr lang="en-US" altLang="zh-CN" dirty="0"/>
              <a:t>-&gt;</a:t>
            </a:r>
            <a:r>
              <a:rPr lang="zh-CN" altLang="en-US" dirty="0"/>
              <a:t>统计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很麻烦且会带来误差</a:t>
            </a:r>
            <a:endParaRPr lang="en-US" altLang="zh-CN" dirty="0"/>
          </a:p>
          <a:p>
            <a:pPr>
              <a:lnSpc>
                <a:spcPct val="150000"/>
              </a:lnSpc>
              <a:spcAft>
                <a:spcPts val="500"/>
              </a:spcAft>
            </a:pPr>
            <a:endParaRPr lang="en-US" altLang="zh-CN" dirty="0"/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通过对阳极板上固定角度</a:t>
            </a:r>
            <a:r>
              <a:rPr lang="en-US" altLang="zh-CN" dirty="0"/>
              <a:t>α</a:t>
            </a:r>
            <a:r>
              <a:rPr lang="zh-CN" altLang="en-US" dirty="0"/>
              <a:t>粒子进行模拟，得到每个</a:t>
            </a:r>
            <a:r>
              <a:rPr lang="en-US" altLang="zh-CN" dirty="0"/>
              <a:t>pad</a:t>
            </a:r>
            <a:r>
              <a:rPr lang="zh-CN" altLang="en-US" dirty="0"/>
              <a:t>对应原初电荷量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把大量测试事例进行累加，并且归一化，得到感应电荷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事例</a:t>
            </a:r>
            <a:r>
              <a:rPr lang="en-US" altLang="zh-CN" dirty="0"/>
              <a:t>-&gt;</a:t>
            </a:r>
            <a:r>
              <a:rPr lang="zh-CN" altLang="en-US" dirty="0"/>
              <a:t>统计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1C0FE0C-4036-FFC3-496B-DDF9709220A5}"/>
                  </a:ext>
                </a:extLst>
              </p:cNvPr>
              <p:cNvSpPr txBox="1"/>
              <p:nvPr/>
            </p:nvSpPr>
            <p:spPr>
              <a:xfrm>
                <a:off x="6030687" y="1639212"/>
                <a:ext cx="6193970" cy="1014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感应</m:t>
                          </m:r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电荷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原初</m:t>
                          </m:r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电荷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zh-CN" altLang="en-US" sz="2800" i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zh-CN" alt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1C0FE0C-4036-FFC3-496B-DDF970922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687" y="1639212"/>
                <a:ext cx="6193970" cy="10144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EBF35673-56A9-FAEA-02CE-27671E45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84" t="8942" b="7445"/>
          <a:stretch/>
        </p:blipFill>
        <p:spPr>
          <a:xfrm>
            <a:off x="7137400" y="2801333"/>
            <a:ext cx="3618192" cy="31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113E4-E2EF-1CA9-6801-029DA0D75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3C63CA6B-A8AC-B424-707D-AA2165D3A251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FDE436A3-8281-C58D-541C-70FC3684D592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004D51F2-1F2C-3173-906A-192694335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2F9821CE-D2D2-8952-55B3-91DA35F35F60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984D5474-82D1-FEC3-5F2F-36085E9F7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74D15F99-C2B4-774B-09C5-A1F902A9C476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E37D09AB-FF7E-62AF-967D-1730A7FD7054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F5446369-ABB6-81C1-F806-95A151E2C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36D6F17A-1792-7792-111B-6A7D360D9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源刻度可行性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84EEE427-7E29-0FE8-042A-846E7B0B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7D17EF52-25FA-9DBE-2610-149F7FFB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DA477C-0BE6-74B3-9153-1A1C65CACBD4}"/>
              </a:ext>
            </a:extLst>
          </p:cNvPr>
          <p:cNvSpPr txBox="1"/>
          <p:nvPr/>
        </p:nvSpPr>
        <p:spPr>
          <a:xfrm>
            <a:off x="960656" y="1196526"/>
            <a:ext cx="10928506" cy="382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上述方法存在问题：理想化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径迹，视为一条电荷分布均匀直线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确定电子团出现频率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读取模拟中产生的电子团数 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50mm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约产生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850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个电子团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不会对测试产生影响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5D30BFA-40CA-00EB-0EB4-7DD47611ED63}"/>
              </a:ext>
            </a:extLst>
          </p:cNvPr>
          <p:cNvCxnSpPr/>
          <p:nvPr/>
        </p:nvCxnSpPr>
        <p:spPr>
          <a:xfrm>
            <a:off x="1709189" y="2961305"/>
            <a:ext cx="2344057" cy="13788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E109916C-9934-DB1D-DE84-E8BFF0EEC48B}"/>
              </a:ext>
            </a:extLst>
          </p:cNvPr>
          <p:cNvSpPr/>
          <p:nvPr/>
        </p:nvSpPr>
        <p:spPr>
          <a:xfrm>
            <a:off x="1875972" y="2951155"/>
            <a:ext cx="348343" cy="36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8208B1E-FD4C-614D-4564-04684E16B9D8}"/>
              </a:ext>
            </a:extLst>
          </p:cNvPr>
          <p:cNvSpPr/>
          <p:nvPr/>
        </p:nvSpPr>
        <p:spPr>
          <a:xfrm>
            <a:off x="2707045" y="3468170"/>
            <a:ext cx="348343" cy="36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93A0691-D97A-248D-D417-B31E08D4669D}"/>
              </a:ext>
            </a:extLst>
          </p:cNvPr>
          <p:cNvSpPr/>
          <p:nvPr/>
        </p:nvSpPr>
        <p:spPr>
          <a:xfrm>
            <a:off x="3581400" y="3975037"/>
            <a:ext cx="348343" cy="36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73F9789-DB93-A4C9-CB58-C05BF9C422C5}"/>
              </a:ext>
            </a:extLst>
          </p:cNvPr>
          <p:cNvCxnSpPr/>
          <p:nvPr/>
        </p:nvCxnSpPr>
        <p:spPr>
          <a:xfrm>
            <a:off x="4265928" y="2923656"/>
            <a:ext cx="2344057" cy="13788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136557F7-60C6-B260-CEC1-44D12E1F70F3}"/>
              </a:ext>
            </a:extLst>
          </p:cNvPr>
          <p:cNvSpPr/>
          <p:nvPr/>
        </p:nvSpPr>
        <p:spPr>
          <a:xfrm>
            <a:off x="4449990" y="3015734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3119084B-18A8-3B61-9E64-5F07844E34E4}"/>
              </a:ext>
            </a:extLst>
          </p:cNvPr>
          <p:cNvSpPr/>
          <p:nvPr/>
        </p:nvSpPr>
        <p:spPr>
          <a:xfrm>
            <a:off x="4515077" y="3070163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ECE81FB9-FA97-F33C-D268-ED3C201DE024}"/>
              </a:ext>
            </a:extLst>
          </p:cNvPr>
          <p:cNvSpPr/>
          <p:nvPr/>
        </p:nvSpPr>
        <p:spPr>
          <a:xfrm>
            <a:off x="4578576" y="3100325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0EAA02D-8EA8-80A8-4AB1-71282A887005}"/>
              </a:ext>
            </a:extLst>
          </p:cNvPr>
          <p:cNvSpPr/>
          <p:nvPr/>
        </p:nvSpPr>
        <p:spPr>
          <a:xfrm>
            <a:off x="4638901" y="3130487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565CAA5-FEBF-48F1-8290-8B1FF441471F}"/>
              </a:ext>
            </a:extLst>
          </p:cNvPr>
          <p:cNvSpPr/>
          <p:nvPr/>
        </p:nvSpPr>
        <p:spPr>
          <a:xfrm>
            <a:off x="4699226" y="3160649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F03EABC-2F5F-CC74-C38D-4F9D2527A97F}"/>
              </a:ext>
            </a:extLst>
          </p:cNvPr>
          <p:cNvSpPr/>
          <p:nvPr/>
        </p:nvSpPr>
        <p:spPr>
          <a:xfrm>
            <a:off x="4759551" y="3190811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3B413AF-90B5-1BCF-E66F-583C91EAC74C}"/>
              </a:ext>
            </a:extLst>
          </p:cNvPr>
          <p:cNvSpPr/>
          <p:nvPr/>
        </p:nvSpPr>
        <p:spPr>
          <a:xfrm>
            <a:off x="4839476" y="3232768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F8775CC0-2F18-8EA6-EB6A-53646DDE6171}"/>
              </a:ext>
            </a:extLst>
          </p:cNvPr>
          <p:cNvSpPr/>
          <p:nvPr/>
        </p:nvSpPr>
        <p:spPr>
          <a:xfrm>
            <a:off x="4904563" y="3287197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42A36A2-7A86-9B5C-9964-6EA1E40E76F8}"/>
              </a:ext>
            </a:extLst>
          </p:cNvPr>
          <p:cNvSpPr/>
          <p:nvPr/>
        </p:nvSpPr>
        <p:spPr>
          <a:xfrm>
            <a:off x="4968062" y="3317359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601F7600-68CC-B4A3-93E4-5FA0F8F23D11}"/>
              </a:ext>
            </a:extLst>
          </p:cNvPr>
          <p:cNvSpPr/>
          <p:nvPr/>
        </p:nvSpPr>
        <p:spPr>
          <a:xfrm>
            <a:off x="5028387" y="3347521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582031E2-F7E0-886E-437F-73FD3C7BB6FC}"/>
              </a:ext>
            </a:extLst>
          </p:cNvPr>
          <p:cNvSpPr/>
          <p:nvPr/>
        </p:nvSpPr>
        <p:spPr>
          <a:xfrm>
            <a:off x="5088712" y="3377683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F3D5436A-5CF6-D433-E380-8ED77FA7B028}"/>
              </a:ext>
            </a:extLst>
          </p:cNvPr>
          <p:cNvSpPr/>
          <p:nvPr/>
        </p:nvSpPr>
        <p:spPr>
          <a:xfrm>
            <a:off x="5149037" y="3407845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3B90FBBA-4C75-3A8E-70AA-3C6768E84EEF}"/>
              </a:ext>
            </a:extLst>
          </p:cNvPr>
          <p:cNvSpPr/>
          <p:nvPr/>
        </p:nvSpPr>
        <p:spPr>
          <a:xfrm>
            <a:off x="5218884" y="3468170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E7A27279-F3B8-7D3D-8BFF-BB32E2114930}"/>
              </a:ext>
            </a:extLst>
          </p:cNvPr>
          <p:cNvSpPr/>
          <p:nvPr/>
        </p:nvSpPr>
        <p:spPr>
          <a:xfrm>
            <a:off x="5283971" y="3522599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1336A2BE-60A9-BFB7-248B-957966DD67B6}"/>
              </a:ext>
            </a:extLst>
          </p:cNvPr>
          <p:cNvSpPr/>
          <p:nvPr/>
        </p:nvSpPr>
        <p:spPr>
          <a:xfrm>
            <a:off x="5347470" y="3552761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71C4BD3-AF8B-F04A-95EA-EFF5651AE184}"/>
              </a:ext>
            </a:extLst>
          </p:cNvPr>
          <p:cNvSpPr/>
          <p:nvPr/>
        </p:nvSpPr>
        <p:spPr>
          <a:xfrm>
            <a:off x="5407795" y="3582923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37ADFCD5-E3C0-15D2-5D97-7335B7FA572C}"/>
              </a:ext>
            </a:extLst>
          </p:cNvPr>
          <p:cNvSpPr/>
          <p:nvPr/>
        </p:nvSpPr>
        <p:spPr>
          <a:xfrm>
            <a:off x="5468120" y="3613085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2A5CDA67-07B7-2E02-BFAD-FA0A6623975F}"/>
              </a:ext>
            </a:extLst>
          </p:cNvPr>
          <p:cNvSpPr/>
          <p:nvPr/>
        </p:nvSpPr>
        <p:spPr>
          <a:xfrm>
            <a:off x="5528445" y="3643247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00DB5D72-E219-4E94-E8A6-9F743702B45B}"/>
              </a:ext>
            </a:extLst>
          </p:cNvPr>
          <p:cNvSpPr/>
          <p:nvPr/>
        </p:nvSpPr>
        <p:spPr>
          <a:xfrm>
            <a:off x="5599332" y="3703572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A3500F80-5D4A-C8B1-AEC3-12055536D6AB}"/>
              </a:ext>
            </a:extLst>
          </p:cNvPr>
          <p:cNvSpPr/>
          <p:nvPr/>
        </p:nvSpPr>
        <p:spPr>
          <a:xfrm>
            <a:off x="5664419" y="3758001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ED56A7C8-5BDD-5CEC-8C1A-F58260F41D13}"/>
              </a:ext>
            </a:extLst>
          </p:cNvPr>
          <p:cNvSpPr/>
          <p:nvPr/>
        </p:nvSpPr>
        <p:spPr>
          <a:xfrm>
            <a:off x="5727918" y="3788163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582A37E1-8FAF-5B81-EA27-195CEC7A6319}"/>
              </a:ext>
            </a:extLst>
          </p:cNvPr>
          <p:cNvSpPr/>
          <p:nvPr/>
        </p:nvSpPr>
        <p:spPr>
          <a:xfrm>
            <a:off x="5788243" y="3818325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89F2CCAF-5310-7002-C087-AFB72D6F2521}"/>
              </a:ext>
            </a:extLst>
          </p:cNvPr>
          <p:cNvSpPr/>
          <p:nvPr/>
        </p:nvSpPr>
        <p:spPr>
          <a:xfrm>
            <a:off x="5848568" y="3848487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0866FD9B-EFAF-0B10-FE2A-539D1AC29508}"/>
              </a:ext>
            </a:extLst>
          </p:cNvPr>
          <p:cNvSpPr/>
          <p:nvPr/>
        </p:nvSpPr>
        <p:spPr>
          <a:xfrm>
            <a:off x="5908893" y="3878649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76D9B6FF-56BA-264A-C1AD-A98C3D782077}"/>
              </a:ext>
            </a:extLst>
          </p:cNvPr>
          <p:cNvSpPr/>
          <p:nvPr/>
        </p:nvSpPr>
        <p:spPr>
          <a:xfrm>
            <a:off x="5998691" y="3938974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1865034B-CFD5-FFC5-A802-514EDD306867}"/>
              </a:ext>
            </a:extLst>
          </p:cNvPr>
          <p:cNvSpPr/>
          <p:nvPr/>
        </p:nvSpPr>
        <p:spPr>
          <a:xfrm>
            <a:off x="6063778" y="3993403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435FFCE9-2091-FD1E-DD2A-F98BEF2C4778}"/>
              </a:ext>
            </a:extLst>
          </p:cNvPr>
          <p:cNvSpPr/>
          <p:nvPr/>
        </p:nvSpPr>
        <p:spPr>
          <a:xfrm>
            <a:off x="6127277" y="4023565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3525A8F9-CC90-5EA8-30A1-74D2FA858C21}"/>
              </a:ext>
            </a:extLst>
          </p:cNvPr>
          <p:cNvSpPr/>
          <p:nvPr/>
        </p:nvSpPr>
        <p:spPr>
          <a:xfrm>
            <a:off x="6187602" y="4053727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D78D475C-2540-6A96-7A20-690AE2E59F08}"/>
              </a:ext>
            </a:extLst>
          </p:cNvPr>
          <p:cNvSpPr/>
          <p:nvPr/>
        </p:nvSpPr>
        <p:spPr>
          <a:xfrm>
            <a:off x="6247927" y="4083889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C349F1D0-0383-BB75-D42E-7DEC753AEA15}"/>
              </a:ext>
            </a:extLst>
          </p:cNvPr>
          <p:cNvSpPr/>
          <p:nvPr/>
        </p:nvSpPr>
        <p:spPr>
          <a:xfrm>
            <a:off x="6308252" y="4114051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F6083417-72CC-B912-2D25-DDBF5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883" y="1818335"/>
            <a:ext cx="3965720" cy="3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DC1F5-6E8C-7EF6-6965-2580BB0D0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949858F-72AF-A81C-A023-18D7E45467CD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EF468AF0-7418-B978-C809-257FDDCBACB0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A88D71A-3355-E632-9C0C-203B4896D56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F88C0068-0086-9D30-2123-FCDDA9C38B41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89487511-3574-1FD7-25D2-06574EF6CA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040947B5-7BE2-3F17-E05F-66A7118BBA54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C43D31F-0F98-87DD-036A-E13B859CF3DD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7732C7AF-5F72-D2E7-5B1F-513E668CA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453555F2-28FE-26B2-94DC-F910326AE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源模拟数据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A916590E-7EF6-6D69-2583-CDE5198C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08476667-1A25-EA83-66DF-9ACDF21B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25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4E2412-DCD4-E8FA-5EB6-84CB3FB4A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13" y="2307893"/>
            <a:ext cx="3744793" cy="344159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C129786-EA8A-6879-C5EE-220645041EC2}"/>
              </a:ext>
            </a:extLst>
          </p:cNvPr>
          <p:cNvSpPr txBox="1"/>
          <p:nvPr/>
        </p:nvSpPr>
        <p:spPr>
          <a:xfrm>
            <a:off x="960656" y="1196526"/>
            <a:ext cx="10928506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统计电子分布获得布拉格曲线，确认径迹长度 约为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50cm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统计每个</a:t>
            </a: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上的电荷数并归一化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0244A52-44A0-3C37-5415-5207892023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46"/>
          <a:stretch/>
        </p:blipFill>
        <p:spPr>
          <a:xfrm>
            <a:off x="5690037" y="2424896"/>
            <a:ext cx="3987363" cy="32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F4699-977D-332A-AB20-3BCF9399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CD883F5-E666-5F3C-36D4-2F8463D5348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392355C0-5629-1EA0-AA7A-BBDD0182AA70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7B2B57A1-B389-3FC2-17DB-561F202ACD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81698329-4B0F-EAB0-B9D7-C05A7BECC44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555D6240-29CD-A22F-C721-F50B240CF4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ED25EB20-2042-898A-5B22-D876E6FB3C13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B5623D62-377B-00B8-88C3-4D46CD8C29EE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DA3F2E7B-3EA9-2FAC-DBB1-50B4BD713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77C3F7A1-416E-EACE-E0DF-B29343C5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源数据分析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88140D6-547D-E629-03F9-D06D7A0F1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3D001E53-7C40-F45F-AF7C-653B5304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4E0B84-5BCC-2862-9179-6F1430E9040D}"/>
              </a:ext>
            </a:extLst>
          </p:cNvPr>
          <p:cNvSpPr txBox="1"/>
          <p:nvPr/>
        </p:nvSpPr>
        <p:spPr>
          <a:xfrm>
            <a:off x="1197047" y="1253836"/>
            <a:ext cx="6486213" cy="231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漂移速度标定</a:t>
            </a: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阴极信号拟合效果不好，难以准确定时</a:t>
            </a: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考虑到采用</a:t>
            </a:r>
            <a:r>
              <a:rPr lang="en-US" altLang="zh-CN" dirty="0"/>
              <a:t>α</a:t>
            </a:r>
            <a:r>
              <a:rPr lang="zh-CN" altLang="en-US" dirty="0"/>
              <a:t>源作为信号源，径迹起始位置为</a:t>
            </a:r>
            <a:r>
              <a:rPr lang="en-US" altLang="zh-CN" dirty="0"/>
              <a:t>α</a:t>
            </a:r>
            <a:r>
              <a:rPr lang="zh-CN" altLang="en-US" dirty="0"/>
              <a:t>处，径迹长度仅与能量有关</a:t>
            </a: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测得的径迹长度通过霍夫变换得出，会受到漂移速度的影响</a:t>
            </a:r>
            <a:endParaRPr lang="en-US" altLang="zh-CN" dirty="0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398D5AB5-BB87-8BBD-5199-E5704FC682A7}"/>
              </a:ext>
            </a:extLst>
          </p:cNvPr>
          <p:cNvSpPr/>
          <p:nvPr/>
        </p:nvSpPr>
        <p:spPr>
          <a:xfrm>
            <a:off x="8956674" y="736790"/>
            <a:ext cx="2146300" cy="1042486"/>
          </a:xfrm>
          <a:custGeom>
            <a:avLst/>
            <a:gdLst>
              <a:gd name="connsiteX0" fmla="*/ 0 w 2146300"/>
              <a:gd name="connsiteY0" fmla="*/ 0 h 1042486"/>
              <a:gd name="connsiteX1" fmla="*/ 2146300 w 2146300"/>
              <a:gd name="connsiteY1" fmla="*/ 0 h 1042486"/>
              <a:gd name="connsiteX2" fmla="*/ 2146300 w 2146300"/>
              <a:gd name="connsiteY2" fmla="*/ 1 h 1042486"/>
              <a:gd name="connsiteX3" fmla="*/ 1073150 w 2146300"/>
              <a:gd name="connsiteY3" fmla="*/ 1042486 h 1042486"/>
              <a:gd name="connsiteX4" fmla="*/ 0 w 2146300"/>
              <a:gd name="connsiteY4" fmla="*/ 1 h 104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042486">
                <a:moveTo>
                  <a:pt x="0" y="0"/>
                </a:moveTo>
                <a:lnTo>
                  <a:pt x="2146300" y="0"/>
                </a:lnTo>
                <a:lnTo>
                  <a:pt x="2146300" y="1"/>
                </a:lnTo>
                <a:cubicBezTo>
                  <a:pt x="2146300" y="575750"/>
                  <a:pt x="1665834" y="1042486"/>
                  <a:pt x="1073150" y="1042486"/>
                </a:cubicBezTo>
                <a:cubicBezTo>
                  <a:pt x="480466" y="1042486"/>
                  <a:pt x="0" y="575750"/>
                  <a:pt x="0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37FE727-EC31-4E98-784C-1FBE27F5B2AB}"/>
              </a:ext>
            </a:extLst>
          </p:cNvPr>
          <p:cNvSpPr/>
          <p:nvPr/>
        </p:nvSpPr>
        <p:spPr>
          <a:xfrm>
            <a:off x="9988174" y="747945"/>
            <a:ext cx="106680" cy="6354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A9BF83A-CF21-07F5-2886-F15C11C15643}"/>
              </a:ext>
            </a:extLst>
          </p:cNvPr>
          <p:cNvCxnSpPr>
            <a:cxnSpLocks/>
            <a:stCxn id="20" idx="0"/>
          </p:cNvCxnSpPr>
          <p:nvPr/>
        </p:nvCxnSpPr>
        <p:spPr>
          <a:xfrm>
            <a:off x="10041514" y="747945"/>
            <a:ext cx="255270" cy="978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117635D-D6EA-5E6A-6CFE-32DA0D89104F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9488119" y="811488"/>
            <a:ext cx="553395" cy="8077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DA04FD27-D171-3B61-C2A9-818535892667}"/>
              </a:ext>
            </a:extLst>
          </p:cNvPr>
          <p:cNvSpPr txBox="1"/>
          <p:nvPr/>
        </p:nvSpPr>
        <p:spPr>
          <a:xfrm>
            <a:off x="7837930" y="909881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V=V</a:t>
            </a:r>
            <a:r>
              <a:rPr lang="en-US" altLang="zh-CN" baseline="-25000" dirty="0"/>
              <a:t>0</a:t>
            </a:r>
            <a:endParaRPr lang="zh-CN" altLang="en-US" baseline="-25000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E08EEC3F-2C1D-0E2F-6914-5CBC15A8BD46}"/>
              </a:ext>
            </a:extLst>
          </p:cNvPr>
          <p:cNvSpPr/>
          <p:nvPr/>
        </p:nvSpPr>
        <p:spPr>
          <a:xfrm>
            <a:off x="8968364" y="2673540"/>
            <a:ext cx="2146300" cy="1333310"/>
          </a:xfrm>
          <a:custGeom>
            <a:avLst/>
            <a:gdLst>
              <a:gd name="connsiteX0" fmla="*/ 0 w 2146300"/>
              <a:gd name="connsiteY0" fmla="*/ 0 h 1042486"/>
              <a:gd name="connsiteX1" fmla="*/ 2146300 w 2146300"/>
              <a:gd name="connsiteY1" fmla="*/ 0 h 1042486"/>
              <a:gd name="connsiteX2" fmla="*/ 2146300 w 2146300"/>
              <a:gd name="connsiteY2" fmla="*/ 1 h 1042486"/>
              <a:gd name="connsiteX3" fmla="*/ 1073150 w 2146300"/>
              <a:gd name="connsiteY3" fmla="*/ 1042486 h 1042486"/>
              <a:gd name="connsiteX4" fmla="*/ 0 w 2146300"/>
              <a:gd name="connsiteY4" fmla="*/ 1 h 104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042486">
                <a:moveTo>
                  <a:pt x="0" y="0"/>
                </a:moveTo>
                <a:lnTo>
                  <a:pt x="2146300" y="0"/>
                </a:lnTo>
                <a:lnTo>
                  <a:pt x="2146300" y="1"/>
                </a:lnTo>
                <a:cubicBezTo>
                  <a:pt x="2146300" y="575750"/>
                  <a:pt x="1665834" y="1042486"/>
                  <a:pt x="1073150" y="1042486"/>
                </a:cubicBezTo>
                <a:cubicBezTo>
                  <a:pt x="480466" y="1042486"/>
                  <a:pt x="0" y="575750"/>
                  <a:pt x="0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02EF630-EAC4-4450-8BDE-52697D29903E}"/>
              </a:ext>
            </a:extLst>
          </p:cNvPr>
          <p:cNvSpPr/>
          <p:nvPr/>
        </p:nvSpPr>
        <p:spPr>
          <a:xfrm>
            <a:off x="9999864" y="2684694"/>
            <a:ext cx="106680" cy="812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A0975F5-2AA6-18F4-5E75-95CF80C146B3}"/>
              </a:ext>
            </a:extLst>
          </p:cNvPr>
          <p:cNvCxnSpPr>
            <a:cxnSpLocks/>
            <a:stCxn id="15" idx="0"/>
          </p:cNvCxnSpPr>
          <p:nvPr/>
        </p:nvCxnSpPr>
        <p:spPr>
          <a:xfrm>
            <a:off x="10053204" y="2684694"/>
            <a:ext cx="367146" cy="12015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4632B330-7A84-EE39-BD6E-10592CFE3E4C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9391291" y="2765965"/>
            <a:ext cx="661913" cy="9376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45B7BDB8-E4C8-49A7-F6FA-121C92B5224A}"/>
              </a:ext>
            </a:extLst>
          </p:cNvPr>
          <p:cNvSpPr txBox="1"/>
          <p:nvPr/>
        </p:nvSpPr>
        <p:spPr>
          <a:xfrm>
            <a:off x="7837930" y="298464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V&gt;V</a:t>
            </a:r>
            <a:r>
              <a:rPr lang="en-US" altLang="zh-CN" baseline="-25000" dirty="0"/>
              <a:t>0</a:t>
            </a:r>
            <a:endParaRPr lang="zh-CN" altLang="en-US" baseline="-250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9ECCC91-0897-A145-2837-299C9964DB05}"/>
              </a:ext>
            </a:extLst>
          </p:cNvPr>
          <p:cNvSpPr txBox="1"/>
          <p:nvPr/>
        </p:nvSpPr>
        <p:spPr>
          <a:xfrm>
            <a:off x="7837930" y="482481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V&lt;V</a:t>
            </a:r>
            <a:r>
              <a:rPr lang="en-US" altLang="zh-CN" baseline="-25000" dirty="0"/>
              <a:t>0</a:t>
            </a:r>
            <a:endParaRPr lang="zh-CN" altLang="en-US" baseline="-25000" dirty="0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64B2092E-974D-C817-DBE9-0AD951439BD0}"/>
              </a:ext>
            </a:extLst>
          </p:cNvPr>
          <p:cNvSpPr/>
          <p:nvPr/>
        </p:nvSpPr>
        <p:spPr>
          <a:xfrm>
            <a:off x="8910234" y="4747932"/>
            <a:ext cx="2146300" cy="795618"/>
          </a:xfrm>
          <a:custGeom>
            <a:avLst/>
            <a:gdLst>
              <a:gd name="connsiteX0" fmla="*/ 0 w 2146300"/>
              <a:gd name="connsiteY0" fmla="*/ 0 h 1042486"/>
              <a:gd name="connsiteX1" fmla="*/ 2146300 w 2146300"/>
              <a:gd name="connsiteY1" fmla="*/ 0 h 1042486"/>
              <a:gd name="connsiteX2" fmla="*/ 2146300 w 2146300"/>
              <a:gd name="connsiteY2" fmla="*/ 1 h 1042486"/>
              <a:gd name="connsiteX3" fmla="*/ 1073150 w 2146300"/>
              <a:gd name="connsiteY3" fmla="*/ 1042486 h 1042486"/>
              <a:gd name="connsiteX4" fmla="*/ 0 w 2146300"/>
              <a:gd name="connsiteY4" fmla="*/ 1 h 104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042486">
                <a:moveTo>
                  <a:pt x="0" y="0"/>
                </a:moveTo>
                <a:lnTo>
                  <a:pt x="2146300" y="0"/>
                </a:lnTo>
                <a:lnTo>
                  <a:pt x="2146300" y="1"/>
                </a:lnTo>
                <a:cubicBezTo>
                  <a:pt x="2146300" y="575750"/>
                  <a:pt x="1665834" y="1042486"/>
                  <a:pt x="1073150" y="1042486"/>
                </a:cubicBezTo>
                <a:cubicBezTo>
                  <a:pt x="480466" y="1042486"/>
                  <a:pt x="0" y="575750"/>
                  <a:pt x="0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F2C765F-AD27-ABFE-201C-5BEAC3185FB3}"/>
              </a:ext>
            </a:extLst>
          </p:cNvPr>
          <p:cNvSpPr/>
          <p:nvPr/>
        </p:nvSpPr>
        <p:spPr>
          <a:xfrm>
            <a:off x="9941734" y="4759088"/>
            <a:ext cx="106680" cy="484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C42A5DEA-001B-D010-0885-EACE2F37EAB0}"/>
              </a:ext>
            </a:extLst>
          </p:cNvPr>
          <p:cNvCxnSpPr>
            <a:cxnSpLocks/>
            <a:stCxn id="29" idx="0"/>
          </p:cNvCxnSpPr>
          <p:nvPr/>
        </p:nvCxnSpPr>
        <p:spPr>
          <a:xfrm>
            <a:off x="9995074" y="4759088"/>
            <a:ext cx="353839" cy="703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9538F43-4478-DA81-9BFE-7C5C726EDF4C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9488119" y="4807584"/>
            <a:ext cx="506955" cy="65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>
            <a:extLst>
              <a:ext uri="{FF2B5EF4-FFF2-40B4-BE49-F238E27FC236}">
                <a16:creationId xmlns:a16="http://schemas.microsoft.com/office/drawing/2014/main" id="{FF4C3AE3-19E0-2373-3910-8061377E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79" y="3703608"/>
            <a:ext cx="3073736" cy="23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69BDE-ED8C-D0EF-349A-9F4CF78F2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AEC0841C-416C-27D7-DEE0-92B951BF28A1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6B42BF59-1A08-FE3D-DAEA-95DD30833888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0BEA1115-0ADA-E238-B357-C82FC49B534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AD758549-2095-03CC-41DA-4C3F8F8936D1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12DDE0FE-6FE9-2F79-5ACA-7A603E2E7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5C3B998D-9F9D-5999-33F9-C8336C458374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90E193C-FCD0-6C60-EAAD-04E04BE40D8E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870661-2A01-8B54-1C70-1CAB45118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2560179F-C984-DAAA-3ED0-AEE12041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漂移速度标定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AFA37BE1-1619-485E-9518-7D69AA0B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60A445AD-0813-ADC4-ABF7-7FD7242E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27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218329A-4C92-8F1E-4B46-8D1474C60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030" y="2096137"/>
            <a:ext cx="3979254" cy="36790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8D0105-34D0-524F-7BA4-376B5150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97" y="2284575"/>
            <a:ext cx="4170517" cy="34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66B9981-283F-41D8-1040-C5E588257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59" b="-11094"/>
          <a:stretch/>
        </p:blipFill>
        <p:spPr bwMode="auto">
          <a:xfrm>
            <a:off x="1865079" y="5625060"/>
            <a:ext cx="3432641" cy="6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2F42415-2DF9-9B87-734C-E34977B662EE}"/>
              </a:ext>
            </a:extLst>
          </p:cNvPr>
          <p:cNvSpPr txBox="1"/>
          <p:nvPr/>
        </p:nvSpPr>
        <p:spPr>
          <a:xfrm>
            <a:off x="1197047" y="1253836"/>
            <a:ext cx="6486213" cy="945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通过迭代获取漂移速度</a:t>
            </a:r>
            <a:endParaRPr lang="en-US" altLang="zh-CN" dirty="0"/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/>
              <a:t>使用一次函数拟合角度与径迹长度方程，是一次项逐渐归零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423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2F8B8-A563-E86C-2465-34DA4E6F2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B148DD0-F2E3-8008-B639-AAC58B65F995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2E036491-BB28-6D5E-D8D2-1D568A1D4BDD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2A651675-9EB2-178B-0516-B14247B52AF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1072631A-6874-8BAA-0CCD-36CC18FCFFE0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54329164-8A43-DB62-52C5-8665AD5BEF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D5D476FB-E807-B533-7C65-C05AF1B1D0FC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B362055A-E634-672C-3A33-ECDA59B6E9AB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F83B5F9-A546-955B-DE9E-B0BE88272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DE5EEF6-769B-2F62-E8E0-755A97C27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源刻度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A1E94E3E-CDE7-E784-24DB-FCFB091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30C11702-3427-3681-85D1-82DC5E0A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28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3F4C164-FED7-35F9-AAB9-2374B313E401}"/>
              </a:ext>
            </a:extLst>
          </p:cNvPr>
          <p:cNvSpPr txBox="1"/>
          <p:nvPr/>
        </p:nvSpPr>
        <p:spPr>
          <a:xfrm>
            <a:off x="838200" y="1446966"/>
            <a:ext cx="10928506" cy="945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通过将采集到的点投影会径迹上获取布拉格曲线</a:t>
            </a: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与模拟得到结果接近</a:t>
            </a:r>
            <a:endParaRPr lang="en-US" altLang="zh-CN" dirty="0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AA5AE200-2F0D-A35C-1654-F21D3CACB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1"/>
          <a:stretch/>
        </p:blipFill>
        <p:spPr bwMode="auto">
          <a:xfrm>
            <a:off x="1815924" y="2392225"/>
            <a:ext cx="4280076" cy="390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7BAD014-3C9C-58F3-FB31-BE174E5B5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72131"/>
            <a:ext cx="3985702" cy="35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6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0CD5C-E412-A1F8-896A-ADBB7CC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1ED2FF-D53C-3020-0E62-AE2DB373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37"/>
          <a:stretch/>
        </p:blipFill>
        <p:spPr>
          <a:xfrm>
            <a:off x="6840000" y="5799"/>
            <a:ext cx="4319381" cy="6846401"/>
          </a:xfrm>
          <a:prstGeom prst="rect">
            <a:avLst/>
          </a:prstGeom>
        </p:spPr>
      </p:pic>
      <p:grpSp>
        <p:nvGrpSpPr>
          <p:cNvPr id="91" name="组合 90">
            <a:extLst>
              <a:ext uri="{FF2B5EF4-FFF2-40B4-BE49-F238E27FC236}">
                <a16:creationId xmlns:a16="http://schemas.microsoft.com/office/drawing/2014/main" id="{C1F4C614-D5F4-4245-D823-C259C10C48BE}"/>
              </a:ext>
            </a:extLst>
          </p:cNvPr>
          <p:cNvGrpSpPr/>
          <p:nvPr/>
        </p:nvGrpSpPr>
        <p:grpSpPr>
          <a:xfrm>
            <a:off x="4042387" y="1427906"/>
            <a:ext cx="1183962" cy="1699613"/>
            <a:chOff x="2233027" y="2619717"/>
            <a:chExt cx="840456" cy="1206500"/>
          </a:xfrm>
        </p:grpSpPr>
        <p:grpSp>
          <p:nvGrpSpPr>
            <p:cNvPr id="92" name="Group 1">
              <a:extLst>
                <a:ext uri="{FF2B5EF4-FFF2-40B4-BE49-F238E27FC236}">
                  <a16:creationId xmlns:a16="http://schemas.microsoft.com/office/drawing/2014/main" id="{07A3A951-3A8E-E1D6-0A8A-BAA41135A7E2}"/>
                </a:ext>
              </a:extLst>
            </p:cNvPr>
            <p:cNvGrpSpPr/>
            <p:nvPr/>
          </p:nvGrpSpPr>
          <p:grpSpPr>
            <a:xfrm>
              <a:off x="2233027" y="2619717"/>
              <a:ext cx="840456" cy="1206500"/>
              <a:chOff x="5379390" y="4515442"/>
              <a:chExt cx="1108075" cy="1590675"/>
            </a:xfrm>
          </p:grpSpPr>
          <p:sp>
            <p:nvSpPr>
              <p:cNvPr id="94" name="Freeform 45">
                <a:extLst>
                  <a:ext uri="{FF2B5EF4-FFF2-40B4-BE49-F238E27FC236}">
                    <a16:creationId xmlns:a16="http://schemas.microsoft.com/office/drawing/2014/main" id="{B85857B4-5B8F-EBDD-BB3E-94DD25F13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390" y="4515442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5" name="Group 79">
                <a:extLst>
                  <a:ext uri="{FF2B5EF4-FFF2-40B4-BE49-F238E27FC236}">
                    <a16:creationId xmlns:a16="http://schemas.microsoft.com/office/drawing/2014/main" id="{A78300BC-C558-B8F4-A3A2-6D6245361DF2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6" name="Oval 80">
                  <a:extLst>
                    <a:ext uri="{FF2B5EF4-FFF2-40B4-BE49-F238E27FC236}">
                      <a16:creationId xmlns:a16="http://schemas.microsoft.com/office/drawing/2014/main" id="{D11C6CD5-F9DC-376C-7CC9-3460DD79D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Oval 81">
                  <a:extLst>
                    <a:ext uri="{FF2B5EF4-FFF2-40B4-BE49-F238E27FC236}">
                      <a16:creationId xmlns:a16="http://schemas.microsoft.com/office/drawing/2014/main" id="{B3B04259-8E99-FA61-979A-7063EFAF22EA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Oval 82">
                  <a:extLst>
                    <a:ext uri="{FF2B5EF4-FFF2-40B4-BE49-F238E27FC236}">
                      <a16:creationId xmlns:a16="http://schemas.microsoft.com/office/drawing/2014/main" id="{94C4C21F-DE4B-524B-964C-4D52D252656F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93" name="Rectangle 47">
              <a:extLst>
                <a:ext uri="{FF2B5EF4-FFF2-40B4-BE49-F238E27FC236}">
                  <a16:creationId xmlns:a16="http://schemas.microsoft.com/office/drawing/2014/main" id="{D1D2A2FD-82F8-F091-5917-01CEC2F25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184" y="2868613"/>
              <a:ext cx="295859" cy="349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UA" sz="3200" b="1" dirty="0">
                  <a:latin typeface="思源黑体"/>
                </a:rPr>
                <a:t>0</a:t>
              </a:r>
              <a:r>
                <a:rPr lang="en-US" altLang="zh-CN" sz="3200" b="1" dirty="0">
                  <a:latin typeface="思源黑体"/>
                </a:rPr>
                <a:t>3</a:t>
              </a:r>
              <a:endParaRPr lang="ru-UA" altLang="ru-UA" sz="4400" dirty="0">
                <a:latin typeface="思源黑体"/>
              </a:endParaRPr>
            </a:p>
          </p:txBody>
        </p: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53E19491-F38F-A3A3-EF60-2B4F57E4D34B}"/>
              </a:ext>
            </a:extLst>
          </p:cNvPr>
          <p:cNvSpPr txBox="1"/>
          <p:nvPr/>
        </p:nvSpPr>
        <p:spPr>
          <a:xfrm>
            <a:off x="578827" y="3479328"/>
            <a:ext cx="811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prstClr val="black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  <a:cs typeface="胡晓波男神体2.0" panose="02010600030101010101" pitchFamily="50" charset="0"/>
                <a:sym typeface="+mn-lt"/>
              </a:rPr>
              <a:t>后续测试计划</a:t>
            </a:r>
          </a:p>
        </p:txBody>
      </p:sp>
      <p:sp>
        <p:nvSpPr>
          <p:cNvPr id="102" name="TextBox 43" descr="e7d195523061f1c09d430b2e086820dbf734666a277b0d4b500BB7A72AB1412ED5183AD7B3816201F88CE1DA88F1BDB3B214B2C038CB098A30603A7C73162896CA56D5F2C85C2877766F9AF7CC3216D7160CFBCE9AB1F52833BEE2C4AEA8F2AEB5FF3E8C4B4868FA922DAEDEDC4F65D9B7AD6B91E1E71570C1EE3A6A31F796416A5DA14D1BCBAF2D8F2BF416ECCA56C9">
            <a:extLst>
              <a:ext uri="{FF2B5EF4-FFF2-40B4-BE49-F238E27FC236}">
                <a16:creationId xmlns:a16="http://schemas.microsoft.com/office/drawing/2014/main" id="{69412B68-FCCC-A7F8-7ABD-1A56590132FA}"/>
              </a:ext>
            </a:extLst>
          </p:cNvPr>
          <p:cNvSpPr txBox="1"/>
          <p:nvPr/>
        </p:nvSpPr>
        <p:spPr>
          <a:xfrm>
            <a:off x="3641307" y="5589738"/>
            <a:ext cx="1986121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en-US" altLang="zh-CN" sz="2400" spc="600" dirty="0">
                <a:ln w="25400">
                  <a:noFill/>
                </a:ln>
                <a:solidFill>
                  <a:srgbClr val="0087CB"/>
                </a:solidFill>
                <a:cs typeface="+mn-ea"/>
                <a:sym typeface="+mn-lt"/>
              </a:rPr>
              <a:t>T/H/R/E/E</a:t>
            </a:r>
            <a:endParaRPr lang="zh-CN" altLang="en-US" sz="2400" spc="600" dirty="0">
              <a:ln w="25400">
                <a:noFill/>
              </a:ln>
              <a:solidFill>
                <a:srgbClr val="0087CB"/>
              </a:solidFill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F2D918A-5F1B-81FF-38EC-74C3A2391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076" y="0"/>
            <a:ext cx="2269671" cy="1222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DEE0D87-AE84-8854-3FB1-ED6A451B7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338"/>
            <a:ext cx="2343150" cy="676275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10215-075E-CCCB-E07A-3BCE76548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C6BB-0CA5-45D0-AA9C-BED69900870F}" type="datetime1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12F429-8824-4834-1F24-081DE7AF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2D05-6E5D-48D2-92DF-607082A0D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80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178A8D-C810-5F80-139E-959A015E7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37"/>
          <a:stretch/>
        </p:blipFill>
        <p:spPr>
          <a:xfrm>
            <a:off x="6840000" y="5799"/>
            <a:ext cx="4319381" cy="6846401"/>
          </a:xfrm>
          <a:prstGeom prst="rect">
            <a:avLst/>
          </a:prstGeom>
        </p:spPr>
      </p:pic>
      <p:grpSp>
        <p:nvGrpSpPr>
          <p:cNvPr id="91" name="组合 90">
            <a:extLst>
              <a:ext uri="{FF2B5EF4-FFF2-40B4-BE49-F238E27FC236}">
                <a16:creationId xmlns:a16="http://schemas.microsoft.com/office/drawing/2014/main" id="{A80D2D09-CFDF-6848-5046-C3F24EAC2932}"/>
              </a:ext>
            </a:extLst>
          </p:cNvPr>
          <p:cNvGrpSpPr/>
          <p:nvPr/>
        </p:nvGrpSpPr>
        <p:grpSpPr>
          <a:xfrm>
            <a:off x="4042387" y="1427906"/>
            <a:ext cx="1183962" cy="1699613"/>
            <a:chOff x="2233027" y="2619717"/>
            <a:chExt cx="840456" cy="1206500"/>
          </a:xfrm>
        </p:grpSpPr>
        <p:grpSp>
          <p:nvGrpSpPr>
            <p:cNvPr id="92" name="Group 1">
              <a:extLst>
                <a:ext uri="{FF2B5EF4-FFF2-40B4-BE49-F238E27FC236}">
                  <a16:creationId xmlns:a16="http://schemas.microsoft.com/office/drawing/2014/main" id="{E58E6EED-83A4-2AD6-4D54-731960E5C605}"/>
                </a:ext>
              </a:extLst>
            </p:cNvPr>
            <p:cNvGrpSpPr/>
            <p:nvPr/>
          </p:nvGrpSpPr>
          <p:grpSpPr>
            <a:xfrm>
              <a:off x="2233027" y="2619717"/>
              <a:ext cx="840456" cy="1206500"/>
              <a:chOff x="5379390" y="4515442"/>
              <a:chExt cx="1108075" cy="1590675"/>
            </a:xfrm>
          </p:grpSpPr>
          <p:sp>
            <p:nvSpPr>
              <p:cNvPr id="94" name="Freeform 45">
                <a:extLst>
                  <a:ext uri="{FF2B5EF4-FFF2-40B4-BE49-F238E27FC236}">
                    <a16:creationId xmlns:a16="http://schemas.microsoft.com/office/drawing/2014/main" id="{97539F65-79F2-CC7C-3254-3F24B5101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390" y="4515442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5" name="Group 79">
                <a:extLst>
                  <a:ext uri="{FF2B5EF4-FFF2-40B4-BE49-F238E27FC236}">
                    <a16:creationId xmlns:a16="http://schemas.microsoft.com/office/drawing/2014/main" id="{9443270F-4B47-C18B-9A8F-E622A105FBC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6" name="Oval 80">
                  <a:extLst>
                    <a:ext uri="{FF2B5EF4-FFF2-40B4-BE49-F238E27FC236}">
                      <a16:creationId xmlns:a16="http://schemas.microsoft.com/office/drawing/2014/main" id="{E1F6FCF0-1F94-E0E6-9DFE-4B8DA3ED0E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Oval 81">
                  <a:extLst>
                    <a:ext uri="{FF2B5EF4-FFF2-40B4-BE49-F238E27FC236}">
                      <a16:creationId xmlns:a16="http://schemas.microsoft.com/office/drawing/2014/main" id="{05B103FC-8258-15D9-8FF8-052BDD49C31F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Oval 82">
                  <a:extLst>
                    <a:ext uri="{FF2B5EF4-FFF2-40B4-BE49-F238E27FC236}">
                      <a16:creationId xmlns:a16="http://schemas.microsoft.com/office/drawing/2014/main" id="{1F119A5A-3D22-B397-F479-0219815843F6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93" name="Rectangle 47">
              <a:extLst>
                <a:ext uri="{FF2B5EF4-FFF2-40B4-BE49-F238E27FC236}">
                  <a16:creationId xmlns:a16="http://schemas.microsoft.com/office/drawing/2014/main" id="{D7907290-33B6-47C8-5189-D81AE29D8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185" y="2868613"/>
              <a:ext cx="295859" cy="349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UA" sz="3200" b="1" dirty="0">
                  <a:latin typeface="思源黑体"/>
                </a:rPr>
                <a:t>0</a:t>
              </a:r>
              <a:r>
                <a:rPr lang="en-US" altLang="zh-CN" sz="3200" b="1" dirty="0">
                  <a:latin typeface="思源黑体"/>
                </a:rPr>
                <a:t>1</a:t>
              </a:r>
              <a:endParaRPr lang="ru-UA" altLang="ru-UA" sz="4400" dirty="0">
                <a:latin typeface="思源黑体"/>
              </a:endParaRPr>
            </a:p>
          </p:txBody>
        </p: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1760922A-F865-ED2E-794B-DFB2878D1207}"/>
              </a:ext>
            </a:extLst>
          </p:cNvPr>
          <p:cNvSpPr txBox="1"/>
          <p:nvPr/>
        </p:nvSpPr>
        <p:spPr>
          <a:xfrm>
            <a:off x="578827" y="3479328"/>
            <a:ext cx="811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prstClr val="black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  <a:cs typeface="胡晓波男神体2.0" panose="02010600030101010101" pitchFamily="50" charset="0"/>
                <a:sym typeface="+mn-lt"/>
              </a:rPr>
              <a:t>背景介绍</a:t>
            </a:r>
          </a:p>
        </p:txBody>
      </p:sp>
      <p:sp>
        <p:nvSpPr>
          <p:cNvPr id="102" name="TextBox 43" descr="e7d195523061f1c09d430b2e086820dbf734666a277b0d4b500BB7A72AB1412ED5183AD7B3816201F88CE1DA88F1BDB3B214B2C038CB098A30603A7C73162896CA56D5F2C85C2877766F9AF7CC3216D7160CFBCE9AB1F52833BEE2C4AEA8F2AEB5FF3E8C4B4868FA922DAEDEDC4F65D9B7AD6B91E1E71570C1EE3A6A31F796416A5DA14D1BCBAF2D8F2BF416ECCA56C9">
            <a:extLst>
              <a:ext uri="{FF2B5EF4-FFF2-40B4-BE49-F238E27FC236}">
                <a16:creationId xmlns:a16="http://schemas.microsoft.com/office/drawing/2014/main" id="{7F3AA239-0D57-DC6D-C19F-D09D38B54847}"/>
              </a:ext>
            </a:extLst>
          </p:cNvPr>
          <p:cNvSpPr txBox="1"/>
          <p:nvPr/>
        </p:nvSpPr>
        <p:spPr>
          <a:xfrm>
            <a:off x="4026829" y="5589738"/>
            <a:ext cx="1215077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en-US" altLang="zh-CN" sz="2400" spc="600" dirty="0">
                <a:ln w="25400">
                  <a:noFill/>
                </a:ln>
                <a:solidFill>
                  <a:srgbClr val="0087CB"/>
                </a:solidFill>
                <a:cs typeface="+mn-ea"/>
                <a:sym typeface="+mn-lt"/>
              </a:rPr>
              <a:t>O/N/E</a:t>
            </a:r>
            <a:endParaRPr lang="zh-CN" altLang="en-US" sz="2400" spc="600" dirty="0">
              <a:ln w="25400">
                <a:noFill/>
              </a:ln>
              <a:solidFill>
                <a:srgbClr val="0087CB"/>
              </a:solidFill>
              <a:cs typeface="+mn-ea"/>
              <a:sym typeface="+mn-lt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5FC07E-3437-64EB-8790-5EA7AD4C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C6BB-0CA5-45D0-AA9C-BED69900870F}" type="datetime1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9EAB5B-3413-E6EE-3BCE-946264B4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2D05-6E5D-48D2-92DF-607082A0D790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6B20E5-E8CA-E199-1D38-B3457493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42" y="12409"/>
            <a:ext cx="1325952" cy="7144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C3D1B5-720B-5834-6D48-E07B22886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09"/>
            <a:ext cx="23431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36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4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97" y="487292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未来测试计划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76C8-C4E6-4EB3-8516-28D441A35701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30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D68222E-1F1B-80E0-0E58-ABC99A90A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37"/>
          <a:stretch/>
        </p:blipFill>
        <p:spPr>
          <a:xfrm>
            <a:off x="6840000" y="11599"/>
            <a:ext cx="4319381" cy="684640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2D07C95-0E11-C587-1D2C-0DEF3B6071AB}"/>
              </a:ext>
            </a:extLst>
          </p:cNvPr>
          <p:cNvSpPr txBox="1"/>
          <p:nvPr/>
        </p:nvSpPr>
        <p:spPr>
          <a:xfrm>
            <a:off x="1157883" y="2075435"/>
            <a:ext cx="10928506" cy="23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90000Pa 97:7  Ar:CO2  380-420V  alpha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源数据</a:t>
            </a: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50000Pa 97:7 Ar:CO2 280-320 alpha</a:t>
            </a:r>
            <a:r>
              <a:rPr lang="zh-CN" altLang="en-US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源数据</a:t>
            </a: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0.15 atm 75:25 Ar:CH4  250-330V alpha</a:t>
            </a: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endParaRPr lang="en-US" altLang="zh-CN" dirty="0">
              <a:solidFill>
                <a:srgbClr val="2E2E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4400" indent="-284400">
              <a:lnSpc>
                <a:spcPct val="15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2E2E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0.9atm 75:25 Ar:CH4 Xray</a:t>
            </a:r>
          </a:p>
        </p:txBody>
      </p:sp>
    </p:spTree>
    <p:extLst>
      <p:ext uri="{BB962C8B-B14F-4D97-AF65-F5344CB8AC3E}">
        <p14:creationId xmlns:p14="http://schemas.microsoft.com/office/powerpoint/2010/main" val="25047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E6C5B41-630A-E0C7-0FAD-2264A127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C778011-15E8-98E4-1CBC-35F568DC2945}"/>
              </a:ext>
            </a:extLst>
          </p:cNvPr>
          <p:cNvSpPr txBox="1"/>
          <p:nvPr/>
        </p:nvSpPr>
        <p:spPr>
          <a:xfrm>
            <a:off x="1760705" y="2135720"/>
            <a:ext cx="6162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prstClr val="black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  <a:cs typeface="胡晓波男神体2.0" panose="02010600030101010101" pitchFamily="50" charset="0"/>
                <a:sym typeface="+mn-lt"/>
              </a:rPr>
              <a:t>汇报完毕谢谢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060B974-9E82-EB0C-96EF-EEE8B7BD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69671" cy="1222952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64B5EB-AD82-1F54-7B95-E40EDE2D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12</a:t>
            </a:r>
            <a:r>
              <a:rPr lang="zh-CN" altLang="en-US"/>
              <a:t>日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8E0F3-CC80-0E64-0B3E-51A496F7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55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1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4" name="六边形 13">
            <a:extLst>
              <a:ext uri="{FF2B5EF4-FFF2-40B4-BE49-F238E27FC236}">
                <a16:creationId xmlns:a16="http://schemas.microsoft.com/office/drawing/2014/main" id="{49909539-0713-8D64-6582-9FDF0D943F14}"/>
              </a:ext>
            </a:extLst>
          </p:cNvPr>
          <p:cNvSpPr/>
          <p:nvPr/>
        </p:nvSpPr>
        <p:spPr>
          <a:xfrm>
            <a:off x="6472756" y="3123698"/>
            <a:ext cx="4639244" cy="3865142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六边形 33">
            <a:extLst>
              <a:ext uri="{FF2B5EF4-FFF2-40B4-BE49-F238E27FC236}">
                <a16:creationId xmlns:a16="http://schemas.microsoft.com/office/drawing/2014/main" id="{44E0CC80-96CB-4E61-2996-87682B05229B}"/>
              </a:ext>
            </a:extLst>
          </p:cNvPr>
          <p:cNvSpPr/>
          <p:nvPr/>
        </p:nvSpPr>
        <p:spPr>
          <a:xfrm>
            <a:off x="7883474" y="4269462"/>
            <a:ext cx="1817808" cy="1576308"/>
          </a:xfrm>
          <a:prstGeom prst="hexagon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多用途时间投影室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6EF1-CE48-47F2-A02C-B894B112E4B3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4A705556-B959-FDCE-485C-6DD1E0BDB22E}"/>
              </a:ext>
            </a:extLst>
          </p:cNvPr>
          <p:cNvSpPr/>
          <p:nvPr/>
        </p:nvSpPr>
        <p:spPr>
          <a:xfrm>
            <a:off x="7798886" y="4172236"/>
            <a:ext cx="1986984" cy="1820876"/>
          </a:xfrm>
          <a:custGeom>
            <a:avLst/>
            <a:gdLst>
              <a:gd name="connsiteX0" fmla="*/ 423210 w 1548000"/>
              <a:gd name="connsiteY0" fmla="*/ 165468 h 1548000"/>
              <a:gd name="connsiteX1" fmla="*/ 66527 w 1548000"/>
              <a:gd name="connsiteY1" fmla="*/ 773748 h 1548000"/>
              <a:gd name="connsiteX2" fmla="*/ 423210 w 1548000"/>
              <a:gd name="connsiteY2" fmla="*/ 1382028 h 1548000"/>
              <a:gd name="connsiteX3" fmla="*/ 1134252 w 1548000"/>
              <a:gd name="connsiteY3" fmla="*/ 1382028 h 1548000"/>
              <a:gd name="connsiteX4" fmla="*/ 1490935 w 1548000"/>
              <a:gd name="connsiteY4" fmla="*/ 773748 h 1548000"/>
              <a:gd name="connsiteX5" fmla="*/ 1134252 w 1548000"/>
              <a:gd name="connsiteY5" fmla="*/ 165468 h 1548000"/>
              <a:gd name="connsiteX6" fmla="*/ 774000 w 1548000"/>
              <a:gd name="connsiteY6" fmla="*/ 0 h 1548000"/>
              <a:gd name="connsiteX7" fmla="*/ 1548000 w 1548000"/>
              <a:gd name="connsiteY7" fmla="*/ 774000 h 1548000"/>
              <a:gd name="connsiteX8" fmla="*/ 774000 w 1548000"/>
              <a:gd name="connsiteY8" fmla="*/ 1548000 h 1548000"/>
              <a:gd name="connsiteX9" fmla="*/ 0 w 1548000"/>
              <a:gd name="connsiteY9" fmla="*/ 774000 h 1548000"/>
              <a:gd name="connsiteX10" fmla="*/ 774000 w 1548000"/>
              <a:gd name="connsiteY10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000" h="1548000">
                <a:moveTo>
                  <a:pt x="423210" y="165468"/>
                </a:moveTo>
                <a:lnTo>
                  <a:pt x="66527" y="773748"/>
                </a:lnTo>
                <a:lnTo>
                  <a:pt x="423210" y="1382028"/>
                </a:lnTo>
                <a:lnTo>
                  <a:pt x="1134252" y="1382028"/>
                </a:lnTo>
                <a:lnTo>
                  <a:pt x="1490935" y="773748"/>
                </a:lnTo>
                <a:lnTo>
                  <a:pt x="1134252" y="165468"/>
                </a:lnTo>
                <a:close/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  <a:solidFill>
            <a:schemeClr val="accent2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F16E3768-FC89-BF53-FEA2-BF1FD8522D48}"/>
              </a:ext>
            </a:extLst>
          </p:cNvPr>
          <p:cNvSpPr/>
          <p:nvPr/>
        </p:nvSpPr>
        <p:spPr>
          <a:xfrm>
            <a:off x="7798886" y="4093334"/>
            <a:ext cx="1986984" cy="1820876"/>
          </a:xfrm>
          <a:custGeom>
            <a:avLst/>
            <a:gdLst>
              <a:gd name="connsiteX0" fmla="*/ 423210 w 1548000"/>
              <a:gd name="connsiteY0" fmla="*/ 165468 h 1548000"/>
              <a:gd name="connsiteX1" fmla="*/ 66527 w 1548000"/>
              <a:gd name="connsiteY1" fmla="*/ 773748 h 1548000"/>
              <a:gd name="connsiteX2" fmla="*/ 423210 w 1548000"/>
              <a:gd name="connsiteY2" fmla="*/ 1382028 h 1548000"/>
              <a:gd name="connsiteX3" fmla="*/ 1134252 w 1548000"/>
              <a:gd name="connsiteY3" fmla="*/ 1382028 h 1548000"/>
              <a:gd name="connsiteX4" fmla="*/ 1490935 w 1548000"/>
              <a:gd name="connsiteY4" fmla="*/ 773748 h 1548000"/>
              <a:gd name="connsiteX5" fmla="*/ 1134252 w 1548000"/>
              <a:gd name="connsiteY5" fmla="*/ 165468 h 1548000"/>
              <a:gd name="connsiteX6" fmla="*/ 774000 w 1548000"/>
              <a:gd name="connsiteY6" fmla="*/ 0 h 1548000"/>
              <a:gd name="connsiteX7" fmla="*/ 1548000 w 1548000"/>
              <a:gd name="connsiteY7" fmla="*/ 774000 h 1548000"/>
              <a:gd name="connsiteX8" fmla="*/ 774000 w 1548000"/>
              <a:gd name="connsiteY8" fmla="*/ 1548000 h 1548000"/>
              <a:gd name="connsiteX9" fmla="*/ 0 w 1548000"/>
              <a:gd name="connsiteY9" fmla="*/ 774000 h 1548000"/>
              <a:gd name="connsiteX10" fmla="*/ 774000 w 1548000"/>
              <a:gd name="connsiteY10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000" h="1548000">
                <a:moveTo>
                  <a:pt x="423210" y="165468"/>
                </a:moveTo>
                <a:lnTo>
                  <a:pt x="66527" y="773748"/>
                </a:lnTo>
                <a:lnTo>
                  <a:pt x="423210" y="1382028"/>
                </a:lnTo>
                <a:lnTo>
                  <a:pt x="1134252" y="1382028"/>
                </a:lnTo>
                <a:lnTo>
                  <a:pt x="1490935" y="773748"/>
                </a:lnTo>
                <a:lnTo>
                  <a:pt x="1134252" y="165468"/>
                </a:lnTo>
                <a:close/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  <a:solidFill>
            <a:schemeClr val="accent2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79CF836-AD5F-C32C-D7A2-77D6DBE8DEB5}"/>
              </a:ext>
            </a:extLst>
          </p:cNvPr>
          <p:cNvSpPr/>
          <p:nvPr/>
        </p:nvSpPr>
        <p:spPr>
          <a:xfrm>
            <a:off x="7798886" y="4014432"/>
            <a:ext cx="1986984" cy="1820876"/>
          </a:xfrm>
          <a:custGeom>
            <a:avLst/>
            <a:gdLst>
              <a:gd name="connsiteX0" fmla="*/ 423210 w 1548000"/>
              <a:gd name="connsiteY0" fmla="*/ 165468 h 1548000"/>
              <a:gd name="connsiteX1" fmla="*/ 66527 w 1548000"/>
              <a:gd name="connsiteY1" fmla="*/ 773748 h 1548000"/>
              <a:gd name="connsiteX2" fmla="*/ 423210 w 1548000"/>
              <a:gd name="connsiteY2" fmla="*/ 1382028 h 1548000"/>
              <a:gd name="connsiteX3" fmla="*/ 1134252 w 1548000"/>
              <a:gd name="connsiteY3" fmla="*/ 1382028 h 1548000"/>
              <a:gd name="connsiteX4" fmla="*/ 1490935 w 1548000"/>
              <a:gd name="connsiteY4" fmla="*/ 773748 h 1548000"/>
              <a:gd name="connsiteX5" fmla="*/ 1134252 w 1548000"/>
              <a:gd name="connsiteY5" fmla="*/ 165468 h 1548000"/>
              <a:gd name="connsiteX6" fmla="*/ 774000 w 1548000"/>
              <a:gd name="connsiteY6" fmla="*/ 0 h 1548000"/>
              <a:gd name="connsiteX7" fmla="*/ 1548000 w 1548000"/>
              <a:gd name="connsiteY7" fmla="*/ 774000 h 1548000"/>
              <a:gd name="connsiteX8" fmla="*/ 774000 w 1548000"/>
              <a:gd name="connsiteY8" fmla="*/ 1548000 h 1548000"/>
              <a:gd name="connsiteX9" fmla="*/ 0 w 1548000"/>
              <a:gd name="connsiteY9" fmla="*/ 774000 h 1548000"/>
              <a:gd name="connsiteX10" fmla="*/ 774000 w 1548000"/>
              <a:gd name="connsiteY10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000" h="1548000">
                <a:moveTo>
                  <a:pt x="423210" y="165468"/>
                </a:moveTo>
                <a:lnTo>
                  <a:pt x="66527" y="773748"/>
                </a:lnTo>
                <a:lnTo>
                  <a:pt x="423210" y="1382028"/>
                </a:lnTo>
                <a:lnTo>
                  <a:pt x="1134252" y="1382028"/>
                </a:lnTo>
                <a:lnTo>
                  <a:pt x="1490935" y="773748"/>
                </a:lnTo>
                <a:lnTo>
                  <a:pt x="1134252" y="165468"/>
                </a:lnTo>
                <a:close/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  <a:solidFill>
            <a:schemeClr val="accent2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60DBCD75-F59B-4D95-E321-1BACA96B1EB9}"/>
              </a:ext>
            </a:extLst>
          </p:cNvPr>
          <p:cNvSpPr/>
          <p:nvPr/>
        </p:nvSpPr>
        <p:spPr>
          <a:xfrm>
            <a:off x="7798886" y="3935530"/>
            <a:ext cx="1986984" cy="1820876"/>
          </a:xfrm>
          <a:custGeom>
            <a:avLst/>
            <a:gdLst>
              <a:gd name="connsiteX0" fmla="*/ 423210 w 1548000"/>
              <a:gd name="connsiteY0" fmla="*/ 165468 h 1548000"/>
              <a:gd name="connsiteX1" fmla="*/ 66527 w 1548000"/>
              <a:gd name="connsiteY1" fmla="*/ 773748 h 1548000"/>
              <a:gd name="connsiteX2" fmla="*/ 423210 w 1548000"/>
              <a:gd name="connsiteY2" fmla="*/ 1382028 h 1548000"/>
              <a:gd name="connsiteX3" fmla="*/ 1134252 w 1548000"/>
              <a:gd name="connsiteY3" fmla="*/ 1382028 h 1548000"/>
              <a:gd name="connsiteX4" fmla="*/ 1490935 w 1548000"/>
              <a:gd name="connsiteY4" fmla="*/ 773748 h 1548000"/>
              <a:gd name="connsiteX5" fmla="*/ 1134252 w 1548000"/>
              <a:gd name="connsiteY5" fmla="*/ 165468 h 1548000"/>
              <a:gd name="connsiteX6" fmla="*/ 774000 w 1548000"/>
              <a:gd name="connsiteY6" fmla="*/ 0 h 1548000"/>
              <a:gd name="connsiteX7" fmla="*/ 1548000 w 1548000"/>
              <a:gd name="connsiteY7" fmla="*/ 774000 h 1548000"/>
              <a:gd name="connsiteX8" fmla="*/ 774000 w 1548000"/>
              <a:gd name="connsiteY8" fmla="*/ 1548000 h 1548000"/>
              <a:gd name="connsiteX9" fmla="*/ 0 w 1548000"/>
              <a:gd name="connsiteY9" fmla="*/ 774000 h 1548000"/>
              <a:gd name="connsiteX10" fmla="*/ 774000 w 1548000"/>
              <a:gd name="connsiteY10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000" h="1548000">
                <a:moveTo>
                  <a:pt x="423210" y="165468"/>
                </a:moveTo>
                <a:lnTo>
                  <a:pt x="66527" y="773748"/>
                </a:lnTo>
                <a:lnTo>
                  <a:pt x="423210" y="1382028"/>
                </a:lnTo>
                <a:lnTo>
                  <a:pt x="1134252" y="1382028"/>
                </a:lnTo>
                <a:lnTo>
                  <a:pt x="1490935" y="773748"/>
                </a:lnTo>
                <a:lnTo>
                  <a:pt x="1134252" y="165468"/>
                </a:lnTo>
                <a:close/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  <a:solidFill>
            <a:schemeClr val="accent2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1AEA80BB-F5D8-E1DB-1F9B-85EBEA6AEADB}"/>
              </a:ext>
            </a:extLst>
          </p:cNvPr>
          <p:cNvSpPr/>
          <p:nvPr/>
        </p:nvSpPr>
        <p:spPr>
          <a:xfrm>
            <a:off x="7798886" y="3856628"/>
            <a:ext cx="1986984" cy="1820876"/>
          </a:xfrm>
          <a:custGeom>
            <a:avLst/>
            <a:gdLst>
              <a:gd name="connsiteX0" fmla="*/ 423210 w 1548000"/>
              <a:gd name="connsiteY0" fmla="*/ 165468 h 1548000"/>
              <a:gd name="connsiteX1" fmla="*/ 66527 w 1548000"/>
              <a:gd name="connsiteY1" fmla="*/ 773748 h 1548000"/>
              <a:gd name="connsiteX2" fmla="*/ 423210 w 1548000"/>
              <a:gd name="connsiteY2" fmla="*/ 1382028 h 1548000"/>
              <a:gd name="connsiteX3" fmla="*/ 1134252 w 1548000"/>
              <a:gd name="connsiteY3" fmla="*/ 1382028 h 1548000"/>
              <a:gd name="connsiteX4" fmla="*/ 1490935 w 1548000"/>
              <a:gd name="connsiteY4" fmla="*/ 773748 h 1548000"/>
              <a:gd name="connsiteX5" fmla="*/ 1134252 w 1548000"/>
              <a:gd name="connsiteY5" fmla="*/ 165468 h 1548000"/>
              <a:gd name="connsiteX6" fmla="*/ 774000 w 1548000"/>
              <a:gd name="connsiteY6" fmla="*/ 0 h 1548000"/>
              <a:gd name="connsiteX7" fmla="*/ 1548000 w 1548000"/>
              <a:gd name="connsiteY7" fmla="*/ 774000 h 1548000"/>
              <a:gd name="connsiteX8" fmla="*/ 774000 w 1548000"/>
              <a:gd name="connsiteY8" fmla="*/ 1548000 h 1548000"/>
              <a:gd name="connsiteX9" fmla="*/ 0 w 1548000"/>
              <a:gd name="connsiteY9" fmla="*/ 774000 h 1548000"/>
              <a:gd name="connsiteX10" fmla="*/ 774000 w 1548000"/>
              <a:gd name="connsiteY10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000" h="1548000">
                <a:moveTo>
                  <a:pt x="423210" y="165468"/>
                </a:moveTo>
                <a:lnTo>
                  <a:pt x="66527" y="773748"/>
                </a:lnTo>
                <a:lnTo>
                  <a:pt x="423210" y="1382028"/>
                </a:lnTo>
                <a:lnTo>
                  <a:pt x="1134252" y="1382028"/>
                </a:lnTo>
                <a:lnTo>
                  <a:pt x="1490935" y="773748"/>
                </a:lnTo>
                <a:lnTo>
                  <a:pt x="1134252" y="165468"/>
                </a:lnTo>
                <a:close/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  <a:solidFill>
            <a:schemeClr val="accent2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B84DC207-326A-8736-D1A6-B6AC7153CBA4}"/>
              </a:ext>
            </a:extLst>
          </p:cNvPr>
          <p:cNvSpPr/>
          <p:nvPr/>
        </p:nvSpPr>
        <p:spPr>
          <a:xfrm>
            <a:off x="7798886" y="3777726"/>
            <a:ext cx="1986984" cy="1820876"/>
          </a:xfrm>
          <a:custGeom>
            <a:avLst/>
            <a:gdLst>
              <a:gd name="connsiteX0" fmla="*/ 423210 w 1548000"/>
              <a:gd name="connsiteY0" fmla="*/ 165468 h 1548000"/>
              <a:gd name="connsiteX1" fmla="*/ 66527 w 1548000"/>
              <a:gd name="connsiteY1" fmla="*/ 773748 h 1548000"/>
              <a:gd name="connsiteX2" fmla="*/ 423210 w 1548000"/>
              <a:gd name="connsiteY2" fmla="*/ 1382028 h 1548000"/>
              <a:gd name="connsiteX3" fmla="*/ 1134252 w 1548000"/>
              <a:gd name="connsiteY3" fmla="*/ 1382028 h 1548000"/>
              <a:gd name="connsiteX4" fmla="*/ 1490935 w 1548000"/>
              <a:gd name="connsiteY4" fmla="*/ 773748 h 1548000"/>
              <a:gd name="connsiteX5" fmla="*/ 1134252 w 1548000"/>
              <a:gd name="connsiteY5" fmla="*/ 165468 h 1548000"/>
              <a:gd name="connsiteX6" fmla="*/ 774000 w 1548000"/>
              <a:gd name="connsiteY6" fmla="*/ 0 h 1548000"/>
              <a:gd name="connsiteX7" fmla="*/ 1548000 w 1548000"/>
              <a:gd name="connsiteY7" fmla="*/ 774000 h 1548000"/>
              <a:gd name="connsiteX8" fmla="*/ 774000 w 1548000"/>
              <a:gd name="connsiteY8" fmla="*/ 1548000 h 1548000"/>
              <a:gd name="connsiteX9" fmla="*/ 0 w 1548000"/>
              <a:gd name="connsiteY9" fmla="*/ 774000 h 1548000"/>
              <a:gd name="connsiteX10" fmla="*/ 774000 w 1548000"/>
              <a:gd name="connsiteY10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000" h="1548000">
                <a:moveTo>
                  <a:pt x="423210" y="165468"/>
                </a:moveTo>
                <a:lnTo>
                  <a:pt x="66527" y="773748"/>
                </a:lnTo>
                <a:lnTo>
                  <a:pt x="423210" y="1382028"/>
                </a:lnTo>
                <a:lnTo>
                  <a:pt x="1134252" y="1382028"/>
                </a:lnTo>
                <a:lnTo>
                  <a:pt x="1490935" y="773748"/>
                </a:lnTo>
                <a:lnTo>
                  <a:pt x="1134252" y="165468"/>
                </a:lnTo>
                <a:close/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  <a:solidFill>
            <a:schemeClr val="accent2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66885BD6-709D-FAB0-0F3F-4F9FA392C817}"/>
              </a:ext>
            </a:extLst>
          </p:cNvPr>
          <p:cNvCxnSpPr>
            <a:cxnSpLocks/>
          </p:cNvCxnSpPr>
          <p:nvPr/>
        </p:nvCxnSpPr>
        <p:spPr>
          <a:xfrm>
            <a:off x="9650916" y="3846166"/>
            <a:ext cx="31949" cy="93621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502F03DA-1C0D-106E-F5B1-7C3A6CE01758}"/>
              </a:ext>
            </a:extLst>
          </p:cNvPr>
          <p:cNvCxnSpPr>
            <a:cxnSpLocks/>
          </p:cNvCxnSpPr>
          <p:nvPr/>
        </p:nvCxnSpPr>
        <p:spPr>
          <a:xfrm flipH="1">
            <a:off x="7871765" y="3670558"/>
            <a:ext cx="3803" cy="104734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95102004-E11A-7528-5A85-184C3FE15708}"/>
              </a:ext>
            </a:extLst>
          </p:cNvPr>
          <p:cNvCxnSpPr>
            <a:cxnSpLocks/>
          </p:cNvCxnSpPr>
          <p:nvPr/>
        </p:nvCxnSpPr>
        <p:spPr>
          <a:xfrm>
            <a:off x="8324785" y="4194229"/>
            <a:ext cx="7606" cy="94641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82F53EFA-8CDE-A599-2671-DD93E5CBE7A0}"/>
              </a:ext>
            </a:extLst>
          </p:cNvPr>
          <p:cNvCxnSpPr>
            <a:cxnSpLocks/>
          </p:cNvCxnSpPr>
          <p:nvPr/>
        </p:nvCxnSpPr>
        <p:spPr>
          <a:xfrm>
            <a:off x="9259853" y="4167476"/>
            <a:ext cx="0" cy="104921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0C4163B2-13B1-38C8-6E45-6375C270DC4F}"/>
              </a:ext>
            </a:extLst>
          </p:cNvPr>
          <p:cNvCxnSpPr>
            <a:cxnSpLocks/>
          </p:cNvCxnSpPr>
          <p:nvPr/>
        </p:nvCxnSpPr>
        <p:spPr>
          <a:xfrm>
            <a:off x="8271510" y="3265591"/>
            <a:ext cx="53275" cy="103387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AF572312-A119-0636-AEF2-A77B75F06317}"/>
              </a:ext>
            </a:extLst>
          </p:cNvPr>
          <p:cNvCxnSpPr>
            <a:cxnSpLocks/>
          </p:cNvCxnSpPr>
          <p:nvPr/>
        </p:nvCxnSpPr>
        <p:spPr>
          <a:xfrm>
            <a:off x="9259853" y="3311311"/>
            <a:ext cx="0" cy="112144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圆: 空心 48">
            <a:extLst>
              <a:ext uri="{FF2B5EF4-FFF2-40B4-BE49-F238E27FC236}">
                <a16:creationId xmlns:a16="http://schemas.microsoft.com/office/drawing/2014/main" id="{E81CF193-1C2F-1B94-FCB9-44AD8FF3A54E}"/>
              </a:ext>
            </a:extLst>
          </p:cNvPr>
          <p:cNvSpPr/>
          <p:nvPr/>
        </p:nvSpPr>
        <p:spPr>
          <a:xfrm>
            <a:off x="7798886" y="2645464"/>
            <a:ext cx="1986984" cy="1987200"/>
          </a:xfrm>
          <a:prstGeom prst="donut">
            <a:avLst/>
          </a:prstGeom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C78557E-5578-5CA1-E2A3-8E4EBA77E72F}"/>
              </a:ext>
            </a:extLst>
          </p:cNvPr>
          <p:cNvSpPr txBox="1"/>
          <p:nvPr/>
        </p:nvSpPr>
        <p:spPr>
          <a:xfrm>
            <a:off x="1091989" y="1329803"/>
            <a:ext cx="4639244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反角白光中子源多用途时间投影室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MTPC</a:t>
            </a:r>
            <a:r>
              <a:rPr lang="zh-CN" altLang="en-US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构成</a:t>
            </a:r>
            <a:endParaRPr lang="en-US" altLang="zh-CN" b="1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阴极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漂移区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均压环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阳极板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Micromegas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粒子从阴极方向入射进入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腔体，发生核反应，产生次级粒子，并留下电子，电子漂移到阳极板产生电荷信号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3" name="图片 62" descr="upload_post_object_v2_331070579">
            <a:extLst>
              <a:ext uri="{FF2B5EF4-FFF2-40B4-BE49-F238E27FC236}">
                <a16:creationId xmlns:a16="http://schemas.microsoft.com/office/drawing/2014/main" id="{AD130AF4-6F6D-2C81-7304-893D8F3C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546" y="355215"/>
            <a:ext cx="3336613" cy="250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F6896-EA84-401E-7FEF-FEB15B7CF21F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947627B-1820-DB44-8F62-2A89E2E926A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F6273FE-2BEA-ABF6-9E3A-9D10DFC26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5C8D8603-0D93-745A-949F-595D7631846C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DC723279-A430-8B81-F623-A5BB5B069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BB9CB5C7-AD6D-5969-9FCB-BC059FF14500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CD5E08D9-D13E-54C7-F212-F187CA59BCC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2005DA4-C549-1ECF-353F-F54DEA73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1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8FD1720C-AE7C-0FC2-9A1D-8238FF05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Micromegas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43E10CE4-A1EA-1743-A1FC-3BCC9891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53CB-D142-4C5C-A9E2-90091A4390C5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F0C2AFC-45AC-FBD3-2561-97689892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5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1DE517C-FB99-0B9A-7FBD-09544E084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279" y="4141412"/>
            <a:ext cx="5274310" cy="132651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4F30421-7196-94F7-4C80-9F30BEDF0200}"/>
              </a:ext>
            </a:extLst>
          </p:cNvPr>
          <p:cNvSpPr txBox="1"/>
          <p:nvPr/>
        </p:nvSpPr>
        <p:spPr>
          <a:xfrm>
            <a:off x="1106803" y="1483759"/>
            <a:ext cx="6096000" cy="4198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Micromegas</a:t>
            </a:r>
            <a:r>
              <a:rPr lang="zh-CN" altLang="en-US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微型</a:t>
            </a:r>
            <a:r>
              <a: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r>
              <a:rPr lang="zh-CN" altLang="en-US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位于阳极板中心处</a:t>
            </a:r>
            <a:endParaRPr lang="en-US" altLang="zh-CN" sz="1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Micromegas</a:t>
            </a:r>
            <a:r>
              <a: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r>
              <a:rPr lang="zh-CN" altLang="en-US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  <a:endParaRPr lang="en-US" altLang="zh-CN" sz="1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丝网（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阻性层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电子雪崩主要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与阻性层间的气隙雪崩区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Micromegas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采用热压技术张贴</a:t>
            </a: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时，</a:t>
            </a: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存在一定误差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，加工的</a:t>
            </a:r>
            <a:r>
              <a:rPr lang="zh-CN" altLang="zh-CN" sz="180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气隙不均匀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导致增益不均匀。</a:t>
            </a:r>
            <a:endParaRPr lang="en-US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确定能量依赖气隙大小的准确性</a:t>
            </a:r>
            <a:endParaRPr lang="en-US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A23FA08-DF31-9F20-A6FF-E91D5238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7" t="3607" b="6503"/>
          <a:stretch/>
        </p:blipFill>
        <p:spPr>
          <a:xfrm>
            <a:off x="7521609" y="617062"/>
            <a:ext cx="3245651" cy="325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5B82F-753A-9EB3-1B52-B243A95E6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FF5A70-F681-FE9D-9D2D-957368832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37"/>
          <a:stretch/>
        </p:blipFill>
        <p:spPr>
          <a:xfrm>
            <a:off x="6840000" y="5799"/>
            <a:ext cx="4319381" cy="6846401"/>
          </a:xfrm>
          <a:prstGeom prst="rect">
            <a:avLst/>
          </a:prstGeom>
        </p:spPr>
      </p:pic>
      <p:grpSp>
        <p:nvGrpSpPr>
          <p:cNvPr id="91" name="组合 90">
            <a:extLst>
              <a:ext uri="{FF2B5EF4-FFF2-40B4-BE49-F238E27FC236}">
                <a16:creationId xmlns:a16="http://schemas.microsoft.com/office/drawing/2014/main" id="{71642388-2F57-9BD7-A2AF-1A8A9FE5AF5D}"/>
              </a:ext>
            </a:extLst>
          </p:cNvPr>
          <p:cNvGrpSpPr/>
          <p:nvPr/>
        </p:nvGrpSpPr>
        <p:grpSpPr>
          <a:xfrm>
            <a:off x="4042387" y="1427906"/>
            <a:ext cx="1183962" cy="1699613"/>
            <a:chOff x="2233027" y="2619717"/>
            <a:chExt cx="840456" cy="1206500"/>
          </a:xfrm>
        </p:grpSpPr>
        <p:grpSp>
          <p:nvGrpSpPr>
            <p:cNvPr id="92" name="Group 1">
              <a:extLst>
                <a:ext uri="{FF2B5EF4-FFF2-40B4-BE49-F238E27FC236}">
                  <a16:creationId xmlns:a16="http://schemas.microsoft.com/office/drawing/2014/main" id="{ADA024FA-8EA1-A249-5D66-612788655041}"/>
                </a:ext>
              </a:extLst>
            </p:cNvPr>
            <p:cNvGrpSpPr/>
            <p:nvPr/>
          </p:nvGrpSpPr>
          <p:grpSpPr>
            <a:xfrm>
              <a:off x="2233027" y="2619717"/>
              <a:ext cx="840456" cy="1206500"/>
              <a:chOff x="5379390" y="4515442"/>
              <a:chExt cx="1108075" cy="1590675"/>
            </a:xfrm>
          </p:grpSpPr>
          <p:sp>
            <p:nvSpPr>
              <p:cNvPr id="94" name="Freeform 45">
                <a:extLst>
                  <a:ext uri="{FF2B5EF4-FFF2-40B4-BE49-F238E27FC236}">
                    <a16:creationId xmlns:a16="http://schemas.microsoft.com/office/drawing/2014/main" id="{9FAA7043-FB0D-79B8-58E1-1042CC31F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390" y="4515442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5" name="Group 79">
                <a:extLst>
                  <a:ext uri="{FF2B5EF4-FFF2-40B4-BE49-F238E27FC236}">
                    <a16:creationId xmlns:a16="http://schemas.microsoft.com/office/drawing/2014/main" id="{70CB2491-2057-71C4-8292-2B4C9F30E193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6" name="Oval 80">
                  <a:extLst>
                    <a:ext uri="{FF2B5EF4-FFF2-40B4-BE49-F238E27FC236}">
                      <a16:creationId xmlns:a16="http://schemas.microsoft.com/office/drawing/2014/main" id="{08927531-EDD8-7236-E3F7-E02D75EAE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Oval 81">
                  <a:extLst>
                    <a:ext uri="{FF2B5EF4-FFF2-40B4-BE49-F238E27FC236}">
                      <a16:creationId xmlns:a16="http://schemas.microsoft.com/office/drawing/2014/main" id="{FA16B0C1-2F18-D81D-E122-017F92FD3857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Oval 82">
                  <a:extLst>
                    <a:ext uri="{FF2B5EF4-FFF2-40B4-BE49-F238E27FC236}">
                      <a16:creationId xmlns:a16="http://schemas.microsoft.com/office/drawing/2014/main" id="{FA5A0D30-4A97-AF68-DE6A-4A6F2410E086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93" name="Rectangle 47">
              <a:extLst>
                <a:ext uri="{FF2B5EF4-FFF2-40B4-BE49-F238E27FC236}">
                  <a16:creationId xmlns:a16="http://schemas.microsoft.com/office/drawing/2014/main" id="{A8D79B1E-05F7-7B96-7148-4650405A0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184" y="2868613"/>
              <a:ext cx="295859" cy="349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UA" sz="3200" b="1" dirty="0">
                  <a:latin typeface="思源黑体"/>
                </a:rPr>
                <a:t>0</a:t>
              </a:r>
              <a:r>
                <a:rPr lang="en-US" altLang="zh-CN" sz="3200" b="1" dirty="0">
                  <a:latin typeface="思源黑体"/>
                </a:rPr>
                <a:t>2</a:t>
              </a:r>
              <a:endParaRPr lang="ru-UA" altLang="ru-UA" sz="4400" dirty="0">
                <a:latin typeface="思源黑体"/>
              </a:endParaRPr>
            </a:p>
          </p:txBody>
        </p: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898C31D7-0D25-9BB6-6712-84EFC1044232}"/>
              </a:ext>
            </a:extLst>
          </p:cNvPr>
          <p:cNvSpPr txBox="1"/>
          <p:nvPr/>
        </p:nvSpPr>
        <p:spPr>
          <a:xfrm>
            <a:off x="578827" y="3479328"/>
            <a:ext cx="811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prstClr val="black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  <a:cs typeface="胡晓波男神体2.0" panose="02010600030101010101" pitchFamily="50" charset="0"/>
                <a:sym typeface="+mn-lt"/>
              </a:rPr>
              <a:t>刻度方法介绍</a:t>
            </a:r>
          </a:p>
        </p:txBody>
      </p:sp>
      <p:sp>
        <p:nvSpPr>
          <p:cNvPr id="102" name="TextBox 43" descr="e7d195523061f1c09d430b2e086820dbf734666a277b0d4b500BB7A72AB1412ED5183AD7B3816201F88CE1DA88F1BDB3B214B2C038CB098A30603A7C73162896CA56D5F2C85C2877766F9AF7CC3216D7160CFBCE9AB1F52833BEE2C4AEA8F2AEB5FF3E8C4B4868FA922DAEDEDC4F65D9B7AD6B91E1E71570C1EE3A6A31F796416A5DA14D1BCBAF2D8F2BF416ECCA56C9">
            <a:extLst>
              <a:ext uri="{FF2B5EF4-FFF2-40B4-BE49-F238E27FC236}">
                <a16:creationId xmlns:a16="http://schemas.microsoft.com/office/drawing/2014/main" id="{DE8C6C2F-0B12-E5FB-4800-DBF031DA4328}"/>
              </a:ext>
            </a:extLst>
          </p:cNvPr>
          <p:cNvSpPr txBox="1"/>
          <p:nvPr/>
        </p:nvSpPr>
        <p:spPr>
          <a:xfrm>
            <a:off x="3996372" y="5589738"/>
            <a:ext cx="1275990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en-US" altLang="zh-CN" sz="2400" spc="600" dirty="0">
                <a:ln w="25400">
                  <a:noFill/>
                </a:ln>
                <a:solidFill>
                  <a:srgbClr val="0087CB"/>
                </a:solidFill>
                <a:cs typeface="+mn-ea"/>
                <a:sym typeface="+mn-lt"/>
              </a:rPr>
              <a:t>T/W/O</a:t>
            </a:r>
            <a:endParaRPr lang="zh-CN" altLang="en-US" sz="2400" spc="600" dirty="0">
              <a:ln w="25400">
                <a:noFill/>
              </a:ln>
              <a:solidFill>
                <a:srgbClr val="0087CB"/>
              </a:solidFill>
              <a:cs typeface="+mn-ea"/>
              <a:sym typeface="+mn-lt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EF9139-A086-9F61-8E58-CE8DB468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C6BB-0CA5-45D0-AA9C-BED69900870F}" type="datetime1">
              <a:rPr lang="zh-CN" altLang="en-US" smtClean="0"/>
              <a:t>2024-12-01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AD0C7C-633A-3F5D-1538-C0319550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2D05-6E5D-48D2-92DF-607082A0D790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D22654C-4A9F-FC69-1082-1D3A7BF90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42" y="12409"/>
            <a:ext cx="1325952" cy="7144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631BD73-3CA5-6509-5513-F70DFC229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09"/>
            <a:ext cx="23431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C86FE-D700-14B2-CE71-34FD38BFA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E89B541-F471-7B7F-C1B0-D31199B9C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37"/>
          <a:stretch/>
        </p:blipFill>
        <p:spPr>
          <a:xfrm>
            <a:off x="6840000" y="5799"/>
            <a:ext cx="4319381" cy="6846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8DB12BA-B2D2-41CC-46C4-30CB57F2C8C1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1FD7E53C-DFAD-AA77-91A4-3077ED647226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31FBF71A-3566-E85B-8363-231AD29162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44FCE7FD-AF0C-F79F-572B-94386005A9CB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83B10249-C1BF-604D-2CE8-C57B9438A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CE98BD29-235A-FD2F-6357-1C669416929B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60200FF0-D8FC-3064-4112-00DBEEA1319C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AAFA3B35-0702-7CAC-1FEE-1C38CAFF3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1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F62C3307-6263-F2D3-07D6-7AEBFA10D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测试方法概要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C3969C6D-6189-0587-F0F2-B3BD2E155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6EF1-CE48-47F2-A02C-B894B112E4B3}" type="datetime1">
              <a:rPr lang="zh-CN" altLang="en-US" smtClean="0">
                <a:solidFill>
                  <a:srgbClr val="000000"/>
                </a:solidFill>
              </a:rPr>
              <a:t>2024-12-01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6B9B3F48-C835-8E9F-FF72-D2AF4155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CA1875D-1CF0-440D-F861-8A18B41273A2}"/>
              </a:ext>
            </a:extLst>
          </p:cNvPr>
          <p:cNvSpPr txBox="1"/>
          <p:nvPr/>
        </p:nvSpPr>
        <p:spPr>
          <a:xfrm>
            <a:off x="1456756" y="2303235"/>
            <a:ext cx="4639244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采用了三种方法进行增益刻度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为什么要多种方法进行测量</a:t>
            </a:r>
            <a:endParaRPr lang="en-US" altLang="zh-CN" b="1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能谱法测量存在许多干扰因素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气体组分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光子反馈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45EADFD-DA50-9668-D635-17DF80B466E5}"/>
                  </a:ext>
                </a:extLst>
              </p:cNvPr>
              <p:cNvSpPr txBox="1"/>
              <p:nvPr/>
            </p:nvSpPr>
            <p:spPr>
              <a:xfrm>
                <a:off x="4532868" y="2887657"/>
                <a:ext cx="6096000" cy="68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感应</m:t>
                          </m:r>
                          <m: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  <m:t>电荷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1800" i="1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原初</m:t>
                          </m:r>
                          <m: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  <m:t>电荷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180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zh-CN" altLang="en-US" sz="1800" i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zh-CN" altLang="en-US" sz="1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45EADFD-DA50-9668-D635-17DF80B46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868" y="2887657"/>
                <a:ext cx="6096000" cy="6876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68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7DA8C-7E09-D644-C392-543C2DF83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922664A-30CE-7B00-9B28-5D020AF9F757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D2A70451-056D-A3F4-1004-BC8549848081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841ECD9C-A97D-F9FD-380A-8847F871D5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B9578E8B-7DD4-1488-48D9-FE48825AA5D3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BD149B90-8111-6919-AF23-3B492C358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065A6CD6-5450-EF76-F2BC-07D5085998FB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AD0DA9BF-D6BB-A39A-E0C7-F4E6B0B34CE7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EB6AE52F-CAD3-9776-0F58-734CA85F9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9207D4A2-69C4-4E78-FF4A-B2F7FDA37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射线能量增益刻度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D5CB6DA-492D-E365-EB08-A0AB36BD6DFE}"/>
              </a:ext>
            </a:extLst>
          </p:cNvPr>
          <p:cNvSpPr txBox="1"/>
          <p:nvPr/>
        </p:nvSpPr>
        <p:spPr>
          <a:xfrm>
            <a:off x="1164343" y="1860241"/>
            <a:ext cx="5131258" cy="322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 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射线源测定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5.9keV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源放置在距离探测器窗口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厘米处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气体环境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0.9atm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550V - 610V</a:t>
            </a:r>
          </a:p>
          <a:p>
            <a:pPr lvl="1">
              <a:lnSpc>
                <a:spcPct val="80000"/>
              </a:lnSpc>
              <a:spcAft>
                <a:spcPts val="500"/>
              </a:spcAft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B2F6C0DC-3BA8-C41C-E0FF-FEB9192D6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/>
                </a:solidFill>
              </a:rPr>
              <a:t>2024</a:t>
            </a:r>
            <a:r>
              <a:rPr lang="zh-CN" altLang="en-US">
                <a:solidFill>
                  <a:srgbClr val="000000"/>
                </a:solidFill>
              </a:rPr>
              <a:t>年</a:t>
            </a:r>
            <a:r>
              <a:rPr lang="en-US" altLang="zh-CN">
                <a:solidFill>
                  <a:srgbClr val="000000"/>
                </a:solidFill>
              </a:rPr>
              <a:t>4</a:t>
            </a:r>
            <a:r>
              <a:rPr lang="zh-CN" altLang="en-US">
                <a:solidFill>
                  <a:srgbClr val="000000"/>
                </a:solidFill>
              </a:rPr>
              <a:t>月</a:t>
            </a:r>
            <a:r>
              <a:rPr lang="en-US" altLang="zh-CN">
                <a:solidFill>
                  <a:srgbClr val="000000"/>
                </a:solidFill>
              </a:rPr>
              <a:t>12</a:t>
            </a:r>
            <a:r>
              <a:rPr lang="zh-CN" altLang="en-US">
                <a:solidFill>
                  <a:srgbClr val="000000"/>
                </a:solidFill>
              </a:rPr>
              <a:t>日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52379DC1-F844-4F00-CB1B-48B9BA60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8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89E1F87-F496-113D-5204-C0528D2D5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91" y="1227223"/>
            <a:ext cx="3605020" cy="2703765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43DB833-E16F-740E-A2D8-DD5B55BFF3A9}"/>
              </a:ext>
            </a:extLst>
          </p:cNvPr>
          <p:cNvSpPr/>
          <p:nvPr/>
        </p:nvSpPr>
        <p:spPr>
          <a:xfrm>
            <a:off x="8993017" y="4140781"/>
            <a:ext cx="233254" cy="2022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0D7BEF2-DE37-98DE-412C-9589CA89B04D}"/>
              </a:ext>
            </a:extLst>
          </p:cNvPr>
          <p:cNvSpPr/>
          <p:nvPr/>
        </p:nvSpPr>
        <p:spPr>
          <a:xfrm>
            <a:off x="7260632" y="5373953"/>
            <a:ext cx="3638542" cy="1583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980BB3B-261C-499C-1F16-D2D187A11E0A}"/>
              </a:ext>
            </a:extLst>
          </p:cNvPr>
          <p:cNvSpPr/>
          <p:nvPr/>
        </p:nvSpPr>
        <p:spPr>
          <a:xfrm>
            <a:off x="8429664" y="5373953"/>
            <a:ext cx="1359959" cy="1583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8EFE68B-9B77-4003-662D-2ECCE40F7A31}"/>
              </a:ext>
            </a:extLst>
          </p:cNvPr>
          <p:cNvCxnSpPr>
            <a:cxnSpLocks/>
            <a:stCxn id="13" idx="4"/>
            <a:endCxn id="15" idx="0"/>
          </p:cNvCxnSpPr>
          <p:nvPr/>
        </p:nvCxnSpPr>
        <p:spPr>
          <a:xfrm>
            <a:off x="9109644" y="4343010"/>
            <a:ext cx="0" cy="103094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0B1B4071-F48A-BFA8-A1FA-4E1EE5844028}"/>
              </a:ext>
            </a:extLst>
          </p:cNvPr>
          <p:cNvSpPr txBox="1"/>
          <p:nvPr/>
        </p:nvSpPr>
        <p:spPr>
          <a:xfrm>
            <a:off x="8669618" y="5596262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灵敏区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E954776-F909-8065-95DC-E3D04A304D3E}"/>
              </a:ext>
            </a:extLst>
          </p:cNvPr>
          <p:cNvSpPr txBox="1"/>
          <p:nvPr/>
        </p:nvSpPr>
        <p:spPr>
          <a:xfrm>
            <a:off x="9277928" y="4756000"/>
            <a:ext cx="72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20cm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EA1F6AD-FCC9-6A05-678D-3B35C19A97FC}"/>
              </a:ext>
            </a:extLst>
          </p:cNvPr>
          <p:cNvSpPr txBox="1"/>
          <p:nvPr/>
        </p:nvSpPr>
        <p:spPr>
          <a:xfrm>
            <a:off x="6190341" y="5268464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阳极板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8D27D71-170A-A4C7-B2C3-1D9DA460CF8D}"/>
              </a:ext>
            </a:extLst>
          </p:cNvPr>
          <p:cNvSpPr txBox="1"/>
          <p:nvPr/>
        </p:nvSpPr>
        <p:spPr>
          <a:xfrm>
            <a:off x="7516787" y="4251096"/>
            <a:ext cx="115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</a:t>
            </a:r>
            <a:r>
              <a:rPr lang="zh-CN" altLang="en-US" dirty="0"/>
              <a:t>射线源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764CC5C-1182-BE1F-A8C5-929C932A6B40}"/>
              </a:ext>
            </a:extLst>
          </p:cNvPr>
          <p:cNvCxnSpPr>
            <a:cxnSpLocks/>
          </p:cNvCxnSpPr>
          <p:nvPr/>
        </p:nvCxnSpPr>
        <p:spPr>
          <a:xfrm flipH="1">
            <a:off x="8352823" y="4343010"/>
            <a:ext cx="658080" cy="9254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41E53C6A-52D5-0139-6B10-64508E44547F}"/>
              </a:ext>
            </a:extLst>
          </p:cNvPr>
          <p:cNvCxnSpPr>
            <a:cxnSpLocks/>
          </p:cNvCxnSpPr>
          <p:nvPr/>
        </p:nvCxnSpPr>
        <p:spPr>
          <a:xfrm flipH="1">
            <a:off x="8768359" y="4405709"/>
            <a:ext cx="289556" cy="8938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DBCFB0EE-5CC0-6DC5-E4A5-952452E04292}"/>
              </a:ext>
            </a:extLst>
          </p:cNvPr>
          <p:cNvCxnSpPr>
            <a:cxnSpLocks/>
          </p:cNvCxnSpPr>
          <p:nvPr/>
        </p:nvCxnSpPr>
        <p:spPr>
          <a:xfrm>
            <a:off x="9179186" y="4405709"/>
            <a:ext cx="461982" cy="88857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4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066B1-68F3-63E4-7FB5-C7C8B1EE9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694B528-7F36-D9E5-3354-F043B49DD44E}"/>
              </a:ext>
            </a:extLst>
          </p:cNvPr>
          <p:cNvGrpSpPr/>
          <p:nvPr/>
        </p:nvGrpSpPr>
        <p:grpSpPr>
          <a:xfrm>
            <a:off x="300647" y="295662"/>
            <a:ext cx="989435" cy="689247"/>
            <a:chOff x="2195722" y="2634943"/>
            <a:chExt cx="1206500" cy="840456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B32C1FAA-6ACF-29BB-694B-CC8468AF5EE4}"/>
                </a:ext>
              </a:extLst>
            </p:cNvPr>
            <p:cNvGrpSpPr/>
            <p:nvPr/>
          </p:nvGrpSpPr>
          <p:grpSpPr>
            <a:xfrm>
              <a:off x="2195722" y="2634943"/>
              <a:ext cx="1206500" cy="840456"/>
              <a:chOff x="5330206" y="4535516"/>
              <a:chExt cx="1590675" cy="1108075"/>
            </a:xfrm>
          </p:grpSpPr>
          <p:sp>
            <p:nvSpPr>
              <p:cNvPr id="7" name="Freeform 45">
                <a:extLst>
                  <a:ext uri="{FF2B5EF4-FFF2-40B4-BE49-F238E27FC236}">
                    <a16:creationId xmlns:a16="http://schemas.microsoft.com/office/drawing/2014/main" id="{2BC9614F-7B6D-FB8D-51AA-EBA9A060054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571506" y="4294216"/>
                <a:ext cx="1108075" cy="1590675"/>
              </a:xfrm>
              <a:custGeom>
                <a:avLst/>
                <a:gdLst>
                  <a:gd name="T0" fmla="*/ 291 w 291"/>
                  <a:gd name="T1" fmla="*/ 146 h 417"/>
                  <a:gd name="T2" fmla="*/ 145 w 291"/>
                  <a:gd name="T3" fmla="*/ 417 h 417"/>
                  <a:gd name="T4" fmla="*/ 0 w 291"/>
                  <a:gd name="T5" fmla="*/ 146 h 417"/>
                  <a:gd name="T6" fmla="*/ 145 w 291"/>
                  <a:gd name="T7" fmla="*/ 0 h 417"/>
                  <a:gd name="T8" fmla="*/ 291 w 291"/>
                  <a:gd name="T9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417">
                    <a:moveTo>
                      <a:pt x="291" y="146"/>
                    </a:moveTo>
                    <a:cubicBezTo>
                      <a:pt x="291" y="226"/>
                      <a:pt x="200" y="417"/>
                      <a:pt x="145" y="417"/>
                    </a:cubicBezTo>
                    <a:cubicBezTo>
                      <a:pt x="91" y="417"/>
                      <a:pt x="0" y="226"/>
                      <a:pt x="0" y="146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226" y="0"/>
                      <a:pt x="291" y="65"/>
                      <a:pt x="291" y="146"/>
                    </a:cubicBezTo>
                    <a:close/>
                  </a:path>
                </a:pathLst>
              </a:custGeom>
              <a:solidFill>
                <a:srgbClr val="0087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UA" sz="16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9">
                <a:extLst>
                  <a:ext uri="{FF2B5EF4-FFF2-40B4-BE49-F238E27FC236}">
                    <a16:creationId xmlns:a16="http://schemas.microsoft.com/office/drawing/2014/main" id="{705CB156-A508-C156-5D58-4C1F24F5AEB3}"/>
                  </a:ext>
                </a:extLst>
              </p:cNvPr>
              <p:cNvGrpSpPr/>
              <p:nvPr/>
            </p:nvGrpSpPr>
            <p:grpSpPr>
              <a:xfrm>
                <a:off x="5408613" y="4560887"/>
                <a:ext cx="982663" cy="982663"/>
                <a:chOff x="7017281" y="2258750"/>
                <a:chExt cx="1072619" cy="1072619"/>
              </a:xfrm>
              <a:effectLst>
                <a:outerShdw blurRad="152400" dist="88900" dir="2700000" algn="tl" rotWithShape="0">
                  <a:prstClr val="black">
                    <a:alpha val="24000"/>
                  </a:prstClr>
                </a:outerShdw>
              </a:effectLst>
            </p:grpSpPr>
            <p:sp>
              <p:nvSpPr>
                <p:cNvPr id="9" name="Oval 80">
                  <a:extLst>
                    <a:ext uri="{FF2B5EF4-FFF2-40B4-BE49-F238E27FC236}">
                      <a16:creationId xmlns:a16="http://schemas.microsoft.com/office/drawing/2014/main" id="{2B2B00D5-7E74-427A-66A5-EBBD2C6DBC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8188" y="2349500"/>
                  <a:ext cx="939800" cy="939800"/>
                </a:xfrm>
                <a:prstGeom prst="ellipse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Oval 81">
                  <a:extLst>
                    <a:ext uri="{FF2B5EF4-FFF2-40B4-BE49-F238E27FC236}">
                      <a16:creationId xmlns:a16="http://schemas.microsoft.com/office/drawing/2014/main" id="{C0A5C20B-CA2C-0090-1905-AFB931BD812A}"/>
                    </a:ext>
                  </a:extLst>
                </p:cNvPr>
                <p:cNvSpPr/>
                <p:nvPr/>
              </p:nvSpPr>
              <p:spPr>
                <a:xfrm>
                  <a:off x="7091101" y="2346062"/>
                  <a:ext cx="962845" cy="962845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Oval 82">
                  <a:extLst>
                    <a:ext uri="{FF2B5EF4-FFF2-40B4-BE49-F238E27FC236}">
                      <a16:creationId xmlns:a16="http://schemas.microsoft.com/office/drawing/2014/main" id="{2C5458FD-0CDB-0854-AA59-CC3C9A81F7BF}"/>
                    </a:ext>
                  </a:extLst>
                </p:cNvPr>
                <p:cNvSpPr/>
                <p:nvPr/>
              </p:nvSpPr>
              <p:spPr>
                <a:xfrm>
                  <a:off x="7017281" y="2258750"/>
                  <a:ext cx="1072619" cy="10726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1143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UA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2A6A1CD2-561D-4046-1009-694073F16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51" y="2868613"/>
              <a:ext cx="158328" cy="37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000" b="1" dirty="0">
                  <a:latin typeface="思源黑体"/>
                </a:rPr>
                <a:t>2</a:t>
              </a:r>
              <a:endParaRPr lang="ru-UA" altLang="ru-UA" sz="3200" dirty="0">
                <a:latin typeface="思源黑体"/>
              </a:endParaRPr>
            </a:p>
          </p:txBody>
        </p:sp>
      </p:grpSp>
      <p:sp>
        <p:nvSpPr>
          <p:cNvPr id="12" name="Rectangle 70">
            <a:extLst>
              <a:ext uri="{FF2B5EF4-FFF2-40B4-BE49-F238E27FC236}">
                <a16:creationId xmlns:a16="http://schemas.microsoft.com/office/drawing/2014/main" id="{0EADD6CC-5606-779E-BCD3-7EF693967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40" y="440230"/>
            <a:ext cx="2898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射线能量增益刻度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D37FDC-2C0C-E085-6AA0-06343A5AF1D2}"/>
              </a:ext>
            </a:extLst>
          </p:cNvPr>
          <p:cNvSpPr txBox="1"/>
          <p:nvPr/>
        </p:nvSpPr>
        <p:spPr>
          <a:xfrm>
            <a:off x="1291250" y="1605055"/>
            <a:ext cx="5131258" cy="402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8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射线与气体分子碰撞产生一个电子团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在阳极板上留下一个点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8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统计幅度最大位置与其他击中点的距离关系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其他击中点与最大位置点临近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80000"/>
              </a:lnSpc>
              <a:spcAft>
                <a:spcPts val="500"/>
              </a:spcAft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80000"/>
              </a:lnSpc>
              <a:spcAft>
                <a:spcPts val="500"/>
              </a:spcAft>
              <a:buFont typeface="Wingdings" panose="05000000000000000000" pitchFamily="2" charset="2"/>
              <a:buChar char="p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电荷中心算法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将不同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上的电荷量作为权重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求出电荷击中的确切位置和击中能量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8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70002C46-0C45-C992-59BF-A77B917C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/>
                </a:solidFill>
              </a:rPr>
              <a:t>2024</a:t>
            </a:r>
            <a:r>
              <a:rPr lang="zh-CN" altLang="en-US">
                <a:solidFill>
                  <a:srgbClr val="000000"/>
                </a:solidFill>
              </a:rPr>
              <a:t>年</a:t>
            </a:r>
            <a:r>
              <a:rPr lang="en-US" altLang="zh-CN">
                <a:solidFill>
                  <a:srgbClr val="000000"/>
                </a:solidFill>
              </a:rPr>
              <a:t>4</a:t>
            </a:r>
            <a:r>
              <a:rPr lang="zh-CN" altLang="en-US">
                <a:solidFill>
                  <a:srgbClr val="000000"/>
                </a:solidFill>
              </a:rPr>
              <a:t>月</a:t>
            </a:r>
            <a:r>
              <a:rPr lang="en-US" altLang="zh-CN">
                <a:solidFill>
                  <a:srgbClr val="000000"/>
                </a:solidFill>
              </a:rPr>
              <a:t>12</a:t>
            </a:r>
            <a:r>
              <a:rPr lang="zh-CN" altLang="en-US">
                <a:solidFill>
                  <a:srgbClr val="000000"/>
                </a:solidFill>
              </a:rPr>
              <a:t>日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5E7A40B8-6AE1-2BAF-1B75-0E54EE03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C594-AF47-4F15-8630-D799E40F405E}" type="slidenum">
              <a:rPr lang="zh-CN" altLang="en-US" smtClean="0">
                <a:solidFill>
                  <a:srgbClr val="000000"/>
                </a:solidFill>
              </a:rPr>
              <a:t>9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CD3B68-EB22-5E1D-5EA9-560A08B18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849" y="3723546"/>
            <a:ext cx="2017951" cy="2231329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EBA59E46-E34F-8C67-766E-3FAB6C99D721}"/>
              </a:ext>
            </a:extLst>
          </p:cNvPr>
          <p:cNvSpPr/>
          <p:nvPr/>
        </p:nvSpPr>
        <p:spPr>
          <a:xfrm>
            <a:off x="7644037" y="4348835"/>
            <a:ext cx="857826" cy="8578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F6A3F7BD-F5EC-E4B9-089A-817D694C5937}"/>
              </a:ext>
            </a:extLst>
          </p:cNvPr>
          <p:cNvSpPr/>
          <p:nvPr/>
        </p:nvSpPr>
        <p:spPr>
          <a:xfrm>
            <a:off x="7802787" y="4507585"/>
            <a:ext cx="540326" cy="5403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41E5D65-096F-0AB3-0F53-2B16AC5B8705}"/>
              </a:ext>
            </a:extLst>
          </p:cNvPr>
          <p:cNvSpPr/>
          <p:nvPr/>
        </p:nvSpPr>
        <p:spPr>
          <a:xfrm flipV="1">
            <a:off x="8019638" y="4716285"/>
            <a:ext cx="122926" cy="122926"/>
          </a:xfrm>
          <a:prstGeom prst="ellips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BFF30D4-EF6A-6B39-2ECF-C2A4CB520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800" y="3723546"/>
            <a:ext cx="2014558" cy="2232348"/>
          </a:xfrm>
          <a:prstGeom prst="rect">
            <a:avLst/>
          </a:prstGeom>
        </p:spPr>
      </p:pic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EEE6163-B283-CC23-4D8C-BA579F0C2935}"/>
              </a:ext>
            </a:extLst>
          </p:cNvPr>
          <p:cNvCxnSpPr>
            <a:cxnSpLocks/>
          </p:cNvCxnSpPr>
          <p:nvPr/>
        </p:nvCxnSpPr>
        <p:spPr>
          <a:xfrm flipH="1">
            <a:off x="10086184" y="4302557"/>
            <a:ext cx="93083" cy="46278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E2E5353-9081-9659-D556-9B7480E14BEE}"/>
              </a:ext>
            </a:extLst>
          </p:cNvPr>
          <p:cNvCxnSpPr>
            <a:cxnSpLocks/>
          </p:cNvCxnSpPr>
          <p:nvPr/>
        </p:nvCxnSpPr>
        <p:spPr>
          <a:xfrm>
            <a:off x="10086184" y="4765341"/>
            <a:ext cx="136886" cy="7435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1D32B68-3408-032C-81DC-942CDA9973D1}"/>
              </a:ext>
            </a:extLst>
          </p:cNvPr>
          <p:cNvCxnSpPr>
            <a:cxnSpLocks/>
          </p:cNvCxnSpPr>
          <p:nvPr/>
        </p:nvCxnSpPr>
        <p:spPr>
          <a:xfrm>
            <a:off x="10086184" y="4765341"/>
            <a:ext cx="136886" cy="57901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14D53931-9A0D-2592-75AD-64F7C7630365}"/>
              </a:ext>
            </a:extLst>
          </p:cNvPr>
          <p:cNvCxnSpPr>
            <a:cxnSpLocks/>
          </p:cNvCxnSpPr>
          <p:nvPr/>
        </p:nvCxnSpPr>
        <p:spPr>
          <a:xfrm>
            <a:off x="9686477" y="4583173"/>
            <a:ext cx="399707" cy="18216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C66F3D64-439A-BA9A-E1FE-4516802554FB}"/>
                  </a:ext>
                </a:extLst>
              </p:cNvPr>
              <p:cNvSpPr txBox="1"/>
              <p:nvPr/>
            </p:nvSpPr>
            <p:spPr>
              <a:xfrm>
                <a:off x="1968930" y="4566941"/>
                <a:ext cx="3944668" cy="616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击中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</a:rPr>
                      <m:t>位置</m:t>
                    </m:r>
                    <m:r>
                      <a:rPr lang="zh-CN" altLang="en-US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zh-CN" alt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pad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上电荷数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pad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位置</m:t>
                            </m:r>
                          </m:e>
                        </m:nary>
                      </m:num>
                      <m:den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总电荷</m:t>
                        </m:r>
                      </m:den>
                    </m:f>
                  </m:oMath>
                </a14:m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C66F3D64-439A-BA9A-E1FE-451680255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930" y="4566941"/>
                <a:ext cx="3944668" cy="616387"/>
              </a:xfrm>
              <a:prstGeom prst="rect">
                <a:avLst/>
              </a:prstGeom>
              <a:blipFill>
                <a:blip r:embed="rId4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图片 34">
            <a:extLst>
              <a:ext uri="{FF2B5EF4-FFF2-40B4-BE49-F238E27FC236}">
                <a16:creationId xmlns:a16="http://schemas.microsoft.com/office/drawing/2014/main" id="{6726F5E2-2359-817C-E791-D8F3695427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4"/>
          <a:stretch/>
        </p:blipFill>
        <p:spPr>
          <a:xfrm>
            <a:off x="7644037" y="1019958"/>
            <a:ext cx="2852840" cy="25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1271</Words>
  <Application>Microsoft Office PowerPoint</Application>
  <PresentationFormat>宽屏</PresentationFormat>
  <Paragraphs>300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等线</vt:lpstr>
      <vt:lpstr>等线 Light</vt:lpstr>
      <vt:lpstr>锐字真言体免费商用</vt:lpstr>
      <vt:lpstr>思源黑体</vt:lpstr>
      <vt:lpstr>微软雅黑</vt:lpstr>
      <vt:lpstr>Arial</vt:lpstr>
      <vt:lpstr>Cambria Math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tianzhi chu</dc:creator>
  <cp:lastModifiedBy>tianzhi chu</cp:lastModifiedBy>
  <cp:revision>14</cp:revision>
  <dcterms:created xsi:type="dcterms:W3CDTF">2024-11-30T06:18:43Z</dcterms:created>
  <dcterms:modified xsi:type="dcterms:W3CDTF">2024-11-30T23:32:33Z</dcterms:modified>
</cp:coreProperties>
</file>