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367" r:id="rId3"/>
    <p:sldId id="383" r:id="rId4"/>
    <p:sldId id="382" r:id="rId5"/>
    <p:sldId id="381" r:id="rId6"/>
    <p:sldId id="390" r:id="rId7"/>
    <p:sldId id="378" r:id="rId8"/>
    <p:sldId id="377" r:id="rId9"/>
    <p:sldId id="384" r:id="rId10"/>
    <p:sldId id="369" r:id="rId11"/>
    <p:sldId id="368" r:id="rId12"/>
    <p:sldId id="370" r:id="rId13"/>
    <p:sldId id="371" r:id="rId14"/>
    <p:sldId id="385" r:id="rId15"/>
    <p:sldId id="387" r:id="rId16"/>
    <p:sldId id="389" r:id="rId17"/>
    <p:sldId id="388" r:id="rId18"/>
    <p:sldId id="386" r:id="rId19"/>
    <p:sldId id="375" r:id="rId20"/>
    <p:sldId id="380" r:id="rId21"/>
    <p:sldId id="379" r:id="rId22"/>
    <p:sldId id="364" r:id="rId23"/>
    <p:sldId id="35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ke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5E6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5685" autoAdjust="0"/>
  </p:normalViewPr>
  <p:slideViewPr>
    <p:cSldViewPr snapToGrid="0">
      <p:cViewPr>
        <p:scale>
          <a:sx n="99" d="100"/>
          <a:sy n="99" d="100"/>
        </p:scale>
        <p:origin x="39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04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06E3860-DEA7-590B-6D1C-F31F3A99C5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594F48-1708-8489-7EFD-0318FCBC5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2DBA4-370F-4A3F-9BE1-AB5B675C1B2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5B3D1F3-9818-8058-9058-16AC1A0A7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859C1E-CF15-35F6-5D24-80C0CD181A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1C3B6-28AC-46C3-8799-FF61CC6942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33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423D9-7F97-477B-AFB3-E5DEF4B36B57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3D985-DC53-4386-B262-85287026AD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3D985-DC53-4386-B262-85287026AD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18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3D985-DC53-4386-B262-85287026AD7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25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3D985-DC53-4386-B262-85287026AD7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53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DD7-37A6-4738-8063-0186F241BD2B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白光中子用户会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70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5E3E-E374-4F76-8E2A-6D5A8AE69663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白光中子用户会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0A4-5438-45E8-A322-723B722D2002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白光中子用户会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16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685800" indent="-228600">
              <a:buFont typeface="Wingdings" panose="05000000000000000000" pitchFamily="2" charset="2"/>
              <a:buChar char="Ø"/>
              <a:defRPr sz="2200"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A7A2-46E0-4D2E-A7B2-B6E541629B22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白光中子用户会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B989-CD22-435B-B4FB-50A68B6CE541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白光中子用户会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12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0185-8DC5-4037-ACB8-5A07B19DB906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白光中子用户会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28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5A8-7BA6-4B47-8E61-2B3A46AAAA9E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白光中子用户会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26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329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5EBA6EF3-E46A-4840-8880-6A0E97B6BD92}" type="datetime1">
              <a:rPr lang="zh-CN" altLang="en-US" smtClean="0"/>
              <a:t>2024/11/29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2024</a:t>
            </a:r>
            <a:r>
              <a:rPr lang="zh-CN" altLang="en-US" dirty="0"/>
              <a:t>白光中子用户会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F4CA08E0-67AC-B367-7C42-1043F343F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</p:spPr>
        <p:txBody>
          <a:bodyPr/>
          <a:lstStyle>
            <a:lvl1pPr>
              <a:defRPr sz="2000"/>
            </a:lvl1pPr>
            <a:lvl2pPr marL="685800" indent="-228600">
              <a:buFont typeface="Wingdings" panose="05000000000000000000" pitchFamily="2" charset="2"/>
              <a:buChar char="Ø"/>
              <a:defRPr sz="2000"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79142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F6D6D1F9-B200-4F25-9DDC-DD7DD60FCE1C}" type="datetime1">
              <a:rPr lang="zh-CN" altLang="en-US" smtClean="0"/>
              <a:t>2024/11/29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2024</a:t>
            </a:r>
            <a:r>
              <a:rPr lang="zh-CN" altLang="en-US"/>
              <a:t>白光中子用户会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1CB4866-22D0-D415-2095-214136EBD9D0}"/>
              </a:ext>
            </a:extLst>
          </p:cNvPr>
          <p:cNvCxnSpPr/>
          <p:nvPr userDrawn="1"/>
        </p:nvCxnSpPr>
        <p:spPr>
          <a:xfrm>
            <a:off x="329381" y="6312310"/>
            <a:ext cx="115479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06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2A50-22BC-46DC-B4C8-094853737380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白光中子用户会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40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DA74-249A-498A-BCD8-5D2C28C8E716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白光中子用户会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5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031F8-A5DD-4BE9-B8BB-4D3FD3D340AE}" type="datetime1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2024</a:t>
            </a:r>
            <a:r>
              <a:rPr lang="zh-CN" altLang="en-US"/>
              <a:t>白光中子用户会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05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42.png"/><Relationship Id="rId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image" Target="../media/image25.sv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51.png"/><Relationship Id="rId5" Type="http://schemas.openxmlformats.org/officeDocument/2006/relationships/image" Target="../media/image37.png"/><Relationship Id="rId10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46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54.png"/><Relationship Id="rId10" Type="http://schemas.openxmlformats.org/officeDocument/2006/relationships/image" Target="../media/image60.png"/><Relationship Id="rId4" Type="http://schemas.openxmlformats.org/officeDocument/2006/relationships/image" Target="../media/image48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72.png"/><Relationship Id="rId7" Type="http://schemas.openxmlformats.org/officeDocument/2006/relationships/image" Target="../media/image39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979922" y="2307322"/>
            <a:ext cx="102321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MTPC</a:t>
            </a:r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5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6Li(n,t)</a:t>
            </a:r>
            <a:r>
              <a:rPr lang="el-GR" altLang="zh-CN" sz="5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α</a:t>
            </a:r>
            <a:r>
              <a:rPr lang="zh-CN" altLang="en-US" sz="54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反应测量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9" b="12068"/>
          <a:stretch>
            <a:fillRect/>
          </a:stretch>
        </p:blipFill>
        <p:spPr>
          <a:xfrm>
            <a:off x="7704334" y="220345"/>
            <a:ext cx="3363930" cy="9745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6664468-4076-4D77-A514-2F3CC6116A24}"/>
              </a:ext>
            </a:extLst>
          </p:cNvPr>
          <p:cNvSpPr txBox="1"/>
          <p:nvPr/>
        </p:nvSpPr>
        <p:spPr>
          <a:xfrm>
            <a:off x="3096014" y="4214412"/>
            <a:ext cx="5999961" cy="121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/>
              <a:t>陈宏昆</a:t>
            </a:r>
            <a:endParaRPr lang="en-US" altLang="zh-CN" sz="2800" dirty="0"/>
          </a:p>
          <a:p>
            <a:pPr algn="ctr">
              <a:lnSpc>
                <a:spcPct val="120000"/>
              </a:lnSpc>
            </a:pPr>
            <a:r>
              <a:rPr lang="zh-CN" altLang="en-US" sz="2800" dirty="0"/>
              <a:t>中山大学物理学院</a:t>
            </a:r>
            <a:endParaRPr lang="en-US" altLang="zh-CN" sz="28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7F88BE7-6D30-456C-BE4D-E51B162C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BA0351F-85C3-6FC6-634C-B0284985C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40" y="345569"/>
            <a:ext cx="1567059" cy="84937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04EC3F4-434F-971C-D747-57E4689302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8"/>
          <a:stretch/>
        </p:blipFill>
        <p:spPr>
          <a:xfrm>
            <a:off x="4049665" y="188923"/>
            <a:ext cx="2900855" cy="1006019"/>
          </a:xfrm>
          <a:prstGeom prst="rect">
            <a:avLst/>
          </a:prstGeom>
        </p:spPr>
      </p:pic>
      <p:sp>
        <p:nvSpPr>
          <p:cNvPr id="23" name="日期占位符 22">
            <a:extLst>
              <a:ext uri="{FF2B5EF4-FFF2-40B4-BE49-F238E27FC236}">
                <a16:creationId xmlns:a16="http://schemas.microsoft.com/office/drawing/2014/main" id="{E77E3BB3-DC3C-24D9-BF0E-7D111250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F354C-73DC-4E2D-B6C3-42D7C50950E0}" type="datetime1">
              <a:rPr lang="zh-CN" altLang="en-US" smtClean="0"/>
              <a:t>2024/11/29</a:t>
            </a:fld>
            <a:endParaRPr lang="zh-CN" altLang="en-US" dirty="0"/>
          </a:p>
        </p:txBody>
      </p:sp>
      <p:sp>
        <p:nvSpPr>
          <p:cNvPr id="24" name="页脚占位符 23">
            <a:extLst>
              <a:ext uri="{FF2B5EF4-FFF2-40B4-BE49-F238E27FC236}">
                <a16:creationId xmlns:a16="http://schemas.microsoft.com/office/drawing/2014/main" id="{62F29A04-36BC-BCB5-FF86-E438BA8A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2024TPC</a:t>
            </a:r>
            <a:r>
              <a:rPr lang="zh-CN" altLang="en-US" dirty="0"/>
              <a:t>研讨会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1A0A2-A35D-1561-D1CD-A8A6F76D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波形拟合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B993C7D-0E31-2666-E398-2E4F1B1C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89F54E0D-9BAE-3C1F-7B55-D3A65F6EC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采取方法：波形拟合</a:t>
                </a:r>
                <a:r>
                  <a:rPr lang="en-US" altLang="zh-CN" dirty="0"/>
                  <a:t>+</a:t>
                </a:r>
                <a:r>
                  <a:rPr lang="zh-CN" altLang="en-US" dirty="0"/>
                  <a:t>波形反演</a:t>
                </a:r>
                <a:endParaRPr lang="en-US" altLang="zh-CN" dirty="0"/>
              </a:p>
              <a:p>
                <a:r>
                  <a:rPr lang="zh-CN" altLang="en-US" dirty="0"/>
                  <a:t>对采集波形进行拟合获取基本物理信息</a:t>
                </a:r>
                <a:endParaRPr lang="en-US" altLang="zh-CN" dirty="0"/>
              </a:p>
              <a:p>
                <a:r>
                  <a:rPr lang="zh-CN" altLang="en-US" dirty="0"/>
                  <a:t>假设探测器感应电流为</a:t>
                </a:r>
                <a14:m>
                  <m:oMath xmlns:m="http://schemas.openxmlformats.org/officeDocument/2006/math"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zh-CN" altLang="en-US" dirty="0"/>
                  <a:t>信号，测量信号近似表达式：</a:t>
                </a:r>
                <a:endParaRPr lang="en-US" altLang="zh-CN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zh-CN" altLang="en-US" i="1" smtClean="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可用以重建</a:t>
                </a:r>
                <a:r>
                  <a:rPr lang="en-US" altLang="zh-CN" dirty="0"/>
                  <a:t>z</a:t>
                </a:r>
                <a:r>
                  <a:rPr lang="zh-CN" altLang="en-US" dirty="0"/>
                  <a:t>方向位置，</a:t>
                </a:r>
                <a:r>
                  <a:rPr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可用以重建沉积能量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89F54E0D-9BAE-3C1F-7B55-D3A65F6EC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>
            <a:extLst>
              <a:ext uri="{FF2B5EF4-FFF2-40B4-BE49-F238E27FC236}">
                <a16:creationId xmlns:a16="http://schemas.microsoft.com/office/drawing/2014/main" id="{B53F01E8-D055-9199-BB9C-4AFDCD9BD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11" y="3989409"/>
            <a:ext cx="634455" cy="48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EBF3F21-323F-1F8F-EA69-72DE575B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87" y="5357572"/>
            <a:ext cx="634455" cy="48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BED09D15-36E0-214B-11A6-0E169A73F3E5}"/>
              </a:ext>
            </a:extLst>
          </p:cNvPr>
          <p:cNvGrpSpPr/>
          <p:nvPr/>
        </p:nvGrpSpPr>
        <p:grpSpPr>
          <a:xfrm>
            <a:off x="984613" y="3885203"/>
            <a:ext cx="3486257" cy="1842940"/>
            <a:chOff x="1699066" y="3271380"/>
            <a:chExt cx="3575710" cy="2405915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1BE30D72-F8EA-FEC2-077C-5EF995C91ADD}"/>
                </a:ext>
              </a:extLst>
            </p:cNvPr>
            <p:cNvGrpSpPr/>
            <p:nvPr/>
          </p:nvGrpSpPr>
          <p:grpSpPr>
            <a:xfrm>
              <a:off x="1699066" y="3828016"/>
              <a:ext cx="3327031" cy="1849279"/>
              <a:chOff x="8876714" y="365125"/>
              <a:chExt cx="2926080" cy="1626418"/>
            </a:xfrm>
          </p:grpSpPr>
          <p:sp>
            <p:nvSpPr>
              <p:cNvPr id="40" name="箭头: 下 39">
                <a:extLst>
                  <a:ext uri="{FF2B5EF4-FFF2-40B4-BE49-F238E27FC236}">
                    <a16:creationId xmlns:a16="http://schemas.microsoft.com/office/drawing/2014/main" id="{5DE7D8C0-9928-E015-B08C-F2BE980D6DAF}"/>
                  </a:ext>
                </a:extLst>
              </p:cNvPr>
              <p:cNvSpPr/>
              <p:nvPr/>
            </p:nvSpPr>
            <p:spPr>
              <a:xfrm rot="17441736">
                <a:off x="10172708" y="103720"/>
                <a:ext cx="171901" cy="1462604"/>
              </a:xfrm>
              <a:prstGeom prst="downArrow">
                <a:avLst>
                  <a:gd name="adj1" fmla="val 23871"/>
                  <a:gd name="adj2" fmla="val 50000"/>
                </a:avLst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9A7BC083-45E1-05DF-30C4-480929BFFE41}"/>
                  </a:ext>
                </a:extLst>
              </p:cNvPr>
              <p:cNvSpPr/>
              <p:nvPr/>
            </p:nvSpPr>
            <p:spPr>
              <a:xfrm>
                <a:off x="8876714" y="365125"/>
                <a:ext cx="2926080" cy="45719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258CC61C-7337-BB02-D717-DF28437899B2}"/>
                  </a:ext>
                </a:extLst>
              </p:cNvPr>
              <p:cNvSpPr/>
              <p:nvPr/>
            </p:nvSpPr>
            <p:spPr>
              <a:xfrm>
                <a:off x="8876714" y="1945824"/>
                <a:ext cx="2926080" cy="45719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32C4B407-BAD9-E7A3-C35F-3A268DF989E9}"/>
                </a:ext>
              </a:extLst>
            </p:cNvPr>
            <p:cNvSpPr txBox="1"/>
            <p:nvPr/>
          </p:nvSpPr>
          <p:spPr>
            <a:xfrm>
              <a:off x="4428645" y="5089517"/>
              <a:ext cx="743172" cy="48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rPr>
                <a:t>丝网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650B439-CF32-19BE-3103-A9E1767D153E}"/>
                </a:ext>
              </a:extLst>
            </p:cNvPr>
            <p:cNvSpPr txBox="1"/>
            <p:nvPr/>
          </p:nvSpPr>
          <p:spPr>
            <a:xfrm>
              <a:off x="4370047" y="3271380"/>
              <a:ext cx="904729" cy="482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kern="0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rPr>
                <a:t>阴极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8EF5C90E-504D-7A65-FE7E-3AFBCBD17B6C}"/>
              </a:ext>
            </a:extLst>
          </p:cNvPr>
          <p:cNvSpPr/>
          <p:nvPr/>
        </p:nvSpPr>
        <p:spPr>
          <a:xfrm>
            <a:off x="984611" y="5930523"/>
            <a:ext cx="3243800" cy="3982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91B139D-5EDE-E35D-F6BD-E8135B5C8A60}"/>
              </a:ext>
            </a:extLst>
          </p:cNvPr>
          <p:cNvSpPr txBox="1"/>
          <p:nvPr/>
        </p:nvSpPr>
        <p:spPr>
          <a:xfrm>
            <a:off x="3645907" y="5957802"/>
            <a:ext cx="82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阳极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50D6044-F0B7-C494-26F3-776C129FD041}"/>
              </a:ext>
            </a:extLst>
          </p:cNvPr>
          <p:cNvSpPr/>
          <p:nvPr/>
        </p:nvSpPr>
        <p:spPr>
          <a:xfrm>
            <a:off x="3645907" y="5893100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AC37FB-88F2-C8F6-FC87-A5BFDF58271C}"/>
              </a:ext>
            </a:extLst>
          </p:cNvPr>
          <p:cNvSpPr/>
          <p:nvPr/>
        </p:nvSpPr>
        <p:spPr>
          <a:xfrm>
            <a:off x="1294328" y="5891968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7E294A5-C5AC-83CD-A84E-14F7D3161EFB}"/>
              </a:ext>
            </a:extLst>
          </p:cNvPr>
          <p:cNvSpPr/>
          <p:nvPr/>
        </p:nvSpPr>
        <p:spPr>
          <a:xfrm>
            <a:off x="1748865" y="5891707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ED433A0-1382-2977-FDFA-72B9EEF048D1}"/>
              </a:ext>
            </a:extLst>
          </p:cNvPr>
          <p:cNvSpPr/>
          <p:nvPr/>
        </p:nvSpPr>
        <p:spPr>
          <a:xfrm>
            <a:off x="2212616" y="5890773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08102EB-F3CD-6AF9-9659-468D185EA53F}"/>
              </a:ext>
            </a:extLst>
          </p:cNvPr>
          <p:cNvSpPr/>
          <p:nvPr/>
        </p:nvSpPr>
        <p:spPr>
          <a:xfrm>
            <a:off x="2736148" y="5891145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6502C9C-F663-9BBF-5D75-6850F6BA474E}"/>
              </a:ext>
            </a:extLst>
          </p:cNvPr>
          <p:cNvSpPr/>
          <p:nvPr/>
        </p:nvSpPr>
        <p:spPr>
          <a:xfrm>
            <a:off x="3199432" y="5891707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梯形 18">
            <a:extLst>
              <a:ext uri="{FF2B5EF4-FFF2-40B4-BE49-F238E27FC236}">
                <a16:creationId xmlns:a16="http://schemas.microsoft.com/office/drawing/2014/main" id="{58F18657-B3E5-A350-34EC-BEC45AE2D7A9}"/>
              </a:ext>
            </a:extLst>
          </p:cNvPr>
          <p:cNvSpPr/>
          <p:nvPr/>
        </p:nvSpPr>
        <p:spPr>
          <a:xfrm flipH="1">
            <a:off x="1695419" y="5765566"/>
            <a:ext cx="517195" cy="119703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梯形 19">
            <a:extLst>
              <a:ext uri="{FF2B5EF4-FFF2-40B4-BE49-F238E27FC236}">
                <a16:creationId xmlns:a16="http://schemas.microsoft.com/office/drawing/2014/main" id="{2CDD888A-4DF0-6601-46CF-96F2A56FD744}"/>
              </a:ext>
            </a:extLst>
          </p:cNvPr>
          <p:cNvSpPr/>
          <p:nvPr/>
        </p:nvSpPr>
        <p:spPr>
          <a:xfrm flipH="1">
            <a:off x="2337960" y="4646882"/>
            <a:ext cx="143030" cy="1238387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梯形 20">
            <a:extLst>
              <a:ext uri="{FF2B5EF4-FFF2-40B4-BE49-F238E27FC236}">
                <a16:creationId xmlns:a16="http://schemas.microsoft.com/office/drawing/2014/main" id="{9D21C5F8-BCB0-D460-3E06-2E106DE86386}"/>
              </a:ext>
            </a:extLst>
          </p:cNvPr>
          <p:cNvSpPr/>
          <p:nvPr/>
        </p:nvSpPr>
        <p:spPr>
          <a:xfrm flipH="1">
            <a:off x="2858327" y="4871371"/>
            <a:ext cx="113699" cy="1019402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梯形 21">
            <a:extLst>
              <a:ext uri="{FF2B5EF4-FFF2-40B4-BE49-F238E27FC236}">
                <a16:creationId xmlns:a16="http://schemas.microsoft.com/office/drawing/2014/main" id="{A751FC2F-4B55-B9D6-7D7A-1B228310450E}"/>
              </a:ext>
            </a:extLst>
          </p:cNvPr>
          <p:cNvSpPr/>
          <p:nvPr/>
        </p:nvSpPr>
        <p:spPr>
          <a:xfrm flipH="1">
            <a:off x="1877950" y="4513467"/>
            <a:ext cx="153618" cy="1377306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梯形 22">
            <a:extLst>
              <a:ext uri="{FF2B5EF4-FFF2-40B4-BE49-F238E27FC236}">
                <a16:creationId xmlns:a16="http://schemas.microsoft.com/office/drawing/2014/main" id="{A23F2F6C-C5EB-DAF5-E102-A36605D4397D}"/>
              </a:ext>
            </a:extLst>
          </p:cNvPr>
          <p:cNvSpPr/>
          <p:nvPr/>
        </p:nvSpPr>
        <p:spPr>
          <a:xfrm flipH="1">
            <a:off x="2168160" y="5761773"/>
            <a:ext cx="517195" cy="119703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梯形 23">
            <a:extLst>
              <a:ext uri="{FF2B5EF4-FFF2-40B4-BE49-F238E27FC236}">
                <a16:creationId xmlns:a16="http://schemas.microsoft.com/office/drawing/2014/main" id="{BE0A578A-F09C-527E-DC1B-8A7EB28007B3}"/>
              </a:ext>
            </a:extLst>
          </p:cNvPr>
          <p:cNvSpPr/>
          <p:nvPr/>
        </p:nvSpPr>
        <p:spPr>
          <a:xfrm flipH="1">
            <a:off x="2645625" y="5765566"/>
            <a:ext cx="517195" cy="119703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梯形 24">
            <a:extLst>
              <a:ext uri="{FF2B5EF4-FFF2-40B4-BE49-F238E27FC236}">
                <a16:creationId xmlns:a16="http://schemas.microsoft.com/office/drawing/2014/main" id="{0BA8A820-9908-F7CD-E48C-85A9C6C934F8}"/>
              </a:ext>
            </a:extLst>
          </p:cNvPr>
          <p:cNvSpPr/>
          <p:nvPr/>
        </p:nvSpPr>
        <p:spPr>
          <a:xfrm flipH="1">
            <a:off x="1540660" y="5839330"/>
            <a:ext cx="1773880" cy="52377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5B5BDEB7-C831-54AB-3001-B44B524C559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05926" y="4502347"/>
            <a:ext cx="730105" cy="403570"/>
          </a:xfrm>
          <a:prstGeom prst="bentConnector2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BD0FCE5E-7E75-DCD8-24BB-AA1F1DFC9966}"/>
              </a:ext>
            </a:extLst>
          </p:cNvPr>
          <p:cNvCxnSpPr/>
          <p:nvPr/>
        </p:nvCxnSpPr>
        <p:spPr>
          <a:xfrm rot="5400000">
            <a:off x="4101761" y="5190301"/>
            <a:ext cx="884162" cy="650838"/>
          </a:xfrm>
          <a:prstGeom prst="bentConnector3">
            <a:avLst>
              <a:gd name="adj1" fmla="val 99509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47438672-CF0B-D4A2-6DFA-C2E544C733F6}"/>
              </a:ext>
            </a:extLst>
          </p:cNvPr>
          <p:cNvSpPr txBox="1"/>
          <p:nvPr/>
        </p:nvSpPr>
        <p:spPr>
          <a:xfrm>
            <a:off x="2568652" y="4450581"/>
            <a:ext cx="1676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电离沉积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16F5AEE-0409-D8A1-8515-31EE51093DBB}"/>
              </a:ext>
            </a:extLst>
          </p:cNvPr>
          <p:cNvSpPr txBox="1"/>
          <p:nvPr/>
        </p:nvSpPr>
        <p:spPr>
          <a:xfrm>
            <a:off x="147484" y="5219135"/>
            <a:ext cx="17225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电子离子输运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6895E08-7BCA-0D0E-055F-011448A33B50}"/>
                  </a:ext>
                </a:extLst>
              </p:cNvPr>
              <p:cNvSpPr txBox="1"/>
              <p:nvPr/>
            </p:nvSpPr>
            <p:spPr>
              <a:xfrm>
                <a:off x="2601469" y="6301652"/>
                <a:ext cx="22677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生成感应电流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6895E08-7BCA-0D0E-055F-011448A33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69" y="6301652"/>
                <a:ext cx="2267724" cy="369332"/>
              </a:xfrm>
              <a:prstGeom prst="rect">
                <a:avLst/>
              </a:prstGeom>
              <a:blipFill>
                <a:blip r:embed="rId4"/>
                <a:stretch>
                  <a:fillRect l="-241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F4D71E2-DA79-71BB-54E0-DEB99C808218}"/>
                  </a:ext>
                </a:extLst>
              </p:cNvPr>
              <p:cNvSpPr txBox="1"/>
              <p:nvPr/>
            </p:nvSpPr>
            <p:spPr>
              <a:xfrm>
                <a:off x="6126623" y="5927528"/>
                <a:ext cx="24601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电子学系统传递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F4D71E2-DA79-71BB-54E0-DEB99C80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23" y="5927528"/>
                <a:ext cx="2460106" cy="369332"/>
              </a:xfrm>
              <a:prstGeom prst="rect">
                <a:avLst/>
              </a:prstGeom>
              <a:blipFill>
                <a:blip r:embed="rId5"/>
                <a:stretch>
                  <a:fillRect l="-198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D48597CA-F5A1-F624-2051-7400B532C2A7}"/>
              </a:ext>
            </a:extLst>
          </p:cNvPr>
          <p:cNvSpPr txBox="1"/>
          <p:nvPr/>
        </p:nvSpPr>
        <p:spPr>
          <a:xfrm>
            <a:off x="8686446" y="4164103"/>
            <a:ext cx="1450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数据获取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2015F691-F02C-28E5-34D3-E228557872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009" y="4582429"/>
            <a:ext cx="2284687" cy="1088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A1C9F14-4BEF-7DDE-F856-0EFA8C3E62D7}"/>
                  </a:ext>
                </a:extLst>
              </p:cNvPr>
              <p:cNvSpPr txBox="1"/>
              <p:nvPr/>
            </p:nvSpPr>
            <p:spPr>
              <a:xfrm>
                <a:off x="9970550" y="5887293"/>
                <a:ext cx="17497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测量信号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等线" panose="020F0502020204030204"/>
                    <a:ea typeface="等线" panose="02010600030101010101" pitchFamily="2" charset="-122"/>
                  </a:rPr>
                  <a:t> </a:t>
                </a:r>
                <a:endParaRPr lang="zh-CN" altLang="en-US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A1C9F14-4BEF-7DDE-F856-0EFA8C3E6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550" y="5887293"/>
                <a:ext cx="1749774" cy="369332"/>
              </a:xfrm>
              <a:prstGeom prst="rect">
                <a:avLst/>
              </a:prstGeom>
              <a:blipFill>
                <a:blip r:embed="rId7"/>
                <a:stretch>
                  <a:fillRect l="-3136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2E353A41-E38A-3595-2B7D-ADFFB8CE608F}"/>
              </a:ext>
            </a:extLst>
          </p:cNvPr>
          <p:cNvCxnSpPr>
            <a:cxnSpLocks/>
          </p:cNvCxnSpPr>
          <p:nvPr/>
        </p:nvCxnSpPr>
        <p:spPr>
          <a:xfrm>
            <a:off x="8863190" y="5028878"/>
            <a:ext cx="715132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6" name="图片 35">
            <a:extLst>
              <a:ext uri="{FF2B5EF4-FFF2-40B4-BE49-F238E27FC236}">
                <a16:creationId xmlns:a16="http://schemas.microsoft.com/office/drawing/2014/main" id="{6A6D3EDC-DAEF-FFA6-73D4-633DDFC4DC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78" y="4552445"/>
            <a:ext cx="3286012" cy="1049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AD85CAFD-98F6-1E6A-9CF6-FD85D58E44F9}"/>
                  </a:ext>
                </a:extLst>
              </p:cNvPr>
              <p:cNvSpPr txBox="1"/>
              <p:nvPr/>
            </p:nvSpPr>
            <p:spPr>
              <a:xfrm>
                <a:off x="10087306" y="1024957"/>
                <a:ext cx="166224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： 波形幅度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：起始时间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zh-CN" altLang="en-US" dirty="0"/>
                  <a:t>：  波形宽度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zh-CN" altLang="en-US" dirty="0"/>
                  <a:t>： 波形基线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AD85CAFD-98F6-1E6A-9CF6-FD85D58E4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7306" y="1024957"/>
                <a:ext cx="1662244" cy="1200329"/>
              </a:xfrm>
              <a:prstGeom prst="rect">
                <a:avLst/>
              </a:prstGeom>
              <a:blipFill>
                <a:blip r:embed="rId9"/>
                <a:stretch>
                  <a:fillRect t="-4061" b="-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77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9A5363-DB33-5887-CAE3-EDEE7E14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波形拟合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4428A5D-654F-1CDA-F1AB-D90E04F2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28CFC049-B4E8-BE0C-8CE4-3B14D3002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83" y="1699041"/>
            <a:ext cx="4690393" cy="3123024"/>
          </a:xfr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114A6E0D-127C-7658-B4C4-F6D05212A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5111" y="1955146"/>
            <a:ext cx="2409825" cy="24098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6249610-FA87-EEBA-8B10-4505F4A8B1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28" y="169400"/>
            <a:ext cx="1727201" cy="1727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969BEC0-1277-AEA8-0DAC-A18180738F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38" y="1149411"/>
            <a:ext cx="1775632" cy="17958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9B03F1A-18F1-AC4E-C912-B2DBDF9CF1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77" y="1890695"/>
            <a:ext cx="1727201" cy="17565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71F9E7F-EBEE-88B7-7940-F42EAF8825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37" y="4086946"/>
            <a:ext cx="1778446" cy="18210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CECA45-CA73-B40A-A322-4C3323A21E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94" y="3846772"/>
            <a:ext cx="1775632" cy="182107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4DCDFA6-6428-6FBD-D538-23899916F8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5" y="4876926"/>
            <a:ext cx="1622884" cy="1665915"/>
          </a:xfrm>
          <a:prstGeom prst="rect">
            <a:avLst/>
          </a:prstGeom>
        </p:spPr>
      </p:pic>
      <p:sp>
        <p:nvSpPr>
          <p:cNvPr id="25" name="内容占位符 3">
            <a:extLst>
              <a:ext uri="{FF2B5EF4-FFF2-40B4-BE49-F238E27FC236}">
                <a16:creationId xmlns:a16="http://schemas.microsoft.com/office/drawing/2014/main" id="{DA0DC130-2123-F5AB-3844-FE0C1044B09E}"/>
              </a:ext>
            </a:extLst>
          </p:cNvPr>
          <p:cNvSpPr txBox="1">
            <a:spLocks/>
          </p:cNvSpPr>
          <p:nvPr/>
        </p:nvSpPr>
        <p:spPr>
          <a:xfrm>
            <a:off x="7180648" y="2359230"/>
            <a:ext cx="1167860" cy="62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rgbClr val="FF0000"/>
                </a:solidFill>
              </a:rPr>
              <a:t>cathode</a:t>
            </a:r>
          </a:p>
          <a:p>
            <a:r>
              <a:rPr lang="en-US" altLang="zh-CN" sz="1400" dirty="0">
                <a:solidFill>
                  <a:srgbClr val="0070C0"/>
                </a:solidFill>
              </a:rPr>
              <a:t>anode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A92B2260-5C67-7AC5-1A84-431794A799E8}"/>
              </a:ext>
            </a:extLst>
          </p:cNvPr>
          <p:cNvSpPr/>
          <p:nvPr/>
        </p:nvSpPr>
        <p:spPr>
          <a:xfrm rot="20100310">
            <a:off x="5228483" y="2087884"/>
            <a:ext cx="259930" cy="5691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11B6551-FC07-145D-FCB7-1AB4738BD183}"/>
              </a:ext>
            </a:extLst>
          </p:cNvPr>
          <p:cNvSpPr/>
          <p:nvPr/>
        </p:nvSpPr>
        <p:spPr>
          <a:xfrm rot="18773450">
            <a:off x="5768077" y="2483123"/>
            <a:ext cx="260897" cy="10291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927756B-BAA5-26D4-A355-BD8FE16560A5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3626941" y="2427369"/>
            <a:ext cx="1613714" cy="45076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D77D865-D051-CB15-13D7-5C696F65DF67}"/>
              </a:ext>
            </a:extLst>
          </p:cNvPr>
          <p:cNvCxnSpPr>
            <a:cxnSpLocks/>
            <a:stCxn id="13" idx="2"/>
            <a:endCxn id="27" idx="6"/>
          </p:cNvCxnSpPr>
          <p:nvPr/>
        </p:nvCxnSpPr>
        <p:spPr>
          <a:xfrm flipH="1">
            <a:off x="5987310" y="1896601"/>
            <a:ext cx="1332219" cy="10055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905F144C-BC39-5148-1B35-32A920936991}"/>
              </a:ext>
            </a:extLst>
          </p:cNvPr>
          <p:cNvSpPr/>
          <p:nvPr/>
        </p:nvSpPr>
        <p:spPr>
          <a:xfrm>
            <a:off x="5301731" y="2685287"/>
            <a:ext cx="294752" cy="14915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4F837BD-FA1E-5CC9-DC2F-307DFE0F70F6}"/>
              </a:ext>
            </a:extLst>
          </p:cNvPr>
          <p:cNvSpPr/>
          <p:nvPr/>
        </p:nvSpPr>
        <p:spPr>
          <a:xfrm rot="21333343">
            <a:off x="5141945" y="4057793"/>
            <a:ext cx="266994" cy="3685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FB16D9D8-8CF8-A71D-2FB3-0D22D18FB7A9}"/>
              </a:ext>
            </a:extLst>
          </p:cNvPr>
          <p:cNvSpPr/>
          <p:nvPr/>
        </p:nvSpPr>
        <p:spPr>
          <a:xfrm rot="16200000">
            <a:off x="6993867" y="2717168"/>
            <a:ext cx="233656" cy="31529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40904D81-246C-F315-75E7-02E5B7E814D9}"/>
              </a:ext>
            </a:extLst>
          </p:cNvPr>
          <p:cNvSpPr/>
          <p:nvPr/>
        </p:nvSpPr>
        <p:spPr>
          <a:xfrm rot="19762200">
            <a:off x="5723527" y="3141903"/>
            <a:ext cx="537507" cy="10668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DC55EDD-2905-ADF3-B1AC-5E03E80AB549}"/>
              </a:ext>
            </a:extLst>
          </p:cNvPr>
          <p:cNvCxnSpPr>
            <a:cxnSpLocks/>
            <a:stCxn id="23" idx="1"/>
            <a:endCxn id="38" idx="4"/>
          </p:cNvCxnSpPr>
          <p:nvPr/>
        </p:nvCxnSpPr>
        <p:spPr>
          <a:xfrm flipH="1" flipV="1">
            <a:off x="5449107" y="4176823"/>
            <a:ext cx="449418" cy="153306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712E60E1-7AE2-71B7-8B37-C6A19D141DED}"/>
              </a:ext>
            </a:extLst>
          </p:cNvPr>
          <p:cNvCxnSpPr>
            <a:cxnSpLocks/>
            <a:stCxn id="19" idx="3"/>
            <a:endCxn id="40" idx="2"/>
          </p:cNvCxnSpPr>
          <p:nvPr/>
        </p:nvCxnSpPr>
        <p:spPr>
          <a:xfrm flipV="1">
            <a:off x="3731583" y="4252429"/>
            <a:ext cx="1410763" cy="7450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226302B9-7E3F-5AF4-6C0F-5FC17605FB27}"/>
              </a:ext>
            </a:extLst>
          </p:cNvPr>
          <p:cNvCxnSpPr>
            <a:cxnSpLocks/>
            <a:stCxn id="21" idx="1"/>
            <a:endCxn id="41" idx="4"/>
          </p:cNvCxnSpPr>
          <p:nvPr/>
        </p:nvCxnSpPr>
        <p:spPr>
          <a:xfrm flipH="1" flipV="1">
            <a:off x="8687178" y="4293651"/>
            <a:ext cx="549216" cy="4636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18DA5C4-973E-7764-3F4F-5E4B1FA89953}"/>
              </a:ext>
            </a:extLst>
          </p:cNvPr>
          <p:cNvCxnSpPr>
            <a:cxnSpLocks/>
            <a:endCxn id="42" idx="6"/>
          </p:cNvCxnSpPr>
          <p:nvPr/>
        </p:nvCxnSpPr>
        <p:spPr>
          <a:xfrm flipH="1">
            <a:off x="6223537" y="2538890"/>
            <a:ext cx="2874283" cy="9995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08464F83-45BE-8DD1-F561-BAC2848A0F11}"/>
              </a:ext>
            </a:extLst>
          </p:cNvPr>
          <p:cNvSpPr txBox="1"/>
          <p:nvPr/>
        </p:nvSpPr>
        <p:spPr>
          <a:xfrm>
            <a:off x="6223537" y="6536809"/>
            <a:ext cx="1105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雪崩</a:t>
            </a:r>
            <a:r>
              <a:rPr lang="zh-CN" altLang="en-US" sz="1800" dirty="0"/>
              <a:t>信号</a:t>
            </a:r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3473987-C7BE-9DCE-7122-83682B54F6C2}"/>
              </a:ext>
            </a:extLst>
          </p:cNvPr>
          <p:cNvSpPr txBox="1"/>
          <p:nvPr/>
        </p:nvSpPr>
        <p:spPr>
          <a:xfrm>
            <a:off x="2351280" y="3626178"/>
            <a:ext cx="1105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饱和</a:t>
            </a:r>
            <a:r>
              <a:rPr lang="zh-CN" altLang="en-US" sz="1800" dirty="0"/>
              <a:t>信号</a:t>
            </a:r>
            <a:endParaRPr lang="zh-CN" altLang="en-US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A9D1772-5E7B-5438-D477-EA853CDE1E09}"/>
              </a:ext>
            </a:extLst>
          </p:cNvPr>
          <p:cNvSpPr txBox="1"/>
          <p:nvPr/>
        </p:nvSpPr>
        <p:spPr>
          <a:xfrm>
            <a:off x="2474736" y="6013307"/>
            <a:ext cx="1105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串扰信号</a:t>
            </a:r>
            <a:endParaRPr lang="zh-CN" altLang="en-US" dirty="0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63DA698-70D4-DD59-15DD-8388B7755BF7}"/>
              </a:ext>
            </a:extLst>
          </p:cNvPr>
          <p:cNvSpPr txBox="1"/>
          <p:nvPr/>
        </p:nvSpPr>
        <p:spPr>
          <a:xfrm>
            <a:off x="9717264" y="5723257"/>
            <a:ext cx="1105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扩散</a:t>
            </a:r>
            <a:r>
              <a:rPr lang="zh-CN" altLang="en-US" sz="1800" dirty="0"/>
              <a:t>信号</a:t>
            </a:r>
            <a:endParaRPr lang="zh-CN" altLang="en-US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839C0EF2-01B0-284E-32AD-ED6703173F01}"/>
              </a:ext>
            </a:extLst>
          </p:cNvPr>
          <p:cNvSpPr txBox="1"/>
          <p:nvPr/>
        </p:nvSpPr>
        <p:spPr>
          <a:xfrm>
            <a:off x="9720504" y="2997691"/>
            <a:ext cx="1143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堆叠</a:t>
            </a:r>
            <a:r>
              <a:rPr lang="zh-CN" altLang="en-US" sz="1800" dirty="0"/>
              <a:t>事例</a:t>
            </a:r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E14CF825-6BCC-9273-5AB6-2FD13A468FEA}"/>
              </a:ext>
            </a:extLst>
          </p:cNvPr>
          <p:cNvSpPr txBox="1"/>
          <p:nvPr/>
        </p:nvSpPr>
        <p:spPr>
          <a:xfrm>
            <a:off x="8224226" y="791113"/>
            <a:ext cx="952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单事例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内容占位符 3">
                <a:extLst>
                  <a:ext uri="{FF2B5EF4-FFF2-40B4-BE49-F238E27FC236}">
                    <a16:creationId xmlns:a16="http://schemas.microsoft.com/office/drawing/2014/main" id="{DA509739-FC0C-096B-8A70-844313489E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17600"/>
                <a:ext cx="10515600" cy="50593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/>
                  <a:t>利用幅度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-</a:t>
                </a:r>
                <a:r>
                  <a:rPr lang="zh-CN" altLang="en-US" dirty="0"/>
                  <a:t>宽度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zh-CN" altLang="en-US" dirty="0"/>
                  <a:t>联合分布可以对信号进行区分</a:t>
                </a:r>
                <a:endParaRPr lang="en-US" altLang="zh-CN" dirty="0"/>
              </a:p>
              <a:p>
                <a:r>
                  <a:rPr lang="zh-CN" altLang="en-US" dirty="0"/>
                  <a:t>拟合过程包括全峰拟合和前沿拟合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71" name="内容占位符 3">
                <a:extLst>
                  <a:ext uri="{FF2B5EF4-FFF2-40B4-BE49-F238E27FC236}">
                    <a16:creationId xmlns:a16="http://schemas.microsoft.com/office/drawing/2014/main" id="{DA509739-FC0C-096B-8A70-844313489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17600"/>
                <a:ext cx="10515600" cy="5059363"/>
              </a:xfrm>
              <a:prstGeom prst="rect">
                <a:avLst/>
              </a:prstGeom>
              <a:blipFill>
                <a:blip r:embed="rId11"/>
                <a:stretch>
                  <a:fillRect l="-522" t="-1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455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85227C-F6E2-EC50-AA12-350769B1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波形反演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E39B993-A306-3642-C36B-661951C5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D12E544F-9447-2A91-A5D9-CB8A2C7062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精度对于</a:t>
                </a:r>
                <a:r>
                  <a:rPr lang="en-US" altLang="zh-CN" dirty="0"/>
                  <a:t>TPC</a:t>
                </a:r>
                <a:r>
                  <a:rPr lang="zh-CN" altLang="en-US" dirty="0"/>
                  <a:t>具有重要影响：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对于阴极信号，</a:t>
                </a:r>
                <a:r>
                  <a:rPr lang="en-US" altLang="zh-CN" dirty="0"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可用于中子能量的</a:t>
                </a:r>
                <a:r>
                  <a:rPr lang="en-US" altLang="zh-CN" dirty="0"/>
                  <a:t>ToF</a:t>
                </a:r>
                <a:r>
                  <a:rPr lang="zh-CN" altLang="en-US" dirty="0"/>
                  <a:t>法测量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对于阳极信号，</a:t>
                </a:r>
                <a:r>
                  <a:rPr lang="en-US" altLang="zh-CN" dirty="0"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可用以重建</a:t>
                </a:r>
                <a:r>
                  <a:rPr lang="en-US" altLang="zh-CN" dirty="0"/>
                  <a:t>z</a:t>
                </a:r>
                <a:r>
                  <a:rPr lang="zh-CN" altLang="en-US" dirty="0"/>
                  <a:t>方向位置</a:t>
                </a:r>
                <a:endParaRPr lang="en-US" altLang="zh-CN" dirty="0"/>
              </a:p>
              <a:p>
                <a:r>
                  <a:rPr lang="zh-CN" altLang="en-US" dirty="0"/>
                  <a:t>为进一步提升时间精度，对感应电流信号进行了反演</a:t>
                </a:r>
                <a:r>
                  <a:rPr lang="en-US" altLang="zh-CN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重建信号</m:t>
                      </m:r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测量信号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电子学响应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滤波</m:t>
                      </m:r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D12E544F-9447-2A91-A5D9-CB8A2C7062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1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图片 75">
            <a:extLst>
              <a:ext uri="{FF2B5EF4-FFF2-40B4-BE49-F238E27FC236}">
                <a16:creationId xmlns:a16="http://schemas.microsoft.com/office/drawing/2014/main" id="{BCFA3BBC-8687-A9ED-2540-07145FDC5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6" y="109265"/>
            <a:ext cx="2928275" cy="2820546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8B8A36FB-946B-4C9C-23BA-2440CA4CE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50" y="3250435"/>
            <a:ext cx="2916485" cy="28091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14D5DE8-2185-EDE7-8F06-D6A76A3347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5" y="3709552"/>
            <a:ext cx="3586154" cy="2585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A1B9D13-6470-4770-BD12-F39028E2B359}"/>
                  </a:ext>
                </a:extLst>
              </p:cNvPr>
              <p:cNvSpPr txBox="1"/>
              <p:nvPr/>
            </p:nvSpPr>
            <p:spPr>
              <a:xfrm>
                <a:off x="1187080" y="6291076"/>
                <a:ext cx="26287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/>
                  <a:t>实测电子学响应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A1B9D13-6470-4770-BD12-F39028E2B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80" y="6291076"/>
                <a:ext cx="2628707" cy="400110"/>
              </a:xfrm>
              <a:prstGeom prst="rect">
                <a:avLst/>
              </a:prstGeom>
              <a:blipFill>
                <a:blip r:embed="rId7"/>
                <a:stretch>
                  <a:fillRect l="-2552" t="-12121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D83ECE22-C540-6A0D-705A-F2CF13009E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90" y="3597780"/>
            <a:ext cx="3888128" cy="2809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AE52634-80C7-411C-5768-90286ECAFF83}"/>
                  </a:ext>
                </a:extLst>
              </p:cNvPr>
              <p:cNvSpPr txBox="1"/>
              <p:nvPr/>
            </p:nvSpPr>
            <p:spPr>
              <a:xfrm>
                <a:off x="6458030" y="3942820"/>
                <a:ext cx="1858993" cy="572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zh-CN" altLang="en-US" sz="1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8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AE52634-80C7-411C-5768-90286ECAF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030" y="3942820"/>
                <a:ext cx="1858993" cy="5724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F85FAA-E7D0-F36B-0139-87C88A9BE45D}"/>
                  </a:ext>
                </a:extLst>
              </p:cNvPr>
              <p:cNvSpPr txBox="1"/>
              <p:nvPr/>
            </p:nvSpPr>
            <p:spPr>
              <a:xfrm>
                <a:off x="5360515" y="6295374"/>
                <a:ext cx="28051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/>
                  <a:t>不同参数下的滤波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FF85FAA-E7D0-F36B-0139-87C88A9BE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515" y="6295374"/>
                <a:ext cx="2805176" cy="400110"/>
              </a:xfrm>
              <a:prstGeom prst="rect">
                <a:avLst/>
              </a:prstGeom>
              <a:blipFill>
                <a:blip r:embed="rId10"/>
                <a:stretch>
                  <a:fillRect l="-2169" t="-13846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FB5988D-5092-A1CE-7C4F-0759886CDD44}"/>
                  </a:ext>
                </a:extLst>
              </p:cNvPr>
              <p:cNvSpPr txBox="1"/>
              <p:nvPr/>
            </p:nvSpPr>
            <p:spPr>
              <a:xfrm>
                <a:off x="9853599" y="2886281"/>
                <a:ext cx="1892710" cy="396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测量信号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FB5988D-5092-A1CE-7C4F-0759886CD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599" y="2886281"/>
                <a:ext cx="1892710" cy="396327"/>
              </a:xfrm>
              <a:prstGeom prst="rect">
                <a:avLst/>
              </a:prstGeom>
              <a:blipFill>
                <a:blip r:embed="rId11"/>
                <a:stretch>
                  <a:fillRect l="-1286"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209E772-BAB7-EE7C-BE12-6D87270A1906}"/>
                  </a:ext>
                </a:extLst>
              </p:cNvPr>
              <p:cNvSpPr txBox="1"/>
              <p:nvPr/>
            </p:nvSpPr>
            <p:spPr>
              <a:xfrm>
                <a:off x="9873266" y="5969686"/>
                <a:ext cx="1873043" cy="410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重建信号</m:t>
                      </m:r>
                      <m:r>
                        <a:rPr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d>
                        <m:d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209E772-BAB7-EE7C-BE12-6D87270A1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266" y="5969686"/>
                <a:ext cx="1873043" cy="410562"/>
              </a:xfrm>
              <a:prstGeom prst="rect">
                <a:avLst/>
              </a:prstGeom>
              <a:blipFill>
                <a:blip r:embed="rId12"/>
                <a:stretch>
                  <a:fillRect t="-4412"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弧形 32">
            <a:extLst>
              <a:ext uri="{FF2B5EF4-FFF2-40B4-BE49-F238E27FC236}">
                <a16:creationId xmlns:a16="http://schemas.microsoft.com/office/drawing/2014/main" id="{1A46EF06-23B0-019D-8BAC-FDEEF4DB8D0B}"/>
              </a:ext>
            </a:extLst>
          </p:cNvPr>
          <p:cNvSpPr/>
          <p:nvPr/>
        </p:nvSpPr>
        <p:spPr>
          <a:xfrm flipH="1">
            <a:off x="8831889" y="2451665"/>
            <a:ext cx="1093776" cy="1333754"/>
          </a:xfrm>
          <a:prstGeom prst="arc">
            <a:avLst>
              <a:gd name="adj1" fmla="val 16200000"/>
              <a:gd name="adj2" fmla="val 5423948"/>
            </a:avLst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59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467005-22CD-7662-645E-EA1E22E0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波形反演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570E116-783C-DC83-1844-BC82E341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D695CB3-7F15-53E1-2A58-8CC13AC2A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9077"/>
                <a:ext cx="10515600" cy="5059363"/>
              </a:xfrm>
            </p:spPr>
            <p:txBody>
              <a:bodyPr/>
              <a:lstStyle/>
              <a:p>
                <a:r>
                  <a:rPr lang="zh-CN" altLang="en-US" dirty="0"/>
                  <a:t>基于</a:t>
                </a:r>
                <a:r>
                  <a:rPr lang="en-US" altLang="zh-CN" dirty="0"/>
                  <a:t>Garfield++</a:t>
                </a:r>
                <a:r>
                  <a:rPr lang="zh-CN" altLang="en-US" dirty="0"/>
                  <a:t>对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𝜃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  <a:latin typeface="+mn-ea"/>
                  </a:rPr>
                  <a:t>较大的氚事例的电子最大漂移时间进行刻度</a:t>
                </a:r>
                <a:endParaRPr lang="en-US" altLang="zh-CN" dirty="0">
                  <a:solidFill>
                    <a:prstClr val="black"/>
                  </a:solidFill>
                  <a:latin typeface="+mn-ea"/>
                </a:endParaRPr>
              </a:p>
              <a:p>
                <a:r>
                  <a:rPr lang="zh-CN" altLang="en-US" sz="2000" dirty="0"/>
                  <a:t>波形反演在时间分辨和定时偏移上具有良好表现</a:t>
                </a:r>
              </a:p>
              <a:p>
                <a:endParaRPr lang="en-US" altLang="zh-CN" dirty="0">
                  <a:solidFill>
                    <a:prstClr val="black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D695CB3-7F15-53E1-2A58-8CC13AC2A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9077"/>
                <a:ext cx="10515600" cy="5059363"/>
              </a:xfrm>
              <a:blipFill>
                <a:blip r:embed="rId2"/>
                <a:stretch>
                  <a:fillRect l="-522" t="-1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F933B269-E3B3-20A5-3BE0-20BF74588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985934"/>
              </p:ext>
            </p:extLst>
          </p:nvPr>
        </p:nvGraphicFramePr>
        <p:xfrm>
          <a:off x="2264330" y="4893910"/>
          <a:ext cx="7816461" cy="1487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9240">
                  <a:extLst>
                    <a:ext uri="{9D8B030D-6E8A-4147-A177-3AD203B41FA5}">
                      <a16:colId xmlns:a16="http://schemas.microsoft.com/office/drawing/2014/main" val="1727463396"/>
                    </a:ext>
                  </a:extLst>
                </a:gridCol>
                <a:gridCol w="2212407">
                  <a:extLst>
                    <a:ext uri="{9D8B030D-6E8A-4147-A177-3AD203B41FA5}">
                      <a16:colId xmlns:a16="http://schemas.microsoft.com/office/drawing/2014/main" val="3788082138"/>
                    </a:ext>
                  </a:extLst>
                </a:gridCol>
                <a:gridCol w="2212407">
                  <a:extLst>
                    <a:ext uri="{9D8B030D-6E8A-4147-A177-3AD203B41FA5}">
                      <a16:colId xmlns:a16="http://schemas.microsoft.com/office/drawing/2014/main" val="3713718718"/>
                    </a:ext>
                  </a:extLst>
                </a:gridCol>
                <a:gridCol w="2212407">
                  <a:extLst>
                    <a:ext uri="{9D8B030D-6E8A-4147-A177-3AD203B41FA5}">
                      <a16:colId xmlns:a16="http://schemas.microsoft.com/office/drawing/2014/main" val="2940005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定时方法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阴极分辨（</a:t>
                      </a:r>
                      <a:r>
                        <a:rPr lang="en-US" altLang="zh-CN" sz="1800" dirty="0"/>
                        <a:t>ns</a:t>
                      </a:r>
                      <a:r>
                        <a:rPr lang="zh-CN" altLang="en-US" sz="18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阳极分辨（</a:t>
                      </a:r>
                      <a:r>
                        <a:rPr lang="en-US" altLang="zh-CN" sz="1800" dirty="0"/>
                        <a:t>ns</a:t>
                      </a:r>
                      <a:r>
                        <a:rPr lang="zh-CN" altLang="en-US" sz="18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阴极</a:t>
                      </a:r>
                      <a:r>
                        <a:rPr lang="en-US" altLang="zh-CN" sz="1800" dirty="0"/>
                        <a:t>-</a:t>
                      </a:r>
                      <a:r>
                        <a:rPr lang="zh-CN" altLang="en-US" sz="1800" dirty="0"/>
                        <a:t>阳极偏移（</a:t>
                      </a:r>
                      <a:r>
                        <a:rPr lang="en-US" altLang="zh-CN" sz="1800" dirty="0"/>
                        <a:t>ns</a:t>
                      </a:r>
                      <a:r>
                        <a:rPr lang="zh-CN" altLang="en-US" sz="1800" dirty="0"/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680666"/>
                  </a:ext>
                </a:extLst>
              </a:tr>
              <a:tr h="3747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全峰拟合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138.40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168.97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336.33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72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前沿拟合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308.37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131.68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32.83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20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波形反演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95.16</a:t>
                      </a:r>
                      <a:r>
                        <a:rPr lang="en-US" altLang="zh-CN" sz="1800" dirty="0"/>
                        <a:t> 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118.66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dirty="0">
                          <a:solidFill>
                            <a:srgbClr val="000000"/>
                          </a:solidFill>
                          <a:effectLst/>
                          <a:latin typeface="NimbusRomNo9L-Regu"/>
                        </a:rPr>
                        <a:t>48.87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579"/>
                  </a:ext>
                </a:extLst>
              </a:tr>
            </a:tbl>
          </a:graphicData>
        </a:graphic>
      </p:graphicFrame>
      <p:pic>
        <p:nvPicPr>
          <p:cNvPr id="37" name="图片 36">
            <a:extLst>
              <a:ext uri="{FF2B5EF4-FFF2-40B4-BE49-F238E27FC236}">
                <a16:creationId xmlns:a16="http://schemas.microsoft.com/office/drawing/2014/main" id="{FD72E586-94B9-0767-476B-0C993DF32D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16" y="2116397"/>
            <a:ext cx="3559840" cy="2572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34E3345-C671-DBFB-DDE7-1B07AF5390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8" y="2127140"/>
            <a:ext cx="3573792" cy="258208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1991A4EA-9C8B-10F3-406C-991EA0545F70}"/>
              </a:ext>
            </a:extLst>
          </p:cNvPr>
          <p:cNvGrpSpPr/>
          <p:nvPr/>
        </p:nvGrpSpPr>
        <p:grpSpPr>
          <a:xfrm>
            <a:off x="8136151" y="1772051"/>
            <a:ext cx="3243799" cy="1621416"/>
            <a:chOff x="8876714" y="247320"/>
            <a:chExt cx="2926080" cy="1861629"/>
          </a:xfrm>
        </p:grpSpPr>
        <p:sp>
          <p:nvSpPr>
            <p:cNvPr id="16" name="箭头: 下 15">
              <a:extLst>
                <a:ext uri="{FF2B5EF4-FFF2-40B4-BE49-F238E27FC236}">
                  <a16:creationId xmlns:a16="http://schemas.microsoft.com/office/drawing/2014/main" id="{BD83E235-3E79-21BA-1474-EB9528FE20AA}"/>
                </a:ext>
              </a:extLst>
            </p:cNvPr>
            <p:cNvSpPr/>
            <p:nvPr/>
          </p:nvSpPr>
          <p:spPr>
            <a:xfrm rot="19294429">
              <a:off x="10122434" y="247320"/>
              <a:ext cx="135055" cy="1861629"/>
            </a:xfrm>
            <a:prstGeom prst="downArrow">
              <a:avLst>
                <a:gd name="adj1" fmla="val 23871"/>
                <a:gd name="adj2" fmla="val 50000"/>
              </a:avLst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B45019F-7480-2464-57BA-198ABBB37B76}"/>
                </a:ext>
              </a:extLst>
            </p:cNvPr>
            <p:cNvSpPr/>
            <p:nvPr/>
          </p:nvSpPr>
          <p:spPr>
            <a:xfrm>
              <a:off x="8876714" y="365125"/>
              <a:ext cx="2926080" cy="45719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00BCAB5-CBB8-A227-2C7A-AC300453AA1E}"/>
                </a:ext>
              </a:extLst>
            </p:cNvPr>
            <p:cNvSpPr/>
            <p:nvPr/>
          </p:nvSpPr>
          <p:spPr>
            <a:xfrm>
              <a:off x="8876714" y="1945824"/>
              <a:ext cx="2926080" cy="45719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2E1263EA-4093-0504-0A2F-B13FDA350B8F}"/>
              </a:ext>
            </a:extLst>
          </p:cNvPr>
          <p:cNvSpPr/>
          <p:nvPr/>
        </p:nvSpPr>
        <p:spPr>
          <a:xfrm>
            <a:off x="8136149" y="3493590"/>
            <a:ext cx="3243800" cy="3982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2962380-56BC-70A1-E8F2-8AEB44EDDF3F}"/>
              </a:ext>
            </a:extLst>
          </p:cNvPr>
          <p:cNvSpPr/>
          <p:nvPr/>
        </p:nvSpPr>
        <p:spPr>
          <a:xfrm>
            <a:off x="10797445" y="3456167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4B064D9-6554-EF78-CE39-FE16863542E0}"/>
              </a:ext>
            </a:extLst>
          </p:cNvPr>
          <p:cNvSpPr/>
          <p:nvPr/>
        </p:nvSpPr>
        <p:spPr>
          <a:xfrm>
            <a:off x="8445866" y="3455035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EEEAEAB-E623-51E3-9BC0-8BE2B708FB85}"/>
              </a:ext>
            </a:extLst>
          </p:cNvPr>
          <p:cNvSpPr/>
          <p:nvPr/>
        </p:nvSpPr>
        <p:spPr>
          <a:xfrm>
            <a:off x="8900403" y="3454774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27E7996-5454-8EBD-87C2-2D145135DD52}"/>
              </a:ext>
            </a:extLst>
          </p:cNvPr>
          <p:cNvSpPr/>
          <p:nvPr/>
        </p:nvSpPr>
        <p:spPr>
          <a:xfrm>
            <a:off x="9364154" y="3453840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A481B15-9C5E-8214-0FF5-EAAD1CC37A1B}"/>
              </a:ext>
            </a:extLst>
          </p:cNvPr>
          <p:cNvSpPr/>
          <p:nvPr/>
        </p:nvSpPr>
        <p:spPr>
          <a:xfrm>
            <a:off x="9887686" y="3454212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64AB497-8BEB-2B6F-A1EA-E885ED5512C2}"/>
              </a:ext>
            </a:extLst>
          </p:cNvPr>
          <p:cNvSpPr/>
          <p:nvPr/>
        </p:nvSpPr>
        <p:spPr>
          <a:xfrm>
            <a:off x="10350970" y="3454774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梯形 25">
            <a:extLst>
              <a:ext uri="{FF2B5EF4-FFF2-40B4-BE49-F238E27FC236}">
                <a16:creationId xmlns:a16="http://schemas.microsoft.com/office/drawing/2014/main" id="{F41ABDF6-6D93-8C38-46AE-18BEE8FAA89F}"/>
              </a:ext>
            </a:extLst>
          </p:cNvPr>
          <p:cNvSpPr/>
          <p:nvPr/>
        </p:nvSpPr>
        <p:spPr>
          <a:xfrm flipH="1">
            <a:off x="8846957" y="3328633"/>
            <a:ext cx="517195" cy="119703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梯形 26">
            <a:extLst>
              <a:ext uri="{FF2B5EF4-FFF2-40B4-BE49-F238E27FC236}">
                <a16:creationId xmlns:a16="http://schemas.microsoft.com/office/drawing/2014/main" id="{B8DB1E78-09CB-0DA0-CB7C-55D0536036DA}"/>
              </a:ext>
            </a:extLst>
          </p:cNvPr>
          <p:cNvSpPr/>
          <p:nvPr/>
        </p:nvSpPr>
        <p:spPr>
          <a:xfrm flipH="1">
            <a:off x="9485253" y="2493690"/>
            <a:ext cx="90641" cy="908707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梯形 27">
            <a:extLst>
              <a:ext uri="{FF2B5EF4-FFF2-40B4-BE49-F238E27FC236}">
                <a16:creationId xmlns:a16="http://schemas.microsoft.com/office/drawing/2014/main" id="{E4F65218-E879-64B5-9986-68297AC79522}"/>
              </a:ext>
            </a:extLst>
          </p:cNvPr>
          <p:cNvSpPr/>
          <p:nvPr/>
        </p:nvSpPr>
        <p:spPr>
          <a:xfrm flipH="1">
            <a:off x="9975453" y="3223010"/>
            <a:ext cx="154248" cy="230830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梯形 28">
            <a:extLst>
              <a:ext uri="{FF2B5EF4-FFF2-40B4-BE49-F238E27FC236}">
                <a16:creationId xmlns:a16="http://schemas.microsoft.com/office/drawing/2014/main" id="{A231C611-5B4D-1F80-72F1-393E27F2F34B}"/>
              </a:ext>
            </a:extLst>
          </p:cNvPr>
          <p:cNvSpPr/>
          <p:nvPr/>
        </p:nvSpPr>
        <p:spPr>
          <a:xfrm flipH="1">
            <a:off x="8995076" y="1874655"/>
            <a:ext cx="167201" cy="1579185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梯形 29">
            <a:extLst>
              <a:ext uri="{FF2B5EF4-FFF2-40B4-BE49-F238E27FC236}">
                <a16:creationId xmlns:a16="http://schemas.microsoft.com/office/drawing/2014/main" id="{CA230AC9-B827-12A2-2238-9408EF5FBE58}"/>
              </a:ext>
            </a:extLst>
          </p:cNvPr>
          <p:cNvSpPr/>
          <p:nvPr/>
        </p:nvSpPr>
        <p:spPr>
          <a:xfrm flipH="1">
            <a:off x="9319698" y="3324840"/>
            <a:ext cx="517195" cy="119703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梯形 30">
            <a:extLst>
              <a:ext uri="{FF2B5EF4-FFF2-40B4-BE49-F238E27FC236}">
                <a16:creationId xmlns:a16="http://schemas.microsoft.com/office/drawing/2014/main" id="{2060FCC8-303C-D607-B2C6-725FEB9D1106}"/>
              </a:ext>
            </a:extLst>
          </p:cNvPr>
          <p:cNvSpPr/>
          <p:nvPr/>
        </p:nvSpPr>
        <p:spPr>
          <a:xfrm flipH="1">
            <a:off x="9797163" y="3328633"/>
            <a:ext cx="517195" cy="119703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梯形 31">
            <a:extLst>
              <a:ext uri="{FF2B5EF4-FFF2-40B4-BE49-F238E27FC236}">
                <a16:creationId xmlns:a16="http://schemas.microsoft.com/office/drawing/2014/main" id="{A0541F38-6733-7C8F-5D8C-E007A97B5415}"/>
              </a:ext>
            </a:extLst>
          </p:cNvPr>
          <p:cNvSpPr/>
          <p:nvPr/>
        </p:nvSpPr>
        <p:spPr>
          <a:xfrm flipH="1">
            <a:off x="8657787" y="3402397"/>
            <a:ext cx="1773880" cy="52377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B4650ED-8E97-F896-10A0-B2823A609C6B}"/>
              </a:ext>
            </a:extLst>
          </p:cNvPr>
          <p:cNvSpPr txBox="1"/>
          <p:nvPr/>
        </p:nvSpPr>
        <p:spPr>
          <a:xfrm>
            <a:off x="9982200" y="2791319"/>
            <a:ext cx="22687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最快阳极信号时间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Tmin</a:t>
            </a:r>
            <a:endParaRPr lang="zh-CN" altLang="en-US" sz="16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2DB1351-40C2-DF6E-131F-DDF05ECA9701}"/>
              </a:ext>
            </a:extLst>
          </p:cNvPr>
          <p:cNvSpPr txBox="1"/>
          <p:nvPr/>
        </p:nvSpPr>
        <p:spPr>
          <a:xfrm>
            <a:off x="6512975" y="1914475"/>
            <a:ext cx="26493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最慢阳极信号时间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Tmax</a:t>
            </a:r>
            <a:endParaRPr lang="zh-CN" altLang="en-US" sz="16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21F6259-10D0-8125-77DC-08A6BFB2EE80}"/>
              </a:ext>
            </a:extLst>
          </p:cNvPr>
          <p:cNvSpPr txBox="1"/>
          <p:nvPr/>
        </p:nvSpPr>
        <p:spPr>
          <a:xfrm>
            <a:off x="9338778" y="1446260"/>
            <a:ext cx="2491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阴极信号时间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Tcathode</a:t>
            </a:r>
            <a:endParaRPr lang="zh-CN" altLang="en-US" sz="16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CA96C83-98A4-3F82-12C2-3F4E85756A2C}"/>
              </a:ext>
            </a:extLst>
          </p:cNvPr>
          <p:cNvSpPr txBox="1"/>
          <p:nvPr/>
        </p:nvSpPr>
        <p:spPr>
          <a:xfrm>
            <a:off x="790620" y="5104542"/>
            <a:ext cx="12446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刻度结果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43EF5D5-91E8-F92E-83CE-7DB619047DD1}"/>
              </a:ext>
            </a:extLst>
          </p:cNvPr>
          <p:cNvSpPr txBox="1"/>
          <p:nvPr/>
        </p:nvSpPr>
        <p:spPr>
          <a:xfrm>
            <a:off x="7837626" y="3730861"/>
            <a:ext cx="4046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电子最大漂移时间≈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Tmax –Tmin</a:t>
            </a:r>
          </a:p>
          <a:p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	            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≈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 Tmax -Tcathode</a:t>
            </a:r>
            <a:endParaRPr lang="zh-CN" altLang="en-US" sz="16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EAF19A4-1CBE-FDE8-D1B8-BEBFED95FAAA}"/>
              </a:ext>
            </a:extLst>
          </p:cNvPr>
          <p:cNvSpPr txBox="1"/>
          <p:nvPr/>
        </p:nvSpPr>
        <p:spPr>
          <a:xfrm>
            <a:off x="9636005" y="2334701"/>
            <a:ext cx="8895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氚事例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8CD70CAB-949C-B0B9-6788-CB03D272F712}"/>
                  </a:ext>
                </a:extLst>
              </p:cNvPr>
              <p:cNvSpPr txBox="1"/>
              <p:nvPr/>
            </p:nvSpPr>
            <p:spPr>
              <a:xfrm>
                <a:off x="9259486" y="1908170"/>
                <a:ext cx="35169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𝜃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8CD70CAB-949C-B0B9-6788-CB03D272F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486" y="1908170"/>
                <a:ext cx="351692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330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1BF3B-7645-07A6-C4A5-21D1EE77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9B1786-0181-2BDE-A20B-F737147C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4B8790C-CA5A-155D-FF59-AF799DCB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E67F85-8922-0471-7737-D964C895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357"/>
            <a:ext cx="10515600" cy="4589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背景介绍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探测器系统介绍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波形分析算法的改进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探测器噪声的模拟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噪声统计抽样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参数化噪声产生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实验概况及数据分析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总结展望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0D785A-1CFD-3575-E476-9AA24F060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644" y="2624792"/>
            <a:ext cx="2284334" cy="26565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887048-271B-424D-D2E1-DE9DF5B5C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247" y="2625231"/>
            <a:ext cx="2284333" cy="268702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84FB0E2-C0E1-CE9B-5158-D01967F68B5C}"/>
              </a:ext>
            </a:extLst>
          </p:cNvPr>
          <p:cNvSpPr txBox="1"/>
          <p:nvPr/>
        </p:nvSpPr>
        <p:spPr>
          <a:xfrm>
            <a:off x="6216060" y="1545749"/>
            <a:ext cx="3677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如何对探测器的噪声进行模拟？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731972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DF714-94EA-D136-EB4F-6A7D573F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噪声统计抽样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9CBFF29-84CC-8E89-C31B-59C118E0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31783AD-6E0D-9476-35A9-6E4E5EB76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93" y="3223479"/>
            <a:ext cx="3657662" cy="27534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58A977D-0499-0F77-17CA-E805F94A6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593" y="215942"/>
            <a:ext cx="3554768" cy="26759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A6173D0-DD7B-CFDB-7AD2-4A6B3D9502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81" y="822801"/>
            <a:ext cx="3699472" cy="27849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A77E7DD-F731-7174-BBD1-4D1CFE7411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60" y="3678837"/>
            <a:ext cx="3504468" cy="2638107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id="{A64B3C0D-0651-F663-A286-A4F6FE0970BE}"/>
              </a:ext>
            </a:extLst>
          </p:cNvPr>
          <p:cNvSpPr/>
          <p:nvPr/>
        </p:nvSpPr>
        <p:spPr>
          <a:xfrm>
            <a:off x="6188485" y="3214955"/>
            <a:ext cx="648073" cy="543298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669734E-B1C2-ABA6-DAC8-B278630BF278}"/>
              </a:ext>
            </a:extLst>
          </p:cNvPr>
          <p:cNvSpPr/>
          <p:nvPr/>
        </p:nvSpPr>
        <p:spPr>
          <a:xfrm>
            <a:off x="7143450" y="3202871"/>
            <a:ext cx="481977" cy="452258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068CAA7-1405-3C1A-2637-B740AAA266C5}"/>
              </a:ext>
            </a:extLst>
          </p:cNvPr>
          <p:cNvSpPr/>
          <p:nvPr/>
        </p:nvSpPr>
        <p:spPr>
          <a:xfrm>
            <a:off x="1299510" y="971591"/>
            <a:ext cx="3621814" cy="563329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FB7F60C-42D4-1FB5-094A-90646605FE74}"/>
              </a:ext>
            </a:extLst>
          </p:cNvPr>
          <p:cNvSpPr/>
          <p:nvPr/>
        </p:nvSpPr>
        <p:spPr>
          <a:xfrm>
            <a:off x="8074217" y="391289"/>
            <a:ext cx="3554769" cy="596506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5EF1C015-D2D4-D067-9485-84DEB34D82A7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4970343" y="3678689"/>
            <a:ext cx="1313050" cy="45861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71D45B5-161B-193A-A607-12430A6CE767}"/>
              </a:ext>
            </a:extLst>
          </p:cNvPr>
          <p:cNvCxnSpPr>
            <a:cxnSpLocks/>
          </p:cNvCxnSpPr>
          <p:nvPr/>
        </p:nvCxnSpPr>
        <p:spPr>
          <a:xfrm flipV="1">
            <a:off x="7625427" y="3166026"/>
            <a:ext cx="448790" cy="20779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796BC86-38C0-4CA7-7738-4B484120BB6C}"/>
                  </a:ext>
                </a:extLst>
              </p:cNvPr>
              <p:cNvSpPr txBox="1"/>
              <p:nvPr/>
            </p:nvSpPr>
            <p:spPr>
              <a:xfrm>
                <a:off x="8541482" y="2896005"/>
                <a:ext cx="28536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2000" dirty="0"/>
                  <a:t>可以看到周期结构</a:t>
                </a:r>
              </a:p>
            </p:txBody>
          </p:sp>
        </mc:Choice>
        <mc:Fallback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796BC86-38C0-4CA7-7738-4B484120B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482" y="2896005"/>
                <a:ext cx="2853646" cy="400110"/>
              </a:xfrm>
              <a:prstGeom prst="rect">
                <a:avLst/>
              </a:prstGeom>
              <a:blipFill>
                <a:blip r:embed="rId7"/>
                <a:stretch>
                  <a:fillRect t="-12121" r="-855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D6AE11C-A385-1EF4-A384-AEA91DB03BD3}"/>
                  </a:ext>
                </a:extLst>
              </p:cNvPr>
              <p:cNvSpPr txBox="1"/>
              <p:nvPr/>
            </p:nvSpPr>
            <p:spPr>
              <a:xfrm>
                <a:off x="8404429" y="5956240"/>
                <a:ext cx="31277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看到</m:t>
                    </m:r>
                  </m:oMath>
                </a14:m>
                <a:r>
                  <a:rPr lang="zh-CN" altLang="en-US" sz="2000" dirty="0"/>
                  <a:t>强关联性</a:t>
                </a:r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D6AE11C-A385-1EF4-A384-AEA91DB03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429" y="5956240"/>
                <a:ext cx="3127751" cy="400110"/>
              </a:xfrm>
              <a:prstGeom prst="rect">
                <a:avLst/>
              </a:prstGeom>
              <a:blipFill>
                <a:blip r:embed="rId8"/>
                <a:stretch>
                  <a:fillRect t="-12121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06D771FF-6245-0CA1-23E4-D718A416910C}"/>
                  </a:ext>
                </a:extLst>
              </p:cNvPr>
              <p:cNvSpPr txBox="1"/>
              <p:nvPr/>
            </p:nvSpPr>
            <p:spPr>
              <a:xfrm>
                <a:off x="1925458" y="3528717"/>
                <a:ext cx="270667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/>
                  <a:t>关联性较弱</a:t>
                </a:r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06D771FF-6245-0CA1-23E4-D718A4169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458" y="3528717"/>
                <a:ext cx="2706672" cy="400110"/>
              </a:xfrm>
              <a:prstGeom prst="rect">
                <a:avLst/>
              </a:prstGeom>
              <a:blipFill>
                <a:blip r:embed="rId9"/>
                <a:stretch>
                  <a:fillRect t="-13846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D56F02D-277A-BFD0-0E12-1495313C6226}"/>
                  </a:ext>
                </a:extLst>
              </p:cNvPr>
              <p:cNvSpPr txBox="1"/>
              <p:nvPr/>
            </p:nvSpPr>
            <p:spPr>
              <a:xfrm>
                <a:off x="2025817" y="6258128"/>
                <a:ext cx="2706672" cy="392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dirty="0"/>
                  <a:t>满足独立的</a:t>
                </a:r>
                <a:r>
                  <a:rPr lang="en-US" altLang="zh-CN" dirty="0"/>
                  <a:t>Γ</a:t>
                </a:r>
                <a:r>
                  <a:rPr lang="zh-CN" altLang="en-US" dirty="0"/>
                  <a:t>分布</a:t>
                </a:r>
              </a:p>
            </p:txBody>
          </p:sp>
        </mc:Choice>
        <mc:Fallback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FD56F02D-277A-BFD0-0E12-1495313C6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817" y="6258128"/>
                <a:ext cx="2706672" cy="392993"/>
              </a:xfrm>
              <a:prstGeom prst="rect">
                <a:avLst/>
              </a:prstGeom>
              <a:blipFill>
                <a:blip r:embed="rId10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8F8612D-BB5A-71C6-EFE3-BBBA83B86936}"/>
                  </a:ext>
                </a:extLst>
              </p:cNvPr>
              <p:cNvSpPr txBox="1"/>
              <p:nvPr/>
            </p:nvSpPr>
            <p:spPr>
              <a:xfrm>
                <a:off x="4972681" y="3270961"/>
                <a:ext cx="2987210" cy="421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8F8612D-BB5A-71C6-EFE3-BBBA83B86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681" y="3270961"/>
                <a:ext cx="2987210" cy="4210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94DF463-B0C5-2F3C-B77D-3A59FC4E8E61}"/>
                  </a:ext>
                </a:extLst>
              </p:cNvPr>
              <p:cNvSpPr txBox="1"/>
              <p:nvPr/>
            </p:nvSpPr>
            <p:spPr>
              <a:xfrm>
                <a:off x="5037652" y="4371411"/>
                <a:ext cx="23603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2000" dirty="0"/>
                  <a:t>进行独立抽样</a:t>
                </a:r>
              </a:p>
            </p:txBody>
          </p:sp>
        </mc:Choice>
        <mc:Fallback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94DF463-B0C5-2F3C-B77D-3A59FC4E8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652" y="4371411"/>
                <a:ext cx="2360388" cy="400110"/>
              </a:xfrm>
              <a:prstGeom prst="rect">
                <a:avLst/>
              </a:prstGeom>
              <a:blipFill>
                <a:blip r:embed="rId12"/>
                <a:stretch>
                  <a:fillRect t="-12121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B87D2E6-E8DB-4938-8FF2-AE380566A7E1}"/>
                  </a:ext>
                </a:extLst>
              </p:cNvPr>
              <p:cNvSpPr txBox="1"/>
              <p:nvPr/>
            </p:nvSpPr>
            <p:spPr>
              <a:xfrm>
                <a:off x="4977739" y="2259282"/>
                <a:ext cx="31177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zh-CN" altLang="en-US" sz="2000" dirty="0"/>
                  <a:t>进行马尔科夫链抽样</a:t>
                </a:r>
              </a:p>
            </p:txBody>
          </p:sp>
        </mc:Choice>
        <mc:Fallback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FB87D2E6-E8DB-4938-8FF2-AE380566A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739" y="2259282"/>
                <a:ext cx="3117720" cy="400110"/>
              </a:xfrm>
              <a:prstGeom prst="rect">
                <a:avLst/>
              </a:prstGeom>
              <a:blipFill>
                <a:blip r:embed="rId13"/>
                <a:stretch>
                  <a:fillRect t="-13846" r="-391" b="-2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56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0589F-AC92-7B32-114B-8DD62F92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噪声统计抽样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BD396E0-0D5F-FEDC-F54E-5D32917C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D66FBC-680B-14B8-3492-43E005532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利用实验统计进行抽样能够展现噪声的细节</a:t>
            </a:r>
            <a:endParaRPr lang="en-US" altLang="zh-CN" dirty="0"/>
          </a:p>
          <a:p>
            <a:r>
              <a:rPr lang="zh-CN" altLang="en-US" dirty="0"/>
              <a:t>但是该方法消耗的时间与内存较大，可以寻求参数化的方法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C64107-3B5C-BC8F-7483-2B004E675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93" y="2632763"/>
            <a:ext cx="2284334" cy="26565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9C6165-E17C-20EB-208A-5CBA56ED7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912" y="2658632"/>
            <a:ext cx="2284333" cy="2687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656D2DB-8880-57EE-EAFF-DD5E33B1D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401" y="2687514"/>
            <a:ext cx="2543298" cy="261632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0BBF846-EF30-3CF7-477F-9E4F96DF5247}"/>
              </a:ext>
            </a:extLst>
          </p:cNvPr>
          <p:cNvSpPr txBox="1"/>
          <p:nvPr/>
        </p:nvSpPr>
        <p:spPr>
          <a:xfrm>
            <a:off x="2853788" y="5540345"/>
            <a:ext cx="1314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kern="100" dirty="0">
                <a:ea typeface="Cambria Math" panose="02040503050406030204" pitchFamily="18" charset="0"/>
                <a:cs typeface="Times New Roman" panose="02020603050405020304" pitchFamily="18" charset="0"/>
              </a:rPr>
              <a:t>实验噪声</a:t>
            </a: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ED5518-0E30-7686-8E82-27971A09FD74}"/>
              </a:ext>
            </a:extLst>
          </p:cNvPr>
          <p:cNvSpPr txBox="1"/>
          <p:nvPr/>
        </p:nvSpPr>
        <p:spPr>
          <a:xfrm>
            <a:off x="8380946" y="5540345"/>
            <a:ext cx="13141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kern="100" dirty="0">
                <a:ea typeface="Cambria Math" panose="02040503050406030204" pitchFamily="18" charset="0"/>
                <a:cs typeface="Times New Roman" panose="02020603050405020304" pitchFamily="18" charset="0"/>
              </a:rPr>
              <a:t>模拟噪声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80994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1ACDDF-707F-F313-1D8B-C5FDE9C8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参数化噪声产生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F6D7A7D-B898-A909-1FCF-63844B5A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28C8A832-BBEE-93C5-D840-83472084AC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噪声可以看成是线性随机微分过程</a:t>
                </a:r>
                <a:endParaRPr lang="en-US" altLang="zh-CN" dirty="0"/>
              </a:p>
              <a:p>
                <a:r>
                  <a:rPr lang="zh-CN" altLang="en-US" dirty="0"/>
                  <a:t>利用给白噪声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dirty="0"/>
                  <a:t>添加滤波产生：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zh-CN" altLang="en-US" dirty="0"/>
                  <a:t>选取分数布朗运动模型：滤波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/2)</m:t>
                        </m:r>
                      </m:den>
                    </m:f>
                  </m:oMath>
                </a14:m>
                <a:r>
                  <a:rPr lang="zh-CN" altLang="en-US" dirty="0"/>
                  <a:t>，能量谱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en-US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d>
                    <m:r>
                      <a:rPr lang="en-US" altLang="zh-CN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num>
                      <m:den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dirty="0"/>
              </a:p>
              <a:p>
                <a:r>
                  <a:rPr lang="zh-CN" altLang="en-US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实验噪声能量谱成分分析：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en-US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28C8A832-BBEE-93C5-D840-83472084AC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211EF1F-790A-C992-3AD4-0DE337C7E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741" y="3195173"/>
            <a:ext cx="3935813" cy="31546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22A815-C649-FF25-019C-EFC7724C16FF}"/>
                  </a:ext>
                </a:extLst>
              </p:cNvPr>
              <p:cNvSpPr txBox="1"/>
              <p:nvPr/>
            </p:nvSpPr>
            <p:spPr>
              <a:xfrm>
                <a:off x="1907871" y="4229822"/>
                <a:ext cx="3139056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0" i="1" kern="10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acc>
                      <m:r>
                        <a:rPr lang="en-US" altLang="zh-CN" b="0" i="1" kern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5387+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323481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1.87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22A815-C649-FF25-019C-EFC7724C1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871" y="4229822"/>
                <a:ext cx="3139056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E8CFCCB5-BBA7-C54E-D270-64FAB61174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35"/>
          <a:stretch/>
        </p:blipFill>
        <p:spPr>
          <a:xfrm>
            <a:off x="6019801" y="3331145"/>
            <a:ext cx="4541752" cy="284581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71B68E4-3FBB-DAB6-2ED5-B97B17A74F05}"/>
              </a:ext>
            </a:extLst>
          </p:cNvPr>
          <p:cNvSpPr txBox="1"/>
          <p:nvPr/>
        </p:nvSpPr>
        <p:spPr>
          <a:xfrm>
            <a:off x="7620655" y="438863"/>
            <a:ext cx="4376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N.J. Kasdin, Proceedings of the IEEE, 1995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41A7B7-EA77-8B8F-ABA4-04F7E8BE2822}"/>
              </a:ext>
            </a:extLst>
          </p:cNvPr>
          <p:cNvSpPr txBox="1"/>
          <p:nvPr/>
        </p:nvSpPr>
        <p:spPr>
          <a:xfrm>
            <a:off x="2025817" y="6301204"/>
            <a:ext cx="2706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kern="100" dirty="0">
                <a:ea typeface="Cambria Math" panose="02040503050406030204" pitchFamily="18" charset="0"/>
                <a:cs typeface="Times New Roman" panose="02020603050405020304" pitchFamily="18" charset="0"/>
              </a:rPr>
              <a:t>实验噪声能量谱分析</a:t>
            </a:r>
            <a:endParaRPr lang="zh-CN" altLang="en-US"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1735D12-8A6A-6AC3-7DC9-9CF6E63609A9}"/>
              </a:ext>
            </a:extLst>
          </p:cNvPr>
          <p:cNvSpPr txBox="1"/>
          <p:nvPr/>
        </p:nvSpPr>
        <p:spPr>
          <a:xfrm>
            <a:off x="7291015" y="6276321"/>
            <a:ext cx="19993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kern="100" dirty="0">
                <a:ea typeface="Cambria Math" panose="02040503050406030204" pitchFamily="18" charset="0"/>
                <a:cs typeface="Times New Roman" panose="02020603050405020304" pitchFamily="18" charset="0"/>
              </a:rPr>
              <a:t>噪声与信号模拟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40765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A1D13-86F0-21B8-9AB8-30CA9E9D0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287181-410C-F8D0-B415-AE7EC976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BE74327-FF4A-DF0E-084F-79198920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783410-7EA8-7FD7-C325-DE36EB474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357"/>
            <a:ext cx="10515600" cy="4589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背景介绍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探测器系统介绍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波形分析算法的改进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探测器噪声的模拟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实验概况及数据分析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实验设置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数据分析进展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总结展望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3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C661D0-2F20-1F32-BB9F-F0E929800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实验设置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1041D0C-6390-46C7-42D9-7D001CDE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7DE68BD-5355-262A-C041-F46C75E680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5677"/>
                <a:ext cx="6816213" cy="475128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Li</m:t>
                        </m:r>
                      </m:e>
                    </m:sPre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zh-CN" altLang="en-US" sz="2000" dirty="0"/>
                  <a:t>样品参数：</a:t>
                </a:r>
                <a:endParaRPr lang="en-US" altLang="zh-CN" sz="2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Li</m:t>
                        </m:r>
                      </m:e>
                    </m:sPre>
                  </m:oMath>
                </a14:m>
                <a:r>
                  <a:rPr lang="zh-CN" altLang="en-US" sz="2000" dirty="0"/>
                  <a:t>丰度 </a:t>
                </a:r>
                <a:r>
                  <a:rPr lang="en-US" altLang="zh-CN" sz="2000" dirty="0"/>
                  <a:t>95%</a:t>
                </a:r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Li</m:t>
                        </m:r>
                      </m:e>
                    </m:sPre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zh-CN" altLang="en-US" sz="2000" dirty="0"/>
                  <a:t>面密度 </a:t>
                </a:r>
                <a:r>
                  <a:rPr lang="en-US" altLang="zh-CN" sz="2000" dirty="0"/>
                  <a:t>148ug/cm2</a:t>
                </a:r>
                <a:r>
                  <a:rPr lang="zh-CN" altLang="en-US" sz="2000" dirty="0"/>
                  <a:t>、厚度 </a:t>
                </a:r>
                <a:r>
                  <a:rPr lang="en-US" altLang="zh-CN" sz="2000" dirty="0"/>
                  <a:t>560nm</a:t>
                </a:r>
                <a:r>
                  <a:rPr lang="zh-CN" altLang="en-US" sz="2000" dirty="0"/>
                  <a:t>、直径 </a:t>
                </a:r>
                <a:r>
                  <a:rPr lang="en-US" altLang="zh-CN" sz="2000" dirty="0"/>
                  <a:t>66mm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Al</a:t>
                </a:r>
                <a:r>
                  <a:rPr lang="zh-CN" altLang="en-US" sz="2000" dirty="0"/>
                  <a:t>衬直径 </a:t>
                </a:r>
                <a:r>
                  <a:rPr lang="en-US" altLang="zh-CN" sz="2000" dirty="0"/>
                  <a:t>89mm</a:t>
                </a:r>
                <a:r>
                  <a:rPr lang="zh-CN" altLang="en-US" sz="2000" dirty="0"/>
                  <a:t>、厚度 </a:t>
                </a:r>
                <a:r>
                  <a:rPr lang="en-US" altLang="zh-CN" sz="2000" dirty="0"/>
                  <a:t>10.8um</a:t>
                </a:r>
              </a:p>
              <a:p>
                <a:r>
                  <a:rPr lang="zh-CN" altLang="en-US" sz="2000" dirty="0"/>
                  <a:t>束斑设置：</a:t>
                </a:r>
                <a:endParaRPr lang="en-US" altLang="zh-CN" sz="2000" dirty="0"/>
              </a:p>
              <a:p>
                <a:pPr marL="0" indent="0" algn="ctr">
                  <a:buNone/>
                </a:pPr>
                <a:r>
                  <a:rPr lang="en-US" altLang="zh-CN" sz="2000" dirty="0"/>
                  <a:t>  </a:t>
                </a:r>
                <a:r>
                  <a:rPr lang="zh-CN" altLang="en-US" sz="2000" dirty="0"/>
                  <a:t>厅</a:t>
                </a:r>
                <a:r>
                  <a:rPr lang="en-US" altLang="zh-CN" sz="2000" dirty="0"/>
                  <a:t>2 + 1mmGd + 6cmPb + φ30</a:t>
                </a:r>
                <a:r>
                  <a:rPr lang="zh-CN" altLang="en-US" sz="2000" dirty="0"/>
                  <a:t>束流</a:t>
                </a:r>
                <a:endParaRPr lang="en-US" altLang="zh-CN" sz="2000" dirty="0"/>
              </a:p>
              <a:p>
                <a:r>
                  <a:rPr lang="zh-CN" altLang="en-US" sz="2000" dirty="0"/>
                  <a:t>探测器设置：</a:t>
                </a:r>
                <a:endParaRPr lang="en-US" altLang="zh-CN" sz="2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漂移区长度 </a:t>
                </a:r>
                <a:r>
                  <a:rPr lang="en-US" altLang="zh-CN" sz="2000" dirty="0"/>
                  <a:t>70mm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工作气体 </a:t>
                </a:r>
                <a:r>
                  <a:rPr lang="en-US" altLang="zh-CN" sz="2000" dirty="0"/>
                  <a:t>Ar</a:t>
                </a:r>
                <a:r>
                  <a:rPr lang="zh-CN" altLang="en-US" sz="2000" dirty="0"/>
                  <a:t>（</a:t>
                </a:r>
                <a:r>
                  <a:rPr lang="en-US" altLang="zh-CN" sz="2000" dirty="0"/>
                  <a:t>93%</a:t>
                </a:r>
                <a:r>
                  <a:rPr lang="zh-CN" altLang="en-US" sz="2000" dirty="0"/>
                  <a:t>）</a:t>
                </a:r>
                <a:r>
                  <a:rPr lang="en-US" altLang="zh-CN" sz="2000" dirty="0"/>
                  <a:t>+ CO2</a:t>
                </a:r>
                <a:r>
                  <a:rPr lang="zh-CN" altLang="en-US" sz="2000" dirty="0"/>
                  <a:t>（</a:t>
                </a:r>
                <a:r>
                  <a:rPr lang="en-US" altLang="zh-CN" sz="2000" dirty="0"/>
                  <a:t>7%</a:t>
                </a:r>
                <a:r>
                  <a:rPr lang="zh-CN" altLang="en-US" sz="2000" dirty="0"/>
                  <a:t>）</a:t>
                </a:r>
                <a:endParaRPr lang="en-US" altLang="zh-CN" sz="2000" dirty="0"/>
              </a:p>
              <a:p>
                <a:r>
                  <a:rPr lang="zh-CN" altLang="en-US" sz="2000" dirty="0"/>
                  <a:t>探测条件：</a:t>
                </a:r>
                <a:endParaRPr lang="en-US" altLang="zh-CN" sz="2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低压（</a:t>
                </a:r>
                <a:r>
                  <a:rPr lang="en-US" altLang="zh-CN" sz="2000" dirty="0"/>
                  <a:t>50000Pa</a:t>
                </a:r>
                <a:r>
                  <a:rPr lang="zh-CN" altLang="en-US" sz="2000" dirty="0"/>
                  <a:t>）测量</a:t>
                </a:r>
                <a:r>
                  <a:rPr lang="en-US" altLang="zh-CN" sz="2000" dirty="0"/>
                  <a:t>α</a:t>
                </a:r>
                <a:r>
                  <a:rPr lang="zh-CN" altLang="en-US" sz="2000" dirty="0"/>
                  <a:t>（</a:t>
                </a:r>
                <a:r>
                  <a:rPr lang="en-US" altLang="zh-CN" sz="2000" dirty="0"/>
                  <a:t>2.05MeV</a:t>
                </a:r>
                <a:r>
                  <a:rPr lang="zh-CN" altLang="en-US" sz="2000" dirty="0"/>
                  <a:t>，</a:t>
                </a:r>
                <a:r>
                  <a:rPr lang="en-US" altLang="zh-CN" sz="2000" dirty="0"/>
                  <a:t>23.2mm</a:t>
                </a:r>
                <a:r>
                  <a:rPr lang="zh-CN" altLang="en-US" sz="2000" dirty="0"/>
                  <a:t>） </a:t>
                </a:r>
                <a:endParaRPr lang="en-US" altLang="zh-CN" sz="20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常压（</a:t>
                </a:r>
                <a:r>
                  <a:rPr lang="en-US" altLang="zh-CN" sz="2000" dirty="0"/>
                  <a:t>93500Pa</a:t>
                </a:r>
                <a:r>
                  <a:rPr lang="zh-CN" altLang="en-US" sz="2000" dirty="0"/>
                  <a:t>）测量</a:t>
                </a:r>
                <a:r>
                  <a:rPr lang="en-US" altLang="zh-CN" sz="2000" dirty="0"/>
                  <a:t>T</a:t>
                </a:r>
                <a:r>
                  <a:rPr lang="zh-CN" altLang="en-US" sz="2000" dirty="0"/>
                  <a:t>（</a:t>
                </a:r>
                <a:r>
                  <a:rPr lang="en-US" altLang="zh-CN" sz="2000" dirty="0"/>
                  <a:t>2.70MeV</a:t>
                </a:r>
                <a:r>
                  <a:rPr lang="zh-CN" altLang="en-US" sz="2000" dirty="0"/>
                  <a:t>，</a:t>
                </a:r>
                <a:r>
                  <a:rPr lang="en-US" altLang="zh-CN" sz="2000" dirty="0"/>
                  <a:t>68.6mm</a:t>
                </a:r>
                <a:r>
                  <a:rPr lang="zh-CN" altLang="en-US" sz="2000" dirty="0"/>
                  <a:t>）</a:t>
                </a:r>
                <a:endParaRPr lang="en-US" altLang="zh-CN" sz="2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B7DE68BD-5355-262A-C041-F46C75E680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5677"/>
                <a:ext cx="6816213" cy="4751286"/>
              </a:xfrm>
              <a:blipFill>
                <a:blip r:embed="rId3"/>
                <a:stretch>
                  <a:fillRect l="-805" t="-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8594004-96BF-7352-6587-55EA4939A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71" y="3155306"/>
            <a:ext cx="4671186" cy="286750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BC842F5-C77E-04D0-168F-1278B43E0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8"/>
          <a:stretch/>
        </p:blipFill>
        <p:spPr bwMode="auto">
          <a:xfrm>
            <a:off x="7369277" y="540529"/>
            <a:ext cx="1486593" cy="168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4D213F2-6C13-9EEE-F69A-5990528F9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6652" y="136525"/>
            <a:ext cx="1857275" cy="244623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152FF09-C2D1-82E5-30B0-6C5526B341C7}"/>
              </a:ext>
            </a:extLst>
          </p:cNvPr>
          <p:cNvSpPr txBox="1"/>
          <p:nvPr/>
        </p:nvSpPr>
        <p:spPr>
          <a:xfrm>
            <a:off x="8263275" y="2685244"/>
            <a:ext cx="20409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样品与实验图片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67421C-921A-8176-D256-F66CDF93EFB4}"/>
                  </a:ext>
                </a:extLst>
              </p:cNvPr>
              <p:cNvSpPr txBox="1"/>
              <p:nvPr/>
            </p:nvSpPr>
            <p:spPr>
              <a:xfrm>
                <a:off x="8023122" y="6092764"/>
                <a:ext cx="280219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Li</m:t>
                        </m:r>
                      </m:e>
                    </m:sPre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zh-CN" altLang="en-US" sz="2000" dirty="0"/>
                  <a:t> 实验示意图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967421C-921A-8176-D256-F66CDF93E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122" y="6092764"/>
                <a:ext cx="2802194" cy="400110"/>
              </a:xfrm>
              <a:prstGeom prst="rect">
                <a:avLst/>
              </a:prstGeom>
              <a:blipFill>
                <a:blip r:embed="rId7"/>
                <a:stretch>
                  <a:fillRect t="-12121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63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AD94FB-BCBD-16A0-E06E-F84A318B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7A6140D-8AF1-CC33-B1E2-D050FBA2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148DF6-453C-01E2-6BDB-02CEB675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357"/>
            <a:ext cx="10515600" cy="4589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背景介绍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探测器系统介绍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波形分析算法的改进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探测器噪声的模拟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实验概况及数据分析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总结展望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0198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E5D608EB-FF62-3A29-3547-41DB8F9416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基于径迹和能量对粒子做基本的筛选</a:t>
                </a:r>
                <a:endParaRPr lang="en-US" altLang="zh-CN" dirty="0"/>
              </a:p>
              <a:p>
                <a:r>
                  <a:rPr lang="zh-CN" altLang="en-US" dirty="0"/>
                  <a:t>对于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𝜃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  <a:latin typeface="+mn-ea"/>
                  </a:rPr>
                  <a:t>较大的事例，可以以平均能损进行区分：</a:t>
                </a:r>
                <a:endParaRPr lang="en-US" altLang="zh-CN" dirty="0">
                  <a:solidFill>
                    <a:prstClr val="black"/>
                  </a:solidFill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prstClr val="black"/>
                    </a:solidFill>
                    <a:latin typeface="+mn-ea"/>
                  </a:rPr>
                  <a:t>		</a:t>
                </a:r>
                <a:r>
                  <a:rPr lang="zh-CN" altLang="en-US" dirty="0">
                    <a:solidFill>
                      <a:prstClr val="black"/>
                    </a:solidFill>
                    <a:latin typeface="+mn-ea"/>
                  </a:rPr>
                  <a:t>粒子能量 </a:t>
                </a:r>
                <a:r>
                  <a:rPr lang="en-US" altLang="zh-CN" dirty="0">
                    <a:solidFill>
                      <a:prstClr val="black"/>
                    </a:solidFill>
                    <a:latin typeface="+mn-ea"/>
                  </a:rPr>
                  <a:t>/ </a:t>
                </a:r>
                <a:r>
                  <a:rPr lang="zh-CN" altLang="en-US" dirty="0">
                    <a:solidFill>
                      <a:prstClr val="black"/>
                    </a:solidFill>
                    <a:latin typeface="+mn-ea"/>
                  </a:rPr>
                  <a:t>径迹长度</a:t>
                </a:r>
                <a:endParaRPr lang="en-US" altLang="zh-CN" dirty="0">
                  <a:solidFill>
                    <a:prstClr val="black"/>
                  </a:solidFill>
                  <a:latin typeface="+mn-ea"/>
                </a:endParaRPr>
              </a:p>
              <a:p>
                <a:r>
                  <a:rPr lang="zh-CN" altLang="en-US" dirty="0"/>
                  <a:t>对于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𝜃</m:t>
                    </m:r>
                  </m:oMath>
                </a14:m>
                <a:r>
                  <a:rPr lang="zh-CN" altLang="en-US" dirty="0">
                    <a:solidFill>
                      <a:prstClr val="black"/>
                    </a:solidFill>
                    <a:latin typeface="+mn-ea"/>
                  </a:rPr>
                  <a:t>较小的事例，可以以电离均匀性进行区分：</a:t>
                </a:r>
                <a:endParaRPr lang="en-US" altLang="zh-CN" dirty="0">
                  <a:solidFill>
                    <a:prstClr val="black"/>
                  </a:solidFill>
                  <a:latin typeface="+mn-ea"/>
                </a:endParaRPr>
              </a:p>
              <a:p>
                <a:pPr marL="0" indent="0">
                  <a:buNone/>
                </a:pPr>
                <a:r>
                  <a:rPr lang="en-US" altLang="zh-CN" dirty="0"/>
                  <a:t>		</a:t>
                </a:r>
                <a:r>
                  <a:rPr lang="zh-CN" altLang="en-US" dirty="0"/>
                  <a:t>粒子能量</a:t>
                </a:r>
                <a:r>
                  <a:rPr lang="zh-CN" altLang="en-US" dirty="0">
                    <a:latin typeface="+mn-ea"/>
                  </a:rPr>
                  <a:t> </a:t>
                </a:r>
                <a:r>
                  <a:rPr lang="en-US" altLang="zh-CN" dirty="0">
                    <a:latin typeface="+mn-ea"/>
                  </a:rPr>
                  <a:t>/ </a:t>
                </a:r>
                <a:r>
                  <a:rPr lang="zh-CN" altLang="en-US" dirty="0"/>
                  <a:t>击中</a:t>
                </a:r>
                <a:r>
                  <a:rPr lang="en-US" altLang="zh-CN" dirty="0"/>
                  <a:t>pad</a:t>
                </a:r>
                <a:r>
                  <a:rPr lang="zh-CN" altLang="en-US" dirty="0"/>
                  <a:t>数</a:t>
                </a:r>
              </a:p>
            </p:txBody>
          </p:sp>
        </mc:Choice>
        <mc:Fallback xmlns="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E5D608EB-FF62-3A29-3547-41DB8F9416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A1DD3CE2-499E-45B9-BF4C-F42C3580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数据分析进展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FF6DDB7-A45B-9BC2-7851-5A073EEC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6E865D74-C890-095A-50EB-B632BBA2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69" y="3345679"/>
            <a:ext cx="3996418" cy="2920076"/>
          </a:xfrm>
          <a:prstGeom prst="rect">
            <a:avLst/>
          </a:prstGeom>
        </p:spPr>
      </p:pic>
      <p:pic>
        <p:nvPicPr>
          <p:cNvPr id="9" name="内容占位符 5">
            <a:extLst>
              <a:ext uri="{FF2B5EF4-FFF2-40B4-BE49-F238E27FC236}">
                <a16:creationId xmlns:a16="http://schemas.microsoft.com/office/drawing/2014/main" id="{4325D24B-A290-7EDF-82D3-DFB65A27F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59" y="3329434"/>
            <a:ext cx="3829050" cy="2895600"/>
          </a:xfrm>
          <a:prstGeom prst="rect">
            <a:avLst/>
          </a:prstGeom>
        </p:spPr>
      </p:pic>
      <p:grpSp>
        <p:nvGrpSpPr>
          <p:cNvPr id="56" name="组合 55">
            <a:extLst>
              <a:ext uri="{FF2B5EF4-FFF2-40B4-BE49-F238E27FC236}">
                <a16:creationId xmlns:a16="http://schemas.microsoft.com/office/drawing/2014/main" id="{C86CBD13-4D78-7EEC-9675-CC652BAD95E2}"/>
              </a:ext>
            </a:extLst>
          </p:cNvPr>
          <p:cNvGrpSpPr/>
          <p:nvPr/>
        </p:nvGrpSpPr>
        <p:grpSpPr>
          <a:xfrm>
            <a:off x="6428536" y="-70304"/>
            <a:ext cx="4364127" cy="3150047"/>
            <a:chOff x="6180085" y="781076"/>
            <a:chExt cx="4845267" cy="3497336"/>
          </a:xfrm>
        </p:grpSpPr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3B49104B-3B8B-0DA9-267B-42E259A29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085" y="781076"/>
              <a:ext cx="4845267" cy="349733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8627B8A0-13ED-FB31-E670-9A7BEF0FF970}"/>
                    </a:ext>
                  </a:extLst>
                </p:cNvPr>
                <p:cNvSpPr txBox="1"/>
                <p:nvPr/>
              </p:nvSpPr>
              <p:spPr>
                <a:xfrm>
                  <a:off x="6621516" y="2161769"/>
                  <a:ext cx="60434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8627B8A0-13ED-FB31-E670-9A7BEF0FF9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1516" y="2161769"/>
                  <a:ext cx="60434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ABEB97F3-C4BA-EA59-5E01-C21F986B72D4}"/>
                    </a:ext>
                  </a:extLst>
                </p:cNvPr>
                <p:cNvSpPr txBox="1"/>
                <p:nvPr/>
              </p:nvSpPr>
              <p:spPr>
                <a:xfrm>
                  <a:off x="9017876" y="1767631"/>
                  <a:ext cx="58332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ABEB97F3-C4BA-EA59-5E01-C21F986B72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7876" y="1767631"/>
                  <a:ext cx="58332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CB27A39-59B4-6E5D-E4A9-9E4CAFAE98A5}"/>
              </a:ext>
            </a:extLst>
          </p:cNvPr>
          <p:cNvGrpSpPr/>
          <p:nvPr/>
        </p:nvGrpSpPr>
        <p:grpSpPr>
          <a:xfrm>
            <a:off x="740971" y="3577580"/>
            <a:ext cx="3243799" cy="1621416"/>
            <a:chOff x="8876714" y="247320"/>
            <a:chExt cx="2926080" cy="1861629"/>
          </a:xfrm>
        </p:grpSpPr>
        <p:sp>
          <p:nvSpPr>
            <p:cNvPr id="13" name="箭头: 下 12">
              <a:extLst>
                <a:ext uri="{FF2B5EF4-FFF2-40B4-BE49-F238E27FC236}">
                  <a16:creationId xmlns:a16="http://schemas.microsoft.com/office/drawing/2014/main" id="{D6956AA5-B7C2-29A7-B00E-AF17B2E28E74}"/>
                </a:ext>
              </a:extLst>
            </p:cNvPr>
            <p:cNvSpPr/>
            <p:nvPr/>
          </p:nvSpPr>
          <p:spPr>
            <a:xfrm rot="19294429">
              <a:off x="10122434" y="247320"/>
              <a:ext cx="135055" cy="1861629"/>
            </a:xfrm>
            <a:prstGeom prst="downArrow">
              <a:avLst>
                <a:gd name="adj1" fmla="val 23871"/>
                <a:gd name="adj2" fmla="val 50000"/>
              </a:avLst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B58A250-9BA0-2011-9D46-C4FC2193F88A}"/>
                </a:ext>
              </a:extLst>
            </p:cNvPr>
            <p:cNvSpPr/>
            <p:nvPr/>
          </p:nvSpPr>
          <p:spPr>
            <a:xfrm>
              <a:off x="8876714" y="365125"/>
              <a:ext cx="2926080" cy="45719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308CD65-40A8-1C57-38D0-C6C0E1F87EE5}"/>
                </a:ext>
              </a:extLst>
            </p:cNvPr>
            <p:cNvSpPr/>
            <p:nvPr/>
          </p:nvSpPr>
          <p:spPr>
            <a:xfrm>
              <a:off x="8876714" y="1945824"/>
              <a:ext cx="2926080" cy="45719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F38F21F1-8625-B1C5-7537-C99242A2A264}"/>
              </a:ext>
            </a:extLst>
          </p:cNvPr>
          <p:cNvSpPr/>
          <p:nvPr/>
        </p:nvSpPr>
        <p:spPr>
          <a:xfrm>
            <a:off x="740969" y="5299119"/>
            <a:ext cx="3243800" cy="3982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74AC835-DCDB-6854-9BCF-683A1C94AC05}"/>
              </a:ext>
            </a:extLst>
          </p:cNvPr>
          <p:cNvSpPr/>
          <p:nvPr/>
        </p:nvSpPr>
        <p:spPr>
          <a:xfrm>
            <a:off x="3402265" y="5261696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88BC7ED-E42F-3AFC-493A-99881413B75F}"/>
              </a:ext>
            </a:extLst>
          </p:cNvPr>
          <p:cNvSpPr/>
          <p:nvPr/>
        </p:nvSpPr>
        <p:spPr>
          <a:xfrm>
            <a:off x="1050686" y="5260564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BA27743-4C64-5572-B152-42F16E7F3E6F}"/>
              </a:ext>
            </a:extLst>
          </p:cNvPr>
          <p:cNvSpPr/>
          <p:nvPr/>
        </p:nvSpPr>
        <p:spPr>
          <a:xfrm>
            <a:off x="1505223" y="5260303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B070BD9-C98A-AFA1-7529-7A6921BF6187}"/>
              </a:ext>
            </a:extLst>
          </p:cNvPr>
          <p:cNvSpPr/>
          <p:nvPr/>
        </p:nvSpPr>
        <p:spPr>
          <a:xfrm>
            <a:off x="1968974" y="5259369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1940B83-8B64-E1A4-6497-5BD68293E199}"/>
              </a:ext>
            </a:extLst>
          </p:cNvPr>
          <p:cNvSpPr/>
          <p:nvPr/>
        </p:nvSpPr>
        <p:spPr>
          <a:xfrm>
            <a:off x="2492506" y="5259741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E434223-AE29-8B8B-296C-06598ED3CB5F}"/>
              </a:ext>
            </a:extLst>
          </p:cNvPr>
          <p:cNvSpPr/>
          <p:nvPr/>
        </p:nvSpPr>
        <p:spPr>
          <a:xfrm>
            <a:off x="2955790" y="5260303"/>
            <a:ext cx="351692" cy="3982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梯形 22">
            <a:extLst>
              <a:ext uri="{FF2B5EF4-FFF2-40B4-BE49-F238E27FC236}">
                <a16:creationId xmlns:a16="http://schemas.microsoft.com/office/drawing/2014/main" id="{0D708B16-BE0E-584B-9EA3-97D2DDA607B1}"/>
              </a:ext>
            </a:extLst>
          </p:cNvPr>
          <p:cNvSpPr/>
          <p:nvPr/>
        </p:nvSpPr>
        <p:spPr>
          <a:xfrm flipH="1">
            <a:off x="1451777" y="5134162"/>
            <a:ext cx="517195" cy="119703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梯形 23">
            <a:extLst>
              <a:ext uri="{FF2B5EF4-FFF2-40B4-BE49-F238E27FC236}">
                <a16:creationId xmlns:a16="http://schemas.microsoft.com/office/drawing/2014/main" id="{BAD4FC8C-F6B6-79F0-F347-8103A81F3EB2}"/>
              </a:ext>
            </a:extLst>
          </p:cNvPr>
          <p:cNvSpPr/>
          <p:nvPr/>
        </p:nvSpPr>
        <p:spPr>
          <a:xfrm flipH="1">
            <a:off x="2090073" y="4299219"/>
            <a:ext cx="90641" cy="908707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梯形 24">
            <a:extLst>
              <a:ext uri="{FF2B5EF4-FFF2-40B4-BE49-F238E27FC236}">
                <a16:creationId xmlns:a16="http://schemas.microsoft.com/office/drawing/2014/main" id="{910BF78A-E0EB-D245-F592-7EBDD0EEFDCA}"/>
              </a:ext>
            </a:extLst>
          </p:cNvPr>
          <p:cNvSpPr/>
          <p:nvPr/>
        </p:nvSpPr>
        <p:spPr>
          <a:xfrm flipH="1">
            <a:off x="2580273" y="5028539"/>
            <a:ext cx="154248" cy="230830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梯形 25">
            <a:extLst>
              <a:ext uri="{FF2B5EF4-FFF2-40B4-BE49-F238E27FC236}">
                <a16:creationId xmlns:a16="http://schemas.microsoft.com/office/drawing/2014/main" id="{A6FB5D72-4864-E129-6F78-9E409133E122}"/>
              </a:ext>
            </a:extLst>
          </p:cNvPr>
          <p:cNvSpPr/>
          <p:nvPr/>
        </p:nvSpPr>
        <p:spPr>
          <a:xfrm flipH="1">
            <a:off x="1599896" y="3680184"/>
            <a:ext cx="167201" cy="1579185"/>
          </a:xfrm>
          <a:prstGeom prst="trapezoid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梯形 26">
            <a:extLst>
              <a:ext uri="{FF2B5EF4-FFF2-40B4-BE49-F238E27FC236}">
                <a16:creationId xmlns:a16="http://schemas.microsoft.com/office/drawing/2014/main" id="{1FEED3BE-37DB-67D1-73F5-0193CFCDD543}"/>
              </a:ext>
            </a:extLst>
          </p:cNvPr>
          <p:cNvSpPr/>
          <p:nvPr/>
        </p:nvSpPr>
        <p:spPr>
          <a:xfrm flipH="1">
            <a:off x="1924518" y="5130369"/>
            <a:ext cx="517195" cy="119703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梯形 27">
            <a:extLst>
              <a:ext uri="{FF2B5EF4-FFF2-40B4-BE49-F238E27FC236}">
                <a16:creationId xmlns:a16="http://schemas.microsoft.com/office/drawing/2014/main" id="{FBFFC6F8-2949-AE45-9127-7D0BE6998193}"/>
              </a:ext>
            </a:extLst>
          </p:cNvPr>
          <p:cNvSpPr/>
          <p:nvPr/>
        </p:nvSpPr>
        <p:spPr>
          <a:xfrm flipH="1">
            <a:off x="2401983" y="5134162"/>
            <a:ext cx="517195" cy="119703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梯形 28">
            <a:extLst>
              <a:ext uri="{FF2B5EF4-FFF2-40B4-BE49-F238E27FC236}">
                <a16:creationId xmlns:a16="http://schemas.microsoft.com/office/drawing/2014/main" id="{DBDDEE92-168B-57F0-2088-5B59A37CE9AE}"/>
              </a:ext>
            </a:extLst>
          </p:cNvPr>
          <p:cNvSpPr/>
          <p:nvPr/>
        </p:nvSpPr>
        <p:spPr>
          <a:xfrm flipH="1">
            <a:off x="1262607" y="5207926"/>
            <a:ext cx="1773880" cy="52377"/>
          </a:xfrm>
          <a:prstGeom prst="trapezoid">
            <a:avLst>
              <a:gd name="adj" fmla="val 206492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822661D-CC56-FEE8-845F-F4D8BF76E9B4}"/>
                  </a:ext>
                </a:extLst>
              </p:cNvPr>
              <p:cNvSpPr txBox="1"/>
              <p:nvPr/>
            </p:nvSpPr>
            <p:spPr>
              <a:xfrm>
                <a:off x="1864306" y="3713699"/>
                <a:ext cx="35169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</a:rPr>
                        <m:t>𝜃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822661D-CC56-FEE8-845F-F4D8BF76E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06" y="3713699"/>
                <a:ext cx="35169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903E7F3D-A496-88FF-5C0B-ABE2C9CE568F}"/>
              </a:ext>
            </a:extLst>
          </p:cNvPr>
          <p:cNvCxnSpPr>
            <a:cxnSpLocks/>
          </p:cNvCxnSpPr>
          <p:nvPr/>
        </p:nvCxnSpPr>
        <p:spPr>
          <a:xfrm>
            <a:off x="5478844" y="3958580"/>
            <a:ext cx="0" cy="20588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F70B3EE0-0D87-76D6-721F-DD2775EA8141}"/>
              </a:ext>
            </a:extLst>
          </p:cNvPr>
          <p:cNvCxnSpPr>
            <a:cxnSpLocks/>
          </p:cNvCxnSpPr>
          <p:nvPr/>
        </p:nvCxnSpPr>
        <p:spPr>
          <a:xfrm>
            <a:off x="9065686" y="3958580"/>
            <a:ext cx="0" cy="20588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0B7BD07-8876-4DAA-AD3B-D10B35A25999}"/>
              </a:ext>
            </a:extLst>
          </p:cNvPr>
          <p:cNvCxnSpPr/>
          <p:nvPr/>
        </p:nvCxnSpPr>
        <p:spPr>
          <a:xfrm flipV="1">
            <a:off x="5135944" y="2358380"/>
            <a:ext cx="1627414" cy="16002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60A16BC0-4F0C-4B4C-7CF2-2069E6674AA1}"/>
              </a:ext>
            </a:extLst>
          </p:cNvPr>
          <p:cNvCxnSpPr>
            <a:cxnSpLocks/>
          </p:cNvCxnSpPr>
          <p:nvPr/>
        </p:nvCxnSpPr>
        <p:spPr>
          <a:xfrm flipH="1" flipV="1">
            <a:off x="7360345" y="2483566"/>
            <a:ext cx="1320844" cy="109401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3A89494D-A843-500E-1159-C2417AC02823}"/>
              </a:ext>
            </a:extLst>
          </p:cNvPr>
          <p:cNvCxnSpPr>
            <a:cxnSpLocks/>
          </p:cNvCxnSpPr>
          <p:nvPr/>
        </p:nvCxnSpPr>
        <p:spPr>
          <a:xfrm flipV="1">
            <a:off x="6464001" y="2358380"/>
            <a:ext cx="2591851" cy="273594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4E8C61BF-01D4-E95E-FE58-552BA85FFE92}"/>
              </a:ext>
            </a:extLst>
          </p:cNvPr>
          <p:cNvCxnSpPr>
            <a:cxnSpLocks/>
          </p:cNvCxnSpPr>
          <p:nvPr/>
        </p:nvCxnSpPr>
        <p:spPr>
          <a:xfrm flipH="1" flipV="1">
            <a:off x="9499810" y="2320158"/>
            <a:ext cx="551032" cy="325143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40216CE6-E381-A2CB-C41D-7E2A0F72F59D}"/>
              </a:ext>
            </a:extLst>
          </p:cNvPr>
          <p:cNvSpPr txBox="1"/>
          <p:nvPr/>
        </p:nvSpPr>
        <p:spPr>
          <a:xfrm>
            <a:off x="3295582" y="4728844"/>
            <a:ext cx="72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丝网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015FE4E-0669-5975-2529-CA86ADE099D1}"/>
              </a:ext>
            </a:extLst>
          </p:cNvPr>
          <p:cNvSpPr txBox="1"/>
          <p:nvPr/>
        </p:nvSpPr>
        <p:spPr>
          <a:xfrm>
            <a:off x="3281182" y="3271401"/>
            <a:ext cx="8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kern="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阴极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732E7DEB-12D2-2A79-971A-38B1AE26B439}"/>
              </a:ext>
            </a:extLst>
          </p:cNvPr>
          <p:cNvSpPr txBox="1"/>
          <p:nvPr/>
        </p:nvSpPr>
        <p:spPr>
          <a:xfrm>
            <a:off x="3297194" y="5363449"/>
            <a:ext cx="825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rPr>
              <a:t>阳极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5409C70-DB34-4918-5E70-CB75D02FB765}"/>
              </a:ext>
            </a:extLst>
          </p:cNvPr>
          <p:cNvSpPr txBox="1"/>
          <p:nvPr/>
        </p:nvSpPr>
        <p:spPr>
          <a:xfrm>
            <a:off x="9190870" y="6261332"/>
            <a:ext cx="1719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+mn-ea"/>
              </a:rPr>
              <a:t>平均能损分布</a:t>
            </a:r>
            <a:endParaRPr lang="zh-CN" altLang="en-US" sz="20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6AB4244-C936-E2C9-5E1A-E9C922267A34}"/>
              </a:ext>
            </a:extLst>
          </p:cNvPr>
          <p:cNvSpPr txBox="1"/>
          <p:nvPr/>
        </p:nvSpPr>
        <p:spPr>
          <a:xfrm>
            <a:off x="5084097" y="6246473"/>
            <a:ext cx="1991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+mn-ea"/>
              </a:rPr>
              <a:t>电离均匀性分布</a:t>
            </a:r>
            <a:endParaRPr lang="zh-CN" altLang="en-US" sz="2000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DA3B4F5-8DA7-1779-F58C-092E4566620F}"/>
              </a:ext>
            </a:extLst>
          </p:cNvPr>
          <p:cNvSpPr txBox="1"/>
          <p:nvPr/>
        </p:nvSpPr>
        <p:spPr>
          <a:xfrm>
            <a:off x="9736936" y="2860661"/>
            <a:ext cx="18041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径迹</a:t>
            </a:r>
            <a:r>
              <a:rPr lang="en-US" altLang="zh-CN" sz="2000" dirty="0"/>
              <a:t>-</a:t>
            </a:r>
            <a:r>
              <a:rPr lang="zh-CN" altLang="en-US" sz="2000" dirty="0"/>
              <a:t>能量</a:t>
            </a:r>
            <a:r>
              <a:rPr lang="zh-CN" altLang="en-US" sz="2000" dirty="0">
                <a:solidFill>
                  <a:prstClr val="black"/>
                </a:solidFill>
                <a:latin typeface="+mn-ea"/>
              </a:rPr>
              <a:t>分布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78038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FB5EA-CB6A-0002-A180-D89AAEEE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数据分析进展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E7EA771-C34C-E03B-5DDD-E9456FFF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57A483A3-1570-D1BD-1A09-1AE664D645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7600"/>
                <a:ext cx="9084129" cy="5059363"/>
              </a:xfrm>
            </p:spPr>
            <p:txBody>
              <a:bodyPr/>
              <a:lstStyle/>
              <a:p>
                <a:r>
                  <a:rPr lang="zh-CN" altLang="en-US" dirty="0"/>
                  <a:t>基于筛选出的事例进行计数率谱的统计</a:t>
                </a:r>
                <a:endParaRPr lang="en-US" altLang="zh-CN" dirty="0"/>
              </a:p>
              <a:p>
                <a:r>
                  <a:rPr lang="en-US" altLang="zh-CN" dirty="0"/>
                  <a:t>ToF</a:t>
                </a:r>
                <a:r>
                  <a:rPr lang="zh-CN" altLang="en-US" dirty="0"/>
                  <a:t>的触发时间到中子产生时间由</a:t>
                </a:r>
                <a:r>
                  <a:rPr lang="en-US" altLang="zh-CN" dirty="0"/>
                  <a:t>γflash</a:t>
                </a:r>
                <a:r>
                  <a:rPr lang="zh-CN" altLang="en-US" dirty="0"/>
                  <a:t>进行刻度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zh-CN" altLang="en-US" dirty="0"/>
                  <a:t>中子飞行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zh-CN" altLang="en-US" dirty="0"/>
                  <a:t>距离通过不同中子能量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/>
                  <a:t>下</a:t>
                </a:r>
                <a:r>
                  <a:rPr lang="en-US" altLang="zh-CN" dirty="0"/>
                  <a:t>Ta</a:t>
                </a:r>
                <a:r>
                  <a:rPr lang="zh-CN" altLang="en-US" dirty="0"/>
                  <a:t>的共振峰进行刻度：</a:t>
                </a:r>
                <a:endParaRPr lang="en-US" altLang="zh-CN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CN" altLang="zh-CN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zh-CN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𝐿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c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1/</m:t>
                          </m:r>
                          <m:rad>
                            <m:radPr>
                              <m:degHide m:val="on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等线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等线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zh-CN" altLang="zh-CN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等线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  <a:ea typeface="等线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等线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altLang="zh-CN" i="1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zh-CN" altLang="zh-CN" sz="1800" dirty="0">
                  <a:effectLst/>
                  <a:latin typeface="Georgia" panose="02040502050405020303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57A483A3-1570-D1BD-1A09-1AE664D645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7600"/>
                <a:ext cx="9084129" cy="5059363"/>
              </a:xfrm>
              <a:blipFill>
                <a:blip r:embed="rId3"/>
                <a:stretch>
                  <a:fillRect l="-604" t="-15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62836470-A1D1-A5F3-D530-6C2E7B25E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97" y="3299354"/>
            <a:ext cx="4465057" cy="3035257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A77666A4-E53E-8807-47AD-C76497FE6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63" y="98737"/>
            <a:ext cx="4432723" cy="30109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450E9B-DB48-31A3-283E-015435386E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55" y="3279292"/>
            <a:ext cx="4392691" cy="29860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2FE1EF5-9413-8273-E826-FDC7CB74936A}"/>
              </a:ext>
            </a:extLst>
          </p:cNvPr>
          <p:cNvSpPr txBox="1"/>
          <p:nvPr/>
        </p:nvSpPr>
        <p:spPr>
          <a:xfrm>
            <a:off x="1434506" y="6235761"/>
            <a:ext cx="1850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γflash</a:t>
            </a:r>
            <a:r>
              <a:rPr lang="zh-CN" altLang="en-US" sz="2000" dirty="0"/>
              <a:t>刻度结果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6F45794-A040-8B8F-265E-536265205B36}"/>
              </a:ext>
            </a:extLst>
          </p:cNvPr>
          <p:cNvSpPr txBox="1"/>
          <p:nvPr/>
        </p:nvSpPr>
        <p:spPr>
          <a:xfrm>
            <a:off x="5316206" y="6235761"/>
            <a:ext cx="1850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Ta</a:t>
            </a:r>
            <a:r>
              <a:rPr lang="zh-CN" altLang="en-US" sz="2000" dirty="0"/>
              <a:t>共振峰刻度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D5C1BAC-0A6B-C5C2-E339-CAD7556E349F}"/>
              </a:ext>
            </a:extLst>
          </p:cNvPr>
          <p:cNvSpPr txBox="1"/>
          <p:nvPr/>
        </p:nvSpPr>
        <p:spPr>
          <a:xfrm>
            <a:off x="9056915" y="6265356"/>
            <a:ext cx="18505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飞行距离刻度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9EF3A79-0A23-A835-48A1-57521615CF12}"/>
              </a:ext>
            </a:extLst>
          </p:cNvPr>
          <p:cNvSpPr txBox="1"/>
          <p:nvPr/>
        </p:nvSpPr>
        <p:spPr>
          <a:xfrm>
            <a:off x="8726338" y="3014176"/>
            <a:ext cx="2284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刻度后的计数率谱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022AE5F-D149-1EDF-A7AE-6B46BDBBC9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79" y="3277615"/>
            <a:ext cx="4419921" cy="30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23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B5873-3655-00A8-9FA9-FBC15E6D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总结展望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450A4E5-0E90-ECD9-53CD-5B1EA551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CE780D0-77E1-D1AB-9896-24124346AE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1397"/>
                <a:ext cx="10515600" cy="462556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总结：</a:t>
                </a:r>
                <a:endParaRPr lang="en-US" altLang="zh-CN" dirty="0"/>
              </a:p>
              <a:p>
                <a:r>
                  <a:rPr lang="zh-CN" altLang="en-US" dirty="0"/>
                  <a:t>目前</a:t>
                </a:r>
                <a:r>
                  <a:rPr lang="en-US" altLang="zh-CN" dirty="0"/>
                  <a:t>Back-n</a:t>
                </a:r>
                <a:r>
                  <a:rPr lang="zh-CN" altLang="en-US" dirty="0"/>
                  <a:t>的</a:t>
                </a:r>
                <a:r>
                  <a:rPr lang="en-US" altLang="zh-CN" dirty="0"/>
                  <a:t>MTPC</a:t>
                </a:r>
                <a:r>
                  <a:rPr lang="zh-CN" altLang="en-US" dirty="0"/>
                  <a:t>装置进行了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Li</m:t>
                        </m:r>
                      </m:e>
                    </m:sPre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zh-CN" altLang="en-US" dirty="0"/>
                  <a:t>反应的测量</a:t>
                </a:r>
                <a:endParaRPr lang="en-US" altLang="zh-CN" dirty="0"/>
              </a:p>
              <a:p>
                <a:r>
                  <a:rPr lang="zh-CN" altLang="en-US" dirty="0"/>
                  <a:t>基于实验数据对数据分析算法进行了改进，提升了程序的时间分辨</a:t>
                </a:r>
                <a:endParaRPr lang="en-US" altLang="zh-CN" dirty="0"/>
              </a:p>
              <a:p>
                <a:r>
                  <a:rPr lang="zh-CN" altLang="en-US" dirty="0"/>
                  <a:t>基于实验测量噪声，利用不同方法对噪声进行模拟</a:t>
                </a:r>
                <a:endParaRPr lang="en-US" altLang="zh-CN" dirty="0"/>
              </a:p>
              <a:p>
                <a:r>
                  <a:rPr lang="zh-CN" altLang="en-US" dirty="0"/>
                  <a:t>对实验数据进行了初步的分析，计算了中子计数率谱</a:t>
                </a:r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展望：</a:t>
                </a:r>
                <a:endParaRPr lang="en-US" altLang="zh-CN" dirty="0"/>
              </a:p>
              <a:p>
                <a:r>
                  <a:rPr lang="zh-CN" altLang="en-US" dirty="0"/>
                  <a:t>进行中子能谱的模拟及探测器效率的修正，进一步计算反应截面</a:t>
                </a:r>
                <a:endParaRPr lang="en-US" altLang="zh-CN" dirty="0"/>
              </a:p>
            </p:txBody>
          </p:sp>
        </mc:Choice>
        <mc:Fallback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CE780D0-77E1-D1AB-9896-24124346AE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1397"/>
                <a:ext cx="10515600" cy="4625565"/>
              </a:xfrm>
              <a:blipFill>
                <a:blip r:embed="rId2"/>
                <a:stretch>
                  <a:fillRect l="-638" t="-17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424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3E7A3-EF94-09CF-A823-451A1E44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8A37039-2957-F285-222B-B94AB5C3A6EC}"/>
              </a:ext>
            </a:extLst>
          </p:cNvPr>
          <p:cNvSpPr txBox="1">
            <a:spLocks/>
          </p:cNvSpPr>
          <p:nvPr/>
        </p:nvSpPr>
        <p:spPr>
          <a:xfrm>
            <a:off x="838200" y="1815338"/>
            <a:ext cx="10515600" cy="4361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r>
              <a:rPr lang="zh-CN" altLang="en-US" sz="4800" dirty="0"/>
              <a:t>谢谢大家！</a:t>
            </a:r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D635FF1D-E157-AA94-166C-89220848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C09A-788D-49B4-94D2-55A36BB0D595}" type="datetime1">
              <a:rPr lang="zh-CN" altLang="en-US" smtClean="0"/>
              <a:t>2024/11/29</a:t>
            </a:fld>
            <a:endParaRPr lang="zh-CN" altLang="en-US" dirty="0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C0C03671-8926-D4F2-3713-D69DBEF9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2024TPC</a:t>
            </a:r>
            <a:r>
              <a:rPr lang="zh-CN" altLang="en-US" dirty="0"/>
              <a:t>研讨会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AF40902-152C-E87C-B488-39C66DEB1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9" b="12068"/>
          <a:stretch>
            <a:fillRect/>
          </a:stretch>
        </p:blipFill>
        <p:spPr>
          <a:xfrm>
            <a:off x="7704334" y="220345"/>
            <a:ext cx="3363930" cy="9745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3C4787-6291-A96E-92F3-080A21F44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40" y="345569"/>
            <a:ext cx="1567059" cy="84937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79A1ED3-AEA5-5BB4-64A2-712CAFF43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8"/>
          <a:stretch/>
        </p:blipFill>
        <p:spPr>
          <a:xfrm>
            <a:off x="4049665" y="188923"/>
            <a:ext cx="2900855" cy="10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8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52DEAE-BED9-58AA-67A2-D0A1C78A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背景介绍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83CE13C-8040-B56A-90C0-47223D9A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DA1C09-5FBD-369E-FF18-3EE4A5080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中子核数据在核物理、核天体物理和核工程领域有重要应用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C06225-3AA9-AB20-867C-D43DC53C7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58" y="1716574"/>
            <a:ext cx="4776951" cy="31268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179207-9B47-CD24-F93F-B76C62941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76" y="5035819"/>
            <a:ext cx="2553761" cy="16139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40F0B9D-74BE-E87F-6911-D6DAF2597D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01" y="1631712"/>
            <a:ext cx="2908738" cy="21942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3C057C-2CAF-7CF1-8890-B37896A45C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9" y="2881251"/>
            <a:ext cx="2590799" cy="137185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315805B-0137-B671-1E77-840C1223792A}"/>
              </a:ext>
            </a:extLst>
          </p:cNvPr>
          <p:cNvSpPr txBox="1"/>
          <p:nvPr/>
        </p:nvSpPr>
        <p:spPr>
          <a:xfrm>
            <a:off x="1018975" y="4579165"/>
            <a:ext cx="1456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截面标准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6D42CCC-B220-ABDF-B1E7-B12A9EE935D2}"/>
              </a:ext>
            </a:extLst>
          </p:cNvPr>
          <p:cNvSpPr txBox="1"/>
          <p:nvPr/>
        </p:nvSpPr>
        <p:spPr>
          <a:xfrm>
            <a:off x="6095502" y="5696039"/>
            <a:ext cx="1456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衰变模式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472ABF-715D-C629-2AC6-9506D1E694D1}"/>
              </a:ext>
            </a:extLst>
          </p:cNvPr>
          <p:cNvSpPr txBox="1"/>
          <p:nvPr/>
        </p:nvSpPr>
        <p:spPr>
          <a:xfrm>
            <a:off x="9697690" y="5948647"/>
            <a:ext cx="1167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核反应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2FF3ADB-D37C-561D-F029-16E44827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833" y="3893708"/>
            <a:ext cx="2655504" cy="18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3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12C57-041F-4A47-E53F-2F4AE48E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背景介绍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AD9C9B8-C8E6-C9A2-69DE-FA8F8658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225BD8-4B99-806D-FEFA-80CEBFC1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中国散裂中子源（</a:t>
            </a:r>
            <a:r>
              <a:rPr lang="en-US" altLang="zh-CN" dirty="0"/>
              <a:t>CSNS</a:t>
            </a:r>
            <a:r>
              <a:rPr lang="zh-CN" altLang="en-US" dirty="0"/>
              <a:t>）的</a:t>
            </a:r>
            <a:r>
              <a:rPr lang="en-US" altLang="zh-CN" dirty="0"/>
              <a:t>Back-n</a:t>
            </a:r>
            <a:r>
              <a:rPr lang="zh-CN" altLang="en-US" dirty="0"/>
              <a:t>反角白光中子源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919C30-FCEE-F722-D215-1178022A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7" b="8808"/>
          <a:stretch/>
        </p:blipFill>
        <p:spPr>
          <a:xfrm>
            <a:off x="1061357" y="1627148"/>
            <a:ext cx="9969227" cy="48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3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A0C88-8E90-E2DF-4F1A-9E6BB443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背景介绍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39B8927-01E6-0681-3656-3A7A57BD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AC9A0F-464E-A470-C3B8-CCB13BC6E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8" y="2580402"/>
            <a:ext cx="4106892" cy="3080169"/>
          </a:xfrm>
          <a:prstGeom prst="rect">
            <a:avLst/>
          </a:prstGeom>
        </p:spPr>
      </p:pic>
      <p:sp>
        <p:nvSpPr>
          <p:cNvPr id="8" name="内容占位符 7">
            <a:extLst>
              <a:ext uri="{FF2B5EF4-FFF2-40B4-BE49-F238E27FC236}">
                <a16:creationId xmlns:a16="http://schemas.microsoft.com/office/drawing/2014/main" id="{67FF4549-AFD4-D039-F68C-56EBD10C0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多用途时间投影室（</a:t>
            </a:r>
            <a:r>
              <a:rPr lang="en-US" altLang="zh-CN" dirty="0"/>
              <a:t>MTPC</a:t>
            </a:r>
            <a:r>
              <a:rPr lang="zh-CN" altLang="en-US" dirty="0"/>
              <a:t>）：设计用于带电粒子出射反应的中子核数据测量</a:t>
            </a:r>
            <a:endParaRPr lang="en-US" altLang="zh-CN" dirty="0"/>
          </a:p>
          <a:p>
            <a:r>
              <a:rPr lang="zh-CN" altLang="en-US" dirty="0"/>
              <a:t>目前已进行</a:t>
            </a:r>
            <a:r>
              <a:rPr lang="en-US" altLang="zh-CN" dirty="0"/>
              <a:t>6Li(n,t)</a:t>
            </a:r>
            <a:r>
              <a:rPr lang="zh-CN" altLang="en-US" dirty="0"/>
              <a:t>、</a:t>
            </a:r>
            <a:r>
              <a:rPr lang="en-US" altLang="zh-CN" dirty="0"/>
              <a:t>H(n,n)</a:t>
            </a:r>
            <a:r>
              <a:rPr lang="zh-CN" altLang="en-US" dirty="0"/>
              <a:t>、</a:t>
            </a:r>
            <a:r>
              <a:rPr lang="en-US" altLang="zh-CN" dirty="0"/>
              <a:t>235U(n,f)</a:t>
            </a:r>
            <a:r>
              <a:rPr lang="zh-CN" altLang="en-US" dirty="0"/>
              <a:t>和</a:t>
            </a:r>
            <a:r>
              <a:rPr lang="en-US" altLang="zh-CN" dirty="0"/>
              <a:t>17O(n,α)</a:t>
            </a:r>
            <a:r>
              <a:rPr lang="zh-CN" altLang="en-US" dirty="0"/>
              <a:t>等实验的测量</a:t>
            </a:r>
            <a:endParaRPr lang="en-US" altLang="zh-CN" dirty="0"/>
          </a:p>
          <a:p>
            <a:r>
              <a:rPr lang="en-US" altLang="zh-CN" dirty="0"/>
              <a:t>6Li(n,t)</a:t>
            </a:r>
            <a:r>
              <a:rPr lang="zh-CN" altLang="en-US" dirty="0"/>
              <a:t>反应作为截面标准，能很好地对探测器性能进行验证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89E56C-799E-D25A-FFB5-D897D3F7E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49" y="2400300"/>
            <a:ext cx="5284481" cy="359228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9068076-1629-1226-F408-8872434B2304}"/>
              </a:ext>
            </a:extLst>
          </p:cNvPr>
          <p:cNvSpPr txBox="1"/>
          <p:nvPr/>
        </p:nvSpPr>
        <p:spPr>
          <a:xfrm>
            <a:off x="2354258" y="5956240"/>
            <a:ext cx="1583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MTPC</a:t>
            </a:r>
            <a:r>
              <a:rPr lang="zh-CN" altLang="en-US" sz="2000" dirty="0"/>
              <a:t>探测器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C1870B5-F27F-8779-30A5-6FBA646E1DFD}"/>
              </a:ext>
            </a:extLst>
          </p:cNvPr>
          <p:cNvSpPr txBox="1"/>
          <p:nvPr/>
        </p:nvSpPr>
        <p:spPr>
          <a:xfrm>
            <a:off x="7538135" y="5943542"/>
            <a:ext cx="19868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6Li(n,t)</a:t>
            </a:r>
            <a:r>
              <a:rPr lang="zh-CN" altLang="en-US" sz="2000" dirty="0"/>
              <a:t>截面标准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453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84C69-F0A6-5F58-61ED-421189F52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FF318-4B79-82F0-94C6-15E8C3D7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1FE4AE6-FEAA-DE3B-C2A5-4A5B3B89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95D7BE-9EA7-9B49-8697-5E67980AE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357"/>
            <a:ext cx="10515600" cy="4589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背景介绍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探测器系统介绍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波形分析算法的改进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探测器噪声的模拟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实验概况及数据分析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总结展望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2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1F86FE-1CDA-1393-DFF1-5A6A89BF9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探测器系统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B2FDBE6-F399-304B-7511-47D54585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042FFC-5F69-41CF-E20D-6F5A53A29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130"/>
            <a:ext cx="10515600" cy="5070834"/>
          </a:xfrm>
        </p:spPr>
        <p:txBody>
          <a:bodyPr/>
          <a:lstStyle/>
          <a:p>
            <a:r>
              <a:rPr lang="en-US" altLang="zh-CN" dirty="0"/>
              <a:t>MTPC</a:t>
            </a:r>
            <a:r>
              <a:rPr lang="zh-CN" altLang="en-US" dirty="0"/>
              <a:t>分为三层结构：阴极、丝网、阳极</a:t>
            </a:r>
            <a:endParaRPr lang="en-US" altLang="zh-CN" dirty="0"/>
          </a:p>
          <a:p>
            <a:r>
              <a:rPr lang="zh-CN" altLang="en-US" dirty="0"/>
              <a:t>工作时固体样品放置于阴极中心，中子束流方向垂直于阴极</a:t>
            </a:r>
            <a:endParaRPr lang="en-US" altLang="zh-CN" dirty="0"/>
          </a:p>
          <a:p>
            <a:r>
              <a:rPr lang="zh-CN" altLang="en-US" dirty="0"/>
              <a:t>中子能量通过阴极测量飞行时间确定，反应粒子通过阳极测量</a:t>
            </a:r>
            <a:endParaRPr lang="en-US" altLang="zh-CN" dirty="0"/>
          </a:p>
          <a:p>
            <a:r>
              <a:rPr lang="zh-CN" altLang="en-US" dirty="0"/>
              <a:t>电子学系统波形采样频率</a:t>
            </a:r>
            <a:r>
              <a:rPr lang="en-US" altLang="zh-CN" dirty="0"/>
              <a:t>40MHz</a:t>
            </a:r>
            <a:r>
              <a:rPr lang="zh-CN" altLang="en-US" dirty="0"/>
              <a:t>，采样窗</a:t>
            </a:r>
            <a:r>
              <a:rPr lang="en-US" altLang="zh-CN" dirty="0"/>
              <a:t>1024</a:t>
            </a:r>
            <a:r>
              <a:rPr lang="zh-CN" altLang="en-US" dirty="0"/>
              <a:t>个点，</a:t>
            </a:r>
            <a:r>
              <a:rPr lang="en-US" altLang="zh-CN" dirty="0"/>
              <a:t>ADC</a:t>
            </a:r>
            <a:r>
              <a:rPr lang="zh-CN" altLang="en-US" dirty="0"/>
              <a:t>位数</a:t>
            </a:r>
            <a:r>
              <a:rPr lang="en-US" altLang="zh-CN" dirty="0"/>
              <a:t>12bit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5" name="内容占位符 18">
            <a:extLst>
              <a:ext uri="{FF2B5EF4-FFF2-40B4-BE49-F238E27FC236}">
                <a16:creationId xmlns:a16="http://schemas.microsoft.com/office/drawing/2014/main" id="{ABEC893A-6C93-9722-C67E-A9C8E8778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9" y="2626839"/>
            <a:ext cx="6741329" cy="39553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FBE117D-5C09-6A4D-A89C-4604D8D684BA}"/>
              </a:ext>
            </a:extLst>
          </p:cNvPr>
          <p:cNvSpPr txBox="1"/>
          <p:nvPr/>
        </p:nvSpPr>
        <p:spPr>
          <a:xfrm>
            <a:off x="5845627" y="6046797"/>
            <a:ext cx="3091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MTPC</a:t>
            </a:r>
            <a:r>
              <a:rPr lang="zh-CN" altLang="en-US" sz="2000" dirty="0"/>
              <a:t>探测器及电子学系统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DB8301B-C496-3AA5-A2D9-EF9B05492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99" y="3035106"/>
            <a:ext cx="3589282" cy="236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AFAA55-5882-21D4-CD9B-2A662C7E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探测器系统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D61814B-3306-7535-466E-3F4E9B48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9097C8-CD49-7CF8-56E8-8A105EDCC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+mn-ea"/>
              </a:rPr>
              <a:t>漂移区采用场笼结构维持均匀电场，长度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+mn-ea"/>
              </a:rPr>
              <a:t>70mm-140mm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+mn-ea"/>
              </a:rPr>
              <a:t>内可调</a:t>
            </a:r>
            <a:endParaRPr lang="en-US" altLang="zh-CN" dirty="0">
              <a:solidFill>
                <a:srgbClr val="000000"/>
              </a:solidFill>
              <a:latin typeface="+mn-ea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+mn-ea"/>
              </a:rPr>
              <a:t>气室腔体主体为钛合金，能够承受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+mn-ea"/>
              </a:rPr>
              <a:t>0-5bar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+mn-ea"/>
              </a:rPr>
              <a:t>范围的气压</a:t>
            </a:r>
            <a:endParaRPr lang="en-US" altLang="zh-CN" b="0" i="0" dirty="0">
              <a:solidFill>
                <a:srgbClr val="000000"/>
              </a:solidFill>
              <a:effectLst/>
              <a:latin typeface="+mn-ea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+mn-ea"/>
              </a:rPr>
              <a:t>阳极采用热压接工艺的阻性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+mn-ea"/>
              </a:rPr>
              <a:t>Micromegas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+mn-ea"/>
              </a:rPr>
              <a:t>探测器作为读出探测器：</a:t>
            </a:r>
            <a:endParaRPr lang="en-US" altLang="zh-CN" b="0" i="0" dirty="0">
              <a:solidFill>
                <a:srgbClr val="000000"/>
              </a:solidFill>
              <a:effectLst/>
              <a:latin typeface="+mn-ea"/>
            </a:endParaRPr>
          </a:p>
          <a:p>
            <a:pPr lvl="1"/>
            <a:r>
              <a:rPr lang="zh-CN" altLang="en-US" dirty="0">
                <a:solidFill>
                  <a:srgbClr val="000000"/>
                </a:solidFill>
                <a:latin typeface="+mn-ea"/>
              </a:rPr>
              <a:t>读出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pad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为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+mn-ea"/>
              </a:rPr>
              <a:t>六边形密堆结构，总共有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+mn-ea"/>
              </a:rPr>
              <a:t>1519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+mn-ea"/>
              </a:rPr>
              <a:t>个通道</a:t>
            </a:r>
            <a:endParaRPr lang="en-US" altLang="zh-CN" dirty="0">
              <a:solidFill>
                <a:srgbClr val="000000"/>
              </a:solidFill>
              <a:latin typeface="+mn-ea"/>
            </a:endParaRPr>
          </a:p>
          <a:p>
            <a:pPr lvl="1"/>
            <a:r>
              <a:rPr lang="zh-CN" altLang="en-US" dirty="0">
                <a:solidFill>
                  <a:srgbClr val="000000"/>
                </a:solidFill>
                <a:latin typeface="+mn-ea"/>
              </a:rPr>
              <a:t>采用阻性的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Ge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层有效抑制打火现象，并扩大</a:t>
            </a:r>
            <a:r>
              <a:rPr lang="en-US" altLang="zh-CN" dirty="0">
                <a:solidFill>
                  <a:srgbClr val="000000"/>
                </a:solidFill>
                <a:latin typeface="+mn-ea"/>
              </a:rPr>
              <a:t>pad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响应面积</a:t>
            </a:r>
            <a:endParaRPr lang="en-US" altLang="zh-CN" b="0" i="0" dirty="0">
              <a:solidFill>
                <a:srgbClr val="000000"/>
              </a:solidFill>
              <a:effectLst/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436A73-46F3-1E0C-5D27-D09DE1760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14" y="3832260"/>
            <a:ext cx="4447465" cy="2268657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D27B606-28C7-A5CD-75A1-93E216FE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873" y="242223"/>
            <a:ext cx="2192088" cy="292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2899B63-C5FF-0120-31A8-7E8991E42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61" y="2927562"/>
            <a:ext cx="3342075" cy="337962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297CFF0D-2543-9E51-E190-A8FFFA502278}"/>
              </a:ext>
            </a:extLst>
          </p:cNvPr>
          <p:cNvSpPr txBox="1"/>
          <p:nvPr/>
        </p:nvSpPr>
        <p:spPr>
          <a:xfrm>
            <a:off x="9105176" y="3298578"/>
            <a:ext cx="1754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内部场笼结构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08A6032-3B09-C284-741C-48A5B53C3756}"/>
              </a:ext>
            </a:extLst>
          </p:cNvPr>
          <p:cNvSpPr txBox="1"/>
          <p:nvPr/>
        </p:nvSpPr>
        <p:spPr>
          <a:xfrm>
            <a:off x="2054043" y="6346312"/>
            <a:ext cx="22179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0" i="0" dirty="0">
                <a:solidFill>
                  <a:srgbClr val="000000"/>
                </a:solidFill>
                <a:effectLst/>
                <a:latin typeface="+mn-ea"/>
              </a:rPr>
              <a:t>气室腔体外壳设计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BA1CD96-B81F-8A58-72B7-6C7D312024EF}"/>
              </a:ext>
            </a:extLst>
          </p:cNvPr>
          <p:cNvSpPr txBox="1"/>
          <p:nvPr/>
        </p:nvSpPr>
        <p:spPr>
          <a:xfrm>
            <a:off x="6311880" y="6107133"/>
            <a:ext cx="357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0" i="0" dirty="0">
                <a:solidFill>
                  <a:srgbClr val="000000"/>
                </a:solidFill>
                <a:effectLst/>
                <a:latin typeface="+mn-ea"/>
              </a:rPr>
              <a:t>阻性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+mn-ea"/>
              </a:rPr>
              <a:t>Micromegas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+mn-ea"/>
              </a:rPr>
              <a:t>探测器示意图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9833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18979-DC7D-F445-2FBB-733B05C15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EFEE8-6F3E-8E89-6DDA-04A4FBAC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DA5245B-B6D5-ABD3-C0C5-113AF4E9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6FC14C-729C-A543-87C1-4C1E63AE2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357"/>
            <a:ext cx="10515600" cy="4589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背景介绍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探测器系统介绍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波形分析算法的改进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波形拟合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波形反演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探测器噪声的模拟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实验概况及数据分析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总结展望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BD51A4A-6BF9-26FD-0D74-C2F610F6D3B4}"/>
              </a:ext>
            </a:extLst>
          </p:cNvPr>
          <p:cNvGrpSpPr/>
          <p:nvPr/>
        </p:nvGrpSpPr>
        <p:grpSpPr>
          <a:xfrm>
            <a:off x="4273872" y="2233949"/>
            <a:ext cx="3424351" cy="3036694"/>
            <a:chOff x="638366" y="999774"/>
            <a:chExt cx="6027506" cy="51830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93D6E5A-8BC5-1F69-A0F4-9D3DAC1E2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6" y="999774"/>
              <a:ext cx="6027506" cy="5183023"/>
            </a:xfrm>
            <a:prstGeom prst="rect">
              <a:avLst/>
            </a:prstGeom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BE467A7-82D3-ED49-7AE0-E97FBFE47A94}"/>
                </a:ext>
              </a:extLst>
            </p:cNvPr>
            <p:cNvSpPr/>
            <p:nvPr/>
          </p:nvSpPr>
          <p:spPr>
            <a:xfrm>
              <a:off x="4963597" y="2543363"/>
              <a:ext cx="1515926" cy="1998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BFD5C45-823A-38B1-D52F-389426FA9FFD}"/>
                </a:ext>
              </a:extLst>
            </p:cNvPr>
            <p:cNvSpPr/>
            <p:nvPr/>
          </p:nvSpPr>
          <p:spPr>
            <a:xfrm>
              <a:off x="4963597" y="3900834"/>
              <a:ext cx="1515926" cy="5439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箭头: 下 8">
              <a:extLst>
                <a:ext uri="{FF2B5EF4-FFF2-40B4-BE49-F238E27FC236}">
                  <a16:creationId xmlns:a16="http://schemas.microsoft.com/office/drawing/2014/main" id="{1F6415E5-9217-5030-97CE-244E435D24C7}"/>
                </a:ext>
              </a:extLst>
            </p:cNvPr>
            <p:cNvSpPr/>
            <p:nvPr/>
          </p:nvSpPr>
          <p:spPr>
            <a:xfrm>
              <a:off x="5651920" y="2837566"/>
              <a:ext cx="139279" cy="96890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A1F6B3-D077-479F-6687-3956DD44D198}"/>
                </a:ext>
              </a:extLst>
            </p:cNvPr>
            <p:cNvSpPr/>
            <p:nvPr/>
          </p:nvSpPr>
          <p:spPr>
            <a:xfrm>
              <a:off x="696397" y="2973314"/>
              <a:ext cx="1737966" cy="2422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E3C5A71-859E-8A51-76A2-384DC1C19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71" y="2742276"/>
            <a:ext cx="3133704" cy="239657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3939351-7496-7568-938A-40D82FFAFCA4}"/>
              </a:ext>
            </a:extLst>
          </p:cNvPr>
          <p:cNvGrpSpPr/>
          <p:nvPr/>
        </p:nvGrpSpPr>
        <p:grpSpPr>
          <a:xfrm>
            <a:off x="11131491" y="2890793"/>
            <a:ext cx="300703" cy="1643848"/>
            <a:chOff x="6924261" y="2637183"/>
            <a:chExt cx="337930" cy="3147391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910F3AB-9FC2-BA34-AC43-5330DD07D1DE}"/>
                </a:ext>
              </a:extLst>
            </p:cNvPr>
            <p:cNvCxnSpPr/>
            <p:nvPr/>
          </p:nvCxnSpPr>
          <p:spPr>
            <a:xfrm>
              <a:off x="6944139" y="2637183"/>
              <a:ext cx="318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4E03C72C-E661-75D9-13E4-D9CD359390C3}"/>
                </a:ext>
              </a:extLst>
            </p:cNvPr>
            <p:cNvCxnSpPr/>
            <p:nvPr/>
          </p:nvCxnSpPr>
          <p:spPr>
            <a:xfrm>
              <a:off x="6924261" y="5784574"/>
              <a:ext cx="318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4A8B972-CB39-4D31-E5BA-92CBEEFEA83B}"/>
                </a:ext>
              </a:extLst>
            </p:cNvPr>
            <p:cNvCxnSpPr/>
            <p:nvPr/>
          </p:nvCxnSpPr>
          <p:spPr>
            <a:xfrm>
              <a:off x="7083287" y="2637183"/>
              <a:ext cx="0" cy="31473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6027401-FB3D-0EA5-F041-B5A5CC5D8E48}"/>
              </a:ext>
            </a:extLst>
          </p:cNvPr>
          <p:cNvCxnSpPr>
            <a:cxnSpLocks/>
          </p:cNvCxnSpPr>
          <p:nvPr/>
        </p:nvCxnSpPr>
        <p:spPr>
          <a:xfrm>
            <a:off x="9463293" y="2652262"/>
            <a:ext cx="1" cy="203718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817A77F-59EB-306D-DFF9-62E0A26F68B8}"/>
              </a:ext>
            </a:extLst>
          </p:cNvPr>
          <p:cNvSpPr txBox="1"/>
          <p:nvPr/>
        </p:nvSpPr>
        <p:spPr>
          <a:xfrm>
            <a:off x="8828016" y="2155200"/>
            <a:ext cx="1505992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+mn-ea"/>
              </a:rPr>
              <a:t>起始时间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5C322A3-592E-82AA-9521-A3AC1741E4B9}"/>
              </a:ext>
            </a:extLst>
          </p:cNvPr>
          <p:cNvGrpSpPr/>
          <p:nvPr/>
        </p:nvGrpSpPr>
        <p:grpSpPr>
          <a:xfrm rot="5400000">
            <a:off x="9693983" y="3685365"/>
            <a:ext cx="206025" cy="441863"/>
            <a:chOff x="6924261" y="2637183"/>
            <a:chExt cx="337930" cy="3147391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5D3B0E75-DCD4-C05A-D55A-EE57258E75BE}"/>
                </a:ext>
              </a:extLst>
            </p:cNvPr>
            <p:cNvCxnSpPr/>
            <p:nvPr/>
          </p:nvCxnSpPr>
          <p:spPr>
            <a:xfrm>
              <a:off x="6944139" y="2637183"/>
              <a:ext cx="318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DCB230E-DB9D-F6B1-A1A1-CED0E5A15DB7}"/>
                </a:ext>
              </a:extLst>
            </p:cNvPr>
            <p:cNvCxnSpPr/>
            <p:nvPr/>
          </p:nvCxnSpPr>
          <p:spPr>
            <a:xfrm>
              <a:off x="6924261" y="5784574"/>
              <a:ext cx="31805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1C9F941-72EA-2C13-933F-D0AFA40F6129}"/>
                </a:ext>
              </a:extLst>
            </p:cNvPr>
            <p:cNvCxnSpPr/>
            <p:nvPr/>
          </p:nvCxnSpPr>
          <p:spPr>
            <a:xfrm>
              <a:off x="7083287" y="2637183"/>
              <a:ext cx="0" cy="31473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2E373DF7-56C6-4710-DD8B-0824EC10F219}"/>
              </a:ext>
            </a:extLst>
          </p:cNvPr>
          <p:cNvSpPr txBox="1"/>
          <p:nvPr/>
        </p:nvSpPr>
        <p:spPr>
          <a:xfrm>
            <a:off x="9513407" y="4176577"/>
            <a:ext cx="894343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宽度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CCD10F7-6A59-3B2E-15F0-AF2FBC822A32}"/>
              </a:ext>
            </a:extLst>
          </p:cNvPr>
          <p:cNvCxnSpPr>
            <a:cxnSpLocks/>
          </p:cNvCxnSpPr>
          <p:nvPr/>
        </p:nvCxnSpPr>
        <p:spPr>
          <a:xfrm>
            <a:off x="8473861" y="2890792"/>
            <a:ext cx="2896179" cy="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5FCEFCDE-331C-7689-C098-510749D81903}"/>
              </a:ext>
            </a:extLst>
          </p:cNvPr>
          <p:cNvCxnSpPr>
            <a:cxnSpLocks/>
          </p:cNvCxnSpPr>
          <p:nvPr/>
        </p:nvCxnSpPr>
        <p:spPr>
          <a:xfrm>
            <a:off x="8234628" y="4534641"/>
            <a:ext cx="313541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内容占位符 2">
            <a:extLst>
              <a:ext uri="{FF2B5EF4-FFF2-40B4-BE49-F238E27FC236}">
                <a16:creationId xmlns:a16="http://schemas.microsoft.com/office/drawing/2014/main" id="{3F28914C-900B-FF06-DCE6-7B8994458741}"/>
              </a:ext>
            </a:extLst>
          </p:cNvPr>
          <p:cNvSpPr txBox="1">
            <a:spLocks/>
          </p:cNvSpPr>
          <p:nvPr/>
        </p:nvSpPr>
        <p:spPr>
          <a:xfrm>
            <a:off x="11328628" y="3570662"/>
            <a:ext cx="1164674" cy="465243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latin typeface="+mn-ea"/>
              </a:rPr>
              <a:t>幅度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7110EE1-6DB0-75C7-2B70-ADE30BA07CD2}"/>
              </a:ext>
            </a:extLst>
          </p:cNvPr>
          <p:cNvSpPr txBox="1"/>
          <p:nvPr/>
        </p:nvSpPr>
        <p:spPr>
          <a:xfrm>
            <a:off x="6184161" y="1442763"/>
            <a:ext cx="3677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如何从采集波形获取物理信息？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075738161"/>
      </p:ext>
    </p:extLst>
  </p:cSld>
  <p:clrMapOvr>
    <a:masterClrMapping/>
  </p:clrMapOvr>
</p:sld>
</file>

<file path=ppt/theme/theme1.xml><?xml version="1.0" encoding="utf-8"?>
<a:theme xmlns:a="http://schemas.openxmlformats.org/drawingml/2006/main" name="报告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报告" id="{289E44B1-D39A-4B52-9379-4D21EC563764}" vid="{3825BB76-681A-45F3-89EB-E01BE0E33E83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报告</Template>
  <TotalTime>13611</TotalTime>
  <Words>1224</Words>
  <Application>Microsoft Office PowerPoint</Application>
  <PresentationFormat>宽屏</PresentationFormat>
  <Paragraphs>249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NimbusRomNo9L-Regu</vt:lpstr>
      <vt:lpstr>等线</vt:lpstr>
      <vt:lpstr>微软雅黑</vt:lpstr>
      <vt:lpstr>Arial</vt:lpstr>
      <vt:lpstr>Calibri</vt:lpstr>
      <vt:lpstr>Calibri Light</vt:lpstr>
      <vt:lpstr>Cambria Math</vt:lpstr>
      <vt:lpstr>Georgia</vt:lpstr>
      <vt:lpstr>Wingdings</vt:lpstr>
      <vt:lpstr>报告</vt:lpstr>
      <vt:lpstr>PowerPoint 演示文稿</vt:lpstr>
      <vt:lpstr>目录</vt:lpstr>
      <vt:lpstr>背景介绍</vt:lpstr>
      <vt:lpstr>背景介绍</vt:lpstr>
      <vt:lpstr>背景介绍</vt:lpstr>
      <vt:lpstr>目录</vt:lpstr>
      <vt:lpstr>探测器系统</vt:lpstr>
      <vt:lpstr>探测器系统</vt:lpstr>
      <vt:lpstr>目录</vt:lpstr>
      <vt:lpstr>波形拟合</vt:lpstr>
      <vt:lpstr>波形拟合</vt:lpstr>
      <vt:lpstr>波形反演</vt:lpstr>
      <vt:lpstr>波形反演</vt:lpstr>
      <vt:lpstr>目录</vt:lpstr>
      <vt:lpstr>噪声统计抽样</vt:lpstr>
      <vt:lpstr>噪声统计抽样</vt:lpstr>
      <vt:lpstr>参数化噪声产生</vt:lpstr>
      <vt:lpstr>目录</vt:lpstr>
      <vt:lpstr>实验设置</vt:lpstr>
      <vt:lpstr>数据分析进展</vt:lpstr>
      <vt:lpstr>数据分析进展</vt:lpstr>
      <vt:lpstr>总结展望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陈 宏昆</cp:lastModifiedBy>
  <cp:revision>255</cp:revision>
  <dcterms:created xsi:type="dcterms:W3CDTF">2015-05-05T08:02:00Z</dcterms:created>
  <dcterms:modified xsi:type="dcterms:W3CDTF">2024-11-30T15:06:39Z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2052-11.1.0.8864</vt:lpwstr>
  </property>
</Properties>
</file>