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93" r:id="rId2"/>
    <p:sldId id="329" r:id="rId3"/>
    <p:sldId id="317" r:id="rId4"/>
    <p:sldId id="351" r:id="rId5"/>
    <p:sldId id="333" r:id="rId6"/>
    <p:sldId id="331" r:id="rId7"/>
    <p:sldId id="370" r:id="rId8"/>
    <p:sldId id="369" r:id="rId9"/>
    <p:sldId id="371" r:id="rId10"/>
    <p:sldId id="379" r:id="rId11"/>
    <p:sldId id="381" r:id="rId12"/>
    <p:sldId id="382" r:id="rId13"/>
    <p:sldId id="384" r:id="rId14"/>
    <p:sldId id="354" r:id="rId15"/>
    <p:sldId id="401" r:id="rId16"/>
    <p:sldId id="389" r:id="rId17"/>
    <p:sldId id="364" r:id="rId18"/>
    <p:sldId id="390" r:id="rId19"/>
    <p:sldId id="391" r:id="rId20"/>
    <p:sldId id="395" r:id="rId21"/>
    <p:sldId id="393" r:id="rId22"/>
    <p:sldId id="392" r:id="rId23"/>
    <p:sldId id="396" r:id="rId24"/>
    <p:sldId id="397" r:id="rId25"/>
    <p:sldId id="398" r:id="rId26"/>
    <p:sldId id="400" r:id="rId27"/>
    <p:sldId id="399" r:id="rId28"/>
    <p:sldId id="36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55A7"/>
    <a:srgbClr val="DAE3F3"/>
    <a:srgbClr val="4472C4"/>
    <a:srgbClr val="F76D02"/>
    <a:srgbClr val="004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658" autoAdjust="0"/>
  </p:normalViewPr>
  <p:slideViewPr>
    <p:cSldViewPr snapToGrid="0">
      <p:cViewPr varScale="1">
        <p:scale>
          <a:sx n="53" d="100"/>
          <a:sy n="53" d="100"/>
        </p:scale>
        <p:origin x="11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7CF3B-63A7-40A3-9982-A5A9C0A9EE09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A0FEA-986B-4009-99C3-E810B05304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689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084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kern="100" dirty="0">
              <a:solidFill>
                <a:srgbClr val="2F5496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111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>
              <a:solidFill>
                <a:srgbClr val="2F5496"/>
              </a:solidFill>
              <a:effectLst/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600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750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98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1800" kern="100" dirty="0">
              <a:solidFill>
                <a:srgbClr val="C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463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7C69A-2D5C-B1B6-6A70-26261EED2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A79B31-1897-43EF-B5E9-0AA580A03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2B91A55-DEB2-B988-17B9-0B4C9D46F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297BB8-0C34-CCFD-15B0-F93B2DD61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969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554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420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C6835-8464-E5C4-2781-D3A0B4C9C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9EE837-2015-352E-D0F6-BB36AD067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3A977B4-A69E-3165-C667-179AE78EB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E9119B-BB41-3A08-9D65-8975394B0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568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1434C-394B-E96F-BD32-EE97A23BD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9262A58-1537-0343-320A-2264DDC39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F5EAF5-3294-2619-FD31-921758E3F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63D691-0D77-5B09-5E61-4DCDA19DC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721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62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821CC-9A99-26C0-9A3B-11A8A9191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7D3FEB-88C9-6EFB-67AE-39046F61E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A5969-9C95-9DE0-C901-7E3441757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CF14AB-CFDD-D3A6-6872-E8FF31FE3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5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3AEF2-4E1F-22A8-3A7E-8767A8438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69D4722-F93B-6123-F3EE-B9FDE77CD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78C6F0B-A05D-4A03-B7C8-A80141B11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5E8A18-CF8F-41B0-E37D-CC1189FB50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269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4998F-1661-11A5-2C9F-DDD4FDE64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94E4F40-6435-BF73-B0E4-10DC84EDA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7FF2DAE-8B37-F393-5815-E246EB491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BCB1EF-B002-57B6-5A26-992E3B1BE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2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3614C-5C43-B32B-37F3-A6879B126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347363-53F7-3DA1-F0D8-F810D83D2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76BB707-E884-27E8-FF3A-FFDDBF9B6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F05B12-B3F0-F3D9-AFA6-F0C6EDCEEA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235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E1557-B8A9-A0A9-D0A8-580AD63E8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6761CC-510D-3B79-1F99-CA8F69CBB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A9C0E45-49AF-BF73-B9AA-42BDB3439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A40313-F7B0-B6A1-8875-C00483FD5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595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05E26-EC53-7C02-A770-9D88E7918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C34D13-9672-EAAE-6BC0-10EC23F91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8DD2351-9673-04AE-AD10-36E27CC79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8D7EAD-3560-5198-A611-A0A85EFF47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039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588A-53D5-B061-EF0B-AE3ABBC36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BC336B-19D0-24B9-03FD-0CA68DB3B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3F7D09E-847A-E9B7-240A-054298B94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36C869-3E6A-4157-ACD7-6890756AD0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947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42BF9-17A1-7D27-F779-C9E0E42F3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6545DE-81A9-FD16-7412-57AC1130E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63CD85-7079-FAD2-C81F-6C41D9423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BE55D1-912C-B9EE-BF74-5EDF093BDD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943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50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62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37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872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94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312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831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FD55E-36C1-FC41-78D0-BAB675B02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9E94DD7-202B-CA01-F87B-B907E1817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F6A05D3-3952-BDD4-13C9-5ABAE67B6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DAE0E9-6848-4894-ACE2-0ED3C0BE58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0FEA-986B-4009-99C3-E810B053049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1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34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13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77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1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66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49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11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11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57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22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75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5DBA4-C05A-4D4C-B8B7-10D72F3AEE4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CDA03-122E-4A4E-BD05-376A330FD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84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2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2.pn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7A1CC333-9B3D-4352-8C33-15DEC354C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093" y="5816961"/>
            <a:ext cx="1758300" cy="521239"/>
          </a:xfrm>
          <a:prstGeom prst="rect">
            <a:avLst/>
          </a:prstGeom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EDEB7B23-4347-4422-9B5F-C9A3A460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955" y="5842770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147FE3A-3A10-4224-8E2A-9A490168C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96" y="5883024"/>
            <a:ext cx="2451317" cy="42746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4A048EA-6DBD-E96F-568E-AFB28A36591B}"/>
              </a:ext>
            </a:extLst>
          </p:cNvPr>
          <p:cNvSpPr/>
          <p:nvPr/>
        </p:nvSpPr>
        <p:spPr>
          <a:xfrm>
            <a:off x="2493108" y="1275171"/>
            <a:ext cx="6968575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5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CEE-TPC  </a:t>
            </a:r>
            <a:r>
              <a:rPr lang="zh-CN" altLang="en-US" sz="5400" b="1" dirty="0">
                <a:solidFill>
                  <a:schemeClr val="accent5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 制 进 展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9701BDD-2138-745B-AB3F-E502B5A15268}"/>
              </a:ext>
            </a:extLst>
          </p:cNvPr>
          <p:cNvSpPr txBox="1"/>
          <p:nvPr/>
        </p:nvSpPr>
        <p:spPr>
          <a:xfrm>
            <a:off x="4918434" y="3529254"/>
            <a:ext cx="2355132" cy="113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CEE-TPC</a:t>
            </a:r>
            <a:r>
              <a:rPr lang="zh-CN" altLang="en-US" sz="2400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合作组</a:t>
            </a:r>
            <a:endParaRPr lang="en-US" altLang="zh-CN" sz="2400" dirty="0">
              <a:solidFill>
                <a:srgbClr val="4472C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2024</a:t>
            </a:r>
            <a:r>
              <a:rPr lang="zh-CN" altLang="en-US" sz="2400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</a:t>
            </a:r>
            <a:r>
              <a:rPr lang="zh-CN" altLang="en-US" sz="2400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B9D40B7-60F7-F611-BB9F-C495D117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1</a:t>
            </a:fld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56872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A4BC45D-AAFE-059E-43CF-907852A8BC83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漂移极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10</a:t>
            </a:fld>
            <a:endParaRPr lang="zh-CN" altLang="en-US" sz="1600" dirty="0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F835A871-6C79-1604-22F9-1150AEC7D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D903889-C3E8-E055-3435-7F7C7E03B534}"/>
              </a:ext>
            </a:extLst>
          </p:cNvPr>
          <p:cNvSpPr txBox="1"/>
          <p:nvPr/>
        </p:nvSpPr>
        <p:spPr>
          <a:xfrm>
            <a:off x="194963" y="792119"/>
            <a:ext cx="6329938" cy="10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6000" indent="-28575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决定了探测器可达到的最大漂移速度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---   </a:t>
            </a:r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最大允许事例率</a:t>
            </a:r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96000" indent="-28575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影响正离子迁移率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---   </a:t>
            </a:r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径迹畸变</a:t>
            </a:r>
            <a:r>
              <a:rPr lang="en-US" altLang="zh-CN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(</a:t>
            </a:r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空间电荷效应</a:t>
            </a:r>
            <a:r>
              <a:rPr lang="en-US" altLang="zh-CN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  <a:p>
            <a:pPr marL="396000" indent="-28575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影响气体选择</a:t>
            </a:r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AFEE5A8-A9D1-C6C7-F6DE-CFD33C2C3779}"/>
              </a:ext>
            </a:extLst>
          </p:cNvPr>
          <p:cNvGrpSpPr/>
          <p:nvPr/>
        </p:nvGrpSpPr>
        <p:grpSpPr>
          <a:xfrm>
            <a:off x="1822866" y="2420218"/>
            <a:ext cx="7921495" cy="3182862"/>
            <a:chOff x="2081485" y="2290909"/>
            <a:chExt cx="7921495" cy="3182862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8310356F-84C1-82CF-4E74-163D9F2704ED}"/>
                </a:ext>
              </a:extLst>
            </p:cNvPr>
            <p:cNvGrpSpPr/>
            <p:nvPr/>
          </p:nvGrpSpPr>
          <p:grpSpPr>
            <a:xfrm>
              <a:off x="2687782" y="2290909"/>
              <a:ext cx="7315198" cy="3182862"/>
              <a:chOff x="267855" y="2494104"/>
              <a:chExt cx="7315198" cy="3182862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BD26EC57-4547-7B56-CA13-B4EF14918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855" y="2494104"/>
                <a:ext cx="3482109" cy="2775699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89201131-7074-D4B6-085E-7244A7AD6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10268" y="2677516"/>
                <a:ext cx="2772785" cy="2662150"/>
              </a:xfrm>
              <a:prstGeom prst="rect">
                <a:avLst/>
              </a:prstGeom>
            </p:spPr>
          </p:pic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5570898-EAE6-8CB0-81EC-45D438056502}"/>
                  </a:ext>
                </a:extLst>
              </p:cNvPr>
              <p:cNvSpPr/>
              <p:nvPr/>
            </p:nvSpPr>
            <p:spPr>
              <a:xfrm>
                <a:off x="417451" y="5344920"/>
                <a:ext cx="340029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漂移区电场和漂移速度关系（</a:t>
                </a:r>
                <a:r>
                  <a:rPr lang="en-US" altLang="zh-CN" sz="1400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Ar+CO</a:t>
                </a:r>
                <a:r>
                  <a:rPr lang="en-US" altLang="zh-CN" sz="1400" baseline="-25000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</a:t>
                </a:r>
                <a:r>
                  <a:rPr lang="zh-CN" altLang="en-US" sz="1400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）</a:t>
                </a:r>
                <a:r>
                  <a:rPr lang="en-US" altLang="zh-CN" sz="1400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</a:t>
                </a:r>
                <a:endParaRPr lang="zh-CN" altLang="en-US" sz="1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3C090BFB-67E4-D734-EAAA-1041A5B78EA2}"/>
                  </a:ext>
                </a:extLst>
              </p:cNvPr>
              <p:cNvSpPr/>
              <p:nvPr/>
            </p:nvSpPr>
            <p:spPr>
              <a:xfrm>
                <a:off x="5144565" y="5369189"/>
                <a:ext cx="243848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漂移速度和离子迁移率模拟</a:t>
                </a:r>
                <a:r>
                  <a:rPr lang="en-US" altLang="zh-CN" sz="1400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 </a:t>
                </a:r>
                <a:endParaRPr lang="zh-CN" altLang="en-US" sz="1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39" name="直接箭头连接符 38">
                <a:extLst>
                  <a:ext uri="{FF2B5EF4-FFF2-40B4-BE49-F238E27FC236}">
                    <a16:creationId xmlns:a16="http://schemas.microsoft.com/office/drawing/2014/main" id="{D458611B-D8FC-F5C6-813E-4E6E7E789E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87" y="3178769"/>
                <a:ext cx="253955" cy="44504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3EADBE2-0163-5E0F-B4B8-47675A952079}"/>
                  </a:ext>
                </a:extLst>
              </p:cNvPr>
              <p:cNvSpPr txBox="1"/>
              <p:nvPr/>
            </p:nvSpPr>
            <p:spPr>
              <a:xfrm>
                <a:off x="977179" y="2866418"/>
                <a:ext cx="11512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</a:rPr>
                  <a:t>CEE-TPC field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765EF9AB-C00D-03E8-7DF7-11C25FD790C7}"/>
                  </a:ext>
                </a:extLst>
              </p:cNvPr>
              <p:cNvSpPr/>
              <p:nvPr/>
            </p:nvSpPr>
            <p:spPr>
              <a:xfrm>
                <a:off x="1675850" y="3634850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6B6F4CE-BCD6-7A5E-94B9-3C93C1601AFF}"/>
                </a:ext>
              </a:extLst>
            </p:cNvPr>
            <p:cNvSpPr txBox="1"/>
            <p:nvPr/>
          </p:nvSpPr>
          <p:spPr>
            <a:xfrm>
              <a:off x="8002476" y="3543786"/>
              <a:ext cx="122822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rPr>
                <a:t>ALICE-INT-2003</a:t>
              </a:r>
              <a:endParaRPr lang="zh-CN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EC080297-F79D-DB0F-4C7F-9F581F25176F}"/>
                </a:ext>
              </a:extLst>
            </p:cNvPr>
            <p:cNvCxnSpPr>
              <a:cxnSpLocks/>
            </p:cNvCxnSpPr>
            <p:nvPr/>
          </p:nvCxnSpPr>
          <p:spPr>
            <a:xfrm>
              <a:off x="3032846" y="3490338"/>
              <a:ext cx="1071223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A2BF241-6B38-42D0-6F4A-E478CF4B006C}"/>
                </a:ext>
              </a:extLst>
            </p:cNvPr>
            <p:cNvSpPr txBox="1"/>
            <p:nvPr/>
          </p:nvSpPr>
          <p:spPr>
            <a:xfrm rot="19733699">
              <a:off x="2081485" y="3410007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~3cm/</a:t>
              </a:r>
              <a:r>
                <a:rPr lang="el-GR" altLang="zh-CN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altLang="zh-CN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3F45F7B1-1C60-AE2B-2DBE-A4B89B956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11681" y="3493111"/>
              <a:ext cx="25456" cy="129995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886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1F4C1ED2-BB97-AD31-8851-97149742A753}"/>
              </a:ext>
            </a:extLst>
          </p:cNvPr>
          <p:cNvGrpSpPr/>
          <p:nvPr/>
        </p:nvGrpSpPr>
        <p:grpSpPr>
          <a:xfrm>
            <a:off x="7361138" y="3512668"/>
            <a:ext cx="4552325" cy="2878980"/>
            <a:chOff x="7308942" y="3291090"/>
            <a:chExt cx="4799460" cy="3148061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A6BC5D1-EE73-B84E-FF31-4CAB80971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5"/>
            <a:stretch/>
          </p:blipFill>
          <p:spPr bwMode="auto">
            <a:xfrm>
              <a:off x="7308942" y="4130351"/>
              <a:ext cx="4799460" cy="23088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E2230E09-887A-E489-5A79-FE3778842CCE}"/>
                    </a:ext>
                  </a:extLst>
                </p:cNvPr>
                <p:cNvSpPr txBox="1"/>
                <p:nvPr/>
              </p:nvSpPr>
              <p:spPr>
                <a:xfrm>
                  <a:off x="7724158" y="3632532"/>
                  <a:ext cx="1566130" cy="44005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14:m>
                    <m:oMath xmlns:m="http://schemas.openxmlformats.org/officeDocument/2006/math"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pd</m:t>
                          </m:r>
                        </m:num>
                        <m:den>
                          <m:func>
                            <m:func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𝑙𝑛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E2230E09-887A-E489-5A79-FE3778842C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4158" y="3632532"/>
                  <a:ext cx="1566130" cy="440057"/>
                </a:xfrm>
                <a:prstGeom prst="rect">
                  <a:avLst/>
                </a:prstGeom>
                <a:blipFill>
                  <a:blip r:embed="rId4"/>
                  <a:stretch>
                    <a:fillRect l="-4098" t="-3030" b="-2575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C51B574-C55D-8A48-9844-BDADFA7C3C2C}"/>
                </a:ext>
              </a:extLst>
            </p:cNvPr>
            <p:cNvSpPr txBox="1"/>
            <p:nvPr/>
          </p:nvSpPr>
          <p:spPr>
            <a:xfrm>
              <a:off x="9973305" y="3291090"/>
              <a:ext cx="1852834" cy="8891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>
                  <a:latin typeface="Arial" panose="020B0604020202020204" pitchFamily="34" charset="0"/>
                  <a:ea typeface="华文楷体" panose="02010600040101010101" pitchFamily="2" charset="-122"/>
                  <a:cs typeface="Arial" panose="020B0604020202020204" pitchFamily="34" charset="0"/>
                </a:rPr>
                <a:t>p: Pressure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>
                  <a:latin typeface="Arial" panose="020B0604020202020204" pitchFamily="34" charset="0"/>
                  <a:ea typeface="华文楷体" panose="02010600040101010101" pitchFamily="2" charset="-122"/>
                  <a:cs typeface="Arial" panose="020B0604020202020204" pitchFamily="34" charset="0"/>
                </a:rPr>
                <a:t>d: Electrode distance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202122"/>
                  </a:solidFill>
                  <a:latin typeface="Arial" panose="020B0604020202020204" pitchFamily="34" charset="0"/>
                  <a:ea typeface="华文楷体" panose="02010600040101010101" pitchFamily="2" charset="-122"/>
                  <a:cs typeface="Arial" panose="020B0604020202020204" pitchFamily="34" charset="0"/>
                </a:rPr>
                <a:t>a&amp;</a:t>
              </a:r>
              <a:r>
                <a:rPr lang="en-US" altLang="zh-CN" sz="12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华文楷体" panose="02010600040101010101" pitchFamily="2" charset="-122"/>
                  <a:cs typeface="Arial" panose="020B0604020202020204" pitchFamily="34" charset="0"/>
                </a:rPr>
                <a:t>b</a:t>
              </a:r>
              <a:r>
                <a:rPr lang="en-US" altLang="zh-CN" sz="12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华文楷体" panose="02010600040101010101" pitchFamily="2" charset="-122"/>
                  <a:cs typeface="Arial" panose="020B0604020202020204" pitchFamily="34" charset="0"/>
                </a:rPr>
                <a:t>: Related to gases</a:t>
              </a:r>
            </a:p>
          </p:txBody>
        </p:sp>
      </p:grp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11</a:t>
            </a:fld>
            <a:endParaRPr lang="zh-CN" altLang="en-US" sz="1600" dirty="0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DCAA40C3-A77B-C662-8E61-07175CE47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688" y="1001773"/>
            <a:ext cx="4781756" cy="194885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93EC8FD-FED7-4EC6-7C91-A098507A20E5}"/>
              </a:ext>
            </a:extLst>
          </p:cNvPr>
          <p:cNvGrpSpPr/>
          <p:nvPr/>
        </p:nvGrpSpPr>
        <p:grpSpPr>
          <a:xfrm>
            <a:off x="400479" y="2249975"/>
            <a:ext cx="5215870" cy="3798170"/>
            <a:chOff x="126629" y="2651273"/>
            <a:chExt cx="5215870" cy="379817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9FF286-C79F-8325-B99A-435A6467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629" y="2651273"/>
              <a:ext cx="5215870" cy="238650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4F770DC-62B5-6CD2-3B61-DD938D769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39" y="4770492"/>
              <a:ext cx="2080862" cy="1678951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F7337F90-BAB8-A8F2-F7CA-435016BDB5A0}"/>
                </a:ext>
              </a:extLst>
            </p:cNvPr>
            <p:cNvCxnSpPr>
              <a:cxnSpLocks/>
            </p:cNvCxnSpPr>
            <p:nvPr/>
          </p:nvCxnSpPr>
          <p:spPr>
            <a:xfrm>
              <a:off x="3786911" y="4257960"/>
              <a:ext cx="0" cy="240145"/>
            </a:xfrm>
            <a:prstGeom prst="line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DDE7E0E-414C-95E5-B813-7A371CAB8915}"/>
                </a:ext>
              </a:extLst>
            </p:cNvPr>
            <p:cNvSpPr txBox="1"/>
            <p:nvPr/>
          </p:nvSpPr>
          <p:spPr>
            <a:xfrm>
              <a:off x="3048000" y="3834722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</a:rPr>
                <a:t>漂移极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99F6449-DA3B-0EC6-C562-2672CC03D32B}"/>
                </a:ext>
              </a:extLst>
            </p:cNvPr>
            <p:cNvSpPr txBox="1"/>
            <p:nvPr/>
          </p:nvSpPr>
          <p:spPr>
            <a:xfrm>
              <a:off x="3755213" y="4539161"/>
              <a:ext cx="509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err="1">
                  <a:solidFill>
                    <a:srgbClr val="FF0000"/>
                  </a:solidFill>
                </a:rPr>
                <a:t>iTOF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5DBF133-05FA-ADC6-977D-0D9E4F5586BF}"/>
                </a:ext>
              </a:extLst>
            </p:cNvPr>
            <p:cNvSpPr txBox="1"/>
            <p:nvPr/>
          </p:nvSpPr>
          <p:spPr>
            <a:xfrm rot="20584379">
              <a:off x="3786451" y="4189304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</a:rPr>
                <a:t>60mm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2460B9A-CF7A-AB6B-C4F4-3916033D0993}"/>
                </a:ext>
              </a:extLst>
            </p:cNvPr>
            <p:cNvSpPr txBox="1"/>
            <p:nvPr/>
          </p:nvSpPr>
          <p:spPr>
            <a:xfrm rot="21356535">
              <a:off x="831106" y="5456078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</a:rPr>
                <a:t>55mm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C57741F-F3F9-3E24-88A6-4DDF34F85DD2}"/>
                </a:ext>
              </a:extLst>
            </p:cNvPr>
            <p:cNvSpPr/>
            <p:nvPr/>
          </p:nvSpPr>
          <p:spPr>
            <a:xfrm>
              <a:off x="2530764" y="4378032"/>
              <a:ext cx="517236" cy="48449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CEFE7B5B-EFB8-76B5-DC31-779992B78E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039" y="4369958"/>
              <a:ext cx="2322765" cy="40053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7D46AABE-DB0B-6867-E2FE-35DF2D9DFF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4901" y="4858430"/>
              <a:ext cx="773099" cy="159101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12EF419-10AE-64B4-FFF0-2528DF7758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435" y="5357091"/>
              <a:ext cx="803564" cy="81223"/>
            </a:xfrm>
            <a:prstGeom prst="line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6506343-EBEE-C4B8-6D44-B85D6575B0E1}"/>
              </a:ext>
            </a:extLst>
          </p:cNvPr>
          <p:cNvGrpSpPr/>
          <p:nvPr/>
        </p:nvGrpSpPr>
        <p:grpSpPr>
          <a:xfrm>
            <a:off x="3252154" y="5147067"/>
            <a:ext cx="3895041" cy="1378924"/>
            <a:chOff x="1430187" y="5943686"/>
            <a:chExt cx="3895041" cy="137892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E5E1A7A-12C2-85B8-B66A-97EFFB5D8C28}"/>
                </a:ext>
              </a:extLst>
            </p:cNvPr>
            <p:cNvSpPr txBox="1"/>
            <p:nvPr/>
          </p:nvSpPr>
          <p:spPr>
            <a:xfrm>
              <a:off x="1430187" y="5943686"/>
              <a:ext cx="38950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漂移电场</a:t>
              </a:r>
              <a:r>
                <a:rPr lang="en-US" altLang="zh-CN" dirty="0"/>
                <a:t>:400V/cm ( Ar+C0</a:t>
              </a:r>
              <a:r>
                <a:rPr lang="en-US" altLang="zh-CN" baseline="-25000" dirty="0"/>
                <a:t>2</a:t>
              </a:r>
              <a:r>
                <a:rPr lang="en-US" altLang="zh-CN" dirty="0"/>
                <a:t>10% 1atm) </a:t>
              </a:r>
            </a:p>
            <a:p>
              <a:r>
                <a:rPr lang="zh-CN" altLang="en-US" dirty="0"/>
                <a:t>漂移距离</a:t>
              </a:r>
              <a:r>
                <a:rPr lang="en-US" altLang="zh-CN" dirty="0"/>
                <a:t>: &gt;80cm</a:t>
              </a:r>
              <a:endParaRPr lang="zh-CN" altLang="en-US" dirty="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49E3DE6-5B8F-4E7E-3530-022A599DF922}"/>
                </a:ext>
              </a:extLst>
            </p:cNvPr>
            <p:cNvSpPr txBox="1"/>
            <p:nvPr/>
          </p:nvSpPr>
          <p:spPr>
            <a:xfrm>
              <a:off x="2757777" y="6953278"/>
              <a:ext cx="1976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漂移极电压</a:t>
              </a:r>
              <a:r>
                <a:rPr lang="en-US" altLang="zh-CN" dirty="0"/>
                <a:t>: 35kV </a:t>
              </a:r>
              <a:endParaRPr lang="zh-CN" altLang="en-US" dirty="0"/>
            </a:p>
          </p:txBody>
        </p:sp>
        <p:sp>
          <p:nvSpPr>
            <p:cNvPr id="32" name="箭头: 右 31">
              <a:extLst>
                <a:ext uri="{FF2B5EF4-FFF2-40B4-BE49-F238E27FC236}">
                  <a16:creationId xmlns:a16="http://schemas.microsoft.com/office/drawing/2014/main" id="{0F075B16-B487-8615-C5E2-BD9025BCEB91}"/>
                </a:ext>
              </a:extLst>
            </p:cNvPr>
            <p:cNvSpPr/>
            <p:nvPr/>
          </p:nvSpPr>
          <p:spPr>
            <a:xfrm rot="3474549">
              <a:off x="3367967" y="6653066"/>
              <a:ext cx="492926" cy="172300"/>
            </a:xfrm>
            <a:prstGeom prst="rightArrow">
              <a:avLst/>
            </a:prstGeom>
            <a:solidFill>
              <a:srgbClr val="3D55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9BE7550D-1016-4257-CBE8-AA3D44F3942C}"/>
              </a:ext>
            </a:extLst>
          </p:cNvPr>
          <p:cNvSpPr txBox="1"/>
          <p:nvPr/>
        </p:nvSpPr>
        <p:spPr>
          <a:xfrm>
            <a:off x="8226989" y="3037556"/>
            <a:ext cx="2681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漂移极边界形状电场分布模拟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EE5C77-2145-8928-7647-BA7D429EE585}"/>
              </a:ext>
            </a:extLst>
          </p:cNvPr>
          <p:cNvSpPr txBox="1"/>
          <p:nvPr/>
        </p:nvSpPr>
        <p:spPr>
          <a:xfrm>
            <a:off x="194963" y="792119"/>
            <a:ext cx="6329938" cy="10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6000" indent="-28575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决定了探测器可达到的最大漂移速度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---   </a:t>
            </a:r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最大允许事例率</a:t>
            </a:r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96000" indent="-28575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影响正离子迁移率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---   </a:t>
            </a:r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径迹畸变</a:t>
            </a:r>
            <a:r>
              <a:rPr lang="en-US" altLang="zh-CN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(</a:t>
            </a:r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空间电荷效应</a:t>
            </a:r>
            <a:r>
              <a:rPr lang="en-US" altLang="zh-CN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  <a:p>
            <a:pPr marL="396000" indent="-28575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影响气体选择</a:t>
            </a:r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7E4EC74-8F8E-B78E-612A-15BBA6368734}"/>
              </a:ext>
            </a:extLst>
          </p:cNvPr>
          <p:cNvSpPr txBox="1"/>
          <p:nvPr/>
        </p:nvSpPr>
        <p:spPr>
          <a:xfrm>
            <a:off x="8858825" y="6351101"/>
            <a:ext cx="16790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气体击穿电压模拟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A6526CE-CECA-92D8-4052-00EAA11F74EC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漂移极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BCC14123-D419-FCFB-5189-52C83BD1C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110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12</a:t>
            </a:fld>
            <a:endParaRPr lang="zh-CN" altLang="en-US" sz="1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DE60075-75F4-4B96-94C0-E3D6882F6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52"/>
          <a:stretch/>
        </p:blipFill>
        <p:spPr>
          <a:xfrm>
            <a:off x="6189489" y="1848196"/>
            <a:ext cx="2789544" cy="22250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58B394A-4E01-923B-4AAD-968F3796D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58" t="67755" r="34762" b="3913"/>
          <a:stretch/>
        </p:blipFill>
        <p:spPr>
          <a:xfrm>
            <a:off x="9150222" y="748728"/>
            <a:ext cx="2676550" cy="21104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B97484F-5225-D8BC-608C-65EE5A176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246" y="4249347"/>
            <a:ext cx="3706498" cy="20917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CEF8E30-6956-64FF-069C-104D6AD8DCFD}"/>
              </a:ext>
            </a:extLst>
          </p:cNvPr>
          <p:cNvSpPr txBox="1"/>
          <p:nvPr/>
        </p:nvSpPr>
        <p:spPr>
          <a:xfrm>
            <a:off x="7949642" y="1186408"/>
            <a:ext cx="1152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i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Version_1</a:t>
            </a:r>
            <a:endParaRPr lang="zh-CN" altLang="en-US" sz="1600" b="1" i="1" dirty="0">
              <a:solidFill>
                <a:srgbClr val="3D55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430808A-57E1-D2BB-0475-F2EDC5884EB9}"/>
              </a:ext>
            </a:extLst>
          </p:cNvPr>
          <p:cNvSpPr txBox="1"/>
          <p:nvPr/>
        </p:nvSpPr>
        <p:spPr>
          <a:xfrm>
            <a:off x="8966986" y="3144323"/>
            <a:ext cx="1152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i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Version_2</a:t>
            </a:r>
            <a:endParaRPr lang="zh-CN" altLang="en-US" sz="1600" b="1" i="1" dirty="0">
              <a:solidFill>
                <a:srgbClr val="3D55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B424E12-13E7-119C-9939-F7F7ED7FFE16}"/>
              </a:ext>
            </a:extLst>
          </p:cNvPr>
          <p:cNvSpPr txBox="1"/>
          <p:nvPr/>
        </p:nvSpPr>
        <p:spPr>
          <a:xfrm>
            <a:off x="7103468" y="4867629"/>
            <a:ext cx="1152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i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Version_3</a:t>
            </a:r>
            <a:endParaRPr lang="zh-CN" altLang="en-US" sz="1600" b="1" i="1" dirty="0">
              <a:solidFill>
                <a:srgbClr val="3D55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5D0E5AF-B03D-62A0-ADB5-2F5FF0A3C8C3}"/>
              </a:ext>
            </a:extLst>
          </p:cNvPr>
          <p:cNvSpPr txBox="1"/>
          <p:nvPr/>
        </p:nvSpPr>
        <p:spPr>
          <a:xfrm>
            <a:off x="2703713" y="5868773"/>
            <a:ext cx="5462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第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版场笼已在工程样机中得到验证，耐压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&gt; 40kV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A046EB1-E01B-8DE8-2045-D28D83358057}"/>
              </a:ext>
            </a:extLst>
          </p:cNvPr>
          <p:cNvSpPr txBox="1"/>
          <p:nvPr/>
        </p:nvSpPr>
        <p:spPr>
          <a:xfrm>
            <a:off x="6153511" y="3720048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Multi-slot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3305464-79E9-0A3E-6394-90E99476B5C0}"/>
              </a:ext>
            </a:extLst>
          </p:cNvPr>
          <p:cNvSpPr txBox="1"/>
          <p:nvPr/>
        </p:nvSpPr>
        <p:spPr>
          <a:xfrm>
            <a:off x="8256219" y="6002579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Independent gas chamber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96AE08F-AA55-A98A-E996-46360F98A191}"/>
              </a:ext>
            </a:extLst>
          </p:cNvPr>
          <p:cNvGrpSpPr/>
          <p:nvPr/>
        </p:nvGrpSpPr>
        <p:grpSpPr>
          <a:xfrm>
            <a:off x="400479" y="2249975"/>
            <a:ext cx="5215870" cy="3798170"/>
            <a:chOff x="126629" y="2651273"/>
            <a:chExt cx="5215870" cy="379817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12488E1-C74A-80F3-7DFE-91E5ADC46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629" y="2651273"/>
              <a:ext cx="5215870" cy="2386507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3CC113F-0598-6200-EBAC-69EEA40B6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39" y="4770492"/>
              <a:ext cx="2080862" cy="1678951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529EA2B5-B5F5-7CD9-2657-D29CB7680919}"/>
                </a:ext>
              </a:extLst>
            </p:cNvPr>
            <p:cNvCxnSpPr>
              <a:cxnSpLocks/>
            </p:cNvCxnSpPr>
            <p:nvPr/>
          </p:nvCxnSpPr>
          <p:spPr>
            <a:xfrm>
              <a:off x="3786911" y="4257960"/>
              <a:ext cx="0" cy="240145"/>
            </a:xfrm>
            <a:prstGeom prst="line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5A80534-BF65-91B5-72B9-A20844564E22}"/>
                </a:ext>
              </a:extLst>
            </p:cNvPr>
            <p:cNvSpPr txBox="1"/>
            <p:nvPr/>
          </p:nvSpPr>
          <p:spPr>
            <a:xfrm>
              <a:off x="3048000" y="3834722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</a:rPr>
                <a:t>漂移极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58292BF-EDEB-7E4C-6F1E-147427480B15}"/>
                </a:ext>
              </a:extLst>
            </p:cNvPr>
            <p:cNvSpPr txBox="1"/>
            <p:nvPr/>
          </p:nvSpPr>
          <p:spPr>
            <a:xfrm>
              <a:off x="3755213" y="4539161"/>
              <a:ext cx="509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err="1">
                  <a:solidFill>
                    <a:srgbClr val="FF0000"/>
                  </a:solidFill>
                </a:rPr>
                <a:t>iTOF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97ECC40-E199-7387-BB4D-70C3500F4956}"/>
                </a:ext>
              </a:extLst>
            </p:cNvPr>
            <p:cNvSpPr txBox="1"/>
            <p:nvPr/>
          </p:nvSpPr>
          <p:spPr>
            <a:xfrm rot="20584379">
              <a:off x="3786451" y="4189304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</a:rPr>
                <a:t>60mm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45C64B82-5DB2-5896-0E61-CB7147B6C569}"/>
                </a:ext>
              </a:extLst>
            </p:cNvPr>
            <p:cNvSpPr txBox="1"/>
            <p:nvPr/>
          </p:nvSpPr>
          <p:spPr>
            <a:xfrm rot="21356535">
              <a:off x="831106" y="5456078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</a:rPr>
                <a:t>55mm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7A50F43-CD2D-E9F3-5780-99680A9BCA17}"/>
                </a:ext>
              </a:extLst>
            </p:cNvPr>
            <p:cNvSpPr/>
            <p:nvPr/>
          </p:nvSpPr>
          <p:spPr>
            <a:xfrm>
              <a:off x="2530764" y="4378032"/>
              <a:ext cx="517236" cy="48449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AA489275-7EFA-696A-E580-4A27AE465D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039" y="4369958"/>
              <a:ext cx="2322765" cy="40053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399CE9E3-52EA-5743-4641-F726B1DA66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4901" y="4858430"/>
              <a:ext cx="773099" cy="159101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ABCEB19D-750B-448A-4038-2DFFF1CDB0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435" y="5357091"/>
              <a:ext cx="803564" cy="81223"/>
            </a:xfrm>
            <a:prstGeom prst="line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B16BFBD3-D69D-09C0-AA43-0424A28D300F}"/>
              </a:ext>
            </a:extLst>
          </p:cNvPr>
          <p:cNvSpPr txBox="1"/>
          <p:nvPr/>
        </p:nvSpPr>
        <p:spPr>
          <a:xfrm>
            <a:off x="194963" y="792119"/>
            <a:ext cx="6329938" cy="10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6000" indent="-28575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决定了探测器可达到的最大漂移速度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---   </a:t>
            </a:r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最大允许事例率</a:t>
            </a:r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96000" indent="-28575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影响正离子迁移率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---   </a:t>
            </a:r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径迹畸变</a:t>
            </a:r>
            <a:r>
              <a:rPr lang="en-US" altLang="zh-CN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(</a:t>
            </a:r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空间电荷效应</a:t>
            </a:r>
            <a:r>
              <a:rPr lang="en-US" altLang="zh-CN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  <a:p>
            <a:pPr marL="396000" indent="-28575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影响气体选择</a:t>
            </a:r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841B2B7-7753-1536-6AAC-EEB9C644965D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漂移极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1363275-878A-A156-0AE5-EFF1FAE85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929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13</a:t>
            </a:fld>
            <a:endParaRPr lang="zh-CN" altLang="en-US" sz="16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DB5FC95-0713-2B04-1F14-620250E84C33}"/>
              </a:ext>
            </a:extLst>
          </p:cNvPr>
          <p:cNvSpPr txBox="1"/>
          <p:nvPr/>
        </p:nvSpPr>
        <p:spPr>
          <a:xfrm>
            <a:off x="4366846" y="945651"/>
            <a:ext cx="3610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多层丝绕制场笼</a:t>
            </a:r>
            <a:r>
              <a:rPr lang="en-US" altLang="zh-CN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(@MATE-TPC )</a:t>
            </a:r>
            <a:endParaRPr lang="zh-CN" altLang="en-US" b="1" dirty="0">
              <a:solidFill>
                <a:srgbClr val="3D55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3615B6B-B278-0AA6-B0BA-0932F3D8D244}"/>
              </a:ext>
            </a:extLst>
          </p:cNvPr>
          <p:cNvSpPr txBox="1"/>
          <p:nvPr/>
        </p:nvSpPr>
        <p:spPr>
          <a:xfrm>
            <a:off x="4366846" y="4398168"/>
            <a:ext cx="492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</a:t>
            </a:r>
            <a:r>
              <a:rPr lang="zh-CN" altLang="en-US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或</a:t>
            </a:r>
            <a:r>
              <a:rPr lang="en-US" altLang="zh-CN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FPC</a:t>
            </a:r>
            <a:r>
              <a:rPr lang="zh-CN" altLang="en-US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场笼</a:t>
            </a:r>
            <a:r>
              <a:rPr lang="en-US" altLang="zh-CN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(@CEE-TPC  1/4prototype)</a:t>
            </a:r>
            <a:endParaRPr lang="zh-CN" altLang="en-US" b="1" dirty="0">
              <a:solidFill>
                <a:srgbClr val="3D55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A38AA4A-C34D-AF1A-2144-CD7DB5ED2CD1}"/>
              </a:ext>
            </a:extLst>
          </p:cNvPr>
          <p:cNvSpPr txBox="1"/>
          <p:nvPr/>
        </p:nvSpPr>
        <p:spPr>
          <a:xfrm>
            <a:off x="6264801" y="5129982"/>
            <a:ext cx="2319866" cy="713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电场均匀性较好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×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较高的物质量引入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5430CDD-70AA-A945-C8BA-619B7AD2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913" y="635222"/>
            <a:ext cx="3141562" cy="315443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37FEF4E-E9CB-6674-004E-A2217672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13" y="4074973"/>
            <a:ext cx="3141562" cy="250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DB481C9-2E37-BAE1-B7AC-D893DDBF91ED}"/>
              </a:ext>
            </a:extLst>
          </p:cNvPr>
          <p:cNvSpPr txBox="1"/>
          <p:nvPr/>
        </p:nvSpPr>
        <p:spPr>
          <a:xfrm>
            <a:off x="6264801" y="1855897"/>
            <a:ext cx="1627369" cy="713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低物质量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×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电场均匀性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52CF441-6C2B-EF65-0899-9A18FC9D6C4E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场笼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A929C3-5B4B-2F08-477A-AC794017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279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14</a:t>
            </a:fld>
            <a:endParaRPr lang="zh-CN" altLang="en-US" sz="1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EE3823D-9BD5-B105-C76E-713C2CF892CC}"/>
              </a:ext>
            </a:extLst>
          </p:cNvPr>
          <p:cNvSpPr txBox="1"/>
          <p:nvPr/>
        </p:nvSpPr>
        <p:spPr>
          <a:xfrm>
            <a:off x="194039" y="758664"/>
            <a:ext cx="5124480" cy="1101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0250">
              <a:lnSpc>
                <a:spcPts val="2500"/>
              </a:lnSpc>
              <a:spcAft>
                <a:spcPts val="600"/>
              </a:spcAft>
            </a:pPr>
            <a:r>
              <a:rPr lang="en-US" altLang="zh-CN" sz="2000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CEE-TPC</a:t>
            </a:r>
            <a:r>
              <a:rPr lang="zh-CN" altLang="en-US" sz="2000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场笼设计考虑</a:t>
            </a:r>
            <a:endParaRPr lang="en-US" altLang="zh-CN" sz="2000" b="1" dirty="0">
              <a:solidFill>
                <a:srgbClr val="3D55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00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电场均匀性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---  </a:t>
            </a:r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径迹分辨、动量分辨</a:t>
            </a:r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9600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低物质量引入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---  </a:t>
            </a:r>
            <a:r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减小探测器自身对粒子的阻挡</a:t>
            </a:r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0DB5003-4DA0-E4ED-30E8-500864DF6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6" y="2257586"/>
            <a:ext cx="5062884" cy="371244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6C69D9D-F4A5-0AAC-0C99-A65FBD84373C}"/>
              </a:ext>
            </a:extLst>
          </p:cNvPr>
          <p:cNvSpPr txBox="1"/>
          <p:nvPr/>
        </p:nvSpPr>
        <p:spPr>
          <a:xfrm>
            <a:off x="7474274" y="2940112"/>
            <a:ext cx="4078361" cy="1893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定位和支撑陶瓷杆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---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控制电极位置精度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内窗侧镜像电极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---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束流侧电极形变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双面镀铝电极薄膜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薄膜悬挂电极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---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电连接及电极间距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… …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08FC19A-6B3B-CFD0-EEDC-2FD154FEEB91}"/>
              </a:ext>
            </a:extLst>
          </p:cNvPr>
          <p:cNvSpPr txBox="1"/>
          <p:nvPr/>
        </p:nvSpPr>
        <p:spPr>
          <a:xfrm>
            <a:off x="7090832" y="2442313"/>
            <a:ext cx="24226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关键技术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31CAA2A-BCA2-D7D5-E039-E6599C396E16}"/>
              </a:ext>
            </a:extLst>
          </p:cNvPr>
          <p:cNvSpPr/>
          <p:nvPr/>
        </p:nvSpPr>
        <p:spPr>
          <a:xfrm>
            <a:off x="2873503" y="6060165"/>
            <a:ext cx="1382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CEE-TPC</a:t>
            </a:r>
            <a:r>
              <a:rPr lang="zh-CN" altLang="en-US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场笼</a:t>
            </a:r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7F49FEB-552C-5066-DB73-656820DC45C6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场笼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C167CC-AE22-531E-47D3-D7E088AF0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42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1A4D2-298B-14BA-CEF0-802E7F290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6FC8C799-8C08-9EB4-00E4-D789FAAEC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15</a:t>
            </a:fld>
            <a:endParaRPr lang="zh-CN" altLang="en-US" sz="16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8302794-E273-9860-0E3B-58617868E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"/>
          <a:stretch/>
        </p:blipFill>
        <p:spPr>
          <a:xfrm>
            <a:off x="6096000" y="3628949"/>
            <a:ext cx="4598201" cy="27764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D9C2FC-9A43-B274-CE6A-EFD015CFA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98" y="2476870"/>
            <a:ext cx="5224404" cy="38646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2BECC0-F3B8-B8E7-9357-931265A2B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8664"/>
            <a:ext cx="4784731" cy="254320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0D13BC8-F02B-BEC4-8D16-E1F0B3BDE438}"/>
              </a:ext>
            </a:extLst>
          </p:cNvPr>
          <p:cNvSpPr txBox="1"/>
          <p:nvPr/>
        </p:nvSpPr>
        <p:spPr>
          <a:xfrm>
            <a:off x="8214064" y="1085741"/>
            <a:ext cx="1915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20240529_31</a:t>
            </a:r>
          </a:p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2.254 cm/us</a:t>
            </a:r>
          </a:p>
          <a:p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换气时间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&gt;72h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C2C40B0-8969-3E39-70BD-47DE8C327EA4}"/>
              </a:ext>
            </a:extLst>
          </p:cNvPr>
          <p:cNvSpPr txBox="1"/>
          <p:nvPr/>
        </p:nvSpPr>
        <p:spPr>
          <a:xfrm>
            <a:off x="194039" y="758664"/>
            <a:ext cx="3816429" cy="1424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0250">
              <a:lnSpc>
                <a:spcPts val="2500"/>
              </a:lnSpc>
              <a:spcAft>
                <a:spcPts val="600"/>
              </a:spcAft>
            </a:pPr>
            <a:r>
              <a:rPr lang="en-US" altLang="zh-CN" sz="2000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CEE-TPC</a:t>
            </a:r>
            <a:r>
              <a:rPr lang="zh-CN" altLang="en-US" sz="2000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电场均匀性表征</a:t>
            </a:r>
            <a:endParaRPr lang="en-US" altLang="zh-CN" sz="2000" b="1" dirty="0">
              <a:solidFill>
                <a:srgbClr val="3D55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00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</a:t>
            </a:r>
            <a:r>
              <a:rPr lang="az-Cyrl-AZ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Ф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平面位置分辨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</a:t>
            </a:r>
          </a:p>
          <a:p>
            <a:pPr marL="39600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漂移方向不同位置的漂移速度差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9600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475F369-3C61-6B43-A668-6312F8EB08FA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场笼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BCCC228E-AD03-D4E4-FD64-980D04D1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64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D249C2E-24AD-ABD7-F471-EDD318E66C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08318"/>
              </p:ext>
            </p:extLst>
          </p:nvPr>
        </p:nvGraphicFramePr>
        <p:xfrm>
          <a:off x="326606" y="724246"/>
          <a:ext cx="5885944" cy="29520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551172">
                  <a:extLst>
                    <a:ext uri="{9D8B030D-6E8A-4147-A177-3AD203B41FA5}">
                      <a16:colId xmlns:a16="http://schemas.microsoft.com/office/drawing/2014/main" val="3054016317"/>
                    </a:ext>
                  </a:extLst>
                </a:gridCol>
                <a:gridCol w="3334772">
                  <a:extLst>
                    <a:ext uri="{9D8B030D-6E8A-4147-A177-3AD203B41FA5}">
                      <a16:colId xmlns:a16="http://schemas.microsoft.com/office/drawing/2014/main" val="123210181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CN" sz="1400" b="1" kern="100" dirty="0">
                          <a:effectLst/>
                        </a:rPr>
                        <a:t>参数名称</a:t>
                      </a:r>
                      <a:endParaRPr lang="zh-CN" sz="12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b="1" kern="100" dirty="0">
                          <a:effectLst/>
                        </a:rPr>
                        <a:t>技术指标要求</a:t>
                      </a:r>
                      <a:endParaRPr lang="zh-CN" sz="12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67248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TPC</a:t>
                      </a:r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有效灵敏面积（每套）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500mm(X)×800mm(Y)×900mm(Z)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22636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测量粒子种类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He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He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2915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位置分辨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200" b="1" kern="1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xz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&lt;500μm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200" b="1" kern="1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&lt;600μm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012094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动量分辨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满足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相对动量分辨率典型值为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5%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976267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双径迹区分能力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3cm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232643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径迹多重数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&lt;100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39919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级触发最大事例率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1kHz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24988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通道数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15360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793337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探测器数量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9018149"/>
                  </a:ext>
                </a:extLst>
              </a:tr>
            </a:tbl>
          </a:graphicData>
        </a:graphic>
      </p:graphicFrame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16</a:t>
            </a:fld>
            <a:endParaRPr lang="zh-CN" altLang="en-US" sz="1600" dirty="0"/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A1E36CB4-A8CD-C168-67C6-BAC6FE62C4E2}"/>
              </a:ext>
            </a:extLst>
          </p:cNvPr>
          <p:cNvSpPr/>
          <p:nvPr/>
        </p:nvSpPr>
        <p:spPr>
          <a:xfrm rot="12405215">
            <a:off x="3364987" y="1080116"/>
            <a:ext cx="757508" cy="700909"/>
          </a:xfrm>
          <a:prstGeom prst="arc">
            <a:avLst>
              <a:gd name="adj1" fmla="val 16200000"/>
              <a:gd name="adj2" fmla="val 20792247"/>
            </a:avLst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弧形 10">
            <a:extLst>
              <a:ext uri="{FF2B5EF4-FFF2-40B4-BE49-F238E27FC236}">
                <a16:creationId xmlns:a16="http://schemas.microsoft.com/office/drawing/2014/main" id="{DEA21A55-8D6F-8298-FE17-2880EF9B1A8B}"/>
              </a:ext>
            </a:extLst>
          </p:cNvPr>
          <p:cNvSpPr/>
          <p:nvPr/>
        </p:nvSpPr>
        <p:spPr>
          <a:xfrm rot="11847318">
            <a:off x="3673124" y="1131847"/>
            <a:ext cx="1748140" cy="2171453"/>
          </a:xfrm>
          <a:prstGeom prst="arc">
            <a:avLst>
              <a:gd name="adj1" fmla="val 16103780"/>
              <a:gd name="adj2" fmla="val 21499549"/>
            </a:avLst>
          </a:prstGeom>
          <a:ln w="2222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5271CFF-2D28-33E7-CAFD-C59BBA1EAF8B}"/>
              </a:ext>
            </a:extLst>
          </p:cNvPr>
          <p:cNvGrpSpPr/>
          <p:nvPr/>
        </p:nvGrpSpPr>
        <p:grpSpPr>
          <a:xfrm>
            <a:off x="7075734" y="849785"/>
            <a:ext cx="4693252" cy="4045397"/>
            <a:chOff x="88772" y="1638283"/>
            <a:chExt cx="5582417" cy="4993336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5E5C649D-207E-0D48-69C9-03483E8DD1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772" y="1638283"/>
              <a:ext cx="3551073" cy="4993336"/>
              <a:chOff x="69283" y="1142778"/>
              <a:chExt cx="3754838" cy="5279860"/>
            </a:xfrm>
          </p:grpSpPr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id="{A49DDCE6-0685-C1FA-D58D-1FF73081B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83" y="1142778"/>
                <a:ext cx="3754838" cy="4905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5BD0FBA-5C41-BEEC-93D0-554D86ECDE7E}"/>
                  </a:ext>
                </a:extLst>
              </p:cNvPr>
              <p:cNvSpPr txBox="1"/>
              <p:nvPr/>
            </p:nvSpPr>
            <p:spPr>
              <a:xfrm>
                <a:off x="1953629" y="6035187"/>
                <a:ext cx="824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Target</a:t>
                </a:r>
                <a:endParaRPr lang="zh-CN" altLang="en-US" dirty="0"/>
              </a:p>
            </p:txBody>
          </p: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7EABE34E-58FA-1BA0-CBD2-134B93F29C76}"/>
                  </a:ext>
                </a:extLst>
              </p:cNvPr>
              <p:cNvCxnSpPr/>
              <p:nvPr/>
            </p:nvCxnSpPr>
            <p:spPr>
              <a:xfrm>
                <a:off x="1837677" y="6001306"/>
                <a:ext cx="22194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4FCA7EB1-1BC9-B900-DB26-A14EBA6806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44210" y="6001306"/>
                <a:ext cx="0" cy="42133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191B6B7-D410-A87B-F03D-C068F4592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0933" y="1775933"/>
              <a:ext cx="1940256" cy="1873974"/>
            </a:xfrm>
            <a:prstGeom prst="rect">
              <a:avLst/>
            </a:prstGeom>
            <a:ln w="19050">
              <a:solidFill>
                <a:srgbClr val="3D55A7"/>
              </a:solidFill>
            </a:ln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B99A63A-5373-96A4-C01C-27AF341225FF}"/>
                </a:ext>
              </a:extLst>
            </p:cNvPr>
            <p:cNvSpPr/>
            <p:nvPr/>
          </p:nvSpPr>
          <p:spPr>
            <a:xfrm>
              <a:off x="2688108" y="4178296"/>
              <a:ext cx="783061" cy="798679"/>
            </a:xfrm>
            <a:prstGeom prst="rect">
              <a:avLst/>
            </a:prstGeom>
            <a:noFill/>
            <a:ln w="19050">
              <a:solidFill>
                <a:srgbClr val="3D55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D4E4F66-5E2A-2CBF-BB67-9FC0654DFE08}"/>
                </a:ext>
              </a:extLst>
            </p:cNvPr>
            <p:cNvCxnSpPr/>
            <p:nvPr/>
          </p:nvCxnSpPr>
          <p:spPr>
            <a:xfrm flipH="1">
              <a:off x="2688108" y="1775933"/>
              <a:ext cx="1042825" cy="2402363"/>
            </a:xfrm>
            <a:prstGeom prst="line">
              <a:avLst/>
            </a:prstGeom>
            <a:ln w="19050">
              <a:solidFill>
                <a:srgbClr val="3D55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1C5471B0-63D5-A727-27A0-EA6C7E6039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5519" y="3649906"/>
              <a:ext cx="2205670" cy="1327069"/>
            </a:xfrm>
            <a:prstGeom prst="line">
              <a:avLst/>
            </a:prstGeom>
            <a:ln w="19050">
              <a:solidFill>
                <a:srgbClr val="3D55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02FEE5B-DABC-355B-068B-499B6949B385}"/>
              </a:ext>
            </a:extLst>
          </p:cNvPr>
          <p:cNvGrpSpPr>
            <a:grpSpLocks noChangeAspect="1"/>
          </p:cNvGrpSpPr>
          <p:nvPr/>
        </p:nvGrpSpPr>
        <p:grpSpPr>
          <a:xfrm>
            <a:off x="5532221" y="3955967"/>
            <a:ext cx="2436615" cy="2867181"/>
            <a:chOff x="5164577" y="824615"/>
            <a:chExt cx="3150687" cy="3707435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B9FF647-B06A-D719-CC5B-E78EABF5B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577" y="824615"/>
              <a:ext cx="3150687" cy="3707435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2205395-CF29-7E08-0DC8-F6DDC320457D}"/>
                </a:ext>
              </a:extLst>
            </p:cNvPr>
            <p:cNvSpPr txBox="1"/>
            <p:nvPr/>
          </p:nvSpPr>
          <p:spPr>
            <a:xfrm>
              <a:off x="5898746" y="1402200"/>
              <a:ext cx="2104615" cy="676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</a:rPr>
                <a:t>large Angle</a:t>
              </a:r>
            </a:p>
            <a:p>
              <a:r>
                <a:rPr lang="en-US" altLang="zh-CN" sz="1400" b="1" dirty="0">
                  <a:solidFill>
                    <a:srgbClr val="FF0000"/>
                  </a:solidFill>
                </a:rPr>
                <a:t>@40cm drift length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BB1CF626-BCF0-BE10-4E81-F464E0801B0E}"/>
              </a:ext>
            </a:extLst>
          </p:cNvPr>
          <p:cNvSpPr txBox="1"/>
          <p:nvPr/>
        </p:nvSpPr>
        <p:spPr>
          <a:xfrm>
            <a:off x="5432145" y="5258604"/>
            <a:ext cx="1627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small Angle</a:t>
            </a:r>
          </a:p>
          <a:p>
            <a:r>
              <a:rPr lang="en-US" altLang="zh-CN" sz="1400" b="1" dirty="0">
                <a:solidFill>
                  <a:srgbClr val="FF0000"/>
                </a:solidFill>
              </a:rPr>
              <a:t>@40cm drift length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2411C51-C907-225E-A990-84BDE2B7F1F0}"/>
              </a:ext>
            </a:extLst>
          </p:cNvPr>
          <p:cNvSpPr txBox="1"/>
          <p:nvPr/>
        </p:nvSpPr>
        <p:spPr>
          <a:xfrm>
            <a:off x="7534681" y="1465797"/>
            <a:ext cx="1980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CEE_TPC_Pad_V2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F0543BA6-18CF-F385-97CE-B488FF39D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550" y="4572360"/>
            <a:ext cx="2566734" cy="198738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8A890621-B927-8844-1FFA-95C90D64C936}"/>
              </a:ext>
            </a:extLst>
          </p:cNvPr>
          <p:cNvSpPr txBox="1"/>
          <p:nvPr/>
        </p:nvSpPr>
        <p:spPr>
          <a:xfrm>
            <a:off x="8376851" y="5551570"/>
            <a:ext cx="1272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ECut</a:t>
            </a:r>
            <a:r>
              <a:rPr lang="en-US" altLang="zh-CN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&gt;100ch</a:t>
            </a:r>
          </a:p>
          <a:p>
            <a:r>
              <a:rPr lang="en-US" altLang="zh-CN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Remove67</a:t>
            </a:r>
          </a:p>
          <a:p>
            <a:r>
              <a:rPr lang="en-US" altLang="zh-CN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Prob&gt;0.1</a:t>
            </a:r>
          </a:p>
          <a:p>
            <a:r>
              <a:rPr lang="en-US" altLang="zh-CN" sz="11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Hit_Pad</a:t>
            </a:r>
            <a:r>
              <a:rPr lang="en-US" altLang="zh-CN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&gt;=3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83C49B7-6B42-7CB1-BB20-8C63FF8F4E5D}"/>
              </a:ext>
            </a:extLst>
          </p:cNvPr>
          <p:cNvSpPr/>
          <p:nvPr/>
        </p:nvSpPr>
        <p:spPr>
          <a:xfrm>
            <a:off x="3673184" y="1667483"/>
            <a:ext cx="932872" cy="29230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754956D-1027-DC1B-6DEC-2BFFB06DC52C}"/>
              </a:ext>
            </a:extLst>
          </p:cNvPr>
          <p:cNvSpPr txBox="1"/>
          <p:nvPr/>
        </p:nvSpPr>
        <p:spPr>
          <a:xfrm rot="19976394">
            <a:off x="2680799" y="953664"/>
            <a:ext cx="1100702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100" dirty="0"/>
              <a:t>predetermined</a:t>
            </a:r>
            <a:endParaRPr lang="zh-CN" altLang="en-US" sz="11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57DE80B-F46B-BE42-3EC7-20E01C696601}"/>
              </a:ext>
            </a:extLst>
          </p:cNvPr>
          <p:cNvSpPr txBox="1"/>
          <p:nvPr/>
        </p:nvSpPr>
        <p:spPr>
          <a:xfrm rot="19976394">
            <a:off x="2287735" y="3197154"/>
            <a:ext cx="1100702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100" dirty="0"/>
              <a:t>predetermined</a:t>
            </a:r>
            <a:endParaRPr lang="zh-CN" altLang="en-US" sz="11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EE3823D-9BD5-B105-C76E-713C2CF892CC}"/>
              </a:ext>
            </a:extLst>
          </p:cNvPr>
          <p:cNvSpPr txBox="1"/>
          <p:nvPr/>
        </p:nvSpPr>
        <p:spPr>
          <a:xfrm>
            <a:off x="23057" y="3859767"/>
            <a:ext cx="5879199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250">
              <a:lnSpc>
                <a:spcPts val="2500"/>
              </a:lnSpc>
              <a:spcAft>
                <a:spcPts val="600"/>
              </a:spcAft>
            </a:pPr>
            <a:r>
              <a:rPr lang="en-US" altLang="zh-CN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CEE-TPC Pad</a:t>
            </a:r>
            <a:r>
              <a:rPr lang="zh-CN" altLang="en-US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设计考虑</a:t>
            </a:r>
            <a:r>
              <a:rPr lang="en-US" altLang="zh-CN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96000" indent="-285750">
              <a:lnSpc>
                <a:spcPts val="25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Pad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形状、分区、布局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D3BE784-FACC-B418-C7E5-5E3D3D479849}"/>
              </a:ext>
            </a:extLst>
          </p:cNvPr>
          <p:cNvGrpSpPr/>
          <p:nvPr/>
        </p:nvGrpSpPr>
        <p:grpSpPr>
          <a:xfrm>
            <a:off x="467338" y="4881299"/>
            <a:ext cx="4551939" cy="1557852"/>
            <a:chOff x="387033" y="4881299"/>
            <a:chExt cx="4551939" cy="1557852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DB6229AB-53E8-8D08-C971-C18B0A9A737B}"/>
                </a:ext>
              </a:extLst>
            </p:cNvPr>
            <p:cNvSpPr/>
            <p:nvPr/>
          </p:nvSpPr>
          <p:spPr>
            <a:xfrm>
              <a:off x="387033" y="4881299"/>
              <a:ext cx="4551939" cy="1557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7B165F4-8DA9-4686-3DAC-906DB6C29240}"/>
                </a:ext>
              </a:extLst>
            </p:cNvPr>
            <p:cNvSpPr txBox="1"/>
            <p:nvPr/>
          </p:nvSpPr>
          <p:spPr>
            <a:xfrm>
              <a:off x="1709637" y="5809393"/>
              <a:ext cx="1940241" cy="582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XZ</a:t>
              </a:r>
              <a:r>
                <a: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平面位置分辨指标</a:t>
              </a:r>
              <a:endPara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el-GR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zh-CN" sz="14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xz</a:t>
              </a:r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  <a:r>
                <a:rPr lang="en-US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  <a:r>
                <a:rPr lang="el-GR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F826369-557D-75E9-FCF0-761AC9B50AF8}"/>
                </a:ext>
              </a:extLst>
            </p:cNvPr>
            <p:cNvSpPr txBox="1"/>
            <p:nvPr/>
          </p:nvSpPr>
          <p:spPr>
            <a:xfrm>
              <a:off x="833765" y="4942847"/>
              <a:ext cx="3691986" cy="33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读出去灵敏面积确定</a:t>
              </a:r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有限的电子学通道数</a:t>
              </a:r>
            </a:p>
          </p:txBody>
        </p:sp>
        <p:sp>
          <p:nvSpPr>
            <p:cNvPr id="28" name="箭头: 右 27">
              <a:extLst>
                <a:ext uri="{FF2B5EF4-FFF2-40B4-BE49-F238E27FC236}">
                  <a16:creationId xmlns:a16="http://schemas.microsoft.com/office/drawing/2014/main" id="{88D45804-8DAA-1322-E969-956B5B73FE9F}"/>
                </a:ext>
              </a:extLst>
            </p:cNvPr>
            <p:cNvSpPr/>
            <p:nvPr/>
          </p:nvSpPr>
          <p:spPr>
            <a:xfrm rot="5400000">
              <a:off x="2344918" y="5449849"/>
              <a:ext cx="461086" cy="232408"/>
            </a:xfrm>
            <a:prstGeom prst="rightArrow">
              <a:avLst/>
            </a:prstGeom>
            <a:solidFill>
              <a:srgbClr val="3D55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50F56093-4140-1C40-D0FF-F15106CB3589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读出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Pad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0943CF23-83C7-6443-0B40-73B530614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804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17</a:t>
            </a:fld>
            <a:endParaRPr lang="zh-CN" altLang="en-US" sz="16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E560C3E-566A-A8D4-8883-549EF59D7C58}"/>
              </a:ext>
            </a:extLst>
          </p:cNvPr>
          <p:cNvSpPr txBox="1"/>
          <p:nvPr/>
        </p:nvSpPr>
        <p:spPr>
          <a:xfrm>
            <a:off x="120967" y="622415"/>
            <a:ext cx="10177579" cy="791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lang="zh-CN" altLang="en-US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怎样确定最合适的读出</a:t>
            </a:r>
            <a:r>
              <a:rPr lang="en-US" altLang="zh-CN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Pad?              </a:t>
            </a: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Cee_Tpc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结构模拟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&amp; 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针对性测试（形状、排列）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基于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Root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和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Garfield++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开发了通用的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Pad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形状、布局模拟框架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5A87D3-FAA5-CBBA-DA8C-46A4CDDDE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754" y="1630622"/>
            <a:ext cx="1853350" cy="18106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2F47E1-B026-DB4B-C39D-3D6E7DA85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057" y="3416204"/>
            <a:ext cx="1736505" cy="1749149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85BA7A-A2D0-E0BD-5CA7-72098449A12D}"/>
              </a:ext>
            </a:extLst>
          </p:cNvPr>
          <p:cNvCxnSpPr>
            <a:cxnSpLocks/>
          </p:cNvCxnSpPr>
          <p:nvPr/>
        </p:nvCxnSpPr>
        <p:spPr>
          <a:xfrm flipV="1">
            <a:off x="2794524" y="2925662"/>
            <a:ext cx="1066926" cy="85212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7BFD5B5-19D9-20D6-043A-518E5AF37D1B}"/>
              </a:ext>
            </a:extLst>
          </p:cNvPr>
          <p:cNvCxnSpPr>
            <a:cxnSpLocks/>
          </p:cNvCxnSpPr>
          <p:nvPr/>
        </p:nvCxnSpPr>
        <p:spPr>
          <a:xfrm flipV="1">
            <a:off x="2246170" y="4411501"/>
            <a:ext cx="1641637" cy="141538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A51B3D2A-6ED7-4C88-0A89-1A20E0073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745" y="5079209"/>
            <a:ext cx="2100315" cy="1734205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5FEB2BC-9048-19E0-D2C7-10680C955B7E}"/>
              </a:ext>
            </a:extLst>
          </p:cNvPr>
          <p:cNvCxnSpPr>
            <a:cxnSpLocks/>
          </p:cNvCxnSpPr>
          <p:nvPr/>
        </p:nvCxnSpPr>
        <p:spPr>
          <a:xfrm flipV="1">
            <a:off x="2955460" y="5518200"/>
            <a:ext cx="921292" cy="85145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91BA36C5-2AE4-D202-EDE1-1363E2B3E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0339" y="2255120"/>
            <a:ext cx="2842932" cy="4090040"/>
          </a:xfrm>
          <a:prstGeom prst="rect">
            <a:avLst/>
          </a:prstGeom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8FA3273C-73C0-2299-1560-C76DFA5AD8FA}"/>
              </a:ext>
            </a:extLst>
          </p:cNvPr>
          <p:cNvSpPr/>
          <p:nvPr/>
        </p:nvSpPr>
        <p:spPr>
          <a:xfrm>
            <a:off x="6969889" y="4446778"/>
            <a:ext cx="702119" cy="2381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83CC181-C939-F55F-E27A-4829CBD16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9889" y="3441242"/>
            <a:ext cx="645310" cy="67464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C24D6BD-627C-D840-B678-622E1D775EDB}"/>
              </a:ext>
            </a:extLst>
          </p:cNvPr>
          <p:cNvSpPr txBox="1"/>
          <p:nvPr/>
        </p:nvSpPr>
        <p:spPr>
          <a:xfrm>
            <a:off x="6875602" y="4025898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Cee_Tpc</a:t>
            </a:r>
            <a:endParaRPr lang="zh-CN" altLang="en-US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26E7CBC-A42F-A4DB-1A74-F5329D86307A}"/>
              </a:ext>
            </a:extLst>
          </p:cNvPr>
          <p:cNvSpPr/>
          <p:nvPr/>
        </p:nvSpPr>
        <p:spPr>
          <a:xfrm>
            <a:off x="6969889" y="3416204"/>
            <a:ext cx="645310" cy="8924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0BEB287-2EAB-5D08-B222-56578CABBFDD}"/>
              </a:ext>
            </a:extLst>
          </p:cNvPr>
          <p:cNvGrpSpPr>
            <a:grpSpLocks noChangeAspect="1"/>
          </p:cNvGrpSpPr>
          <p:nvPr/>
        </p:nvGrpSpPr>
        <p:grpSpPr>
          <a:xfrm>
            <a:off x="1005213" y="2129497"/>
            <a:ext cx="2866172" cy="4195082"/>
            <a:chOff x="2051720" y="718751"/>
            <a:chExt cx="3159947" cy="462506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B106848-82C6-220D-C0FB-FCB510107EE7}"/>
                </a:ext>
              </a:extLst>
            </p:cNvPr>
            <p:cNvCxnSpPr>
              <a:cxnSpLocks/>
            </p:cNvCxnSpPr>
            <p:nvPr/>
          </p:nvCxnSpPr>
          <p:spPr>
            <a:xfrm>
              <a:off x="2267744" y="4509120"/>
              <a:ext cx="2304256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9CA0565-24FB-DCAE-0DEB-9F812260FA4E}"/>
                </a:ext>
              </a:extLst>
            </p:cNvPr>
            <p:cNvCxnSpPr>
              <a:cxnSpLocks/>
            </p:cNvCxnSpPr>
            <p:nvPr/>
          </p:nvCxnSpPr>
          <p:spPr>
            <a:xfrm>
              <a:off x="2195736" y="844988"/>
              <a:ext cx="2448272" cy="0"/>
            </a:xfrm>
            <a:prstGeom prst="line">
              <a:avLst/>
            </a:prstGeom>
            <a:ln w="28575">
              <a:solidFill>
                <a:schemeClr val="tx2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4B9DF74-1027-A3F3-8C78-15EE09BEA137}"/>
                </a:ext>
              </a:extLst>
            </p:cNvPr>
            <p:cNvSpPr txBox="1"/>
            <p:nvPr/>
          </p:nvSpPr>
          <p:spPr>
            <a:xfrm>
              <a:off x="4644008" y="718751"/>
              <a:ext cx="567659" cy="339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Drift</a:t>
              </a:r>
              <a:endParaRPr lang="zh-CN" altLang="en-US" sz="140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2E584A3-3BE8-D6B0-7A7E-1FBC3CBCEA72}"/>
                </a:ext>
              </a:extLst>
            </p:cNvPr>
            <p:cNvSpPr txBox="1"/>
            <p:nvPr/>
          </p:nvSpPr>
          <p:spPr>
            <a:xfrm>
              <a:off x="4538534" y="4480613"/>
              <a:ext cx="634817" cy="339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 </a:t>
              </a:r>
              <a:r>
                <a:rPr lang="en-US" altLang="zh-CN" sz="1400" dirty="0"/>
                <a:t>GEM</a:t>
              </a:r>
              <a:endParaRPr lang="zh-CN" altLang="en-US" sz="1200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FF15254-FC2B-4BF4-D097-D5DAC0BCA998}"/>
                </a:ext>
              </a:extLst>
            </p:cNvPr>
            <p:cNvSpPr txBox="1"/>
            <p:nvPr/>
          </p:nvSpPr>
          <p:spPr>
            <a:xfrm>
              <a:off x="4631060" y="5004496"/>
              <a:ext cx="501562" cy="339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Pad</a:t>
              </a:r>
              <a:endParaRPr lang="zh-CN" altLang="en-US" sz="1400" dirty="0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3D70EF59-47F5-E9D0-E69A-8118EDD9DD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7744" y="877011"/>
              <a:ext cx="0" cy="4280181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1121E7AB-89E3-976F-6ED8-42833E1D358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857250"/>
              <a:ext cx="0" cy="4280181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9F7130CF-785B-0664-CBB5-9BF7DEFCAFC1}"/>
                </a:ext>
              </a:extLst>
            </p:cNvPr>
            <p:cNvCxnSpPr>
              <a:cxnSpLocks/>
            </p:cNvCxnSpPr>
            <p:nvPr/>
          </p:nvCxnSpPr>
          <p:spPr>
            <a:xfrm>
              <a:off x="2195736" y="5157192"/>
              <a:ext cx="2448272" cy="0"/>
            </a:xfrm>
            <a:prstGeom prst="line">
              <a:avLst/>
            </a:prstGeom>
            <a:ln w="28575">
              <a:solidFill>
                <a:schemeClr val="tx2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DB196101-0DDD-7430-B716-488C748B714E}"/>
                </a:ext>
              </a:extLst>
            </p:cNvPr>
            <p:cNvCxnSpPr>
              <a:cxnSpLocks/>
            </p:cNvCxnSpPr>
            <p:nvPr/>
          </p:nvCxnSpPr>
          <p:spPr>
            <a:xfrm>
              <a:off x="2267744" y="4653136"/>
              <a:ext cx="2270790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B7772312-4C72-530C-30D0-A82EC46242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1720" y="1493060"/>
              <a:ext cx="2736304" cy="423772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爆炸形: 8 pt  26">
              <a:extLst>
                <a:ext uri="{FF2B5EF4-FFF2-40B4-BE49-F238E27FC236}">
                  <a16:creationId xmlns:a16="http://schemas.microsoft.com/office/drawing/2014/main" id="{73AC8A93-FD53-4B6B-3661-1B04720158E4}"/>
                </a:ext>
              </a:extLst>
            </p:cNvPr>
            <p:cNvSpPr/>
            <p:nvPr/>
          </p:nvSpPr>
          <p:spPr>
            <a:xfrm>
              <a:off x="2514159" y="1772816"/>
              <a:ext cx="113616" cy="144016"/>
            </a:xfrm>
            <a:prstGeom prst="irregularSeal1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爆炸形: 8 pt  27">
              <a:extLst>
                <a:ext uri="{FF2B5EF4-FFF2-40B4-BE49-F238E27FC236}">
                  <a16:creationId xmlns:a16="http://schemas.microsoft.com/office/drawing/2014/main" id="{25903F11-AAE7-238F-8E2F-D2C3B31B9245}"/>
                </a:ext>
              </a:extLst>
            </p:cNvPr>
            <p:cNvSpPr/>
            <p:nvPr/>
          </p:nvSpPr>
          <p:spPr>
            <a:xfrm>
              <a:off x="3234669" y="1655714"/>
              <a:ext cx="113616" cy="144016"/>
            </a:xfrm>
            <a:prstGeom prst="irregularSeal1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爆炸形: 8 pt  28">
              <a:extLst>
                <a:ext uri="{FF2B5EF4-FFF2-40B4-BE49-F238E27FC236}">
                  <a16:creationId xmlns:a16="http://schemas.microsoft.com/office/drawing/2014/main" id="{DB1C6BCB-B303-E51A-AA8D-1B9B9C721AA8}"/>
                </a:ext>
              </a:extLst>
            </p:cNvPr>
            <p:cNvSpPr/>
            <p:nvPr/>
          </p:nvSpPr>
          <p:spPr>
            <a:xfrm>
              <a:off x="4340116" y="1478090"/>
              <a:ext cx="113616" cy="144016"/>
            </a:xfrm>
            <a:prstGeom prst="irregularSeal1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爆炸形: 8 pt  29">
              <a:extLst>
                <a:ext uri="{FF2B5EF4-FFF2-40B4-BE49-F238E27FC236}">
                  <a16:creationId xmlns:a16="http://schemas.microsoft.com/office/drawing/2014/main" id="{1D684E4E-26CF-1EF5-CCAA-FCFA551FE173}"/>
                </a:ext>
              </a:extLst>
            </p:cNvPr>
            <p:cNvSpPr/>
            <p:nvPr/>
          </p:nvSpPr>
          <p:spPr>
            <a:xfrm>
              <a:off x="3653874" y="1599424"/>
              <a:ext cx="113616" cy="144016"/>
            </a:xfrm>
            <a:prstGeom prst="irregularSeal1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FEB68B7D-6FB1-80B7-6D5E-BC694D7B310B}"/>
                </a:ext>
              </a:extLst>
            </p:cNvPr>
            <p:cNvSpPr/>
            <p:nvPr/>
          </p:nvSpPr>
          <p:spPr>
            <a:xfrm>
              <a:off x="3166340" y="4232951"/>
              <a:ext cx="397548" cy="1835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C30966E6-38E9-D7D4-F538-EB3152019226}"/>
                </a:ext>
              </a:extLst>
            </p:cNvPr>
            <p:cNvCxnSpPr>
              <a:stCxn id="28" idx="1"/>
              <a:endCxn id="31" idx="2"/>
            </p:cNvCxnSpPr>
            <p:nvPr/>
          </p:nvCxnSpPr>
          <p:spPr>
            <a:xfrm flipH="1">
              <a:off x="3166340" y="1713154"/>
              <a:ext cx="68329" cy="2611575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9DC177-E3C3-8379-B508-9569A1B99489}"/>
                </a:ext>
              </a:extLst>
            </p:cNvPr>
            <p:cNvCxnSpPr>
              <a:cxnSpLocks/>
              <a:endCxn id="31" idx="6"/>
            </p:cNvCxnSpPr>
            <p:nvPr/>
          </p:nvCxnSpPr>
          <p:spPr>
            <a:xfrm>
              <a:off x="3364046" y="1727722"/>
              <a:ext cx="199842" cy="2597007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CBFB5CA-F374-5698-DC73-758A85F26EF4}"/>
                </a:ext>
              </a:extLst>
            </p:cNvPr>
            <p:cNvSpPr/>
            <p:nvPr/>
          </p:nvSpPr>
          <p:spPr>
            <a:xfrm>
              <a:off x="3101813" y="4757612"/>
              <a:ext cx="569188" cy="2151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8720B356-B04C-7D05-A608-BEE197A1F639}"/>
              </a:ext>
            </a:extLst>
          </p:cNvPr>
          <p:cNvSpPr txBox="1"/>
          <p:nvPr/>
        </p:nvSpPr>
        <p:spPr>
          <a:xfrm>
            <a:off x="8628104" y="6267522"/>
            <a:ext cx="30470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</a:t>
            </a:r>
            <a:r>
              <a:rPr lang="en-US" altLang="zh-CN" sz="160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reliminary suitable  C-Pad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57EAA96-DF42-4D89-9445-FDD8A0DB5B26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读出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Pad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7" name="图片 2">
            <a:extLst>
              <a:ext uri="{FF2B5EF4-FFF2-40B4-BE49-F238E27FC236}">
                <a16:creationId xmlns:a16="http://schemas.microsoft.com/office/drawing/2014/main" id="{E1284FA4-072B-3D11-2C50-7817A4B4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940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77C8A-2F2E-040E-2EC5-09B126F69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>
            <a:extLst>
              <a:ext uri="{FF2B5EF4-FFF2-40B4-BE49-F238E27FC236}">
                <a16:creationId xmlns:a16="http://schemas.microsoft.com/office/drawing/2014/main" id="{58005026-04C8-9D9E-17E9-748256C1FBEF}"/>
              </a:ext>
            </a:extLst>
          </p:cNvPr>
          <p:cNvSpPr txBox="1"/>
          <p:nvPr/>
        </p:nvSpPr>
        <p:spPr>
          <a:xfrm>
            <a:off x="8560899" y="5076285"/>
            <a:ext cx="3516801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根据模拟和实验结果，结合工业加工的难度，目前基本确定选择</a:t>
            </a:r>
            <a:r>
              <a:rPr lang="zh-CN" altLang="en-US" sz="1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两齿、长边平行靶点的</a:t>
            </a:r>
            <a:r>
              <a:rPr lang="en-US" altLang="zh-CN" sz="1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Zigzag</a:t>
            </a:r>
            <a:endParaRPr lang="zh-CN" altLang="en-US" sz="1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CBF95775-2F1E-F7E0-37DE-934BF142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18</a:t>
            </a:fld>
            <a:endParaRPr lang="zh-CN" altLang="en-US" sz="1600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EDDA500-1DB4-A216-0D85-FF93526C8EAB}"/>
              </a:ext>
            </a:extLst>
          </p:cNvPr>
          <p:cNvSpPr/>
          <p:nvPr/>
        </p:nvSpPr>
        <p:spPr>
          <a:xfrm>
            <a:off x="114300" y="1203345"/>
            <a:ext cx="8233263" cy="55987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4394C797-5293-19B4-0D31-D0A245C5B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5" y="1409819"/>
            <a:ext cx="3779565" cy="246765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6B6F992-3CF5-BB80-3432-6D785245C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970" y="1419373"/>
            <a:ext cx="3778023" cy="2458096"/>
          </a:xfrm>
          <a:prstGeom prst="rect">
            <a:avLst/>
          </a:prstGeom>
        </p:spPr>
      </p:pic>
      <p:sp>
        <p:nvSpPr>
          <p:cNvPr id="39" name="Rectangle 7">
            <a:extLst>
              <a:ext uri="{FF2B5EF4-FFF2-40B4-BE49-F238E27FC236}">
                <a16:creationId xmlns:a16="http://schemas.microsoft.com/office/drawing/2014/main" id="{0D786B9F-059D-FB3C-15E0-84D3F3184002}"/>
              </a:ext>
            </a:extLst>
          </p:cNvPr>
          <p:cNvSpPr/>
          <p:nvPr/>
        </p:nvSpPr>
        <p:spPr>
          <a:xfrm>
            <a:off x="1356335" y="1944519"/>
            <a:ext cx="205323" cy="7091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219F3AAA-81BF-2430-BFAA-2B653E43C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407" y="1944519"/>
            <a:ext cx="365153" cy="79757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57CA5A3A-8BF9-D29E-A7FA-EEABAEAFB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65" y="4093301"/>
            <a:ext cx="3780346" cy="2467651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F698BFE9-5480-BC98-C58D-EE741E420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151" y="4093301"/>
            <a:ext cx="3778023" cy="246765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4BDB824-430F-01E0-3411-5696247405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4475" y="4754908"/>
            <a:ext cx="381197" cy="79361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4769289-87A4-CC66-DEF0-913EE0C4EF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5407" y="4754908"/>
            <a:ext cx="472574" cy="825857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616E6418-66C9-C050-0FA6-CB4546A015A5}"/>
              </a:ext>
            </a:extLst>
          </p:cNvPr>
          <p:cNvSpPr txBox="1"/>
          <p:nvPr/>
        </p:nvSpPr>
        <p:spPr>
          <a:xfrm>
            <a:off x="10312959" y="437416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靶点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6BB6A976-D84B-10C5-EE70-E67B7F1712EE}"/>
              </a:ext>
            </a:extLst>
          </p:cNvPr>
          <p:cNvGrpSpPr/>
          <p:nvPr/>
        </p:nvGrpSpPr>
        <p:grpSpPr>
          <a:xfrm>
            <a:off x="9717125" y="1203345"/>
            <a:ext cx="890050" cy="3405022"/>
            <a:chOff x="9717125" y="1203345"/>
            <a:chExt cx="890050" cy="3405022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E4C2D537-9BD8-CCA0-D205-74F3AEFF3043}"/>
                </a:ext>
              </a:extLst>
            </p:cNvPr>
            <p:cNvGrpSpPr/>
            <p:nvPr/>
          </p:nvGrpSpPr>
          <p:grpSpPr>
            <a:xfrm>
              <a:off x="9717125" y="1203345"/>
              <a:ext cx="890050" cy="3358934"/>
              <a:chOff x="8889709" y="1203345"/>
              <a:chExt cx="890050" cy="3358934"/>
            </a:xfrm>
          </p:grpSpPr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CE268B4C-030B-58F1-2181-B0DECFE67B01}"/>
                  </a:ext>
                </a:extLst>
              </p:cNvPr>
              <p:cNvGrpSpPr/>
              <p:nvPr/>
            </p:nvGrpSpPr>
            <p:grpSpPr>
              <a:xfrm>
                <a:off x="8889709" y="1203345"/>
                <a:ext cx="890050" cy="1700340"/>
                <a:chOff x="8423585" y="2533934"/>
                <a:chExt cx="3449519" cy="2996391"/>
              </a:xfrm>
            </p:grpSpPr>
            <p:sp>
              <p:nvSpPr>
                <p:cNvPr id="54" name="任意多边形: 形状 53">
                  <a:extLst>
                    <a:ext uri="{FF2B5EF4-FFF2-40B4-BE49-F238E27FC236}">
                      <a16:creationId xmlns:a16="http://schemas.microsoft.com/office/drawing/2014/main" id="{CE186216-1386-4761-C261-086E974A202A}"/>
                    </a:ext>
                  </a:extLst>
                </p:cNvPr>
                <p:cNvSpPr/>
                <p:nvPr/>
              </p:nvSpPr>
              <p:spPr>
                <a:xfrm>
                  <a:off x="8538949" y="2533934"/>
                  <a:ext cx="3043451" cy="2993409"/>
                </a:xfrm>
                <a:custGeom>
                  <a:avLst/>
                  <a:gdLst>
                    <a:gd name="connsiteX0" fmla="*/ 686938 w 3043451"/>
                    <a:gd name="connsiteY0" fmla="*/ 0 h 2993409"/>
                    <a:gd name="connsiteX1" fmla="*/ 0 w 3043451"/>
                    <a:gd name="connsiteY1" fmla="*/ 450376 h 2993409"/>
                    <a:gd name="connsiteX2" fmla="*/ 1605887 w 3043451"/>
                    <a:gd name="connsiteY2" fmla="*/ 1182806 h 2993409"/>
                    <a:gd name="connsiteX3" fmla="*/ 377588 w 3043451"/>
                    <a:gd name="connsiteY3" fmla="*/ 1951630 h 2993409"/>
                    <a:gd name="connsiteX4" fmla="*/ 1605887 w 3043451"/>
                    <a:gd name="connsiteY4" fmla="*/ 2579427 h 2993409"/>
                    <a:gd name="connsiteX5" fmla="*/ 1132764 w 3043451"/>
                    <a:gd name="connsiteY5" fmla="*/ 2993409 h 2993409"/>
                    <a:gd name="connsiteX6" fmla="*/ 2001672 w 3043451"/>
                    <a:gd name="connsiteY6" fmla="*/ 2993409 h 2993409"/>
                    <a:gd name="connsiteX7" fmla="*/ 2706806 w 3043451"/>
                    <a:gd name="connsiteY7" fmla="*/ 2570329 h 2993409"/>
                    <a:gd name="connsiteX8" fmla="*/ 1610436 w 3043451"/>
                    <a:gd name="connsiteY8" fmla="*/ 1956179 h 2993409"/>
                    <a:gd name="connsiteX9" fmla="*/ 3043451 w 3043451"/>
                    <a:gd name="connsiteY9" fmla="*/ 1191905 h 2993409"/>
                    <a:gd name="connsiteX10" fmla="*/ 1610436 w 3043451"/>
                    <a:gd name="connsiteY10" fmla="*/ 450376 h 2993409"/>
                    <a:gd name="connsiteX11" fmla="*/ 2461147 w 3043451"/>
                    <a:gd name="connsiteY11" fmla="*/ 4550 h 2993409"/>
                    <a:gd name="connsiteX12" fmla="*/ 686938 w 3043451"/>
                    <a:gd name="connsiteY12" fmla="*/ 0 h 299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43451" h="2993409">
                      <a:moveTo>
                        <a:pt x="686938" y="0"/>
                      </a:moveTo>
                      <a:lnTo>
                        <a:pt x="0" y="450376"/>
                      </a:lnTo>
                      <a:lnTo>
                        <a:pt x="1605887" y="1182806"/>
                      </a:lnTo>
                      <a:lnTo>
                        <a:pt x="377588" y="1951630"/>
                      </a:lnTo>
                      <a:lnTo>
                        <a:pt x="1605887" y="2579427"/>
                      </a:lnTo>
                      <a:lnTo>
                        <a:pt x="1132764" y="2993409"/>
                      </a:lnTo>
                      <a:lnTo>
                        <a:pt x="2001672" y="2993409"/>
                      </a:lnTo>
                      <a:lnTo>
                        <a:pt x="2706806" y="2570329"/>
                      </a:lnTo>
                      <a:lnTo>
                        <a:pt x="1610436" y="1956179"/>
                      </a:lnTo>
                      <a:lnTo>
                        <a:pt x="3043451" y="1191905"/>
                      </a:lnTo>
                      <a:lnTo>
                        <a:pt x="1610436" y="450376"/>
                      </a:lnTo>
                      <a:lnTo>
                        <a:pt x="2461147" y="4550"/>
                      </a:lnTo>
                      <a:lnTo>
                        <a:pt x="686938" y="0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Trapezoid 39">
                  <a:extLst>
                    <a:ext uri="{FF2B5EF4-FFF2-40B4-BE49-F238E27FC236}">
                      <a16:creationId xmlns:a16="http://schemas.microsoft.com/office/drawing/2014/main" id="{A4D7DE98-143A-2367-7A49-754F8D7CE2E4}"/>
                    </a:ext>
                  </a:extLst>
                </p:cNvPr>
                <p:cNvSpPr/>
                <p:nvPr/>
              </p:nvSpPr>
              <p:spPr>
                <a:xfrm>
                  <a:off x="8423585" y="2546375"/>
                  <a:ext cx="3449519" cy="2983950"/>
                </a:xfrm>
                <a:prstGeom prst="trapezoid">
                  <a:avLst/>
                </a:prstGeom>
                <a:noFill/>
                <a:ln>
                  <a:prstDash val="dash"/>
                </a:ln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cxnSp>
              <p:nvCxnSpPr>
                <p:cNvPr id="56" name="Straight Connector 49">
                  <a:extLst>
                    <a:ext uri="{FF2B5EF4-FFF2-40B4-BE49-F238E27FC236}">
                      <a16:creationId xmlns:a16="http://schemas.microsoft.com/office/drawing/2014/main" id="{FA81E5C9-D087-9966-FAC2-E8309BE8AF0F}"/>
                    </a:ext>
                  </a:extLst>
                </p:cNvPr>
                <p:cNvCxnSpPr/>
                <p:nvPr/>
              </p:nvCxnSpPr>
              <p:spPr>
                <a:xfrm flipH="1">
                  <a:off x="10142845" y="2546375"/>
                  <a:ext cx="5500" cy="298395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rapezoid 52">
                  <a:extLst>
                    <a:ext uri="{FF2B5EF4-FFF2-40B4-BE49-F238E27FC236}">
                      <a16:creationId xmlns:a16="http://schemas.microsoft.com/office/drawing/2014/main" id="{9A5E24C3-E813-6C58-64A3-C3508F2E4EFB}"/>
                    </a:ext>
                  </a:extLst>
                </p:cNvPr>
                <p:cNvSpPr/>
                <p:nvPr/>
              </p:nvSpPr>
              <p:spPr>
                <a:xfrm>
                  <a:off x="9223685" y="2546375"/>
                  <a:ext cx="1771650" cy="2983950"/>
                </a:xfrm>
                <a:prstGeom prst="trapezoid">
                  <a:avLst/>
                </a:prstGeom>
                <a:noFill/>
                <a:ln>
                  <a:prstDash val="dash"/>
                </a:ln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cxnSp>
              <p:nvCxnSpPr>
                <p:cNvPr id="58" name="Straight Connector 55">
                  <a:extLst>
                    <a:ext uri="{FF2B5EF4-FFF2-40B4-BE49-F238E27FC236}">
                      <a16:creationId xmlns:a16="http://schemas.microsoft.com/office/drawing/2014/main" id="{8F8A35F8-4B39-E85F-B72D-C16C96638717}"/>
                    </a:ext>
                  </a:extLst>
                </p:cNvPr>
                <p:cNvCxnSpPr/>
                <p:nvPr/>
              </p:nvCxnSpPr>
              <p:spPr>
                <a:xfrm>
                  <a:off x="8963123" y="5116895"/>
                  <a:ext cx="2423133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4">
                  <a:extLst>
                    <a:ext uri="{FF2B5EF4-FFF2-40B4-BE49-F238E27FC236}">
                      <a16:creationId xmlns:a16="http://schemas.microsoft.com/office/drawing/2014/main" id="{A54AAE60-91C1-255D-D68C-0D310BE47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23585" y="3729942"/>
                  <a:ext cx="3274364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4">
                  <a:extLst>
                    <a:ext uri="{FF2B5EF4-FFF2-40B4-BE49-F238E27FC236}">
                      <a16:creationId xmlns:a16="http://schemas.microsoft.com/office/drawing/2014/main" id="{310AB418-6B06-A4A8-89B5-84D8637ADB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98740" y="4496491"/>
                  <a:ext cx="3274364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54">
                  <a:extLst>
                    <a:ext uri="{FF2B5EF4-FFF2-40B4-BE49-F238E27FC236}">
                      <a16:creationId xmlns:a16="http://schemas.microsoft.com/office/drawing/2014/main" id="{C3E5ECA5-F7BF-C582-1243-298034D347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35499" y="2999148"/>
                  <a:ext cx="3274364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42BDF39C-9C8C-9B85-FA32-E341A0F0E0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6152" y="2798985"/>
                <a:ext cx="226886" cy="1763294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DCE2BFF0-0A0C-4CA0-B97A-BC22850A49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20997" y="2798985"/>
                <a:ext cx="246079" cy="1763294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1AD6BDAC-464A-495C-113F-34422FB0090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0062182" y="4453674"/>
              <a:ext cx="154693" cy="1546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6064F10E-5F4F-BB32-AA8D-5286F939078D}"/>
              </a:ext>
            </a:extLst>
          </p:cNvPr>
          <p:cNvSpPr txBox="1"/>
          <p:nvPr/>
        </p:nvSpPr>
        <p:spPr>
          <a:xfrm>
            <a:off x="120967" y="622415"/>
            <a:ext cx="10177579" cy="463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lang="zh-CN" altLang="en-US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怎样确定最合适的读出</a:t>
            </a:r>
            <a:r>
              <a:rPr lang="en-US" altLang="zh-CN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Pad?              </a:t>
            </a: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Cee_Tpc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结构模拟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&amp; 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针对性测试（形状、排列）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7AFC6020-D8EC-CAC6-6C87-EDC4560F1718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读出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Pad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3" name="图片 2">
            <a:extLst>
              <a:ext uri="{FF2B5EF4-FFF2-40B4-BE49-F238E27FC236}">
                <a16:creationId xmlns:a16="http://schemas.microsoft.com/office/drawing/2014/main" id="{4250BEC9-98D5-A1CF-07C7-106400F8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965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66F81-B9AC-65B9-1AB7-3E9D4D855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D0A3C247-3987-1B6C-EA48-8104F34AF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19</a:t>
            </a:fld>
            <a:endParaRPr lang="zh-CN" altLang="en-US" sz="16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C1C488D-1B41-7622-7573-0DF9438665C3}"/>
              </a:ext>
            </a:extLst>
          </p:cNvPr>
          <p:cNvSpPr txBox="1"/>
          <p:nvPr/>
        </p:nvSpPr>
        <p:spPr>
          <a:xfrm>
            <a:off x="120967" y="622415"/>
            <a:ext cx="10177579" cy="463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lang="zh-CN" altLang="en-US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怎样确定最合适的读出</a:t>
            </a:r>
            <a:r>
              <a:rPr lang="en-US" altLang="zh-CN" b="1" dirty="0">
                <a:solidFill>
                  <a:srgbClr val="3D55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Pad?              </a:t>
            </a: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Cee_Tpc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结构模拟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&amp; 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针对性测试（形状、排列）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F367995-AA09-EDC4-71C6-5B7D321B0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144" y="3727067"/>
            <a:ext cx="3384431" cy="26259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F8563C3-AEDF-29BB-A5A0-216D50762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9" y="2984893"/>
            <a:ext cx="3265096" cy="21033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AC25456-43EF-6A13-2316-2A5A50A68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35665" y="769757"/>
            <a:ext cx="1850342" cy="30877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0B6573A-3AF8-0D92-15D0-9202985C3D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37" y="1388465"/>
            <a:ext cx="3087755" cy="18713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5924748-79AD-4482-BA7A-7A368045A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736" y="4400489"/>
            <a:ext cx="577880" cy="12002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9447AF-0240-4BCF-B7B9-45EB2BDF57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3476" y="3727068"/>
            <a:ext cx="3384431" cy="2626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5CD3EB-B9F3-37FB-A0C4-A31357C93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8226" y="4400489"/>
            <a:ext cx="787422" cy="111165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C1E2291-E45E-1AF9-A780-CA743353766C}"/>
              </a:ext>
            </a:extLst>
          </p:cNvPr>
          <p:cNvSpPr txBox="1"/>
          <p:nvPr/>
        </p:nvSpPr>
        <p:spPr>
          <a:xfrm>
            <a:off x="5364777" y="6353017"/>
            <a:ext cx="2447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/>
              <a:t>矩形</a:t>
            </a:r>
            <a:r>
              <a:rPr lang="en-US" altLang="zh-CN" sz="1600" b="1" dirty="0"/>
              <a:t>Pad  XZ</a:t>
            </a:r>
            <a:r>
              <a:rPr lang="zh-CN" altLang="en-US" sz="1600" b="1" dirty="0"/>
              <a:t>平面位置分辨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214FCA-659F-9043-1991-865FF3DF120D}"/>
              </a:ext>
            </a:extLst>
          </p:cNvPr>
          <p:cNvSpPr txBox="1"/>
          <p:nvPr/>
        </p:nvSpPr>
        <p:spPr>
          <a:xfrm>
            <a:off x="8929510" y="6346190"/>
            <a:ext cx="2662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/>
              <a:t>Zigzag_Pad</a:t>
            </a:r>
            <a:r>
              <a:rPr lang="en-US" altLang="zh-CN" sz="1600" b="1" dirty="0"/>
              <a:t>  XZ</a:t>
            </a:r>
            <a:r>
              <a:rPr lang="zh-CN" altLang="en-US" sz="1600" b="1" dirty="0"/>
              <a:t>平面位置分辨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59C18D7-0858-D099-2E80-332254C4A224}"/>
              </a:ext>
            </a:extLst>
          </p:cNvPr>
          <p:cNvSpPr txBox="1"/>
          <p:nvPr/>
        </p:nvSpPr>
        <p:spPr>
          <a:xfrm>
            <a:off x="254770" y="5105238"/>
            <a:ext cx="1840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Pad</a:t>
            </a:r>
            <a:r>
              <a:rPr lang="zh-CN" altLang="en-US" sz="1400" b="1" dirty="0"/>
              <a:t>结构激光测试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B8B909A-0FC7-E7F9-ED71-5AD1F4B4415E}"/>
              </a:ext>
            </a:extLst>
          </p:cNvPr>
          <p:cNvSpPr txBox="1"/>
          <p:nvPr/>
        </p:nvSpPr>
        <p:spPr>
          <a:xfrm>
            <a:off x="194039" y="1444985"/>
            <a:ext cx="4435830" cy="1285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利用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1/4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样机设计了专门的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Pad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测试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TPC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可对应开展激光、宇宙线、束流测试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发展了</a:t>
            </a:r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Topmetal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定位探测器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F1F8626-EC4F-E7BE-A4E6-44913714A1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6"/>
          <a:stretch/>
        </p:blipFill>
        <p:spPr>
          <a:xfrm>
            <a:off x="2056653" y="4779018"/>
            <a:ext cx="2583854" cy="164166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E183BF2-5C6D-F63A-11B7-2839F362253A}"/>
              </a:ext>
            </a:extLst>
          </p:cNvPr>
          <p:cNvSpPr txBox="1"/>
          <p:nvPr/>
        </p:nvSpPr>
        <p:spPr>
          <a:xfrm>
            <a:off x="3119298" y="6410743"/>
            <a:ext cx="152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/>
              <a:t>Topmetal_M</a:t>
            </a:r>
            <a:r>
              <a:rPr lang="zh-CN" altLang="en-US" sz="1400" b="1" dirty="0"/>
              <a:t>芯片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DE7ADFB-ECBD-C1BF-6426-563466DA4892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读出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Pad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3D0D3E84-26D4-661C-A709-79E8412D3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496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7A1CC333-9B3D-4352-8C33-15DEC354C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457" y="6241834"/>
            <a:ext cx="1758300" cy="521239"/>
          </a:xfrm>
          <a:prstGeom prst="rect">
            <a:avLst/>
          </a:prstGeom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EDEB7B23-4347-4422-9B5F-C9A3A460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319" y="626764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4BC45D-AAFE-059E-43CF-907852A8BC83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报  告  内  容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3147FE3A-3A10-4224-8E2A-9A490168C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460" y="6307897"/>
            <a:ext cx="2451317" cy="427468"/>
          </a:xfrm>
          <a:prstGeom prst="rect">
            <a:avLst/>
          </a:prstGeom>
        </p:spPr>
      </p:pic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95DE29E4-2CAB-7F7F-7F96-4BA0B8A9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2</a:t>
            </a:fld>
            <a:endParaRPr lang="zh-CN" altLang="en-US" sz="16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B578F2B-50F6-1E06-9C13-96D6C16304D0}"/>
              </a:ext>
            </a:extLst>
          </p:cNvPr>
          <p:cNvSpPr txBox="1"/>
          <p:nvPr/>
        </p:nvSpPr>
        <p:spPr>
          <a:xfrm>
            <a:off x="4758952" y="2012683"/>
            <a:ext cx="2667718" cy="2790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D55A7"/>
              </a:buClr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+mn-ea"/>
              </a:rPr>
              <a:t>  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概述  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3D55A7"/>
              </a:buClr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CEE-TPC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简介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3D55A7"/>
              </a:buClr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研制进展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3D55A7"/>
              </a:buClr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实验测试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3D55A7"/>
              </a:buClr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总结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B3C530B2-DBD1-BA44-FC0B-631677AC5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085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D2428-44BA-B8BB-238F-6DDD6E939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B74470A-52B1-D3C3-9975-FB08DB91E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16" y="3525215"/>
            <a:ext cx="3226902" cy="3332785"/>
          </a:xfrm>
          <a:prstGeom prst="rect">
            <a:avLst/>
          </a:prstGeom>
        </p:spPr>
      </p:pic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080B9F98-732A-5B67-8A31-5385B16E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20</a:t>
            </a:fld>
            <a:endParaRPr lang="zh-CN" altLang="en-US" sz="16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6321535-AAFD-53DB-D95C-6031840F8D6C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读出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Pad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A34A5CC1-DC8F-ACF2-0757-335AE625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436C359-7060-2049-8C5A-E6BAEEFBD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2" r="-561"/>
          <a:stretch/>
        </p:blipFill>
        <p:spPr>
          <a:xfrm>
            <a:off x="549955" y="888823"/>
            <a:ext cx="3343165" cy="25636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DE4F438-5E6C-7BE5-5A5E-CA24AA620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1374" y="1001640"/>
            <a:ext cx="1898429" cy="224359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C8F4303-3782-9FB9-8F56-26E971491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485" y="970171"/>
            <a:ext cx="2640389" cy="2793392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CB0BF67-9B2F-B695-E9F0-09186E8B0142}"/>
              </a:ext>
            </a:extLst>
          </p:cNvPr>
          <p:cNvSpPr/>
          <p:nvPr/>
        </p:nvSpPr>
        <p:spPr>
          <a:xfrm>
            <a:off x="6430093" y="2392354"/>
            <a:ext cx="258618" cy="3417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0968B62-3A10-5E0A-15FF-1287408B9EFC}"/>
              </a:ext>
            </a:extLst>
          </p:cNvPr>
          <p:cNvCxnSpPr>
            <a:cxnSpLocks/>
          </p:cNvCxnSpPr>
          <p:nvPr/>
        </p:nvCxnSpPr>
        <p:spPr>
          <a:xfrm flipV="1">
            <a:off x="6430093" y="970171"/>
            <a:ext cx="2471281" cy="141516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1B8ADBFF-8E2E-D729-8B88-CFA9439B0772}"/>
              </a:ext>
            </a:extLst>
          </p:cNvPr>
          <p:cNvCxnSpPr>
            <a:cxnSpLocks/>
          </p:cNvCxnSpPr>
          <p:nvPr/>
        </p:nvCxnSpPr>
        <p:spPr>
          <a:xfrm>
            <a:off x="6411620" y="2734099"/>
            <a:ext cx="2489754" cy="51815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6E326298-9FA5-D096-4D75-0E3F6A8EC316}"/>
              </a:ext>
            </a:extLst>
          </p:cNvPr>
          <p:cNvSpPr txBox="1"/>
          <p:nvPr/>
        </p:nvSpPr>
        <p:spPr>
          <a:xfrm>
            <a:off x="9128021" y="3400542"/>
            <a:ext cx="16717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扇环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Zigzag</a:t>
            </a:r>
            <a:r>
              <a:rPr lang="zh-CN" altLang="en-US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设计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7BB7C1C-D6D7-455A-AAB0-2766001A7F8A}"/>
              </a:ext>
            </a:extLst>
          </p:cNvPr>
          <p:cNvSpPr txBox="1"/>
          <p:nvPr/>
        </p:nvSpPr>
        <p:spPr>
          <a:xfrm>
            <a:off x="2691004" y="2945991"/>
            <a:ext cx="19802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C-ROOT</a:t>
            </a:r>
            <a:r>
              <a:rPr lang="zh-CN" altLang="en-US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径迹模拟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7C558CE1-A69B-C407-7729-70B0E1B19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r="1712"/>
          <a:stretch/>
        </p:blipFill>
        <p:spPr>
          <a:xfrm rot="5400000">
            <a:off x="6645562" y="3075933"/>
            <a:ext cx="2503058" cy="4272312"/>
          </a:xfrm>
          <a:prstGeom prst="rect">
            <a:avLst/>
          </a:prstGeom>
        </p:spPr>
      </p:pic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D6DE33B6-364E-0384-CA41-B6673E732B74}"/>
              </a:ext>
            </a:extLst>
          </p:cNvPr>
          <p:cNvCxnSpPr>
            <a:cxnSpLocks/>
          </p:cNvCxnSpPr>
          <p:nvPr/>
        </p:nvCxnSpPr>
        <p:spPr>
          <a:xfrm>
            <a:off x="5989947" y="4203367"/>
            <a:ext cx="3809835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4EACF7D2-C6AB-320B-9ECF-C90631A01B40}"/>
              </a:ext>
            </a:extLst>
          </p:cNvPr>
          <p:cNvCxnSpPr>
            <a:cxnSpLocks/>
          </p:cNvCxnSpPr>
          <p:nvPr/>
        </p:nvCxnSpPr>
        <p:spPr>
          <a:xfrm>
            <a:off x="6022276" y="4203367"/>
            <a:ext cx="0" cy="2160488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1F10F630-FAFA-3BAF-0F5D-F0F8EAC25D87}"/>
              </a:ext>
            </a:extLst>
          </p:cNvPr>
          <p:cNvSpPr txBox="1"/>
          <p:nvPr/>
        </p:nvSpPr>
        <p:spPr>
          <a:xfrm>
            <a:off x="7692195" y="4174773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90cm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EC12BFA-2D1C-EE11-A326-8E1A2DA92D98}"/>
              </a:ext>
            </a:extLst>
          </p:cNvPr>
          <p:cNvSpPr txBox="1"/>
          <p:nvPr/>
        </p:nvSpPr>
        <p:spPr>
          <a:xfrm rot="16200000">
            <a:off x="5836060" y="5114334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50cm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B1D4AA3-BB44-1278-9044-5D35CEF088D8}"/>
              </a:ext>
            </a:extLst>
          </p:cNvPr>
          <p:cNvSpPr txBox="1"/>
          <p:nvPr/>
        </p:nvSpPr>
        <p:spPr>
          <a:xfrm>
            <a:off x="10130998" y="5940477"/>
            <a:ext cx="1938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CEE-TPC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工程机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Pad</a:t>
            </a:r>
            <a:endParaRPr lang="zh-CN" altLang="en-US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46CCB0E-28DB-82F7-00CC-18FCC86DF9F4}"/>
              </a:ext>
            </a:extLst>
          </p:cNvPr>
          <p:cNvSpPr txBox="1"/>
          <p:nvPr/>
        </p:nvSpPr>
        <p:spPr>
          <a:xfrm>
            <a:off x="3893120" y="6027047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示意图</a:t>
            </a:r>
          </a:p>
        </p:txBody>
      </p:sp>
    </p:spTree>
    <p:extLst>
      <p:ext uri="{BB962C8B-B14F-4D97-AF65-F5344CB8AC3E}">
        <p14:creationId xmlns:p14="http://schemas.microsoft.com/office/powerpoint/2010/main" val="2555231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15025-39C3-1DB6-002C-C594F5C9B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5A79CEF7-49A7-08DA-6B2B-3EDE927B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21</a:t>
            </a:fld>
            <a:endParaRPr lang="zh-CN" altLang="en-US" sz="16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B32BEE9-174D-D94E-659F-7F31B615BDA1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FEE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负压水冷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ED09F33E-A6BB-26BA-094E-66087AD82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BE2DF7C-6024-7799-71B9-715B572C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0"/>
          <a:stretch>
            <a:fillRect/>
          </a:stretch>
        </p:blipFill>
        <p:spPr bwMode="auto">
          <a:xfrm rot="10800000">
            <a:off x="400479" y="3906483"/>
            <a:ext cx="2050553" cy="236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B57A802-F75F-CDFB-D655-135F0A1E9B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7"/>
          <a:stretch/>
        </p:blipFill>
        <p:spPr>
          <a:xfrm>
            <a:off x="6308170" y="3880577"/>
            <a:ext cx="3304342" cy="229817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4080A1F-E158-AFF2-04C7-6DA0A55C3703}"/>
              </a:ext>
            </a:extLst>
          </p:cNvPr>
          <p:cNvGrpSpPr/>
          <p:nvPr/>
        </p:nvGrpSpPr>
        <p:grpSpPr>
          <a:xfrm>
            <a:off x="5695380" y="1177573"/>
            <a:ext cx="2943819" cy="2397638"/>
            <a:chOff x="4095128" y="1435889"/>
            <a:chExt cx="2943819" cy="239763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F31A0ED-DFCA-B7BE-C1B5-778B7F234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128" y="1435889"/>
              <a:ext cx="2943819" cy="239763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954450-2207-0362-EF75-835815A75081}"/>
                </a:ext>
              </a:extLst>
            </p:cNvPr>
            <p:cNvSpPr/>
            <p:nvPr/>
          </p:nvSpPr>
          <p:spPr>
            <a:xfrm>
              <a:off x="5426221" y="2019210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/>
                <a:t>直接接触散热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06750C-C4AA-ED94-0686-AE1BEC660ADB}"/>
              </a:ext>
            </a:extLst>
          </p:cNvPr>
          <p:cNvGrpSpPr/>
          <p:nvPr/>
        </p:nvGrpSpPr>
        <p:grpSpPr>
          <a:xfrm>
            <a:off x="8639199" y="1267509"/>
            <a:ext cx="2859344" cy="2307702"/>
            <a:chOff x="7913704" y="1514898"/>
            <a:chExt cx="2859344" cy="230770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32BCB4C-44AE-C916-1C21-25E4C0BAE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704" y="1514898"/>
              <a:ext cx="2859344" cy="2307702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389D1E6-205C-54D6-E1C1-9D8CDC93A86D}"/>
                </a:ext>
              </a:extLst>
            </p:cNvPr>
            <p:cNvSpPr/>
            <p:nvPr/>
          </p:nvSpPr>
          <p:spPr>
            <a:xfrm>
              <a:off x="9039064" y="2019210"/>
              <a:ext cx="16209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/>
                <a:t>空气热交换散热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2B2A37D-F3CA-4CFA-13FE-89DDBAA0DC2F}"/>
              </a:ext>
            </a:extLst>
          </p:cNvPr>
          <p:cNvGrpSpPr/>
          <p:nvPr/>
        </p:nvGrpSpPr>
        <p:grpSpPr>
          <a:xfrm>
            <a:off x="2995710" y="3906483"/>
            <a:ext cx="2767782" cy="2368279"/>
            <a:chOff x="2995709" y="4020707"/>
            <a:chExt cx="3437275" cy="225405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D8DF454-08BE-A7E4-E1B9-9109889C2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5709" y="4020707"/>
              <a:ext cx="3437275" cy="2254055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B191BA7-6677-AFE9-0C49-089D65524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3756" y="4401591"/>
              <a:ext cx="670509" cy="5306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rgbClr val="FF0000"/>
                  </a:solidFill>
                </a:rPr>
                <a:t>FPGA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7D7159AC-A00D-DCB1-14C2-D88AEDE145EE}"/>
              </a:ext>
            </a:extLst>
          </p:cNvPr>
          <p:cNvSpPr txBox="1"/>
          <p:nvPr/>
        </p:nvSpPr>
        <p:spPr>
          <a:xfrm>
            <a:off x="392789" y="1365876"/>
            <a:ext cx="5378395" cy="1669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b="1" dirty="0">
                <a:solidFill>
                  <a:srgbClr val="3D55A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FEE</a:t>
            </a:r>
            <a:r>
              <a:rPr lang="zh-CN" altLang="en-US" sz="2000" b="1" dirty="0">
                <a:solidFill>
                  <a:srgbClr val="3D55A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负压水冷设计</a:t>
            </a:r>
            <a:endParaRPr lang="en-US" altLang="zh-CN" sz="2000" b="1" dirty="0">
              <a:solidFill>
                <a:srgbClr val="3D55A7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FEE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放置在磁铁内，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120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块紧密排列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因空间和功率限制，风冷无法满足要求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设计使用负压水冷散热（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度水温，升温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&lt;2°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6CC5807-880B-AE19-B25F-3607545687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0795" y="3893376"/>
            <a:ext cx="1860690" cy="23077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A4C4CF7-B3CF-0906-A61C-57FF23F2E8AF}"/>
              </a:ext>
            </a:extLst>
          </p:cNvPr>
          <p:cNvSpPr/>
          <p:nvPr/>
        </p:nvSpPr>
        <p:spPr>
          <a:xfrm>
            <a:off x="11052334" y="4800356"/>
            <a:ext cx="603957" cy="2334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507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15FF6-129A-5A4E-4645-68984EF4F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0096FAB7-8ECA-FE08-B031-AB187A3E5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22</a:t>
            </a:fld>
            <a:endParaRPr lang="zh-CN" altLang="en-US" sz="16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A4CBC9F-E564-82B7-B5CD-7643B6662CFF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FEE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负压水冷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CB533619-2310-A157-F664-F6EBFE14D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DE0EB14-4DF9-4807-4B34-87CD815B5A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3"/>
          <a:stretch/>
        </p:blipFill>
        <p:spPr>
          <a:xfrm>
            <a:off x="968030" y="2471009"/>
            <a:ext cx="5127970" cy="326885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BFB01D5-FCC9-F713-7CF0-7D5B38681ECC}"/>
              </a:ext>
            </a:extLst>
          </p:cNvPr>
          <p:cNvSpPr txBox="1"/>
          <p:nvPr/>
        </p:nvSpPr>
        <p:spPr>
          <a:xfrm>
            <a:off x="338335" y="784036"/>
            <a:ext cx="9953291" cy="113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b="1" dirty="0">
                <a:solidFill>
                  <a:srgbClr val="3D55A7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FEE</a:t>
            </a:r>
            <a:r>
              <a:rPr lang="zh-CN" altLang="en-US" b="1" dirty="0">
                <a:solidFill>
                  <a:srgbClr val="3D55A7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负压水冷 </a:t>
            </a:r>
            <a:r>
              <a:rPr lang="en-US" altLang="zh-CN" b="1" dirty="0">
                <a:solidFill>
                  <a:srgbClr val="3D55A7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--- </a:t>
            </a:r>
            <a:r>
              <a:rPr lang="zh-CN" altLang="en-US" b="1" dirty="0">
                <a:solidFill>
                  <a:srgbClr val="3D55A7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工程机</a:t>
            </a:r>
            <a:endParaRPr lang="en-US" altLang="zh-CN" b="1" dirty="0">
              <a:solidFill>
                <a:srgbClr val="3D55A7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避免传统水冷存在的泄露风险</a:t>
            </a:r>
            <a:endParaRPr lang="en-US" altLang="zh-CN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工程样机运行稳定，冷却效果可靠</a:t>
            </a:r>
            <a:endParaRPr lang="en-US" altLang="zh-CN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6" name="56101633f1732e194fe5e479e350f4fe">
            <a:hlinkClick r:id="" action="ppaction://media"/>
            <a:extLst>
              <a:ext uri="{FF2B5EF4-FFF2-40B4-BE49-F238E27FC236}">
                <a16:creationId xmlns:a16="http://schemas.microsoft.com/office/drawing/2014/main" id="{A8DB434C-1EBA-0DAD-F3CF-B43172112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1073" y="1124239"/>
            <a:ext cx="2948258" cy="524134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9496234-C47C-6D2D-C1C8-D0FBF708B00A}"/>
              </a:ext>
            </a:extLst>
          </p:cNvPr>
          <p:cNvSpPr txBox="1"/>
          <p:nvPr/>
        </p:nvSpPr>
        <p:spPr>
          <a:xfrm>
            <a:off x="2291211" y="5836092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负压水冷系统（部分，第二版）</a:t>
            </a:r>
          </a:p>
        </p:txBody>
      </p:sp>
    </p:spTree>
    <p:extLst>
      <p:ext uri="{BB962C8B-B14F-4D97-AF65-F5344CB8AC3E}">
        <p14:creationId xmlns:p14="http://schemas.microsoft.com/office/powerpoint/2010/main" val="120548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9386A-C687-CF60-70BF-D27929A06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8BAE0D49-79B6-DFAB-B954-E45DE7A1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23</a:t>
            </a:fld>
            <a:endParaRPr lang="zh-CN" altLang="en-US" sz="16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44E227-6FB4-D8C0-C598-73DC21C4DFB7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激光刻度系统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DA2C8479-0551-0E88-ACBD-4350CD5CF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D883B40-ABFE-6FBB-AA25-9177BC60C811}"/>
              </a:ext>
            </a:extLst>
          </p:cNvPr>
          <p:cNvSpPr txBox="1"/>
          <p:nvPr/>
        </p:nvSpPr>
        <p:spPr>
          <a:xfrm>
            <a:off x="6472213" y="1010050"/>
            <a:ext cx="4784361" cy="115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单个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TPC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内分布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个激光反射平面</a:t>
            </a:r>
            <a:endParaRPr lang="en-US" altLang="zh-CN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每个反射平面分布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束光（共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84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条刻度光束）</a:t>
            </a:r>
            <a:endParaRPr lang="en-US" altLang="zh-CN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TPC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提供实时刻度</a:t>
            </a:r>
            <a:endParaRPr lang="en-US" altLang="zh-CN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92EA3F9-032B-63E4-3C70-6BE97628257D}"/>
              </a:ext>
            </a:extLst>
          </p:cNvPr>
          <p:cNvGrpSpPr/>
          <p:nvPr/>
        </p:nvGrpSpPr>
        <p:grpSpPr>
          <a:xfrm>
            <a:off x="606920" y="1030298"/>
            <a:ext cx="4536000" cy="2607856"/>
            <a:chOff x="617703" y="863705"/>
            <a:chExt cx="4536000" cy="2607856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2A7F9C95-B850-0171-210B-79ACFC20A274}"/>
                </a:ext>
              </a:extLst>
            </p:cNvPr>
            <p:cNvGrpSpPr/>
            <p:nvPr/>
          </p:nvGrpSpPr>
          <p:grpSpPr>
            <a:xfrm>
              <a:off x="617703" y="863705"/>
              <a:ext cx="4536000" cy="2607856"/>
              <a:chOff x="159795" y="1103010"/>
              <a:chExt cx="4536000" cy="2607856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8FC78409-5629-FEF5-B34E-72ECEF580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541" y="1384690"/>
                <a:ext cx="2352517" cy="1905293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E8340605-9E9A-F8C5-DF13-B5E1FCE0C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6025" y="1103010"/>
                <a:ext cx="1154798" cy="2556756"/>
              </a:xfrm>
              <a:prstGeom prst="rect">
                <a:avLst/>
              </a:prstGeom>
            </p:spPr>
          </p:pic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5E8A78-0289-623B-DB3A-763D83E00B78}"/>
                  </a:ext>
                </a:extLst>
              </p:cNvPr>
              <p:cNvSpPr txBox="1"/>
              <p:nvPr/>
            </p:nvSpPr>
            <p:spPr>
              <a:xfrm>
                <a:off x="2624260" y="1598269"/>
                <a:ext cx="12170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Reflection P_G</a:t>
                </a:r>
                <a:endPara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CD8A84C-24FF-0038-CF24-96B391D025D5}"/>
                  </a:ext>
                </a:extLst>
              </p:cNvPr>
              <p:cNvSpPr/>
              <p:nvPr/>
            </p:nvSpPr>
            <p:spPr>
              <a:xfrm>
                <a:off x="159795" y="1121296"/>
                <a:ext cx="4536000" cy="258957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3456420-AC79-FA54-BDC8-502EC5FB1BC2}"/>
                </a:ext>
              </a:extLst>
            </p:cNvPr>
            <p:cNvSpPr txBox="1"/>
            <p:nvPr/>
          </p:nvSpPr>
          <p:spPr>
            <a:xfrm>
              <a:off x="3082168" y="1926671"/>
              <a:ext cx="12250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Reflection P_M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03071DC-0B24-679D-C721-7B7A3E9A4AFB}"/>
                </a:ext>
              </a:extLst>
            </p:cNvPr>
            <p:cNvSpPr txBox="1"/>
            <p:nvPr/>
          </p:nvSpPr>
          <p:spPr>
            <a:xfrm>
              <a:off x="3076495" y="2549496"/>
              <a:ext cx="1207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Reflection P_D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C794317-DEE6-0304-4B39-F1A1F8A7EC26}"/>
                </a:ext>
              </a:extLst>
            </p:cNvPr>
            <p:cNvSpPr txBox="1"/>
            <p:nvPr/>
          </p:nvSpPr>
          <p:spPr>
            <a:xfrm>
              <a:off x="715279" y="3075178"/>
              <a:ext cx="328814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/>
                <a:t>Map of </a:t>
              </a:r>
              <a:r>
                <a:rPr lang="en-US" altLang="zh-CN" sz="1600" dirty="0"/>
                <a:t>laser</a:t>
              </a:r>
              <a:r>
                <a:rPr lang="zh-CN" altLang="en-US" sz="1600" dirty="0"/>
                <a:t> distribution in TPC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676395C4-CBC5-0F31-F5D7-7636C0AFEB08}"/>
              </a:ext>
            </a:extLst>
          </p:cNvPr>
          <p:cNvGrpSpPr/>
          <p:nvPr/>
        </p:nvGrpSpPr>
        <p:grpSpPr>
          <a:xfrm>
            <a:off x="606920" y="3829008"/>
            <a:ext cx="2071803" cy="2470165"/>
            <a:chOff x="6939613" y="3429000"/>
            <a:chExt cx="2071803" cy="247016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220AD7C-24F9-E57B-43E4-D7FE9AADB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78" t="26480" r="43684"/>
            <a:stretch/>
          </p:blipFill>
          <p:spPr>
            <a:xfrm>
              <a:off x="6939613" y="3894083"/>
              <a:ext cx="2071803" cy="2005082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sp>
          <p:nvSpPr>
            <p:cNvPr id="26" name="箭头: 下 25">
              <a:extLst>
                <a:ext uri="{FF2B5EF4-FFF2-40B4-BE49-F238E27FC236}">
                  <a16:creationId xmlns:a16="http://schemas.microsoft.com/office/drawing/2014/main" id="{3CB0276C-B713-6A0D-A496-845A0A79DC45}"/>
                </a:ext>
              </a:extLst>
            </p:cNvPr>
            <p:cNvSpPr/>
            <p:nvPr/>
          </p:nvSpPr>
          <p:spPr>
            <a:xfrm>
              <a:off x="7676806" y="3748278"/>
              <a:ext cx="334405" cy="715871"/>
            </a:xfrm>
            <a:prstGeom prst="downArrow">
              <a:avLst/>
            </a:prstGeom>
            <a:solidFill>
              <a:srgbClr val="797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FC58F2F-8FA1-EC34-87B6-B6E819D859AA}"/>
                </a:ext>
              </a:extLst>
            </p:cNvPr>
            <p:cNvSpPr txBox="1"/>
            <p:nvPr/>
          </p:nvSpPr>
          <p:spPr>
            <a:xfrm>
              <a:off x="7531018" y="3429000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797DF2"/>
                  </a:solidFill>
                </a:rPr>
                <a:t>laser</a:t>
              </a:r>
              <a:endParaRPr lang="zh-CN" altLang="en-US" b="1" dirty="0">
                <a:solidFill>
                  <a:srgbClr val="797DF2"/>
                </a:solidFill>
              </a:endParaRPr>
            </a:p>
          </p:txBody>
        </p:sp>
      </p:grp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162B5818-8FED-E96D-7B1F-9132193B0C23}"/>
              </a:ext>
            </a:extLst>
          </p:cNvPr>
          <p:cNvCxnSpPr>
            <a:cxnSpLocks/>
          </p:cNvCxnSpPr>
          <p:nvPr/>
        </p:nvCxnSpPr>
        <p:spPr>
          <a:xfrm flipH="1">
            <a:off x="2204659" y="3269743"/>
            <a:ext cx="2091741" cy="992208"/>
          </a:xfrm>
          <a:prstGeom prst="straightConnector1">
            <a:avLst/>
          </a:prstGeom>
          <a:ln w="1587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>
            <a:extLst>
              <a:ext uri="{FF2B5EF4-FFF2-40B4-BE49-F238E27FC236}">
                <a16:creationId xmlns:a16="http://schemas.microsoft.com/office/drawing/2014/main" id="{AA8CC4CB-87DD-5245-098B-50E4DB8961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0" b="6107"/>
          <a:stretch/>
        </p:blipFill>
        <p:spPr>
          <a:xfrm>
            <a:off x="7895602" y="2443836"/>
            <a:ext cx="3360972" cy="387940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C579EF7-7D79-7EA7-B40F-7D55AEE7AB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0" t="27228" r="35874" b="31789"/>
          <a:stretch/>
        </p:blipFill>
        <p:spPr>
          <a:xfrm>
            <a:off x="3310887" y="4528023"/>
            <a:ext cx="2091740" cy="18113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36A0E8A-E8B2-12B5-B622-A278E1F8AC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15084" r="11516"/>
          <a:stretch/>
        </p:blipFill>
        <p:spPr>
          <a:xfrm rot="16200000">
            <a:off x="5690359" y="4424612"/>
            <a:ext cx="1811325" cy="2018147"/>
          </a:xfrm>
          <a:prstGeom prst="rect">
            <a:avLst/>
          </a:prstGeom>
        </p:spPr>
      </p:pic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E9689135-336E-7EDD-0FD6-E25F57C012B2}"/>
              </a:ext>
            </a:extLst>
          </p:cNvPr>
          <p:cNvCxnSpPr>
            <a:cxnSpLocks/>
          </p:cNvCxnSpPr>
          <p:nvPr/>
        </p:nvCxnSpPr>
        <p:spPr>
          <a:xfrm flipH="1">
            <a:off x="4513333" y="4824576"/>
            <a:ext cx="230909" cy="3321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0D4A3CC4-443F-37C0-39EB-8EE916019038}"/>
              </a:ext>
            </a:extLst>
          </p:cNvPr>
          <p:cNvCxnSpPr>
            <a:cxnSpLocks/>
          </p:cNvCxnSpPr>
          <p:nvPr/>
        </p:nvCxnSpPr>
        <p:spPr>
          <a:xfrm flipH="1">
            <a:off x="4042185" y="5504779"/>
            <a:ext cx="230909" cy="33219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4C83F79F-BE17-21D8-1442-5E49396738E8}"/>
              </a:ext>
            </a:extLst>
          </p:cNvPr>
          <p:cNvSpPr txBox="1"/>
          <p:nvPr/>
        </p:nvSpPr>
        <p:spPr>
          <a:xfrm rot="18414560">
            <a:off x="3842531" y="4955255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6mm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39" name="弧形 38">
            <a:extLst>
              <a:ext uri="{FF2B5EF4-FFF2-40B4-BE49-F238E27FC236}">
                <a16:creationId xmlns:a16="http://schemas.microsoft.com/office/drawing/2014/main" id="{09170177-7A3A-E0C6-3732-4225265FFE50}"/>
              </a:ext>
            </a:extLst>
          </p:cNvPr>
          <p:cNvSpPr>
            <a:spLocks noChangeAspect="1"/>
          </p:cNvSpPr>
          <p:nvPr/>
        </p:nvSpPr>
        <p:spPr>
          <a:xfrm rot="8264994">
            <a:off x="4930111" y="5272198"/>
            <a:ext cx="1234245" cy="1201804"/>
          </a:xfrm>
          <a:prstGeom prst="arc">
            <a:avLst>
              <a:gd name="adj1" fmla="val 15692513"/>
              <a:gd name="adj2" fmla="val 0"/>
            </a:avLst>
          </a:prstGeom>
          <a:ln w="539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1F4B72C-CDBC-C18D-76E6-381A4FE2E3E6}"/>
              </a:ext>
            </a:extLst>
          </p:cNvPr>
          <p:cNvSpPr txBox="1"/>
          <p:nvPr/>
        </p:nvSpPr>
        <p:spPr>
          <a:xfrm>
            <a:off x="8893090" y="6394278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1mm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柱状反射镜</a:t>
            </a:r>
          </a:p>
        </p:txBody>
      </p:sp>
    </p:spTree>
    <p:extLst>
      <p:ext uri="{BB962C8B-B14F-4D97-AF65-F5344CB8AC3E}">
        <p14:creationId xmlns:p14="http://schemas.microsoft.com/office/powerpoint/2010/main" val="2254545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C0D15-3D20-47C5-4B34-5B3BA3546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B5BCD90F-7EA6-4DB2-23D0-DBD6C39C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24</a:t>
            </a:fld>
            <a:endParaRPr lang="zh-CN" altLang="en-US" sz="16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797658F-3FB5-AAB6-C1CB-41FCACD7593C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激光刻度系统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8E31D744-3851-CF58-A40C-77C22C980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CEDD99C-D1E9-763B-E143-97526DEF4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3" y="829284"/>
            <a:ext cx="3811266" cy="285733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DE07457-432A-26A4-1651-F33697804887}"/>
              </a:ext>
            </a:extLst>
          </p:cNvPr>
          <p:cNvGrpSpPr/>
          <p:nvPr/>
        </p:nvGrpSpPr>
        <p:grpSpPr>
          <a:xfrm>
            <a:off x="4293359" y="861291"/>
            <a:ext cx="2246230" cy="2825325"/>
            <a:chOff x="4704976" y="3932892"/>
            <a:chExt cx="2174150" cy="261525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C2E6661-640C-DAE6-53D4-2D2FCC93B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068" y="3932892"/>
              <a:ext cx="1991629" cy="129377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85D8DF-DDE8-A076-EADE-E3BD3AA17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04976" y="5254374"/>
              <a:ext cx="2174150" cy="129377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432CDE1-7442-1C24-A8F7-9D99E8525F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83" y="3762521"/>
            <a:ext cx="3507553" cy="262963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A40C033-6D94-212E-A93B-17B63C95B4E7}"/>
              </a:ext>
            </a:extLst>
          </p:cNvPr>
          <p:cNvSpPr txBox="1"/>
          <p:nvPr/>
        </p:nvSpPr>
        <p:spPr>
          <a:xfrm>
            <a:off x="7469350" y="6392158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自研微反射镜调制器（第二版）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3D1FFB4-0245-B383-F64F-BCB89A1489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t="14872" r="15256" b="27308"/>
          <a:stretch/>
        </p:blipFill>
        <p:spPr>
          <a:xfrm rot="10800000">
            <a:off x="7093483" y="785671"/>
            <a:ext cx="3507553" cy="248727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4511FFC-D348-4B9F-1C3E-855FAAC78EE3}"/>
              </a:ext>
            </a:extLst>
          </p:cNvPr>
          <p:cNvSpPr txBox="1"/>
          <p:nvPr/>
        </p:nvSpPr>
        <p:spPr>
          <a:xfrm>
            <a:off x="7469350" y="3294182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自研微反射镜调制器（第一版）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C667A7B-FD20-37EE-11DF-A57E8B45EC6A}"/>
              </a:ext>
            </a:extLst>
          </p:cNvPr>
          <p:cNvSpPr txBox="1"/>
          <p:nvPr/>
        </p:nvSpPr>
        <p:spPr>
          <a:xfrm>
            <a:off x="10668726" y="199843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1mm</a:t>
            </a:r>
            <a:r>
              <a:rPr lang="zh-CN" altLang="en-US" b="1" dirty="0">
                <a:solidFill>
                  <a:srgbClr val="FF0000"/>
                </a:solidFill>
              </a:rPr>
              <a:t>精度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7E370B3-5360-B30D-1C01-1000D7A03890}"/>
              </a:ext>
            </a:extLst>
          </p:cNvPr>
          <p:cNvSpPr txBox="1"/>
          <p:nvPr/>
        </p:nvSpPr>
        <p:spPr>
          <a:xfrm>
            <a:off x="10574149" y="4902525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100</a:t>
            </a:r>
            <a:r>
              <a:rPr lang="el-GR" altLang="zh-CN" b="1" dirty="0">
                <a:solidFill>
                  <a:srgbClr val="FF0000"/>
                </a:solidFill>
              </a:rPr>
              <a:t>μ</a:t>
            </a:r>
            <a:r>
              <a:rPr lang="en-US" altLang="zh-CN" b="1" dirty="0">
                <a:solidFill>
                  <a:srgbClr val="FF0000"/>
                </a:solidFill>
              </a:rPr>
              <a:t>m</a:t>
            </a:r>
            <a:r>
              <a:rPr lang="zh-CN" altLang="en-US" b="1" dirty="0">
                <a:solidFill>
                  <a:srgbClr val="FF0000"/>
                </a:solidFill>
              </a:rPr>
              <a:t>精度</a:t>
            </a:r>
          </a:p>
        </p:txBody>
      </p:sp>
      <p:sp>
        <p:nvSpPr>
          <p:cNvPr id="30" name="弧形 29">
            <a:extLst>
              <a:ext uri="{FF2B5EF4-FFF2-40B4-BE49-F238E27FC236}">
                <a16:creationId xmlns:a16="http://schemas.microsoft.com/office/drawing/2014/main" id="{8BA362FF-0EF5-5033-7D79-B786F39389D8}"/>
              </a:ext>
            </a:extLst>
          </p:cNvPr>
          <p:cNvSpPr/>
          <p:nvPr/>
        </p:nvSpPr>
        <p:spPr>
          <a:xfrm rot="2815992">
            <a:off x="8789085" y="2375268"/>
            <a:ext cx="2289338" cy="2229165"/>
          </a:xfrm>
          <a:prstGeom prst="arc">
            <a:avLst/>
          </a:prstGeom>
          <a:ln w="539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1BFE578-2EE6-5FAA-DDAE-83324E8D88BF}"/>
              </a:ext>
            </a:extLst>
          </p:cNvPr>
          <p:cNvSpPr txBox="1"/>
          <p:nvPr/>
        </p:nvSpPr>
        <p:spPr>
          <a:xfrm>
            <a:off x="1421917" y="4879730"/>
            <a:ext cx="4784361" cy="784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1mm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反射镜调光装置（专利）</a:t>
            </a:r>
            <a:endParaRPr lang="en-US" altLang="zh-CN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光束调节精度好于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</a:t>
            </a:r>
            <a:r>
              <a:rPr lang="el-GR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212B8A3-98D2-BE85-09A7-9BC451734283}"/>
              </a:ext>
            </a:extLst>
          </p:cNvPr>
          <p:cNvSpPr txBox="1"/>
          <p:nvPr/>
        </p:nvSpPr>
        <p:spPr>
          <a:xfrm>
            <a:off x="901056" y="3762521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微反射镜调制外部光路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A136E40-928A-665D-904B-6D3B50034E23}"/>
              </a:ext>
            </a:extLst>
          </p:cNvPr>
          <p:cNvSpPr txBox="1"/>
          <p:nvPr/>
        </p:nvSpPr>
        <p:spPr>
          <a:xfrm>
            <a:off x="4800183" y="376252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束斑测量</a:t>
            </a:r>
          </a:p>
        </p:txBody>
      </p:sp>
    </p:spTree>
    <p:extLst>
      <p:ext uri="{BB962C8B-B14F-4D97-AF65-F5344CB8AC3E}">
        <p14:creationId xmlns:p14="http://schemas.microsoft.com/office/powerpoint/2010/main" val="1278478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CA7AA-EF4D-DC63-CB32-550E9B85E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0697C6E3-BA24-6D0E-2CA1-D22CB884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25</a:t>
            </a:fld>
            <a:endParaRPr lang="zh-CN" altLang="en-US" sz="16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EC1782F-F730-C1FD-9CD9-E78E4A4960C4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研制进展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--- </a:t>
            </a:r>
            <a:r>
              <a:rPr lang="zh-CN" alt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激光刻度系统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6120D879-60CA-940C-E08E-8364AAF5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2C2D850-0404-9B81-786B-0C86F4B40D91}"/>
              </a:ext>
            </a:extLst>
          </p:cNvPr>
          <p:cNvSpPr txBox="1"/>
          <p:nvPr/>
        </p:nvSpPr>
        <p:spPr>
          <a:xfrm>
            <a:off x="613092" y="14470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束流慢引出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ADB7183-05E3-81DF-0395-C7B693427B07}"/>
              </a:ext>
            </a:extLst>
          </p:cNvPr>
          <p:cNvSpPr txBox="1"/>
          <p:nvPr/>
        </p:nvSpPr>
        <p:spPr>
          <a:xfrm>
            <a:off x="3197680" y="1157427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3s</a:t>
            </a:r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62977A8-254B-DAF6-DD41-ABBF22CE8622}"/>
              </a:ext>
            </a:extLst>
          </p:cNvPr>
          <p:cNvGrpSpPr/>
          <p:nvPr/>
        </p:nvGrpSpPr>
        <p:grpSpPr>
          <a:xfrm>
            <a:off x="2044726" y="1157427"/>
            <a:ext cx="8427015" cy="1052415"/>
            <a:chOff x="2044726" y="1157427"/>
            <a:chExt cx="8427015" cy="1052415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4C9E4BFF-560C-8CFB-8037-E1F459203F39}"/>
                </a:ext>
              </a:extLst>
            </p:cNvPr>
            <p:cNvCxnSpPr>
              <a:cxnSpLocks/>
            </p:cNvCxnSpPr>
            <p:nvPr/>
          </p:nvCxnSpPr>
          <p:spPr>
            <a:xfrm>
              <a:off x="2044726" y="1969785"/>
              <a:ext cx="9537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B5E661F7-8D37-F1CF-3519-481CD4330E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8845" y="1549530"/>
              <a:ext cx="0" cy="4294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E066E84B-57C2-633F-ADBE-BBF774B7D0F3}"/>
                </a:ext>
              </a:extLst>
            </p:cNvPr>
            <p:cNvCxnSpPr>
              <a:cxnSpLocks/>
            </p:cNvCxnSpPr>
            <p:nvPr/>
          </p:nvCxnSpPr>
          <p:spPr>
            <a:xfrm>
              <a:off x="2979609" y="1549530"/>
              <a:ext cx="86014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01C0944A-EBBB-D836-C0F3-5B74C652C6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2404" y="1540294"/>
              <a:ext cx="0" cy="4294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6F8A2E8-6677-3302-4C55-BBFC23BBE7D0}"/>
                </a:ext>
              </a:extLst>
            </p:cNvPr>
            <p:cNvCxnSpPr>
              <a:cxnSpLocks/>
            </p:cNvCxnSpPr>
            <p:nvPr/>
          </p:nvCxnSpPr>
          <p:spPr>
            <a:xfrm>
              <a:off x="3823526" y="1987539"/>
              <a:ext cx="53893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5EB6F9CC-38AC-0066-53EF-6A1E8A5AB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03362" y="1540294"/>
              <a:ext cx="0" cy="4294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9BB1A032-23F7-D01A-6219-491F04FD70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46922" y="1540294"/>
              <a:ext cx="0" cy="4294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7A5F1C4-223F-6CD5-CFBB-7E836EA6ADAC}"/>
                </a:ext>
              </a:extLst>
            </p:cNvPr>
            <p:cNvCxnSpPr>
              <a:cxnSpLocks/>
            </p:cNvCxnSpPr>
            <p:nvPr/>
          </p:nvCxnSpPr>
          <p:spPr>
            <a:xfrm>
              <a:off x="10037686" y="1969785"/>
              <a:ext cx="4340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0582C63B-1382-CE4C-A4B8-71B145089963}"/>
                </a:ext>
              </a:extLst>
            </p:cNvPr>
            <p:cNvCxnSpPr/>
            <p:nvPr/>
          </p:nvCxnSpPr>
          <p:spPr>
            <a:xfrm>
              <a:off x="3197679" y="1375341"/>
              <a:ext cx="0" cy="834501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57EE6663-FF2A-4CDB-1C3A-4AD46148B5E9}"/>
                </a:ext>
              </a:extLst>
            </p:cNvPr>
            <p:cNvCxnSpPr/>
            <p:nvPr/>
          </p:nvCxnSpPr>
          <p:spPr>
            <a:xfrm>
              <a:off x="5144994" y="1375341"/>
              <a:ext cx="0" cy="834501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29DC436-2BD1-B62F-F3EE-EEAF2F04EEA1}"/>
                </a:ext>
              </a:extLst>
            </p:cNvPr>
            <p:cNvSpPr txBox="1"/>
            <p:nvPr/>
          </p:nvSpPr>
          <p:spPr>
            <a:xfrm>
              <a:off x="6345326" y="1157427"/>
              <a:ext cx="52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25s</a:t>
              </a:r>
              <a:endParaRPr lang="zh-CN" altLang="en-US" dirty="0"/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C4E389F6-9548-00B2-4978-B7204CFE6376}"/>
                </a:ext>
              </a:extLst>
            </p:cNvPr>
            <p:cNvCxnSpPr>
              <a:cxnSpLocks/>
            </p:cNvCxnSpPr>
            <p:nvPr/>
          </p:nvCxnSpPr>
          <p:spPr>
            <a:xfrm>
              <a:off x="9194484" y="1556166"/>
              <a:ext cx="86014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C00348FE-A034-B8B5-C0EE-BFDFF73341BB}"/>
              </a:ext>
            </a:extLst>
          </p:cNvPr>
          <p:cNvSpPr txBox="1"/>
          <p:nvPr/>
        </p:nvSpPr>
        <p:spPr>
          <a:xfrm>
            <a:off x="429237" y="2417834"/>
            <a:ext cx="5536881" cy="1392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+mj-lt"/>
              <a:buAutoNum type="arabicPeriod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在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DAQ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的配置中，添加激光开关，某一时刻，如需对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TPC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刻度，打开激光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ts val="2600"/>
              </a:lnSpc>
              <a:buFont typeface="+mj-lt"/>
              <a:buAutoNum type="arabicPeriod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束团到达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1s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后，打一次（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个脉冲，间隔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50ms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），束团结束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4s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后，打一次（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个脉冲，间隔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50ms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6EC1A0C-B675-10B5-B20E-C709F384AECA}"/>
              </a:ext>
            </a:extLst>
          </p:cNvPr>
          <p:cNvGrpSpPr/>
          <p:nvPr/>
        </p:nvGrpSpPr>
        <p:grpSpPr>
          <a:xfrm>
            <a:off x="525279" y="4000429"/>
            <a:ext cx="5279561" cy="2464375"/>
            <a:chOff x="525279" y="4000429"/>
            <a:chExt cx="5279561" cy="246437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C7BBFB6C-C7E0-A764-5215-8186D08F8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17" y="4736804"/>
              <a:ext cx="5214323" cy="1728000"/>
            </a:xfrm>
            <a:prstGeom prst="rect">
              <a:avLst/>
            </a:prstGeom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8F3764D-ABEE-DCAD-D860-76587FF7BE7C}"/>
                </a:ext>
              </a:extLst>
            </p:cNvPr>
            <p:cNvSpPr/>
            <p:nvPr/>
          </p:nvSpPr>
          <p:spPr>
            <a:xfrm>
              <a:off x="617158" y="5119583"/>
              <a:ext cx="664428" cy="3450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E79ACBA-9D95-67A9-A15D-47F234AA7432}"/>
                </a:ext>
              </a:extLst>
            </p:cNvPr>
            <p:cNvSpPr/>
            <p:nvPr/>
          </p:nvSpPr>
          <p:spPr>
            <a:xfrm>
              <a:off x="2201543" y="5759934"/>
              <a:ext cx="664428" cy="3450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C8A2892D-873A-F186-AD8F-CCE2D576B873}"/>
                </a:ext>
              </a:extLst>
            </p:cNvPr>
            <p:cNvSpPr txBox="1"/>
            <p:nvPr/>
          </p:nvSpPr>
          <p:spPr>
            <a:xfrm>
              <a:off x="525279" y="4000429"/>
              <a:ext cx="94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触发汇总板号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1AE29BA-6BA1-68AD-5F4D-AEE0A00A9405}"/>
                </a:ext>
              </a:extLst>
            </p:cNvPr>
            <p:cNvSpPr txBox="1"/>
            <p:nvPr/>
          </p:nvSpPr>
          <p:spPr>
            <a:xfrm>
              <a:off x="1561975" y="4205730"/>
              <a:ext cx="672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帧头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925E72E-001B-5468-255B-4BADD4A452CF}"/>
                </a:ext>
              </a:extLst>
            </p:cNvPr>
            <p:cNvSpPr txBox="1"/>
            <p:nvPr/>
          </p:nvSpPr>
          <p:spPr>
            <a:xfrm>
              <a:off x="2363115" y="4205730"/>
              <a:ext cx="672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标识</a:t>
              </a:r>
            </a:p>
          </p:txBody>
        </p: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AF56B84A-98CA-FD03-9B96-9687304AB781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>
              <a:off x="1898405" y="4575062"/>
              <a:ext cx="0" cy="223319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32C55339-3A21-35FB-F305-62CE47B759C1}"/>
                </a:ext>
              </a:extLst>
            </p:cNvPr>
            <p:cNvCxnSpPr>
              <a:cxnSpLocks/>
              <a:stCxn id="39" idx="2"/>
              <a:endCxn id="36" idx="0"/>
            </p:cNvCxnSpPr>
            <p:nvPr/>
          </p:nvCxnSpPr>
          <p:spPr>
            <a:xfrm flipH="1">
              <a:off x="2533757" y="4575062"/>
              <a:ext cx="165788" cy="118487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736F8B58-BFA2-6164-EF92-CE7F645C9630}"/>
                </a:ext>
              </a:extLst>
            </p:cNvPr>
            <p:cNvCxnSpPr>
              <a:cxnSpLocks/>
            </p:cNvCxnSpPr>
            <p:nvPr/>
          </p:nvCxnSpPr>
          <p:spPr>
            <a:xfrm>
              <a:off x="905586" y="4646760"/>
              <a:ext cx="0" cy="47282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EF721F43-2DB1-40B0-8FBA-364D087F1E97}"/>
              </a:ext>
            </a:extLst>
          </p:cNvPr>
          <p:cNvGrpSpPr/>
          <p:nvPr/>
        </p:nvGrpSpPr>
        <p:grpSpPr>
          <a:xfrm>
            <a:off x="6710760" y="2272172"/>
            <a:ext cx="4995613" cy="4124798"/>
            <a:chOff x="6710760" y="2272172"/>
            <a:chExt cx="4995613" cy="4124798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22D594ED-B09E-CEE4-AF0F-80AA78DE2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92"/>
            <a:stretch/>
          </p:blipFill>
          <p:spPr>
            <a:xfrm>
              <a:off x="6710760" y="2296714"/>
              <a:ext cx="2341170" cy="4100256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22E699B-B9D3-7047-F6D1-EB2660535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92"/>
            <a:stretch/>
          </p:blipFill>
          <p:spPr>
            <a:xfrm>
              <a:off x="9365202" y="2272172"/>
              <a:ext cx="2341171" cy="4100257"/>
            </a:xfrm>
            <a:prstGeom prst="rect">
              <a:avLst/>
            </a:prstGeom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26966F81-7C38-FBA8-ED47-536780F437A9}"/>
                </a:ext>
              </a:extLst>
            </p:cNvPr>
            <p:cNvSpPr/>
            <p:nvPr/>
          </p:nvSpPr>
          <p:spPr>
            <a:xfrm>
              <a:off x="7972147" y="2314470"/>
              <a:ext cx="701335" cy="19790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19942D64-2B8D-36CC-71E7-91487160FC77}"/>
                </a:ext>
              </a:extLst>
            </p:cNvPr>
            <p:cNvSpPr/>
            <p:nvPr/>
          </p:nvSpPr>
          <p:spPr>
            <a:xfrm>
              <a:off x="10597931" y="2296714"/>
              <a:ext cx="701335" cy="19790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08436BC3-1D44-DC5F-329C-C55AB919392F}"/>
              </a:ext>
            </a:extLst>
          </p:cNvPr>
          <p:cNvSpPr txBox="1"/>
          <p:nvPr/>
        </p:nvSpPr>
        <p:spPr>
          <a:xfrm>
            <a:off x="211795" y="738049"/>
            <a:ext cx="3818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3D55A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在束同步激光刻度方案调试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6870824-A913-2A69-ECB7-E04D77DF3634}"/>
              </a:ext>
            </a:extLst>
          </p:cNvPr>
          <p:cNvSpPr txBox="1"/>
          <p:nvPr/>
        </p:nvSpPr>
        <p:spPr>
          <a:xfrm>
            <a:off x="8428572" y="6372727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束团间隙激光事件</a:t>
            </a:r>
          </a:p>
        </p:txBody>
      </p:sp>
    </p:spTree>
    <p:extLst>
      <p:ext uri="{BB962C8B-B14F-4D97-AF65-F5344CB8AC3E}">
        <p14:creationId xmlns:p14="http://schemas.microsoft.com/office/powerpoint/2010/main" val="1437940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8CC03-DABB-9F43-8FC9-299E61515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CE41FD6C-A8ED-4E04-586B-7FA65A0BC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26</a:t>
            </a:fld>
            <a:endParaRPr lang="zh-CN" altLang="en-US" sz="16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88A1EEA-5F22-D3D9-4E8B-B60A052F6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6" b="12225"/>
          <a:stretch/>
        </p:blipFill>
        <p:spPr>
          <a:xfrm>
            <a:off x="185725" y="997245"/>
            <a:ext cx="7465964" cy="3284020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BED8890-21EF-F8B0-5F90-77731FD6C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712175"/>
              </p:ext>
            </p:extLst>
          </p:nvPr>
        </p:nvGraphicFramePr>
        <p:xfrm>
          <a:off x="794327" y="4647929"/>
          <a:ext cx="10732655" cy="148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35382">
                  <a:extLst>
                    <a:ext uri="{9D8B030D-6E8A-4147-A177-3AD203B41FA5}">
                      <a16:colId xmlns:a16="http://schemas.microsoft.com/office/drawing/2014/main" val="3988679762"/>
                    </a:ext>
                  </a:extLst>
                </a:gridCol>
                <a:gridCol w="2428306">
                  <a:extLst>
                    <a:ext uri="{9D8B030D-6E8A-4147-A177-3AD203B41FA5}">
                      <a16:colId xmlns:a16="http://schemas.microsoft.com/office/drawing/2014/main" val="4081178742"/>
                    </a:ext>
                  </a:extLst>
                </a:gridCol>
                <a:gridCol w="5268967">
                  <a:extLst>
                    <a:ext uri="{9D8B030D-6E8A-4147-A177-3AD203B41FA5}">
                      <a16:colId xmlns:a16="http://schemas.microsoft.com/office/drawing/2014/main" val="89231586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模块级束流联测</a:t>
                      </a:r>
                      <a:endParaRPr lang="en-US" altLang="zh-CN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399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2023.4.19 – 2023.4.26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30000" dirty="0"/>
                        <a:t>78</a:t>
                      </a:r>
                      <a:r>
                        <a:rPr lang="en-US" altLang="zh-CN" dirty="0"/>
                        <a:t>Kr @200MeV/u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½</a:t>
                      </a:r>
                      <a:r>
                        <a:rPr lang="zh-CN" altLang="en-US" dirty="0"/>
                        <a:t>样机，</a:t>
                      </a:r>
                      <a:r>
                        <a:rPr lang="en-US" altLang="zh-CN" dirty="0"/>
                        <a:t>SAMPA 512ch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957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2023.12.1 – 2023.12.12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30000" dirty="0"/>
                        <a:t>78</a:t>
                      </a:r>
                      <a:r>
                        <a:rPr lang="en-US" altLang="zh-CN" dirty="0"/>
                        <a:t>Kr @350MeV/u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工程样机，</a:t>
                      </a:r>
                      <a:r>
                        <a:rPr lang="en-US" altLang="zh-CN" dirty="0"/>
                        <a:t>SAMPA 2048ch</a:t>
                      </a:r>
                      <a:r>
                        <a:rPr lang="zh-CN" altLang="en-US" dirty="0"/>
                        <a:t>，</a:t>
                      </a:r>
                      <a:r>
                        <a:rPr lang="en-US" altLang="zh-CN" dirty="0"/>
                        <a:t>+</a:t>
                      </a:r>
                      <a:r>
                        <a:rPr lang="zh-CN" altLang="en-US" dirty="0"/>
                        <a:t>水冷，</a:t>
                      </a:r>
                      <a:r>
                        <a:rPr lang="en-US" altLang="zh-CN" dirty="0"/>
                        <a:t>+</a:t>
                      </a:r>
                      <a:r>
                        <a:rPr lang="zh-CN" altLang="en-US" dirty="0"/>
                        <a:t>数据格式固化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848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2024.5.27 – 2023.6.5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30000" dirty="0"/>
                        <a:t>78</a:t>
                      </a:r>
                      <a:r>
                        <a:rPr lang="en-US" altLang="zh-CN" dirty="0"/>
                        <a:t>Kr @350MeV/u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工程样机，</a:t>
                      </a:r>
                      <a:r>
                        <a:rPr lang="en-US" altLang="zh-CN" dirty="0"/>
                        <a:t>+</a:t>
                      </a:r>
                      <a:r>
                        <a:rPr lang="zh-CN" altLang="en-US" dirty="0"/>
                        <a:t>激光，</a:t>
                      </a:r>
                      <a:r>
                        <a:rPr lang="en-US" altLang="zh-CN" dirty="0"/>
                        <a:t>+</a:t>
                      </a:r>
                      <a:r>
                        <a:rPr lang="zh-CN" altLang="en-US" dirty="0"/>
                        <a:t>气路系统，</a:t>
                      </a:r>
                      <a:r>
                        <a:rPr lang="en-US" altLang="zh-CN" dirty="0"/>
                        <a:t>+</a:t>
                      </a:r>
                      <a:r>
                        <a:rPr lang="zh-CN" altLang="en-US" dirty="0"/>
                        <a:t>在线显示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834022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8FC52C82-4052-C072-D650-E81D01B806E2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束流联测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CE1F7DB8-B535-3380-438C-DA016444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16E97D7-7F37-87E0-AC86-0573541300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t="7000" b="6407"/>
          <a:stretch/>
        </p:blipFill>
        <p:spPr>
          <a:xfrm>
            <a:off x="7943288" y="1392604"/>
            <a:ext cx="4062987" cy="225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1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6ADF9-649F-E7EA-7F26-8190B1B99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113CFF7-2B79-E8BE-E4F7-0432D5BF421C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束流联测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169E13B-B45A-1BAD-493A-A4C1A5D15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27</a:t>
            </a:fld>
            <a:endParaRPr lang="zh-CN" altLang="en-US" sz="1600" dirty="0"/>
          </a:p>
        </p:txBody>
      </p:sp>
      <p:pic>
        <p:nvPicPr>
          <p:cNvPr id="15" name="图片 2">
            <a:extLst>
              <a:ext uri="{FF2B5EF4-FFF2-40B4-BE49-F238E27FC236}">
                <a16:creationId xmlns:a16="http://schemas.microsoft.com/office/drawing/2014/main" id="{8FCB3D8E-EB74-E176-24B3-B5DA9DC0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0CFFD1F-B82C-D3AA-83E3-2A824FC90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2" y="908050"/>
            <a:ext cx="3121822" cy="416242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20C2098-49B9-910E-331E-EEE04848C0F8}"/>
              </a:ext>
            </a:extLst>
          </p:cNvPr>
          <p:cNvSpPr txBox="1"/>
          <p:nvPr/>
        </p:nvSpPr>
        <p:spPr>
          <a:xfrm>
            <a:off x="194039" y="5132824"/>
            <a:ext cx="4063925" cy="1669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000" indent="-285750">
              <a:lnSpc>
                <a:spcPts val="25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Gas: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Ar+CO2(90:10)</a:t>
            </a:r>
          </a:p>
          <a:p>
            <a:pPr marL="396000" indent="-285750">
              <a:lnSpc>
                <a:spcPts val="25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Drift Field: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400V/cm</a:t>
            </a:r>
          </a:p>
          <a:p>
            <a:pPr marL="396000" indent="-285750">
              <a:lnSpc>
                <a:spcPts val="25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GEM_Gain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  <a:p>
            <a:pPr marL="396000" indent="-285750">
              <a:lnSpc>
                <a:spcPts val="25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Electronics: SAMPA  2046ch(~13%)</a:t>
            </a:r>
          </a:p>
          <a:p>
            <a:pPr marL="396000" indent="-285750">
              <a:lnSpc>
                <a:spcPts val="25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Beam: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Kr @350MeV/u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A390690-919A-FEE0-0DD9-641911A4A637}"/>
              </a:ext>
            </a:extLst>
          </p:cNvPr>
          <p:cNvGrpSpPr/>
          <p:nvPr/>
        </p:nvGrpSpPr>
        <p:grpSpPr>
          <a:xfrm>
            <a:off x="5518120" y="734199"/>
            <a:ext cx="4937761" cy="3443422"/>
            <a:chOff x="8046670" y="1511481"/>
            <a:chExt cx="3567676" cy="264359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C11495B-9EDE-6642-80F6-B010ED882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670" y="1693554"/>
              <a:ext cx="3567676" cy="246152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081C5B7-E016-3C59-AD97-32827B18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9403" y="1511481"/>
              <a:ext cx="1181265" cy="1905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911EAFA-3D06-64DD-0DAF-F49938260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43655" y="1520717"/>
              <a:ext cx="1047896" cy="152421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68C5178-0319-B6FB-E878-A10C34142580}"/>
              </a:ext>
            </a:extLst>
          </p:cNvPr>
          <p:cNvGrpSpPr/>
          <p:nvPr/>
        </p:nvGrpSpPr>
        <p:grpSpPr>
          <a:xfrm>
            <a:off x="4390715" y="4378549"/>
            <a:ext cx="3431020" cy="2196368"/>
            <a:chOff x="4083727" y="4257331"/>
            <a:chExt cx="3431020" cy="2196368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8900F8D4-16CB-9747-24FA-F1A5FE9B9EE7}"/>
                </a:ext>
              </a:extLst>
            </p:cNvPr>
            <p:cNvGrpSpPr/>
            <p:nvPr/>
          </p:nvGrpSpPr>
          <p:grpSpPr>
            <a:xfrm>
              <a:off x="4083727" y="4257331"/>
              <a:ext cx="3431020" cy="2196368"/>
              <a:chOff x="3819525" y="4260138"/>
              <a:chExt cx="3431020" cy="2196368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E25587EB-3867-83AD-FB8A-8F283D381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9525" y="4315554"/>
                <a:ext cx="3431020" cy="2088997"/>
              </a:xfrm>
              <a:prstGeom prst="rect">
                <a:avLst/>
              </a:prstGeom>
            </p:spPr>
          </p:pic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923DA609-434C-D2B8-C6D8-3A0ECCA81689}"/>
                  </a:ext>
                </a:extLst>
              </p:cNvPr>
              <p:cNvGrpSpPr/>
              <p:nvPr/>
            </p:nvGrpSpPr>
            <p:grpSpPr>
              <a:xfrm>
                <a:off x="3819525" y="4260138"/>
                <a:ext cx="3431020" cy="2196368"/>
                <a:chOff x="7227745" y="1872859"/>
                <a:chExt cx="3431020" cy="2196368"/>
              </a:xfrm>
            </p:grpSpPr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EB2762A0-0BF7-3C35-229B-8F2AB90DBA95}"/>
                    </a:ext>
                  </a:extLst>
                </p:cNvPr>
                <p:cNvSpPr/>
                <p:nvPr/>
              </p:nvSpPr>
              <p:spPr>
                <a:xfrm>
                  <a:off x="7227745" y="1872859"/>
                  <a:ext cx="3431020" cy="66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07A17182-695D-5426-E2B1-D890F3CEC698}"/>
                    </a:ext>
                  </a:extLst>
                </p:cNvPr>
                <p:cNvSpPr/>
                <p:nvPr/>
              </p:nvSpPr>
              <p:spPr>
                <a:xfrm>
                  <a:off x="7227745" y="4002269"/>
                  <a:ext cx="3431020" cy="66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FD32A615-EC3E-B6AB-728A-97CF675E2A3B}"/>
                    </a:ext>
                  </a:extLst>
                </p:cNvPr>
                <p:cNvSpPr/>
                <p:nvPr/>
              </p:nvSpPr>
              <p:spPr>
                <a:xfrm rot="5400000">
                  <a:off x="9580787" y="2948534"/>
                  <a:ext cx="2088997" cy="66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D4DB18CC-09B1-EE93-C8B4-9D1A752E5A01}"/>
                    </a:ext>
                  </a:extLst>
                </p:cNvPr>
                <p:cNvSpPr/>
                <p:nvPr/>
              </p:nvSpPr>
              <p:spPr>
                <a:xfrm rot="5400000">
                  <a:off x="6216725" y="2948534"/>
                  <a:ext cx="2088997" cy="66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80D0615-909B-2E58-E62F-3FB89629F1BA}"/>
                </a:ext>
              </a:extLst>
            </p:cNvPr>
            <p:cNvSpPr txBox="1"/>
            <p:nvPr/>
          </p:nvSpPr>
          <p:spPr>
            <a:xfrm>
              <a:off x="4678261" y="4817232"/>
              <a:ext cx="826737" cy="2769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l-GR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σ</a:t>
              </a: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: 388</a:t>
              </a:r>
              <a:r>
                <a:rPr lang="el-GR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μ</a:t>
              </a: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m</a:t>
              </a:r>
              <a:endPara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F9A00C5-64EF-C4F8-0EBF-F1325352921D}"/>
              </a:ext>
            </a:extLst>
          </p:cNvPr>
          <p:cNvGrpSpPr/>
          <p:nvPr/>
        </p:nvGrpSpPr>
        <p:grpSpPr>
          <a:xfrm>
            <a:off x="8313904" y="4345070"/>
            <a:ext cx="3554748" cy="2209685"/>
            <a:chOff x="8045361" y="4280036"/>
            <a:chExt cx="3554748" cy="220968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BD8754B-BB65-4DDD-DBD6-06A1FC03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78840" y="4316058"/>
              <a:ext cx="3503336" cy="2155899"/>
            </a:xfrm>
            <a:prstGeom prst="rect">
              <a:avLst/>
            </a:prstGeom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4C1A6840-4ECA-2CDE-E5D8-6CE553CDDD68}"/>
                </a:ext>
              </a:extLst>
            </p:cNvPr>
            <p:cNvSpPr/>
            <p:nvPr/>
          </p:nvSpPr>
          <p:spPr>
            <a:xfrm>
              <a:off x="8045361" y="4280036"/>
              <a:ext cx="3554747" cy="66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A791AF6-4102-EC17-BD9F-78C140DC205F}"/>
                </a:ext>
              </a:extLst>
            </p:cNvPr>
            <p:cNvSpPr/>
            <p:nvPr/>
          </p:nvSpPr>
          <p:spPr>
            <a:xfrm flipV="1">
              <a:off x="8045362" y="6405009"/>
              <a:ext cx="3554746" cy="84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5B32D58-2D54-5616-AE97-904ADEF4655E}"/>
                </a:ext>
              </a:extLst>
            </p:cNvPr>
            <p:cNvSpPr/>
            <p:nvPr/>
          </p:nvSpPr>
          <p:spPr>
            <a:xfrm rot="5400000">
              <a:off x="10522131" y="5348014"/>
              <a:ext cx="2088997" cy="66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37D095FB-479C-9435-216C-BA76A7DEC39D}"/>
                </a:ext>
              </a:extLst>
            </p:cNvPr>
            <p:cNvSpPr/>
            <p:nvPr/>
          </p:nvSpPr>
          <p:spPr>
            <a:xfrm rot="5400000">
              <a:off x="7034342" y="5355711"/>
              <a:ext cx="2088997" cy="66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877A1A72-64AD-5E68-81DB-6871346C5C7E}"/>
              </a:ext>
            </a:extLst>
          </p:cNvPr>
          <p:cNvSpPr txBox="1"/>
          <p:nvPr/>
        </p:nvSpPr>
        <p:spPr>
          <a:xfrm>
            <a:off x="8951833" y="4938450"/>
            <a:ext cx="826737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σ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239ns</a:t>
            </a:r>
            <a:endParaRPr lang="zh-CN" altLang="en-US" sz="1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BB8AE3-773F-241C-8ADA-982F8A9BAB14}"/>
              </a:ext>
            </a:extLst>
          </p:cNvPr>
          <p:cNvSpPr txBox="1"/>
          <p:nvPr/>
        </p:nvSpPr>
        <p:spPr>
          <a:xfrm>
            <a:off x="794401" y="944765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test </a:t>
            </a:r>
          </a:p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2023.12.1 – 2023.12.12 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45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2C7627D-3339-59F8-F404-E2E33FECA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8" y="1069547"/>
            <a:ext cx="6068290" cy="4551218"/>
          </a:xfrm>
          <a:prstGeom prst="rect">
            <a:avLst/>
          </a:prstGeom>
        </p:spPr>
      </p:pic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28</a:t>
            </a:fld>
            <a:endParaRPr lang="zh-CN" altLang="en-US" sz="16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E65CB4D-45B8-3F91-6FD0-80E045699A0D}"/>
              </a:ext>
            </a:extLst>
          </p:cNvPr>
          <p:cNvSpPr txBox="1"/>
          <p:nvPr/>
        </p:nvSpPr>
        <p:spPr>
          <a:xfrm>
            <a:off x="7728784" y="1611140"/>
            <a:ext cx="3862382" cy="879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已完成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CEE-TPC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所有技术攻关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束测性能满足任务书指标要求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82647" y="3733303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>
                <a:solidFill>
                  <a:schemeClr val="accent5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谢谢！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59D67CA-3B8E-F9B1-9AC6-0E5C26332DB9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   结</a:t>
            </a:r>
            <a:endParaRPr lang="zh-CN" altLang="en-US" sz="2800" b="1" dirty="0">
              <a:solidFill>
                <a:schemeClr val="accent4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20A643A-12D6-8C62-139C-D8F9B6A99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457" y="6241834"/>
            <a:ext cx="1758300" cy="521239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6A6FB3BD-4477-F82D-E184-2222EBE7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319" y="626764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8B1990C-2ED6-356E-9FE2-5F47658E6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2460" y="6307897"/>
            <a:ext cx="2451317" cy="4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59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A4BC45D-AAFE-059E-43CF-907852A8BC83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概    述</a:t>
            </a: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3</a:t>
            </a:fld>
            <a:endParaRPr lang="zh-CN" altLang="en-US" sz="1600" dirty="0"/>
          </a:p>
        </p:txBody>
      </p:sp>
      <p:sp>
        <p:nvSpPr>
          <p:cNvPr id="85" name="TextBox 2">
            <a:extLst>
              <a:ext uri="{FF2B5EF4-FFF2-40B4-BE49-F238E27FC236}">
                <a16:creationId xmlns:a16="http://schemas.microsoft.com/office/drawing/2014/main" id="{015C1F7E-4FFF-95A7-AA87-69EFC6EBC0F2}"/>
              </a:ext>
            </a:extLst>
          </p:cNvPr>
          <p:cNvSpPr txBox="1"/>
          <p:nvPr/>
        </p:nvSpPr>
        <p:spPr>
          <a:xfrm>
            <a:off x="445837" y="655583"/>
            <a:ext cx="5142365" cy="1764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5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核心物理目标</a:t>
            </a:r>
            <a:endParaRPr lang="en-US" altLang="zh-CN" sz="2000" b="1" dirty="0">
              <a:solidFill>
                <a:schemeClr val="accent5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确定强相互作用相变临界点和相边界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系统研究核物质状态方程，理解中子星内部结构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研究超核产生机制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……</a:t>
            </a:r>
          </a:p>
        </p:txBody>
      </p:sp>
      <p:pic>
        <p:nvPicPr>
          <p:cNvPr id="86" name="图片 2">
            <a:extLst>
              <a:ext uri="{FF2B5EF4-FFF2-40B4-BE49-F238E27FC236}">
                <a16:creationId xmlns:a16="http://schemas.microsoft.com/office/drawing/2014/main" id="{6BBFB134-DFC8-802B-AE07-D9EE90341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684A8A-8136-9A25-DA1B-485642FDC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29" y="2506389"/>
            <a:ext cx="3935416" cy="30135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7A4D5AE-6FA6-FF55-2C3A-BE06E937E9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8" y="2506389"/>
            <a:ext cx="3847495" cy="286047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8B5DA55-A149-AFBC-8913-37AEB1AD6051}"/>
              </a:ext>
            </a:extLst>
          </p:cNvPr>
          <p:cNvSpPr txBox="1"/>
          <p:nvPr/>
        </p:nvSpPr>
        <p:spPr>
          <a:xfrm>
            <a:off x="2892731" y="5690805"/>
            <a:ext cx="6840334" cy="748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HIRFL-CSR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提供的离子能量：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C@0.4-1 GeV/u, U@0.5 GeV/u</a:t>
            </a:r>
          </a:p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形成的核物质：</a:t>
            </a:r>
            <a:r>
              <a:rPr lang="de-DE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 : 40-60 MeV,  μ</a:t>
            </a:r>
            <a:r>
              <a:rPr lang="de-DE" altLang="zh-CN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</a:t>
            </a:r>
            <a:r>
              <a:rPr lang="de-DE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: 700~800 MeV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8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2807E-9521-A7E4-72B4-D5D7B7BA9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95A7FA6-1686-5AFD-45C1-185E65523EF1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概    述</a:t>
            </a:r>
          </a:p>
        </p:txBody>
      </p:sp>
      <p:pic>
        <p:nvPicPr>
          <p:cNvPr id="7" name="图片 27" descr="加速器系统1.jpg">
            <a:extLst>
              <a:ext uri="{FF2B5EF4-FFF2-40B4-BE49-F238E27FC236}">
                <a16:creationId xmlns:a16="http://schemas.microsoft.com/office/drawing/2014/main" id="{3D58A2C8-8A9E-3FA3-705C-5874606CBF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9048"/>
          <a:stretch>
            <a:fillRect/>
          </a:stretch>
        </p:blipFill>
        <p:spPr bwMode="auto">
          <a:xfrm>
            <a:off x="128916" y="559293"/>
            <a:ext cx="7186285" cy="33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993E5DF6-E8C9-4030-D997-D6A89BD0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4</a:t>
            </a:fld>
            <a:endParaRPr lang="zh-CN" altLang="en-US" sz="16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9B15030-9568-98F6-10A2-1E915764A720}"/>
              </a:ext>
            </a:extLst>
          </p:cNvPr>
          <p:cNvSpPr/>
          <p:nvPr/>
        </p:nvSpPr>
        <p:spPr>
          <a:xfrm>
            <a:off x="141446" y="4162181"/>
            <a:ext cx="7740154" cy="2666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zh-CN" altLang="zh-CN" b="1" dirty="0">
                <a:solidFill>
                  <a:srgbClr val="3D55A7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低温高密核物质测量谱仪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SR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xternal-target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xperiment</a:t>
            </a:r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，简称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建成后，将是</a:t>
            </a: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我国第一台运行于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GeV</a:t>
            </a: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能区的、完全自主研制的、基于国内核物</a:t>
            </a:r>
            <a:r>
              <a:rPr lang="zh-CN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理大科学装置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HIRFL-CSR</a:t>
            </a:r>
            <a:r>
              <a:rPr lang="zh-CN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的大型核物理实验装置</a:t>
            </a:r>
            <a:endParaRPr lang="en-US" altLang="zh-CN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其主要的科学功能是实现该</a:t>
            </a: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能区的</a:t>
            </a:r>
            <a:r>
              <a:rPr lang="zh-CN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重离子碰撞中</a:t>
            </a:r>
            <a:r>
              <a: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带电粒子产物的近全空间测量</a:t>
            </a:r>
            <a:endParaRPr lang="en-US" altLang="zh-CN" sz="16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主要物理目标：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QCD </a:t>
            </a:r>
            <a:r>
              <a: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相边界及临界点性质、高密区核物质状态方程、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GeV/u</a:t>
            </a:r>
            <a:r>
              <a: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能区超核产生与测量、重离子碰撞动力学研究</a:t>
            </a:r>
            <a:r>
              <a:rPr lang="zh-CN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致密天体性质、</a:t>
            </a:r>
            <a:r>
              <a: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自旋和味相关的核力属性等。</a:t>
            </a:r>
            <a:endParaRPr lang="zh-CN" altLang="en-US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BD9C8F6-39BB-3E43-C47E-6589222A41BA}"/>
              </a:ext>
            </a:extLst>
          </p:cNvPr>
          <p:cNvSpPr txBox="1"/>
          <p:nvPr/>
        </p:nvSpPr>
        <p:spPr>
          <a:xfrm>
            <a:off x="5472288" y="356870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近物所加速器简图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F1C1834-06BB-EF0C-AB82-7BC09FBD3193}"/>
              </a:ext>
            </a:extLst>
          </p:cNvPr>
          <p:cNvSpPr txBox="1"/>
          <p:nvPr/>
        </p:nvSpPr>
        <p:spPr>
          <a:xfrm>
            <a:off x="9065439" y="3359850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谱仪模型图</a:t>
            </a: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A1CFEEF1-3133-3949-623E-8FCB2D706F9B}"/>
              </a:ext>
            </a:extLst>
          </p:cNvPr>
          <p:cNvCxnSpPr/>
          <p:nvPr/>
        </p:nvCxnSpPr>
        <p:spPr>
          <a:xfrm>
            <a:off x="5326602" y="1606858"/>
            <a:ext cx="346229" cy="31959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52FD8E7B-076E-F454-FF73-961F8112AD83}"/>
              </a:ext>
            </a:extLst>
          </p:cNvPr>
          <p:cNvCxnSpPr>
            <a:cxnSpLocks/>
          </p:cNvCxnSpPr>
          <p:nvPr/>
        </p:nvCxnSpPr>
        <p:spPr>
          <a:xfrm flipV="1">
            <a:off x="5672831" y="1875411"/>
            <a:ext cx="1425056" cy="5399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9A09D47-C105-00C7-9AC9-09F73C2F806A}"/>
              </a:ext>
            </a:extLst>
          </p:cNvPr>
          <p:cNvCxnSpPr>
            <a:cxnSpLocks/>
          </p:cNvCxnSpPr>
          <p:nvPr/>
        </p:nvCxnSpPr>
        <p:spPr>
          <a:xfrm flipV="1">
            <a:off x="5326602" y="1557684"/>
            <a:ext cx="1296140" cy="5399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B2E2E4CC-A9C1-41A5-523E-54284BD35116}"/>
              </a:ext>
            </a:extLst>
          </p:cNvPr>
          <p:cNvCxnSpPr>
            <a:cxnSpLocks/>
          </p:cNvCxnSpPr>
          <p:nvPr/>
        </p:nvCxnSpPr>
        <p:spPr>
          <a:xfrm>
            <a:off x="6587421" y="1555815"/>
            <a:ext cx="510466" cy="31959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955F6D79-5674-305D-FFBE-242402C4CD36}"/>
              </a:ext>
            </a:extLst>
          </p:cNvPr>
          <p:cNvSpPr txBox="1"/>
          <p:nvPr/>
        </p:nvSpPr>
        <p:spPr>
          <a:xfrm>
            <a:off x="5759481" y="1608480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CEE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终端</a:t>
            </a:r>
          </a:p>
        </p:txBody>
      </p:sp>
      <p:graphicFrame>
        <p:nvGraphicFramePr>
          <p:cNvPr id="68" name="表格 68">
            <a:extLst>
              <a:ext uri="{FF2B5EF4-FFF2-40B4-BE49-F238E27FC236}">
                <a16:creationId xmlns:a16="http://schemas.microsoft.com/office/drawing/2014/main" id="{D8DE7598-B370-E5C3-D351-B8251E298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308594"/>
              </p:ext>
            </p:extLst>
          </p:nvPr>
        </p:nvGraphicFramePr>
        <p:xfrm>
          <a:off x="7952622" y="4129093"/>
          <a:ext cx="3744000" cy="2088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465451489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377250588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主要参数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指标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4256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碰撞能量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0.3~2.8Gev/u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32493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最大碰撞系统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U+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zh-CN" altLang="en-US" sz="1200" baseline="300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89294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最高计数率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Hz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05013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质心系覆盖率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&gt;50%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5886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数据通道数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&gt;2×10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1200" baseline="300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7933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动量重建精度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5%（</a:t>
                      </a:r>
                      <a:r>
                        <a:rPr lang="zh-CN" altLang="en-US" sz="12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典型值）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278448"/>
                  </a:ext>
                </a:extLst>
              </a:tr>
            </a:tbl>
          </a:graphicData>
        </a:graphic>
      </p:graphicFrame>
      <p:grpSp>
        <p:nvGrpSpPr>
          <p:cNvPr id="69" name="组合 68">
            <a:extLst>
              <a:ext uri="{FF2B5EF4-FFF2-40B4-BE49-F238E27FC236}">
                <a16:creationId xmlns:a16="http://schemas.microsoft.com/office/drawing/2014/main" id="{F1DC5224-D5BF-95B4-87F4-7C48B319788D}"/>
              </a:ext>
            </a:extLst>
          </p:cNvPr>
          <p:cNvGrpSpPr>
            <a:grpSpLocks noChangeAspect="1"/>
          </p:cNvGrpSpPr>
          <p:nvPr/>
        </p:nvGrpSpPr>
        <p:grpSpPr>
          <a:xfrm>
            <a:off x="8156492" y="766460"/>
            <a:ext cx="3172920" cy="2653662"/>
            <a:chOff x="5663839" y="914609"/>
            <a:chExt cx="3290549" cy="2752041"/>
          </a:xfrm>
        </p:grpSpPr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E5CF2739-5227-8DE6-177B-AC925CBF7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728" y="914609"/>
              <a:ext cx="3136660" cy="2556773"/>
            </a:xfrm>
            <a:prstGeom prst="rect">
              <a:avLst/>
            </a:prstGeom>
          </p:spPr>
        </p:pic>
        <p:cxnSp>
          <p:nvCxnSpPr>
            <p:cNvPr id="71" name="直接箭头连接符 70">
              <a:extLst>
                <a:ext uri="{FF2B5EF4-FFF2-40B4-BE49-F238E27FC236}">
                  <a16:creationId xmlns:a16="http://schemas.microsoft.com/office/drawing/2014/main" id="{B8AE8566-E0F6-20A3-8E11-405C7051E0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859" y="2459116"/>
              <a:ext cx="0" cy="9133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24AEB0E9-5118-9214-4545-92FA2AE40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859" y="3098306"/>
              <a:ext cx="505574" cy="2716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>
              <a:extLst>
                <a:ext uri="{FF2B5EF4-FFF2-40B4-BE49-F238E27FC236}">
                  <a16:creationId xmlns:a16="http://schemas.microsoft.com/office/drawing/2014/main" id="{94A86D42-5AE7-0409-68D5-7DB6AFCDF3F4}"/>
                </a:ext>
              </a:extLst>
            </p:cNvPr>
            <p:cNvCxnSpPr>
              <a:cxnSpLocks/>
            </p:cNvCxnSpPr>
            <p:nvPr/>
          </p:nvCxnSpPr>
          <p:spPr>
            <a:xfrm>
              <a:off x="5912981" y="3372486"/>
              <a:ext cx="88252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55F69F79-01BA-ADD7-615E-E6078A47E269}"/>
                </a:ext>
              </a:extLst>
            </p:cNvPr>
            <p:cNvSpPr txBox="1"/>
            <p:nvPr/>
          </p:nvSpPr>
          <p:spPr>
            <a:xfrm>
              <a:off x="6144984" y="2863409"/>
              <a:ext cx="282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Z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AF8A53DA-29AF-AACC-028D-820DB622766A}"/>
                </a:ext>
              </a:extLst>
            </p:cNvPr>
            <p:cNvSpPr txBox="1"/>
            <p:nvPr/>
          </p:nvSpPr>
          <p:spPr>
            <a:xfrm>
              <a:off x="5663839" y="2459116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Y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2B218328-CB8C-4AAD-5CA9-CE35F2705BB8}"/>
                </a:ext>
              </a:extLst>
            </p:cNvPr>
            <p:cNvSpPr txBox="1"/>
            <p:nvPr/>
          </p:nvSpPr>
          <p:spPr>
            <a:xfrm>
              <a:off x="6552724" y="332809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X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A2CD6DB9-8E5B-3A71-7847-D82B2DA1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644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7941787-3865-EA2A-16E8-A6E25EC4F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16" y="1823904"/>
            <a:ext cx="4675899" cy="3811446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4BC45D-AAFE-059E-43CF-907852A8BC83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概    述</a:t>
            </a: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5</a:t>
            </a:fld>
            <a:endParaRPr lang="zh-CN" altLang="en-US" sz="16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B730753-6D4A-C038-7B08-52E97FADF45F}"/>
              </a:ext>
            </a:extLst>
          </p:cNvPr>
          <p:cNvSpPr/>
          <p:nvPr/>
        </p:nvSpPr>
        <p:spPr>
          <a:xfrm>
            <a:off x="8564368" y="680897"/>
            <a:ext cx="34349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零度角量能器（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ZDC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华中师大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位于束线末端中心区域，对中心碰撞事件进行触发，确定碰撞的对心程度和反应平面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714E08FA-8C88-2C22-1D6C-0AC8E698836E}"/>
              </a:ext>
            </a:extLst>
          </p:cNvPr>
          <p:cNvCxnSpPr>
            <a:cxnSpLocks/>
          </p:cNvCxnSpPr>
          <p:nvPr/>
        </p:nvCxnSpPr>
        <p:spPr>
          <a:xfrm flipH="1" flipV="1">
            <a:off x="3206478" y="1555025"/>
            <a:ext cx="1653539" cy="1367198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B0B49492-7242-AC25-372C-8234D172D938}"/>
              </a:ext>
            </a:extLst>
          </p:cNvPr>
          <p:cNvSpPr/>
          <p:nvPr/>
        </p:nvSpPr>
        <p:spPr>
          <a:xfrm>
            <a:off x="3750840" y="891258"/>
            <a:ext cx="43441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端盖飞行时间探测器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eTOF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) 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清华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中科大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记录末态粒子到达时刻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3C5D7A0F-81AF-454E-D597-907598C2AA86}"/>
              </a:ext>
            </a:extLst>
          </p:cNvPr>
          <p:cNvCxnSpPr>
            <a:cxnSpLocks/>
          </p:cNvCxnSpPr>
          <p:nvPr/>
        </p:nvCxnSpPr>
        <p:spPr>
          <a:xfrm flipH="1" flipV="1">
            <a:off x="3611481" y="3095339"/>
            <a:ext cx="1907262" cy="572326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323E485C-4446-50EC-74D3-FD56C83DD033}"/>
              </a:ext>
            </a:extLst>
          </p:cNvPr>
          <p:cNvSpPr/>
          <p:nvPr/>
        </p:nvSpPr>
        <p:spPr>
          <a:xfrm>
            <a:off x="527928" y="1037580"/>
            <a:ext cx="26785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超导二级磁铁 </a:t>
            </a:r>
            <a:r>
              <a:rPr lang="zh-CN" altLang="en-US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近物所</a:t>
            </a:r>
            <a:endParaRPr lang="en-US" altLang="zh-CN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提供均匀磁场，实现对带电粒子的偏转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87DDC30-C265-0A41-7AC7-740C314F3B99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611402"/>
            <a:ext cx="365848" cy="691301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993BE38-7C2E-7609-DC97-1B3358B8FD7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7089162" y="2975088"/>
            <a:ext cx="1831160" cy="441286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7F97CB3-2099-88C2-4246-9AD9DACB8815}"/>
              </a:ext>
            </a:extLst>
          </p:cNvPr>
          <p:cNvCxnSpPr>
            <a:cxnSpLocks/>
          </p:cNvCxnSpPr>
          <p:nvPr/>
        </p:nvCxnSpPr>
        <p:spPr>
          <a:xfrm>
            <a:off x="5824247" y="3660092"/>
            <a:ext cx="2485068" cy="1434354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E3E8CD4D-F86A-5E01-8F20-03F6D31254EC}"/>
              </a:ext>
            </a:extLst>
          </p:cNvPr>
          <p:cNvSpPr/>
          <p:nvPr/>
        </p:nvSpPr>
        <p:spPr>
          <a:xfrm>
            <a:off x="8158324" y="5094446"/>
            <a:ext cx="37933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时间投影室（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TPC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近物所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复旦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覆盖大角度区</a:t>
            </a:r>
            <a:endParaRPr lang="en-US" altLang="zh-CN" sz="1600" dirty="0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测量带电粒子的三维径迹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以及进行粒子鉴别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DA4AC7F1-4E9E-A077-BA04-CB04045DB6D9}"/>
              </a:ext>
            </a:extLst>
          </p:cNvPr>
          <p:cNvCxnSpPr>
            <a:cxnSpLocks/>
          </p:cNvCxnSpPr>
          <p:nvPr/>
        </p:nvCxnSpPr>
        <p:spPr>
          <a:xfrm flipH="1">
            <a:off x="5753515" y="3934031"/>
            <a:ext cx="338787" cy="1714413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0C1D13F-7F36-CF3A-2691-5BD5EF1E31F1}"/>
              </a:ext>
            </a:extLst>
          </p:cNvPr>
          <p:cNvCxnSpPr>
            <a:cxnSpLocks/>
          </p:cNvCxnSpPr>
          <p:nvPr/>
        </p:nvCxnSpPr>
        <p:spPr>
          <a:xfrm flipH="1">
            <a:off x="2368320" y="3790897"/>
            <a:ext cx="3045602" cy="141335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AC1E6099-E33F-9A8D-896B-D234E830FDD9}"/>
              </a:ext>
            </a:extLst>
          </p:cNvPr>
          <p:cNvSpPr/>
          <p:nvPr/>
        </p:nvSpPr>
        <p:spPr>
          <a:xfrm>
            <a:off x="348897" y="2836652"/>
            <a:ext cx="324319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起始时间探测器（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T0</a:t>
            </a:r>
            <a:r>
              <a:rPr lang="zh-CN" altLang="zh-CN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中科大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记录碰撞初始时刻</a:t>
            </a:r>
            <a:endParaRPr lang="en-US" altLang="zh-CN" sz="1600" b="1" dirty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DE3B1943-6B45-9BE8-F4B4-20EA9C1D59F0}"/>
              </a:ext>
            </a:extLst>
          </p:cNvPr>
          <p:cNvCxnSpPr>
            <a:cxnSpLocks/>
          </p:cNvCxnSpPr>
          <p:nvPr/>
        </p:nvCxnSpPr>
        <p:spPr>
          <a:xfrm flipV="1">
            <a:off x="7066781" y="1555025"/>
            <a:ext cx="1620481" cy="708081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EA4882B0-D1D8-214A-0DA6-BDCA6ED2DFC5}"/>
              </a:ext>
            </a:extLst>
          </p:cNvPr>
          <p:cNvSpPr/>
          <p:nvPr/>
        </p:nvSpPr>
        <p:spPr>
          <a:xfrm>
            <a:off x="8920322" y="2846987"/>
            <a:ext cx="272307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多丝漂移室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MWDC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清华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近物所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覆盖小角度区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测量带电粒子的径迹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5D0A9C4-E444-7497-6D44-6DED6037A23D}"/>
              </a:ext>
            </a:extLst>
          </p:cNvPr>
          <p:cNvSpPr/>
          <p:nvPr/>
        </p:nvSpPr>
        <p:spPr>
          <a:xfrm>
            <a:off x="3935112" y="5722746"/>
            <a:ext cx="395880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内飞行时间探测器（</a:t>
            </a:r>
            <a:r>
              <a:rPr lang="en-US" altLang="zh-CN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iTOF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中科大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记录末态粒子到达时刻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8618B2A-736E-6AEF-B529-C42F585D2CA4}"/>
              </a:ext>
            </a:extLst>
          </p:cNvPr>
          <p:cNvSpPr/>
          <p:nvPr/>
        </p:nvSpPr>
        <p:spPr>
          <a:xfrm>
            <a:off x="309570" y="5266079"/>
            <a:ext cx="34557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像素探测器 </a:t>
            </a:r>
            <a:r>
              <a:rPr lang="zh-CN" altLang="en-US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华中师大</a:t>
            </a:r>
            <a:r>
              <a:rPr lang="en-US" altLang="zh-CN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近物所</a:t>
            </a:r>
            <a:endParaRPr lang="en-US" altLang="zh-CN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测量入射束流的位置和时间信息，为径迹重建提供初始顶点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A1E50A3B-EDF6-E193-41A1-E057396BD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892" y="3851298"/>
            <a:ext cx="374626" cy="962062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78E4B0D0-8000-4264-032B-6D6895F82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08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A4BC45D-AAFE-059E-43CF-907852A8BC83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CEE-TPC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6</a:t>
            </a:fld>
            <a:endParaRPr lang="zh-CN" altLang="en-US" sz="1600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AF0CCF-5BBF-0FD9-542A-F9B3C6A5F492}"/>
              </a:ext>
            </a:extLst>
          </p:cNvPr>
          <p:cNvGrpSpPr/>
          <p:nvPr/>
        </p:nvGrpSpPr>
        <p:grpSpPr>
          <a:xfrm>
            <a:off x="220680" y="838608"/>
            <a:ext cx="8657506" cy="5701581"/>
            <a:chOff x="220680" y="838608"/>
            <a:chExt cx="8657506" cy="5701581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90E9D5F2-1796-B756-EC35-F507FF4DC5C2}"/>
                </a:ext>
              </a:extLst>
            </p:cNvPr>
            <p:cNvGrpSpPr/>
            <p:nvPr/>
          </p:nvGrpSpPr>
          <p:grpSpPr>
            <a:xfrm>
              <a:off x="220680" y="2140658"/>
              <a:ext cx="4750908" cy="4399531"/>
              <a:chOff x="220680" y="2140658"/>
              <a:chExt cx="4750908" cy="4399531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BBB6BDE8-D35C-8F54-B1F5-33656BB369F1}"/>
                  </a:ext>
                </a:extLst>
              </p:cNvPr>
              <p:cNvGrpSpPr/>
              <p:nvPr/>
            </p:nvGrpSpPr>
            <p:grpSpPr>
              <a:xfrm>
                <a:off x="220680" y="2140658"/>
                <a:ext cx="4750908" cy="4399531"/>
                <a:chOff x="220680" y="2140658"/>
                <a:chExt cx="4750908" cy="4399531"/>
              </a:xfrm>
            </p:grpSpPr>
            <p:pic>
              <p:nvPicPr>
                <p:cNvPr id="29" name="图片 28">
                  <a:extLst>
                    <a:ext uri="{FF2B5EF4-FFF2-40B4-BE49-F238E27FC236}">
                      <a16:creationId xmlns:a16="http://schemas.microsoft.com/office/drawing/2014/main" id="{77D28424-E7B1-FD74-A5C5-3E2E231B3F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0680" y="2140658"/>
                  <a:ext cx="4750908" cy="4399531"/>
                </a:xfrm>
                <a:prstGeom prst="rect">
                  <a:avLst/>
                </a:prstGeom>
              </p:spPr>
            </p:pic>
            <p:cxnSp>
              <p:nvCxnSpPr>
                <p:cNvPr id="30" name="直接箭头连接符 29">
                  <a:extLst>
                    <a:ext uri="{FF2B5EF4-FFF2-40B4-BE49-F238E27FC236}">
                      <a16:creationId xmlns:a16="http://schemas.microsoft.com/office/drawing/2014/main" id="{7EA489C7-2BDC-A5C4-F552-CA01B0297C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08744" y="5497034"/>
                  <a:ext cx="0" cy="79744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箭头连接符 30">
                  <a:extLst>
                    <a:ext uri="{FF2B5EF4-FFF2-40B4-BE49-F238E27FC236}">
                      <a16:creationId xmlns:a16="http://schemas.microsoft.com/office/drawing/2014/main" id="{1FBEB0A5-DFE1-E57D-7ED0-D7251D871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08744" y="5895754"/>
                  <a:ext cx="340696" cy="39872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箭头连接符 31">
                  <a:extLst>
                    <a:ext uri="{FF2B5EF4-FFF2-40B4-BE49-F238E27FC236}">
                      <a16:creationId xmlns:a16="http://schemas.microsoft.com/office/drawing/2014/main" id="{CA787B1F-EDF7-970E-CF69-91F71B06A6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98381" y="6188149"/>
                  <a:ext cx="510364" cy="10632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C0D2F552-C8D7-7C5F-2F80-11A336CE0228}"/>
                    </a:ext>
                  </a:extLst>
                </p:cNvPr>
                <p:cNvSpPr txBox="1"/>
                <p:nvPr/>
              </p:nvSpPr>
              <p:spPr>
                <a:xfrm>
                  <a:off x="3194234" y="5487650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dirty="0"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Y</a:t>
                  </a:r>
                  <a:endParaRPr lang="zh-CN" altLang="en-US" sz="20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DC423D4F-5F65-86A6-0EB2-FC23B3C31469}"/>
                    </a:ext>
                  </a:extLst>
                </p:cNvPr>
                <p:cNvSpPr txBox="1"/>
                <p:nvPr/>
              </p:nvSpPr>
              <p:spPr>
                <a:xfrm>
                  <a:off x="3779948" y="5826459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dirty="0"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Z</a:t>
                  </a:r>
                  <a:endParaRPr lang="zh-CN" altLang="en-US" sz="20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D92F9CB4-588E-32B1-FA8A-89E7DE2C62C2}"/>
                  </a:ext>
                </a:extLst>
              </p:cNvPr>
              <p:cNvSpPr txBox="1"/>
              <p:nvPr/>
            </p:nvSpPr>
            <p:spPr>
              <a:xfrm>
                <a:off x="2841126" y="6118814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X</a:t>
                </a:r>
                <a:endPara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23CC33F4-4F15-0FEE-7042-2AFE81B173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8744" y="1634400"/>
              <a:ext cx="0" cy="1794600"/>
            </a:xfrm>
            <a:prstGeom prst="line">
              <a:avLst/>
            </a:prstGeom>
            <a:ln w="28575" cmpd="sng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00B2A2D-65E1-D3E7-3717-7F36E5D8A883}"/>
                </a:ext>
              </a:extLst>
            </p:cNvPr>
            <p:cNvSpPr txBox="1"/>
            <p:nvPr/>
          </p:nvSpPr>
          <p:spPr>
            <a:xfrm rot="1038183">
              <a:off x="2538448" y="3857673"/>
              <a:ext cx="1223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>
                      <a:lumMod val="65000"/>
                    </a:schemeClr>
                  </a:solidFill>
                </a:rPr>
                <a:t>Readout Pad</a:t>
              </a:r>
              <a:endParaRPr lang="zh-CN" altLang="en-US" sz="1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F08608A-3F72-0D2F-42E1-1B89037C5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4527" y="838608"/>
              <a:ext cx="4803659" cy="2148406"/>
            </a:xfrm>
            <a:prstGeom prst="rect">
              <a:avLst/>
            </a:prstGeom>
          </p:spPr>
        </p:pic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1B9D99D6-4472-A718-95D5-E19AC4B88651}"/>
                </a:ext>
              </a:extLst>
            </p:cNvPr>
            <p:cNvCxnSpPr>
              <a:cxnSpLocks/>
            </p:cNvCxnSpPr>
            <p:nvPr/>
          </p:nvCxnSpPr>
          <p:spPr>
            <a:xfrm>
              <a:off x="3498111" y="1634400"/>
              <a:ext cx="1158949" cy="0"/>
            </a:xfrm>
            <a:prstGeom prst="line">
              <a:avLst/>
            </a:prstGeom>
            <a:ln w="28575" cmpd="sng">
              <a:solidFill>
                <a:schemeClr val="bg1">
                  <a:lumMod val="6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B0A536AD-87BA-5722-B7C7-227039F792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6" b="51784"/>
          <a:stretch/>
        </p:blipFill>
        <p:spPr>
          <a:xfrm>
            <a:off x="9443968" y="856328"/>
            <a:ext cx="2432599" cy="1924025"/>
          </a:xfrm>
          <a:prstGeom prst="rect">
            <a:avLst/>
          </a:prstGeom>
        </p:spPr>
      </p:pic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7D325971-9A2C-BBA4-50E8-915751EB196C}"/>
              </a:ext>
            </a:extLst>
          </p:cNvPr>
          <p:cNvCxnSpPr>
            <a:cxnSpLocks/>
          </p:cNvCxnSpPr>
          <p:nvPr/>
        </p:nvCxnSpPr>
        <p:spPr>
          <a:xfrm>
            <a:off x="8548577" y="1818340"/>
            <a:ext cx="1024269" cy="0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37BB9B55-F6E1-B590-7BDD-9A90E4950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009570"/>
              </p:ext>
            </p:extLst>
          </p:nvPr>
        </p:nvGraphicFramePr>
        <p:xfrm>
          <a:off x="5605901" y="3366869"/>
          <a:ext cx="5885944" cy="29520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551172">
                  <a:extLst>
                    <a:ext uri="{9D8B030D-6E8A-4147-A177-3AD203B41FA5}">
                      <a16:colId xmlns:a16="http://schemas.microsoft.com/office/drawing/2014/main" val="3054016317"/>
                    </a:ext>
                  </a:extLst>
                </a:gridCol>
                <a:gridCol w="3334772">
                  <a:extLst>
                    <a:ext uri="{9D8B030D-6E8A-4147-A177-3AD203B41FA5}">
                      <a16:colId xmlns:a16="http://schemas.microsoft.com/office/drawing/2014/main" val="123210181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CN" sz="1400" b="1" kern="100" dirty="0">
                          <a:effectLst/>
                        </a:rPr>
                        <a:t>参数名称</a:t>
                      </a:r>
                      <a:endParaRPr lang="zh-CN" sz="12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b="1" kern="100" dirty="0">
                          <a:effectLst/>
                        </a:rPr>
                        <a:t>技术指标要求</a:t>
                      </a:r>
                      <a:endParaRPr lang="zh-CN" sz="12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67248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TPC</a:t>
                      </a:r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有效灵敏面积（每套）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500mm(X)×800mm(Y)×900mm(Z)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22636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测量粒子种类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He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He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2915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位置分辨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200" b="1" kern="1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xz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&lt;500μm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200" b="1" kern="1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&lt;600μm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012094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动量分辨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满足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相对动量分辨率典型值为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5%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976267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双径迹区分能力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3cm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232643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径迹多重数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&lt;100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39919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级触发最大事例率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1kHz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24988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通道数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15360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793337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探测器数量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9018149"/>
                  </a:ext>
                </a:extLst>
              </a:tr>
            </a:tbl>
          </a:graphicData>
        </a:graphic>
      </p:graphicFrame>
      <p:pic>
        <p:nvPicPr>
          <p:cNvPr id="2" name="图片 2">
            <a:extLst>
              <a:ext uri="{FF2B5EF4-FFF2-40B4-BE49-F238E27FC236}">
                <a16:creationId xmlns:a16="http://schemas.microsoft.com/office/drawing/2014/main" id="{08D04332-F4BA-DC0F-7E98-CCE76FAD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185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7</a:t>
            </a:fld>
            <a:endParaRPr lang="zh-CN" altLang="en-US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10CBF6-7776-CB82-6024-2DB38CA9F3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0078"/>
          <a:stretch/>
        </p:blipFill>
        <p:spPr>
          <a:xfrm>
            <a:off x="618250" y="3593373"/>
            <a:ext cx="3738902" cy="2725496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EC105D59-A876-6B8E-C0BA-4149BBE3034C}"/>
              </a:ext>
            </a:extLst>
          </p:cNvPr>
          <p:cNvGrpSpPr/>
          <p:nvPr/>
        </p:nvGrpSpPr>
        <p:grpSpPr>
          <a:xfrm>
            <a:off x="147779" y="701968"/>
            <a:ext cx="11896443" cy="2328293"/>
            <a:chOff x="147779" y="868223"/>
            <a:chExt cx="11896443" cy="2328293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3F764DB-DFB6-93F8-7D0B-2152661EBA24}"/>
                </a:ext>
              </a:extLst>
            </p:cNvPr>
            <p:cNvGrpSpPr/>
            <p:nvPr/>
          </p:nvGrpSpPr>
          <p:grpSpPr>
            <a:xfrm>
              <a:off x="9146893" y="990175"/>
              <a:ext cx="2743200" cy="1784512"/>
              <a:chOff x="4756742" y="3021002"/>
              <a:chExt cx="3213188" cy="1997388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B7BC8557-F9B7-CC28-F907-7301EABA8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6742" y="3021002"/>
                <a:ext cx="3213188" cy="1997388"/>
              </a:xfrm>
              <a:prstGeom prst="rect">
                <a:avLst/>
              </a:prstGeom>
            </p:spPr>
          </p:pic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7FCD4F6C-EAF9-E101-C6B0-717C567BA169}"/>
                  </a:ext>
                </a:extLst>
              </p:cNvPr>
              <p:cNvCxnSpPr/>
              <p:nvPr/>
            </p:nvCxnSpPr>
            <p:spPr>
              <a:xfrm>
                <a:off x="5750718" y="3216163"/>
                <a:ext cx="0" cy="1621946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57F624F-AEE4-1B29-8DF2-E567A36752E2}"/>
                  </a:ext>
                </a:extLst>
              </p:cNvPr>
              <p:cNvSpPr txBox="1"/>
              <p:nvPr/>
            </p:nvSpPr>
            <p:spPr>
              <a:xfrm>
                <a:off x="5750719" y="3451026"/>
                <a:ext cx="1217522" cy="39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CN" sz="1400" b="1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θ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Baskerville Old Face" panose="02020602080505020303" pitchFamily="18" charset="0"/>
                    <a:ea typeface="楷体" panose="02010609060101010101" pitchFamily="49" charset="-122"/>
                  </a:rPr>
                  <a:t>=15</a:t>
                </a:r>
                <a:r>
                  <a:rPr lang="en-US" altLang="zh-CN" sz="1400" b="1" baseline="30000" dirty="0">
                    <a:solidFill>
                      <a:srgbClr val="FF0000"/>
                    </a:solidFill>
                    <a:latin typeface="Baskerville Old Face" panose="02020602080505020303" pitchFamily="18" charset="0"/>
                    <a:ea typeface="楷体" panose="02010609060101010101" pitchFamily="49" charset="-122"/>
                  </a:rPr>
                  <a:t>o</a:t>
                </a:r>
                <a:endParaRPr lang="zh-CN" altLang="en-US" sz="1400" b="1" baseline="30000" dirty="0">
                  <a:solidFill>
                    <a:srgbClr val="FF0000"/>
                  </a:solidFill>
                  <a:latin typeface="Baskerville Old Face" panose="02020602080505020303" pitchFamily="18" charset="0"/>
                </a:endParaRPr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C35BBE32-F9EE-D301-7BA7-D6D5B661FF88}"/>
                </a:ext>
              </a:extLst>
            </p:cNvPr>
            <p:cNvGrpSpPr/>
            <p:nvPr/>
          </p:nvGrpSpPr>
          <p:grpSpPr>
            <a:xfrm>
              <a:off x="3105951" y="1040470"/>
              <a:ext cx="2942885" cy="1784802"/>
              <a:chOff x="132022" y="4151503"/>
              <a:chExt cx="4539855" cy="2656682"/>
            </a:xfrm>
          </p:grpSpPr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DED32635-5DCA-3FDE-6BCC-FF8ACBB991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26"/>
              <a:stretch/>
            </p:blipFill>
            <p:spPr>
              <a:xfrm>
                <a:off x="132022" y="4151503"/>
                <a:ext cx="4539855" cy="2656682"/>
              </a:xfrm>
              <a:prstGeom prst="rect">
                <a:avLst/>
              </a:prstGeom>
            </p:spPr>
          </p:pic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36461741-DF78-7389-B3C0-87EA1D598A80}"/>
                  </a:ext>
                </a:extLst>
              </p:cNvPr>
              <p:cNvCxnSpPr/>
              <p:nvPr/>
            </p:nvCxnSpPr>
            <p:spPr>
              <a:xfrm>
                <a:off x="1195350" y="4283452"/>
                <a:ext cx="0" cy="216259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A71A3FC4-D305-CB7E-73FE-B0E3E67F50CB}"/>
                  </a:ext>
                </a:extLst>
              </p:cNvPr>
              <p:cNvSpPr txBox="1"/>
              <p:nvPr/>
            </p:nvSpPr>
            <p:spPr>
              <a:xfrm>
                <a:off x="1144367" y="5164352"/>
                <a:ext cx="1271587" cy="398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CN" sz="1400" b="1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θ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Baskerville Old Face" panose="02020602080505020303" pitchFamily="18" charset="0"/>
                    <a:ea typeface="楷体" panose="02010609060101010101" pitchFamily="49" charset="-122"/>
                  </a:rPr>
                  <a:t>=15</a:t>
                </a:r>
                <a:r>
                  <a:rPr lang="en-US" altLang="zh-CN" sz="1400" b="1" baseline="30000" dirty="0">
                    <a:solidFill>
                      <a:srgbClr val="FF0000"/>
                    </a:solidFill>
                    <a:latin typeface="Baskerville Old Face" panose="02020602080505020303" pitchFamily="18" charset="0"/>
                    <a:ea typeface="楷体" panose="02010609060101010101" pitchFamily="49" charset="-122"/>
                  </a:rPr>
                  <a:t>o</a:t>
                </a:r>
                <a:endParaRPr lang="zh-CN" altLang="en-US" sz="1400" b="1" baseline="30000" dirty="0">
                  <a:solidFill>
                    <a:srgbClr val="FF0000"/>
                  </a:solidFill>
                  <a:latin typeface="Baskerville Old Face" panose="02020602080505020303" pitchFamily="18" charset="0"/>
                </a:endParaRPr>
              </a:p>
            </p:txBody>
          </p:sp>
        </p:grpSp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925A5F73-3D0D-04BF-784E-EE96BB0B5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4"/>
            <a:stretch/>
          </p:blipFill>
          <p:spPr>
            <a:xfrm>
              <a:off x="147779" y="1049706"/>
              <a:ext cx="2945438" cy="1724981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06B3C1B-A009-CDFF-FFC2-54EE9DC76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589" y="1058943"/>
              <a:ext cx="2589304" cy="1775566"/>
            </a:xfrm>
            <a:prstGeom prst="rect">
              <a:avLst/>
            </a:prstGeom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1E7937D-40A5-2AF1-76DE-4CA48383CE62}"/>
                </a:ext>
              </a:extLst>
            </p:cNvPr>
            <p:cNvSpPr/>
            <p:nvPr/>
          </p:nvSpPr>
          <p:spPr>
            <a:xfrm>
              <a:off x="147780" y="868223"/>
              <a:ext cx="11896442" cy="23282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箭头: 右 54">
            <a:extLst>
              <a:ext uri="{FF2B5EF4-FFF2-40B4-BE49-F238E27FC236}">
                <a16:creationId xmlns:a16="http://schemas.microsoft.com/office/drawing/2014/main" id="{8257D5C1-1901-AA66-056F-0C27717564E5}"/>
              </a:ext>
            </a:extLst>
          </p:cNvPr>
          <p:cNvSpPr/>
          <p:nvPr/>
        </p:nvSpPr>
        <p:spPr>
          <a:xfrm rot="10800000">
            <a:off x="4508415" y="4871566"/>
            <a:ext cx="665018" cy="267854"/>
          </a:xfrm>
          <a:prstGeom prst="rightArrow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箭头: 右 55">
            <a:extLst>
              <a:ext uri="{FF2B5EF4-FFF2-40B4-BE49-F238E27FC236}">
                <a16:creationId xmlns:a16="http://schemas.microsoft.com/office/drawing/2014/main" id="{5942E56C-86F1-3079-5E87-9F522BBEBEE6}"/>
              </a:ext>
            </a:extLst>
          </p:cNvPr>
          <p:cNvSpPr/>
          <p:nvPr/>
        </p:nvSpPr>
        <p:spPr>
          <a:xfrm rot="16200000">
            <a:off x="2239435" y="3200017"/>
            <a:ext cx="461086" cy="232408"/>
          </a:xfrm>
          <a:prstGeom prst="rightArrow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21865D7-E3F9-EF33-F1A6-D7E666705C73}"/>
              </a:ext>
            </a:extLst>
          </p:cNvPr>
          <p:cNvSpPr txBox="1"/>
          <p:nvPr/>
        </p:nvSpPr>
        <p:spPr>
          <a:xfrm>
            <a:off x="4914544" y="3078462"/>
            <a:ext cx="19388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相空间覆盖 &gt;85%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64C1EBA-F2EE-7418-1287-DAC447CA3AA4}"/>
              </a:ext>
            </a:extLst>
          </p:cNvPr>
          <p:cNvSpPr txBox="1"/>
          <p:nvPr/>
        </p:nvSpPr>
        <p:spPr>
          <a:xfrm>
            <a:off x="3698572" y="2713743"/>
            <a:ext cx="4700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质子相空间分布和探测器覆盖角分布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 TPC(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左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 MWDC(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右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E13F95F-D2A6-9EE1-E0DE-9763B7E8AEB8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CEE-TPC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5C6080C-0DFB-0E17-9831-6EE620F25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809253"/>
              </p:ext>
            </p:extLst>
          </p:nvPr>
        </p:nvGraphicFramePr>
        <p:xfrm>
          <a:off x="5687806" y="3540073"/>
          <a:ext cx="5885944" cy="29520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551172">
                  <a:extLst>
                    <a:ext uri="{9D8B030D-6E8A-4147-A177-3AD203B41FA5}">
                      <a16:colId xmlns:a16="http://schemas.microsoft.com/office/drawing/2014/main" val="3054016317"/>
                    </a:ext>
                  </a:extLst>
                </a:gridCol>
                <a:gridCol w="3334772">
                  <a:extLst>
                    <a:ext uri="{9D8B030D-6E8A-4147-A177-3AD203B41FA5}">
                      <a16:colId xmlns:a16="http://schemas.microsoft.com/office/drawing/2014/main" val="123210181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CN" sz="1400" b="1" kern="100" dirty="0">
                          <a:effectLst/>
                        </a:rPr>
                        <a:t>参数名称</a:t>
                      </a:r>
                      <a:endParaRPr lang="zh-CN" sz="12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b="1" kern="100" dirty="0">
                          <a:effectLst/>
                        </a:rPr>
                        <a:t>技术指标要求</a:t>
                      </a:r>
                      <a:endParaRPr lang="zh-CN" sz="12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67248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TPC</a:t>
                      </a:r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有效灵敏面积（每套）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500mm(X)×800mm(Y)×900mm(Z)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22636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测量粒子种类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He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He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2915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位置分辨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200" b="1" kern="1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xz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&lt;500μm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200" b="1" kern="1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&lt;600μm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012094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动量分辨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满足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相对动量分辨率典型值为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5%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976267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双径迹区分能力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3cm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232643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径迹多重数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&lt;100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39919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级触发最大事例率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1kHz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24988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通道数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15360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793337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sz="1200" b="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探测器数量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9018149"/>
                  </a:ext>
                </a:extLst>
              </a:tr>
            </a:tbl>
          </a:graphicData>
        </a:graphic>
      </p:graphicFrame>
      <p:pic>
        <p:nvPicPr>
          <p:cNvPr id="6" name="图片 2">
            <a:extLst>
              <a:ext uri="{FF2B5EF4-FFF2-40B4-BE49-F238E27FC236}">
                <a16:creationId xmlns:a16="http://schemas.microsoft.com/office/drawing/2014/main" id="{B0F89088-7A50-7C7D-5F2B-25101979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908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ED0B401-6FAF-5B67-1584-21E49FC53488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CEE-TPC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EFFA3E2-6525-54C9-268E-07F92511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8</a:t>
            </a:fld>
            <a:endParaRPr lang="zh-CN" altLang="en-US" sz="1600" dirty="0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F53DA96D-F6DF-47FB-9F99-F76BC732B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FE60B4C6-E8DF-7929-12F5-8637020CDE20}"/>
              </a:ext>
            </a:extLst>
          </p:cNvPr>
          <p:cNvGrpSpPr/>
          <p:nvPr/>
        </p:nvGrpSpPr>
        <p:grpSpPr>
          <a:xfrm>
            <a:off x="6242481" y="846476"/>
            <a:ext cx="5400844" cy="5388615"/>
            <a:chOff x="6299201" y="703082"/>
            <a:chExt cx="5400844" cy="538861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A15D75C-E394-AE21-FCD2-030D8D4118CA}"/>
                </a:ext>
              </a:extLst>
            </p:cNvPr>
            <p:cNvSpPr/>
            <p:nvPr/>
          </p:nvSpPr>
          <p:spPr>
            <a:xfrm>
              <a:off x="6446980" y="5633798"/>
              <a:ext cx="4895273" cy="4578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55A227A-B2BA-D780-7C0D-C01073105234}"/>
                </a:ext>
              </a:extLst>
            </p:cNvPr>
            <p:cNvSpPr/>
            <p:nvPr/>
          </p:nvSpPr>
          <p:spPr>
            <a:xfrm>
              <a:off x="6446980" y="3684923"/>
              <a:ext cx="4895273" cy="182578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2E79544-8959-EA86-8695-FCB9A42231FA}"/>
                </a:ext>
              </a:extLst>
            </p:cNvPr>
            <p:cNvSpPr/>
            <p:nvPr/>
          </p:nvSpPr>
          <p:spPr>
            <a:xfrm>
              <a:off x="6446980" y="2858581"/>
              <a:ext cx="4895273" cy="6858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B63164A-272A-A813-7197-E731BBE3DB8B}"/>
                </a:ext>
              </a:extLst>
            </p:cNvPr>
            <p:cNvSpPr/>
            <p:nvPr/>
          </p:nvSpPr>
          <p:spPr>
            <a:xfrm>
              <a:off x="6446982" y="1195321"/>
              <a:ext cx="4895273" cy="153465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736063A0-E53C-7D54-AA53-7D071D5DD869}"/>
                </a:ext>
              </a:extLst>
            </p:cNvPr>
            <p:cNvSpPr txBox="1"/>
            <p:nvPr/>
          </p:nvSpPr>
          <p:spPr>
            <a:xfrm>
              <a:off x="6546416" y="1207260"/>
              <a:ext cx="3021148" cy="486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低物质量气体腔室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独立气腔漂移极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薄膜电极场笼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en-US" altLang="zh-CN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GEM</a:t>
              </a: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倍增极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读出</a:t>
              </a:r>
              <a:r>
                <a:rPr lang="en-US" altLang="zh-CN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Pad</a:t>
              </a:r>
            </a:p>
            <a:p>
              <a:pPr>
                <a:lnSpc>
                  <a:spcPts val="2200"/>
                </a:lnSpc>
              </a:pP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前端采样电子学（</a:t>
              </a:r>
              <a:r>
                <a:rPr lang="en-US" altLang="zh-CN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SAMPA</a:t>
              </a: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）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电子学负压水冷系统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>
                <a:lnSpc>
                  <a:spcPts val="2200"/>
                </a:lnSpc>
              </a:pP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子触发系统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子时钟系统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DAQ</a:t>
              </a:r>
              <a:endParaRPr lang="en-US" altLang="zh-CN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慢控制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激光刻度系统</a:t>
              </a:r>
              <a:r>
                <a:rPr lang="en-US" altLang="zh-CN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endParaRPr lang="en-US" altLang="zh-CN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气路循环系统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>
                <a:lnSpc>
                  <a:spcPts val="2200"/>
                </a:lnSpc>
              </a:pP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技术支持系统</a:t>
              </a:r>
              <a:r>
                <a:rPr lang="en-US" altLang="zh-CN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9F846FB-44BB-D77F-CF87-D4A80AFFC1C3}"/>
                </a:ext>
              </a:extLst>
            </p:cNvPr>
            <p:cNvSpPr txBox="1"/>
            <p:nvPr/>
          </p:nvSpPr>
          <p:spPr>
            <a:xfrm>
              <a:off x="6299201" y="703082"/>
              <a:ext cx="43318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i="0" dirty="0">
                  <a:solidFill>
                    <a:srgbClr val="3D55A7"/>
                  </a:solidFill>
                  <a:effectLst/>
                  <a:latin typeface="AdvP4DF60E"/>
                </a:rPr>
                <a:t>CEE-TPC</a:t>
              </a:r>
              <a:r>
                <a:rPr lang="zh-CN" altLang="en-US" sz="2000" b="1" i="0" dirty="0">
                  <a:solidFill>
                    <a:srgbClr val="3D55A7"/>
                  </a:solidFill>
                  <a:effectLst/>
                  <a:latin typeface="AdvP4DF60E"/>
                </a:rPr>
                <a:t>主要构成</a:t>
              </a:r>
              <a:r>
                <a:rPr lang="en-US" altLang="zh-CN" sz="2000" b="1" dirty="0">
                  <a:solidFill>
                    <a:srgbClr val="3D55A7"/>
                  </a:solidFill>
                </a:rPr>
                <a:t> 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37972A0-F081-8493-A4D5-1DCB2425DEC0}"/>
                </a:ext>
              </a:extLst>
            </p:cNvPr>
            <p:cNvSpPr txBox="1"/>
            <p:nvPr/>
          </p:nvSpPr>
          <p:spPr>
            <a:xfrm>
              <a:off x="10797088" y="1716520"/>
              <a:ext cx="87716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探测器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80425D9-6DE5-521D-95C8-6BC2DF86B682}"/>
                </a:ext>
              </a:extLst>
            </p:cNvPr>
            <p:cNvSpPr txBox="1"/>
            <p:nvPr/>
          </p:nvSpPr>
          <p:spPr>
            <a:xfrm>
              <a:off x="10822882" y="3013783"/>
              <a:ext cx="87716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电子学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C112C81-5DA5-357A-8687-0DA627C3B47A}"/>
                </a:ext>
              </a:extLst>
            </p:cNvPr>
            <p:cNvSpPr txBox="1"/>
            <p:nvPr/>
          </p:nvSpPr>
          <p:spPr>
            <a:xfrm>
              <a:off x="11000415" y="4555358"/>
              <a:ext cx="64633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全局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D254E49-A378-9247-A487-465A2F3F7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10" y="1967055"/>
            <a:ext cx="4252687" cy="3629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FBEDD-57B6-595A-D41B-8B1FD74BB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4" y="1542473"/>
            <a:ext cx="1148476" cy="34334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475C830-3691-7FCD-CD65-72B5FF4806A4}"/>
              </a:ext>
            </a:extLst>
          </p:cNvPr>
          <p:cNvSpPr/>
          <p:nvPr/>
        </p:nvSpPr>
        <p:spPr>
          <a:xfrm>
            <a:off x="2523330" y="5708997"/>
            <a:ext cx="2092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CEE-TPC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总体设计图 </a:t>
            </a:r>
          </a:p>
        </p:txBody>
      </p:sp>
    </p:spTree>
    <p:extLst>
      <p:ext uri="{BB962C8B-B14F-4D97-AF65-F5344CB8AC3E}">
        <p14:creationId xmlns:p14="http://schemas.microsoft.com/office/powerpoint/2010/main" val="111969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35578-9F61-D2F6-2D0C-F98B456C7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B9927B9-AB2F-A9BA-209E-FC2F01B15536}"/>
              </a:ext>
            </a:extLst>
          </p:cNvPr>
          <p:cNvSpPr/>
          <p:nvPr/>
        </p:nvSpPr>
        <p:spPr>
          <a:xfrm>
            <a:off x="0" y="0"/>
            <a:ext cx="12192000" cy="559293"/>
          </a:xfrm>
          <a:prstGeom prst="rect">
            <a:avLst/>
          </a:prstGeom>
          <a:solidFill>
            <a:srgbClr val="3D5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CEE-TPC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D31D869F-E18B-DF02-F199-10F9BF06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5202" y="6439151"/>
            <a:ext cx="2743200" cy="365125"/>
          </a:xfrm>
        </p:spPr>
        <p:txBody>
          <a:bodyPr/>
          <a:lstStyle/>
          <a:p>
            <a:fld id="{99CCDA03-122E-4A4E-BD05-376A330FD5FC}" type="slidenum">
              <a:rPr lang="zh-CN" altLang="en-US" sz="1600" smtClean="0"/>
              <a:t>9</a:t>
            </a:fld>
            <a:endParaRPr lang="zh-CN" altLang="en-US" sz="1600" dirty="0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AC3B5603-8350-AE05-2DDC-32168E39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9" y="55873"/>
            <a:ext cx="412881" cy="44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2DCD08DB-E2FF-6F24-E856-F01810B231CC}"/>
              </a:ext>
            </a:extLst>
          </p:cNvPr>
          <p:cNvGrpSpPr/>
          <p:nvPr/>
        </p:nvGrpSpPr>
        <p:grpSpPr>
          <a:xfrm>
            <a:off x="6242481" y="846476"/>
            <a:ext cx="5400844" cy="5388615"/>
            <a:chOff x="6299201" y="703082"/>
            <a:chExt cx="5400844" cy="538861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8AB10FA-27D3-DA26-B0B8-D663617CF11F}"/>
                </a:ext>
              </a:extLst>
            </p:cNvPr>
            <p:cNvSpPr/>
            <p:nvPr/>
          </p:nvSpPr>
          <p:spPr>
            <a:xfrm>
              <a:off x="6446980" y="5633798"/>
              <a:ext cx="4895273" cy="4578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4F778B9-1982-D2E0-C67E-96F114E91FF5}"/>
                </a:ext>
              </a:extLst>
            </p:cNvPr>
            <p:cNvSpPr/>
            <p:nvPr/>
          </p:nvSpPr>
          <p:spPr>
            <a:xfrm>
              <a:off x="6446980" y="3684923"/>
              <a:ext cx="4895273" cy="182578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6E07F40-2024-DF34-AA6C-87DB16802988}"/>
                </a:ext>
              </a:extLst>
            </p:cNvPr>
            <p:cNvSpPr/>
            <p:nvPr/>
          </p:nvSpPr>
          <p:spPr>
            <a:xfrm>
              <a:off x="6446980" y="2858581"/>
              <a:ext cx="4895273" cy="6858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AF8DF07-1FC8-C34F-74FC-27BAADB70D81}"/>
                </a:ext>
              </a:extLst>
            </p:cNvPr>
            <p:cNvSpPr/>
            <p:nvPr/>
          </p:nvSpPr>
          <p:spPr>
            <a:xfrm>
              <a:off x="6446982" y="1195321"/>
              <a:ext cx="4895273" cy="153465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6F311FC-62EB-1C3E-FED1-CC18EADA2A97}"/>
                </a:ext>
              </a:extLst>
            </p:cNvPr>
            <p:cNvSpPr txBox="1"/>
            <p:nvPr/>
          </p:nvSpPr>
          <p:spPr>
            <a:xfrm>
              <a:off x="6546416" y="1207260"/>
              <a:ext cx="3021148" cy="486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低物质量气体腔室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独立气腔漂移极</a:t>
              </a:r>
              <a:endPara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薄膜电极场笼</a:t>
              </a:r>
              <a:endPara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en-US" altLang="zh-CN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GEM</a:t>
              </a: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倍增极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读出</a:t>
              </a:r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Pad</a:t>
              </a:r>
            </a:p>
            <a:p>
              <a:pPr>
                <a:lnSpc>
                  <a:spcPts val="2200"/>
                </a:lnSpc>
              </a:pP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前端采样电子学（</a:t>
              </a:r>
              <a:r>
                <a:rPr lang="en-US" altLang="zh-CN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SAMPA</a:t>
              </a: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）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电子学负压水冷系统</a:t>
              </a:r>
              <a:endPara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>
                <a:lnSpc>
                  <a:spcPts val="2200"/>
                </a:lnSpc>
              </a:pP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子触发系统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子时钟系统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DAQ</a:t>
              </a:r>
              <a:endParaRPr lang="en-US" altLang="zh-CN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慢控制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激光刻度系统</a:t>
              </a:r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endParaRPr lang="en-US" altLang="zh-CN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气路循环系统</a:t>
              </a: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>
                <a:lnSpc>
                  <a:spcPts val="2200"/>
                </a:lnSpc>
              </a:pPr>
              <a:endPara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22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技术支持系统</a:t>
              </a:r>
              <a:r>
                <a:rPr lang="en-US" altLang="zh-CN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3921C57-3E8E-EF06-7C77-B26E3CC7822D}"/>
                </a:ext>
              </a:extLst>
            </p:cNvPr>
            <p:cNvSpPr txBox="1"/>
            <p:nvPr/>
          </p:nvSpPr>
          <p:spPr>
            <a:xfrm>
              <a:off x="6299201" y="703082"/>
              <a:ext cx="43318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i="0" dirty="0">
                  <a:solidFill>
                    <a:srgbClr val="3D55A7"/>
                  </a:solidFill>
                  <a:effectLst/>
                  <a:latin typeface="AdvP4DF60E"/>
                </a:rPr>
                <a:t>CEE-TPC</a:t>
              </a:r>
              <a:r>
                <a:rPr lang="zh-CN" altLang="en-US" sz="2000" b="1" i="0" dirty="0">
                  <a:solidFill>
                    <a:srgbClr val="3D55A7"/>
                  </a:solidFill>
                  <a:effectLst/>
                  <a:latin typeface="AdvP4DF60E"/>
                </a:rPr>
                <a:t>主要构成</a:t>
              </a:r>
              <a:r>
                <a:rPr lang="en-US" altLang="zh-CN" sz="2000" b="1" dirty="0">
                  <a:solidFill>
                    <a:srgbClr val="3D55A7"/>
                  </a:solidFill>
                </a:rPr>
                <a:t> 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FB1AE33-42E5-A1BA-BF6B-988B79A4D727}"/>
                </a:ext>
              </a:extLst>
            </p:cNvPr>
            <p:cNvSpPr txBox="1"/>
            <p:nvPr/>
          </p:nvSpPr>
          <p:spPr>
            <a:xfrm>
              <a:off x="10797088" y="1716520"/>
              <a:ext cx="87716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探测器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1D60F4F-F785-E10E-4D2B-33E6BDF72627}"/>
                </a:ext>
              </a:extLst>
            </p:cNvPr>
            <p:cNvSpPr txBox="1"/>
            <p:nvPr/>
          </p:nvSpPr>
          <p:spPr>
            <a:xfrm>
              <a:off x="10822882" y="3013783"/>
              <a:ext cx="87716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电子学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A63F9CA-BA4C-8AD9-B544-B4E70A512FD6}"/>
                </a:ext>
              </a:extLst>
            </p:cNvPr>
            <p:cNvSpPr txBox="1"/>
            <p:nvPr/>
          </p:nvSpPr>
          <p:spPr>
            <a:xfrm>
              <a:off x="11000415" y="4555358"/>
              <a:ext cx="64633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全局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E8FDCF3-D9D0-1C52-A67D-BC4EC3824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10" y="1967055"/>
            <a:ext cx="4252687" cy="3629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350D83-9496-2B7D-B000-94DBCA8F9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4" y="1542473"/>
            <a:ext cx="1148476" cy="343346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08DD48B-F7C8-2382-A101-7FF548B4024B}"/>
              </a:ext>
            </a:extLst>
          </p:cNvPr>
          <p:cNvSpPr/>
          <p:nvPr/>
        </p:nvSpPr>
        <p:spPr>
          <a:xfrm>
            <a:off x="2523330" y="5708997"/>
            <a:ext cx="2092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CEE-TPC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总体设计图 </a:t>
            </a:r>
          </a:p>
        </p:txBody>
      </p:sp>
    </p:spTree>
    <p:extLst>
      <p:ext uri="{BB962C8B-B14F-4D97-AF65-F5344CB8AC3E}">
        <p14:creationId xmlns:p14="http://schemas.microsoft.com/office/powerpoint/2010/main" val="69609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14489</TotalTime>
  <Words>1897</Words>
  <Application>Microsoft Office PowerPoint</Application>
  <PresentationFormat>宽屏</PresentationFormat>
  <Paragraphs>416</Paragraphs>
  <Slides>28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2" baseType="lpstr">
      <vt:lpstr>AdvP4DF60E</vt:lpstr>
      <vt:lpstr>等线</vt:lpstr>
      <vt:lpstr>仿宋</vt:lpstr>
      <vt:lpstr>黑体</vt:lpstr>
      <vt:lpstr>华文新魏</vt:lpstr>
      <vt:lpstr>楷体</vt:lpstr>
      <vt:lpstr>Arial</vt:lpstr>
      <vt:lpstr>Baskerville Old Face</vt:lpstr>
      <vt:lpstr>Calibri</vt:lpstr>
      <vt:lpstr>Calibri Light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</dc:creator>
  <cp:lastModifiedBy>weixl@impcas.ac.cn</cp:lastModifiedBy>
  <cp:revision>139</cp:revision>
  <dcterms:created xsi:type="dcterms:W3CDTF">2020-07-16T07:57:49Z</dcterms:created>
  <dcterms:modified xsi:type="dcterms:W3CDTF">2024-11-29T23:18:53Z</dcterms:modified>
</cp:coreProperties>
</file>