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</p:sldMasterIdLst>
  <p:notesMasterIdLst>
    <p:notesMasterId r:id="rId28"/>
  </p:notesMasterIdLst>
  <p:handoutMasterIdLst>
    <p:handoutMasterId r:id="rId29"/>
  </p:handoutMasterIdLst>
  <p:sldIdLst>
    <p:sldId id="293" r:id="rId2"/>
    <p:sldId id="365" r:id="rId3"/>
    <p:sldId id="366" r:id="rId4"/>
    <p:sldId id="367" r:id="rId5"/>
    <p:sldId id="369" r:id="rId6"/>
    <p:sldId id="368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21" r:id="rId27"/>
  </p:sldIdLst>
  <p:sldSz cx="12192000" cy="6858000"/>
  <p:notesSz cx="6807200" cy="993933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00FF"/>
    <a:srgbClr val="66FF33"/>
    <a:srgbClr val="00FF00"/>
    <a:srgbClr val="CCFFFF"/>
    <a:srgbClr val="000099"/>
    <a:srgbClr val="000066"/>
    <a:srgbClr val="3399FF"/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93139" autoAdjust="0"/>
  </p:normalViewPr>
  <p:slideViewPr>
    <p:cSldViewPr>
      <p:cViewPr varScale="1">
        <p:scale>
          <a:sx n="79" d="100"/>
          <a:sy n="79" d="100"/>
        </p:scale>
        <p:origin x="91" y="2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922" y="-84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BB432C-5DEC-44E6-9584-659EB7825859}" type="doc">
      <dgm:prSet loTypeId="urn:microsoft.com/office/officeart/2005/8/layout/lProcess2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 altLang="zh-CN"/>
        </a:p>
      </dgm:t>
    </dgm:pt>
    <dgm:pt modelId="{DF0697C3-C944-45AA-8211-F8A62879EC78}">
      <dgm:prSet phldrT="[Text]" custT="1"/>
      <dgm:spPr>
        <a:xfrm>
          <a:off x="264" y="0"/>
          <a:ext cx="2861848" cy="455457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39639D">
                <a:lumMod val="5000"/>
                <a:lumOff val="95000"/>
              </a:srgbClr>
            </a:gs>
            <a:gs pos="74000">
              <a:srgbClr val="39639D">
                <a:lumMod val="45000"/>
                <a:lumOff val="55000"/>
              </a:srgbClr>
            </a:gs>
            <a:gs pos="83000">
              <a:srgbClr val="39639D">
                <a:lumMod val="45000"/>
                <a:lumOff val="55000"/>
              </a:srgbClr>
            </a:gs>
            <a:gs pos="100000">
              <a:srgbClr val="39639D">
                <a:lumMod val="30000"/>
                <a:lumOff val="70000"/>
              </a:srgb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en-US" altLang="zh-CN" sz="3200" b="1" dirty="0" smtClean="0">
              <a:solidFill>
                <a:srgbClr val="C00000"/>
              </a:solidFill>
              <a:latin typeface="Lucida Sans Unicode"/>
              <a:ea typeface="黑体" panose="02010609060101010101" pitchFamily="49" charset="-122"/>
              <a:cs typeface="+mn-cs"/>
            </a:rPr>
            <a:t>Detectors</a:t>
          </a:r>
          <a:endParaRPr lang="en-US" altLang="zh-CN" sz="3200" b="1" dirty="0">
            <a:solidFill>
              <a:srgbClr val="C00000"/>
            </a:solidFill>
            <a:latin typeface="Lucida Sans Unicode"/>
            <a:ea typeface="黑体" panose="02010609060101010101" pitchFamily="49" charset="-122"/>
            <a:cs typeface="+mn-cs"/>
          </a:endParaRPr>
        </a:p>
      </dgm:t>
    </dgm:pt>
    <dgm:pt modelId="{3CDE7252-94CD-4896-A5CC-D3B325172F01}" type="parTrans" cxnId="{0A79CF5D-9BC1-4B5A-A8AB-97A5E8894CCA}">
      <dgm:prSet/>
      <dgm:spPr/>
      <dgm:t>
        <a:bodyPr/>
        <a:lstStyle/>
        <a:p>
          <a:endParaRPr lang="en-US" altLang="zh-CN"/>
        </a:p>
      </dgm:t>
    </dgm:pt>
    <dgm:pt modelId="{D7533C82-464F-4D42-8C6A-311C6391B2ED}" type="sibTrans" cxnId="{0A79CF5D-9BC1-4B5A-A8AB-97A5E8894CCA}">
      <dgm:prSet/>
      <dgm:spPr/>
      <dgm:t>
        <a:bodyPr/>
        <a:lstStyle/>
        <a:p>
          <a:endParaRPr lang="en-US" altLang="zh-CN"/>
        </a:p>
      </dgm:t>
    </dgm:pt>
    <dgm:pt modelId="{2AA6FB14-7B9C-436D-B17C-0E1491D931EE}">
      <dgm:prSet phldrT="[Text]"/>
      <dgm:spPr>
        <a:xfrm>
          <a:off x="189753" y="1366760"/>
          <a:ext cx="2482869" cy="8947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639D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39639D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39639D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CN" b="1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684ch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altLang="zh-CN" b="1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micromegasTPC</a:t>
          </a:r>
          <a:endParaRPr lang="en-US" altLang="zh-CN" b="1" dirty="0">
            <a:solidFill>
              <a:srgbClr val="EB641B">
                <a:lumMod val="40000"/>
                <a:lumOff val="60000"/>
              </a:srgbClr>
            </a:solidFill>
            <a:latin typeface="Lucida Sans Unicode"/>
            <a:ea typeface="黑体" panose="02010609060101010101" pitchFamily="49" charset="-122"/>
            <a:cs typeface="+mn-cs"/>
          </a:endParaRPr>
        </a:p>
      </dgm:t>
    </dgm:pt>
    <dgm:pt modelId="{B81CA99A-DA8E-4126-91A6-26FE893669F3}" type="parTrans" cxnId="{A5E6135D-F2B9-45C6-8ABE-48475B40CC26}">
      <dgm:prSet/>
      <dgm:spPr/>
      <dgm:t>
        <a:bodyPr/>
        <a:lstStyle/>
        <a:p>
          <a:endParaRPr lang="en-US" altLang="zh-CN"/>
        </a:p>
      </dgm:t>
    </dgm:pt>
    <dgm:pt modelId="{2153C01E-F0CC-40A3-B678-4FC36D2DBE97}" type="sibTrans" cxnId="{A5E6135D-F2B9-45C6-8ABE-48475B40CC26}">
      <dgm:prSet/>
      <dgm:spPr/>
      <dgm:t>
        <a:bodyPr/>
        <a:lstStyle/>
        <a:p>
          <a:endParaRPr lang="en-US" altLang="zh-CN"/>
        </a:p>
      </dgm:t>
    </dgm:pt>
    <dgm:pt modelId="{06BEE97D-2F59-4C8C-B767-C3B190A7CA92}">
      <dgm:prSet phldrT="[Text]" custT="1"/>
      <dgm:spPr>
        <a:xfrm>
          <a:off x="6329254" y="0"/>
          <a:ext cx="2925627" cy="455457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39639D">
                <a:lumMod val="0"/>
                <a:lumOff val="100000"/>
              </a:srgbClr>
            </a:gs>
            <a:gs pos="35000">
              <a:srgbClr val="39639D">
                <a:lumMod val="0"/>
                <a:lumOff val="100000"/>
              </a:srgbClr>
            </a:gs>
            <a:gs pos="100000">
              <a:srgbClr val="39639D">
                <a:lumMod val="100000"/>
              </a:srgb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en-US" altLang="zh-CN" sz="3200" b="1" dirty="0" smtClean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Analysis</a:t>
          </a:r>
        </a:p>
        <a:p>
          <a:r>
            <a:rPr lang="en-US" altLang="zh-CN" sz="2800" b="1" dirty="0" smtClean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(MATEROOT)</a:t>
          </a:r>
          <a:endParaRPr lang="en-US" altLang="zh-CN" sz="2800" b="1" dirty="0">
            <a:solidFill>
              <a:srgbClr val="C00000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endParaRPr>
        </a:p>
      </dgm:t>
    </dgm:pt>
    <dgm:pt modelId="{F8FACB6B-3848-4CFA-91D4-85D90E788362}" type="parTrans" cxnId="{3056583E-55DF-43A5-97E0-6911AF0064E9}">
      <dgm:prSet/>
      <dgm:spPr/>
      <dgm:t>
        <a:bodyPr/>
        <a:lstStyle/>
        <a:p>
          <a:endParaRPr lang="en-US" altLang="zh-CN"/>
        </a:p>
      </dgm:t>
    </dgm:pt>
    <dgm:pt modelId="{EA682B80-4ADC-48BD-B706-55072C558536}" type="sibTrans" cxnId="{3056583E-55DF-43A5-97E0-6911AF0064E9}">
      <dgm:prSet/>
      <dgm:spPr/>
      <dgm:t>
        <a:bodyPr/>
        <a:lstStyle/>
        <a:p>
          <a:endParaRPr lang="en-US" altLang="zh-CN"/>
        </a:p>
      </dgm:t>
    </dgm:pt>
    <dgm:pt modelId="{CF1039A7-71DF-4418-BB8B-6D4D665A2CB2}">
      <dgm:prSet phldrT="[Text]" custT="1"/>
      <dgm:spPr>
        <a:xfrm>
          <a:off x="6546412" y="1367705"/>
          <a:ext cx="2482869" cy="137326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639D">
                <a:hueOff val="1044032"/>
                <a:satOff val="-18062"/>
                <a:lumOff val="-3866"/>
                <a:alphaOff val="0"/>
                <a:shade val="15000"/>
                <a:satMod val="180000"/>
              </a:srgbClr>
            </a:gs>
            <a:gs pos="50000">
              <a:srgbClr val="39639D">
                <a:hueOff val="1044032"/>
                <a:satOff val="-18062"/>
                <a:lumOff val="-3866"/>
                <a:alphaOff val="0"/>
                <a:shade val="45000"/>
                <a:satMod val="170000"/>
              </a:srgbClr>
            </a:gs>
            <a:gs pos="70000">
              <a:srgbClr val="39639D">
                <a:hueOff val="1044032"/>
                <a:satOff val="-18062"/>
                <a:lumOff val="-3866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1044032"/>
                <a:satOff val="-18062"/>
                <a:lumOff val="-3866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l">
            <a:spcAft>
              <a:spcPts val="0"/>
            </a:spcAft>
          </a:pPr>
          <a:r>
            <a:rPr lang="en-US" altLang="zh-CN" sz="2000" dirty="0" smtClean="0">
              <a:solidFill>
                <a:srgbClr val="FFFF00"/>
              </a:solidFill>
              <a:latin typeface="Lucida Sans Unicode"/>
              <a:ea typeface="黑体" panose="02010609060101010101" pitchFamily="49" charset="-122"/>
              <a:cs typeface="+mn-cs"/>
            </a:rPr>
            <a:t>   </a:t>
          </a:r>
          <a:r>
            <a:rPr lang="en-US" altLang="zh-CN" sz="2200" b="1" dirty="0" smtClean="0">
              <a:solidFill>
                <a:srgbClr val="FFFF00"/>
              </a:solidFill>
              <a:latin typeface="Lucida Sans Unicode"/>
              <a:ea typeface="黑体" panose="02010609060101010101" pitchFamily="49" charset="-122"/>
              <a:cs typeface="+mn-cs"/>
            </a:rPr>
            <a:t>Tracking: </a:t>
          </a:r>
        </a:p>
        <a:p>
          <a:pPr algn="ctr">
            <a:spcAft>
              <a:spcPct val="35000"/>
            </a:spcAft>
          </a:pPr>
          <a:r>
            <a:rPr lang="en-US" altLang="zh-CN" sz="2200" b="1" dirty="0" smtClean="0">
              <a:solidFill>
                <a:srgbClr val="FFFF00"/>
              </a:solidFill>
              <a:latin typeface="Lucida Sans Unicode"/>
              <a:ea typeface="黑体" panose="02010609060101010101" pitchFamily="49" charset="-122"/>
              <a:cs typeface="+mn-cs"/>
            </a:rPr>
            <a:t>Hough</a:t>
          </a:r>
          <a:r>
            <a:rPr lang="zh-CN" altLang="en-US" sz="2200" b="1" dirty="0" smtClean="0">
              <a:solidFill>
                <a:srgbClr val="FFFF00"/>
              </a:solidFill>
              <a:latin typeface="Lucida Sans Unicode"/>
              <a:ea typeface="黑体" panose="02010609060101010101" pitchFamily="49" charset="-122"/>
              <a:cs typeface="+mn-cs"/>
            </a:rPr>
            <a:t>、</a:t>
          </a:r>
          <a:r>
            <a:rPr lang="en-US" altLang="zh-CN" sz="2200" b="1" dirty="0" smtClean="0">
              <a:solidFill>
                <a:srgbClr val="FFFF00"/>
              </a:solidFill>
              <a:latin typeface="Lucida Sans Unicode"/>
              <a:ea typeface="黑体" panose="02010609060101010101" pitchFamily="49" charset="-122"/>
              <a:cs typeface="+mn-cs"/>
            </a:rPr>
            <a:t>PCL</a:t>
          </a:r>
          <a:r>
            <a:rPr lang="zh-CN" altLang="en-US" sz="2200" b="1" dirty="0" smtClean="0">
              <a:solidFill>
                <a:srgbClr val="FFFF00"/>
              </a:solidFill>
              <a:latin typeface="Lucida Sans Unicode"/>
              <a:ea typeface="黑体" panose="02010609060101010101" pitchFamily="49" charset="-122"/>
              <a:cs typeface="+mn-cs"/>
            </a:rPr>
            <a:t>、</a:t>
          </a:r>
          <a:r>
            <a:rPr lang="en-US" altLang="zh-CN" sz="2200" b="1" dirty="0" smtClean="0">
              <a:solidFill>
                <a:srgbClr val="FFFF00"/>
              </a:solidFill>
              <a:latin typeface="Lucida Sans Unicode"/>
              <a:ea typeface="黑体" panose="02010609060101010101" pitchFamily="49" charset="-122"/>
              <a:cs typeface="+mn-cs"/>
            </a:rPr>
            <a:t>Deep learning</a:t>
          </a:r>
          <a:endParaRPr lang="en-US" altLang="zh-CN" sz="2200" b="1" dirty="0">
            <a:solidFill>
              <a:srgbClr val="FFFF00"/>
            </a:solidFill>
            <a:latin typeface="Lucida Sans Unicode"/>
            <a:ea typeface="黑体" panose="02010609060101010101" pitchFamily="49" charset="-122"/>
            <a:cs typeface="+mn-cs"/>
          </a:endParaRPr>
        </a:p>
      </dgm:t>
    </dgm:pt>
    <dgm:pt modelId="{53661EB6-D814-488A-8E7F-C70508DC257F}" type="parTrans" cxnId="{21DFE3C7-0D01-4DE5-BD1F-81CEAE193013}">
      <dgm:prSet/>
      <dgm:spPr/>
      <dgm:t>
        <a:bodyPr/>
        <a:lstStyle/>
        <a:p>
          <a:endParaRPr lang="en-US" altLang="zh-CN"/>
        </a:p>
      </dgm:t>
    </dgm:pt>
    <dgm:pt modelId="{CF08234E-1D89-42FA-80D4-54BF728AAD29}" type="sibTrans" cxnId="{21DFE3C7-0D01-4DE5-BD1F-81CEAE193013}">
      <dgm:prSet/>
      <dgm:spPr/>
      <dgm:t>
        <a:bodyPr/>
        <a:lstStyle/>
        <a:p>
          <a:endParaRPr lang="en-US" altLang="zh-CN"/>
        </a:p>
      </dgm:t>
    </dgm:pt>
    <dgm:pt modelId="{B60B6B03-19E6-4A9A-A93E-8E5797EB5525}">
      <dgm:prSet phldrT="[Text]" custT="1"/>
      <dgm:spPr>
        <a:xfrm>
          <a:off x="6546412" y="2952242"/>
          <a:ext cx="2482869" cy="137326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639D">
                <a:hueOff val="1218038"/>
                <a:satOff val="-21072"/>
                <a:lumOff val="-4510"/>
                <a:alphaOff val="0"/>
                <a:shade val="15000"/>
                <a:satMod val="180000"/>
              </a:srgbClr>
            </a:gs>
            <a:gs pos="50000">
              <a:srgbClr val="39639D">
                <a:hueOff val="1218038"/>
                <a:satOff val="-21072"/>
                <a:lumOff val="-4510"/>
                <a:alphaOff val="0"/>
                <a:shade val="45000"/>
                <a:satMod val="170000"/>
              </a:srgbClr>
            </a:gs>
            <a:gs pos="70000">
              <a:srgbClr val="39639D">
                <a:hueOff val="1218038"/>
                <a:satOff val="-21072"/>
                <a:lumOff val="-4510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1218038"/>
                <a:satOff val="-21072"/>
                <a:lumOff val="-451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altLang="zh-CN" sz="2200" b="1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MATEROOT based on ROOT</a:t>
          </a:r>
          <a:r>
            <a:rPr lang="zh-CN" altLang="en-US" sz="2200" b="1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、</a:t>
          </a:r>
          <a:r>
            <a:rPr lang="en-US" altLang="zh-CN" sz="2200" b="1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Geant4</a:t>
          </a:r>
          <a:endParaRPr lang="en-US" altLang="zh-CN" sz="2200" b="1" dirty="0">
            <a:solidFill>
              <a:srgbClr val="FFFF00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endParaRPr>
        </a:p>
      </dgm:t>
    </dgm:pt>
    <dgm:pt modelId="{5157D7E9-D6EB-4B6F-A8BF-4BB75E445AD7}" type="parTrans" cxnId="{85B0642D-FA6A-44CA-8D65-03BB6EDA5F94}">
      <dgm:prSet/>
      <dgm:spPr/>
      <dgm:t>
        <a:bodyPr/>
        <a:lstStyle/>
        <a:p>
          <a:endParaRPr lang="en-US" altLang="zh-CN"/>
        </a:p>
      </dgm:t>
    </dgm:pt>
    <dgm:pt modelId="{82FF8688-051E-485D-AAFD-86D8C596CFA2}" type="sibTrans" cxnId="{85B0642D-FA6A-44CA-8D65-03BB6EDA5F94}">
      <dgm:prSet/>
      <dgm:spPr/>
      <dgm:t>
        <a:bodyPr/>
        <a:lstStyle/>
        <a:p>
          <a:endParaRPr lang="en-US" altLang="zh-CN"/>
        </a:p>
      </dgm:t>
    </dgm:pt>
    <dgm:pt modelId="{15BD0CE7-9145-4BEC-8548-F5CB7571770F}">
      <dgm:prSet phldrT="[Text]"/>
      <dgm:spPr>
        <a:xfrm>
          <a:off x="189753" y="2399211"/>
          <a:ext cx="2482869" cy="8947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639D">
                <a:hueOff val="174005"/>
                <a:satOff val="-3010"/>
                <a:lumOff val="-644"/>
                <a:alphaOff val="0"/>
                <a:shade val="15000"/>
                <a:satMod val="180000"/>
              </a:srgbClr>
            </a:gs>
            <a:gs pos="50000">
              <a:srgbClr val="39639D">
                <a:hueOff val="174005"/>
                <a:satOff val="-3010"/>
                <a:lumOff val="-644"/>
                <a:alphaOff val="0"/>
                <a:shade val="45000"/>
                <a:satMod val="170000"/>
              </a:srgbClr>
            </a:gs>
            <a:gs pos="70000">
              <a:srgbClr val="39639D">
                <a:hueOff val="174005"/>
                <a:satOff val="-3010"/>
                <a:lumOff val="-644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174005"/>
                <a:satOff val="-3010"/>
                <a:lumOff val="-644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CN" b="1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1024ch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altLang="zh-CN" b="1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THGEM pMATE</a:t>
          </a:r>
          <a:endParaRPr lang="en-US" altLang="zh-CN" b="1" dirty="0">
            <a:solidFill>
              <a:srgbClr val="FFFF00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endParaRPr>
        </a:p>
      </dgm:t>
    </dgm:pt>
    <dgm:pt modelId="{54404100-CD64-4DEC-95BD-E412867AFC72}" type="parTrans" cxnId="{E6AA34ED-3936-4A87-BFB8-6BF4B3CF6F6D}">
      <dgm:prSet/>
      <dgm:spPr/>
      <dgm:t>
        <a:bodyPr/>
        <a:lstStyle/>
        <a:p>
          <a:endParaRPr lang="en-US" altLang="zh-CN"/>
        </a:p>
      </dgm:t>
    </dgm:pt>
    <dgm:pt modelId="{35A8A5D7-692B-4385-AAED-058168B59B0D}" type="sibTrans" cxnId="{E6AA34ED-3936-4A87-BFB8-6BF4B3CF6F6D}">
      <dgm:prSet/>
      <dgm:spPr/>
      <dgm:t>
        <a:bodyPr/>
        <a:lstStyle/>
        <a:p>
          <a:endParaRPr lang="en-US" altLang="zh-CN"/>
        </a:p>
      </dgm:t>
    </dgm:pt>
    <dgm:pt modelId="{FF67E56F-CB4D-466C-AF5D-16B466D6395B}">
      <dgm:prSet phldrT="[Text]"/>
      <dgm:spPr>
        <a:xfrm>
          <a:off x="189753" y="3431662"/>
          <a:ext cx="2482869" cy="8947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639D">
                <a:hueOff val="348011"/>
                <a:satOff val="-6021"/>
                <a:lumOff val="-1289"/>
                <a:alphaOff val="0"/>
                <a:shade val="15000"/>
                <a:satMod val="180000"/>
              </a:srgbClr>
            </a:gs>
            <a:gs pos="50000">
              <a:srgbClr val="39639D">
                <a:hueOff val="348011"/>
                <a:satOff val="-6021"/>
                <a:lumOff val="-1289"/>
                <a:alphaOff val="0"/>
                <a:shade val="45000"/>
                <a:satMod val="170000"/>
              </a:srgbClr>
            </a:gs>
            <a:gs pos="70000">
              <a:srgbClr val="39639D">
                <a:hueOff val="348011"/>
                <a:satOff val="-6021"/>
                <a:lumOff val="-1289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348011"/>
                <a:satOff val="-6021"/>
                <a:lumOff val="-1289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CN" b="1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4000ch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altLang="zh-CN" b="1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THGEM MATE</a:t>
          </a:r>
          <a:endParaRPr lang="en-US" altLang="zh-CN" b="1" dirty="0">
            <a:solidFill>
              <a:srgbClr val="FFFF00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endParaRPr>
        </a:p>
      </dgm:t>
    </dgm:pt>
    <dgm:pt modelId="{9A658D31-A6C6-42CA-A091-34FF736C4865}" type="parTrans" cxnId="{EA1F0F50-89B3-4A1E-89A6-25CAE6F29EA4}">
      <dgm:prSet/>
      <dgm:spPr/>
      <dgm:t>
        <a:bodyPr/>
        <a:lstStyle/>
        <a:p>
          <a:endParaRPr lang="en-US" altLang="zh-CN"/>
        </a:p>
      </dgm:t>
    </dgm:pt>
    <dgm:pt modelId="{325FF870-0896-4B5B-95FA-754729E0094A}" type="sibTrans" cxnId="{EA1F0F50-89B3-4A1E-89A6-25CAE6F29EA4}">
      <dgm:prSet/>
      <dgm:spPr/>
      <dgm:t>
        <a:bodyPr/>
        <a:lstStyle/>
        <a:p>
          <a:endParaRPr lang="en-US" altLang="zh-CN"/>
        </a:p>
      </dgm:t>
    </dgm:pt>
    <dgm:pt modelId="{F3374844-A70B-400A-B223-C1F41BBBCD7D}">
      <dgm:prSet phldrT="[Text]" custT="1"/>
      <dgm:spPr>
        <a:xfrm>
          <a:off x="3094881" y="0"/>
          <a:ext cx="3107497" cy="455457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39639D">
                <a:lumMod val="5000"/>
                <a:lumOff val="95000"/>
              </a:srgbClr>
            </a:gs>
            <a:gs pos="74000">
              <a:srgbClr val="39639D">
                <a:lumMod val="45000"/>
                <a:lumOff val="55000"/>
              </a:srgbClr>
            </a:gs>
            <a:gs pos="83000">
              <a:srgbClr val="39639D">
                <a:lumMod val="45000"/>
                <a:lumOff val="55000"/>
              </a:srgbClr>
            </a:gs>
            <a:gs pos="100000">
              <a:srgbClr val="39639D">
                <a:lumMod val="30000"/>
                <a:lumOff val="70000"/>
              </a:srgb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en-US" altLang="zh-CN" sz="3200" b="1" dirty="0" smtClean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Electronics</a:t>
          </a:r>
        </a:p>
        <a:p>
          <a:r>
            <a:rPr lang="en-US" altLang="zh-CN" sz="2800" b="1" dirty="0" smtClean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(GET)</a:t>
          </a:r>
          <a:endParaRPr lang="en-US" altLang="zh-CN" sz="2800" b="1" dirty="0">
            <a:solidFill>
              <a:srgbClr val="C00000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endParaRPr>
        </a:p>
      </dgm:t>
    </dgm:pt>
    <dgm:pt modelId="{4EDF8072-5CE3-4AB6-9847-535F1D355441}" type="parTrans" cxnId="{182BD8D1-0669-4386-BA54-2FFF9BC7ACF4}">
      <dgm:prSet/>
      <dgm:spPr/>
      <dgm:t>
        <a:bodyPr/>
        <a:lstStyle/>
        <a:p>
          <a:endParaRPr lang="en-US" altLang="zh-CN"/>
        </a:p>
      </dgm:t>
    </dgm:pt>
    <dgm:pt modelId="{FB29319B-5D41-48D9-A3AF-4AA05AC8549A}" type="sibTrans" cxnId="{182BD8D1-0669-4386-BA54-2FFF9BC7ACF4}">
      <dgm:prSet/>
      <dgm:spPr/>
      <dgm:t>
        <a:bodyPr/>
        <a:lstStyle/>
        <a:p>
          <a:endParaRPr lang="en-US" altLang="zh-CN"/>
        </a:p>
      </dgm:t>
    </dgm:pt>
    <dgm:pt modelId="{6DCB99CF-E12B-4C2F-9E1A-BA9DC0C55BB8}">
      <dgm:prSet phldrT="[Text]"/>
      <dgm:spPr>
        <a:xfrm>
          <a:off x="3331555" y="1366760"/>
          <a:ext cx="2623921" cy="8947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639D">
                <a:hueOff val="522016"/>
                <a:satOff val="-9031"/>
                <a:lumOff val="-1933"/>
                <a:alphaOff val="0"/>
                <a:shade val="15000"/>
                <a:satMod val="180000"/>
              </a:srgbClr>
            </a:gs>
            <a:gs pos="50000">
              <a:srgbClr val="39639D">
                <a:hueOff val="522016"/>
                <a:satOff val="-9031"/>
                <a:lumOff val="-1933"/>
                <a:alphaOff val="0"/>
                <a:shade val="45000"/>
                <a:satMod val="170000"/>
              </a:srgbClr>
            </a:gs>
            <a:gs pos="70000">
              <a:srgbClr val="39639D">
                <a:hueOff val="522016"/>
                <a:satOff val="-9031"/>
                <a:lumOff val="-1933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522016"/>
                <a:satOff val="-9031"/>
                <a:lumOff val="-1933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altLang="zh-CN" b="1" dirty="0" smtClean="0">
              <a:solidFill>
                <a:srgbClr val="FFFF00"/>
              </a:solidFill>
              <a:latin typeface="Lucida Sans Unicode"/>
              <a:ea typeface="黑体" panose="02010609060101010101" pitchFamily="49" charset="-122"/>
              <a:cs typeface="+mn-cs"/>
            </a:rPr>
            <a:t>1CoBo+3AsAd</a:t>
          </a:r>
        </a:p>
      </dgm:t>
    </dgm:pt>
    <dgm:pt modelId="{20423DE5-A79E-414F-ABFC-857114351689}" type="parTrans" cxnId="{3CC7FC49-51FD-412A-863D-AEFA69D73449}">
      <dgm:prSet/>
      <dgm:spPr/>
      <dgm:t>
        <a:bodyPr/>
        <a:lstStyle/>
        <a:p>
          <a:endParaRPr lang="en-US" altLang="zh-CN"/>
        </a:p>
      </dgm:t>
    </dgm:pt>
    <dgm:pt modelId="{F2622666-39C3-4F51-8C4A-44823D3B18FF}" type="sibTrans" cxnId="{3CC7FC49-51FD-412A-863D-AEFA69D73449}">
      <dgm:prSet/>
      <dgm:spPr/>
      <dgm:t>
        <a:bodyPr/>
        <a:lstStyle/>
        <a:p>
          <a:endParaRPr lang="en-US" altLang="zh-CN"/>
        </a:p>
      </dgm:t>
    </dgm:pt>
    <dgm:pt modelId="{8C24EE7D-3CD9-416D-A36C-F4598BA94EFB}">
      <dgm:prSet phldrT="[Text]"/>
      <dgm:spPr>
        <a:xfrm>
          <a:off x="3331555" y="2399211"/>
          <a:ext cx="2634150" cy="8947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639D">
                <a:hueOff val="696022"/>
                <a:satOff val="-12041"/>
                <a:lumOff val="-2577"/>
                <a:alphaOff val="0"/>
                <a:shade val="15000"/>
                <a:satMod val="180000"/>
              </a:srgbClr>
            </a:gs>
            <a:gs pos="50000">
              <a:srgbClr val="39639D">
                <a:hueOff val="696022"/>
                <a:satOff val="-12041"/>
                <a:lumOff val="-2577"/>
                <a:alphaOff val="0"/>
                <a:shade val="45000"/>
                <a:satMod val="170000"/>
              </a:srgbClr>
            </a:gs>
            <a:gs pos="70000">
              <a:srgbClr val="39639D">
                <a:hueOff val="696022"/>
                <a:satOff val="-12041"/>
                <a:lumOff val="-2577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696022"/>
                <a:satOff val="-12041"/>
                <a:lumOff val="-2577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altLang="zh-CN" b="1" dirty="0" smtClean="0">
              <a:solidFill>
                <a:srgbClr val="FFFF00"/>
              </a:solidFill>
              <a:latin typeface="Lucida Sans Unicode"/>
              <a:ea typeface="黑体" panose="02010609060101010101" pitchFamily="49" charset="-122"/>
              <a:cs typeface="+mn-cs"/>
            </a:rPr>
            <a:t>1CoBo+4AsAd</a:t>
          </a:r>
          <a:endParaRPr lang="en-US" altLang="zh-CN" b="1" dirty="0">
            <a:solidFill>
              <a:srgbClr val="FFFF00"/>
            </a:solidFill>
            <a:latin typeface="Lucida Sans Unicode"/>
            <a:ea typeface="黑体" panose="02010609060101010101" pitchFamily="49" charset="-122"/>
            <a:cs typeface="+mn-cs"/>
          </a:endParaRPr>
        </a:p>
      </dgm:t>
    </dgm:pt>
    <dgm:pt modelId="{1C4B8E15-EA82-4E4D-B3DD-684F87E1ECBA}" type="parTrans" cxnId="{D9991AAA-1DDB-4663-8A74-0EFEC304C337}">
      <dgm:prSet/>
      <dgm:spPr/>
      <dgm:t>
        <a:bodyPr/>
        <a:lstStyle/>
        <a:p>
          <a:endParaRPr lang="en-US" altLang="zh-CN"/>
        </a:p>
      </dgm:t>
    </dgm:pt>
    <dgm:pt modelId="{75C49384-D44A-4308-89A5-CC3202EF8F08}" type="sibTrans" cxnId="{D9991AAA-1DDB-4663-8A74-0EFEC304C337}">
      <dgm:prSet/>
      <dgm:spPr/>
      <dgm:t>
        <a:bodyPr/>
        <a:lstStyle/>
        <a:p>
          <a:endParaRPr lang="en-US" altLang="zh-CN"/>
        </a:p>
      </dgm:t>
    </dgm:pt>
    <dgm:pt modelId="{AC8CEB1C-CC93-4975-A1BA-5FC522217BCD}">
      <dgm:prSet phldrT="[Text]"/>
      <dgm:spPr>
        <a:xfrm>
          <a:off x="3331555" y="3431662"/>
          <a:ext cx="2634150" cy="8947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639D">
                <a:hueOff val="870027"/>
                <a:satOff val="-15051"/>
                <a:lumOff val="-3221"/>
                <a:alphaOff val="0"/>
                <a:shade val="15000"/>
                <a:satMod val="180000"/>
              </a:srgbClr>
            </a:gs>
            <a:gs pos="50000">
              <a:srgbClr val="39639D">
                <a:hueOff val="870027"/>
                <a:satOff val="-15051"/>
                <a:lumOff val="-3221"/>
                <a:alphaOff val="0"/>
                <a:shade val="45000"/>
                <a:satMod val="170000"/>
              </a:srgbClr>
            </a:gs>
            <a:gs pos="70000">
              <a:srgbClr val="39639D">
                <a:hueOff val="870027"/>
                <a:satOff val="-15051"/>
                <a:lumOff val="-3221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870027"/>
                <a:satOff val="-15051"/>
                <a:lumOff val="-3221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US" altLang="zh-CN" b="1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4CoBo+16AsAd</a:t>
          </a:r>
          <a:endParaRPr lang="en-US" altLang="zh-CN" b="1" dirty="0">
            <a:solidFill>
              <a:srgbClr val="FFFF00"/>
            </a:solidFill>
            <a:latin typeface="Lucida Sans Unicode"/>
            <a:ea typeface="黑体" panose="02010609060101010101" pitchFamily="49" charset="-122"/>
            <a:cs typeface="+mn-cs"/>
          </a:endParaRPr>
        </a:p>
      </dgm:t>
    </dgm:pt>
    <dgm:pt modelId="{B60B7D89-81C7-4210-8DB8-EAB4321F961E}" type="parTrans" cxnId="{F49DE751-B3B6-48F7-B6C7-9D8859BACAEB}">
      <dgm:prSet/>
      <dgm:spPr/>
      <dgm:t>
        <a:bodyPr/>
        <a:lstStyle/>
        <a:p>
          <a:endParaRPr lang="en-US" altLang="zh-CN"/>
        </a:p>
      </dgm:t>
    </dgm:pt>
    <dgm:pt modelId="{7A23F30C-C35B-4FAC-B1A0-98CA8065DA96}" type="sibTrans" cxnId="{F49DE751-B3B6-48F7-B6C7-9D8859BACAEB}">
      <dgm:prSet/>
      <dgm:spPr/>
      <dgm:t>
        <a:bodyPr/>
        <a:lstStyle/>
        <a:p>
          <a:endParaRPr lang="en-US" altLang="zh-CN"/>
        </a:p>
      </dgm:t>
    </dgm:pt>
    <dgm:pt modelId="{422DFAA5-6F8B-4432-8B92-B88D713CEF3A}" type="pres">
      <dgm:prSet presAssocID="{F1BB432C-5DEC-44E6-9584-659EB782585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 altLang="zh-CN"/>
        </a:p>
      </dgm:t>
    </dgm:pt>
    <dgm:pt modelId="{F9ADE258-75FE-445E-87C0-841E56A5FE9B}" type="pres">
      <dgm:prSet presAssocID="{DF0697C3-C944-45AA-8211-F8A62879EC78}" presName="compNode" presStyleCnt="0"/>
      <dgm:spPr/>
    </dgm:pt>
    <dgm:pt modelId="{E2C088A3-F617-490A-A0A9-38368A71ED35}" type="pres">
      <dgm:prSet presAssocID="{DF0697C3-C944-45AA-8211-F8A62879EC78}" presName="aNode" presStyleLbl="bgShp" presStyleIdx="0" presStyleCnt="3" custScaleX="92211"/>
      <dgm:spPr/>
      <dgm:t>
        <a:bodyPr/>
        <a:lstStyle/>
        <a:p>
          <a:endParaRPr lang="en-US" altLang="zh-CN"/>
        </a:p>
      </dgm:t>
    </dgm:pt>
    <dgm:pt modelId="{E7682961-BFA2-445A-AE34-4D61C2A2D20F}" type="pres">
      <dgm:prSet presAssocID="{DF0697C3-C944-45AA-8211-F8A62879EC78}" presName="textNode" presStyleLbl="bgShp" presStyleIdx="0" presStyleCnt="3"/>
      <dgm:spPr/>
      <dgm:t>
        <a:bodyPr/>
        <a:lstStyle/>
        <a:p>
          <a:endParaRPr lang="en-US" altLang="zh-CN"/>
        </a:p>
      </dgm:t>
    </dgm:pt>
    <dgm:pt modelId="{ED68AE1C-2BD0-4D75-950C-CDE9E01B4879}" type="pres">
      <dgm:prSet presAssocID="{DF0697C3-C944-45AA-8211-F8A62879EC78}" presName="compChildNode" presStyleCnt="0"/>
      <dgm:spPr/>
    </dgm:pt>
    <dgm:pt modelId="{0F6ED4C3-FE66-4369-AC9C-C583B524B994}" type="pres">
      <dgm:prSet presAssocID="{DF0697C3-C944-45AA-8211-F8A62879EC78}" presName="theInnerList" presStyleCnt="0"/>
      <dgm:spPr/>
    </dgm:pt>
    <dgm:pt modelId="{15F05067-A2C7-469E-AD74-4C7BDA73A1EA}" type="pres">
      <dgm:prSet presAssocID="{2AA6FB14-7B9C-436D-B17C-0E1491D931EE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 altLang="zh-CN"/>
        </a:p>
      </dgm:t>
    </dgm:pt>
    <dgm:pt modelId="{45AAF590-AA23-4ACE-A8C4-FC29305828BA}" type="pres">
      <dgm:prSet presAssocID="{2AA6FB14-7B9C-436D-B17C-0E1491D931EE}" presName="aSpace2" presStyleCnt="0"/>
      <dgm:spPr/>
    </dgm:pt>
    <dgm:pt modelId="{065C00FF-D273-4CC0-8B64-9A64A9CD2960}" type="pres">
      <dgm:prSet presAssocID="{15BD0CE7-9145-4BEC-8548-F5CB7571770F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 altLang="zh-CN"/>
        </a:p>
      </dgm:t>
    </dgm:pt>
    <dgm:pt modelId="{078C5350-45A1-47ED-934D-CF350BC638D4}" type="pres">
      <dgm:prSet presAssocID="{15BD0CE7-9145-4BEC-8548-F5CB7571770F}" presName="aSpace2" presStyleCnt="0"/>
      <dgm:spPr/>
    </dgm:pt>
    <dgm:pt modelId="{24B59E03-E3E3-41F2-AF71-620EF7A6216C}" type="pres">
      <dgm:prSet presAssocID="{FF67E56F-CB4D-466C-AF5D-16B466D6395B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 altLang="zh-CN"/>
        </a:p>
      </dgm:t>
    </dgm:pt>
    <dgm:pt modelId="{DC6D3547-26BE-4D05-ADDF-73C34E306E7D}" type="pres">
      <dgm:prSet presAssocID="{DF0697C3-C944-45AA-8211-F8A62879EC78}" presName="aSpace" presStyleCnt="0"/>
      <dgm:spPr/>
    </dgm:pt>
    <dgm:pt modelId="{A4B54FA8-E993-4EF3-BCE8-7EDC0471D94A}" type="pres">
      <dgm:prSet presAssocID="{F3374844-A70B-400A-B223-C1F41BBBCD7D}" presName="compNode" presStyleCnt="0"/>
      <dgm:spPr/>
    </dgm:pt>
    <dgm:pt modelId="{00CE2C57-CD36-49FA-98AE-405104FB5A25}" type="pres">
      <dgm:prSet presAssocID="{F3374844-A70B-400A-B223-C1F41BBBCD7D}" presName="aNode" presStyleLbl="bgShp" presStyleIdx="1" presStyleCnt="3" custScaleX="100126"/>
      <dgm:spPr/>
      <dgm:t>
        <a:bodyPr/>
        <a:lstStyle/>
        <a:p>
          <a:endParaRPr lang="en-US" altLang="zh-CN"/>
        </a:p>
      </dgm:t>
    </dgm:pt>
    <dgm:pt modelId="{4CC0ED2D-2DAB-43DF-B02B-9F29A4ADD564}" type="pres">
      <dgm:prSet presAssocID="{F3374844-A70B-400A-B223-C1F41BBBCD7D}" presName="textNode" presStyleLbl="bgShp" presStyleIdx="1" presStyleCnt="3"/>
      <dgm:spPr/>
      <dgm:t>
        <a:bodyPr/>
        <a:lstStyle/>
        <a:p>
          <a:endParaRPr lang="en-US" altLang="zh-CN"/>
        </a:p>
      </dgm:t>
    </dgm:pt>
    <dgm:pt modelId="{4DB67EFE-5264-4256-BD2D-ACE69732C51A}" type="pres">
      <dgm:prSet presAssocID="{F3374844-A70B-400A-B223-C1F41BBBCD7D}" presName="compChildNode" presStyleCnt="0"/>
      <dgm:spPr/>
    </dgm:pt>
    <dgm:pt modelId="{EAFEAFED-836A-42E0-A572-3E063B534222}" type="pres">
      <dgm:prSet presAssocID="{F3374844-A70B-400A-B223-C1F41BBBCD7D}" presName="theInnerList" presStyleCnt="0"/>
      <dgm:spPr/>
    </dgm:pt>
    <dgm:pt modelId="{AC2BF766-A4D7-4243-982A-E93F0B033353}" type="pres">
      <dgm:prSet presAssocID="{6DCB99CF-E12B-4C2F-9E1A-BA9DC0C55BB8}" presName="childNode" presStyleLbl="node1" presStyleIdx="3" presStyleCnt="8" custScaleX="105681" custLinFactNeighborX="-206">
        <dgm:presLayoutVars>
          <dgm:bulletEnabled val="1"/>
        </dgm:presLayoutVars>
      </dgm:prSet>
      <dgm:spPr/>
      <dgm:t>
        <a:bodyPr/>
        <a:lstStyle/>
        <a:p>
          <a:endParaRPr lang="en-US" altLang="zh-CN"/>
        </a:p>
      </dgm:t>
    </dgm:pt>
    <dgm:pt modelId="{D50652E5-4029-4934-8C6B-890775144721}" type="pres">
      <dgm:prSet presAssocID="{6DCB99CF-E12B-4C2F-9E1A-BA9DC0C55BB8}" presName="aSpace2" presStyleCnt="0"/>
      <dgm:spPr/>
    </dgm:pt>
    <dgm:pt modelId="{34143212-451E-4FC7-BD5E-C47FB6291D84}" type="pres">
      <dgm:prSet presAssocID="{8C24EE7D-3CD9-416D-A36C-F4598BA94EFB}" presName="childNode" presStyleLbl="node1" presStyleIdx="4" presStyleCnt="8" custScaleX="106093">
        <dgm:presLayoutVars>
          <dgm:bulletEnabled val="1"/>
        </dgm:presLayoutVars>
      </dgm:prSet>
      <dgm:spPr/>
      <dgm:t>
        <a:bodyPr/>
        <a:lstStyle/>
        <a:p>
          <a:endParaRPr lang="en-US" altLang="zh-CN"/>
        </a:p>
      </dgm:t>
    </dgm:pt>
    <dgm:pt modelId="{63340111-544B-4207-B56D-594BCCB65B5A}" type="pres">
      <dgm:prSet presAssocID="{8C24EE7D-3CD9-416D-A36C-F4598BA94EFB}" presName="aSpace2" presStyleCnt="0"/>
      <dgm:spPr/>
    </dgm:pt>
    <dgm:pt modelId="{26261C28-3114-4AA1-A844-50353992B1BB}" type="pres">
      <dgm:prSet presAssocID="{AC8CEB1C-CC93-4975-A1BA-5FC522217BCD}" presName="childNode" presStyleLbl="node1" presStyleIdx="5" presStyleCnt="8" custScaleX="106093">
        <dgm:presLayoutVars>
          <dgm:bulletEnabled val="1"/>
        </dgm:presLayoutVars>
      </dgm:prSet>
      <dgm:spPr/>
      <dgm:t>
        <a:bodyPr/>
        <a:lstStyle/>
        <a:p>
          <a:endParaRPr lang="en-US" altLang="zh-CN"/>
        </a:p>
      </dgm:t>
    </dgm:pt>
    <dgm:pt modelId="{FA7F994A-72BF-47E0-8621-C48A61E6C203}" type="pres">
      <dgm:prSet presAssocID="{F3374844-A70B-400A-B223-C1F41BBBCD7D}" presName="aSpace" presStyleCnt="0"/>
      <dgm:spPr/>
    </dgm:pt>
    <dgm:pt modelId="{2CAD8F84-1B58-48B9-A7B3-E726E1D42B2D}" type="pres">
      <dgm:prSet presAssocID="{06BEE97D-2F59-4C8C-B767-C3B190A7CA92}" presName="compNode" presStyleCnt="0"/>
      <dgm:spPr/>
    </dgm:pt>
    <dgm:pt modelId="{95DB849A-C9D1-4893-9936-F0A99452E3CF}" type="pres">
      <dgm:prSet presAssocID="{06BEE97D-2F59-4C8C-B767-C3B190A7CA92}" presName="aNode" presStyleLbl="bgShp" presStyleIdx="2" presStyleCnt="3" custScaleX="94266" custLinFactNeighborX="-3412"/>
      <dgm:spPr/>
      <dgm:t>
        <a:bodyPr/>
        <a:lstStyle/>
        <a:p>
          <a:endParaRPr lang="en-US" altLang="zh-CN"/>
        </a:p>
      </dgm:t>
    </dgm:pt>
    <dgm:pt modelId="{020A40B3-C203-49EB-8C38-06FDB66D0CCA}" type="pres">
      <dgm:prSet presAssocID="{06BEE97D-2F59-4C8C-B767-C3B190A7CA92}" presName="textNode" presStyleLbl="bgShp" presStyleIdx="2" presStyleCnt="3"/>
      <dgm:spPr/>
      <dgm:t>
        <a:bodyPr/>
        <a:lstStyle/>
        <a:p>
          <a:endParaRPr lang="en-US" altLang="zh-CN"/>
        </a:p>
      </dgm:t>
    </dgm:pt>
    <dgm:pt modelId="{0BA9F55A-2A5F-47CD-828C-C9A611042C55}" type="pres">
      <dgm:prSet presAssocID="{06BEE97D-2F59-4C8C-B767-C3B190A7CA92}" presName="compChildNode" presStyleCnt="0"/>
      <dgm:spPr/>
    </dgm:pt>
    <dgm:pt modelId="{E188F8E5-3FFA-458F-BDFE-A97E9BD6F2D4}" type="pres">
      <dgm:prSet presAssocID="{06BEE97D-2F59-4C8C-B767-C3B190A7CA92}" presName="theInnerList" presStyleCnt="0"/>
      <dgm:spPr/>
    </dgm:pt>
    <dgm:pt modelId="{8CBA5116-97E6-49E0-ACA9-97B863F28B75}" type="pres">
      <dgm:prSet presAssocID="{CF1039A7-71DF-4418-BB8B-6D4D665A2CB2}" presName="childNode" presStyleLbl="node1" presStyleIdx="6" presStyleCnt="8" custLinFactNeighborX="-4435">
        <dgm:presLayoutVars>
          <dgm:bulletEnabled val="1"/>
        </dgm:presLayoutVars>
      </dgm:prSet>
      <dgm:spPr/>
      <dgm:t>
        <a:bodyPr/>
        <a:lstStyle/>
        <a:p>
          <a:endParaRPr lang="en-US" altLang="zh-CN"/>
        </a:p>
      </dgm:t>
    </dgm:pt>
    <dgm:pt modelId="{C04EE053-0A75-4268-BDD5-3A0EA2012D6D}" type="pres">
      <dgm:prSet presAssocID="{CF1039A7-71DF-4418-BB8B-6D4D665A2CB2}" presName="aSpace2" presStyleCnt="0"/>
      <dgm:spPr/>
    </dgm:pt>
    <dgm:pt modelId="{FC92930D-4666-4A9B-BCA8-0F994F179BFF}" type="pres">
      <dgm:prSet presAssocID="{B60B6B03-19E6-4A9A-A93E-8E5797EB5525}" presName="childNode" presStyleLbl="node1" presStyleIdx="7" presStyleCnt="8" custLinFactNeighborX="-4435">
        <dgm:presLayoutVars>
          <dgm:bulletEnabled val="1"/>
        </dgm:presLayoutVars>
      </dgm:prSet>
      <dgm:spPr/>
      <dgm:t>
        <a:bodyPr/>
        <a:lstStyle/>
        <a:p>
          <a:endParaRPr lang="en-US" altLang="zh-CN"/>
        </a:p>
      </dgm:t>
    </dgm:pt>
  </dgm:ptLst>
  <dgm:cxnLst>
    <dgm:cxn modelId="{5486DAAB-240E-4507-BC1A-A01B73491ABA}" type="presOf" srcId="{06BEE97D-2F59-4C8C-B767-C3B190A7CA92}" destId="{95DB849A-C9D1-4893-9936-F0A99452E3CF}" srcOrd="0" destOrd="0" presId="urn:microsoft.com/office/officeart/2005/8/layout/lProcess2"/>
    <dgm:cxn modelId="{0CD1A2FD-76D2-4A80-AC0E-88885A3C5FD6}" type="presOf" srcId="{B60B6B03-19E6-4A9A-A93E-8E5797EB5525}" destId="{FC92930D-4666-4A9B-BCA8-0F994F179BFF}" srcOrd="0" destOrd="0" presId="urn:microsoft.com/office/officeart/2005/8/layout/lProcess2"/>
    <dgm:cxn modelId="{D9991AAA-1DDB-4663-8A74-0EFEC304C337}" srcId="{F3374844-A70B-400A-B223-C1F41BBBCD7D}" destId="{8C24EE7D-3CD9-416D-A36C-F4598BA94EFB}" srcOrd="1" destOrd="0" parTransId="{1C4B8E15-EA82-4E4D-B3DD-684F87E1ECBA}" sibTransId="{75C49384-D44A-4308-89A5-CC3202EF8F08}"/>
    <dgm:cxn modelId="{0A79CF5D-9BC1-4B5A-A8AB-97A5E8894CCA}" srcId="{F1BB432C-5DEC-44E6-9584-659EB7825859}" destId="{DF0697C3-C944-45AA-8211-F8A62879EC78}" srcOrd="0" destOrd="0" parTransId="{3CDE7252-94CD-4896-A5CC-D3B325172F01}" sibTransId="{D7533C82-464F-4D42-8C6A-311C6391B2ED}"/>
    <dgm:cxn modelId="{C1A47994-7089-42E2-A428-D25668428587}" type="presOf" srcId="{8C24EE7D-3CD9-416D-A36C-F4598BA94EFB}" destId="{34143212-451E-4FC7-BD5E-C47FB6291D84}" srcOrd="0" destOrd="0" presId="urn:microsoft.com/office/officeart/2005/8/layout/lProcess2"/>
    <dgm:cxn modelId="{F807AD2C-0576-4022-8455-E7E9C911ED38}" type="presOf" srcId="{F3374844-A70B-400A-B223-C1F41BBBCD7D}" destId="{00CE2C57-CD36-49FA-98AE-405104FB5A25}" srcOrd="0" destOrd="0" presId="urn:microsoft.com/office/officeart/2005/8/layout/lProcess2"/>
    <dgm:cxn modelId="{63BBD63F-02A5-4175-9A43-C97F0CADAF5E}" type="presOf" srcId="{6DCB99CF-E12B-4C2F-9E1A-BA9DC0C55BB8}" destId="{AC2BF766-A4D7-4243-982A-E93F0B033353}" srcOrd="0" destOrd="0" presId="urn:microsoft.com/office/officeart/2005/8/layout/lProcess2"/>
    <dgm:cxn modelId="{3CC7FC49-51FD-412A-863D-AEFA69D73449}" srcId="{F3374844-A70B-400A-B223-C1F41BBBCD7D}" destId="{6DCB99CF-E12B-4C2F-9E1A-BA9DC0C55BB8}" srcOrd="0" destOrd="0" parTransId="{20423DE5-A79E-414F-ABFC-857114351689}" sibTransId="{F2622666-39C3-4F51-8C4A-44823D3B18FF}"/>
    <dgm:cxn modelId="{6669C2E2-0999-4540-AA61-4205FE9C9834}" type="presOf" srcId="{15BD0CE7-9145-4BEC-8548-F5CB7571770F}" destId="{065C00FF-D273-4CC0-8B64-9A64A9CD2960}" srcOrd="0" destOrd="0" presId="urn:microsoft.com/office/officeart/2005/8/layout/lProcess2"/>
    <dgm:cxn modelId="{21DFE3C7-0D01-4DE5-BD1F-81CEAE193013}" srcId="{06BEE97D-2F59-4C8C-B767-C3B190A7CA92}" destId="{CF1039A7-71DF-4418-BB8B-6D4D665A2CB2}" srcOrd="0" destOrd="0" parTransId="{53661EB6-D814-488A-8E7F-C70508DC257F}" sibTransId="{CF08234E-1D89-42FA-80D4-54BF728AAD29}"/>
    <dgm:cxn modelId="{85B0642D-FA6A-44CA-8D65-03BB6EDA5F94}" srcId="{06BEE97D-2F59-4C8C-B767-C3B190A7CA92}" destId="{B60B6B03-19E6-4A9A-A93E-8E5797EB5525}" srcOrd="1" destOrd="0" parTransId="{5157D7E9-D6EB-4B6F-A8BF-4BB75E445AD7}" sibTransId="{82FF8688-051E-485D-AAFD-86D8C596CFA2}"/>
    <dgm:cxn modelId="{3056583E-55DF-43A5-97E0-6911AF0064E9}" srcId="{F1BB432C-5DEC-44E6-9584-659EB7825859}" destId="{06BEE97D-2F59-4C8C-B767-C3B190A7CA92}" srcOrd="2" destOrd="0" parTransId="{F8FACB6B-3848-4CFA-91D4-85D90E788362}" sibTransId="{EA682B80-4ADC-48BD-B706-55072C558536}"/>
    <dgm:cxn modelId="{07AA017E-E64A-4A9C-8FAD-7667F0714BC8}" type="presOf" srcId="{FF67E56F-CB4D-466C-AF5D-16B466D6395B}" destId="{24B59E03-E3E3-41F2-AF71-620EF7A6216C}" srcOrd="0" destOrd="0" presId="urn:microsoft.com/office/officeart/2005/8/layout/lProcess2"/>
    <dgm:cxn modelId="{4DE0834F-C867-4C4C-B3BD-433D56535071}" type="presOf" srcId="{AC8CEB1C-CC93-4975-A1BA-5FC522217BCD}" destId="{26261C28-3114-4AA1-A844-50353992B1BB}" srcOrd="0" destOrd="0" presId="urn:microsoft.com/office/officeart/2005/8/layout/lProcess2"/>
    <dgm:cxn modelId="{A5E6135D-F2B9-45C6-8ABE-48475B40CC26}" srcId="{DF0697C3-C944-45AA-8211-F8A62879EC78}" destId="{2AA6FB14-7B9C-436D-B17C-0E1491D931EE}" srcOrd="0" destOrd="0" parTransId="{B81CA99A-DA8E-4126-91A6-26FE893669F3}" sibTransId="{2153C01E-F0CC-40A3-B678-4FC36D2DBE97}"/>
    <dgm:cxn modelId="{88FA2165-CDB8-4189-8697-399B8227C1C8}" type="presOf" srcId="{06BEE97D-2F59-4C8C-B767-C3B190A7CA92}" destId="{020A40B3-C203-49EB-8C38-06FDB66D0CCA}" srcOrd="1" destOrd="0" presId="urn:microsoft.com/office/officeart/2005/8/layout/lProcess2"/>
    <dgm:cxn modelId="{655174C0-9594-4249-922F-9134413CBDB8}" type="presOf" srcId="{2AA6FB14-7B9C-436D-B17C-0E1491D931EE}" destId="{15F05067-A2C7-469E-AD74-4C7BDA73A1EA}" srcOrd="0" destOrd="0" presId="urn:microsoft.com/office/officeart/2005/8/layout/lProcess2"/>
    <dgm:cxn modelId="{E6AA34ED-3936-4A87-BFB8-6BF4B3CF6F6D}" srcId="{DF0697C3-C944-45AA-8211-F8A62879EC78}" destId="{15BD0CE7-9145-4BEC-8548-F5CB7571770F}" srcOrd="1" destOrd="0" parTransId="{54404100-CD64-4DEC-95BD-E412867AFC72}" sibTransId="{35A8A5D7-692B-4385-AAED-058168B59B0D}"/>
    <dgm:cxn modelId="{9C86E810-B325-41E9-9190-3A59BD4BA314}" type="presOf" srcId="{DF0697C3-C944-45AA-8211-F8A62879EC78}" destId="{E7682961-BFA2-445A-AE34-4D61C2A2D20F}" srcOrd="1" destOrd="0" presId="urn:microsoft.com/office/officeart/2005/8/layout/lProcess2"/>
    <dgm:cxn modelId="{F49DE751-B3B6-48F7-B6C7-9D8859BACAEB}" srcId="{F3374844-A70B-400A-B223-C1F41BBBCD7D}" destId="{AC8CEB1C-CC93-4975-A1BA-5FC522217BCD}" srcOrd="2" destOrd="0" parTransId="{B60B7D89-81C7-4210-8DB8-EAB4321F961E}" sibTransId="{7A23F30C-C35B-4FAC-B1A0-98CA8065DA96}"/>
    <dgm:cxn modelId="{E12AD2B0-D590-4587-843B-27CDD878D94F}" type="presOf" srcId="{DF0697C3-C944-45AA-8211-F8A62879EC78}" destId="{E2C088A3-F617-490A-A0A9-38368A71ED35}" srcOrd="0" destOrd="0" presId="urn:microsoft.com/office/officeart/2005/8/layout/lProcess2"/>
    <dgm:cxn modelId="{EA1F0F50-89B3-4A1E-89A6-25CAE6F29EA4}" srcId="{DF0697C3-C944-45AA-8211-F8A62879EC78}" destId="{FF67E56F-CB4D-466C-AF5D-16B466D6395B}" srcOrd="2" destOrd="0" parTransId="{9A658D31-A6C6-42CA-A091-34FF736C4865}" sibTransId="{325FF870-0896-4B5B-95FA-754729E0094A}"/>
    <dgm:cxn modelId="{B574EC06-F70A-47D6-87F6-836D9F7332F2}" type="presOf" srcId="{F3374844-A70B-400A-B223-C1F41BBBCD7D}" destId="{4CC0ED2D-2DAB-43DF-B02B-9F29A4ADD564}" srcOrd="1" destOrd="0" presId="urn:microsoft.com/office/officeart/2005/8/layout/lProcess2"/>
    <dgm:cxn modelId="{182BD8D1-0669-4386-BA54-2FFF9BC7ACF4}" srcId="{F1BB432C-5DEC-44E6-9584-659EB7825859}" destId="{F3374844-A70B-400A-B223-C1F41BBBCD7D}" srcOrd="1" destOrd="0" parTransId="{4EDF8072-5CE3-4AB6-9847-535F1D355441}" sibTransId="{FB29319B-5D41-48D9-A3AF-4AA05AC8549A}"/>
    <dgm:cxn modelId="{7C42DADE-D2E3-4040-A599-C53251EDDC76}" type="presOf" srcId="{F1BB432C-5DEC-44E6-9584-659EB7825859}" destId="{422DFAA5-6F8B-4432-8B92-B88D713CEF3A}" srcOrd="0" destOrd="0" presId="urn:microsoft.com/office/officeart/2005/8/layout/lProcess2"/>
    <dgm:cxn modelId="{63353FF6-2ED5-4FBE-B5B0-CB7FC07D105B}" type="presOf" srcId="{CF1039A7-71DF-4418-BB8B-6D4D665A2CB2}" destId="{8CBA5116-97E6-49E0-ACA9-97B863F28B75}" srcOrd="0" destOrd="0" presId="urn:microsoft.com/office/officeart/2005/8/layout/lProcess2"/>
    <dgm:cxn modelId="{3FD05991-044B-42D5-B055-3F11E5C7CD91}" type="presParOf" srcId="{422DFAA5-6F8B-4432-8B92-B88D713CEF3A}" destId="{F9ADE258-75FE-445E-87C0-841E56A5FE9B}" srcOrd="0" destOrd="0" presId="urn:microsoft.com/office/officeart/2005/8/layout/lProcess2"/>
    <dgm:cxn modelId="{867CB7AC-22C1-4BBB-8A79-C2641C254C01}" type="presParOf" srcId="{F9ADE258-75FE-445E-87C0-841E56A5FE9B}" destId="{E2C088A3-F617-490A-A0A9-38368A71ED35}" srcOrd="0" destOrd="0" presId="urn:microsoft.com/office/officeart/2005/8/layout/lProcess2"/>
    <dgm:cxn modelId="{90BDE093-556C-4F9F-870F-58B2B5446057}" type="presParOf" srcId="{F9ADE258-75FE-445E-87C0-841E56A5FE9B}" destId="{E7682961-BFA2-445A-AE34-4D61C2A2D20F}" srcOrd="1" destOrd="0" presId="urn:microsoft.com/office/officeart/2005/8/layout/lProcess2"/>
    <dgm:cxn modelId="{9EC4C42F-945F-4690-BA41-0572D406CA4C}" type="presParOf" srcId="{F9ADE258-75FE-445E-87C0-841E56A5FE9B}" destId="{ED68AE1C-2BD0-4D75-950C-CDE9E01B4879}" srcOrd="2" destOrd="0" presId="urn:microsoft.com/office/officeart/2005/8/layout/lProcess2"/>
    <dgm:cxn modelId="{E8DA1781-7A51-4B57-B986-F20A358CAF73}" type="presParOf" srcId="{ED68AE1C-2BD0-4D75-950C-CDE9E01B4879}" destId="{0F6ED4C3-FE66-4369-AC9C-C583B524B994}" srcOrd="0" destOrd="0" presId="urn:microsoft.com/office/officeart/2005/8/layout/lProcess2"/>
    <dgm:cxn modelId="{5E12B18F-03D2-4B8C-9320-14ECA9B07FFD}" type="presParOf" srcId="{0F6ED4C3-FE66-4369-AC9C-C583B524B994}" destId="{15F05067-A2C7-469E-AD74-4C7BDA73A1EA}" srcOrd="0" destOrd="0" presId="urn:microsoft.com/office/officeart/2005/8/layout/lProcess2"/>
    <dgm:cxn modelId="{F920918F-C357-4FD3-BBE3-FAB2C095D520}" type="presParOf" srcId="{0F6ED4C3-FE66-4369-AC9C-C583B524B994}" destId="{45AAF590-AA23-4ACE-A8C4-FC29305828BA}" srcOrd="1" destOrd="0" presId="urn:microsoft.com/office/officeart/2005/8/layout/lProcess2"/>
    <dgm:cxn modelId="{F72E9A02-19FD-495D-9849-338754805FAE}" type="presParOf" srcId="{0F6ED4C3-FE66-4369-AC9C-C583B524B994}" destId="{065C00FF-D273-4CC0-8B64-9A64A9CD2960}" srcOrd="2" destOrd="0" presId="urn:microsoft.com/office/officeart/2005/8/layout/lProcess2"/>
    <dgm:cxn modelId="{D158F5E7-4E63-471E-B7A7-B00CF299A014}" type="presParOf" srcId="{0F6ED4C3-FE66-4369-AC9C-C583B524B994}" destId="{078C5350-45A1-47ED-934D-CF350BC638D4}" srcOrd="3" destOrd="0" presId="urn:microsoft.com/office/officeart/2005/8/layout/lProcess2"/>
    <dgm:cxn modelId="{ECA7B957-D01B-473B-8538-9D145CC9F218}" type="presParOf" srcId="{0F6ED4C3-FE66-4369-AC9C-C583B524B994}" destId="{24B59E03-E3E3-41F2-AF71-620EF7A6216C}" srcOrd="4" destOrd="0" presId="urn:microsoft.com/office/officeart/2005/8/layout/lProcess2"/>
    <dgm:cxn modelId="{C2EC2FC6-ADCA-42EF-A329-B8A7B6D7B427}" type="presParOf" srcId="{422DFAA5-6F8B-4432-8B92-B88D713CEF3A}" destId="{DC6D3547-26BE-4D05-ADDF-73C34E306E7D}" srcOrd="1" destOrd="0" presId="urn:microsoft.com/office/officeart/2005/8/layout/lProcess2"/>
    <dgm:cxn modelId="{43F393AD-238D-44E8-ABB8-5FA3A96366D4}" type="presParOf" srcId="{422DFAA5-6F8B-4432-8B92-B88D713CEF3A}" destId="{A4B54FA8-E993-4EF3-BCE8-7EDC0471D94A}" srcOrd="2" destOrd="0" presId="urn:microsoft.com/office/officeart/2005/8/layout/lProcess2"/>
    <dgm:cxn modelId="{86B83FD9-D06F-4607-959E-A7023C733306}" type="presParOf" srcId="{A4B54FA8-E993-4EF3-BCE8-7EDC0471D94A}" destId="{00CE2C57-CD36-49FA-98AE-405104FB5A25}" srcOrd="0" destOrd="0" presId="urn:microsoft.com/office/officeart/2005/8/layout/lProcess2"/>
    <dgm:cxn modelId="{30B287A6-8AED-42A6-A92D-210C94F66292}" type="presParOf" srcId="{A4B54FA8-E993-4EF3-BCE8-7EDC0471D94A}" destId="{4CC0ED2D-2DAB-43DF-B02B-9F29A4ADD564}" srcOrd="1" destOrd="0" presId="urn:microsoft.com/office/officeart/2005/8/layout/lProcess2"/>
    <dgm:cxn modelId="{73AB7AAF-C640-4A9D-8657-E2A86E6E6C73}" type="presParOf" srcId="{A4B54FA8-E993-4EF3-BCE8-7EDC0471D94A}" destId="{4DB67EFE-5264-4256-BD2D-ACE69732C51A}" srcOrd="2" destOrd="0" presId="urn:microsoft.com/office/officeart/2005/8/layout/lProcess2"/>
    <dgm:cxn modelId="{7ABC874E-4155-4213-A028-FE8FAF2530A7}" type="presParOf" srcId="{4DB67EFE-5264-4256-BD2D-ACE69732C51A}" destId="{EAFEAFED-836A-42E0-A572-3E063B534222}" srcOrd="0" destOrd="0" presId="urn:microsoft.com/office/officeart/2005/8/layout/lProcess2"/>
    <dgm:cxn modelId="{7E835453-B987-4B8E-B454-BD461EC53171}" type="presParOf" srcId="{EAFEAFED-836A-42E0-A572-3E063B534222}" destId="{AC2BF766-A4D7-4243-982A-E93F0B033353}" srcOrd="0" destOrd="0" presId="urn:microsoft.com/office/officeart/2005/8/layout/lProcess2"/>
    <dgm:cxn modelId="{296BADD8-004C-48F2-B6DC-EC54B1012849}" type="presParOf" srcId="{EAFEAFED-836A-42E0-A572-3E063B534222}" destId="{D50652E5-4029-4934-8C6B-890775144721}" srcOrd="1" destOrd="0" presId="urn:microsoft.com/office/officeart/2005/8/layout/lProcess2"/>
    <dgm:cxn modelId="{C7E24490-6237-48D1-8FE6-11212C1CB358}" type="presParOf" srcId="{EAFEAFED-836A-42E0-A572-3E063B534222}" destId="{34143212-451E-4FC7-BD5E-C47FB6291D84}" srcOrd="2" destOrd="0" presId="urn:microsoft.com/office/officeart/2005/8/layout/lProcess2"/>
    <dgm:cxn modelId="{532650C9-8F2D-42E0-947C-923A24FF7558}" type="presParOf" srcId="{EAFEAFED-836A-42E0-A572-3E063B534222}" destId="{63340111-544B-4207-B56D-594BCCB65B5A}" srcOrd="3" destOrd="0" presId="urn:microsoft.com/office/officeart/2005/8/layout/lProcess2"/>
    <dgm:cxn modelId="{E0FC0C00-E1DB-49AF-A881-19CD4FCDE974}" type="presParOf" srcId="{EAFEAFED-836A-42E0-A572-3E063B534222}" destId="{26261C28-3114-4AA1-A844-50353992B1BB}" srcOrd="4" destOrd="0" presId="urn:microsoft.com/office/officeart/2005/8/layout/lProcess2"/>
    <dgm:cxn modelId="{1723CD04-92AC-410A-A062-41BB871AA8CE}" type="presParOf" srcId="{422DFAA5-6F8B-4432-8B92-B88D713CEF3A}" destId="{FA7F994A-72BF-47E0-8621-C48A61E6C203}" srcOrd="3" destOrd="0" presId="urn:microsoft.com/office/officeart/2005/8/layout/lProcess2"/>
    <dgm:cxn modelId="{7B70DFEE-79D1-437D-BB68-44FA59ADE727}" type="presParOf" srcId="{422DFAA5-6F8B-4432-8B92-B88D713CEF3A}" destId="{2CAD8F84-1B58-48B9-A7B3-E726E1D42B2D}" srcOrd="4" destOrd="0" presId="urn:microsoft.com/office/officeart/2005/8/layout/lProcess2"/>
    <dgm:cxn modelId="{8558F095-F4E5-48F3-8207-ACE04EAF8B0C}" type="presParOf" srcId="{2CAD8F84-1B58-48B9-A7B3-E726E1D42B2D}" destId="{95DB849A-C9D1-4893-9936-F0A99452E3CF}" srcOrd="0" destOrd="0" presId="urn:microsoft.com/office/officeart/2005/8/layout/lProcess2"/>
    <dgm:cxn modelId="{EB729098-3E73-4C7C-9786-556E9BE2CA7D}" type="presParOf" srcId="{2CAD8F84-1B58-48B9-A7B3-E726E1D42B2D}" destId="{020A40B3-C203-49EB-8C38-06FDB66D0CCA}" srcOrd="1" destOrd="0" presId="urn:microsoft.com/office/officeart/2005/8/layout/lProcess2"/>
    <dgm:cxn modelId="{27367463-5ACF-456C-B419-17818E665BE8}" type="presParOf" srcId="{2CAD8F84-1B58-48B9-A7B3-E726E1D42B2D}" destId="{0BA9F55A-2A5F-47CD-828C-C9A611042C55}" srcOrd="2" destOrd="0" presId="urn:microsoft.com/office/officeart/2005/8/layout/lProcess2"/>
    <dgm:cxn modelId="{D330255E-8A74-444F-9440-B49D29EF4FF2}" type="presParOf" srcId="{0BA9F55A-2A5F-47CD-828C-C9A611042C55}" destId="{E188F8E5-3FFA-458F-BDFE-A97E9BD6F2D4}" srcOrd="0" destOrd="0" presId="urn:microsoft.com/office/officeart/2005/8/layout/lProcess2"/>
    <dgm:cxn modelId="{E2946E0B-1755-4932-8FFE-F26CDB0B9436}" type="presParOf" srcId="{E188F8E5-3FFA-458F-BDFE-A97E9BD6F2D4}" destId="{8CBA5116-97E6-49E0-ACA9-97B863F28B75}" srcOrd="0" destOrd="0" presId="urn:microsoft.com/office/officeart/2005/8/layout/lProcess2"/>
    <dgm:cxn modelId="{BCBEBF0B-32A5-428C-AD4B-BBCDA113B2A7}" type="presParOf" srcId="{E188F8E5-3FFA-458F-BDFE-A97E9BD6F2D4}" destId="{C04EE053-0A75-4268-BDD5-3A0EA2012D6D}" srcOrd="1" destOrd="0" presId="urn:microsoft.com/office/officeart/2005/8/layout/lProcess2"/>
    <dgm:cxn modelId="{15CDC27E-C001-4D95-A2A0-44D31ADF04D4}" type="presParOf" srcId="{E188F8E5-3FFA-458F-BDFE-A97E9BD6F2D4}" destId="{FC92930D-4666-4A9B-BCA8-0F994F179BFF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088A3-F617-490A-A0A9-38368A71ED35}">
      <dsp:nvSpPr>
        <dsp:cNvPr id="0" name=""/>
        <dsp:cNvSpPr/>
      </dsp:nvSpPr>
      <dsp:spPr>
        <a:xfrm>
          <a:off x="280" y="0"/>
          <a:ext cx="3037962" cy="455457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39639D">
                <a:lumMod val="5000"/>
                <a:lumOff val="95000"/>
              </a:srgbClr>
            </a:gs>
            <a:gs pos="74000">
              <a:srgbClr val="39639D">
                <a:lumMod val="45000"/>
                <a:lumOff val="55000"/>
              </a:srgbClr>
            </a:gs>
            <a:gs pos="83000">
              <a:srgbClr val="39639D">
                <a:lumMod val="45000"/>
                <a:lumOff val="55000"/>
              </a:srgbClr>
            </a:gs>
            <a:gs pos="100000">
              <a:srgbClr val="39639D">
                <a:lumMod val="30000"/>
                <a:lumOff val="70000"/>
              </a:srgb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1" kern="1200" dirty="0" smtClean="0">
              <a:solidFill>
                <a:srgbClr val="C00000"/>
              </a:solidFill>
              <a:latin typeface="Lucida Sans Unicode"/>
              <a:ea typeface="黑体" panose="02010609060101010101" pitchFamily="49" charset="-122"/>
              <a:cs typeface="+mn-cs"/>
            </a:rPr>
            <a:t>Detectors</a:t>
          </a:r>
          <a:endParaRPr lang="en-US" altLang="zh-CN" sz="3200" b="1" kern="1200" dirty="0">
            <a:solidFill>
              <a:srgbClr val="C00000"/>
            </a:solidFill>
            <a:latin typeface="Lucida Sans Unicode"/>
            <a:ea typeface="黑体" panose="02010609060101010101" pitchFamily="49" charset="-122"/>
            <a:cs typeface="+mn-cs"/>
          </a:endParaRPr>
        </a:p>
      </dsp:txBody>
      <dsp:txXfrm>
        <a:off x="40300" y="40020"/>
        <a:ext cx="2957922" cy="1286331"/>
      </dsp:txXfrm>
    </dsp:sp>
    <dsp:sp modelId="{15F05067-A2C7-469E-AD74-4C7BDA73A1EA}">
      <dsp:nvSpPr>
        <dsp:cNvPr id="0" name=""/>
        <dsp:cNvSpPr/>
      </dsp:nvSpPr>
      <dsp:spPr>
        <a:xfrm>
          <a:off x="201430" y="1366760"/>
          <a:ext cx="2635661" cy="8947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639D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39639D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39639D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CN" sz="2200" b="1" kern="1200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684ch</a:t>
          </a:r>
        </a:p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CN" sz="2200" b="1" kern="1200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micromegasTPC</a:t>
          </a:r>
          <a:endParaRPr lang="en-US" altLang="zh-CN" sz="2200" b="1" kern="1200" dirty="0">
            <a:solidFill>
              <a:srgbClr val="EB641B">
                <a:lumMod val="40000"/>
                <a:lumOff val="60000"/>
              </a:srgbClr>
            </a:solidFill>
            <a:latin typeface="Lucida Sans Unicode"/>
            <a:ea typeface="黑体" panose="02010609060101010101" pitchFamily="49" charset="-122"/>
            <a:cs typeface="+mn-cs"/>
          </a:endParaRPr>
        </a:p>
      </dsp:txBody>
      <dsp:txXfrm>
        <a:off x="227638" y="1392968"/>
        <a:ext cx="2583245" cy="842374"/>
      </dsp:txXfrm>
    </dsp:sp>
    <dsp:sp modelId="{065C00FF-D273-4CC0-8B64-9A64A9CD2960}">
      <dsp:nvSpPr>
        <dsp:cNvPr id="0" name=""/>
        <dsp:cNvSpPr/>
      </dsp:nvSpPr>
      <dsp:spPr>
        <a:xfrm>
          <a:off x="201430" y="2399211"/>
          <a:ext cx="2635661" cy="8947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639D">
                <a:hueOff val="174005"/>
                <a:satOff val="-3010"/>
                <a:lumOff val="-644"/>
                <a:alphaOff val="0"/>
                <a:shade val="15000"/>
                <a:satMod val="180000"/>
              </a:srgbClr>
            </a:gs>
            <a:gs pos="50000">
              <a:srgbClr val="39639D">
                <a:hueOff val="174005"/>
                <a:satOff val="-3010"/>
                <a:lumOff val="-644"/>
                <a:alphaOff val="0"/>
                <a:shade val="45000"/>
                <a:satMod val="170000"/>
              </a:srgbClr>
            </a:gs>
            <a:gs pos="70000">
              <a:srgbClr val="39639D">
                <a:hueOff val="174005"/>
                <a:satOff val="-3010"/>
                <a:lumOff val="-644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174005"/>
                <a:satOff val="-3010"/>
                <a:lumOff val="-644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CN" sz="2200" b="1" kern="1200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1024ch</a:t>
          </a:r>
        </a:p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CN" sz="2200" b="1" kern="1200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THGEM pMATE</a:t>
          </a:r>
          <a:endParaRPr lang="en-US" altLang="zh-CN" sz="2200" b="1" kern="1200" dirty="0">
            <a:solidFill>
              <a:srgbClr val="FFFF00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endParaRPr>
        </a:p>
      </dsp:txBody>
      <dsp:txXfrm>
        <a:off x="227638" y="2425419"/>
        <a:ext cx="2583245" cy="842374"/>
      </dsp:txXfrm>
    </dsp:sp>
    <dsp:sp modelId="{24B59E03-E3E3-41F2-AF71-620EF7A6216C}">
      <dsp:nvSpPr>
        <dsp:cNvPr id="0" name=""/>
        <dsp:cNvSpPr/>
      </dsp:nvSpPr>
      <dsp:spPr>
        <a:xfrm>
          <a:off x="201430" y="3431662"/>
          <a:ext cx="2635661" cy="8947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639D">
                <a:hueOff val="348011"/>
                <a:satOff val="-6021"/>
                <a:lumOff val="-1289"/>
                <a:alphaOff val="0"/>
                <a:shade val="15000"/>
                <a:satMod val="180000"/>
              </a:srgbClr>
            </a:gs>
            <a:gs pos="50000">
              <a:srgbClr val="39639D">
                <a:hueOff val="348011"/>
                <a:satOff val="-6021"/>
                <a:lumOff val="-1289"/>
                <a:alphaOff val="0"/>
                <a:shade val="45000"/>
                <a:satMod val="170000"/>
              </a:srgbClr>
            </a:gs>
            <a:gs pos="70000">
              <a:srgbClr val="39639D">
                <a:hueOff val="348011"/>
                <a:satOff val="-6021"/>
                <a:lumOff val="-1289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348011"/>
                <a:satOff val="-6021"/>
                <a:lumOff val="-1289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CN" sz="2200" b="1" kern="1200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4000ch</a:t>
          </a:r>
        </a:p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CN" sz="2200" b="1" kern="1200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THGEM MATE</a:t>
          </a:r>
          <a:endParaRPr lang="en-US" altLang="zh-CN" sz="2200" b="1" kern="1200" dirty="0">
            <a:solidFill>
              <a:srgbClr val="FFFF00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endParaRPr>
        </a:p>
      </dsp:txBody>
      <dsp:txXfrm>
        <a:off x="227638" y="3457870"/>
        <a:ext cx="2583245" cy="842374"/>
      </dsp:txXfrm>
    </dsp:sp>
    <dsp:sp modelId="{00CE2C57-CD36-49FA-98AE-405104FB5A25}">
      <dsp:nvSpPr>
        <dsp:cNvPr id="0" name=""/>
        <dsp:cNvSpPr/>
      </dsp:nvSpPr>
      <dsp:spPr>
        <a:xfrm>
          <a:off x="3285336" y="0"/>
          <a:ext cx="3298728" cy="455457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39639D">
                <a:lumMod val="5000"/>
                <a:lumOff val="95000"/>
              </a:srgbClr>
            </a:gs>
            <a:gs pos="74000">
              <a:srgbClr val="39639D">
                <a:lumMod val="45000"/>
                <a:lumOff val="55000"/>
              </a:srgbClr>
            </a:gs>
            <a:gs pos="83000">
              <a:srgbClr val="39639D">
                <a:lumMod val="45000"/>
                <a:lumOff val="55000"/>
              </a:srgbClr>
            </a:gs>
            <a:gs pos="100000">
              <a:srgbClr val="39639D">
                <a:lumMod val="30000"/>
                <a:lumOff val="70000"/>
              </a:srgb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1" kern="1200" dirty="0" smtClean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Electronics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b="1" kern="1200" dirty="0" smtClean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(GET)</a:t>
          </a:r>
          <a:endParaRPr lang="en-US" altLang="zh-CN" sz="2800" b="1" kern="1200" dirty="0">
            <a:solidFill>
              <a:srgbClr val="C00000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endParaRPr>
        </a:p>
      </dsp:txBody>
      <dsp:txXfrm>
        <a:off x="3325356" y="40020"/>
        <a:ext cx="3218688" cy="1286331"/>
      </dsp:txXfrm>
    </dsp:sp>
    <dsp:sp modelId="{AC2BF766-A4D7-4243-982A-E93F0B033353}">
      <dsp:nvSpPr>
        <dsp:cNvPr id="0" name=""/>
        <dsp:cNvSpPr/>
      </dsp:nvSpPr>
      <dsp:spPr>
        <a:xfrm>
          <a:off x="3536574" y="1366760"/>
          <a:ext cx="2785393" cy="8947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639D">
                <a:hueOff val="522016"/>
                <a:satOff val="-9031"/>
                <a:lumOff val="-1933"/>
                <a:alphaOff val="0"/>
                <a:shade val="15000"/>
                <a:satMod val="180000"/>
              </a:srgbClr>
            </a:gs>
            <a:gs pos="50000">
              <a:srgbClr val="39639D">
                <a:hueOff val="522016"/>
                <a:satOff val="-9031"/>
                <a:lumOff val="-1933"/>
                <a:alphaOff val="0"/>
                <a:shade val="45000"/>
                <a:satMod val="170000"/>
              </a:srgbClr>
            </a:gs>
            <a:gs pos="70000">
              <a:srgbClr val="39639D">
                <a:hueOff val="522016"/>
                <a:satOff val="-9031"/>
                <a:lumOff val="-1933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522016"/>
                <a:satOff val="-9031"/>
                <a:lumOff val="-1933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b="1" kern="1200" dirty="0" smtClean="0">
              <a:solidFill>
                <a:srgbClr val="FFFF00"/>
              </a:solidFill>
              <a:latin typeface="Lucida Sans Unicode"/>
              <a:ea typeface="黑体" panose="02010609060101010101" pitchFamily="49" charset="-122"/>
              <a:cs typeface="+mn-cs"/>
            </a:rPr>
            <a:t>1CoBo+3AsAd</a:t>
          </a:r>
        </a:p>
      </dsp:txBody>
      <dsp:txXfrm>
        <a:off x="3562782" y="1392968"/>
        <a:ext cx="2732977" cy="842374"/>
      </dsp:txXfrm>
    </dsp:sp>
    <dsp:sp modelId="{34143212-451E-4FC7-BD5E-C47FB6291D84}">
      <dsp:nvSpPr>
        <dsp:cNvPr id="0" name=""/>
        <dsp:cNvSpPr/>
      </dsp:nvSpPr>
      <dsp:spPr>
        <a:xfrm>
          <a:off x="3536574" y="2399211"/>
          <a:ext cx="2796252" cy="8947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639D">
                <a:hueOff val="696022"/>
                <a:satOff val="-12041"/>
                <a:lumOff val="-2577"/>
                <a:alphaOff val="0"/>
                <a:shade val="15000"/>
                <a:satMod val="180000"/>
              </a:srgbClr>
            </a:gs>
            <a:gs pos="50000">
              <a:srgbClr val="39639D">
                <a:hueOff val="696022"/>
                <a:satOff val="-12041"/>
                <a:lumOff val="-2577"/>
                <a:alphaOff val="0"/>
                <a:shade val="45000"/>
                <a:satMod val="170000"/>
              </a:srgbClr>
            </a:gs>
            <a:gs pos="70000">
              <a:srgbClr val="39639D">
                <a:hueOff val="696022"/>
                <a:satOff val="-12041"/>
                <a:lumOff val="-2577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696022"/>
                <a:satOff val="-12041"/>
                <a:lumOff val="-2577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b="1" kern="1200" dirty="0" smtClean="0">
              <a:solidFill>
                <a:srgbClr val="FFFF00"/>
              </a:solidFill>
              <a:latin typeface="Lucida Sans Unicode"/>
              <a:ea typeface="黑体" panose="02010609060101010101" pitchFamily="49" charset="-122"/>
              <a:cs typeface="+mn-cs"/>
            </a:rPr>
            <a:t>1CoBo+4AsAd</a:t>
          </a:r>
          <a:endParaRPr lang="en-US" altLang="zh-CN" sz="2200" b="1" kern="1200" dirty="0">
            <a:solidFill>
              <a:srgbClr val="FFFF00"/>
            </a:solidFill>
            <a:latin typeface="Lucida Sans Unicode"/>
            <a:ea typeface="黑体" panose="02010609060101010101" pitchFamily="49" charset="-122"/>
            <a:cs typeface="+mn-cs"/>
          </a:endParaRPr>
        </a:p>
      </dsp:txBody>
      <dsp:txXfrm>
        <a:off x="3562782" y="2425419"/>
        <a:ext cx="2743836" cy="842374"/>
      </dsp:txXfrm>
    </dsp:sp>
    <dsp:sp modelId="{26261C28-3114-4AA1-A844-50353992B1BB}">
      <dsp:nvSpPr>
        <dsp:cNvPr id="0" name=""/>
        <dsp:cNvSpPr/>
      </dsp:nvSpPr>
      <dsp:spPr>
        <a:xfrm>
          <a:off x="3536574" y="3431662"/>
          <a:ext cx="2796252" cy="8947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639D">
                <a:hueOff val="870027"/>
                <a:satOff val="-15051"/>
                <a:lumOff val="-3221"/>
                <a:alphaOff val="0"/>
                <a:shade val="15000"/>
                <a:satMod val="180000"/>
              </a:srgbClr>
            </a:gs>
            <a:gs pos="50000">
              <a:srgbClr val="39639D">
                <a:hueOff val="870027"/>
                <a:satOff val="-15051"/>
                <a:lumOff val="-3221"/>
                <a:alphaOff val="0"/>
                <a:shade val="45000"/>
                <a:satMod val="170000"/>
              </a:srgbClr>
            </a:gs>
            <a:gs pos="70000">
              <a:srgbClr val="39639D">
                <a:hueOff val="870027"/>
                <a:satOff val="-15051"/>
                <a:lumOff val="-3221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870027"/>
                <a:satOff val="-15051"/>
                <a:lumOff val="-3221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b="1" kern="1200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4CoBo+16AsAd</a:t>
          </a:r>
          <a:endParaRPr lang="en-US" altLang="zh-CN" sz="2200" b="1" kern="1200" dirty="0">
            <a:solidFill>
              <a:srgbClr val="FFFF00"/>
            </a:solidFill>
            <a:latin typeface="Lucida Sans Unicode"/>
            <a:ea typeface="黑体" panose="02010609060101010101" pitchFamily="49" charset="-122"/>
            <a:cs typeface="+mn-cs"/>
          </a:endParaRPr>
        </a:p>
      </dsp:txBody>
      <dsp:txXfrm>
        <a:off x="3562782" y="3457870"/>
        <a:ext cx="2743836" cy="842374"/>
      </dsp:txXfrm>
    </dsp:sp>
    <dsp:sp modelId="{95DB849A-C9D1-4893-9936-F0A99452E3CF}">
      <dsp:nvSpPr>
        <dsp:cNvPr id="0" name=""/>
        <dsp:cNvSpPr/>
      </dsp:nvSpPr>
      <dsp:spPr>
        <a:xfrm>
          <a:off x="6718746" y="0"/>
          <a:ext cx="3105665" cy="455457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39639D">
                <a:lumMod val="0"/>
                <a:lumOff val="100000"/>
              </a:srgbClr>
            </a:gs>
            <a:gs pos="35000">
              <a:srgbClr val="39639D">
                <a:lumMod val="0"/>
                <a:lumOff val="100000"/>
              </a:srgbClr>
            </a:gs>
            <a:gs pos="100000">
              <a:srgbClr val="39639D">
                <a:lumMod val="100000"/>
              </a:srgb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1" kern="1200" dirty="0" smtClean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Analysis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b="1" kern="1200" dirty="0" smtClean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(MATEROOT)</a:t>
          </a:r>
          <a:endParaRPr lang="en-US" altLang="zh-CN" sz="2800" b="1" kern="1200" dirty="0">
            <a:solidFill>
              <a:srgbClr val="C00000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endParaRPr>
        </a:p>
      </dsp:txBody>
      <dsp:txXfrm>
        <a:off x="6758766" y="40020"/>
        <a:ext cx="3025625" cy="1286331"/>
      </dsp:txXfrm>
    </dsp:sp>
    <dsp:sp modelId="{8CBA5116-97E6-49E0-ACA9-97B863F28B75}">
      <dsp:nvSpPr>
        <dsp:cNvPr id="0" name=""/>
        <dsp:cNvSpPr/>
      </dsp:nvSpPr>
      <dsp:spPr>
        <a:xfrm>
          <a:off x="6949268" y="1367705"/>
          <a:ext cx="2635661" cy="137326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639D">
                <a:hueOff val="1044032"/>
                <a:satOff val="-18062"/>
                <a:lumOff val="-3866"/>
                <a:alphaOff val="0"/>
                <a:shade val="15000"/>
                <a:satMod val="180000"/>
              </a:srgbClr>
            </a:gs>
            <a:gs pos="50000">
              <a:srgbClr val="39639D">
                <a:hueOff val="1044032"/>
                <a:satOff val="-18062"/>
                <a:lumOff val="-3866"/>
                <a:alphaOff val="0"/>
                <a:shade val="45000"/>
                <a:satMod val="170000"/>
              </a:srgbClr>
            </a:gs>
            <a:gs pos="70000">
              <a:srgbClr val="39639D">
                <a:hueOff val="1044032"/>
                <a:satOff val="-18062"/>
                <a:lumOff val="-3866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1044032"/>
                <a:satOff val="-18062"/>
                <a:lumOff val="-3866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zh-CN" sz="2000" kern="1200" dirty="0" smtClean="0">
              <a:solidFill>
                <a:srgbClr val="FFFF00"/>
              </a:solidFill>
              <a:latin typeface="Lucida Sans Unicode"/>
              <a:ea typeface="黑体" panose="02010609060101010101" pitchFamily="49" charset="-122"/>
              <a:cs typeface="+mn-cs"/>
            </a:rPr>
            <a:t>   </a:t>
          </a:r>
          <a:r>
            <a:rPr lang="en-US" altLang="zh-CN" sz="2200" b="1" kern="1200" dirty="0" smtClean="0">
              <a:solidFill>
                <a:srgbClr val="FFFF00"/>
              </a:solidFill>
              <a:latin typeface="Lucida Sans Unicode"/>
              <a:ea typeface="黑体" panose="02010609060101010101" pitchFamily="49" charset="-122"/>
              <a:cs typeface="+mn-cs"/>
            </a:rPr>
            <a:t>Tracking: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b="1" kern="1200" dirty="0" smtClean="0">
              <a:solidFill>
                <a:srgbClr val="FFFF00"/>
              </a:solidFill>
              <a:latin typeface="Lucida Sans Unicode"/>
              <a:ea typeface="黑体" panose="02010609060101010101" pitchFamily="49" charset="-122"/>
              <a:cs typeface="+mn-cs"/>
            </a:rPr>
            <a:t>Hough</a:t>
          </a:r>
          <a:r>
            <a:rPr lang="zh-CN" altLang="en-US" sz="2200" b="1" kern="1200" dirty="0" smtClean="0">
              <a:solidFill>
                <a:srgbClr val="FFFF00"/>
              </a:solidFill>
              <a:latin typeface="Lucida Sans Unicode"/>
              <a:ea typeface="黑体" panose="02010609060101010101" pitchFamily="49" charset="-122"/>
              <a:cs typeface="+mn-cs"/>
            </a:rPr>
            <a:t>、</a:t>
          </a:r>
          <a:r>
            <a:rPr lang="en-US" altLang="zh-CN" sz="2200" b="1" kern="1200" dirty="0" smtClean="0">
              <a:solidFill>
                <a:srgbClr val="FFFF00"/>
              </a:solidFill>
              <a:latin typeface="Lucida Sans Unicode"/>
              <a:ea typeface="黑体" panose="02010609060101010101" pitchFamily="49" charset="-122"/>
              <a:cs typeface="+mn-cs"/>
            </a:rPr>
            <a:t>PCL</a:t>
          </a:r>
          <a:r>
            <a:rPr lang="zh-CN" altLang="en-US" sz="2200" b="1" kern="1200" dirty="0" smtClean="0">
              <a:solidFill>
                <a:srgbClr val="FFFF00"/>
              </a:solidFill>
              <a:latin typeface="Lucida Sans Unicode"/>
              <a:ea typeface="黑体" panose="02010609060101010101" pitchFamily="49" charset="-122"/>
              <a:cs typeface="+mn-cs"/>
            </a:rPr>
            <a:t>、</a:t>
          </a:r>
          <a:r>
            <a:rPr lang="en-US" altLang="zh-CN" sz="2200" b="1" kern="1200" dirty="0" smtClean="0">
              <a:solidFill>
                <a:srgbClr val="FFFF00"/>
              </a:solidFill>
              <a:latin typeface="Lucida Sans Unicode"/>
              <a:ea typeface="黑体" panose="02010609060101010101" pitchFamily="49" charset="-122"/>
              <a:cs typeface="+mn-cs"/>
            </a:rPr>
            <a:t>Deep learning</a:t>
          </a:r>
          <a:endParaRPr lang="en-US" altLang="zh-CN" sz="2200" b="1" kern="1200" dirty="0">
            <a:solidFill>
              <a:srgbClr val="FFFF00"/>
            </a:solidFill>
            <a:latin typeface="Lucida Sans Unicode"/>
            <a:ea typeface="黑体" panose="02010609060101010101" pitchFamily="49" charset="-122"/>
            <a:cs typeface="+mn-cs"/>
          </a:endParaRPr>
        </a:p>
      </dsp:txBody>
      <dsp:txXfrm>
        <a:off x="6989490" y="1407927"/>
        <a:ext cx="2555217" cy="1292821"/>
      </dsp:txXfrm>
    </dsp:sp>
    <dsp:sp modelId="{FC92930D-4666-4A9B-BCA8-0F994F179BFF}">
      <dsp:nvSpPr>
        <dsp:cNvPr id="0" name=""/>
        <dsp:cNvSpPr/>
      </dsp:nvSpPr>
      <dsp:spPr>
        <a:xfrm>
          <a:off x="6949268" y="2952242"/>
          <a:ext cx="2635661" cy="137326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639D">
                <a:hueOff val="1218038"/>
                <a:satOff val="-21072"/>
                <a:lumOff val="-4510"/>
                <a:alphaOff val="0"/>
                <a:shade val="15000"/>
                <a:satMod val="180000"/>
              </a:srgbClr>
            </a:gs>
            <a:gs pos="50000">
              <a:srgbClr val="39639D">
                <a:hueOff val="1218038"/>
                <a:satOff val="-21072"/>
                <a:lumOff val="-4510"/>
                <a:alphaOff val="0"/>
                <a:shade val="45000"/>
                <a:satMod val="170000"/>
              </a:srgbClr>
            </a:gs>
            <a:gs pos="70000">
              <a:srgbClr val="39639D">
                <a:hueOff val="1218038"/>
                <a:satOff val="-21072"/>
                <a:lumOff val="-4510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1218038"/>
                <a:satOff val="-21072"/>
                <a:lumOff val="-451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b="1" kern="1200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MATEROOT based on ROOT</a:t>
          </a:r>
          <a:r>
            <a:rPr lang="zh-CN" altLang="en-US" sz="2200" b="1" kern="1200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、</a:t>
          </a:r>
          <a:r>
            <a:rPr lang="en-US" altLang="zh-CN" sz="2200" b="1" kern="1200" dirty="0" smtClean="0">
              <a:solidFill>
                <a:srgbClr val="FFFF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Geant4</a:t>
          </a:r>
          <a:endParaRPr lang="en-US" altLang="zh-CN" sz="2200" b="1" kern="1200" dirty="0">
            <a:solidFill>
              <a:srgbClr val="FFFF00"/>
            </a:solidFill>
            <a:latin typeface="Arial" panose="020B0604020202020204" pitchFamily="34" charset="0"/>
            <a:ea typeface="黑体" panose="02010609060101010101" pitchFamily="49" charset="-122"/>
            <a:cs typeface="Arial" panose="020B0604020202020204" pitchFamily="34" charset="0"/>
          </a:endParaRPr>
        </a:p>
      </dsp:txBody>
      <dsp:txXfrm>
        <a:off x="6989490" y="2992464"/>
        <a:ext cx="2555217" cy="1292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B3EEE-233F-4A34-B1D7-3043F6FD6E2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12664-BBD7-45A7-B9E1-C90136A89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1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30A47-F935-484C-ACA3-DB7ECC587D6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D5AA6-943B-413A-AFA5-88C1745CB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36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D5AA6-943B-413A-AFA5-88C1745CB5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14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封装功能模块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D5AA6-943B-413A-AFA5-88C1745CB5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93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938028" y="1268762"/>
            <a:ext cx="10363200" cy="1829761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914400" y="3464444"/>
            <a:ext cx="10363200" cy="1199704"/>
          </a:xfrm>
          <a:prstGeom prst="rect">
            <a:avLst/>
          </a:prstGeo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 dirty="0" smtClean="0"/>
              <a:t>单击此处编辑母版副标题样式</a:t>
            </a:r>
            <a:endParaRPr kumimoji="0" 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-5019" y="4953001"/>
            <a:ext cx="12197020" cy="1912088"/>
            <a:chOff x="-3765" y="4832896"/>
            <a:chExt cx="9147765" cy="2032192"/>
          </a:xfrm>
        </p:grpSpPr>
        <p:sp>
          <p:nvSpPr>
            <p:cNvPr id="7" name="任意多边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任意多边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0ED7DF4-97BB-43B6-B8CF-CA6316A8A260}" type="datetime1">
              <a:rPr lang="zh-CN" altLang="en-US" smtClean="0"/>
              <a:t>2024/11/29</a:t>
            </a:fld>
            <a:endParaRPr lang="zh-CN" altLang="en-US" dirty="0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>
          <a:xfrm>
            <a:off x="5840100" y="6407947"/>
            <a:ext cx="313424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altLang="zh-CN" dirty="0" smtClean="0"/>
              <a:t>NAG @ IMP</a:t>
            </a:r>
            <a:endParaRPr lang="zh-CN" altLang="en-US" dirty="0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 hasCustomPrompt="1"/>
          </p:nvPr>
        </p:nvSpPr>
        <p:spPr>
          <a:xfrm>
            <a:off x="0" y="44624"/>
            <a:ext cx="12144672" cy="720080"/>
          </a:xfrm>
          <a:prstGeom prst="rect">
            <a:avLst/>
          </a:prstGeom>
          <a:solidFill>
            <a:srgbClr val="002060"/>
          </a:solidFill>
        </p:spPr>
        <p:txBody>
          <a:bodyPr lIns="288000" rtlCol="0">
            <a:noAutofit/>
          </a:bodyPr>
          <a:lstStyle>
            <a:lvl1pPr>
              <a:defRPr sz="3200">
                <a:solidFill>
                  <a:srgbClr val="CCFFFF"/>
                </a:solidFill>
                <a:effectLst/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kumimoji="0" lang="en-US" dirty="0" smtClean="0"/>
              <a:t>  title</a:t>
            </a:r>
            <a:endParaRPr kumimoji="0"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287357" y="908721"/>
            <a:ext cx="11665297" cy="468052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>
              <a:spcBef>
                <a:spcPts val="1200"/>
              </a:spcBef>
              <a:buClr>
                <a:srgbClr val="3366CC"/>
              </a:buClr>
              <a:buSzPct val="60000"/>
              <a:buFont typeface="Wingdings" pitchFamily="2" charset="2"/>
              <a:buChar char="q"/>
              <a:defRPr sz="2200">
                <a:latin typeface="Arial" pitchFamily="34" charset="0"/>
                <a:cs typeface="Arial" pitchFamily="34" charset="0"/>
              </a:defRPr>
            </a:lvl1pPr>
            <a:lvl2pPr marL="621792" indent="-228600">
              <a:buClrTx/>
              <a:buSzPct val="100000"/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5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extLst/>
          </a:lstStyle>
          <a:p>
            <a:pPr lvl="0" eaLnBrk="1" latinLnBrk="0" hangingPunct="1"/>
            <a:r>
              <a:rPr lang="en-US" altLang="zh-CN" dirty="0" smtClean="0"/>
              <a:t>A</a:t>
            </a:r>
            <a:endParaRPr lang="zh-CN" altLang="en-US" dirty="0" smtClean="0"/>
          </a:p>
          <a:p>
            <a:pPr lvl="1" eaLnBrk="1" latinLnBrk="0" hangingPunct="1"/>
            <a:r>
              <a:rPr lang="en-US" altLang="zh-CN" dirty="0" smtClean="0"/>
              <a:t>a</a:t>
            </a:r>
          </a:p>
          <a:p>
            <a:pPr lvl="2" eaLnBrk="1" latinLnBrk="0" hangingPunct="1"/>
            <a:r>
              <a:rPr kumimoji="0" lang="en-US" dirty="0" smtClean="0"/>
              <a:t>a</a:t>
            </a:r>
          </a:p>
          <a:p>
            <a:pPr lvl="0" eaLnBrk="1" latinLnBrk="0" hangingPunct="1"/>
            <a:r>
              <a:rPr kumimoji="0" lang="en-US" altLang="zh-CN" dirty="0" smtClean="0"/>
              <a:t>A</a:t>
            </a:r>
          </a:p>
          <a:p>
            <a:pPr lvl="1" eaLnBrk="1" latinLnBrk="0" hangingPunct="1"/>
            <a:endParaRPr kumimoji="0"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56992" y="6597352"/>
            <a:ext cx="487680" cy="253916"/>
          </a:xfrm>
        </p:spPr>
        <p:txBody>
          <a:bodyPr/>
          <a:lstStyle>
            <a:lvl1pPr algn="r"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24680" y="692624"/>
            <a:ext cx="1216935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34AB53B-2005-40C8-BD60-43DE9DE953AC}" type="datetime1">
              <a:rPr lang="zh-CN" altLang="en-US" smtClean="0"/>
              <a:t>2024/11/29</a:t>
            </a:fld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11529696" y="6407947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1" name="组合 2"/>
          <p:cNvGrpSpPr/>
          <p:nvPr userDrawn="1"/>
        </p:nvGrpSpPr>
        <p:grpSpPr>
          <a:xfrm>
            <a:off x="-12316" y="6525344"/>
            <a:ext cx="8700604" cy="347118"/>
            <a:chOff x="-9237" y="5763736"/>
            <a:chExt cx="5449134" cy="1108725"/>
          </a:xfrm>
        </p:grpSpPr>
        <p:sp>
          <p:nvSpPr>
            <p:cNvPr id="16" name="任意多边形 12"/>
            <p:cNvSpPr>
              <a:spLocks/>
            </p:cNvSpPr>
            <p:nvPr/>
          </p:nvSpPr>
          <p:spPr bwMode="auto">
            <a:xfrm>
              <a:off x="499273" y="5944936"/>
              <a:ext cx="4940624" cy="9210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7485" h="337">
                  <a:moveTo>
                    <a:pt x="0" y="2"/>
                  </a:moveTo>
                  <a:lnTo>
                    <a:pt x="7485" y="337"/>
                  </a:lnTo>
                  <a:lnTo>
                    <a:pt x="5558" y="337"/>
                  </a:lnTo>
                  <a:lnTo>
                    <a:pt x="1" y="0"/>
                  </a:lnTo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2160"/>
            </a:p>
          </p:txBody>
        </p:sp>
        <p:sp>
          <p:nvSpPr>
            <p:cNvPr id="17" name="任意多边形 11"/>
            <p:cNvSpPr>
              <a:spLocks/>
            </p:cNvSpPr>
            <p:nvPr/>
          </p:nvSpPr>
          <p:spPr bwMode="auto">
            <a:xfrm>
              <a:off x="485717" y="5939011"/>
              <a:ext cx="3690451" cy="93345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591" h="588">
                  <a:moveTo>
                    <a:pt x="0" y="0"/>
                  </a:moveTo>
                  <a:lnTo>
                    <a:pt x="5591" y="585"/>
                  </a:lnTo>
                  <a:lnTo>
                    <a:pt x="4415" y="588"/>
                  </a:lnTo>
                  <a:lnTo>
                    <a:pt x="12" y="4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2160"/>
            </a:p>
          </p:txBody>
        </p:sp>
        <p:sp>
          <p:nvSpPr>
            <p:cNvPr id="19" name="直角三角形 13"/>
            <p:cNvSpPr>
              <a:spLocks/>
            </p:cNvSpPr>
            <p:nvPr/>
          </p:nvSpPr>
          <p:spPr bwMode="auto">
            <a:xfrm>
              <a:off x="-1" y="5763736"/>
              <a:ext cx="3402314" cy="1080869"/>
            </a:xfrm>
            <a:prstGeom prst="rtTriangle">
              <a:avLst/>
            </a:prstGeom>
            <a:solidFill>
              <a:schemeClr val="bg2">
                <a:lumMod val="75000"/>
              </a:schemeClr>
            </a:soli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2160"/>
            </a:p>
          </p:txBody>
        </p:sp>
        <p:cxnSp>
          <p:nvCxnSpPr>
            <p:cNvPr id="20" name="直接连接符 14"/>
            <p:cNvCxnSpPr/>
            <p:nvPr/>
          </p:nvCxnSpPr>
          <p:spPr>
            <a:xfrm>
              <a:off x="-9237" y="5787738"/>
              <a:ext cx="3405509" cy="108438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 userDrawn="1"/>
        </p:nvSpPr>
        <p:spPr>
          <a:xfrm>
            <a:off x="47329" y="6597352"/>
            <a:ext cx="20882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MATE</a:t>
            </a:r>
            <a:r>
              <a:rPr lang="zh-CN" altLang="en-US" sz="1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合作组，张宁涛</a:t>
            </a:r>
            <a:endParaRPr lang="en-US" sz="10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gif"/><Relationship Id="rId5" Type="http://schemas.openxmlformats.org/officeDocument/2006/relationships/image" Target="../media/image83.jpe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873630"/>
            <a:ext cx="12192000" cy="204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正方形/長方形 24"/>
          <p:cNvSpPr/>
          <p:nvPr/>
        </p:nvSpPr>
        <p:spPr>
          <a:xfrm>
            <a:off x="551383" y="4417861"/>
            <a:ext cx="11365779" cy="96408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anchor="ctr"/>
          <a:lstStyle/>
          <a:p>
            <a:pPr lvl="0" algn="ctr"/>
            <a:r>
              <a:rPr lang="en-US" altLang="ja-JP" sz="2100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MATE: M</a:t>
            </a:r>
            <a:r>
              <a:rPr lang="en-US" altLang="ja-JP" sz="2100" b="1" kern="0" dirty="0" smtClean="0">
                <a:latin typeface="Arial" pitchFamily="34" charset="0"/>
                <a:cs typeface="Arial" pitchFamily="34" charset="0"/>
              </a:rPr>
              <a:t>ulti-purpose</a:t>
            </a:r>
            <a:r>
              <a:rPr lang="en-US" altLang="ja-JP" sz="2100" b="1" kern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100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zh-CN" sz="2100" b="1" kern="0" dirty="0" smtClean="0">
                <a:latin typeface="Arial" pitchFamily="34" charset="0"/>
                <a:cs typeface="Arial" pitchFamily="34" charset="0"/>
              </a:rPr>
              <a:t>ctive-target </a:t>
            </a:r>
            <a:r>
              <a:rPr lang="en-US" altLang="zh-CN" sz="2100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altLang="ja-JP" sz="2100" b="1" kern="0" dirty="0" smtClean="0">
                <a:latin typeface="Arial" pitchFamily="34" charset="0"/>
                <a:cs typeface="Arial" pitchFamily="34" charset="0"/>
              </a:rPr>
              <a:t>ime </a:t>
            </a:r>
            <a:r>
              <a:rPr lang="en-US" altLang="ja-JP" sz="2100" b="1" kern="0" dirty="0">
                <a:latin typeface="Arial" pitchFamily="34" charset="0"/>
                <a:cs typeface="Arial" pitchFamily="34" charset="0"/>
              </a:rPr>
              <a:t>P</a:t>
            </a:r>
            <a:r>
              <a:rPr lang="en-US" altLang="ja-JP" sz="2100" b="1" kern="0" dirty="0" smtClean="0">
                <a:latin typeface="Arial" pitchFamily="34" charset="0"/>
                <a:cs typeface="Arial" pitchFamily="34" charset="0"/>
              </a:rPr>
              <a:t>rojection </a:t>
            </a:r>
            <a:r>
              <a:rPr lang="en-US" altLang="ja-JP" sz="2100" b="1" kern="0" dirty="0">
                <a:latin typeface="Arial" pitchFamily="34" charset="0"/>
                <a:cs typeface="Arial" pitchFamily="34" charset="0"/>
              </a:rPr>
              <a:t>C</a:t>
            </a:r>
            <a:r>
              <a:rPr lang="en-US" altLang="ja-JP" sz="2100" b="1" kern="0" dirty="0" smtClean="0">
                <a:latin typeface="Arial" pitchFamily="34" charset="0"/>
                <a:cs typeface="Arial" pitchFamily="34" charset="0"/>
              </a:rPr>
              <a:t>hamber </a:t>
            </a:r>
            <a:r>
              <a:rPr lang="en-US" altLang="ja-JP" sz="2100" b="1" kern="0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altLang="ja-JP" sz="2100" b="1" kern="0" dirty="0" smtClean="0">
                <a:latin typeface="Arial" pitchFamily="34" charset="0"/>
                <a:cs typeface="Arial" pitchFamily="34" charset="0"/>
              </a:rPr>
              <a:t>Nuclear </a:t>
            </a:r>
            <a:r>
              <a:rPr lang="en-US" altLang="ja-JP" sz="2100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ja-JP" sz="2100" b="1" kern="0" dirty="0" smtClean="0">
                <a:latin typeface="Arial" pitchFamily="34" charset="0"/>
                <a:cs typeface="Arial" pitchFamily="34" charset="0"/>
              </a:rPr>
              <a:t>xperiments</a:t>
            </a:r>
            <a:endParaRPr lang="en-US" altLang="ja-JP" sz="2100" b="1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891"/>
          <a:stretch/>
        </p:blipFill>
        <p:spPr>
          <a:xfrm>
            <a:off x="10776520" y="5180525"/>
            <a:ext cx="1195739" cy="1525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38" y="5170272"/>
            <a:ext cx="1803655" cy="14668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909" y="5153042"/>
            <a:ext cx="2221082" cy="14723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2936" y="5164768"/>
            <a:ext cx="1823384" cy="1485341"/>
          </a:xfrm>
          <a:prstGeom prst="rect">
            <a:avLst/>
          </a:prstGeom>
        </p:spPr>
      </p:pic>
      <p:sp>
        <p:nvSpPr>
          <p:cNvPr id="19" name="タイトル 11"/>
          <p:cNvSpPr txBox="1">
            <a:spLocks/>
          </p:cNvSpPr>
          <p:nvPr/>
        </p:nvSpPr>
        <p:spPr bwMode="auto">
          <a:xfrm>
            <a:off x="1714996" y="1814959"/>
            <a:ext cx="8629476" cy="14700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fontAlgn="auto">
              <a:spcBef>
                <a:spcPts val="1200"/>
              </a:spcBef>
              <a:spcAft>
                <a:spcPts val="0"/>
              </a:spcAft>
            </a:pPr>
            <a:r>
              <a:rPr kumimoji="0" lang="zh-CN" altLang="en-US" sz="3600" b="1" spc="3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活性靶时间投影室</a:t>
            </a:r>
            <a:r>
              <a:rPr kumimoji="0" lang="en-US" altLang="zh-CN" sz="3600" b="1" spc="3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MATE-TPC</a:t>
            </a:r>
            <a:r>
              <a:rPr kumimoji="0" lang="zh-CN" altLang="en-US" sz="3600" b="1" spc="3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的研制和实验研究进展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 bwMode="auto">
          <a:xfrm>
            <a:off x="2762969" y="3360986"/>
            <a:ext cx="64293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anose="0204050205050503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张宁涛，</a:t>
            </a:r>
            <a:r>
              <a:rPr kumimoji="1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MATE</a:t>
            </a:r>
            <a:r>
              <a:rPr kumimoji="1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anose="0204050205050503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合作组</a:t>
            </a:r>
            <a:endParaRPr kumimoji="1" lang="en-US" altLang="ja-JP" sz="2400" b="1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anose="0204050205050503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" name="サブタイトル 2"/>
          <p:cNvSpPr txBox="1">
            <a:spLocks/>
          </p:cNvSpPr>
          <p:nvPr/>
        </p:nvSpPr>
        <p:spPr bwMode="auto">
          <a:xfrm>
            <a:off x="2834406" y="3937620"/>
            <a:ext cx="6286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ts val="575"/>
              </a:spcBef>
              <a:spcAft>
                <a:spcPct val="0"/>
              </a:spcAft>
              <a:buClr>
                <a:srgbClr val="00007F"/>
              </a:buClr>
              <a:buSzPct val="85000"/>
            </a:pPr>
            <a:r>
              <a:rPr lang="zh-CN" altLang="en-US" sz="2400" b="1" dirty="0" smtClean="0">
                <a:latin typeface="Palatino Linotype" panose="02040502050505030304" pitchFamily="18" charset="0"/>
                <a:cs typeface="Times New Roman" panose="02020603050405020304" pitchFamily="18" charset="0"/>
              </a:rPr>
              <a:t>中科院近代物理研究所</a:t>
            </a:r>
            <a:endParaRPr lang="en-US" altLang="ja-JP" sz="2400" b="1" dirty="0" smtClean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0546" y="5153042"/>
            <a:ext cx="1323566" cy="1516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193" y="78888"/>
            <a:ext cx="6934200" cy="1466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8832" y="55604"/>
            <a:ext cx="2983632" cy="1450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0146" y="5180525"/>
            <a:ext cx="1282908" cy="1444849"/>
          </a:xfrm>
          <a:prstGeom prst="rect">
            <a:avLst/>
          </a:prstGeom>
        </p:spPr>
      </p:pic>
      <p:sp>
        <p:nvSpPr>
          <p:cNvPr id="11" name="Flowchart: Process 10"/>
          <p:cNvSpPr/>
          <p:nvPr/>
        </p:nvSpPr>
        <p:spPr>
          <a:xfrm>
            <a:off x="0" y="1747037"/>
            <a:ext cx="12192000" cy="45719"/>
          </a:xfrm>
          <a:prstGeom prst="flowChartProcess">
            <a:avLst/>
          </a:prstGeom>
          <a:solidFill>
            <a:srgbClr val="0000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4422" y="5153042"/>
            <a:ext cx="1655033" cy="15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2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MATE</a:t>
            </a:r>
            <a:r>
              <a:rPr lang="zh-CN" altLang="en-US" dirty="0" smtClean="0">
                <a:solidFill>
                  <a:srgbClr val="FFFF00"/>
                </a:solidFill>
              </a:rPr>
              <a:t>典</a:t>
            </a:r>
            <a:r>
              <a:rPr lang="zh-CN" altLang="en-US" dirty="0">
                <a:solidFill>
                  <a:srgbClr val="FFFF00"/>
                </a:solidFill>
              </a:rPr>
              <a:t>型的射程分辨</a:t>
            </a: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6450881" y="1628800"/>
            <a:ext cx="4464496" cy="381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8992" y="3029217"/>
            <a:ext cx="137331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三</a:t>
            </a:r>
            <a:r>
              <a:rPr lang="el-GR" altLang="zh-CN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α</a:t>
            </a:r>
            <a:r>
              <a:rPr lang="zh-CN" alt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源</a:t>
            </a:r>
            <a:endParaRPr lang="en-US" altLang="zh-CN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zh-CN" alt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射程分辨</a:t>
            </a:r>
          </a:p>
        </p:txBody>
      </p:sp>
      <p:pic>
        <p:nvPicPr>
          <p:cNvPr id="7" name="Picture 2" descr="C:\Users\tj\Documents\WeChat Files\wxid_77v7vfe4lru922\FileStorage\File\2022-05\out\ou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1" y="1411783"/>
            <a:ext cx="4896544" cy="428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46425" y="1411783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4F4FFF"/>
                </a:solidFill>
                <a:latin typeface="Arial" pitchFamily="34" charset="0"/>
                <a:cs typeface="Arial" pitchFamily="34" charset="0"/>
              </a:rPr>
              <a:t>Alpha tracks in pad plane</a:t>
            </a:r>
            <a:endParaRPr lang="zh-CN" altLang="en-US" sz="1400" b="1" dirty="0" smtClean="0">
              <a:solidFill>
                <a:srgbClr val="4F4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ame 8"/>
          <p:cNvSpPr/>
          <p:nvPr/>
        </p:nvSpPr>
        <p:spPr>
          <a:xfrm>
            <a:off x="618233" y="1267767"/>
            <a:ext cx="4968552" cy="4430950"/>
          </a:xfrm>
          <a:prstGeom prst="frame">
            <a:avLst>
              <a:gd name="adj1" fmla="val 406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4976" y="1381005"/>
            <a:ext cx="274146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50mbar </a:t>
            </a:r>
            <a:r>
              <a:rPr lang="en-US" altLang="zh-CN" dirty="0" err="1" smtClean="0">
                <a:latin typeface="Arial" pitchFamily="34" charset="0"/>
                <a:cs typeface="Arial" pitchFamily="34" charset="0"/>
              </a:rPr>
              <a:t>isobutane</a:t>
            </a:r>
            <a:endParaRPr lang="zh-CN" alt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3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FF00"/>
                </a:solidFill>
              </a:rPr>
              <a:t>低气压</a:t>
            </a:r>
            <a:r>
              <a:rPr lang="en-US" altLang="zh-CN" dirty="0" err="1">
                <a:solidFill>
                  <a:srgbClr val="FFFF00"/>
                </a:solidFill>
              </a:rPr>
              <a:t>Micromegas</a:t>
            </a:r>
            <a:r>
              <a:rPr lang="zh-CN" altLang="en-US" dirty="0">
                <a:solidFill>
                  <a:srgbClr val="FFFF00"/>
                </a:solidFill>
              </a:rPr>
              <a:t>的</a:t>
            </a:r>
            <a:r>
              <a:rPr lang="en-US" altLang="zh-CN" dirty="0">
                <a:solidFill>
                  <a:srgbClr val="FFFF00"/>
                </a:solidFill>
              </a:rPr>
              <a:t>TPC(</a:t>
            </a:r>
            <a:r>
              <a:rPr lang="el-GR" altLang="zh-CN" dirty="0">
                <a:solidFill>
                  <a:srgbClr val="FFFF00"/>
                </a:solidFill>
              </a:rPr>
              <a:t>μ</a:t>
            </a:r>
            <a:r>
              <a:rPr lang="en-US" altLang="zh-CN" dirty="0">
                <a:solidFill>
                  <a:srgbClr val="FFFF00"/>
                </a:solidFill>
              </a:rPr>
              <a:t>MATE)</a:t>
            </a:r>
            <a:r>
              <a:rPr lang="zh-CN" altLang="en-US" dirty="0">
                <a:solidFill>
                  <a:srgbClr val="FFFF00"/>
                </a:solidFill>
              </a:rPr>
              <a:t>探测器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579" y="908720"/>
            <a:ext cx="5197037" cy="4489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65508" y="239548"/>
            <a:ext cx="3103608" cy="4464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9496" y="2420886"/>
            <a:ext cx="237626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altLang="zh-CN" b="1" dirty="0" err="1" smtClean="0">
                <a:latin typeface="Arial" pitchFamily="34" charset="0"/>
                <a:cs typeface="Arial" pitchFamily="34" charset="0"/>
              </a:rPr>
              <a:t>Micromegas</a:t>
            </a:r>
            <a:endParaRPr lang="en-US" altLang="zh-CN" b="1" dirty="0" smtClean="0">
              <a:latin typeface="Arial" pitchFamily="34" charset="0"/>
              <a:cs typeface="Arial" pitchFamily="34" charset="0"/>
            </a:endParaRPr>
          </a:p>
          <a:p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（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gap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：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500 </a:t>
            </a:r>
            <a:r>
              <a:rPr lang="el-GR" altLang="zh-CN" b="1" dirty="0">
                <a:latin typeface="Arial" pitchFamily="34" charset="0"/>
                <a:cs typeface="Arial" pitchFamily="34" charset="0"/>
              </a:rPr>
              <a:t>μ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）</a:t>
            </a:r>
          </a:p>
        </p:txBody>
      </p:sp>
      <p:sp>
        <p:nvSpPr>
          <p:cNvPr id="8" name="TextBox 7"/>
          <p:cNvSpPr txBox="1"/>
          <p:nvPr/>
        </p:nvSpPr>
        <p:spPr>
          <a:xfrm rot="21401056">
            <a:off x="8121277" y="2449997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Field Cage</a:t>
            </a:r>
            <a:endParaRPr lang="zh-CN" alt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3352" y="6237312"/>
            <a:ext cx="648286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Jianxin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 Feng, </a:t>
            </a:r>
            <a:r>
              <a:rPr lang="en-US" altLang="zh-CN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Zhiyong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 Zhang</a:t>
            </a:r>
            <a:r>
              <a:rPr lang="en-US" altLang="zh-CN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*(</a:t>
            </a:r>
            <a:r>
              <a:rPr lang="zh-CN" alt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张志永</a:t>
            </a:r>
            <a:r>
              <a:rPr lang="en-US" altLang="zh-CN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中科大</a:t>
            </a:r>
            <a:r>
              <a:rPr lang="en-US" altLang="zh-CN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altLang="zh-CN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NIMA1031(2022)166595.</a:t>
            </a:r>
            <a:endParaRPr lang="zh-CN" alt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14091" y="5612216"/>
            <a:ext cx="3838493" cy="4247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应用在</a:t>
            </a:r>
            <a:r>
              <a:rPr lang="en-US" altLang="zh-CN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50p</a:t>
            </a:r>
            <a:r>
              <a:rPr lang="el-GR" altLang="zh-CN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altLang="zh-CN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zh-CN" alt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强流实验测量！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28" y="4278900"/>
            <a:ext cx="5863647" cy="19584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93428" y="1072348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USTC</a:t>
            </a:r>
            <a:endParaRPr lang="zh-CN" altLang="en-US" sz="1800" dirty="0">
              <a:solidFill>
                <a:srgbClr val="00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46422" y="939013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i="1" dirty="0" smtClean="0">
                <a:solidFill>
                  <a:srgbClr val="00FF00"/>
                </a:solidFill>
                <a:latin typeface="+mj-ea"/>
                <a:ea typeface="+mj-ea"/>
                <a:cs typeface="Arial" panose="020B0604020202020204" pitchFamily="34" charset="0"/>
              </a:rPr>
              <a:t>鲁辰桂</a:t>
            </a:r>
            <a:endParaRPr lang="en-US" altLang="zh-CN" b="1" i="1" dirty="0" smtClean="0">
              <a:solidFill>
                <a:srgbClr val="00FF00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r>
              <a:rPr lang="zh-CN" altLang="en-US" b="1" i="1" dirty="0" smtClean="0">
                <a:solidFill>
                  <a:srgbClr val="00FF00"/>
                </a:solidFill>
                <a:latin typeface="+mj-ea"/>
                <a:ea typeface="+mj-ea"/>
                <a:cs typeface="Arial" panose="020B0604020202020204" pitchFamily="34" charset="0"/>
              </a:rPr>
              <a:t>张宁涛</a:t>
            </a:r>
            <a:endParaRPr lang="zh-CN" altLang="en-US" b="1" dirty="0">
              <a:solidFill>
                <a:srgbClr val="00FF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4421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3503712" cy="648064"/>
          </a:xfrm>
          <a:solidFill>
            <a:srgbClr val="0000FF">
              <a:alpha val="20000"/>
            </a:srgbClr>
          </a:solidFill>
        </p:spPr>
        <p:txBody>
          <a:bodyPr/>
          <a:lstStyle/>
          <a:p>
            <a:r>
              <a:rPr lang="en-US" altLang="zh-CN" dirty="0">
                <a:solidFill>
                  <a:srgbClr val="0000FF"/>
                </a:solidFill>
              </a:rPr>
              <a:t>GET</a:t>
            </a:r>
            <a:r>
              <a:rPr lang="zh-CN" altLang="en-US" dirty="0">
                <a:solidFill>
                  <a:srgbClr val="0000FF"/>
                </a:solidFill>
              </a:rPr>
              <a:t>电子学系统</a:t>
            </a:r>
          </a:p>
        </p:txBody>
      </p:sp>
      <p:pic>
        <p:nvPicPr>
          <p:cNvPr id="5" name="图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12" y="2865169"/>
            <a:ext cx="4179971" cy="288032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303112" y="5838363"/>
            <a:ext cx="416699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1600" b="1" dirty="0" smtClean="0"/>
              <a:t>对于单块</a:t>
            </a:r>
            <a:r>
              <a:rPr lang="en-US" altLang="zh-CN" sz="1600" b="1" dirty="0" err="1" smtClean="0"/>
              <a:t>CoBo</a:t>
            </a:r>
            <a:r>
              <a:rPr lang="zh-CN" altLang="en-US" sz="1600" b="1" dirty="0" smtClean="0"/>
              <a:t>，共</a:t>
            </a:r>
            <a:r>
              <a:rPr lang="en-US" altLang="zh-CN" sz="1600" b="1" dirty="0" smtClean="0"/>
              <a:t>1024</a:t>
            </a:r>
            <a:r>
              <a:rPr lang="zh-CN" altLang="en-US" sz="1600" b="1" dirty="0" smtClean="0"/>
              <a:t>路</a:t>
            </a:r>
            <a:r>
              <a:rPr lang="zh-CN" altLang="zh-CN" sz="1600" b="1" dirty="0" smtClean="0"/>
              <a:t>，</a:t>
            </a:r>
            <a:r>
              <a:rPr lang="zh-CN" altLang="en-US" sz="1600" b="1" dirty="0" smtClean="0"/>
              <a:t>一个事件</a:t>
            </a:r>
            <a:r>
              <a:rPr lang="zh-CN" altLang="zh-CN" sz="1600" b="1" dirty="0" smtClean="0"/>
              <a:t>点火</a:t>
            </a:r>
            <a:r>
              <a:rPr lang="en-US" altLang="zh-CN" sz="1600" b="1" dirty="0" smtClean="0"/>
              <a:t>pad</a:t>
            </a:r>
            <a:r>
              <a:rPr lang="zh-CN" altLang="zh-CN" sz="1600" b="1" dirty="0" smtClean="0"/>
              <a:t>数</a:t>
            </a:r>
            <a:r>
              <a:rPr lang="en-US" altLang="zh-CN" sz="1600" b="1" dirty="0"/>
              <a:t>~</a:t>
            </a:r>
            <a:r>
              <a:rPr lang="en-US" altLang="zh-CN" sz="1600" b="1" dirty="0" smtClean="0"/>
              <a:t>120</a:t>
            </a:r>
            <a:r>
              <a:rPr lang="zh-CN" altLang="zh-CN" sz="1600" b="1" dirty="0"/>
              <a:t>路</a:t>
            </a:r>
            <a:r>
              <a:rPr lang="zh-CN" altLang="zh-CN" sz="1600" b="1" dirty="0" smtClean="0"/>
              <a:t>，</a:t>
            </a:r>
            <a:r>
              <a:rPr lang="en-US" altLang="zh-CN" sz="1600" b="1" dirty="0" smtClean="0"/>
              <a:t>ZBUF</a:t>
            </a:r>
            <a:r>
              <a:rPr lang="zh-CN" altLang="en-US" sz="1600" b="1" dirty="0" smtClean="0"/>
              <a:t>传输</a:t>
            </a:r>
            <a:r>
              <a:rPr lang="en-US" altLang="zh-CN" sz="1600" b="1" dirty="0" smtClean="0"/>
              <a:t>55 MB/s</a:t>
            </a:r>
            <a:r>
              <a:rPr lang="zh-CN" altLang="en-US" sz="1600" b="1" dirty="0" smtClean="0"/>
              <a:t>，</a:t>
            </a:r>
            <a:r>
              <a:rPr lang="zh-CN" altLang="en-US" sz="1600" b="1" dirty="0" smtClean="0">
                <a:solidFill>
                  <a:srgbClr val="FF0000"/>
                </a:solidFill>
              </a:rPr>
              <a:t>能接收的</a:t>
            </a:r>
            <a:r>
              <a:rPr lang="zh-CN" altLang="zh-CN" sz="1600" b="1" dirty="0" smtClean="0">
                <a:solidFill>
                  <a:srgbClr val="FF0000"/>
                </a:solidFill>
              </a:rPr>
              <a:t>有效触发率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240 Hz</a:t>
            </a:r>
            <a:r>
              <a:rPr lang="zh-CN" altLang="en-US" sz="1600" b="1" dirty="0" smtClean="0">
                <a:solidFill>
                  <a:srgbClr val="FF0000"/>
                </a:solidFill>
              </a:rPr>
              <a:t>。</a:t>
            </a:r>
            <a:endParaRPr lang="en-US" altLang="zh-CN" sz="1600" b="1" dirty="0" smtClean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80176" y="454909"/>
            <a:ext cx="189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latin typeface="Arial" pitchFamily="34" charset="0"/>
                <a:cs typeface="Arial" pitchFamily="34" charset="0"/>
              </a:rPr>
              <a:t>NARVAL</a:t>
            </a:r>
            <a:r>
              <a:rPr lang="zh-CN" altLang="en-US" sz="1200" b="1" dirty="0" smtClean="0">
                <a:latin typeface="Arial" pitchFamily="34" charset="0"/>
                <a:cs typeface="Arial" pitchFamily="34" charset="0"/>
              </a:rPr>
              <a:t>获取</a:t>
            </a:r>
            <a:r>
              <a:rPr lang="en-US" altLang="zh-CN" sz="12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zh-CN" sz="1200" b="1" dirty="0" err="1" smtClean="0">
                <a:latin typeface="Arial" pitchFamily="34" charset="0"/>
                <a:cs typeface="Arial" pitchFamily="34" charset="0"/>
              </a:rPr>
              <a:t>Ganil</a:t>
            </a:r>
            <a:r>
              <a:rPr lang="zh-CN" altLang="en-US" sz="1200" b="1" dirty="0" smtClean="0">
                <a:latin typeface="Arial" pitchFamily="34" charset="0"/>
                <a:cs typeface="Arial" pitchFamily="34" charset="0"/>
              </a:rPr>
              <a:t>开发</a:t>
            </a:r>
            <a:r>
              <a:rPr lang="en-US" altLang="zh-CN" sz="1200" b="1" dirty="0" smtClean="0">
                <a:latin typeface="Arial" pitchFamily="34" charset="0"/>
                <a:cs typeface="Arial" pitchFamily="34" charset="0"/>
              </a:rPr>
              <a:t>)</a:t>
            </a:r>
            <a:endParaRPr lang="zh-CN" altLang="en-US" sz="1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78541" y="3201488"/>
            <a:ext cx="160905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MATE</a:t>
            </a:r>
            <a:r>
              <a:rPr lang="zh-CN" altLang="en-US" sz="1600" b="1" dirty="0" smtClean="0">
                <a:latin typeface="Arial" pitchFamily="34" charset="0"/>
                <a:cs typeface="Arial" pitchFamily="34" charset="0"/>
              </a:rPr>
              <a:t>电子学的逻辑框图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69949" y="511734"/>
            <a:ext cx="24408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i="1" dirty="0" smtClean="0">
                <a:latin typeface="Arial" pitchFamily="34" charset="0"/>
                <a:cs typeface="Arial" pitchFamily="34" charset="0"/>
              </a:rPr>
              <a:t>和近物所核电子学室合作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80" y="2907810"/>
            <a:ext cx="5496206" cy="37280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083" y="846394"/>
            <a:ext cx="2456573" cy="17832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948" y="843551"/>
            <a:ext cx="2621402" cy="17832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48" y="843551"/>
            <a:ext cx="1651157" cy="17716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0491" y="744501"/>
            <a:ext cx="150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AGET</a:t>
            </a:r>
          </a:p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+ZAP</a:t>
            </a:r>
            <a:endParaRPr lang="zh-CN" altLang="en-US" sz="2400" dirty="0" smtClean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6224" y="833381"/>
            <a:ext cx="2025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FF5B5B"/>
                </a:solidFill>
                <a:latin typeface="Arial Black" pitchFamily="34" charset="0"/>
                <a:cs typeface="Arial" pitchFamily="34" charset="0"/>
              </a:rPr>
              <a:t>4000</a:t>
            </a:r>
            <a:r>
              <a:rPr lang="zh-CN" altLang="en-US" sz="2400" dirty="0" smtClean="0">
                <a:solidFill>
                  <a:srgbClr val="FF5B5B"/>
                </a:solidFill>
                <a:latin typeface="Arial Black" pitchFamily="34" charset="0"/>
                <a:cs typeface="Arial" pitchFamily="34" charset="0"/>
              </a:rPr>
              <a:t>路封装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89716" y="819511"/>
            <a:ext cx="2514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sz="20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μ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TCA+CoBo</a:t>
            </a:r>
            <a:endParaRPr lang="en-US" altLang="zh-CN" sz="2000" dirty="0" smtClean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+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MuTant</a:t>
            </a:r>
            <a:endParaRPr lang="zh-CN" altLang="en-US" sz="2000" dirty="0" smtClean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7" name="Picture 2" descr="F:\narval\narvalManual_step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062" y="713747"/>
            <a:ext cx="2893814" cy="192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2424" y="294165"/>
            <a:ext cx="2225186" cy="270278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232874" y="624185"/>
            <a:ext cx="848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Arial" pitchFamily="34" charset="0"/>
                <a:cs typeface="Arial" pitchFamily="34" charset="0"/>
              </a:rPr>
              <a:t>信</a:t>
            </a:r>
            <a:r>
              <a:rPr lang="zh-CN" altLang="en-US" sz="1200" b="1" dirty="0" smtClean="0">
                <a:latin typeface="Arial" pitchFamily="34" charset="0"/>
                <a:cs typeface="Arial" pitchFamily="34" charset="0"/>
              </a:rPr>
              <a:t>号波形</a:t>
            </a:r>
          </a:p>
        </p:txBody>
      </p:sp>
    </p:spTree>
    <p:extLst>
      <p:ext uri="{BB962C8B-B14F-4D97-AF65-F5344CB8AC3E}">
        <p14:creationId xmlns:p14="http://schemas.microsoft.com/office/powerpoint/2010/main" val="359642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70"/>
          <p:cNvSpPr/>
          <p:nvPr/>
        </p:nvSpPr>
        <p:spPr>
          <a:xfrm>
            <a:off x="5402580" y="5364480"/>
            <a:ext cx="1463040" cy="381000"/>
          </a:xfrm>
          <a:custGeom>
            <a:avLst/>
            <a:gdLst>
              <a:gd name="connsiteX0" fmla="*/ 0 w 1463040"/>
              <a:gd name="connsiteY0" fmla="*/ 0 h 381000"/>
              <a:gd name="connsiteX1" fmla="*/ 441960 w 1463040"/>
              <a:gd name="connsiteY1" fmla="*/ 38100 h 381000"/>
              <a:gd name="connsiteX2" fmla="*/ 1059180 w 1463040"/>
              <a:gd name="connsiteY2" fmla="*/ 114300 h 381000"/>
              <a:gd name="connsiteX3" fmla="*/ 1463040 w 146304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3040" h="381000">
                <a:moveTo>
                  <a:pt x="0" y="0"/>
                </a:moveTo>
                <a:cubicBezTo>
                  <a:pt x="132715" y="9525"/>
                  <a:pt x="265430" y="19050"/>
                  <a:pt x="441960" y="38100"/>
                </a:cubicBezTo>
                <a:cubicBezTo>
                  <a:pt x="618490" y="57150"/>
                  <a:pt x="889000" y="57150"/>
                  <a:pt x="1059180" y="114300"/>
                </a:cubicBezTo>
                <a:cubicBezTo>
                  <a:pt x="1229360" y="171450"/>
                  <a:pt x="1346200" y="276225"/>
                  <a:pt x="1463040" y="381000"/>
                </a:cubicBezTo>
              </a:path>
            </a:pathLst>
          </a:custGeom>
          <a:noFill/>
          <a:ln w="444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"/>
            <a:ext cx="8976320" cy="739011"/>
          </a:xfrm>
        </p:spPr>
        <p:txBody>
          <a:bodyPr/>
          <a:lstStyle/>
          <a:p>
            <a:r>
              <a:rPr lang="zh-CN" altLang="en-US" sz="3600" dirty="0">
                <a:solidFill>
                  <a:srgbClr val="FFFF00"/>
                </a:solidFill>
              </a:rPr>
              <a:t>数据分析平台</a:t>
            </a:r>
            <a:r>
              <a:rPr lang="en-US" altLang="zh-CN" sz="3600" dirty="0" err="1">
                <a:solidFill>
                  <a:srgbClr val="FFFF00"/>
                </a:solidFill>
              </a:rPr>
              <a:t>MateROOT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5" name="Freeform 4"/>
          <p:cNvSpPr/>
          <p:nvPr/>
        </p:nvSpPr>
        <p:spPr>
          <a:xfrm>
            <a:off x="1313316" y="5344358"/>
            <a:ext cx="1571347" cy="417251"/>
          </a:xfrm>
          <a:custGeom>
            <a:avLst/>
            <a:gdLst>
              <a:gd name="connsiteX0" fmla="*/ 1571347 w 1571347"/>
              <a:gd name="connsiteY0" fmla="*/ 0 h 417251"/>
              <a:gd name="connsiteX1" fmla="*/ 452761 w 1571347"/>
              <a:gd name="connsiteY1" fmla="*/ 159798 h 417251"/>
              <a:gd name="connsiteX2" fmla="*/ 0 w 1571347"/>
              <a:gd name="connsiteY2" fmla="*/ 417251 h 41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1347" h="417251">
                <a:moveTo>
                  <a:pt x="1571347" y="0"/>
                </a:moveTo>
                <a:cubicBezTo>
                  <a:pt x="1142999" y="45128"/>
                  <a:pt x="714652" y="90256"/>
                  <a:pt x="452761" y="159798"/>
                </a:cubicBezTo>
                <a:cubicBezTo>
                  <a:pt x="190870" y="229340"/>
                  <a:pt x="95435" y="323295"/>
                  <a:pt x="0" y="417251"/>
                </a:cubicBezTo>
              </a:path>
            </a:pathLst>
          </a:custGeom>
          <a:noFill/>
          <a:ln w="444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5"/>
          <p:cNvSpPr/>
          <p:nvPr/>
        </p:nvSpPr>
        <p:spPr>
          <a:xfrm>
            <a:off x="2360881" y="5344358"/>
            <a:ext cx="514905" cy="417251"/>
          </a:xfrm>
          <a:custGeom>
            <a:avLst/>
            <a:gdLst>
              <a:gd name="connsiteX0" fmla="*/ 514905 w 514905"/>
              <a:gd name="connsiteY0" fmla="*/ 0 h 417251"/>
              <a:gd name="connsiteX1" fmla="*/ 168676 w 514905"/>
              <a:gd name="connsiteY1" fmla="*/ 150921 h 417251"/>
              <a:gd name="connsiteX2" fmla="*/ 0 w 514905"/>
              <a:gd name="connsiteY2" fmla="*/ 417251 h 41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905" h="417251">
                <a:moveTo>
                  <a:pt x="514905" y="0"/>
                </a:moveTo>
                <a:cubicBezTo>
                  <a:pt x="384699" y="40689"/>
                  <a:pt x="254494" y="81379"/>
                  <a:pt x="168676" y="150921"/>
                </a:cubicBezTo>
                <a:cubicBezTo>
                  <a:pt x="82858" y="220463"/>
                  <a:pt x="41429" y="318857"/>
                  <a:pt x="0" y="417251"/>
                </a:cubicBezTo>
              </a:path>
            </a:pathLst>
          </a:custGeom>
          <a:noFill/>
          <a:ln w="444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6"/>
          <p:cNvSpPr/>
          <p:nvPr/>
        </p:nvSpPr>
        <p:spPr>
          <a:xfrm>
            <a:off x="2875785" y="5335480"/>
            <a:ext cx="585926" cy="426128"/>
          </a:xfrm>
          <a:custGeom>
            <a:avLst/>
            <a:gdLst>
              <a:gd name="connsiteX0" fmla="*/ 0 w 585926"/>
              <a:gd name="connsiteY0" fmla="*/ 0 h 426128"/>
              <a:gd name="connsiteX1" fmla="*/ 408373 w 585926"/>
              <a:gd name="connsiteY1" fmla="*/ 133165 h 426128"/>
              <a:gd name="connsiteX2" fmla="*/ 585926 w 585926"/>
              <a:gd name="connsiteY2" fmla="*/ 426128 h 42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5926" h="426128">
                <a:moveTo>
                  <a:pt x="0" y="0"/>
                </a:moveTo>
                <a:cubicBezTo>
                  <a:pt x="155359" y="31072"/>
                  <a:pt x="310719" y="62144"/>
                  <a:pt x="408373" y="133165"/>
                </a:cubicBezTo>
                <a:cubicBezTo>
                  <a:pt x="506027" y="204186"/>
                  <a:pt x="545976" y="315157"/>
                  <a:pt x="585926" y="426128"/>
                </a:cubicBezTo>
              </a:path>
            </a:pathLst>
          </a:custGeom>
          <a:noFill/>
          <a:ln w="444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7"/>
          <p:cNvSpPr/>
          <p:nvPr/>
        </p:nvSpPr>
        <p:spPr>
          <a:xfrm>
            <a:off x="4669075" y="5379868"/>
            <a:ext cx="656948" cy="390617"/>
          </a:xfrm>
          <a:custGeom>
            <a:avLst/>
            <a:gdLst>
              <a:gd name="connsiteX0" fmla="*/ 656948 w 656948"/>
              <a:gd name="connsiteY0" fmla="*/ 0 h 390617"/>
              <a:gd name="connsiteX1" fmla="*/ 355107 w 656948"/>
              <a:gd name="connsiteY1" fmla="*/ 142043 h 390617"/>
              <a:gd name="connsiteX2" fmla="*/ 0 w 656948"/>
              <a:gd name="connsiteY2" fmla="*/ 390617 h 39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6948" h="390617">
                <a:moveTo>
                  <a:pt x="656948" y="0"/>
                </a:moveTo>
                <a:cubicBezTo>
                  <a:pt x="560773" y="38470"/>
                  <a:pt x="464598" y="76940"/>
                  <a:pt x="355107" y="142043"/>
                </a:cubicBezTo>
                <a:cubicBezTo>
                  <a:pt x="245616" y="207146"/>
                  <a:pt x="122808" y="298881"/>
                  <a:pt x="0" y="390617"/>
                </a:cubicBezTo>
              </a:path>
            </a:pathLst>
          </a:custGeom>
          <a:noFill/>
          <a:ln w="444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8"/>
          <p:cNvSpPr/>
          <p:nvPr/>
        </p:nvSpPr>
        <p:spPr>
          <a:xfrm>
            <a:off x="5343778" y="5362113"/>
            <a:ext cx="611857" cy="408372"/>
          </a:xfrm>
          <a:custGeom>
            <a:avLst/>
            <a:gdLst>
              <a:gd name="connsiteX0" fmla="*/ 0 w 612559"/>
              <a:gd name="connsiteY0" fmla="*/ 0 h 390617"/>
              <a:gd name="connsiteX1" fmla="*/ 310718 w 612559"/>
              <a:gd name="connsiteY1" fmla="*/ 115409 h 390617"/>
              <a:gd name="connsiteX2" fmla="*/ 612559 w 612559"/>
              <a:gd name="connsiteY2" fmla="*/ 390617 h 39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2559" h="390617">
                <a:moveTo>
                  <a:pt x="0" y="0"/>
                </a:moveTo>
                <a:cubicBezTo>
                  <a:pt x="104312" y="25153"/>
                  <a:pt x="208625" y="50306"/>
                  <a:pt x="310718" y="115409"/>
                </a:cubicBezTo>
                <a:cubicBezTo>
                  <a:pt x="412811" y="180512"/>
                  <a:pt x="560773" y="356586"/>
                  <a:pt x="612559" y="390617"/>
                </a:cubicBezTo>
              </a:path>
            </a:pathLst>
          </a:custGeom>
          <a:noFill/>
          <a:ln w="444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9"/>
          <p:cNvSpPr/>
          <p:nvPr/>
        </p:nvSpPr>
        <p:spPr>
          <a:xfrm>
            <a:off x="1535111" y="3036164"/>
            <a:ext cx="603682" cy="568171"/>
          </a:xfrm>
          <a:custGeom>
            <a:avLst/>
            <a:gdLst>
              <a:gd name="connsiteX0" fmla="*/ 0 w 603682"/>
              <a:gd name="connsiteY0" fmla="*/ 0 h 568171"/>
              <a:gd name="connsiteX1" fmla="*/ 328474 w 603682"/>
              <a:gd name="connsiteY1" fmla="*/ 150920 h 568171"/>
              <a:gd name="connsiteX2" fmla="*/ 603682 w 603682"/>
              <a:gd name="connsiteY2" fmla="*/ 568171 h 56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3682" h="568171">
                <a:moveTo>
                  <a:pt x="0" y="0"/>
                </a:moveTo>
                <a:cubicBezTo>
                  <a:pt x="113930" y="28112"/>
                  <a:pt x="227860" y="56225"/>
                  <a:pt x="328474" y="150920"/>
                </a:cubicBezTo>
                <a:cubicBezTo>
                  <a:pt x="429088" y="245615"/>
                  <a:pt x="516385" y="406893"/>
                  <a:pt x="603682" y="568171"/>
                </a:cubicBezTo>
              </a:path>
            </a:pathLst>
          </a:custGeom>
          <a:noFill/>
          <a:ln w="47625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10"/>
          <p:cNvSpPr/>
          <p:nvPr/>
        </p:nvSpPr>
        <p:spPr>
          <a:xfrm>
            <a:off x="727243" y="3045041"/>
            <a:ext cx="878890" cy="577048"/>
          </a:xfrm>
          <a:custGeom>
            <a:avLst/>
            <a:gdLst>
              <a:gd name="connsiteX0" fmla="*/ 878890 w 878890"/>
              <a:gd name="connsiteY0" fmla="*/ 0 h 577048"/>
              <a:gd name="connsiteX1" fmla="*/ 195309 w 878890"/>
              <a:gd name="connsiteY1" fmla="*/ 221942 h 577048"/>
              <a:gd name="connsiteX2" fmla="*/ 0 w 878890"/>
              <a:gd name="connsiteY2" fmla="*/ 577048 h 57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8890" h="577048">
                <a:moveTo>
                  <a:pt x="878890" y="0"/>
                </a:moveTo>
                <a:cubicBezTo>
                  <a:pt x="610340" y="62883"/>
                  <a:pt x="341791" y="125767"/>
                  <a:pt x="195309" y="221942"/>
                </a:cubicBezTo>
                <a:cubicBezTo>
                  <a:pt x="48827" y="318117"/>
                  <a:pt x="24413" y="447582"/>
                  <a:pt x="0" y="577048"/>
                </a:cubicBezTo>
              </a:path>
            </a:pathLst>
          </a:custGeom>
          <a:noFill/>
          <a:ln w="47625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云形标注 53"/>
          <p:cNvSpPr/>
          <p:nvPr/>
        </p:nvSpPr>
        <p:spPr>
          <a:xfrm>
            <a:off x="9456824" y="256851"/>
            <a:ext cx="2327809" cy="1319183"/>
          </a:xfrm>
          <a:prstGeom prst="cloudCallout">
            <a:avLst>
              <a:gd name="adj1" fmla="val -50918"/>
              <a:gd name="adj2" fmla="val 73945"/>
            </a:avLst>
          </a:prstGeom>
          <a:solidFill>
            <a:srgbClr val="0000FF">
              <a:alpha val="10000"/>
            </a:srgb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单圆角矩形 6"/>
          <p:cNvSpPr/>
          <p:nvPr/>
        </p:nvSpPr>
        <p:spPr>
          <a:xfrm>
            <a:off x="5375921" y="863128"/>
            <a:ext cx="2088232" cy="753223"/>
          </a:xfrm>
          <a:prstGeom prst="round1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MateROOT</a:t>
            </a:r>
            <a:endParaRPr lang="en-US" sz="2800" b="1" dirty="0">
              <a:solidFill>
                <a:schemeClr val="bg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单圆角矩形 11"/>
          <p:cNvSpPr/>
          <p:nvPr/>
        </p:nvSpPr>
        <p:spPr>
          <a:xfrm>
            <a:off x="119336" y="3612996"/>
            <a:ext cx="1162060" cy="536084"/>
          </a:xfrm>
          <a:prstGeom prst="round1Rect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2000"/>
              </a:lnSpc>
            </a:pPr>
            <a:r>
              <a:rPr lang="en-US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FairRoot</a:t>
            </a:r>
          </a:p>
          <a:p>
            <a:pPr algn="ctr">
              <a:lnSpc>
                <a:spcPts val="2000"/>
              </a:lnSpc>
            </a:pPr>
            <a:r>
              <a:rPr lang="en-US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base</a:t>
            </a:r>
          </a:p>
        </p:txBody>
      </p:sp>
      <p:sp>
        <p:nvSpPr>
          <p:cNvPr id="15" name="单圆角矩形 13"/>
          <p:cNvSpPr/>
          <p:nvPr/>
        </p:nvSpPr>
        <p:spPr>
          <a:xfrm>
            <a:off x="1393381" y="3609575"/>
            <a:ext cx="1360566" cy="536084"/>
          </a:xfrm>
          <a:prstGeom prst="round1Rect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2200"/>
              </a:lnSpc>
            </a:pPr>
            <a:r>
              <a:rPr lang="en-US" sz="1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FairLogger</a:t>
            </a:r>
            <a:endParaRPr lang="en-US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单圆角矩形 17"/>
          <p:cNvSpPr/>
          <p:nvPr/>
        </p:nvSpPr>
        <p:spPr>
          <a:xfrm>
            <a:off x="91136" y="4913960"/>
            <a:ext cx="996536" cy="432048"/>
          </a:xfrm>
          <a:prstGeom prst="round1Rect">
            <a:avLst/>
          </a:prstGeom>
          <a:solidFill>
            <a:srgbClr val="97FFBA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20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Decoder</a:t>
            </a:r>
          </a:p>
        </p:txBody>
      </p:sp>
      <p:sp>
        <p:nvSpPr>
          <p:cNvPr id="17" name="单圆角矩形 18"/>
          <p:cNvSpPr/>
          <p:nvPr/>
        </p:nvSpPr>
        <p:spPr>
          <a:xfrm>
            <a:off x="1154715" y="4913960"/>
            <a:ext cx="1158914" cy="432048"/>
          </a:xfrm>
          <a:prstGeom prst="round1Rect">
            <a:avLst/>
          </a:prstGeom>
          <a:solidFill>
            <a:srgbClr val="97FFBA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2000"/>
              </a:lnSpc>
            </a:pP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PulseAna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单圆角矩形 19"/>
          <p:cNvSpPr/>
          <p:nvPr/>
        </p:nvSpPr>
        <p:spPr>
          <a:xfrm>
            <a:off x="2380673" y="4924719"/>
            <a:ext cx="1110107" cy="432048"/>
          </a:xfrm>
          <a:prstGeom prst="round1Rect">
            <a:avLst/>
          </a:prstGeom>
          <a:solidFill>
            <a:srgbClr val="97FFBA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20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Tracking</a:t>
            </a:r>
          </a:p>
        </p:txBody>
      </p:sp>
      <p:sp>
        <p:nvSpPr>
          <p:cNvPr id="19" name="单圆角矩形 20"/>
          <p:cNvSpPr/>
          <p:nvPr/>
        </p:nvSpPr>
        <p:spPr>
          <a:xfrm>
            <a:off x="4833559" y="4947899"/>
            <a:ext cx="940268" cy="432048"/>
          </a:xfrm>
          <a:prstGeom prst="round1Rect">
            <a:avLst/>
          </a:prstGeom>
          <a:solidFill>
            <a:srgbClr val="97FFBA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2000"/>
              </a:lnSpc>
            </a:pPr>
            <a:r>
              <a:rPr lang="en-US" altLang="zh-CN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Fitting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单圆角矩形 21"/>
          <p:cNvSpPr/>
          <p:nvPr/>
        </p:nvSpPr>
        <p:spPr>
          <a:xfrm>
            <a:off x="739208" y="5748672"/>
            <a:ext cx="1172962" cy="432048"/>
          </a:xfrm>
          <a:prstGeom prst="round1Rect">
            <a:avLst/>
          </a:prstGeom>
          <a:solidFill>
            <a:srgbClr val="97FFBA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20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Clustering</a:t>
            </a:r>
          </a:p>
        </p:txBody>
      </p:sp>
      <p:sp>
        <p:nvSpPr>
          <p:cNvPr id="21" name="单圆角矩形 22"/>
          <p:cNvSpPr/>
          <p:nvPr/>
        </p:nvSpPr>
        <p:spPr>
          <a:xfrm>
            <a:off x="1958209" y="5748673"/>
            <a:ext cx="914302" cy="432048"/>
          </a:xfrm>
          <a:prstGeom prst="round1Rect">
            <a:avLst/>
          </a:prstGeom>
          <a:solidFill>
            <a:srgbClr val="97FFBA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20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Hough</a:t>
            </a:r>
          </a:p>
        </p:txBody>
      </p:sp>
      <p:sp>
        <p:nvSpPr>
          <p:cNvPr id="22" name="单圆角矩形 23"/>
          <p:cNvSpPr/>
          <p:nvPr/>
        </p:nvSpPr>
        <p:spPr>
          <a:xfrm>
            <a:off x="2918549" y="5765210"/>
            <a:ext cx="1050803" cy="415511"/>
          </a:xfrm>
          <a:prstGeom prst="round1Rect">
            <a:avLst/>
          </a:prstGeom>
          <a:solidFill>
            <a:srgbClr val="97FFBA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20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RANSAC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87937" y="514841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zh-CN" alt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云</a:t>
            </a:r>
            <a:r>
              <a:rPr lang="en-US" altLang="zh-CN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zh-CN" alt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平台</a:t>
            </a:r>
            <a:endParaRPr lang="en-US" altLang="zh-CN" sz="2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zh-CN" altLang="en-US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一直扩充</a:t>
            </a:r>
            <a:r>
              <a:rPr lang="en-US" altLang="zh-CN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  <a:endParaRPr lang="en-US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单圆角矩形 49"/>
          <p:cNvSpPr/>
          <p:nvPr/>
        </p:nvSpPr>
        <p:spPr>
          <a:xfrm>
            <a:off x="8443075" y="3580620"/>
            <a:ext cx="2307525" cy="544674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Primary, 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Reaction</a:t>
            </a:r>
          </a:p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input card</a:t>
            </a:r>
          </a:p>
        </p:txBody>
      </p:sp>
      <p:sp>
        <p:nvSpPr>
          <p:cNvPr id="25" name="单圆角矩形 50"/>
          <p:cNvSpPr/>
          <p:nvPr/>
        </p:nvSpPr>
        <p:spPr>
          <a:xfrm>
            <a:off x="10905754" y="4404614"/>
            <a:ext cx="1182338" cy="363282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6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Scorers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单圆角矩形 45"/>
          <p:cNvSpPr/>
          <p:nvPr/>
        </p:nvSpPr>
        <p:spPr>
          <a:xfrm>
            <a:off x="7344935" y="3573017"/>
            <a:ext cx="983312" cy="545318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Detector </a:t>
            </a:r>
            <a:r>
              <a:rPr lang="en-US" altLang="zh-CN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models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单圆角矩形 20"/>
          <p:cNvSpPr/>
          <p:nvPr/>
        </p:nvSpPr>
        <p:spPr>
          <a:xfrm>
            <a:off x="8713414" y="5874031"/>
            <a:ext cx="1395449" cy="363282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7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YAML parser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9891364" y="4430458"/>
            <a:ext cx="1" cy="284942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单圆角矩形 49"/>
          <p:cNvSpPr/>
          <p:nvPr/>
        </p:nvSpPr>
        <p:spPr>
          <a:xfrm>
            <a:off x="10855667" y="3573016"/>
            <a:ext cx="1282512" cy="570246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I/O flow</a:t>
            </a:r>
          </a:p>
        </p:txBody>
      </p:sp>
      <p:sp>
        <p:nvSpPr>
          <p:cNvPr id="30" name="单圆角矩形 8"/>
          <p:cNvSpPr/>
          <p:nvPr/>
        </p:nvSpPr>
        <p:spPr>
          <a:xfrm>
            <a:off x="701719" y="2315546"/>
            <a:ext cx="2052228" cy="746312"/>
          </a:xfrm>
          <a:prstGeom prst="round1Rect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ExternalLib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单圆角矩形 18"/>
          <p:cNvSpPr/>
          <p:nvPr/>
        </p:nvSpPr>
        <p:spPr>
          <a:xfrm>
            <a:off x="3568934" y="4929058"/>
            <a:ext cx="1158914" cy="432048"/>
          </a:xfrm>
          <a:prstGeom prst="round1Rect">
            <a:avLst/>
          </a:prstGeom>
          <a:solidFill>
            <a:srgbClr val="97FFBA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2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Alignment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单圆角矩形 23"/>
          <p:cNvSpPr/>
          <p:nvPr/>
        </p:nvSpPr>
        <p:spPr>
          <a:xfrm>
            <a:off x="4069363" y="5765210"/>
            <a:ext cx="1162541" cy="544111"/>
          </a:xfrm>
          <a:prstGeom prst="round1Rect">
            <a:avLst/>
          </a:prstGeom>
          <a:solidFill>
            <a:srgbClr val="97FFBA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Linear</a:t>
            </a:r>
          </a:p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 or w/o q</a:t>
            </a:r>
          </a:p>
        </p:txBody>
      </p:sp>
      <p:sp>
        <p:nvSpPr>
          <p:cNvPr id="33" name="单圆角矩形 23"/>
          <p:cNvSpPr/>
          <p:nvPr/>
        </p:nvSpPr>
        <p:spPr>
          <a:xfrm>
            <a:off x="5293499" y="5765210"/>
            <a:ext cx="1162541" cy="544111"/>
          </a:xfrm>
          <a:prstGeom prst="round1Rect">
            <a:avLst/>
          </a:prstGeom>
          <a:solidFill>
            <a:srgbClr val="97FFBA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8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Curve by RANSAC</a:t>
            </a:r>
          </a:p>
        </p:txBody>
      </p:sp>
      <p:sp>
        <p:nvSpPr>
          <p:cNvPr id="34" name="单圆角矩形 50"/>
          <p:cNvSpPr/>
          <p:nvPr/>
        </p:nvSpPr>
        <p:spPr>
          <a:xfrm>
            <a:off x="10910079" y="4843502"/>
            <a:ext cx="1178012" cy="363282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6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Containers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单圆角矩形 50"/>
          <p:cNvSpPr/>
          <p:nvPr/>
        </p:nvSpPr>
        <p:spPr>
          <a:xfrm>
            <a:off x="10940690" y="5297967"/>
            <a:ext cx="1178012" cy="363282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6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Digitizers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单圆角矩形 20"/>
          <p:cNvSpPr/>
          <p:nvPr/>
        </p:nvSpPr>
        <p:spPr>
          <a:xfrm>
            <a:off x="7386064" y="4452786"/>
            <a:ext cx="994859" cy="488382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7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Detector factory</a:t>
            </a:r>
          </a:p>
        </p:txBody>
      </p:sp>
      <p:sp>
        <p:nvSpPr>
          <p:cNvPr id="37" name="单圆角矩形 20"/>
          <p:cNvSpPr/>
          <p:nvPr/>
        </p:nvSpPr>
        <p:spPr>
          <a:xfrm>
            <a:off x="8700557" y="4405644"/>
            <a:ext cx="1510442" cy="373513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7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Particle stack</a:t>
            </a:r>
          </a:p>
        </p:txBody>
      </p:sp>
      <p:sp>
        <p:nvSpPr>
          <p:cNvPr id="38" name="单圆角矩形 20"/>
          <p:cNvSpPr/>
          <p:nvPr/>
        </p:nvSpPr>
        <p:spPr>
          <a:xfrm>
            <a:off x="8713414" y="5307138"/>
            <a:ext cx="1395449" cy="488382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7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Reaction models</a:t>
            </a:r>
          </a:p>
        </p:txBody>
      </p:sp>
      <p:sp>
        <p:nvSpPr>
          <p:cNvPr id="39" name="单圆角矩形 20"/>
          <p:cNvSpPr/>
          <p:nvPr/>
        </p:nvSpPr>
        <p:spPr>
          <a:xfrm>
            <a:off x="8700558" y="4857991"/>
            <a:ext cx="1512531" cy="386662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7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Decay models</a:t>
            </a:r>
          </a:p>
        </p:txBody>
      </p:sp>
      <p:sp>
        <p:nvSpPr>
          <p:cNvPr id="40" name="单圆角矩形 20"/>
          <p:cNvSpPr/>
          <p:nvPr/>
        </p:nvSpPr>
        <p:spPr>
          <a:xfrm>
            <a:off x="7377504" y="5056673"/>
            <a:ext cx="994859" cy="488382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7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Detector</a:t>
            </a:r>
          </a:p>
          <a:p>
            <a:pPr algn="ctr">
              <a:lnSpc>
                <a:spcPts val="1700"/>
              </a:lnSpc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modules</a:t>
            </a:r>
          </a:p>
        </p:txBody>
      </p:sp>
      <p:sp>
        <p:nvSpPr>
          <p:cNvPr id="41" name="Freeform 40"/>
          <p:cNvSpPr/>
          <p:nvPr/>
        </p:nvSpPr>
        <p:spPr>
          <a:xfrm>
            <a:off x="1731147" y="1615737"/>
            <a:ext cx="4500978" cy="656947"/>
          </a:xfrm>
          <a:custGeom>
            <a:avLst/>
            <a:gdLst>
              <a:gd name="connsiteX0" fmla="*/ 4500978 w 4500978"/>
              <a:gd name="connsiteY0" fmla="*/ 0 h 656947"/>
              <a:gd name="connsiteX1" fmla="*/ 3346881 w 4500978"/>
              <a:gd name="connsiteY1" fmla="*/ 177553 h 656947"/>
              <a:gd name="connsiteX2" fmla="*/ 1518081 w 4500978"/>
              <a:gd name="connsiteY2" fmla="*/ 319596 h 656947"/>
              <a:gd name="connsiteX3" fmla="*/ 568171 w 4500978"/>
              <a:gd name="connsiteY3" fmla="*/ 408373 h 656947"/>
              <a:gd name="connsiteX4" fmla="*/ 0 w 4500978"/>
              <a:gd name="connsiteY4" fmla="*/ 656947 h 65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978" h="656947">
                <a:moveTo>
                  <a:pt x="4500978" y="0"/>
                </a:moveTo>
                <a:cubicBezTo>
                  <a:pt x="4172504" y="62143"/>
                  <a:pt x="3844030" y="124287"/>
                  <a:pt x="3346881" y="177553"/>
                </a:cubicBezTo>
                <a:cubicBezTo>
                  <a:pt x="2849732" y="230819"/>
                  <a:pt x="1981199" y="281126"/>
                  <a:pt x="1518081" y="319596"/>
                </a:cubicBezTo>
                <a:cubicBezTo>
                  <a:pt x="1054963" y="358066"/>
                  <a:pt x="821184" y="352148"/>
                  <a:pt x="568171" y="408373"/>
                </a:cubicBezTo>
                <a:cubicBezTo>
                  <a:pt x="315157" y="464598"/>
                  <a:pt x="157578" y="560772"/>
                  <a:pt x="0" y="656947"/>
                </a:cubicBezTo>
              </a:path>
            </a:pathLst>
          </a:custGeom>
          <a:noFill/>
          <a:ln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Freeform 41"/>
          <p:cNvSpPr/>
          <p:nvPr/>
        </p:nvSpPr>
        <p:spPr>
          <a:xfrm>
            <a:off x="5060273" y="1606858"/>
            <a:ext cx="1251751" cy="719092"/>
          </a:xfrm>
          <a:custGeom>
            <a:avLst/>
            <a:gdLst>
              <a:gd name="connsiteX0" fmla="*/ 1251751 w 1251751"/>
              <a:gd name="connsiteY0" fmla="*/ 0 h 719092"/>
              <a:gd name="connsiteX1" fmla="*/ 852256 w 1251751"/>
              <a:gd name="connsiteY1" fmla="*/ 221942 h 719092"/>
              <a:gd name="connsiteX2" fmla="*/ 408373 w 1251751"/>
              <a:gd name="connsiteY2" fmla="*/ 328474 h 719092"/>
              <a:gd name="connsiteX3" fmla="*/ 133165 w 1251751"/>
              <a:gd name="connsiteY3" fmla="*/ 488272 h 719092"/>
              <a:gd name="connsiteX4" fmla="*/ 0 w 1251751"/>
              <a:gd name="connsiteY4" fmla="*/ 719092 h 71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1751" h="719092">
                <a:moveTo>
                  <a:pt x="1251751" y="0"/>
                </a:moveTo>
                <a:cubicBezTo>
                  <a:pt x="1122285" y="83598"/>
                  <a:pt x="992819" y="167196"/>
                  <a:pt x="852256" y="221942"/>
                </a:cubicBezTo>
                <a:cubicBezTo>
                  <a:pt x="711693" y="276688"/>
                  <a:pt x="528221" y="284086"/>
                  <a:pt x="408373" y="328474"/>
                </a:cubicBezTo>
                <a:cubicBezTo>
                  <a:pt x="288524" y="372862"/>
                  <a:pt x="201227" y="423169"/>
                  <a:pt x="133165" y="488272"/>
                </a:cubicBezTo>
                <a:cubicBezTo>
                  <a:pt x="65103" y="553375"/>
                  <a:pt x="20714" y="679143"/>
                  <a:pt x="0" y="719092"/>
                </a:cubicBezTo>
              </a:path>
            </a:pathLst>
          </a:custGeom>
          <a:noFill/>
          <a:ln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Freeform 42"/>
          <p:cNvSpPr/>
          <p:nvPr/>
        </p:nvSpPr>
        <p:spPr>
          <a:xfrm>
            <a:off x="6427433" y="1589103"/>
            <a:ext cx="3053918" cy="683580"/>
          </a:xfrm>
          <a:custGeom>
            <a:avLst/>
            <a:gdLst>
              <a:gd name="connsiteX0" fmla="*/ 0 w 3053918"/>
              <a:gd name="connsiteY0" fmla="*/ 0 h 683580"/>
              <a:gd name="connsiteX1" fmla="*/ 1083076 w 3053918"/>
              <a:gd name="connsiteY1" fmla="*/ 213064 h 683580"/>
              <a:gd name="connsiteX2" fmla="*/ 2219417 w 3053918"/>
              <a:gd name="connsiteY2" fmla="*/ 346229 h 683580"/>
              <a:gd name="connsiteX3" fmla="*/ 2734322 w 3053918"/>
              <a:gd name="connsiteY3" fmla="*/ 435006 h 683580"/>
              <a:gd name="connsiteX4" fmla="*/ 3053918 w 3053918"/>
              <a:gd name="connsiteY4" fmla="*/ 683580 h 68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3918" h="683580">
                <a:moveTo>
                  <a:pt x="0" y="0"/>
                </a:moveTo>
                <a:cubicBezTo>
                  <a:pt x="356586" y="77679"/>
                  <a:pt x="713173" y="155359"/>
                  <a:pt x="1083076" y="213064"/>
                </a:cubicBezTo>
                <a:cubicBezTo>
                  <a:pt x="1452979" y="270769"/>
                  <a:pt x="1944209" y="309239"/>
                  <a:pt x="2219417" y="346229"/>
                </a:cubicBezTo>
                <a:cubicBezTo>
                  <a:pt x="2494625" y="383219"/>
                  <a:pt x="2595239" y="378781"/>
                  <a:pt x="2734322" y="435006"/>
                </a:cubicBezTo>
                <a:cubicBezTo>
                  <a:pt x="2873406" y="491231"/>
                  <a:pt x="2993254" y="642151"/>
                  <a:pt x="3053918" y="683580"/>
                </a:cubicBezTo>
              </a:path>
            </a:pathLst>
          </a:custGeom>
          <a:noFill/>
          <a:ln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Freeform 43"/>
          <p:cNvSpPr/>
          <p:nvPr/>
        </p:nvSpPr>
        <p:spPr>
          <a:xfrm>
            <a:off x="3817399" y="3045041"/>
            <a:ext cx="1198485" cy="577048"/>
          </a:xfrm>
          <a:custGeom>
            <a:avLst/>
            <a:gdLst>
              <a:gd name="connsiteX0" fmla="*/ 1198485 w 1198485"/>
              <a:gd name="connsiteY0" fmla="*/ 0 h 577048"/>
              <a:gd name="connsiteX1" fmla="*/ 346229 w 1198485"/>
              <a:gd name="connsiteY1" fmla="*/ 177553 h 577048"/>
              <a:gd name="connsiteX2" fmla="*/ 0 w 1198485"/>
              <a:gd name="connsiteY2" fmla="*/ 577048 h 57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8485" h="577048">
                <a:moveTo>
                  <a:pt x="1198485" y="0"/>
                </a:moveTo>
                <a:cubicBezTo>
                  <a:pt x="872230" y="40689"/>
                  <a:pt x="545976" y="81378"/>
                  <a:pt x="346229" y="177553"/>
                </a:cubicBezTo>
                <a:cubicBezTo>
                  <a:pt x="146482" y="273728"/>
                  <a:pt x="73241" y="425388"/>
                  <a:pt x="0" y="577048"/>
                </a:cubicBezTo>
              </a:path>
            </a:pathLst>
          </a:custGeom>
          <a:noFill/>
          <a:ln w="47625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Freeform 44"/>
          <p:cNvSpPr/>
          <p:nvPr/>
        </p:nvSpPr>
        <p:spPr>
          <a:xfrm>
            <a:off x="4889280" y="3018409"/>
            <a:ext cx="206503" cy="612559"/>
          </a:xfrm>
          <a:custGeom>
            <a:avLst/>
            <a:gdLst>
              <a:gd name="connsiteX0" fmla="*/ 206503 w 206503"/>
              <a:gd name="connsiteY0" fmla="*/ 0 h 612559"/>
              <a:gd name="connsiteX1" fmla="*/ 28949 w 206503"/>
              <a:gd name="connsiteY1" fmla="*/ 328474 h 612559"/>
              <a:gd name="connsiteX2" fmla="*/ 2316 w 206503"/>
              <a:gd name="connsiteY2" fmla="*/ 612559 h 61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503" h="612559">
                <a:moveTo>
                  <a:pt x="206503" y="0"/>
                </a:moveTo>
                <a:cubicBezTo>
                  <a:pt x="134741" y="113190"/>
                  <a:pt x="62980" y="226381"/>
                  <a:pt x="28949" y="328474"/>
                </a:cubicBezTo>
                <a:cubicBezTo>
                  <a:pt x="-5082" y="430567"/>
                  <a:pt x="-1383" y="521563"/>
                  <a:pt x="2316" y="612559"/>
                </a:cubicBezTo>
              </a:path>
            </a:pathLst>
          </a:custGeom>
          <a:noFill/>
          <a:ln w="47625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Freeform 45"/>
          <p:cNvSpPr/>
          <p:nvPr/>
        </p:nvSpPr>
        <p:spPr>
          <a:xfrm>
            <a:off x="5140172" y="3027286"/>
            <a:ext cx="949911" cy="585927"/>
          </a:xfrm>
          <a:custGeom>
            <a:avLst/>
            <a:gdLst>
              <a:gd name="connsiteX0" fmla="*/ 0 w 949911"/>
              <a:gd name="connsiteY0" fmla="*/ 0 h 585927"/>
              <a:gd name="connsiteX1" fmla="*/ 541538 w 949911"/>
              <a:gd name="connsiteY1" fmla="*/ 177554 h 585927"/>
              <a:gd name="connsiteX2" fmla="*/ 949911 w 949911"/>
              <a:gd name="connsiteY2" fmla="*/ 585927 h 58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9911" h="585927">
                <a:moveTo>
                  <a:pt x="0" y="0"/>
                </a:moveTo>
                <a:cubicBezTo>
                  <a:pt x="191610" y="39950"/>
                  <a:pt x="383220" y="79900"/>
                  <a:pt x="541538" y="177554"/>
                </a:cubicBezTo>
                <a:cubicBezTo>
                  <a:pt x="699857" y="275209"/>
                  <a:pt x="824884" y="430568"/>
                  <a:pt x="949911" y="585927"/>
                </a:cubicBezTo>
              </a:path>
            </a:pathLst>
          </a:custGeom>
          <a:noFill/>
          <a:ln w="47625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Freeform 46"/>
          <p:cNvSpPr/>
          <p:nvPr/>
        </p:nvSpPr>
        <p:spPr>
          <a:xfrm>
            <a:off x="585346" y="4163627"/>
            <a:ext cx="3249227" cy="736847"/>
          </a:xfrm>
          <a:custGeom>
            <a:avLst/>
            <a:gdLst>
              <a:gd name="connsiteX0" fmla="*/ 3249227 w 3249227"/>
              <a:gd name="connsiteY0" fmla="*/ 0 h 736847"/>
              <a:gd name="connsiteX1" fmla="*/ 2503503 w 3249227"/>
              <a:gd name="connsiteY1" fmla="*/ 79899 h 736847"/>
              <a:gd name="connsiteX2" fmla="*/ 1447060 w 3249227"/>
              <a:gd name="connsiteY2" fmla="*/ 186431 h 736847"/>
              <a:gd name="connsiteX3" fmla="*/ 594804 w 3249227"/>
              <a:gd name="connsiteY3" fmla="*/ 328474 h 736847"/>
              <a:gd name="connsiteX4" fmla="*/ 0 w 3249227"/>
              <a:gd name="connsiteY4" fmla="*/ 736847 h 73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9227" h="736847">
                <a:moveTo>
                  <a:pt x="3249227" y="0"/>
                </a:moveTo>
                <a:lnTo>
                  <a:pt x="2503503" y="79899"/>
                </a:lnTo>
                <a:cubicBezTo>
                  <a:pt x="2203142" y="110971"/>
                  <a:pt x="1765176" y="145002"/>
                  <a:pt x="1447060" y="186431"/>
                </a:cubicBezTo>
                <a:cubicBezTo>
                  <a:pt x="1128943" y="227860"/>
                  <a:pt x="835981" y="236738"/>
                  <a:pt x="594804" y="328474"/>
                </a:cubicBezTo>
                <a:cubicBezTo>
                  <a:pt x="353627" y="420210"/>
                  <a:pt x="176813" y="578528"/>
                  <a:pt x="0" y="736847"/>
                </a:cubicBezTo>
              </a:path>
            </a:pathLst>
          </a:custGeom>
          <a:noFill/>
          <a:ln w="444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Freeform 47"/>
          <p:cNvSpPr/>
          <p:nvPr/>
        </p:nvSpPr>
        <p:spPr>
          <a:xfrm>
            <a:off x="1730566" y="4145873"/>
            <a:ext cx="2104008" cy="763479"/>
          </a:xfrm>
          <a:custGeom>
            <a:avLst/>
            <a:gdLst>
              <a:gd name="connsiteX0" fmla="*/ 2104008 w 2104008"/>
              <a:gd name="connsiteY0" fmla="*/ 0 h 763479"/>
              <a:gd name="connsiteX1" fmla="*/ 665826 w 2104008"/>
              <a:gd name="connsiteY1" fmla="*/ 310718 h 763479"/>
              <a:gd name="connsiteX2" fmla="*/ 0 w 2104008"/>
              <a:gd name="connsiteY2" fmla="*/ 763479 h 76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008" h="763479">
                <a:moveTo>
                  <a:pt x="2104008" y="0"/>
                </a:moveTo>
                <a:cubicBezTo>
                  <a:pt x="1560251" y="91736"/>
                  <a:pt x="1016494" y="183472"/>
                  <a:pt x="665826" y="310718"/>
                </a:cubicBezTo>
                <a:cubicBezTo>
                  <a:pt x="315158" y="437964"/>
                  <a:pt x="157579" y="600721"/>
                  <a:pt x="0" y="763479"/>
                </a:cubicBezTo>
              </a:path>
            </a:pathLst>
          </a:custGeom>
          <a:noFill/>
          <a:ln w="444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Freeform 48"/>
          <p:cNvSpPr/>
          <p:nvPr/>
        </p:nvSpPr>
        <p:spPr>
          <a:xfrm>
            <a:off x="2884662" y="4154750"/>
            <a:ext cx="967666" cy="781234"/>
          </a:xfrm>
          <a:custGeom>
            <a:avLst/>
            <a:gdLst>
              <a:gd name="connsiteX0" fmla="*/ 967666 w 967666"/>
              <a:gd name="connsiteY0" fmla="*/ 0 h 781234"/>
              <a:gd name="connsiteX1" fmla="*/ 213064 w 967666"/>
              <a:gd name="connsiteY1" fmla="*/ 319596 h 781234"/>
              <a:gd name="connsiteX2" fmla="*/ 0 w 967666"/>
              <a:gd name="connsiteY2" fmla="*/ 781234 h 78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7666" h="781234">
                <a:moveTo>
                  <a:pt x="967666" y="0"/>
                </a:moveTo>
                <a:cubicBezTo>
                  <a:pt x="671004" y="94695"/>
                  <a:pt x="374342" y="189390"/>
                  <a:pt x="213064" y="319596"/>
                </a:cubicBezTo>
                <a:cubicBezTo>
                  <a:pt x="51786" y="449802"/>
                  <a:pt x="25893" y="615518"/>
                  <a:pt x="0" y="781234"/>
                </a:cubicBezTo>
              </a:path>
            </a:pathLst>
          </a:custGeom>
          <a:noFill/>
          <a:ln w="444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Freeform 49"/>
          <p:cNvSpPr/>
          <p:nvPr/>
        </p:nvSpPr>
        <p:spPr>
          <a:xfrm>
            <a:off x="3825695" y="4136995"/>
            <a:ext cx="360039" cy="772357"/>
          </a:xfrm>
          <a:custGeom>
            <a:avLst/>
            <a:gdLst>
              <a:gd name="connsiteX0" fmla="*/ 0 w 360039"/>
              <a:gd name="connsiteY0" fmla="*/ 0 h 772357"/>
              <a:gd name="connsiteX1" fmla="*/ 310719 w 360039"/>
              <a:gd name="connsiteY1" fmla="*/ 319596 h 772357"/>
              <a:gd name="connsiteX2" fmla="*/ 355107 w 360039"/>
              <a:gd name="connsiteY2" fmla="*/ 772357 h 772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0039" h="772357">
                <a:moveTo>
                  <a:pt x="0" y="0"/>
                </a:moveTo>
                <a:cubicBezTo>
                  <a:pt x="125767" y="95435"/>
                  <a:pt x="251535" y="190870"/>
                  <a:pt x="310719" y="319596"/>
                </a:cubicBezTo>
                <a:cubicBezTo>
                  <a:pt x="369903" y="448322"/>
                  <a:pt x="362505" y="610339"/>
                  <a:pt x="355107" y="772357"/>
                </a:cubicBezTo>
              </a:path>
            </a:pathLst>
          </a:custGeom>
          <a:noFill/>
          <a:ln w="444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Freeform 50"/>
          <p:cNvSpPr/>
          <p:nvPr/>
        </p:nvSpPr>
        <p:spPr>
          <a:xfrm>
            <a:off x="3834573" y="4136994"/>
            <a:ext cx="1500326" cy="807868"/>
          </a:xfrm>
          <a:custGeom>
            <a:avLst/>
            <a:gdLst>
              <a:gd name="connsiteX0" fmla="*/ 0 w 1500326"/>
              <a:gd name="connsiteY0" fmla="*/ 0 h 807868"/>
              <a:gd name="connsiteX1" fmla="*/ 958788 w 1500326"/>
              <a:gd name="connsiteY1" fmla="*/ 346229 h 807868"/>
              <a:gd name="connsiteX2" fmla="*/ 1500326 w 1500326"/>
              <a:gd name="connsiteY2" fmla="*/ 807868 h 80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326" h="807868">
                <a:moveTo>
                  <a:pt x="0" y="0"/>
                </a:moveTo>
                <a:cubicBezTo>
                  <a:pt x="354367" y="105792"/>
                  <a:pt x="708734" y="211584"/>
                  <a:pt x="958788" y="346229"/>
                </a:cubicBezTo>
                <a:cubicBezTo>
                  <a:pt x="1208842" y="480874"/>
                  <a:pt x="1370120" y="753122"/>
                  <a:pt x="1500326" y="807868"/>
                </a:cubicBezTo>
              </a:path>
            </a:pathLst>
          </a:custGeom>
          <a:noFill/>
          <a:ln w="444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单圆角矩形 8"/>
          <p:cNvSpPr/>
          <p:nvPr/>
        </p:nvSpPr>
        <p:spPr>
          <a:xfrm>
            <a:off x="4043773" y="2308629"/>
            <a:ext cx="2052228" cy="743296"/>
          </a:xfrm>
          <a:prstGeom prst="round1Rect">
            <a:avLst/>
          </a:prstGeom>
          <a:solidFill>
            <a:srgbClr val="97FFBA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MateAnaLib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单圆角矩形 14"/>
          <p:cNvSpPr/>
          <p:nvPr/>
        </p:nvSpPr>
        <p:spPr>
          <a:xfrm>
            <a:off x="4361505" y="3610496"/>
            <a:ext cx="1080120" cy="611979"/>
          </a:xfrm>
          <a:prstGeom prst="round1Rect">
            <a:avLst/>
          </a:prstGeom>
          <a:solidFill>
            <a:srgbClr val="97FFBA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2000"/>
              </a:lnSpc>
            </a:pP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anaroot</a:t>
            </a:r>
          </a:p>
          <a:p>
            <a:pPr algn="ctr">
              <a:lnSpc>
                <a:spcPts val="2000"/>
              </a:lnSpc>
            </a:pP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part</a:t>
            </a:r>
          </a:p>
        </p:txBody>
      </p:sp>
      <p:sp>
        <p:nvSpPr>
          <p:cNvPr id="54" name="单圆角矩形 16"/>
          <p:cNvSpPr/>
          <p:nvPr/>
        </p:nvSpPr>
        <p:spPr>
          <a:xfrm>
            <a:off x="3281386" y="3613732"/>
            <a:ext cx="1008112" cy="536084"/>
          </a:xfrm>
          <a:prstGeom prst="round1Rect">
            <a:avLst/>
          </a:prstGeom>
          <a:solidFill>
            <a:srgbClr val="97FFBA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2000"/>
              </a:lnSpc>
            </a:pP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tpcana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单圆角矩形 16"/>
          <p:cNvSpPr/>
          <p:nvPr/>
        </p:nvSpPr>
        <p:spPr>
          <a:xfrm>
            <a:off x="5587053" y="3633131"/>
            <a:ext cx="1008112" cy="589343"/>
          </a:xfrm>
          <a:prstGeom prst="round1Rect">
            <a:avLst/>
          </a:prstGeom>
          <a:solidFill>
            <a:srgbClr val="97FFBA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2000"/>
              </a:lnSpc>
            </a:pP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Quick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cmds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7785718" y="3053919"/>
            <a:ext cx="1571347" cy="523783"/>
          </a:xfrm>
          <a:custGeom>
            <a:avLst/>
            <a:gdLst>
              <a:gd name="connsiteX0" fmla="*/ 1571347 w 1571347"/>
              <a:gd name="connsiteY0" fmla="*/ 0 h 523783"/>
              <a:gd name="connsiteX1" fmla="*/ 550415 w 1571347"/>
              <a:gd name="connsiteY1" fmla="*/ 159799 h 523783"/>
              <a:gd name="connsiteX2" fmla="*/ 0 w 1571347"/>
              <a:gd name="connsiteY2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1347" h="523783">
                <a:moveTo>
                  <a:pt x="1571347" y="0"/>
                </a:moveTo>
                <a:cubicBezTo>
                  <a:pt x="1191826" y="36251"/>
                  <a:pt x="812306" y="72502"/>
                  <a:pt x="550415" y="159799"/>
                </a:cubicBezTo>
                <a:cubicBezTo>
                  <a:pt x="288524" y="247096"/>
                  <a:pt x="144262" y="385439"/>
                  <a:pt x="0" y="523783"/>
                </a:cubicBezTo>
              </a:path>
            </a:pathLst>
          </a:custGeom>
          <a:noFill/>
          <a:ln w="47625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Freeform 56"/>
          <p:cNvSpPr/>
          <p:nvPr/>
        </p:nvSpPr>
        <p:spPr>
          <a:xfrm>
            <a:off x="9392575" y="3053919"/>
            <a:ext cx="0" cy="532661"/>
          </a:xfrm>
          <a:custGeom>
            <a:avLst/>
            <a:gdLst>
              <a:gd name="connsiteX0" fmla="*/ 0 w 0"/>
              <a:gd name="connsiteY0" fmla="*/ 0 h 532661"/>
              <a:gd name="connsiteX1" fmla="*/ 0 w 0"/>
              <a:gd name="connsiteY1" fmla="*/ 532661 h 53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32661">
                <a:moveTo>
                  <a:pt x="0" y="0"/>
                </a:moveTo>
                <a:lnTo>
                  <a:pt x="0" y="532661"/>
                </a:lnTo>
              </a:path>
            </a:pathLst>
          </a:custGeom>
          <a:noFill/>
          <a:ln w="47625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Freeform 57"/>
          <p:cNvSpPr/>
          <p:nvPr/>
        </p:nvSpPr>
        <p:spPr>
          <a:xfrm>
            <a:off x="9383698" y="3027285"/>
            <a:ext cx="2112886" cy="532661"/>
          </a:xfrm>
          <a:custGeom>
            <a:avLst/>
            <a:gdLst>
              <a:gd name="connsiteX0" fmla="*/ 0 w 2112886"/>
              <a:gd name="connsiteY0" fmla="*/ 0 h 532661"/>
              <a:gd name="connsiteX1" fmla="*/ 1322773 w 2112886"/>
              <a:gd name="connsiteY1" fmla="*/ 168676 h 532661"/>
              <a:gd name="connsiteX2" fmla="*/ 2112886 w 2112886"/>
              <a:gd name="connsiteY2" fmla="*/ 532661 h 53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2886" h="532661">
                <a:moveTo>
                  <a:pt x="0" y="0"/>
                </a:moveTo>
                <a:cubicBezTo>
                  <a:pt x="485312" y="39949"/>
                  <a:pt x="970625" y="79899"/>
                  <a:pt x="1322773" y="168676"/>
                </a:cubicBezTo>
                <a:cubicBezTo>
                  <a:pt x="1674921" y="257453"/>
                  <a:pt x="1893903" y="395057"/>
                  <a:pt x="2112886" y="532661"/>
                </a:cubicBezTo>
              </a:path>
            </a:pathLst>
          </a:custGeom>
          <a:noFill/>
          <a:ln w="47625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单圆角矩形 9"/>
          <p:cNvSpPr/>
          <p:nvPr/>
        </p:nvSpPr>
        <p:spPr>
          <a:xfrm>
            <a:off x="8542137" y="2281747"/>
            <a:ext cx="1730328" cy="770177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MateSim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8478499" y="4128117"/>
            <a:ext cx="381416" cy="2006353"/>
          </a:xfrm>
          <a:custGeom>
            <a:avLst/>
            <a:gdLst>
              <a:gd name="connsiteX0" fmla="*/ 381416 w 381416"/>
              <a:gd name="connsiteY0" fmla="*/ 0 h 2006353"/>
              <a:gd name="connsiteX1" fmla="*/ 123963 w 381416"/>
              <a:gd name="connsiteY1" fmla="*/ 71021 h 2006353"/>
              <a:gd name="connsiteX2" fmla="*/ 26309 w 381416"/>
              <a:gd name="connsiteY2" fmla="*/ 408372 h 2006353"/>
              <a:gd name="connsiteX3" fmla="*/ 17431 w 381416"/>
              <a:gd name="connsiteY3" fmla="*/ 1225118 h 2006353"/>
              <a:gd name="connsiteX4" fmla="*/ 17431 w 381416"/>
              <a:gd name="connsiteY4" fmla="*/ 1740023 h 2006353"/>
              <a:gd name="connsiteX5" fmla="*/ 248251 w 381416"/>
              <a:gd name="connsiteY5" fmla="*/ 2006353 h 200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416" h="2006353">
                <a:moveTo>
                  <a:pt x="381416" y="0"/>
                </a:moveTo>
                <a:cubicBezTo>
                  <a:pt x="282282" y="1479"/>
                  <a:pt x="183148" y="2959"/>
                  <a:pt x="123963" y="71021"/>
                </a:cubicBezTo>
                <a:cubicBezTo>
                  <a:pt x="64778" y="139083"/>
                  <a:pt x="44064" y="216023"/>
                  <a:pt x="26309" y="408372"/>
                </a:cubicBezTo>
                <a:cubicBezTo>
                  <a:pt x="8554" y="600722"/>
                  <a:pt x="18911" y="1003176"/>
                  <a:pt x="17431" y="1225118"/>
                </a:cubicBezTo>
                <a:cubicBezTo>
                  <a:pt x="15951" y="1447060"/>
                  <a:pt x="-21039" y="1609817"/>
                  <a:pt x="17431" y="1740023"/>
                </a:cubicBezTo>
                <a:cubicBezTo>
                  <a:pt x="55901" y="1870229"/>
                  <a:pt x="152076" y="1938291"/>
                  <a:pt x="248251" y="2006353"/>
                </a:cubicBezTo>
              </a:path>
            </a:pathLst>
          </a:custGeom>
          <a:noFill/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Freeform 60"/>
          <p:cNvSpPr/>
          <p:nvPr/>
        </p:nvSpPr>
        <p:spPr>
          <a:xfrm>
            <a:off x="10652032" y="4147530"/>
            <a:ext cx="533832" cy="1418769"/>
          </a:xfrm>
          <a:custGeom>
            <a:avLst/>
            <a:gdLst>
              <a:gd name="connsiteX0" fmla="*/ 533832 w 533832"/>
              <a:gd name="connsiteY0" fmla="*/ 7220 h 1418769"/>
              <a:gd name="connsiteX1" fmla="*/ 276380 w 533832"/>
              <a:gd name="connsiteY1" fmla="*/ 16097 h 1418769"/>
              <a:gd name="connsiteX2" fmla="*/ 54438 w 533832"/>
              <a:gd name="connsiteY2" fmla="*/ 149262 h 1418769"/>
              <a:gd name="connsiteX3" fmla="*/ 10050 w 533832"/>
              <a:gd name="connsiteY3" fmla="*/ 442225 h 1418769"/>
              <a:gd name="connsiteX4" fmla="*/ 27805 w 533832"/>
              <a:gd name="connsiteY4" fmla="*/ 1214583 h 1418769"/>
              <a:gd name="connsiteX5" fmla="*/ 285257 w 533832"/>
              <a:gd name="connsiteY5" fmla="*/ 1418769 h 1418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832" h="1418769">
                <a:moveTo>
                  <a:pt x="533832" y="7220"/>
                </a:moveTo>
                <a:cubicBezTo>
                  <a:pt x="445055" y="-179"/>
                  <a:pt x="356279" y="-7577"/>
                  <a:pt x="276380" y="16097"/>
                </a:cubicBezTo>
                <a:cubicBezTo>
                  <a:pt x="196481" y="39771"/>
                  <a:pt x="98826" y="78241"/>
                  <a:pt x="54438" y="149262"/>
                </a:cubicBezTo>
                <a:cubicBezTo>
                  <a:pt x="10050" y="220283"/>
                  <a:pt x="14489" y="264672"/>
                  <a:pt x="10050" y="442225"/>
                </a:cubicBezTo>
                <a:cubicBezTo>
                  <a:pt x="5611" y="619778"/>
                  <a:pt x="-18063" y="1051826"/>
                  <a:pt x="27805" y="1214583"/>
                </a:cubicBezTo>
                <a:cubicBezTo>
                  <a:pt x="73673" y="1377340"/>
                  <a:pt x="179465" y="1398054"/>
                  <a:pt x="285257" y="1418769"/>
                </a:cubicBezTo>
              </a:path>
            </a:pathLst>
          </a:custGeom>
          <a:noFill/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Freeform 61"/>
          <p:cNvSpPr/>
          <p:nvPr/>
        </p:nvSpPr>
        <p:spPr>
          <a:xfrm>
            <a:off x="10662115" y="4169767"/>
            <a:ext cx="533832" cy="886907"/>
          </a:xfrm>
          <a:custGeom>
            <a:avLst/>
            <a:gdLst>
              <a:gd name="connsiteX0" fmla="*/ 533832 w 533832"/>
              <a:gd name="connsiteY0" fmla="*/ 7220 h 1418769"/>
              <a:gd name="connsiteX1" fmla="*/ 276380 w 533832"/>
              <a:gd name="connsiteY1" fmla="*/ 16097 h 1418769"/>
              <a:gd name="connsiteX2" fmla="*/ 54438 w 533832"/>
              <a:gd name="connsiteY2" fmla="*/ 149262 h 1418769"/>
              <a:gd name="connsiteX3" fmla="*/ 10050 w 533832"/>
              <a:gd name="connsiteY3" fmla="*/ 442225 h 1418769"/>
              <a:gd name="connsiteX4" fmla="*/ 27805 w 533832"/>
              <a:gd name="connsiteY4" fmla="*/ 1214583 h 1418769"/>
              <a:gd name="connsiteX5" fmla="*/ 285257 w 533832"/>
              <a:gd name="connsiteY5" fmla="*/ 1418769 h 1418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832" h="1418769">
                <a:moveTo>
                  <a:pt x="533832" y="7220"/>
                </a:moveTo>
                <a:cubicBezTo>
                  <a:pt x="445055" y="-179"/>
                  <a:pt x="356279" y="-7577"/>
                  <a:pt x="276380" y="16097"/>
                </a:cubicBezTo>
                <a:cubicBezTo>
                  <a:pt x="196481" y="39771"/>
                  <a:pt x="98826" y="78241"/>
                  <a:pt x="54438" y="149262"/>
                </a:cubicBezTo>
                <a:cubicBezTo>
                  <a:pt x="10050" y="220283"/>
                  <a:pt x="14489" y="264672"/>
                  <a:pt x="10050" y="442225"/>
                </a:cubicBezTo>
                <a:cubicBezTo>
                  <a:pt x="5611" y="619778"/>
                  <a:pt x="-18063" y="1051826"/>
                  <a:pt x="27805" y="1214583"/>
                </a:cubicBezTo>
                <a:cubicBezTo>
                  <a:pt x="73673" y="1377340"/>
                  <a:pt x="179465" y="1398054"/>
                  <a:pt x="285257" y="1418769"/>
                </a:cubicBezTo>
              </a:path>
            </a:pathLst>
          </a:custGeom>
          <a:noFill/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Freeform 62"/>
          <p:cNvSpPr/>
          <p:nvPr/>
        </p:nvSpPr>
        <p:spPr>
          <a:xfrm>
            <a:off x="10691364" y="4168809"/>
            <a:ext cx="455168" cy="494975"/>
          </a:xfrm>
          <a:custGeom>
            <a:avLst/>
            <a:gdLst>
              <a:gd name="connsiteX0" fmla="*/ 533832 w 533832"/>
              <a:gd name="connsiteY0" fmla="*/ 7220 h 1418769"/>
              <a:gd name="connsiteX1" fmla="*/ 276380 w 533832"/>
              <a:gd name="connsiteY1" fmla="*/ 16097 h 1418769"/>
              <a:gd name="connsiteX2" fmla="*/ 54438 w 533832"/>
              <a:gd name="connsiteY2" fmla="*/ 149262 h 1418769"/>
              <a:gd name="connsiteX3" fmla="*/ 10050 w 533832"/>
              <a:gd name="connsiteY3" fmla="*/ 442225 h 1418769"/>
              <a:gd name="connsiteX4" fmla="*/ 27805 w 533832"/>
              <a:gd name="connsiteY4" fmla="*/ 1214583 h 1418769"/>
              <a:gd name="connsiteX5" fmla="*/ 285257 w 533832"/>
              <a:gd name="connsiteY5" fmla="*/ 1418769 h 1418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832" h="1418769">
                <a:moveTo>
                  <a:pt x="533832" y="7220"/>
                </a:moveTo>
                <a:cubicBezTo>
                  <a:pt x="445055" y="-179"/>
                  <a:pt x="356279" y="-7577"/>
                  <a:pt x="276380" y="16097"/>
                </a:cubicBezTo>
                <a:cubicBezTo>
                  <a:pt x="196481" y="39771"/>
                  <a:pt x="98826" y="78241"/>
                  <a:pt x="54438" y="149262"/>
                </a:cubicBezTo>
                <a:cubicBezTo>
                  <a:pt x="10050" y="220283"/>
                  <a:pt x="14489" y="264672"/>
                  <a:pt x="10050" y="442225"/>
                </a:cubicBezTo>
                <a:cubicBezTo>
                  <a:pt x="5611" y="619778"/>
                  <a:pt x="-18063" y="1051826"/>
                  <a:pt x="27805" y="1214583"/>
                </a:cubicBezTo>
                <a:cubicBezTo>
                  <a:pt x="73673" y="1377340"/>
                  <a:pt x="179465" y="1398054"/>
                  <a:pt x="285257" y="1418769"/>
                </a:cubicBezTo>
              </a:path>
            </a:pathLst>
          </a:custGeom>
          <a:noFill/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Freeform 63"/>
          <p:cNvSpPr/>
          <p:nvPr/>
        </p:nvSpPr>
        <p:spPr>
          <a:xfrm>
            <a:off x="8471249" y="4128119"/>
            <a:ext cx="381416" cy="1438182"/>
          </a:xfrm>
          <a:custGeom>
            <a:avLst/>
            <a:gdLst>
              <a:gd name="connsiteX0" fmla="*/ 381416 w 381416"/>
              <a:gd name="connsiteY0" fmla="*/ 0 h 2006353"/>
              <a:gd name="connsiteX1" fmla="*/ 123963 w 381416"/>
              <a:gd name="connsiteY1" fmla="*/ 71021 h 2006353"/>
              <a:gd name="connsiteX2" fmla="*/ 26309 w 381416"/>
              <a:gd name="connsiteY2" fmla="*/ 408372 h 2006353"/>
              <a:gd name="connsiteX3" fmla="*/ 17431 w 381416"/>
              <a:gd name="connsiteY3" fmla="*/ 1225118 h 2006353"/>
              <a:gd name="connsiteX4" fmla="*/ 17431 w 381416"/>
              <a:gd name="connsiteY4" fmla="*/ 1740023 h 2006353"/>
              <a:gd name="connsiteX5" fmla="*/ 248251 w 381416"/>
              <a:gd name="connsiteY5" fmla="*/ 2006353 h 200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416" h="2006353">
                <a:moveTo>
                  <a:pt x="381416" y="0"/>
                </a:moveTo>
                <a:cubicBezTo>
                  <a:pt x="282282" y="1479"/>
                  <a:pt x="183148" y="2959"/>
                  <a:pt x="123963" y="71021"/>
                </a:cubicBezTo>
                <a:cubicBezTo>
                  <a:pt x="64778" y="139083"/>
                  <a:pt x="44064" y="216023"/>
                  <a:pt x="26309" y="408372"/>
                </a:cubicBezTo>
                <a:cubicBezTo>
                  <a:pt x="8554" y="600722"/>
                  <a:pt x="18911" y="1003176"/>
                  <a:pt x="17431" y="1225118"/>
                </a:cubicBezTo>
                <a:cubicBezTo>
                  <a:pt x="15951" y="1447060"/>
                  <a:pt x="-21039" y="1609817"/>
                  <a:pt x="17431" y="1740023"/>
                </a:cubicBezTo>
                <a:cubicBezTo>
                  <a:pt x="55901" y="1870229"/>
                  <a:pt x="152076" y="1938291"/>
                  <a:pt x="248251" y="2006353"/>
                </a:cubicBezTo>
              </a:path>
            </a:pathLst>
          </a:custGeom>
          <a:noFill/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Freeform 64"/>
          <p:cNvSpPr/>
          <p:nvPr/>
        </p:nvSpPr>
        <p:spPr>
          <a:xfrm>
            <a:off x="8472264" y="4136994"/>
            <a:ext cx="381416" cy="940924"/>
          </a:xfrm>
          <a:custGeom>
            <a:avLst/>
            <a:gdLst>
              <a:gd name="connsiteX0" fmla="*/ 381416 w 381416"/>
              <a:gd name="connsiteY0" fmla="*/ 0 h 2006353"/>
              <a:gd name="connsiteX1" fmla="*/ 123963 w 381416"/>
              <a:gd name="connsiteY1" fmla="*/ 71021 h 2006353"/>
              <a:gd name="connsiteX2" fmla="*/ 26309 w 381416"/>
              <a:gd name="connsiteY2" fmla="*/ 408372 h 2006353"/>
              <a:gd name="connsiteX3" fmla="*/ 17431 w 381416"/>
              <a:gd name="connsiteY3" fmla="*/ 1225118 h 2006353"/>
              <a:gd name="connsiteX4" fmla="*/ 17431 w 381416"/>
              <a:gd name="connsiteY4" fmla="*/ 1740023 h 2006353"/>
              <a:gd name="connsiteX5" fmla="*/ 248251 w 381416"/>
              <a:gd name="connsiteY5" fmla="*/ 2006353 h 200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416" h="2006353">
                <a:moveTo>
                  <a:pt x="381416" y="0"/>
                </a:moveTo>
                <a:cubicBezTo>
                  <a:pt x="282282" y="1479"/>
                  <a:pt x="183148" y="2959"/>
                  <a:pt x="123963" y="71021"/>
                </a:cubicBezTo>
                <a:cubicBezTo>
                  <a:pt x="64778" y="139083"/>
                  <a:pt x="44064" y="216023"/>
                  <a:pt x="26309" y="408372"/>
                </a:cubicBezTo>
                <a:cubicBezTo>
                  <a:pt x="8554" y="600722"/>
                  <a:pt x="18911" y="1003176"/>
                  <a:pt x="17431" y="1225118"/>
                </a:cubicBezTo>
                <a:cubicBezTo>
                  <a:pt x="15951" y="1447060"/>
                  <a:pt x="-21039" y="1609817"/>
                  <a:pt x="17431" y="1740023"/>
                </a:cubicBezTo>
                <a:cubicBezTo>
                  <a:pt x="55901" y="1870229"/>
                  <a:pt x="152076" y="1938291"/>
                  <a:pt x="248251" y="2006353"/>
                </a:cubicBezTo>
              </a:path>
            </a:pathLst>
          </a:custGeom>
          <a:noFill/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Freeform 65"/>
          <p:cNvSpPr/>
          <p:nvPr/>
        </p:nvSpPr>
        <p:spPr>
          <a:xfrm>
            <a:off x="8478499" y="4137566"/>
            <a:ext cx="381416" cy="516425"/>
          </a:xfrm>
          <a:custGeom>
            <a:avLst/>
            <a:gdLst>
              <a:gd name="connsiteX0" fmla="*/ 381416 w 381416"/>
              <a:gd name="connsiteY0" fmla="*/ 0 h 2006353"/>
              <a:gd name="connsiteX1" fmla="*/ 123963 w 381416"/>
              <a:gd name="connsiteY1" fmla="*/ 71021 h 2006353"/>
              <a:gd name="connsiteX2" fmla="*/ 26309 w 381416"/>
              <a:gd name="connsiteY2" fmla="*/ 408372 h 2006353"/>
              <a:gd name="connsiteX3" fmla="*/ 17431 w 381416"/>
              <a:gd name="connsiteY3" fmla="*/ 1225118 h 2006353"/>
              <a:gd name="connsiteX4" fmla="*/ 17431 w 381416"/>
              <a:gd name="connsiteY4" fmla="*/ 1740023 h 2006353"/>
              <a:gd name="connsiteX5" fmla="*/ 248251 w 381416"/>
              <a:gd name="connsiteY5" fmla="*/ 2006353 h 200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416" h="2006353">
                <a:moveTo>
                  <a:pt x="381416" y="0"/>
                </a:moveTo>
                <a:cubicBezTo>
                  <a:pt x="282282" y="1479"/>
                  <a:pt x="183148" y="2959"/>
                  <a:pt x="123963" y="71021"/>
                </a:cubicBezTo>
                <a:cubicBezTo>
                  <a:pt x="64778" y="139083"/>
                  <a:pt x="44064" y="216023"/>
                  <a:pt x="26309" y="408372"/>
                </a:cubicBezTo>
                <a:cubicBezTo>
                  <a:pt x="8554" y="600722"/>
                  <a:pt x="18911" y="1003176"/>
                  <a:pt x="17431" y="1225118"/>
                </a:cubicBezTo>
                <a:cubicBezTo>
                  <a:pt x="15951" y="1447060"/>
                  <a:pt x="-21039" y="1609817"/>
                  <a:pt x="17431" y="1740023"/>
                </a:cubicBezTo>
                <a:cubicBezTo>
                  <a:pt x="55901" y="1870229"/>
                  <a:pt x="152076" y="1938291"/>
                  <a:pt x="248251" y="2006353"/>
                </a:cubicBezTo>
              </a:path>
            </a:pathLst>
          </a:custGeom>
          <a:noFill/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Freeform 66"/>
          <p:cNvSpPr/>
          <p:nvPr/>
        </p:nvSpPr>
        <p:spPr>
          <a:xfrm>
            <a:off x="7127001" y="4136994"/>
            <a:ext cx="381416" cy="1170144"/>
          </a:xfrm>
          <a:custGeom>
            <a:avLst/>
            <a:gdLst>
              <a:gd name="connsiteX0" fmla="*/ 381416 w 381416"/>
              <a:gd name="connsiteY0" fmla="*/ 0 h 2006353"/>
              <a:gd name="connsiteX1" fmla="*/ 123963 w 381416"/>
              <a:gd name="connsiteY1" fmla="*/ 71021 h 2006353"/>
              <a:gd name="connsiteX2" fmla="*/ 26309 w 381416"/>
              <a:gd name="connsiteY2" fmla="*/ 408372 h 2006353"/>
              <a:gd name="connsiteX3" fmla="*/ 17431 w 381416"/>
              <a:gd name="connsiteY3" fmla="*/ 1225118 h 2006353"/>
              <a:gd name="connsiteX4" fmla="*/ 17431 w 381416"/>
              <a:gd name="connsiteY4" fmla="*/ 1740023 h 2006353"/>
              <a:gd name="connsiteX5" fmla="*/ 248251 w 381416"/>
              <a:gd name="connsiteY5" fmla="*/ 2006353 h 200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416" h="2006353">
                <a:moveTo>
                  <a:pt x="381416" y="0"/>
                </a:moveTo>
                <a:cubicBezTo>
                  <a:pt x="282282" y="1479"/>
                  <a:pt x="183148" y="2959"/>
                  <a:pt x="123963" y="71021"/>
                </a:cubicBezTo>
                <a:cubicBezTo>
                  <a:pt x="64778" y="139083"/>
                  <a:pt x="44064" y="216023"/>
                  <a:pt x="26309" y="408372"/>
                </a:cubicBezTo>
                <a:cubicBezTo>
                  <a:pt x="8554" y="600722"/>
                  <a:pt x="18911" y="1003176"/>
                  <a:pt x="17431" y="1225118"/>
                </a:cubicBezTo>
                <a:cubicBezTo>
                  <a:pt x="15951" y="1447060"/>
                  <a:pt x="-21039" y="1609817"/>
                  <a:pt x="17431" y="1740023"/>
                </a:cubicBezTo>
                <a:cubicBezTo>
                  <a:pt x="55901" y="1870229"/>
                  <a:pt x="152076" y="1938291"/>
                  <a:pt x="248251" y="2006353"/>
                </a:cubicBezTo>
              </a:path>
            </a:pathLst>
          </a:custGeom>
          <a:noFill/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Freeform 67"/>
          <p:cNvSpPr/>
          <p:nvPr/>
        </p:nvSpPr>
        <p:spPr>
          <a:xfrm>
            <a:off x="7137352" y="4147472"/>
            <a:ext cx="381416" cy="567929"/>
          </a:xfrm>
          <a:custGeom>
            <a:avLst/>
            <a:gdLst>
              <a:gd name="connsiteX0" fmla="*/ 381416 w 381416"/>
              <a:gd name="connsiteY0" fmla="*/ 0 h 2006353"/>
              <a:gd name="connsiteX1" fmla="*/ 123963 w 381416"/>
              <a:gd name="connsiteY1" fmla="*/ 71021 h 2006353"/>
              <a:gd name="connsiteX2" fmla="*/ 26309 w 381416"/>
              <a:gd name="connsiteY2" fmla="*/ 408372 h 2006353"/>
              <a:gd name="connsiteX3" fmla="*/ 17431 w 381416"/>
              <a:gd name="connsiteY3" fmla="*/ 1225118 h 2006353"/>
              <a:gd name="connsiteX4" fmla="*/ 17431 w 381416"/>
              <a:gd name="connsiteY4" fmla="*/ 1740023 h 2006353"/>
              <a:gd name="connsiteX5" fmla="*/ 248251 w 381416"/>
              <a:gd name="connsiteY5" fmla="*/ 2006353 h 200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416" h="2006353">
                <a:moveTo>
                  <a:pt x="381416" y="0"/>
                </a:moveTo>
                <a:cubicBezTo>
                  <a:pt x="282282" y="1479"/>
                  <a:pt x="183148" y="2959"/>
                  <a:pt x="123963" y="71021"/>
                </a:cubicBezTo>
                <a:cubicBezTo>
                  <a:pt x="64778" y="139083"/>
                  <a:pt x="44064" y="216023"/>
                  <a:pt x="26309" y="408372"/>
                </a:cubicBezTo>
                <a:cubicBezTo>
                  <a:pt x="8554" y="600722"/>
                  <a:pt x="18911" y="1003176"/>
                  <a:pt x="17431" y="1225118"/>
                </a:cubicBezTo>
                <a:cubicBezTo>
                  <a:pt x="15951" y="1447060"/>
                  <a:pt x="-21039" y="1609817"/>
                  <a:pt x="17431" y="1740023"/>
                </a:cubicBezTo>
                <a:cubicBezTo>
                  <a:pt x="55901" y="1870229"/>
                  <a:pt x="152076" y="1938291"/>
                  <a:pt x="248251" y="2006353"/>
                </a:cubicBezTo>
              </a:path>
            </a:pathLst>
          </a:custGeom>
          <a:noFill/>
          <a:ln w="381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单圆角矩形 23"/>
          <p:cNvSpPr/>
          <p:nvPr/>
        </p:nvSpPr>
        <p:spPr>
          <a:xfrm>
            <a:off x="6517636" y="5770485"/>
            <a:ext cx="736728" cy="544111"/>
          </a:xfrm>
          <a:prstGeom prst="round1Rect">
            <a:avLst/>
          </a:prstGeom>
          <a:solidFill>
            <a:srgbClr val="97FFBA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600"/>
              </a:lnSpc>
            </a:pP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MC fitting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66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5" name="Oval 4"/>
          <p:cNvSpPr/>
          <p:nvPr/>
        </p:nvSpPr>
        <p:spPr>
          <a:xfrm>
            <a:off x="4736985" y="1767789"/>
            <a:ext cx="2976331" cy="274530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268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Geant4</a:t>
            </a:r>
          </a:p>
          <a:p>
            <a:pPr algn="ctr"/>
            <a:r>
              <a:rPr lang="en-US" altLang="zh-CN" sz="3733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+ROOT</a:t>
            </a:r>
          </a:p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C++, </a:t>
            </a:r>
            <a:r>
              <a:rPr lang="en-US" altLang="zh-CN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cmake</a:t>
            </a:r>
            <a:endParaRPr lang="zh-CN" alt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60405" y="2153914"/>
            <a:ext cx="3840427" cy="105611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flow </a:t>
            </a:r>
          </a:p>
          <a:p>
            <a:pPr algn="ctr"/>
            <a:r>
              <a:rPr lang="en-US" altLang="zh-CN" sz="2400" b="1" dirty="0" err="1">
                <a:solidFill>
                  <a:srgbClr val="00E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RootOutput</a:t>
            </a:r>
            <a:r>
              <a:rPr lang="en-US" altLang="zh-CN" sz="2400" b="1" dirty="0">
                <a:solidFill>
                  <a:srgbClr val="00E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altLang="zh-CN" sz="2400" b="1" dirty="0" err="1">
                <a:solidFill>
                  <a:srgbClr val="00E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TFolder</a:t>
            </a:r>
            <a:endParaRPr lang="zh-CN" altLang="en-US" sz="2000" b="1" dirty="0">
              <a:solidFill>
                <a:srgbClr val="00E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257" y="3033630"/>
            <a:ext cx="4032448" cy="105611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reaction</a:t>
            </a:r>
          </a:p>
          <a:p>
            <a:pPr algn="ctr"/>
            <a:r>
              <a:rPr lang="en-US" altLang="zh-CN" sz="2667" b="1" dirty="0" err="1">
                <a:solidFill>
                  <a:srgbClr val="00E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TwoBody</a:t>
            </a:r>
            <a:r>
              <a:rPr lang="en-US" altLang="zh-CN" sz="2667" b="1" dirty="0">
                <a:solidFill>
                  <a:srgbClr val="00E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Decay……</a:t>
            </a:r>
            <a:endParaRPr lang="zh-CN" altLang="en-US" sz="2133" b="1" dirty="0">
              <a:solidFill>
                <a:srgbClr val="00E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31371" y="1508787"/>
            <a:ext cx="3936437" cy="105611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EventGenerator</a:t>
            </a:r>
            <a:endParaRPr lang="en-US" altLang="zh-CN" sz="2667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667" b="1" dirty="0">
                <a:solidFill>
                  <a:srgbClr val="00E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G4Gun/GPS, Particles</a:t>
            </a:r>
            <a:endParaRPr lang="zh-CN" altLang="en-US" sz="2133" b="1" dirty="0">
              <a:solidFill>
                <a:srgbClr val="00E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380859" y="3743462"/>
            <a:ext cx="3552395" cy="105611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cards parser</a:t>
            </a:r>
          </a:p>
          <a:p>
            <a:pPr algn="ctr"/>
            <a:r>
              <a:rPr lang="en-US" altLang="zh-CN" sz="2667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</a:t>
            </a:r>
            <a:r>
              <a:rPr lang="en-US" altLang="zh-CN" sz="2667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Yaml</a:t>
            </a:r>
            <a:endParaRPr lang="zh-CN" altLang="en-US" sz="2133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48128" y="5253203"/>
            <a:ext cx="4752528" cy="105611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Modularized data container</a:t>
            </a:r>
          </a:p>
          <a:p>
            <a:pPr algn="ctr"/>
            <a:r>
              <a:rPr lang="en-US" altLang="zh-CN" sz="2667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</a:t>
            </a:r>
            <a:r>
              <a:rPr lang="en-US" altLang="zh-CN" sz="2667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TClonesArray</a:t>
            </a:r>
            <a:endParaRPr lang="zh-CN" altLang="en-US" sz="2133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82931" y="1056366"/>
            <a:ext cx="3259757" cy="68273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Modular scoring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2381" y="4677139"/>
            <a:ext cx="4032448" cy="105611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factory</a:t>
            </a:r>
          </a:p>
          <a:p>
            <a:pPr algn="ctr"/>
            <a:r>
              <a:rPr lang="en-US" altLang="zh-CN" sz="2667" b="1" dirty="0">
                <a:solidFill>
                  <a:srgbClr val="00E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Modular, shared……</a:t>
            </a:r>
            <a:endParaRPr lang="zh-CN" altLang="en-US" sz="2133" b="1" dirty="0">
              <a:solidFill>
                <a:srgbClr val="00E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0" y="0"/>
            <a:ext cx="12144672" cy="648064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lIns="288000" rtlCol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b="1" kern="1200">
                <a:solidFill>
                  <a:srgbClr val="CCFFFF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  <a:extLst/>
          </a:lstStyle>
          <a:p>
            <a:r>
              <a:rPr lang="zh-CN" altLang="en-US" sz="3600" dirty="0">
                <a:solidFill>
                  <a:srgbClr val="FF0000"/>
                </a:solidFill>
              </a:rPr>
              <a:t>模拟平台</a:t>
            </a:r>
            <a:r>
              <a:rPr lang="en-US" altLang="zh-CN" sz="3600" dirty="0" err="1">
                <a:solidFill>
                  <a:srgbClr val="FF0000"/>
                </a:solidFill>
              </a:rPr>
              <a:t>MateSim</a:t>
            </a:r>
            <a:r>
              <a:rPr lang="zh-CN" altLang="en-US" sz="3600" dirty="0">
                <a:solidFill>
                  <a:srgbClr val="FF0000"/>
                </a:solidFill>
              </a:rPr>
              <a:t>的主要特征</a:t>
            </a:r>
          </a:p>
        </p:txBody>
      </p:sp>
    </p:spTree>
    <p:extLst>
      <p:ext uri="{BB962C8B-B14F-4D97-AF65-F5344CB8AC3E}">
        <p14:creationId xmlns:p14="http://schemas.microsoft.com/office/powerpoint/2010/main" val="227660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681" y="733013"/>
            <a:ext cx="3464990" cy="2695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36" y="1062740"/>
            <a:ext cx="4616416" cy="5288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3326" y="1012367"/>
            <a:ext cx="3084051" cy="23849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5440" y="755412"/>
            <a:ext cx="230425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模拟的反应卡片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216" y="3959809"/>
            <a:ext cx="3168352" cy="2572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3671" y="3933056"/>
            <a:ext cx="3291720" cy="27028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62236" y="3549301"/>
            <a:ext cx="226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en-US" altLang="zh-CN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zh-CN" altLang="en-US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延迟双质子衰变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solidFill>
                  <a:schemeClr val="bg1"/>
                </a:solidFill>
              </a:rPr>
              <a:t>MateSim</a:t>
            </a:r>
            <a:r>
              <a:rPr lang="zh-CN" altLang="en-US" dirty="0">
                <a:solidFill>
                  <a:schemeClr val="bg1"/>
                </a:solidFill>
              </a:rPr>
              <a:t>模拟实例</a:t>
            </a:r>
          </a:p>
        </p:txBody>
      </p:sp>
    </p:spTree>
    <p:extLst>
      <p:ext uri="{BB962C8B-B14F-4D97-AF65-F5344CB8AC3E}">
        <p14:creationId xmlns:p14="http://schemas.microsoft.com/office/powerpoint/2010/main" val="348585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solidFill>
                  <a:schemeClr val="bg1"/>
                </a:solidFill>
              </a:rPr>
              <a:t>MateSim</a:t>
            </a:r>
            <a:r>
              <a:rPr lang="zh-CN" altLang="en-US" dirty="0">
                <a:solidFill>
                  <a:schemeClr val="bg1"/>
                </a:solidFill>
              </a:rPr>
              <a:t>和</a:t>
            </a:r>
            <a:r>
              <a:rPr lang="en-US" altLang="zh-CN" dirty="0" err="1">
                <a:solidFill>
                  <a:schemeClr val="bg1"/>
                </a:solidFill>
              </a:rPr>
              <a:t>MateAnaLib</a:t>
            </a:r>
            <a:r>
              <a:rPr lang="zh-CN" altLang="en-US" dirty="0">
                <a:solidFill>
                  <a:schemeClr val="bg1"/>
                </a:solidFill>
              </a:rPr>
              <a:t>对接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5" name="Picture 4" descr="D:\SL7.2_64\Share_VM\mc_transTrack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112" y="4033010"/>
            <a:ext cx="2626952" cy="254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:\SL7.2_64\Share_VM\mc_scan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806" y="3999206"/>
            <a:ext cx="2490236" cy="256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65927" y="4940858"/>
            <a:ext cx="1405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FF00"/>
                </a:solidFill>
                <a:latin typeface="Arial" pitchFamily="34" charset="0"/>
                <a:ea typeface="+mj-ea"/>
                <a:cs typeface="Arial" pitchFamily="34" charset="0"/>
              </a:rPr>
              <a:t>Single MC</a:t>
            </a:r>
            <a:endParaRPr lang="en-US" sz="1600" b="1" dirty="0" smtClean="0">
              <a:solidFill>
                <a:srgbClr val="00FF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3435" y="5197479"/>
            <a:ext cx="1355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FF00"/>
                </a:solidFill>
                <a:latin typeface="Arial" pitchFamily="34" charset="0"/>
                <a:ea typeface="+mj-ea"/>
                <a:cs typeface="Arial" pitchFamily="34" charset="0"/>
              </a:rPr>
              <a:t>Multiple MC</a:t>
            </a:r>
            <a:endParaRPr lang="en-US" sz="1600" b="1" dirty="0" smtClean="0">
              <a:solidFill>
                <a:srgbClr val="00FF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59846" y="4797152"/>
            <a:ext cx="1246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Real  track</a:t>
            </a:r>
            <a:endParaRPr lang="en-US" sz="1400" b="1" dirty="0" smtClean="0">
              <a:solidFill>
                <a:srgbClr val="FFFF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10" name="直接箭头连接符 24"/>
          <p:cNvCxnSpPr/>
          <p:nvPr/>
        </p:nvCxnSpPr>
        <p:spPr>
          <a:xfrm>
            <a:off x="8667958" y="4972465"/>
            <a:ext cx="287109" cy="194018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899253"/>
            <a:ext cx="3059010" cy="256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75585" y="3720021"/>
            <a:ext cx="1134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PCL</a:t>
            </a:r>
            <a:r>
              <a:rPr lang="zh-CN" altLang="en-US" sz="1600" b="1" dirty="0" smtClean="0">
                <a:latin typeface="Arial" pitchFamily="34" charset="0"/>
                <a:cs typeface="Arial" pitchFamily="34" charset="0"/>
              </a:rPr>
              <a:t>算法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64606" y="3781924"/>
            <a:ext cx="124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latin typeface="Arial" pitchFamily="34" charset="0"/>
                <a:cs typeface="Arial" pitchFamily="34" charset="0"/>
              </a:rPr>
              <a:t>优化径迹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4152" y="1520672"/>
            <a:ext cx="280831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Arial" pitchFamily="34" charset="0"/>
                <a:cs typeface="Arial" pitchFamily="34" charset="0"/>
              </a:rPr>
              <a:t>模拟和实验数据共享同一套分析方法！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3" y="893135"/>
            <a:ext cx="3140259" cy="27603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949" y="869162"/>
            <a:ext cx="3258344" cy="29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2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FF00"/>
                </a:solidFill>
              </a:rPr>
              <a:t>库仑位垒能区的</a:t>
            </a:r>
            <a:r>
              <a:rPr lang="en-US" altLang="zh-CN" baseline="30000" dirty="0">
                <a:solidFill>
                  <a:srgbClr val="FFFF00"/>
                </a:solidFill>
              </a:rPr>
              <a:t>12</a:t>
            </a:r>
            <a:r>
              <a:rPr lang="en-US" altLang="zh-CN" dirty="0">
                <a:solidFill>
                  <a:srgbClr val="FFFF00"/>
                </a:solidFill>
              </a:rPr>
              <a:t>C+</a:t>
            </a:r>
            <a:r>
              <a:rPr lang="en-US" altLang="zh-CN" baseline="30000" dirty="0">
                <a:solidFill>
                  <a:srgbClr val="FFFF00"/>
                </a:solidFill>
              </a:rPr>
              <a:t>12</a:t>
            </a:r>
            <a:r>
              <a:rPr lang="en-US" altLang="zh-CN" dirty="0">
                <a:solidFill>
                  <a:srgbClr val="FFFF00"/>
                </a:solidFill>
              </a:rPr>
              <a:t>C</a:t>
            </a:r>
            <a:r>
              <a:rPr lang="zh-CN" altLang="en-US" dirty="0">
                <a:solidFill>
                  <a:srgbClr val="FFFF00"/>
                </a:solidFill>
              </a:rPr>
              <a:t>截面测</a:t>
            </a:r>
            <a:r>
              <a:rPr lang="zh-CN" altLang="en-US" dirty="0" smtClean="0">
                <a:solidFill>
                  <a:srgbClr val="FFFF00"/>
                </a:solidFill>
              </a:rPr>
              <a:t>量：</a:t>
            </a:r>
            <a:r>
              <a:rPr lang="en-US" altLang="zh-CN" dirty="0" smtClean="0">
                <a:solidFill>
                  <a:srgbClr val="FFFF00"/>
                </a:solidFill>
              </a:rPr>
              <a:t>10</a:t>
            </a:r>
            <a:r>
              <a:rPr lang="en-US" altLang="zh-CN" baseline="30000" dirty="0" smtClean="0">
                <a:solidFill>
                  <a:srgbClr val="FFFF00"/>
                </a:solidFill>
              </a:rPr>
              <a:t>2</a:t>
            </a:r>
            <a:r>
              <a:rPr lang="en-US" altLang="zh-CN" dirty="0" smtClean="0">
                <a:solidFill>
                  <a:srgbClr val="FFFF00"/>
                </a:solidFill>
              </a:rPr>
              <a:t> </a:t>
            </a:r>
            <a:r>
              <a:rPr lang="en-US" altLang="zh-CN" dirty="0" err="1" smtClean="0">
                <a:solidFill>
                  <a:srgbClr val="FFFF00"/>
                </a:solidFill>
              </a:rPr>
              <a:t>pps</a:t>
            </a:r>
            <a:r>
              <a:rPr lang="zh-CN" altLang="en-US" dirty="0" smtClean="0">
                <a:solidFill>
                  <a:srgbClr val="FFFF00"/>
                </a:solidFill>
              </a:rPr>
              <a:t>弱流</a:t>
            </a:r>
            <a:r>
              <a:rPr lang="en-US" altLang="zh-CN" dirty="0" smtClean="0">
                <a:solidFill>
                  <a:srgbClr val="FFFF00"/>
                </a:solidFill>
              </a:rPr>
              <a:t>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864581"/>
            <a:ext cx="5432528" cy="350052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7408" y="4437112"/>
            <a:ext cx="5308552" cy="2308324"/>
          </a:xfrm>
          <a:prstGeom prst="rect">
            <a:avLst/>
          </a:prstGeom>
          <a:solidFill>
            <a:srgbClr val="A5C249">
              <a:lumMod val="20000"/>
              <a:lumOff val="80000"/>
            </a:srgb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主要的实验条件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4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12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</a:t>
            </a:r>
            <a:r>
              <a:rPr kumimoji="0" lang="en-US" altLang="zh-CN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4+ 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beam: 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4.9 </a:t>
            </a:r>
            <a:r>
              <a:rPr kumimoji="0" lang="en-US" altLang="zh-CN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AMeV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(HIRFL, IMP)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4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TPC gas:    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</a:t>
            </a:r>
            <a:r>
              <a:rPr kumimoji="0" lang="en-US" altLang="zh-CN" sz="2000" b="1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</a:t>
            </a:r>
            <a:r>
              <a:rPr kumimoji="0" lang="en-US" altLang="zh-CN" sz="2000" b="1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at 50, 100 mbar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4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Injection rate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200-400 </a:t>
            </a:r>
            <a:r>
              <a:rPr kumimoji="0" lang="en-US" altLang="zh-CN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pps</a:t>
            </a:r>
            <a:endParaRPr kumimoji="0" lang="en-US" altLang="zh-CN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4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Beam time:  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31.2 hours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1081347"/>
            <a:ext cx="4305263" cy="56551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32409" y="4706368"/>
            <a:ext cx="174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Elastic/inelastic</a:t>
            </a:r>
            <a:endParaRPr lang="zh-CN" altLang="en-US" sz="1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64457" y="5230787"/>
            <a:ext cx="78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fusion</a:t>
            </a:r>
            <a:endParaRPr lang="zh-CN" altLang="en-US" sz="1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52489" y="864581"/>
            <a:ext cx="78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fusion</a:t>
            </a:r>
            <a:endParaRPr lang="zh-CN" altLang="en-US" sz="1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0201" y="819076"/>
            <a:ext cx="174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Elastic/inelastic</a:t>
            </a:r>
            <a:endParaRPr lang="zh-CN" altLang="en-US" sz="1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06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FF00"/>
                </a:solidFill>
              </a:rPr>
              <a:t>部分实验结果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" y="1628800"/>
            <a:ext cx="4049169" cy="4183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680" y="1660943"/>
            <a:ext cx="1533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zh-CN" sz="20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</a:t>
            </a:r>
            <a:r>
              <a:rPr lang="zh-CN" altLang="en-US" sz="20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、</a:t>
            </a:r>
            <a:r>
              <a:rPr lang="en-US" altLang="zh-CN" sz="20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r>
              <a:rPr lang="el-GR" altLang="zh-CN" sz="20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</a:t>
            </a:r>
            <a:r>
              <a:rPr lang="zh-CN" altLang="en-US" sz="20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、</a:t>
            </a:r>
            <a:r>
              <a:rPr lang="en-US" altLang="zh-CN" sz="20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3</a:t>
            </a:r>
            <a:r>
              <a:rPr lang="el-GR" altLang="zh-CN" sz="20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</a:t>
            </a:r>
            <a:endParaRPr lang="zh-CN" alt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210" y="1323792"/>
            <a:ext cx="3525377" cy="2294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385" y="1323792"/>
            <a:ext cx="3584255" cy="2321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843" y="3956214"/>
            <a:ext cx="3531797" cy="2373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29" y="3989089"/>
            <a:ext cx="3798153" cy="24246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41467" y="4037140"/>
            <a:ext cx="1423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Hough space</a:t>
            </a:r>
            <a:endParaRPr lang="zh-CN" alt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11159" y="894621"/>
            <a:ext cx="41896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latin typeface="Times New Roman" pitchFamily="18" charset="0"/>
                <a:cs typeface="Times New Roman" pitchFamily="18" charset="0"/>
              </a:rPr>
              <a:t>X.Y. </a:t>
            </a:r>
            <a:r>
              <a:rPr lang="en-US" altLang="zh-CN" sz="1400" i="1" dirty="0" smtClean="0">
                <a:latin typeface="Times New Roman" pitchFamily="18" charset="0"/>
                <a:cs typeface="Times New Roman" pitchFamily="18" charset="0"/>
              </a:rPr>
              <a:t>Wang, ZNT* et </a:t>
            </a:r>
            <a:r>
              <a:rPr lang="en-US" altLang="zh-CN" sz="1400" i="1" dirty="0">
                <a:latin typeface="Times New Roman" pitchFamily="18" charset="0"/>
                <a:cs typeface="Times New Roman" pitchFamily="18" charset="0"/>
              </a:rPr>
              <a:t>al.</a:t>
            </a:r>
            <a:r>
              <a:rPr lang="en-US" altLang="zh-CN" sz="1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1400" i="1" dirty="0">
                <a:latin typeface="Times New Roman" pitchFamily="18" charset="0"/>
                <a:cs typeface="Times New Roman" pitchFamily="18" charset="0"/>
              </a:rPr>
              <a:t>Chin. Phys. C104001, 46(2022)</a:t>
            </a:r>
            <a:endParaRPr lang="zh-CN" alt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88136" y="4077072"/>
            <a:ext cx="1096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l-GR" altLang="zh-CN" sz="1600" dirty="0" smtClean="0">
                <a:latin typeface="Arial" pitchFamily="34" charset="0"/>
                <a:cs typeface="Arial" pitchFamily="34" charset="0"/>
              </a:rPr>
              <a:t>α</a:t>
            </a:r>
            <a:r>
              <a:rPr lang="zh-CN" altLang="en-US" sz="1600" dirty="0" smtClean="0">
                <a:latin typeface="Arial" pitchFamily="34" charset="0"/>
                <a:cs typeface="Arial" pitchFamily="34" charset="0"/>
              </a:rPr>
              <a:t>出射道</a:t>
            </a:r>
            <a:endParaRPr lang="zh-CN" altLang="en-US" sz="16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0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aseline="30000" dirty="0">
                <a:solidFill>
                  <a:srgbClr val="FFFF00"/>
                </a:solidFill>
              </a:rPr>
              <a:t>11,12</a:t>
            </a:r>
            <a:r>
              <a:rPr lang="en-US" altLang="zh-CN" dirty="0">
                <a:solidFill>
                  <a:srgbClr val="FFFF00"/>
                </a:solidFill>
              </a:rPr>
              <a:t>C(α,α’)</a:t>
            </a:r>
            <a:r>
              <a:rPr lang="zh-CN" altLang="en-US" dirty="0">
                <a:solidFill>
                  <a:srgbClr val="FFFF00"/>
                </a:solidFill>
              </a:rPr>
              <a:t>散</a:t>
            </a:r>
            <a:r>
              <a:rPr lang="zh-CN" altLang="en-US" dirty="0" smtClean="0">
                <a:solidFill>
                  <a:srgbClr val="FFFF00"/>
                </a:solidFill>
              </a:rPr>
              <a:t>射测量：研究</a:t>
            </a:r>
            <a:r>
              <a:rPr lang="en-US" altLang="zh-CN" dirty="0" smtClean="0">
                <a:solidFill>
                  <a:srgbClr val="FFFF00"/>
                </a:solidFill>
              </a:rPr>
              <a:t>Z=6</a:t>
            </a:r>
            <a:r>
              <a:rPr lang="zh-CN" altLang="en-US" dirty="0" smtClean="0">
                <a:solidFill>
                  <a:srgbClr val="FFFF00"/>
                </a:solidFill>
              </a:rPr>
              <a:t>幻数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064952"/>
            <a:ext cx="7776864" cy="43197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5502" y="6165304"/>
            <a:ext cx="50145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部分结果发表：</a:t>
            </a:r>
            <a:r>
              <a:rPr lang="en-US" altLang="zh-CN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Xiao-Bin </a:t>
            </a:r>
            <a:r>
              <a:rPr lang="en-US" altLang="zh-CN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Li … ZNT* et al., NST35, 131(2024)</a:t>
            </a:r>
            <a:endParaRPr lang="zh-CN" alt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830" y="116631"/>
            <a:ext cx="5094842" cy="3473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3789040"/>
            <a:ext cx="3273059" cy="29352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39616" y="1196752"/>
            <a:ext cx="3744416" cy="1377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2000" b="1" dirty="0" smtClean="0">
                <a:latin typeface="Arial" pitchFamily="34" charset="0"/>
                <a:cs typeface="Arial" pitchFamily="34" charset="0"/>
              </a:rPr>
              <a:t>测量出射的</a:t>
            </a:r>
            <a:r>
              <a:rPr lang="el-GR" altLang="zh-CN" sz="2000" b="1" dirty="0" smtClean="0">
                <a:latin typeface="Arial" pitchFamily="34" charset="0"/>
                <a:cs typeface="Arial" pitchFamily="34" charset="0"/>
              </a:rPr>
              <a:t>α</a:t>
            </a:r>
            <a:r>
              <a:rPr lang="zh-CN" altLang="en-US" sz="2000" b="1" dirty="0" smtClean="0">
                <a:latin typeface="Arial" pitchFamily="34" charset="0"/>
                <a:cs typeface="Arial" pitchFamily="34" charset="0"/>
              </a:rPr>
              <a:t>粒子</a:t>
            </a:r>
            <a:endParaRPr lang="en-US" altLang="zh-CN" sz="2000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</a:pPr>
            <a:r>
              <a:rPr lang="zh-CN" altLang="en-US" sz="2000" b="1" dirty="0" smtClean="0">
                <a:latin typeface="Arial" pitchFamily="34" charset="0"/>
                <a:cs typeface="Arial" pitchFamily="34" charset="0"/>
              </a:rPr>
              <a:t>注入重离子情况：</a:t>
            </a:r>
            <a:endParaRPr lang="en-US" altLang="zh-CN" sz="2000" b="1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baseline="30000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：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75 MeV/u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，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~10</a:t>
            </a:r>
            <a:r>
              <a:rPr lang="en-US" altLang="zh-CN" b="1" baseline="30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b="1" dirty="0" err="1" smtClean="0">
                <a:latin typeface="Arial" pitchFamily="34" charset="0"/>
                <a:cs typeface="Arial" pitchFamily="34" charset="0"/>
              </a:rPr>
              <a:t>pps</a:t>
            </a:r>
            <a:endParaRPr lang="en-US" altLang="zh-CN" b="1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baseline="30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：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55 MeV/u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，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~10</a:t>
            </a:r>
            <a:r>
              <a:rPr lang="en-US" altLang="zh-CN" b="1" baseline="30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-10</a:t>
            </a:r>
            <a:r>
              <a:rPr lang="en-US" altLang="zh-CN" b="1" baseline="30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b="1" dirty="0" err="1" smtClean="0">
                <a:latin typeface="Arial" pitchFamily="34" charset="0"/>
                <a:cs typeface="Arial" pitchFamily="34" charset="0"/>
              </a:rPr>
              <a:t>pps</a:t>
            </a:r>
            <a:endParaRPr lang="zh-CN" alt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727848" y="1844824"/>
            <a:ext cx="1512168" cy="800395"/>
          </a:xfrm>
          <a:prstGeom prst="roundRect">
            <a:avLst/>
          </a:prstGeom>
          <a:solidFill>
            <a:srgbClr val="FF0000">
              <a:alpha val="20000"/>
            </a:srgbClr>
          </a:solidFill>
          <a:ln w="44450" cmpd="sng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91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dirty="0">
                <a:solidFill>
                  <a:srgbClr val="FFFF00"/>
                </a:solidFill>
              </a:rPr>
              <a:t>内容提纲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03381" y="1124744"/>
            <a:ext cx="5088563" cy="468052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zh-CN" altLang="en-US" sz="2800" b="1" spc="300" dirty="0" smtClean="0">
                <a:solidFill>
                  <a:srgbClr val="FF0000"/>
                </a:solidFill>
              </a:rPr>
              <a:t>探测器研发的物理背景</a:t>
            </a:r>
            <a:endParaRPr lang="en-US" altLang="zh-CN" sz="2800" b="1" spc="300" dirty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</a:pPr>
            <a:r>
              <a:rPr lang="en-US" altLang="zh-CN" sz="2800" b="1" spc="300" dirty="0" smtClean="0">
                <a:solidFill>
                  <a:srgbClr val="FF0000"/>
                </a:solidFill>
              </a:rPr>
              <a:t>MATE</a:t>
            </a:r>
            <a:r>
              <a:rPr lang="zh-CN" altLang="en-US" sz="2800" b="1" spc="300" dirty="0" smtClean="0">
                <a:solidFill>
                  <a:srgbClr val="FF0000"/>
                </a:solidFill>
              </a:rPr>
              <a:t>探测系统介绍</a:t>
            </a:r>
            <a:endParaRPr lang="en-US" altLang="zh-CN" sz="2800" b="1" spc="300" dirty="0" smtClean="0">
              <a:solidFill>
                <a:srgbClr val="FF0000"/>
              </a:solidFill>
            </a:endParaRPr>
          </a:p>
          <a:p>
            <a:pPr lvl="1"/>
            <a:r>
              <a:rPr lang="zh-CN" altLang="en-US" sz="2400" b="1" spc="300" dirty="0" smtClean="0">
                <a:solidFill>
                  <a:srgbClr val="FF0000"/>
                </a:solidFill>
              </a:rPr>
              <a:t>探测器研发</a:t>
            </a:r>
            <a:endParaRPr lang="en-US" altLang="zh-CN" sz="2400" b="1" spc="300" dirty="0" smtClean="0">
              <a:solidFill>
                <a:srgbClr val="FF0000"/>
              </a:solidFill>
            </a:endParaRPr>
          </a:p>
          <a:p>
            <a:pPr lvl="1"/>
            <a:r>
              <a:rPr lang="zh-CN" altLang="en-US" sz="2400" b="1" spc="300" dirty="0" smtClean="0">
                <a:solidFill>
                  <a:srgbClr val="FF0000"/>
                </a:solidFill>
              </a:rPr>
              <a:t>电子学发展</a:t>
            </a:r>
            <a:endParaRPr lang="en-US" altLang="zh-CN" sz="2400" b="1" spc="300" dirty="0" smtClean="0">
              <a:solidFill>
                <a:srgbClr val="FF0000"/>
              </a:solidFill>
            </a:endParaRPr>
          </a:p>
          <a:p>
            <a:pPr lvl="1"/>
            <a:r>
              <a:rPr lang="zh-CN" altLang="en-US" sz="2400" b="1" spc="300" dirty="0">
                <a:solidFill>
                  <a:srgbClr val="FF0000"/>
                </a:solidFill>
              </a:rPr>
              <a:t>数</a:t>
            </a:r>
            <a:r>
              <a:rPr lang="zh-CN" altLang="en-US" sz="2400" b="1" spc="300" dirty="0" smtClean="0">
                <a:solidFill>
                  <a:srgbClr val="FF0000"/>
                </a:solidFill>
              </a:rPr>
              <a:t>据分析平台</a:t>
            </a:r>
            <a:endParaRPr lang="en-US" altLang="zh-CN" sz="2400" b="1" spc="300" dirty="0" smtClean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</a:pPr>
            <a:r>
              <a:rPr lang="zh-CN" altLang="en-US" sz="2800" b="1" spc="300" dirty="0" smtClean="0">
                <a:solidFill>
                  <a:srgbClr val="FF0000"/>
                </a:solidFill>
              </a:rPr>
              <a:t>开展的实验测量</a:t>
            </a:r>
            <a:endParaRPr lang="en-US" altLang="zh-CN" sz="2800" b="1" spc="300" dirty="0" smtClean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</a:pPr>
            <a:r>
              <a:rPr lang="zh-CN" altLang="en-US" sz="2800" b="1" spc="300" dirty="0" smtClean="0">
                <a:solidFill>
                  <a:srgbClr val="FF0000"/>
                </a:solidFill>
              </a:rPr>
              <a:t>总结和展望</a:t>
            </a:r>
            <a:endParaRPr lang="zh-CN" altLang="en-US" sz="2800" b="1" spc="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13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FF00"/>
                </a:solidFill>
              </a:rPr>
              <a:t>反应中的典型事件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38" y="1052736"/>
            <a:ext cx="3227808" cy="32165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069" y="1189836"/>
            <a:ext cx="4222046" cy="33737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54731" y="792583"/>
            <a:ext cx="172819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穿透</a:t>
            </a:r>
            <a:r>
              <a:rPr lang="el-GR" altLang="zh-CN" b="1" dirty="0">
                <a:latin typeface="Arial" pitchFamily="34" charset="0"/>
                <a:cs typeface="Arial" pitchFamily="34" charset="0"/>
              </a:rPr>
              <a:t>α</a:t>
            </a:r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事件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56143" y="2761924"/>
            <a:ext cx="38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b="1" dirty="0" smtClean="0">
                <a:latin typeface="Arial" pitchFamily="34" charset="0"/>
                <a:cs typeface="Arial" pitchFamily="34" charset="0"/>
              </a:rPr>
              <a:t>α</a:t>
            </a:r>
            <a:endParaRPr lang="zh-CN" alt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94892" y="247177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TPC</a:t>
            </a:r>
            <a:endParaRPr lang="zh-CN" altLang="en-US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86978" y="1315223"/>
            <a:ext cx="60916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</a:t>
            </a:r>
            <a:endParaRPr lang="zh-CN" alt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43472" y="844028"/>
            <a:ext cx="144134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Pad map</a:t>
            </a:r>
            <a:endParaRPr lang="zh-CN" alt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450" y="4689004"/>
            <a:ext cx="6992690" cy="1772381"/>
          </a:xfrm>
          <a:prstGeom prst="rect">
            <a:avLst/>
          </a:prstGeom>
          <a:solidFill>
            <a:srgbClr val="0000FF">
              <a:alpha val="16000"/>
            </a:srgbClr>
          </a:solidFill>
          <a:ln w="28575">
            <a:solidFill>
              <a:srgbClr val="3366FF"/>
            </a:solidFill>
          </a:ln>
        </p:spPr>
        <p:txBody>
          <a:bodyPr wrap="square" lIns="72000" tIns="108000" bIns="108000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CN" alt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注</a:t>
            </a:r>
            <a:r>
              <a:rPr lang="zh-CN" altLang="en-US" sz="2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入</a:t>
            </a:r>
            <a:r>
              <a:rPr lang="zh-CN" alt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流强达到</a:t>
            </a:r>
            <a:r>
              <a:rPr lang="en-US" altLang="zh-CN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altLang="zh-CN" sz="2700" b="1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altLang="zh-CN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7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pps</a:t>
            </a:r>
            <a:r>
              <a:rPr lang="zh-CN" altLang="en-US" sz="2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，探测器稳定工作！ </a:t>
            </a:r>
            <a:endParaRPr lang="en-US" altLang="zh-CN" sz="27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实验中的主要挑战：</a:t>
            </a:r>
            <a:endParaRPr lang="en-US" altLang="zh-CN" sz="27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zh-C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如何保证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TPC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自触发的触发效率？</a:t>
            </a:r>
            <a:endParaRPr lang="en-US" altLang="zh-CN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zh-CN" alt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（目前采用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GET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的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multiplicity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触发）</a:t>
            </a:r>
          </a:p>
        </p:txBody>
      </p:sp>
      <p:pic>
        <p:nvPicPr>
          <p:cNvPr id="18" name="图片 24">
            <a:extLst>
              <a:ext uri="{FF2B5EF4-FFF2-40B4-BE49-F238E27FC236}">
                <a16:creationId xmlns:a16="http://schemas.microsoft.com/office/drawing/2014/main" id="{0E30AC04-89D7-4FBF-AE76-F7D11258D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248" y="4110204"/>
            <a:ext cx="3505484" cy="2703172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03FAD05C-0FC2-4A67-A789-14A1DD238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230" y="1196752"/>
            <a:ext cx="3502109" cy="2708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68408" y="899428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i="1" dirty="0" smtClean="0">
                <a:latin typeface="Arial" pitchFamily="34" charset="0"/>
                <a:cs typeface="Arial" pitchFamily="34" charset="0"/>
              </a:rPr>
              <a:t>分析：张志超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43481" y="155528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baseline="30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en-US" altLang="zh-CN" i="1" dirty="0" smtClean="0">
                <a:latin typeface="Arial" pitchFamily="34" charset="0"/>
                <a:cs typeface="Arial" pitchFamily="34" charset="0"/>
              </a:rPr>
              <a:t>C</a:t>
            </a:r>
            <a:endParaRPr lang="zh-CN" altLang="en-US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81604" y="430196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baseline="30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en-US" altLang="zh-CN" i="1" dirty="0" smtClean="0">
                <a:latin typeface="Arial" pitchFamily="34" charset="0"/>
                <a:cs typeface="Arial" pitchFamily="34" charset="0"/>
              </a:rPr>
              <a:t>C</a:t>
            </a:r>
            <a:endParaRPr lang="zh-CN" altLang="en-US" i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24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7224213" cy="720080"/>
          </a:xfrm>
        </p:spPr>
        <p:txBody>
          <a:bodyPr/>
          <a:lstStyle/>
          <a:p>
            <a:r>
              <a:rPr lang="zh-CN" altLang="en-US" dirty="0">
                <a:solidFill>
                  <a:srgbClr val="FFFF00"/>
                </a:solidFill>
              </a:rPr>
              <a:t>天体能区碳碳熔合反应测量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832" y="538998"/>
            <a:ext cx="4583832" cy="29320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80" y="3789040"/>
            <a:ext cx="3544144" cy="302433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6" name="Group 5"/>
          <p:cNvGrpSpPr/>
          <p:nvPr/>
        </p:nvGrpSpPr>
        <p:grpSpPr>
          <a:xfrm>
            <a:off x="3719736" y="3505936"/>
            <a:ext cx="4104456" cy="3590544"/>
            <a:chOff x="3754963" y="2374888"/>
            <a:chExt cx="4019829" cy="35652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982275" y="2147576"/>
              <a:ext cx="3565206" cy="4019829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4041648" y="5256568"/>
              <a:ext cx="3145536" cy="4950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41063" y="5236020"/>
              <a:ext cx="34747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-10         5          0         5          20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079" y="4149080"/>
            <a:ext cx="3654466" cy="23002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78" y="1010090"/>
            <a:ext cx="6598634" cy="21978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6280A5-A46B-45F1-AFD8-A3A9CD59E756}"/>
              </a:ext>
            </a:extLst>
          </p:cNvPr>
          <p:cNvSpPr txBox="1"/>
          <p:nvPr/>
        </p:nvSpPr>
        <p:spPr>
          <a:xfrm>
            <a:off x="1487488" y="2940894"/>
            <a:ext cx="4457450" cy="282573"/>
          </a:xfrm>
          <a:prstGeom prst="rect">
            <a:avLst/>
          </a:prstGeom>
          <a:solidFill>
            <a:sysClr val="windowText" lastClr="000000">
              <a:alpha val="79000"/>
            </a:sysClr>
          </a:solidFill>
        </p:spPr>
        <p:txBody>
          <a:bodyPr wrap="square" lIns="0" tIns="0" rIns="0" bIns="36000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LEAF 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(Low Energy Accelerator Facility)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18353" y="4109010"/>
            <a:ext cx="3738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碳靶：</a:t>
            </a:r>
            <a:r>
              <a:rPr lang="en-US" altLang="zh-CN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HOPG</a:t>
            </a:r>
            <a:r>
              <a:rPr lang="zh-CN" alt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、</a:t>
            </a:r>
            <a:r>
              <a:rPr lang="en-US" altLang="zh-CN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DLC</a:t>
            </a:r>
            <a:r>
              <a:rPr lang="zh-CN" alt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、高纯碳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1822" y="3505934"/>
            <a:ext cx="238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TPC</a:t>
            </a:r>
            <a:r>
              <a:rPr lang="zh-CN" altLang="en-U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en-US" altLang="zh-CN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50-130 mbar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82841" y="60840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最高记录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00456" y="2735632"/>
            <a:ext cx="183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baseline="30000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en-US" altLang="zh-CN" i="1" dirty="0" smtClean="0">
                <a:latin typeface="Arial" pitchFamily="34" charset="0"/>
                <a:cs typeface="Arial" pitchFamily="34" charset="0"/>
              </a:rPr>
              <a:t>C(</a:t>
            </a:r>
            <a:r>
              <a:rPr lang="en-US" altLang="zh-CN" i="1" baseline="30000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en-US" altLang="zh-CN" i="1" dirty="0" smtClean="0">
                <a:latin typeface="Arial" pitchFamily="34" charset="0"/>
                <a:cs typeface="Arial" pitchFamily="34" charset="0"/>
              </a:rPr>
              <a:t>C,a</a:t>
            </a:r>
            <a:r>
              <a:rPr lang="en-US" altLang="zh-CN" i="1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altLang="zh-CN" i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altLang="zh-CN" i="1" baseline="30000" dirty="0" smtClean="0">
                <a:latin typeface="Arial" pitchFamily="34" charset="0"/>
                <a:cs typeface="Arial" pitchFamily="34" charset="0"/>
              </a:rPr>
              <a:t>20</a:t>
            </a:r>
            <a:r>
              <a:rPr lang="en-US" altLang="zh-CN" i="1" dirty="0" smtClean="0">
                <a:latin typeface="Arial" pitchFamily="34" charset="0"/>
                <a:cs typeface="Arial" pitchFamily="34" charset="0"/>
              </a:rPr>
              <a:t>Ne</a:t>
            </a:r>
            <a:endParaRPr lang="zh-CN" altLang="en-US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1034242">
            <a:off x="10653590" y="1240263"/>
            <a:ext cx="135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Preliminary</a:t>
            </a:r>
            <a:endParaRPr lang="zh-CN" altLang="en-US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54849" y="3481263"/>
            <a:ext cx="1193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altLang="zh-CN" sz="1400" b="1" baseline="-25000" dirty="0" err="1" smtClean="0">
                <a:latin typeface="Arial" pitchFamily="34" charset="0"/>
                <a:cs typeface="Arial" pitchFamily="34" charset="0"/>
              </a:rPr>
              <a:t>c.m</a:t>
            </a:r>
            <a:r>
              <a:rPr lang="en-US" altLang="zh-CN" sz="1400" b="1" baseline="-25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 (MeV)</a:t>
            </a:r>
            <a:endParaRPr lang="zh-CN" altLang="en-US" sz="14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8448" y="322049"/>
            <a:ext cx="1630422" cy="2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7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69268"/>
            <a:ext cx="5497166" cy="6119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实验中的本</a:t>
            </a:r>
            <a:r>
              <a:rPr lang="zh-CN" altLang="en-US" dirty="0">
                <a:solidFill>
                  <a:srgbClr val="FFFF00"/>
                </a:solidFill>
              </a:rPr>
              <a:t>底抑制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769025"/>
            <a:ext cx="6408712" cy="2948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728" y="3859530"/>
            <a:ext cx="2848658" cy="2892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56" y="3848443"/>
            <a:ext cx="3037839" cy="2992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8212359">
            <a:off x="5079994" y="4282170"/>
            <a:ext cx="159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l-GR" altLang="zh-CN" sz="1800" b="1" i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4.62MeV</a:t>
            </a:r>
            <a:endParaRPr lang="zh-CN" altLang="en-US" sz="1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8686231">
            <a:off x="3799066" y="4187350"/>
            <a:ext cx="159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altLang="zh-CN" sz="1800" b="1" i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2.99MeV</a:t>
            </a:r>
            <a:endParaRPr lang="zh-CN" altLang="en-US" sz="1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4272" y="868935"/>
            <a:ext cx="244101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latin typeface="Arial" pitchFamily="34" charset="0"/>
                <a:cs typeface="Arial" pitchFamily="34" charset="0"/>
              </a:rPr>
              <a:t>本底抑制的原理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52770" y="5301036"/>
            <a:ext cx="22164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/>
              <a:t>“</a:t>
            </a:r>
            <a:r>
              <a:rPr lang="zh-CN" altLang="en-US" sz="1400" dirty="0" smtClean="0"/>
              <a:t>S</a:t>
            </a:r>
            <a:r>
              <a:rPr lang="zh-CN" altLang="en-US" sz="1400" dirty="0"/>
              <a:t>tudying the </a:t>
            </a:r>
            <a:r>
              <a:rPr lang="zh-CN" altLang="en-US" sz="1400" baseline="30000" dirty="0"/>
              <a:t>12</a:t>
            </a:r>
            <a:r>
              <a:rPr lang="zh-CN" altLang="en-US" sz="1400" dirty="0"/>
              <a:t>C+</a:t>
            </a:r>
            <a:r>
              <a:rPr lang="zh-CN" altLang="en-US" sz="1400" baseline="30000" dirty="0"/>
              <a:t>12</a:t>
            </a:r>
            <a:r>
              <a:rPr lang="zh-CN" altLang="en-US" sz="1400" dirty="0"/>
              <a:t>C fusion reaction at astrophysical energies using HOPG targe</a:t>
            </a:r>
            <a:r>
              <a:rPr lang="zh-CN" altLang="en-US" sz="1400" dirty="0" smtClean="0"/>
              <a:t>t</a:t>
            </a:r>
            <a:r>
              <a:rPr lang="en-US" altLang="zh-CN" sz="1400" dirty="0" smtClean="0"/>
              <a:t>”, </a:t>
            </a:r>
            <a:r>
              <a:rPr lang="zh-CN" altLang="en-US" sz="1400" i="1" dirty="0" smtClean="0"/>
              <a:t>被N</a:t>
            </a:r>
            <a:r>
              <a:rPr lang="zh-CN" altLang="en-US" sz="1400" i="1" dirty="0"/>
              <a:t>S</a:t>
            </a:r>
            <a:r>
              <a:rPr lang="zh-CN" altLang="en-US" sz="1400" i="1" dirty="0" smtClean="0"/>
              <a:t>T接收</a:t>
            </a:r>
            <a:r>
              <a:rPr lang="en-US" altLang="zh-CN" sz="1400" i="1" dirty="0" smtClean="0"/>
              <a:t>(HOPG</a:t>
            </a:r>
            <a:r>
              <a:rPr lang="zh-CN" altLang="en-US" sz="1400" i="1" dirty="0" smtClean="0"/>
              <a:t>靶</a:t>
            </a:r>
            <a:r>
              <a:rPr lang="zh-CN" altLang="en-US" sz="1400" i="1" dirty="0"/>
              <a:t>讨</a:t>
            </a:r>
            <a:r>
              <a:rPr lang="zh-CN" altLang="en-US" sz="1400" i="1" dirty="0" smtClean="0"/>
              <a:t>论)</a:t>
            </a:r>
            <a:endParaRPr lang="zh-CN" altLang="en-US" sz="1400" i="1" dirty="0"/>
          </a:p>
        </p:txBody>
      </p:sp>
      <p:sp>
        <p:nvSpPr>
          <p:cNvPr id="12" name="TextBox 11"/>
          <p:cNvSpPr txBox="1"/>
          <p:nvPr/>
        </p:nvSpPr>
        <p:spPr>
          <a:xfrm rot="1373641">
            <a:off x="9828989" y="2237637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Arial" pitchFamily="34" charset="0"/>
                <a:cs typeface="Arial" pitchFamily="34" charset="0"/>
              </a:rPr>
              <a:t>TPC</a:t>
            </a:r>
            <a:endParaRPr lang="zh-CN" alt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373641">
            <a:off x="10468665" y="1796837"/>
            <a:ext cx="651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Si</a:t>
            </a:r>
            <a:endParaRPr lang="zh-CN" altLang="en-US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942663">
            <a:off x="8824841" y="3815462"/>
            <a:ext cx="90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target</a:t>
            </a:r>
            <a:endParaRPr lang="zh-CN" altLang="en-US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942663">
            <a:off x="7572872" y="2576004"/>
            <a:ext cx="90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beam</a:t>
            </a:r>
            <a:endParaRPr lang="zh-CN" alt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9496" y="89611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i="1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altLang="zh-CN" sz="1800" b="1" i="1" baseline="-25000" dirty="0" err="1" smtClean="0">
                <a:latin typeface="Arial" pitchFamily="34" charset="0"/>
                <a:cs typeface="Arial" pitchFamily="34" charset="0"/>
              </a:rPr>
              <a:t>cm</a:t>
            </a:r>
            <a:r>
              <a:rPr lang="en-US" altLang="zh-CN" sz="1800" b="1" i="1" dirty="0" smtClean="0">
                <a:latin typeface="Arial" pitchFamily="34" charset="0"/>
                <a:cs typeface="Arial" pitchFamily="34" charset="0"/>
              </a:rPr>
              <a:t>=2.4MeV</a:t>
            </a:r>
            <a:endParaRPr lang="zh-CN" altLang="en-US" sz="1800" b="1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69E206-F591-50E7-F61E-483ED7E334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632" t="26568" r="27786" b="45486"/>
          <a:stretch/>
        </p:blipFill>
        <p:spPr>
          <a:xfrm>
            <a:off x="6900724" y="5202920"/>
            <a:ext cx="1354970" cy="15493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7632AF-B94E-BCC0-8A19-0825D5A73F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97" b="7708"/>
          <a:stretch/>
        </p:blipFill>
        <p:spPr>
          <a:xfrm>
            <a:off x="8294250" y="5185096"/>
            <a:ext cx="1510078" cy="157350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76120" y="4869160"/>
            <a:ext cx="12280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00" b="1" i="1" dirty="0" smtClean="0">
                <a:latin typeface="Arial" pitchFamily="34" charset="0"/>
                <a:cs typeface="Arial" pitchFamily="34" charset="0"/>
              </a:rPr>
              <a:t>李昀臻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04136" y="4875257"/>
            <a:ext cx="12280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00" b="1" i="1" dirty="0" smtClean="0">
                <a:latin typeface="Arial" pitchFamily="34" charset="0"/>
                <a:cs typeface="Arial" pitchFamily="34" charset="0"/>
              </a:rPr>
              <a:t>王硕</a:t>
            </a:r>
          </a:p>
        </p:txBody>
      </p:sp>
    </p:spTree>
    <p:extLst>
      <p:ext uri="{BB962C8B-B14F-4D97-AF65-F5344CB8AC3E}">
        <p14:creationId xmlns:p14="http://schemas.microsoft.com/office/powerpoint/2010/main" val="291870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dirty="0" smtClean="0">
                <a:solidFill>
                  <a:srgbClr val="FFFF00"/>
                </a:solidFill>
              </a:rPr>
              <a:t>总结和展望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87358" y="908722"/>
            <a:ext cx="11665297" cy="554461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 sz="2800" b="1" dirty="0" smtClean="0">
                <a:solidFill>
                  <a:srgbClr val="000099"/>
                </a:solidFill>
              </a:rPr>
              <a:t>研发了基于厚</a:t>
            </a:r>
            <a:r>
              <a:rPr lang="en-US" altLang="zh-CN" sz="2800" b="1" dirty="0" smtClean="0">
                <a:solidFill>
                  <a:srgbClr val="000099"/>
                </a:solidFill>
              </a:rPr>
              <a:t>GEM</a:t>
            </a:r>
            <a:r>
              <a:rPr lang="zh-CN" altLang="en-US" sz="2800" b="1" dirty="0" smtClean="0">
                <a:solidFill>
                  <a:srgbClr val="000099"/>
                </a:solidFill>
              </a:rPr>
              <a:t>和</a:t>
            </a:r>
            <a:r>
              <a:rPr lang="en-US" altLang="zh-CN" sz="2800" b="1" dirty="0" err="1" smtClean="0">
                <a:solidFill>
                  <a:srgbClr val="000099"/>
                </a:solidFill>
              </a:rPr>
              <a:t>Micromegas</a:t>
            </a:r>
            <a:r>
              <a:rPr lang="zh-CN" altLang="en-US" sz="2800" b="1" dirty="0" smtClean="0">
                <a:solidFill>
                  <a:srgbClr val="000099"/>
                </a:solidFill>
              </a:rPr>
              <a:t>的</a:t>
            </a:r>
            <a:r>
              <a:rPr lang="en-US" altLang="zh-CN" sz="2800" b="1" dirty="0" smtClean="0">
                <a:solidFill>
                  <a:srgbClr val="000099"/>
                </a:solidFill>
              </a:rPr>
              <a:t>MATE</a:t>
            </a:r>
            <a:r>
              <a:rPr lang="zh-CN" altLang="en-US" sz="2800" b="1" dirty="0" smtClean="0">
                <a:solidFill>
                  <a:srgbClr val="000099"/>
                </a:solidFill>
              </a:rPr>
              <a:t>时间投影室</a:t>
            </a:r>
            <a:endParaRPr lang="en-US" altLang="zh-CN" sz="2800" b="1" dirty="0" smtClean="0">
              <a:solidFill>
                <a:srgbClr val="000099"/>
              </a:solidFill>
            </a:endParaRPr>
          </a:p>
          <a:p>
            <a:pPr>
              <a:spcAft>
                <a:spcPts val="600"/>
              </a:spcAft>
            </a:pPr>
            <a:r>
              <a:rPr lang="zh-CN" altLang="en-US" sz="2800" b="1" dirty="0" smtClean="0">
                <a:solidFill>
                  <a:srgbClr val="000099"/>
                </a:solidFill>
              </a:rPr>
              <a:t>建立了</a:t>
            </a:r>
            <a:r>
              <a:rPr lang="en-US" altLang="zh-CN" sz="2800" b="1" dirty="0" smtClean="0">
                <a:solidFill>
                  <a:srgbClr val="000099"/>
                </a:solidFill>
              </a:rPr>
              <a:t>10</a:t>
            </a:r>
            <a:r>
              <a:rPr lang="en-US" altLang="zh-CN" sz="2800" b="1" baseline="30000" dirty="0" smtClean="0">
                <a:solidFill>
                  <a:srgbClr val="000099"/>
                </a:solidFill>
              </a:rPr>
              <a:t>2</a:t>
            </a:r>
            <a:r>
              <a:rPr lang="en-US" altLang="zh-CN" sz="2800" b="1" dirty="0" smtClean="0">
                <a:solidFill>
                  <a:srgbClr val="000099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0099"/>
                </a:solidFill>
              </a:rPr>
              <a:t>pps</a:t>
            </a:r>
            <a:r>
              <a:rPr lang="zh-CN" altLang="en-US" sz="2800" b="1" dirty="0">
                <a:solidFill>
                  <a:srgbClr val="000099"/>
                </a:solidFill>
              </a:rPr>
              <a:t>弱流和</a:t>
            </a:r>
            <a:r>
              <a:rPr lang="en-US" altLang="zh-CN" sz="2800" b="1" dirty="0">
                <a:solidFill>
                  <a:srgbClr val="000099"/>
                </a:solidFill>
              </a:rPr>
              <a:t>10</a:t>
            </a:r>
            <a:r>
              <a:rPr lang="en-US" altLang="zh-CN" sz="2800" b="1" baseline="30000" dirty="0">
                <a:solidFill>
                  <a:srgbClr val="000099"/>
                </a:solidFill>
              </a:rPr>
              <a:t>6</a:t>
            </a:r>
            <a:r>
              <a:rPr lang="en-US" altLang="zh-CN" sz="2800" b="1" dirty="0">
                <a:solidFill>
                  <a:srgbClr val="000099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0099"/>
                </a:solidFill>
              </a:rPr>
              <a:t>pps</a:t>
            </a:r>
            <a:r>
              <a:rPr lang="zh-CN" altLang="en-US" sz="2800" b="1" dirty="0" smtClean="0">
                <a:solidFill>
                  <a:srgbClr val="000099"/>
                </a:solidFill>
              </a:rPr>
              <a:t>强流（束流注入）的</a:t>
            </a:r>
            <a:r>
              <a:rPr lang="zh-CN" altLang="en-US" sz="2800" b="1" dirty="0">
                <a:solidFill>
                  <a:srgbClr val="000099"/>
                </a:solidFill>
              </a:rPr>
              <a:t>活性靶实验方</a:t>
            </a:r>
            <a:r>
              <a:rPr lang="zh-CN" altLang="en-US" sz="2800" b="1" dirty="0" smtClean="0">
                <a:solidFill>
                  <a:srgbClr val="000099"/>
                </a:solidFill>
              </a:rPr>
              <a:t>法</a:t>
            </a:r>
            <a:endParaRPr lang="en-US" altLang="zh-CN" sz="2800" b="1" dirty="0" smtClean="0">
              <a:solidFill>
                <a:srgbClr val="000099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zh-CN" sz="2800" b="1" dirty="0" smtClean="0">
                <a:solidFill>
                  <a:srgbClr val="000099"/>
                </a:solidFill>
              </a:rPr>
              <a:t>TPC</a:t>
            </a:r>
            <a:r>
              <a:rPr lang="zh-CN" altLang="en-US" sz="2800" b="1" dirty="0" smtClean="0">
                <a:solidFill>
                  <a:srgbClr val="000099"/>
                </a:solidFill>
              </a:rPr>
              <a:t>应用在</a:t>
            </a:r>
            <a:r>
              <a:rPr lang="en-US" altLang="zh-CN" sz="2800" b="1" dirty="0" smtClean="0">
                <a:solidFill>
                  <a:srgbClr val="000099"/>
                </a:solidFill>
              </a:rPr>
              <a:t>50 p</a:t>
            </a:r>
            <a:r>
              <a:rPr lang="el-GR" altLang="zh-CN" sz="2800" b="1" dirty="0" smtClean="0">
                <a:solidFill>
                  <a:srgbClr val="000099"/>
                </a:solidFill>
              </a:rPr>
              <a:t>μ</a:t>
            </a:r>
            <a:r>
              <a:rPr lang="en-US" altLang="zh-CN" sz="2800" b="1" dirty="0" smtClean="0">
                <a:solidFill>
                  <a:srgbClr val="000099"/>
                </a:solidFill>
              </a:rPr>
              <a:t>A</a:t>
            </a:r>
            <a:r>
              <a:rPr lang="zh-CN" altLang="en-US" sz="2800" b="1" dirty="0" smtClean="0">
                <a:solidFill>
                  <a:srgbClr val="000099"/>
                </a:solidFill>
              </a:rPr>
              <a:t>强流实验，用于天体能区核反应直接测量</a:t>
            </a:r>
            <a:endParaRPr lang="en-US" altLang="zh-CN" sz="2800" b="1" dirty="0" smtClean="0">
              <a:solidFill>
                <a:srgbClr val="000099"/>
              </a:solidFill>
            </a:endParaRPr>
          </a:p>
          <a:p>
            <a:pPr marL="109728" indent="0">
              <a:spcAft>
                <a:spcPts val="600"/>
              </a:spcAft>
              <a:buNone/>
            </a:pPr>
            <a:endParaRPr lang="en-US" altLang="zh-CN" sz="2800" b="1" dirty="0" smtClean="0">
              <a:solidFill>
                <a:srgbClr val="C00000"/>
              </a:solidFill>
            </a:endParaRPr>
          </a:p>
          <a:p>
            <a:pPr>
              <a:spcAft>
                <a:spcPts val="600"/>
              </a:spcAft>
            </a:pPr>
            <a:r>
              <a:rPr lang="zh-CN" altLang="en-US" sz="2800" b="1" dirty="0" smtClean="0">
                <a:solidFill>
                  <a:srgbClr val="C00000"/>
                </a:solidFill>
              </a:rPr>
              <a:t>亟需解决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TPC</a:t>
            </a:r>
            <a:r>
              <a:rPr lang="zh-CN" altLang="en-US" sz="2800" b="1" smtClean="0">
                <a:solidFill>
                  <a:srgbClr val="C00000"/>
                </a:solidFill>
              </a:rPr>
              <a:t>自触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发效率问题</a:t>
            </a:r>
            <a:endParaRPr lang="en-US" altLang="zh-CN" sz="2800" b="1" dirty="0" smtClean="0">
              <a:solidFill>
                <a:srgbClr val="C00000"/>
              </a:solidFill>
            </a:endParaRPr>
          </a:p>
          <a:p>
            <a:pPr>
              <a:spcAft>
                <a:spcPts val="600"/>
              </a:spcAft>
            </a:pPr>
            <a:r>
              <a:rPr lang="zh-CN" altLang="en-US" sz="2800" b="1" dirty="0" smtClean="0">
                <a:solidFill>
                  <a:srgbClr val="C00000"/>
                </a:solidFill>
              </a:rPr>
              <a:t>开展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D</a:t>
            </a:r>
            <a:r>
              <a:rPr lang="en-US" altLang="zh-CN" sz="2800" b="1" baseline="-25000" dirty="0" smtClean="0">
                <a:solidFill>
                  <a:srgbClr val="C00000"/>
                </a:solidFill>
              </a:rPr>
              <a:t>2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、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H</a:t>
            </a:r>
            <a:r>
              <a:rPr lang="en-US" altLang="zh-CN" sz="2800" b="1" baseline="-25000" dirty="0" smtClean="0">
                <a:solidFill>
                  <a:srgbClr val="C00000"/>
                </a:solidFill>
              </a:rPr>
              <a:t>2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测试，拓展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TPC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在转移、电荷交换反应中的应用</a:t>
            </a:r>
            <a:endParaRPr lang="en-US" altLang="zh-CN" sz="2800" b="1" dirty="0" smtClean="0">
              <a:solidFill>
                <a:srgbClr val="C00000"/>
              </a:solidFill>
            </a:endParaRPr>
          </a:p>
          <a:p>
            <a:pPr>
              <a:spcAft>
                <a:spcPts val="600"/>
              </a:spcAft>
            </a:pPr>
            <a:r>
              <a:rPr lang="zh-CN" altLang="en-US" sz="2800" b="1" dirty="0" smtClean="0">
                <a:solidFill>
                  <a:srgbClr val="C00000"/>
                </a:solidFill>
              </a:rPr>
              <a:t>设计圆柱形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TPC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，结合螺线管磁铁，降低重离子束流影响，提高反应亮度和低能粒子的探测</a:t>
            </a:r>
            <a:endParaRPr lang="en-US" altLang="zh-CN" sz="2800" b="1" dirty="0" smtClean="0">
              <a:solidFill>
                <a:srgbClr val="C00000"/>
              </a:solidFill>
            </a:endParaRPr>
          </a:p>
          <a:p>
            <a:endParaRPr lang="zh-CN" altLang="en-US" sz="2800" dirty="0"/>
          </a:p>
        </p:txBody>
      </p:sp>
      <p:sp>
        <p:nvSpPr>
          <p:cNvPr id="8" name="Flowchart: Process 7"/>
          <p:cNvSpPr/>
          <p:nvPr/>
        </p:nvSpPr>
        <p:spPr>
          <a:xfrm flipV="1">
            <a:off x="551384" y="3212975"/>
            <a:ext cx="11161240" cy="45719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79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>
                <a:solidFill>
                  <a:srgbClr val="FFFF00"/>
                </a:solidFill>
              </a:rPr>
              <a:t>MATE</a:t>
            </a:r>
            <a:r>
              <a:rPr lang="zh-CN" altLang="en-US" sz="3600" dirty="0" smtClean="0">
                <a:solidFill>
                  <a:srgbClr val="FFFF00"/>
                </a:solidFill>
              </a:rPr>
              <a:t>合作组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673" y="3546041"/>
            <a:ext cx="1886946" cy="1873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30" y="2025279"/>
            <a:ext cx="2880320" cy="1129900"/>
          </a:xfrm>
          <a:prstGeom prst="rect">
            <a:avLst/>
          </a:prstGeom>
        </p:spPr>
      </p:pic>
      <p:pic>
        <p:nvPicPr>
          <p:cNvPr id="7" name="Picture 2" descr="https://www.bnu.edu.cn/images/logo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29" y="3661093"/>
            <a:ext cx="1934834" cy="175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中国原子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91" y="1057703"/>
            <a:ext cx="3412709" cy="89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p.cas.cn/images/imp-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01" y="1058555"/>
            <a:ext cx="4774379" cy="92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0553" y="2166538"/>
            <a:ext cx="4609943" cy="847382"/>
          </a:xfrm>
          <a:prstGeom prst="rect">
            <a:avLst/>
          </a:prstGeom>
        </p:spPr>
      </p:pic>
      <p:pic>
        <p:nvPicPr>
          <p:cNvPr id="12" name="Picture 10" descr="See the source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504" y="3560961"/>
            <a:ext cx="1675944" cy="168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bkimg.cdn.bcebos.com/pic/42166d224f4a20a44623f89da0188f22720e0cf37a1c?x-bce-process=image/watermark,image_d2F0ZXIvYmFpa2UxNTA=,g_7,xp_5,yp_5/format,f_aut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00" y="3546040"/>
            <a:ext cx="1899183" cy="189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32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0823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MATE-TPC electronics</a:t>
            </a:r>
            <a:endParaRPr lang="zh-CN" altLang="en-US" dirty="0"/>
          </a:p>
        </p:txBody>
      </p:sp>
      <p:pic>
        <p:nvPicPr>
          <p:cNvPr id="15" name="图片 7">
            <a:extLst>
              <a:ext uri="{FF2B5EF4-FFF2-40B4-BE49-F238E27FC236}">
                <a16:creationId xmlns:a16="http://schemas.microsoft.com/office/drawing/2014/main" id="{F4020F48-C571-4093-971A-EB96EF8C0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4"/>
          <a:stretch/>
        </p:blipFill>
        <p:spPr>
          <a:xfrm>
            <a:off x="119336" y="980728"/>
            <a:ext cx="5560207" cy="4304811"/>
          </a:xfrm>
          <a:prstGeom prst="rect">
            <a:avLst/>
          </a:prstGeom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D95B6BA6-5BE9-4193-AA42-DB11A5314DCB}"/>
              </a:ext>
            </a:extLst>
          </p:cNvPr>
          <p:cNvSpPr txBox="1"/>
          <p:nvPr/>
        </p:nvSpPr>
        <p:spPr>
          <a:xfrm>
            <a:off x="6096000" y="1340768"/>
            <a:ext cx="5544616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Build-in preamp dynamic range </a:t>
            </a:r>
            <a:r>
              <a:rPr lang="en-US" altLang="zh-CN" sz="2000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      120 </a:t>
            </a:r>
            <a:r>
              <a:rPr lang="en-US" altLang="zh-CN" sz="2000" dirty="0" err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fC</a:t>
            </a:r>
            <a:r>
              <a:rPr lang="en-US" altLang="zh-CN" sz="20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240 </a:t>
            </a:r>
            <a:r>
              <a:rPr lang="en-US" altLang="zh-CN" sz="2000" dirty="0" err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fC</a:t>
            </a:r>
            <a:r>
              <a:rPr lang="en-US" altLang="zh-CN" sz="20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1 </a:t>
            </a:r>
            <a:r>
              <a:rPr lang="en-US" altLang="zh-CN" sz="2000" dirty="0" err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en-US" altLang="zh-CN" sz="20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10 </a:t>
            </a:r>
            <a:r>
              <a:rPr lang="en-US" altLang="zh-CN" sz="2000" dirty="0" err="1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endParaRPr lang="en-US" altLang="zh-CN" sz="2000" dirty="0" smtClean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altLang="zh-CN" sz="2000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512 </a:t>
            </a:r>
            <a:r>
              <a:rPr lang="en-US" altLang="zh-CN" sz="20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circular memory cells</a:t>
            </a:r>
            <a:endParaRPr lang="en-US" altLang="zh-CN" sz="2000" dirty="0" smtClean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-3429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Sampling frequency</a:t>
            </a:r>
            <a:r>
              <a:rPr lang="en-US" altLang="zh-CN" sz="2000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sz="20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1-100 </a:t>
            </a:r>
            <a:r>
              <a:rPr lang="en-US" altLang="zh-CN" sz="2000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MHz</a:t>
            </a:r>
          </a:p>
          <a:p>
            <a:pPr marL="342900" lvl="1" indent="-3429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Shaping time</a:t>
            </a:r>
            <a:r>
              <a:rPr lang="en-US" altLang="zh-CN" sz="20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sz="20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 ns – 1 </a:t>
            </a:r>
            <a:r>
              <a:rPr lang="en-US" altLang="zh-CN" sz="2000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Generate multiplicity trigger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Zero suppression, </a:t>
            </a:r>
            <a:r>
              <a:rPr lang="en-US" altLang="zh-CN" sz="2000" dirty="0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partial or full data readout</a:t>
            </a:r>
            <a:endParaRPr lang="en-US" altLang="zh-CN" sz="2000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正方形/長方形 24"/>
          <p:cNvSpPr/>
          <p:nvPr/>
        </p:nvSpPr>
        <p:spPr>
          <a:xfrm>
            <a:off x="695400" y="5432303"/>
            <a:ext cx="10081120" cy="1340769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anchor="ctr"/>
          <a:lstStyle/>
          <a:p>
            <a:pPr lvl="0"/>
            <a:r>
              <a:rPr lang="en-US" altLang="zh-CN" sz="24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DAQ</a:t>
            </a:r>
          </a:p>
          <a:p>
            <a:pPr lvl="0">
              <a:spcBef>
                <a:spcPts val="900"/>
              </a:spcBef>
            </a:pPr>
            <a:r>
              <a:rPr lang="en-US" altLang="zh-CN" sz="22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pMATE: </a:t>
            </a:r>
            <a:r>
              <a:rPr lang="en-US" altLang="zh-CN" sz="2200" b="1" kern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sz="2200" b="1" kern="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etController</a:t>
            </a:r>
            <a:r>
              <a:rPr lang="en-US" altLang="zh-CN" sz="22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supporting one </a:t>
            </a:r>
            <a:r>
              <a:rPr lang="en-US" altLang="zh-CN" sz="22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CoBo</a:t>
            </a:r>
            <a:r>
              <a:rPr lang="en-US" altLang="zh-CN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(1024 channels)</a:t>
            </a:r>
          </a:p>
          <a:p>
            <a:pPr lvl="0">
              <a:spcBef>
                <a:spcPts val="900"/>
              </a:spcBef>
            </a:pPr>
            <a:r>
              <a:rPr lang="en-US" altLang="zh-CN" sz="22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MATE: </a:t>
            </a:r>
            <a:r>
              <a:rPr lang="en-US" altLang="ja-JP" sz="2200" b="1" kern="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Narval</a:t>
            </a:r>
            <a:r>
              <a:rPr lang="en-US" altLang="ja-JP" sz="22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ja-JP" sz="2200" b="1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en-US" altLang="zh-CN" sz="22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MuTant</a:t>
            </a:r>
            <a:r>
              <a:rPr lang="en-US" altLang="ja-JP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+ four </a:t>
            </a:r>
            <a:r>
              <a:rPr lang="en-US" altLang="ja-JP" sz="22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CoBo</a:t>
            </a:r>
            <a:r>
              <a:rPr lang="en-US" altLang="ja-JP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(4096 channels)</a:t>
            </a:r>
            <a:endParaRPr lang="en-US" altLang="ja-JP" sz="2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0196" y="882369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GET</a:t>
            </a:r>
            <a:endParaRPr lang="zh-CN" alt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84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物理背景：重要核反应测量和核结构研究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824" y="811181"/>
            <a:ext cx="4510769" cy="2204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764704"/>
            <a:ext cx="6912768" cy="45519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3352" y="5691592"/>
            <a:ext cx="2900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Aziz </a:t>
            </a:r>
            <a:r>
              <a:rPr lang="da-DK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da-DK" altLang="zh-CN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a-DK" altLang="zh-CN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AAPPS Bulletin </a:t>
            </a:r>
            <a:r>
              <a:rPr lang="da-DK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(2021) 31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857" y="4061978"/>
            <a:ext cx="1613548" cy="1905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573" y="4536062"/>
            <a:ext cx="1380284" cy="13281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9410" y="5899454"/>
            <a:ext cx="2568308" cy="7719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3562" y="4221611"/>
            <a:ext cx="1715069" cy="359517"/>
          </a:xfrm>
          <a:prstGeom prst="rect">
            <a:avLst/>
          </a:prstGeom>
          <a:solidFill>
            <a:srgbClr val="FFC00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bIns="36000" rtlCol="0">
            <a:spAutoFit/>
          </a:bodyPr>
          <a:lstStyle/>
          <a:p>
            <a:pPr algn="ctr"/>
            <a:r>
              <a:rPr lang="zh-CN" altLang="en-US" b="1" dirty="0" smtClean="0">
                <a:latin typeface="Arial" pitchFamily="34" charset="0"/>
                <a:cs typeface="Arial" pitchFamily="34" charset="0"/>
              </a:rPr>
              <a:t>远离稳定性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17880" y="3189579"/>
            <a:ext cx="4510768" cy="3462486"/>
          </a:xfrm>
          <a:prstGeom prst="rect">
            <a:avLst/>
          </a:prstGeom>
          <a:solidFill>
            <a:srgbClr val="0000FF">
              <a:alpha val="16000"/>
            </a:srgbClr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TPC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相关的主要研究目标：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zh-CN" alt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反应直接测量：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l-GR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α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,p), (p,</a:t>
            </a:r>
            <a:r>
              <a:rPr lang="el-GR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α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zh-CN" alt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弱相互作用率：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(d,2p), (</a:t>
            </a:r>
            <a:r>
              <a:rPr lang="en-US" altLang="zh-CN" sz="2000" b="1" baseline="30000" dirty="0" smtClean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He,t)</a:t>
            </a:r>
            <a:endParaRPr lang="en-US" altLang="zh-CN" sz="20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lang="zh-CN" alt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过程核裂变</a:t>
            </a:r>
            <a:r>
              <a:rPr lang="zh-CN" altLang="en-US" sz="2000" b="1" dirty="0" smtClean="0">
                <a:solidFill>
                  <a:srgbClr val="0000FF"/>
                </a:solidFill>
                <a:latin typeface="Arial"/>
                <a:cs typeface="Arial"/>
                <a:sym typeface="Wingdings" panose="05000000000000000000" pitchFamily="2" charset="2"/>
              </a:rPr>
              <a:t>：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  <a:sym typeface="Wingdings" panose="05000000000000000000" pitchFamily="2" charset="2"/>
              </a:rPr>
              <a:t>(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Arial"/>
                <a:cs typeface="Arial"/>
                <a:sym typeface="Wingdings" panose="05000000000000000000" pitchFamily="2" charset="2"/>
              </a:rPr>
              <a:t>p,p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  <a:sym typeface="Wingdings" panose="05000000000000000000" pitchFamily="2" charset="2"/>
              </a:rPr>
              <a:t>*), (p,2p)</a:t>
            </a:r>
          </a:p>
          <a:p>
            <a:pPr marL="342900" indent="-342900">
              <a:spcBef>
                <a:spcPts val="600"/>
              </a:spcBef>
              <a:buFontTx/>
              <a:buAutoNum type="arabicPeriod"/>
            </a:pPr>
            <a:r>
              <a:rPr lang="zh-CN" altLang="en-US" sz="2000" b="1" dirty="0">
                <a:solidFill>
                  <a:srgbClr val="0000FF"/>
                </a:solidFill>
                <a:latin typeface="Arial"/>
                <a:cs typeface="Arial"/>
              </a:rPr>
              <a:t>熔合反应</a:t>
            </a:r>
            <a:r>
              <a:rPr lang="zh-CN" alt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：次级束或强流主束</a:t>
            </a:r>
            <a:endParaRPr lang="en-US" altLang="zh-CN" sz="20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zh-CN" alt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巨共振：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p,p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*), (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d,d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*), (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He,He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*)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zh-CN" alt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核结构：转移反应、非弹散射</a:t>
            </a:r>
            <a:endParaRPr lang="en-US" altLang="zh-CN" sz="20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FontTx/>
              <a:buAutoNum type="arabicPeriod"/>
            </a:pPr>
            <a:r>
              <a:rPr lang="zh-CN" altLang="en-US" sz="2000" b="1" dirty="0">
                <a:latin typeface="Arial"/>
                <a:cs typeface="Arial"/>
              </a:rPr>
              <a:t>奇异衰变：滴线核单质子及多质子衰变、天体反应逆过</a:t>
            </a:r>
            <a:r>
              <a:rPr lang="zh-CN" altLang="en-US" sz="2000" b="1" dirty="0" smtClean="0">
                <a:latin typeface="Arial"/>
                <a:cs typeface="Arial"/>
              </a:rPr>
              <a:t>程</a:t>
            </a:r>
            <a:endParaRPr lang="en-US" altLang="zh-CN" sz="20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92344" y="764704"/>
            <a:ext cx="27363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zh-CN" altLang="en-US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宇宙中元素起源？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20336" y="26276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</a:t>
            </a:r>
            <a:r>
              <a:rPr lang="zh-CN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美国核科学长程计划</a:t>
            </a:r>
          </a:p>
        </p:txBody>
      </p:sp>
    </p:spTree>
    <p:extLst>
      <p:ext uri="{BB962C8B-B14F-4D97-AF65-F5344CB8AC3E}">
        <p14:creationId xmlns:p14="http://schemas.microsoft.com/office/powerpoint/2010/main" val="188166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CCFFFF"/>
                </a:solidFill>
              </a:rPr>
              <a:t>活性靶</a:t>
            </a:r>
            <a:r>
              <a:rPr lang="en-US" altLang="zh-CN" dirty="0">
                <a:solidFill>
                  <a:srgbClr val="CCFFFF"/>
                </a:solidFill>
              </a:rPr>
              <a:t>TPC</a:t>
            </a:r>
            <a:r>
              <a:rPr lang="zh-CN" altLang="en-US" dirty="0">
                <a:solidFill>
                  <a:srgbClr val="CCFFFF"/>
                </a:solidFill>
              </a:rPr>
              <a:t>的特点和优势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6312024" y="1034035"/>
            <a:ext cx="5832648" cy="52752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31675" indent="0">
              <a:buNone/>
            </a:pPr>
            <a:r>
              <a:rPr lang="zh-CN" altLang="en-US" b="1" dirty="0" smtClean="0">
                <a:solidFill>
                  <a:srgbClr val="0000FF"/>
                </a:solidFill>
              </a:rPr>
              <a:t>   活性靶：</a:t>
            </a:r>
            <a:endParaRPr lang="en-US" altLang="zh-CN" b="1" dirty="0" smtClean="0">
              <a:solidFill>
                <a:srgbClr val="0000FF"/>
              </a:solidFill>
            </a:endParaRPr>
          </a:p>
          <a:p>
            <a:pPr lvl="1"/>
            <a:r>
              <a:rPr lang="zh-CN" altLang="en-US" dirty="0" smtClean="0">
                <a:solidFill>
                  <a:srgbClr val="000099"/>
                </a:solidFill>
              </a:rPr>
              <a:t>气体同时作为探测介质和反应靶</a:t>
            </a:r>
            <a:endParaRPr lang="en-US" altLang="zh-CN" dirty="0" smtClean="0">
              <a:solidFill>
                <a:srgbClr val="000099"/>
              </a:solidFill>
            </a:endParaRPr>
          </a:p>
          <a:p>
            <a:pPr lvl="1"/>
            <a:r>
              <a:rPr lang="zh-CN" altLang="en-US" dirty="0" smtClean="0">
                <a:solidFill>
                  <a:srgbClr val="000099"/>
                </a:solidFill>
              </a:rPr>
              <a:t>提高靶厚度从而提高反应亮度</a:t>
            </a:r>
            <a:endParaRPr lang="en-US" altLang="zh-CN" dirty="0" smtClean="0">
              <a:solidFill>
                <a:srgbClr val="000099"/>
              </a:solidFill>
            </a:endParaRPr>
          </a:p>
          <a:p>
            <a:pPr lvl="1"/>
            <a:r>
              <a:rPr lang="zh-CN" altLang="en-US" dirty="0" smtClean="0">
                <a:solidFill>
                  <a:srgbClr val="000099"/>
                </a:solidFill>
              </a:rPr>
              <a:t>例如</a:t>
            </a:r>
            <a:r>
              <a:rPr lang="en-US" altLang="zh-CN" dirty="0" smtClean="0">
                <a:solidFill>
                  <a:srgbClr val="000099"/>
                </a:solidFill>
              </a:rPr>
              <a:t>: 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12</a:t>
            </a:r>
            <a:r>
              <a:rPr lang="en-US" altLang="zh-CN" dirty="0" smtClean="0">
                <a:solidFill>
                  <a:srgbClr val="000099"/>
                </a:solidFill>
              </a:rPr>
              <a:t>C+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18</a:t>
            </a:r>
            <a:r>
              <a:rPr lang="en-US" altLang="zh-CN" dirty="0" smtClean="0">
                <a:solidFill>
                  <a:srgbClr val="000099"/>
                </a:solidFill>
              </a:rPr>
              <a:t>O </a:t>
            </a:r>
            <a:r>
              <a:rPr lang="zh-CN" altLang="en-US" dirty="0" smtClean="0">
                <a:solidFill>
                  <a:srgbClr val="000099"/>
                </a:solidFill>
              </a:rPr>
              <a:t>反应</a:t>
            </a:r>
            <a:endParaRPr lang="en-US" altLang="zh-CN" dirty="0" smtClean="0">
              <a:solidFill>
                <a:srgbClr val="000099"/>
              </a:solidFill>
            </a:endParaRPr>
          </a:p>
          <a:p>
            <a:pPr lvl="2"/>
            <a:r>
              <a:rPr lang="zh-CN" altLang="en-US" dirty="0" smtClean="0">
                <a:solidFill>
                  <a:srgbClr val="000099"/>
                </a:solidFill>
              </a:rPr>
              <a:t>常规固体靶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12</a:t>
            </a:r>
            <a:r>
              <a:rPr lang="en-US" altLang="zh-CN" dirty="0" smtClean="0">
                <a:solidFill>
                  <a:srgbClr val="000099"/>
                </a:solidFill>
              </a:rPr>
              <a:t>C: 50 </a:t>
            </a:r>
            <a:r>
              <a:rPr lang="el-GR" altLang="zh-CN" dirty="0" smtClean="0">
                <a:solidFill>
                  <a:srgbClr val="000099"/>
                </a:solidFill>
              </a:rPr>
              <a:t>μ</a:t>
            </a:r>
            <a:r>
              <a:rPr lang="en-US" altLang="zh-CN" dirty="0" smtClean="0">
                <a:solidFill>
                  <a:srgbClr val="000099"/>
                </a:solidFill>
              </a:rPr>
              <a:t>g/cm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2</a:t>
            </a:r>
            <a:r>
              <a:rPr lang="en-US" altLang="zh-CN" dirty="0" smtClean="0">
                <a:solidFill>
                  <a:srgbClr val="000099"/>
                </a:solidFill>
              </a:rPr>
              <a:t>, 2.5x10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18</a:t>
            </a:r>
            <a:r>
              <a:rPr lang="zh-CN" altLang="en-US" dirty="0" smtClean="0">
                <a:solidFill>
                  <a:srgbClr val="000099"/>
                </a:solidFill>
              </a:rPr>
              <a:t>个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12</a:t>
            </a:r>
            <a:r>
              <a:rPr lang="en-US" altLang="zh-CN" dirty="0" smtClean="0">
                <a:solidFill>
                  <a:srgbClr val="000099"/>
                </a:solidFill>
              </a:rPr>
              <a:t>C/cm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2</a:t>
            </a:r>
          </a:p>
          <a:p>
            <a:pPr lvl="2">
              <a:lnSpc>
                <a:spcPct val="110000"/>
              </a:lnSpc>
            </a:pPr>
            <a:r>
              <a:rPr lang="zh-CN" altLang="en-US" dirty="0" smtClean="0">
                <a:solidFill>
                  <a:srgbClr val="000099"/>
                </a:solidFill>
              </a:rPr>
              <a:t>活性靶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12</a:t>
            </a:r>
            <a:r>
              <a:rPr lang="en-US" altLang="zh-CN" dirty="0" smtClean="0">
                <a:solidFill>
                  <a:srgbClr val="000099"/>
                </a:solidFill>
              </a:rPr>
              <a:t>C: C</a:t>
            </a:r>
            <a:r>
              <a:rPr lang="en-US" altLang="zh-CN" baseline="-25000" dirty="0" smtClean="0">
                <a:solidFill>
                  <a:srgbClr val="000099"/>
                </a:solidFill>
              </a:rPr>
              <a:t>4</a:t>
            </a:r>
            <a:r>
              <a:rPr lang="en-US" altLang="zh-CN" dirty="0" smtClean="0">
                <a:solidFill>
                  <a:srgbClr val="000099"/>
                </a:solidFill>
              </a:rPr>
              <a:t>H</a:t>
            </a:r>
            <a:r>
              <a:rPr lang="en-US" altLang="zh-CN" baseline="-25000" dirty="0" smtClean="0">
                <a:solidFill>
                  <a:srgbClr val="000099"/>
                </a:solidFill>
              </a:rPr>
              <a:t>10</a:t>
            </a:r>
            <a:r>
              <a:rPr lang="zh-CN" altLang="en-US" dirty="0" smtClean="0">
                <a:solidFill>
                  <a:srgbClr val="000099"/>
                </a:solidFill>
              </a:rPr>
              <a:t>气体，</a:t>
            </a:r>
            <a:r>
              <a:rPr lang="en-US" altLang="zh-CN" dirty="0" smtClean="0">
                <a:solidFill>
                  <a:srgbClr val="000099"/>
                </a:solidFill>
              </a:rPr>
              <a:t>135 mbar</a:t>
            </a:r>
            <a:r>
              <a:rPr lang="zh-CN" altLang="en-US" dirty="0">
                <a:solidFill>
                  <a:srgbClr val="000099"/>
                </a:solidFill>
              </a:rPr>
              <a:t>，</a:t>
            </a:r>
            <a:r>
              <a:rPr lang="zh-CN" altLang="en-US" dirty="0" smtClean="0">
                <a:solidFill>
                  <a:srgbClr val="000099"/>
                </a:solidFill>
              </a:rPr>
              <a:t>厚度</a:t>
            </a:r>
            <a:r>
              <a:rPr lang="en-US" altLang="zh-CN" dirty="0" smtClean="0">
                <a:solidFill>
                  <a:srgbClr val="000099"/>
                </a:solidFill>
              </a:rPr>
              <a:t>100 mm</a:t>
            </a:r>
            <a:r>
              <a:rPr lang="zh-CN" altLang="en-US" dirty="0">
                <a:solidFill>
                  <a:srgbClr val="000099"/>
                </a:solidFill>
              </a:rPr>
              <a:t>，</a:t>
            </a:r>
            <a:r>
              <a:rPr lang="en-US" altLang="zh-CN" dirty="0" smtClean="0">
                <a:solidFill>
                  <a:srgbClr val="000099"/>
                </a:solidFill>
              </a:rPr>
              <a:t>1.3x10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20</a:t>
            </a:r>
            <a:r>
              <a:rPr lang="en-US" altLang="zh-CN" dirty="0" smtClean="0">
                <a:solidFill>
                  <a:srgbClr val="000099"/>
                </a:solidFill>
              </a:rPr>
              <a:t> </a:t>
            </a:r>
            <a:r>
              <a:rPr lang="zh-CN" altLang="en-US" dirty="0" smtClean="0">
                <a:solidFill>
                  <a:srgbClr val="000099"/>
                </a:solidFill>
              </a:rPr>
              <a:t>个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12</a:t>
            </a:r>
            <a:r>
              <a:rPr lang="en-US" altLang="zh-CN" dirty="0" smtClean="0">
                <a:solidFill>
                  <a:srgbClr val="000099"/>
                </a:solidFill>
              </a:rPr>
              <a:t>C/cm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2</a:t>
            </a:r>
          </a:p>
          <a:p>
            <a:pPr marL="131675" indent="0">
              <a:buNone/>
            </a:pPr>
            <a:r>
              <a:rPr lang="zh-CN" altLang="en-US" b="1" dirty="0" smtClean="0">
                <a:solidFill>
                  <a:srgbClr val="0000FF"/>
                </a:solidFill>
              </a:rPr>
              <a:t>   能量分辨：</a:t>
            </a:r>
            <a:endParaRPr lang="en-US" altLang="zh-CN" b="1" dirty="0" smtClean="0">
              <a:solidFill>
                <a:srgbClr val="0000FF"/>
              </a:solidFill>
            </a:endParaRPr>
          </a:p>
          <a:p>
            <a:pPr lvl="1"/>
            <a:r>
              <a:rPr lang="zh-CN" altLang="en-US" dirty="0">
                <a:solidFill>
                  <a:srgbClr val="000099"/>
                </a:solidFill>
              </a:rPr>
              <a:t>固</a:t>
            </a:r>
            <a:r>
              <a:rPr lang="zh-CN" altLang="en-US" dirty="0" smtClean="0">
                <a:solidFill>
                  <a:srgbClr val="000099"/>
                </a:solidFill>
              </a:rPr>
              <a:t>体厚靶：离子必须穿透厚靶，反应点难确定，影响分辨率</a:t>
            </a:r>
            <a:endParaRPr lang="en-US" altLang="zh-CN" dirty="0" smtClean="0">
              <a:solidFill>
                <a:srgbClr val="000099"/>
              </a:solidFill>
            </a:endParaRPr>
          </a:p>
          <a:p>
            <a:pPr lvl="1"/>
            <a:r>
              <a:rPr lang="zh-CN" altLang="en-US" dirty="0" smtClean="0">
                <a:solidFill>
                  <a:srgbClr val="000099"/>
                </a:solidFill>
              </a:rPr>
              <a:t>活性靶：确定反应顶点，厚靶对分辨影响小</a:t>
            </a:r>
            <a:endParaRPr lang="en-US" altLang="zh-CN" dirty="0" smtClean="0">
              <a:solidFill>
                <a:srgbClr val="000099"/>
              </a:solidFill>
            </a:endParaRPr>
          </a:p>
          <a:p>
            <a:pPr marL="131675" indent="0">
              <a:buNone/>
            </a:pPr>
            <a:r>
              <a:rPr lang="zh-CN" altLang="en-US" b="1" dirty="0" smtClean="0">
                <a:solidFill>
                  <a:srgbClr val="0000FF"/>
                </a:solidFill>
              </a:rPr>
              <a:t>    测量效率</a:t>
            </a:r>
            <a:r>
              <a:rPr lang="en-US" altLang="zh-CN" b="1" dirty="0" smtClean="0">
                <a:solidFill>
                  <a:srgbClr val="0000FF"/>
                </a:solidFill>
              </a:rPr>
              <a:t>:</a:t>
            </a:r>
          </a:p>
          <a:p>
            <a:pPr lvl="1"/>
            <a:r>
              <a:rPr lang="zh-CN" altLang="en-US" b="1" dirty="0" smtClean="0">
                <a:solidFill>
                  <a:srgbClr val="000099"/>
                </a:solidFill>
              </a:rPr>
              <a:t>效率高：接近</a:t>
            </a:r>
            <a:r>
              <a:rPr lang="en-US" altLang="zh-CN" b="1" dirty="0" smtClean="0">
                <a:solidFill>
                  <a:srgbClr val="000099"/>
                </a:solidFill>
              </a:rPr>
              <a:t>4</a:t>
            </a:r>
            <a:r>
              <a:rPr lang="el-GR" altLang="zh-CN" b="1" dirty="0" smtClean="0">
                <a:solidFill>
                  <a:srgbClr val="000099"/>
                </a:solidFill>
              </a:rPr>
              <a:t>π</a:t>
            </a:r>
            <a:r>
              <a:rPr lang="zh-CN" altLang="en-US" b="1" dirty="0" smtClean="0">
                <a:solidFill>
                  <a:srgbClr val="000099"/>
                </a:solidFill>
              </a:rPr>
              <a:t>全空间覆盖</a:t>
            </a:r>
            <a:endParaRPr lang="en-US" altLang="zh-CN" b="1" dirty="0" smtClean="0">
              <a:solidFill>
                <a:srgbClr val="000099"/>
              </a:solidFill>
            </a:endParaRPr>
          </a:p>
          <a:p>
            <a:pPr lvl="1"/>
            <a:r>
              <a:rPr lang="zh-CN" altLang="en-US" b="1" dirty="0" smtClean="0">
                <a:solidFill>
                  <a:srgbClr val="000099"/>
                </a:solidFill>
              </a:rPr>
              <a:t>探测阈值极低：</a:t>
            </a:r>
            <a:r>
              <a:rPr lang="en-US" altLang="zh-CN" b="1" dirty="0" smtClean="0">
                <a:solidFill>
                  <a:srgbClr val="000099"/>
                </a:solidFill>
              </a:rPr>
              <a:t>~ </a:t>
            </a:r>
            <a:r>
              <a:rPr lang="en-US" altLang="zh-CN" b="1" dirty="0" err="1" smtClean="0">
                <a:solidFill>
                  <a:srgbClr val="000099"/>
                </a:solidFill>
              </a:rPr>
              <a:t>keV</a:t>
            </a:r>
            <a:endParaRPr lang="en-US" altLang="zh-CN" b="1" dirty="0" smtClean="0">
              <a:solidFill>
                <a:srgbClr val="000099"/>
              </a:solidFill>
            </a:endParaRPr>
          </a:p>
          <a:p>
            <a:pPr lvl="1"/>
            <a:r>
              <a:rPr lang="zh-CN" altLang="en-US" b="1" dirty="0" smtClean="0">
                <a:solidFill>
                  <a:srgbClr val="000099"/>
                </a:solidFill>
              </a:rPr>
              <a:t>实现很宽能区反应截面的快速扫描</a:t>
            </a:r>
            <a:endParaRPr lang="en-US" altLang="zh-CN" b="1" dirty="0" smtClean="0">
              <a:solidFill>
                <a:srgbClr val="0000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" y="1988840"/>
            <a:ext cx="6699056" cy="41506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1584" y="2355801"/>
            <a:ext cx="2520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Ionization region</a:t>
            </a:r>
            <a:endParaRPr lang="zh-CN" altLang="en-US" sz="2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3482" y="1451988"/>
            <a:ext cx="2772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活性靶工作原理</a:t>
            </a:r>
          </a:p>
        </p:txBody>
      </p:sp>
    </p:spTree>
    <p:extLst>
      <p:ext uri="{BB962C8B-B14F-4D97-AF65-F5344CB8AC3E}">
        <p14:creationId xmlns:p14="http://schemas.microsoft.com/office/powerpoint/2010/main" val="29743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FF00"/>
                </a:solidFill>
              </a:rPr>
              <a:t>活性靶</a:t>
            </a:r>
            <a:r>
              <a:rPr lang="en-US" altLang="zh-CN" dirty="0">
                <a:solidFill>
                  <a:srgbClr val="FFFF00"/>
                </a:solidFill>
              </a:rPr>
              <a:t>TPC</a:t>
            </a:r>
            <a:r>
              <a:rPr lang="zh-CN" altLang="en-US" dirty="0">
                <a:solidFill>
                  <a:srgbClr val="FFFF00"/>
                </a:solidFill>
              </a:rPr>
              <a:t>的特点和优势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240735"/>
            <a:ext cx="5040560" cy="4861884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312024" y="1034035"/>
            <a:ext cx="5832648" cy="52752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31675" indent="0">
              <a:buNone/>
            </a:pPr>
            <a:r>
              <a:rPr lang="zh-CN" altLang="en-US" b="1" dirty="0" smtClean="0">
                <a:solidFill>
                  <a:srgbClr val="0000FF"/>
                </a:solidFill>
              </a:rPr>
              <a:t>   活性靶：</a:t>
            </a:r>
            <a:endParaRPr lang="en-US" altLang="zh-CN" b="1" dirty="0" smtClean="0">
              <a:solidFill>
                <a:srgbClr val="0000FF"/>
              </a:solidFill>
            </a:endParaRPr>
          </a:p>
          <a:p>
            <a:pPr lvl="1"/>
            <a:r>
              <a:rPr lang="zh-CN" altLang="en-US" dirty="0" smtClean="0">
                <a:solidFill>
                  <a:srgbClr val="000099"/>
                </a:solidFill>
              </a:rPr>
              <a:t>气体同时作为探测介质和反应靶</a:t>
            </a:r>
            <a:endParaRPr lang="en-US" altLang="zh-CN" dirty="0" smtClean="0">
              <a:solidFill>
                <a:srgbClr val="000099"/>
              </a:solidFill>
            </a:endParaRPr>
          </a:p>
          <a:p>
            <a:pPr lvl="1"/>
            <a:r>
              <a:rPr lang="zh-CN" altLang="en-US" dirty="0" smtClean="0">
                <a:solidFill>
                  <a:srgbClr val="000099"/>
                </a:solidFill>
              </a:rPr>
              <a:t>提高靶厚度从而提高反应亮度</a:t>
            </a:r>
            <a:endParaRPr lang="en-US" altLang="zh-CN" dirty="0" smtClean="0">
              <a:solidFill>
                <a:srgbClr val="000099"/>
              </a:solidFill>
            </a:endParaRPr>
          </a:p>
          <a:p>
            <a:pPr lvl="1"/>
            <a:r>
              <a:rPr lang="zh-CN" altLang="en-US" dirty="0" smtClean="0">
                <a:solidFill>
                  <a:srgbClr val="000099"/>
                </a:solidFill>
              </a:rPr>
              <a:t>例如</a:t>
            </a:r>
            <a:r>
              <a:rPr lang="en-US" altLang="zh-CN" dirty="0" smtClean="0">
                <a:solidFill>
                  <a:srgbClr val="000099"/>
                </a:solidFill>
              </a:rPr>
              <a:t>: 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12</a:t>
            </a:r>
            <a:r>
              <a:rPr lang="en-US" altLang="zh-CN" dirty="0" smtClean="0">
                <a:solidFill>
                  <a:srgbClr val="000099"/>
                </a:solidFill>
              </a:rPr>
              <a:t>C+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18</a:t>
            </a:r>
            <a:r>
              <a:rPr lang="en-US" altLang="zh-CN" dirty="0" smtClean="0">
                <a:solidFill>
                  <a:srgbClr val="000099"/>
                </a:solidFill>
              </a:rPr>
              <a:t>O </a:t>
            </a:r>
            <a:r>
              <a:rPr lang="zh-CN" altLang="en-US" dirty="0" smtClean="0">
                <a:solidFill>
                  <a:srgbClr val="000099"/>
                </a:solidFill>
              </a:rPr>
              <a:t>反应</a:t>
            </a:r>
            <a:endParaRPr lang="en-US" altLang="zh-CN" dirty="0" smtClean="0">
              <a:solidFill>
                <a:srgbClr val="000099"/>
              </a:solidFill>
            </a:endParaRPr>
          </a:p>
          <a:p>
            <a:pPr lvl="2"/>
            <a:r>
              <a:rPr lang="zh-CN" altLang="en-US" dirty="0" smtClean="0">
                <a:solidFill>
                  <a:srgbClr val="000099"/>
                </a:solidFill>
              </a:rPr>
              <a:t>常规固体靶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12</a:t>
            </a:r>
            <a:r>
              <a:rPr lang="en-US" altLang="zh-CN" dirty="0" smtClean="0">
                <a:solidFill>
                  <a:srgbClr val="000099"/>
                </a:solidFill>
              </a:rPr>
              <a:t>C: 50 </a:t>
            </a:r>
            <a:r>
              <a:rPr lang="el-GR" altLang="zh-CN" dirty="0" smtClean="0">
                <a:solidFill>
                  <a:srgbClr val="000099"/>
                </a:solidFill>
              </a:rPr>
              <a:t>μ</a:t>
            </a:r>
            <a:r>
              <a:rPr lang="en-US" altLang="zh-CN" dirty="0" smtClean="0">
                <a:solidFill>
                  <a:srgbClr val="000099"/>
                </a:solidFill>
              </a:rPr>
              <a:t>g/cm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2</a:t>
            </a:r>
            <a:r>
              <a:rPr lang="en-US" altLang="zh-CN" dirty="0" smtClean="0">
                <a:solidFill>
                  <a:srgbClr val="000099"/>
                </a:solidFill>
              </a:rPr>
              <a:t>, 2.5x10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18</a:t>
            </a:r>
            <a:r>
              <a:rPr lang="zh-CN" altLang="en-US" dirty="0" smtClean="0">
                <a:solidFill>
                  <a:srgbClr val="000099"/>
                </a:solidFill>
              </a:rPr>
              <a:t>个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12</a:t>
            </a:r>
            <a:r>
              <a:rPr lang="en-US" altLang="zh-CN" dirty="0" smtClean="0">
                <a:solidFill>
                  <a:srgbClr val="000099"/>
                </a:solidFill>
              </a:rPr>
              <a:t>C/cm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2</a:t>
            </a:r>
          </a:p>
          <a:p>
            <a:pPr lvl="2">
              <a:lnSpc>
                <a:spcPct val="110000"/>
              </a:lnSpc>
            </a:pPr>
            <a:r>
              <a:rPr lang="zh-CN" altLang="en-US" dirty="0" smtClean="0">
                <a:solidFill>
                  <a:srgbClr val="000099"/>
                </a:solidFill>
              </a:rPr>
              <a:t>活性靶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12</a:t>
            </a:r>
            <a:r>
              <a:rPr lang="en-US" altLang="zh-CN" dirty="0" smtClean="0">
                <a:solidFill>
                  <a:srgbClr val="000099"/>
                </a:solidFill>
              </a:rPr>
              <a:t>C: C</a:t>
            </a:r>
            <a:r>
              <a:rPr lang="en-US" altLang="zh-CN" baseline="-25000" dirty="0" smtClean="0">
                <a:solidFill>
                  <a:srgbClr val="000099"/>
                </a:solidFill>
              </a:rPr>
              <a:t>4</a:t>
            </a:r>
            <a:r>
              <a:rPr lang="en-US" altLang="zh-CN" dirty="0" smtClean="0">
                <a:solidFill>
                  <a:srgbClr val="000099"/>
                </a:solidFill>
              </a:rPr>
              <a:t>H</a:t>
            </a:r>
            <a:r>
              <a:rPr lang="en-US" altLang="zh-CN" baseline="-25000" dirty="0" smtClean="0">
                <a:solidFill>
                  <a:srgbClr val="000099"/>
                </a:solidFill>
              </a:rPr>
              <a:t>10</a:t>
            </a:r>
            <a:r>
              <a:rPr lang="zh-CN" altLang="en-US" dirty="0" smtClean="0">
                <a:solidFill>
                  <a:srgbClr val="000099"/>
                </a:solidFill>
              </a:rPr>
              <a:t>气体，</a:t>
            </a:r>
            <a:r>
              <a:rPr lang="en-US" altLang="zh-CN" dirty="0" smtClean="0">
                <a:solidFill>
                  <a:srgbClr val="000099"/>
                </a:solidFill>
              </a:rPr>
              <a:t>135 mbar</a:t>
            </a:r>
            <a:r>
              <a:rPr lang="zh-CN" altLang="en-US" dirty="0">
                <a:solidFill>
                  <a:srgbClr val="000099"/>
                </a:solidFill>
              </a:rPr>
              <a:t>，</a:t>
            </a:r>
            <a:r>
              <a:rPr lang="zh-CN" altLang="en-US" dirty="0" smtClean="0">
                <a:solidFill>
                  <a:srgbClr val="000099"/>
                </a:solidFill>
              </a:rPr>
              <a:t>厚度</a:t>
            </a:r>
            <a:r>
              <a:rPr lang="en-US" altLang="zh-CN" dirty="0" smtClean="0">
                <a:solidFill>
                  <a:srgbClr val="000099"/>
                </a:solidFill>
              </a:rPr>
              <a:t>100 mm</a:t>
            </a:r>
            <a:r>
              <a:rPr lang="zh-CN" altLang="en-US" dirty="0">
                <a:solidFill>
                  <a:srgbClr val="000099"/>
                </a:solidFill>
              </a:rPr>
              <a:t>，</a:t>
            </a:r>
            <a:r>
              <a:rPr lang="en-US" altLang="zh-CN" dirty="0" smtClean="0">
                <a:solidFill>
                  <a:srgbClr val="000099"/>
                </a:solidFill>
              </a:rPr>
              <a:t>1.3x10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20</a:t>
            </a:r>
            <a:r>
              <a:rPr lang="en-US" altLang="zh-CN" dirty="0" smtClean="0">
                <a:solidFill>
                  <a:srgbClr val="000099"/>
                </a:solidFill>
              </a:rPr>
              <a:t> </a:t>
            </a:r>
            <a:r>
              <a:rPr lang="zh-CN" altLang="en-US" dirty="0" smtClean="0">
                <a:solidFill>
                  <a:srgbClr val="000099"/>
                </a:solidFill>
              </a:rPr>
              <a:t>个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12</a:t>
            </a:r>
            <a:r>
              <a:rPr lang="en-US" altLang="zh-CN" dirty="0" smtClean="0">
                <a:solidFill>
                  <a:srgbClr val="000099"/>
                </a:solidFill>
              </a:rPr>
              <a:t>C/cm</a:t>
            </a:r>
            <a:r>
              <a:rPr lang="en-US" altLang="zh-CN" baseline="30000" dirty="0" smtClean="0">
                <a:solidFill>
                  <a:srgbClr val="000099"/>
                </a:solidFill>
              </a:rPr>
              <a:t>2</a:t>
            </a:r>
          </a:p>
          <a:p>
            <a:pPr marL="131675" indent="0">
              <a:buNone/>
            </a:pPr>
            <a:r>
              <a:rPr lang="zh-CN" altLang="en-US" b="1" dirty="0" smtClean="0">
                <a:solidFill>
                  <a:srgbClr val="0000FF"/>
                </a:solidFill>
              </a:rPr>
              <a:t>   能量分辨：</a:t>
            </a:r>
            <a:endParaRPr lang="en-US" altLang="zh-CN" b="1" dirty="0" smtClean="0">
              <a:solidFill>
                <a:srgbClr val="0000FF"/>
              </a:solidFill>
            </a:endParaRPr>
          </a:p>
          <a:p>
            <a:pPr lvl="1"/>
            <a:r>
              <a:rPr lang="zh-CN" altLang="en-US" dirty="0">
                <a:solidFill>
                  <a:srgbClr val="000099"/>
                </a:solidFill>
              </a:rPr>
              <a:t>固</a:t>
            </a:r>
            <a:r>
              <a:rPr lang="zh-CN" altLang="en-US" dirty="0" smtClean="0">
                <a:solidFill>
                  <a:srgbClr val="000099"/>
                </a:solidFill>
              </a:rPr>
              <a:t>体厚靶：离子必须穿透厚靶，反应点难确定，影响分辨率</a:t>
            </a:r>
            <a:endParaRPr lang="en-US" altLang="zh-CN" dirty="0" smtClean="0">
              <a:solidFill>
                <a:srgbClr val="000099"/>
              </a:solidFill>
            </a:endParaRPr>
          </a:p>
          <a:p>
            <a:pPr lvl="1"/>
            <a:r>
              <a:rPr lang="zh-CN" altLang="en-US" dirty="0" smtClean="0">
                <a:solidFill>
                  <a:srgbClr val="000099"/>
                </a:solidFill>
              </a:rPr>
              <a:t>活性靶：确定反应顶点，厚靶对分辨影响小</a:t>
            </a:r>
            <a:endParaRPr lang="en-US" altLang="zh-CN" dirty="0" smtClean="0">
              <a:solidFill>
                <a:srgbClr val="000099"/>
              </a:solidFill>
            </a:endParaRPr>
          </a:p>
          <a:p>
            <a:pPr marL="131675" indent="0">
              <a:buNone/>
            </a:pPr>
            <a:r>
              <a:rPr lang="zh-CN" altLang="en-US" b="1" dirty="0" smtClean="0">
                <a:solidFill>
                  <a:srgbClr val="0000FF"/>
                </a:solidFill>
              </a:rPr>
              <a:t>    测量效率</a:t>
            </a:r>
            <a:r>
              <a:rPr lang="en-US" altLang="zh-CN" b="1" dirty="0" smtClean="0">
                <a:solidFill>
                  <a:srgbClr val="0000FF"/>
                </a:solidFill>
              </a:rPr>
              <a:t>:</a:t>
            </a:r>
          </a:p>
          <a:p>
            <a:pPr lvl="1"/>
            <a:r>
              <a:rPr lang="zh-CN" altLang="en-US" b="1" dirty="0" smtClean="0">
                <a:solidFill>
                  <a:srgbClr val="000099"/>
                </a:solidFill>
              </a:rPr>
              <a:t>效率高：接近</a:t>
            </a:r>
            <a:r>
              <a:rPr lang="en-US" altLang="zh-CN" b="1" dirty="0" smtClean="0">
                <a:solidFill>
                  <a:srgbClr val="000099"/>
                </a:solidFill>
              </a:rPr>
              <a:t>4</a:t>
            </a:r>
            <a:r>
              <a:rPr lang="el-GR" altLang="zh-CN" b="1" dirty="0" smtClean="0">
                <a:solidFill>
                  <a:srgbClr val="000099"/>
                </a:solidFill>
              </a:rPr>
              <a:t>π</a:t>
            </a:r>
            <a:r>
              <a:rPr lang="zh-CN" altLang="en-US" b="1" dirty="0" smtClean="0">
                <a:solidFill>
                  <a:srgbClr val="000099"/>
                </a:solidFill>
              </a:rPr>
              <a:t>全空间覆盖</a:t>
            </a:r>
            <a:endParaRPr lang="en-US" altLang="zh-CN" b="1" dirty="0" smtClean="0">
              <a:solidFill>
                <a:srgbClr val="000099"/>
              </a:solidFill>
            </a:endParaRPr>
          </a:p>
          <a:p>
            <a:pPr lvl="1"/>
            <a:r>
              <a:rPr lang="zh-CN" altLang="en-US" b="1" dirty="0" smtClean="0">
                <a:solidFill>
                  <a:srgbClr val="000099"/>
                </a:solidFill>
              </a:rPr>
              <a:t>探测阈值极低：</a:t>
            </a:r>
            <a:r>
              <a:rPr lang="en-US" altLang="zh-CN" b="1" dirty="0" smtClean="0">
                <a:solidFill>
                  <a:srgbClr val="000099"/>
                </a:solidFill>
              </a:rPr>
              <a:t>~ </a:t>
            </a:r>
            <a:r>
              <a:rPr lang="en-US" altLang="zh-CN" b="1" dirty="0" err="1" smtClean="0">
                <a:solidFill>
                  <a:srgbClr val="000099"/>
                </a:solidFill>
              </a:rPr>
              <a:t>keV</a:t>
            </a:r>
            <a:endParaRPr lang="en-US" altLang="zh-CN" b="1" dirty="0" smtClean="0">
              <a:solidFill>
                <a:srgbClr val="000099"/>
              </a:solidFill>
            </a:endParaRPr>
          </a:p>
          <a:p>
            <a:pPr lvl="1"/>
            <a:r>
              <a:rPr lang="zh-CN" altLang="en-US" b="1" dirty="0" smtClean="0">
                <a:solidFill>
                  <a:srgbClr val="000099"/>
                </a:solidFill>
              </a:rPr>
              <a:t>实现很宽能区反应截面的快速扫描</a:t>
            </a:r>
            <a:endParaRPr lang="en-US" altLang="zh-CN" b="1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0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MATE-TPC</a:t>
            </a:r>
            <a:r>
              <a:rPr lang="zh-CN" altLang="en-US" dirty="0">
                <a:solidFill>
                  <a:schemeClr val="bg1"/>
                </a:solidFill>
              </a:rPr>
              <a:t>项目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6617760"/>
              </p:ext>
            </p:extLst>
          </p:nvPr>
        </p:nvGraphicFramePr>
        <p:xfrm>
          <a:off x="695400" y="1322701"/>
          <a:ext cx="9937104" cy="4554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462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</a:rPr>
              <a:t>1024</a:t>
            </a:r>
            <a:r>
              <a:rPr lang="zh-CN" altLang="en-US" dirty="0">
                <a:solidFill>
                  <a:srgbClr val="FFFF00"/>
                </a:solidFill>
              </a:rPr>
              <a:t>路</a:t>
            </a:r>
            <a:r>
              <a:rPr lang="en-US" altLang="zh-CN" dirty="0" err="1">
                <a:solidFill>
                  <a:srgbClr val="FFFF00"/>
                </a:solidFill>
              </a:rPr>
              <a:t>pMATE</a:t>
            </a:r>
            <a:r>
              <a:rPr lang="zh-CN" altLang="en-US" dirty="0">
                <a:solidFill>
                  <a:srgbClr val="FFFF00"/>
                </a:solidFill>
              </a:rPr>
              <a:t>样机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908720"/>
            <a:ext cx="3001835" cy="541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7"/>
          <p:cNvSpPr/>
          <p:nvPr/>
        </p:nvSpPr>
        <p:spPr>
          <a:xfrm rot="19721464">
            <a:off x="1097506" y="4819207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field cage</a:t>
            </a:r>
            <a:endParaRPr lang="en-US" b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476880">
            <a:off x="2393074" y="1275273"/>
            <a:ext cx="100811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AGET</a:t>
            </a:r>
            <a:endParaRPr lang="zh-CN" altLang="en-US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989" y="3930270"/>
            <a:ext cx="3168131" cy="23914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24043" y="4912743"/>
            <a:ext cx="1471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rim~10 </a:t>
            </a:r>
            <a:r>
              <a:rPr lang="el-GR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zh-CN" alt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515354" y="5298645"/>
            <a:ext cx="131487" cy="28899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89259" y="3930270"/>
            <a:ext cx="123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THGEM</a:t>
            </a:r>
            <a:endParaRPr lang="zh-CN" altLang="en-US" b="1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55840" y="6348912"/>
            <a:ext cx="2573048" cy="31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i="1" dirty="0" smtClean="0">
                <a:latin typeface="Arial" pitchFamily="34" charset="0"/>
                <a:cs typeface="Arial" pitchFamily="34" charset="0"/>
              </a:rPr>
              <a:t>GEM</a:t>
            </a:r>
            <a:r>
              <a:rPr lang="zh-CN" altLang="en-US" sz="1400" i="1" dirty="0" smtClean="0">
                <a:latin typeface="Arial" pitchFamily="34" charset="0"/>
                <a:cs typeface="Arial" pitchFamily="34" charset="0"/>
              </a:rPr>
              <a:t>由国科大刘倩团队提供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2" y="3671454"/>
            <a:ext cx="4434285" cy="29956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97106" y="4728078"/>
            <a:ext cx="147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55</a:t>
            </a:r>
            <a:r>
              <a:rPr lang="en-US" altLang="zh-C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 x-ray</a:t>
            </a:r>
          </a:p>
          <a:p>
            <a:r>
              <a:rPr lang="en-US" altLang="zh-CN" sz="1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FWHM: </a:t>
            </a:r>
            <a:r>
              <a:rPr lang="en-US" altLang="zh-C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19%</a:t>
            </a:r>
            <a:endParaRPr lang="zh-CN" altLang="en-US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64751" y="395296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P10, 1 </a:t>
            </a:r>
            <a:r>
              <a:rPr lang="en-US" altLang="zh-CN" sz="1600" b="1" dirty="0" err="1" smtClean="0">
                <a:latin typeface="Arial" pitchFamily="34" charset="0"/>
                <a:cs typeface="Arial" pitchFamily="34" charset="0"/>
              </a:rPr>
              <a:t>atm</a:t>
            </a:r>
            <a:endParaRPr lang="zh-CN" alt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696" y="937271"/>
            <a:ext cx="3996108" cy="26781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78358" y="1003636"/>
            <a:ext cx="18138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Bragg curve</a:t>
            </a:r>
          </a:p>
          <a:p>
            <a:pPr>
              <a:spcAft>
                <a:spcPts val="1200"/>
              </a:spcAft>
            </a:pPr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altLang="zh-CN" sz="16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altLang="zh-CN" sz="1600" b="1" baseline="-250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, 35 mbar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92252" y="1065191"/>
            <a:ext cx="13131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241</a:t>
            </a:r>
            <a:r>
              <a:rPr lang="en-US" altLang="zh-CN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 source</a:t>
            </a:r>
            <a:endParaRPr lang="zh-CN" alt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内容占位符 2"/>
          <p:cNvSpPr>
            <a:spLocks noGrp="1"/>
          </p:cNvSpPr>
          <p:nvPr/>
        </p:nvSpPr>
        <p:spPr>
          <a:xfrm>
            <a:off x="7506105" y="1003636"/>
            <a:ext cx="4422543" cy="2073830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900"/>
              </a:spcBef>
            </a:pPr>
            <a:r>
              <a:rPr lang="zh-CN" altLang="en-US" sz="19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灵敏体积</a:t>
            </a:r>
            <a:r>
              <a:rPr lang="en-US" altLang="zh-CN" sz="19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: </a:t>
            </a:r>
            <a:r>
              <a:rPr lang="en-US" altLang="zh-CN" sz="19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10cm×20cm×25cm(H)</a:t>
            </a:r>
            <a:endParaRPr lang="en-US" altLang="zh-CN" sz="1900" b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900"/>
              </a:spcBef>
            </a:pPr>
            <a:r>
              <a:rPr lang="zh-CN" altLang="en-US" sz="19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双层厚</a:t>
            </a:r>
            <a:r>
              <a:rPr lang="en-US" altLang="zh-CN" sz="19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GEM: </a:t>
            </a:r>
            <a:r>
              <a:rPr lang="zh-CN" altLang="en-US" sz="19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厚度</a:t>
            </a:r>
            <a:r>
              <a:rPr lang="en-US" altLang="zh-CN" sz="19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300 </a:t>
            </a:r>
            <a:r>
              <a:rPr lang="el-GR" altLang="zh-CN" sz="19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μ</a:t>
            </a:r>
            <a:r>
              <a:rPr lang="en-US" altLang="zh-CN" sz="19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m</a:t>
            </a:r>
            <a:endParaRPr lang="zh-CN" altLang="en-US" sz="19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900"/>
              </a:spcBef>
            </a:pPr>
            <a:r>
              <a:rPr lang="zh-CN" altLang="en-US" sz="19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读出</a:t>
            </a:r>
            <a:r>
              <a:rPr lang="en-US" altLang="zh-CN" sz="19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pad: </a:t>
            </a:r>
            <a:r>
              <a:rPr lang="en-US" altLang="zh-CN" sz="19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3mm×6mm</a:t>
            </a:r>
            <a:r>
              <a:rPr lang="zh-CN" altLang="en-US" sz="19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长方形</a:t>
            </a:r>
            <a:r>
              <a:rPr lang="en-US" altLang="zh-CN" sz="19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, 1024</a:t>
            </a:r>
            <a:r>
              <a:rPr lang="zh-CN" altLang="en-US" sz="19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9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pads</a:t>
            </a:r>
            <a:endParaRPr lang="zh-CN" altLang="en-US" sz="19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14272" y="269049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>
                <a:latin typeface="Arial" pitchFamily="34" charset="0"/>
                <a:cs typeface="Arial" pitchFamily="34" charset="0"/>
              </a:rPr>
              <a:t>GEM</a:t>
            </a:r>
            <a:r>
              <a:rPr lang="zh-CN" altLang="en-US" sz="1800" b="1" dirty="0" smtClean="0">
                <a:latin typeface="Arial" pitchFamily="34" charset="0"/>
                <a:cs typeface="Arial" pitchFamily="34" charset="0"/>
              </a:rPr>
              <a:t>经过刻度</a:t>
            </a:r>
          </a:p>
        </p:txBody>
      </p:sp>
    </p:spTree>
    <p:extLst>
      <p:ext uri="{BB962C8B-B14F-4D97-AF65-F5344CB8AC3E}">
        <p14:creationId xmlns:p14="http://schemas.microsoft.com/office/powerpoint/2010/main" val="170629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4624"/>
            <a:ext cx="7802442" cy="720080"/>
          </a:xfrm>
        </p:spPr>
        <p:txBody>
          <a:bodyPr/>
          <a:lstStyle/>
          <a:p>
            <a:r>
              <a:rPr lang="zh-CN" altLang="en-US" dirty="0">
                <a:solidFill>
                  <a:srgbClr val="FFFF00"/>
                </a:solidFill>
              </a:rPr>
              <a:t>探测</a:t>
            </a:r>
            <a:r>
              <a:rPr lang="zh-CN" altLang="en-US" dirty="0" smtClean="0">
                <a:solidFill>
                  <a:srgbClr val="FFFF00"/>
                </a:solidFill>
              </a:rPr>
              <a:t>器的部</a:t>
            </a:r>
            <a:r>
              <a:rPr lang="zh-CN" altLang="en-US" dirty="0">
                <a:solidFill>
                  <a:srgbClr val="FFFF00"/>
                </a:solidFill>
              </a:rPr>
              <a:t>分性能刻度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016869"/>
            <a:ext cx="3133961" cy="2592288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147334"/>
            <a:ext cx="3456384" cy="262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9416" y="422684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>
                <a:latin typeface="Arial" pitchFamily="34" charset="0"/>
                <a:cs typeface="Arial" pitchFamily="34" charset="0"/>
              </a:rPr>
              <a:t>He+5%CO</a:t>
            </a:r>
            <a:r>
              <a:rPr lang="en-US" altLang="zh-CN" sz="1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zh-CN" sz="1800" b="1" dirty="0" smtClean="0">
                <a:latin typeface="Arial" pitchFamily="34" charset="0"/>
                <a:cs typeface="Arial" pitchFamily="34" charset="0"/>
              </a:rPr>
              <a:t> </a:t>
            </a:r>
            <a:endParaRPr lang="zh-CN" altLang="en-US" sz="1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3B2AB181-5A43-A5EE-5193-9EA0202B5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768" y="1016869"/>
            <a:ext cx="3794674" cy="2700163"/>
          </a:xfrm>
          <a:prstGeom prst="rect">
            <a:avLst/>
          </a:prstGeom>
        </p:spPr>
      </p:pic>
      <p:sp>
        <p:nvSpPr>
          <p:cNvPr id="9" name="文本框 9">
            <a:extLst>
              <a:ext uri="{FF2B5EF4-FFF2-40B4-BE49-F238E27FC236}">
                <a16:creationId xmlns:a16="http://schemas.microsoft.com/office/drawing/2014/main" id="{D1D487CB-5DE6-E71B-34C0-5292BC0D673E}"/>
              </a:ext>
            </a:extLst>
          </p:cNvPr>
          <p:cNvSpPr txBox="1"/>
          <p:nvPr/>
        </p:nvSpPr>
        <p:spPr>
          <a:xfrm>
            <a:off x="6744072" y="1232893"/>
            <a:ext cx="688117" cy="429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P10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组合 7">
            <a:extLst>
              <a:ext uri="{FF2B5EF4-FFF2-40B4-BE49-F238E27FC236}">
                <a16:creationId xmlns:a16="http://schemas.microsoft.com/office/drawing/2014/main" id="{EF53A92B-49E6-1EA7-6ED9-9E98529BB81C}"/>
              </a:ext>
            </a:extLst>
          </p:cNvPr>
          <p:cNvGrpSpPr>
            <a:grpSpLocks noChangeAspect="1"/>
          </p:cNvGrpSpPr>
          <p:nvPr/>
        </p:nvGrpSpPr>
        <p:grpSpPr>
          <a:xfrm>
            <a:off x="4079776" y="4111760"/>
            <a:ext cx="3785982" cy="2656831"/>
            <a:chOff x="7566275" y="3865344"/>
            <a:chExt cx="3960000" cy="2778947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E6101958-68EB-3F90-9DA7-DC4587C37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66275" y="3865344"/>
              <a:ext cx="3960000" cy="2778947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8A18E09-8AE5-519E-8A06-34BE9722F53A}"/>
                </a:ext>
              </a:extLst>
            </p:cNvPr>
            <p:cNvSpPr txBox="1"/>
            <p:nvPr/>
          </p:nvSpPr>
          <p:spPr>
            <a:xfrm>
              <a:off x="8297158" y="4121085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iC</a:t>
              </a:r>
              <a:r>
                <a:rPr lang="en-US" altLang="zh-CN" sz="2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altLang="zh-CN" sz="2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zh-CN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71565"/>
            <a:ext cx="2976628" cy="382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7" y="3929379"/>
            <a:ext cx="2808312" cy="278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817792" y="5364255"/>
            <a:ext cx="1030736" cy="424732"/>
          </a:xfrm>
          <a:prstGeom prst="rect">
            <a:avLst/>
          </a:prstGeom>
          <a:solidFill>
            <a:srgbClr val="00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角分辨</a:t>
            </a:r>
            <a:endParaRPr lang="en-US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45784" y="5882713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.2</a:t>
            </a:r>
            <a:r>
              <a:rPr lang="en-US" altLang="zh-CN" sz="1400" b="1" baseline="30000" dirty="0" smtClean="0">
                <a:latin typeface="Arial" pitchFamily="34" charset="0"/>
                <a:cs typeface="Arial" pitchFamily="34" charset="0"/>
              </a:rPr>
              <a:t>0  </a:t>
            </a: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l-GR" sz="1400" b="1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52384" y="1124744"/>
            <a:ext cx="1135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66FF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激光束 </a:t>
            </a:r>
          </a:p>
        </p:txBody>
      </p:sp>
      <p:sp>
        <p:nvSpPr>
          <p:cNvPr id="18" name="文本框 13">
            <a:extLst>
              <a:ext uri="{FF2B5EF4-FFF2-40B4-BE49-F238E27FC236}">
                <a16:creationId xmlns:a16="http://schemas.microsoft.com/office/drawing/2014/main" id="{30CEF56B-CCB9-408D-86FE-2C286D350CF0}"/>
              </a:ext>
            </a:extLst>
          </p:cNvPr>
          <p:cNvSpPr txBox="1"/>
          <p:nvPr/>
        </p:nvSpPr>
        <p:spPr>
          <a:xfrm>
            <a:off x="4439816" y="819844"/>
            <a:ext cx="3364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100" i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Z.C. Zhang…ZNT* et al., NIMA1016</a:t>
            </a:r>
            <a:r>
              <a:rPr lang="en-US" altLang="zh-CN" sz="11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165740(2021</a:t>
            </a:r>
            <a:r>
              <a:rPr lang="en-US" altLang="zh-CN" sz="1100" i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128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全尺寸</a:t>
            </a:r>
            <a:r>
              <a:rPr lang="en-US" altLang="zh-CN" dirty="0" smtClean="0">
                <a:solidFill>
                  <a:srgbClr val="FFFF00"/>
                </a:solidFill>
              </a:rPr>
              <a:t>MATE-TPC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9" y="1124744"/>
            <a:ext cx="7488832" cy="285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201611">
            <a:off x="5246123" y="225825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00FF00"/>
                </a:solidFill>
                <a:latin typeface="Arial Black" pitchFamily="34" charset="0"/>
                <a:cs typeface="Arial" pitchFamily="34" charset="0"/>
              </a:rPr>
              <a:t>TPC</a:t>
            </a:r>
            <a:endParaRPr lang="zh-CN" altLang="en-US" sz="2800" dirty="0" smtClean="0">
              <a:solidFill>
                <a:srgbClr val="00FF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417089">
            <a:off x="1725879" y="2299239"/>
            <a:ext cx="85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00FF00"/>
                </a:solidFill>
                <a:latin typeface="Arial Black" pitchFamily="34" charset="0"/>
                <a:cs typeface="Arial" pitchFamily="34" charset="0"/>
              </a:rPr>
              <a:t>Si</a:t>
            </a:r>
            <a:endParaRPr lang="zh-CN" altLang="en-US" sz="2800" dirty="0" smtClean="0">
              <a:solidFill>
                <a:srgbClr val="00FF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7" y="4178833"/>
            <a:ext cx="3600401" cy="225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 rot="21417089">
            <a:off x="1212306" y="4223488"/>
            <a:ext cx="1501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00FF00"/>
                </a:solidFill>
                <a:latin typeface="Arial Black" pitchFamily="34" charset="0"/>
                <a:cs typeface="Arial" pitchFamily="34" charset="0"/>
              </a:rPr>
              <a:t>AGET</a:t>
            </a:r>
            <a:endParaRPr lang="zh-CN" altLang="en-US" sz="2800" dirty="0" smtClean="0">
              <a:solidFill>
                <a:srgbClr val="00FF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981" y="4149080"/>
            <a:ext cx="3251196" cy="226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67571" y="4074526"/>
            <a:ext cx="308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CoBo+Mutant</a:t>
            </a:r>
            <a:endParaRPr lang="zh-CN" altLang="en-US" sz="2800" dirty="0" smtClean="0">
              <a:solidFill>
                <a:srgbClr val="0000FF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460197-D916-4F0E-9559-F27C49EE3061}"/>
              </a:ext>
            </a:extLst>
          </p:cNvPr>
          <p:cNvSpPr txBox="1"/>
          <p:nvPr/>
        </p:nvSpPr>
        <p:spPr>
          <a:xfrm>
            <a:off x="8256240" y="980728"/>
            <a:ext cx="376113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000" b="1" dirty="0">
                <a:latin typeface="Arial" panose="020B0604020202020204" pitchFamily="34" charset="0"/>
                <a:cs typeface="Arial" pitchFamily="34" charset="0"/>
              </a:rPr>
              <a:t>TPC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zh-CN" sz="1800" b="1" dirty="0" smtClean="0">
                <a:latin typeface="Arial" panose="020B0604020202020204" pitchFamily="34" charset="0"/>
                <a:cs typeface="Arial" pitchFamily="34" charset="0"/>
              </a:rPr>
              <a:t>30(L</a:t>
            </a:r>
            <a:r>
              <a:rPr lang="en-US" altLang="zh-CN" sz="1800" b="1" dirty="0">
                <a:latin typeface="Arial" panose="020B0604020202020204" pitchFamily="34" charset="0"/>
                <a:cs typeface="Arial" pitchFamily="34" charset="0"/>
              </a:rPr>
              <a:t>)×</a:t>
            </a:r>
            <a:r>
              <a:rPr lang="en-US" altLang="zh-CN" sz="1800" b="1" dirty="0" smtClean="0">
                <a:latin typeface="Arial" panose="020B0604020202020204" pitchFamily="34" charset="0"/>
                <a:cs typeface="Arial" pitchFamily="34" charset="0"/>
              </a:rPr>
              <a:t>30(W</a:t>
            </a:r>
            <a:r>
              <a:rPr lang="en-US" altLang="zh-CN" sz="1800" b="1" dirty="0">
                <a:latin typeface="Arial" panose="020B0604020202020204" pitchFamily="34" charset="0"/>
                <a:cs typeface="Arial" pitchFamily="34" charset="0"/>
              </a:rPr>
              <a:t>)×</a:t>
            </a:r>
            <a:r>
              <a:rPr lang="en-US" altLang="zh-CN" sz="1800" b="1" dirty="0" smtClean="0">
                <a:latin typeface="Arial" panose="020B0604020202020204" pitchFamily="34" charset="0"/>
                <a:cs typeface="Arial" pitchFamily="34" charset="0"/>
              </a:rPr>
              <a:t>20(H)cm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itchFamily="34" charset="0"/>
              </a:rPr>
              <a:t>3</a:t>
            </a:r>
            <a:endParaRPr lang="en-US" altLang="zh-CN" sz="1800" b="1" baseline="30000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3" name="文本框 20">
            <a:extLst>
              <a:ext uri="{FF2B5EF4-FFF2-40B4-BE49-F238E27FC236}">
                <a16:creationId xmlns:a16="http://schemas.microsoft.com/office/drawing/2014/main" id="{86FED14A-B6D7-45A7-83ED-DC78DA99FE90}"/>
              </a:ext>
            </a:extLst>
          </p:cNvPr>
          <p:cNvSpPr txBox="1"/>
          <p:nvPr/>
        </p:nvSpPr>
        <p:spPr>
          <a:xfrm>
            <a:off x="8168761" y="1844552"/>
            <a:ext cx="3360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zh-CN" sz="2000" b="1" dirty="0" smtClean="0">
                <a:latin typeface="Arial" pitchFamily="34" charset="0"/>
                <a:cs typeface="Arial" pitchFamily="34" charset="0"/>
              </a:rPr>
              <a:t>Si</a:t>
            </a:r>
            <a:r>
              <a:rPr lang="zh-CN" altLang="en-US" sz="2000" b="1" dirty="0" smtClean="0">
                <a:latin typeface="Arial" pitchFamily="34" charset="0"/>
                <a:cs typeface="Arial" pitchFamily="34" charset="0"/>
              </a:rPr>
              <a:t>阵列</a:t>
            </a:r>
            <a:endParaRPr lang="en-US" altLang="zh-CN" sz="20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zh-CN" altLang="en-US" sz="1800" b="1" dirty="0" smtClean="0">
                <a:latin typeface="Arial" pitchFamily="34" charset="0"/>
                <a:cs typeface="Arial" pitchFamily="34" charset="0"/>
              </a:rPr>
              <a:t>三面硅墙</a:t>
            </a:r>
            <a:r>
              <a:rPr lang="en-US" altLang="zh-CN" sz="18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zh-CN" altLang="en-US" sz="1800" b="1" dirty="0" smtClean="0">
                <a:latin typeface="Arial" pitchFamily="34" charset="0"/>
                <a:cs typeface="Arial" pitchFamily="34" charset="0"/>
              </a:rPr>
              <a:t>前角区、两侧</a:t>
            </a:r>
            <a:endParaRPr lang="en-US" altLang="zh-CN" sz="18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zh-CN" altLang="en-US" sz="1800" b="1" dirty="0" smtClean="0">
                <a:latin typeface="Arial" pitchFamily="34" charset="0"/>
                <a:cs typeface="Arial" pitchFamily="34" charset="0"/>
              </a:rPr>
              <a:t>硅面积</a:t>
            </a:r>
            <a:r>
              <a:rPr lang="en-US" altLang="zh-CN" sz="1800" b="1" dirty="0" smtClean="0">
                <a:latin typeface="Arial" pitchFamily="34" charset="0"/>
                <a:cs typeface="Arial" pitchFamily="34" charset="0"/>
              </a:rPr>
              <a:t>: 100×100mm</a:t>
            </a:r>
            <a:r>
              <a:rPr lang="en-US" altLang="zh-CN" sz="1800" b="1" baseline="30000" dirty="0" smtClean="0">
                <a:latin typeface="Arial" panose="020B0604020202020204" pitchFamily="34" charset="0"/>
                <a:cs typeface="Arial" pitchFamily="34" charset="0"/>
              </a:rPr>
              <a:t>2</a:t>
            </a:r>
            <a:endParaRPr lang="en-US" altLang="zh-CN" sz="1800" b="1" baseline="30000" dirty="0">
              <a:latin typeface="Arial" panose="020B0604020202020204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zh-CN" altLang="en-US" sz="1800" b="1" dirty="0" smtClean="0">
                <a:latin typeface="Arial" panose="020B0604020202020204" pitchFamily="34" charset="0"/>
                <a:cs typeface="Arial" pitchFamily="34" charset="0"/>
              </a:rPr>
              <a:t>硅条数：</a:t>
            </a:r>
            <a:r>
              <a:rPr lang="en-US" altLang="zh-CN" sz="1800" b="1" dirty="0" smtClean="0">
                <a:latin typeface="Arial" panose="020B0604020202020204" pitchFamily="34" charset="0"/>
                <a:cs typeface="Arial" pitchFamily="34" charset="0"/>
              </a:rPr>
              <a:t>8</a:t>
            </a:r>
            <a:r>
              <a:rPr lang="zh-CN" altLang="en-US" sz="1800" b="1" dirty="0" smtClean="0">
                <a:latin typeface="Arial" panose="020B0604020202020204" pitchFamily="34" charset="0"/>
                <a:cs typeface="Arial" pitchFamily="34" charset="0"/>
              </a:rPr>
              <a:t>条，单面分割</a:t>
            </a:r>
            <a:endParaRPr lang="en-US" altLang="zh-CN" sz="1800" b="1" dirty="0">
              <a:latin typeface="Arial" panose="020B0604020202020204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zh-CN" altLang="en-US" sz="1800" b="1" dirty="0" smtClean="0">
                <a:latin typeface="Arial" panose="020B0604020202020204" pitchFamily="34" charset="0"/>
                <a:cs typeface="Arial" pitchFamily="34" charset="0"/>
              </a:rPr>
              <a:t>立体角</a:t>
            </a:r>
            <a:r>
              <a:rPr lang="en-US" altLang="zh-CN" sz="1800" b="1" dirty="0" smtClean="0"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altLang="zh-CN" sz="1800" b="1" dirty="0">
                <a:latin typeface="Arial" panose="020B0604020202020204" pitchFamily="34" charset="0"/>
                <a:cs typeface="Arial" pitchFamily="34" charset="0"/>
              </a:rPr>
              <a:t>~10% 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6044" r="2155" b="6337"/>
          <a:stretch/>
        </p:blipFill>
        <p:spPr>
          <a:xfrm>
            <a:off x="8339972" y="3933056"/>
            <a:ext cx="3300644" cy="27363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353080" y="6286960"/>
            <a:ext cx="2992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i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和</a:t>
            </a:r>
            <a:r>
              <a:rPr lang="en-US" altLang="zh-CN" sz="1600" b="1" i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Ota</a:t>
            </a:r>
            <a:r>
              <a:rPr lang="zh-CN" altLang="en-US" sz="1600" b="1" i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教授合作</a:t>
            </a:r>
            <a:r>
              <a:rPr lang="en-US" altLang="zh-CN" sz="1600" b="1" i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(CNS,RCNP</a:t>
            </a:r>
            <a:r>
              <a:rPr lang="zh-CN" altLang="en-US" sz="1600" b="1" i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495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聚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聚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  <a:ln w="44450" cmpd="sng">
          <a:solidFill>
            <a:schemeClr val="tx1"/>
          </a:solidFill>
          <a:headEnd type="none" w="med" len="med"/>
          <a:tailEnd type="triangle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52341</TotalTime>
  <Words>1849</Words>
  <Application>Microsoft Office PowerPoint</Application>
  <PresentationFormat>Widescreen</PresentationFormat>
  <Paragraphs>305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MS PGothic</vt:lpstr>
      <vt:lpstr>MS PGothic</vt:lpstr>
      <vt:lpstr>黑体</vt:lpstr>
      <vt:lpstr>宋体</vt:lpstr>
      <vt:lpstr>微软雅黑</vt:lpstr>
      <vt:lpstr>Arial</vt:lpstr>
      <vt:lpstr>Arial Black</vt:lpstr>
      <vt:lpstr>Calibri</vt:lpstr>
      <vt:lpstr>Lucida Sans Unicode</vt:lpstr>
      <vt:lpstr>Palatino Linotype</vt:lpstr>
      <vt:lpstr>Times New Roman</vt:lpstr>
      <vt:lpstr>Verdana</vt:lpstr>
      <vt:lpstr>Wingdings</vt:lpstr>
      <vt:lpstr>Wingdings 2</vt:lpstr>
      <vt:lpstr>Wingdings 3</vt:lpstr>
      <vt:lpstr>聚合</vt:lpstr>
      <vt:lpstr>PowerPoint Presentation</vt:lpstr>
      <vt:lpstr>内容提纲</vt:lpstr>
      <vt:lpstr>物理背景：重要核反应测量和核结构研究</vt:lpstr>
      <vt:lpstr>活性靶TPC的特点和优势</vt:lpstr>
      <vt:lpstr>活性靶TPC的特点和优势</vt:lpstr>
      <vt:lpstr>MATE-TPC项目</vt:lpstr>
      <vt:lpstr>1024路pMATE样机</vt:lpstr>
      <vt:lpstr>探测器的部分性能刻度</vt:lpstr>
      <vt:lpstr>全尺寸MATE-TPC</vt:lpstr>
      <vt:lpstr>MATE典型的射程分辨</vt:lpstr>
      <vt:lpstr>低气压Micromegas的TPC(μMATE)探测器</vt:lpstr>
      <vt:lpstr>GET电子学系统</vt:lpstr>
      <vt:lpstr>数据分析平台MateROOT</vt:lpstr>
      <vt:lpstr>PowerPoint Presentation</vt:lpstr>
      <vt:lpstr>MateSim模拟实例</vt:lpstr>
      <vt:lpstr>MateSim和MateAnaLib对接</vt:lpstr>
      <vt:lpstr>库仑位垒能区的12C+12C截面测量：102 pps弱流 </vt:lpstr>
      <vt:lpstr>部分实验结果</vt:lpstr>
      <vt:lpstr>11,12C(α,α’)散射测量：研究Z=6幻数</vt:lpstr>
      <vt:lpstr>反应中的典型事件</vt:lpstr>
      <vt:lpstr>天体能区碳碳熔合反应测量</vt:lpstr>
      <vt:lpstr>实验中的本底抑制</vt:lpstr>
      <vt:lpstr>总结和展望</vt:lpstr>
      <vt:lpstr>MATE合作组</vt:lpstr>
      <vt:lpstr>PowerPoint Presentation</vt:lpstr>
      <vt:lpstr>MATE-TPC electronics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znt</dc:creator>
  <cp:lastModifiedBy>abc</cp:lastModifiedBy>
  <cp:revision>1475</cp:revision>
  <cp:lastPrinted>2016-04-30T00:59:26Z</cp:lastPrinted>
  <dcterms:created xsi:type="dcterms:W3CDTF">2016-04-15T05:11:07Z</dcterms:created>
  <dcterms:modified xsi:type="dcterms:W3CDTF">2024-11-29T06:27:10Z</dcterms:modified>
</cp:coreProperties>
</file>