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0" r:id="rId3"/>
  </p:sldMasterIdLst>
  <p:notesMasterIdLst>
    <p:notesMasterId r:id="rId8"/>
  </p:notesMasterIdLst>
  <p:handoutMasterIdLst>
    <p:handoutMasterId r:id="rId32"/>
  </p:handoutMasterIdLst>
  <p:sldIdLst>
    <p:sldId id="485" r:id="rId4"/>
    <p:sldId id="529" r:id="rId5"/>
    <p:sldId id="359" r:id="rId6"/>
    <p:sldId id="393" r:id="rId7"/>
    <p:sldId id="396" r:id="rId9"/>
    <p:sldId id="553" r:id="rId10"/>
    <p:sldId id="397" r:id="rId11"/>
    <p:sldId id="572" r:id="rId12"/>
    <p:sldId id="530" r:id="rId13"/>
    <p:sldId id="516" r:id="rId14"/>
    <p:sldId id="554" r:id="rId15"/>
    <p:sldId id="531" r:id="rId16"/>
    <p:sldId id="521" r:id="rId17"/>
    <p:sldId id="522" r:id="rId18"/>
    <p:sldId id="524" r:id="rId19"/>
    <p:sldId id="595" r:id="rId20"/>
    <p:sldId id="525" r:id="rId21"/>
    <p:sldId id="526" r:id="rId22"/>
    <p:sldId id="607" r:id="rId23"/>
    <p:sldId id="532" r:id="rId24"/>
    <p:sldId id="602" r:id="rId25"/>
    <p:sldId id="603" r:id="rId26"/>
    <p:sldId id="604" r:id="rId27"/>
    <p:sldId id="605" r:id="rId28"/>
    <p:sldId id="527" r:id="rId29"/>
    <p:sldId id="346" r:id="rId30"/>
    <p:sldId id="275" r:id="rId31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4" userDrawn="1">
          <p15:clr>
            <a:srgbClr val="A4A3A4"/>
          </p15:clr>
        </p15:guide>
        <p15:guide id="2" pos="384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江浩雨" initials="江浩雨" lastIdx="1" clrIdx="0"/>
  <p:cmAuthor id="2" name="LIU JIE" initials="LJ" lastIdx="1" clrIdx="1"/>
  <p:cmAuthor id="3" name="2001110293" initials="2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4C25"/>
    <a:srgbClr val="EBC2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" y="43"/>
      </p:cViewPr>
      <p:guideLst>
        <p:guide orient="horz" pos="2194"/>
        <p:guide pos="38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7" Type="http://schemas.openxmlformats.org/officeDocument/2006/relationships/tags" Target="tags/tag14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6:15:50.096" idx="5">
    <p:pos x="10" y="10"/>
    <p:text>裂变事件能谱、E-L谱、E-N谱（单能点示例）
各个能点的裂变计数结果（4个组分）
全事件能谱与裂变能谱的对比（如何通过TPC减小误差）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6:15:50.096" idx="5">
    <p:pos x="10" y="10"/>
    <p:text>裂变事件能谱、E-L谱、E-N谱（单能点示例）
各个能点的裂变计数结果（4个组分）
全事件能谱与裂变能谱的对比（如何通过TPC减小误差）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5:42:47.165" idx="1">
    <p:pos x="10" y="10"/>
    <p:text>截面三要素展示
主要修正项（低能中子影响）
三要素的计算公式+最终裂变截面计算公式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6:26:47.052" idx="5">
    <p:pos x="10" y="10"/>
    <p:text>截面结果比较（评价库、他人实验结果）
误差分析（标明显著减小的量）
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6:26:47.052" idx="5">
    <p:pos x="10" y="10"/>
    <p:text>截面结果比较（评价库、他人实验结果）
误差分析（标明显著减小的量）
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6:15:50.096" idx="5">
    <p:pos x="10" y="10"/>
    <p:text>裂变事件能谱、E-L谱、E-N谱（单能点示例）
各个能点的裂变计数结果（4个组分）
全事件能谱与裂变能谱的对比（如何通过TPC减小误差）</p:tex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9-04T16:15:50.096" idx="5">
    <p:pos x="10" y="10"/>
    <p:text>裂变事件能谱、E-L谱、E-N谱（单能点示例）
各个能点的裂变计数结果（4个组分）
全事件能谱与裂变能谱的对比（如何通过TPC减小误差）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62C0-5929-4EA2-BF70-FDCF78835C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3D444-213D-4649-83E7-3B38BCC31DD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2000" b="1" i="1" dirty="0">
                <a:solidFill>
                  <a:srgbClr val="FF0000"/>
                </a:solidFill>
              </a:rPr>
              <a:t>本页有设置动画</a:t>
            </a:r>
            <a:endParaRPr lang="zh-CN" altLang="en-US" sz="2000" b="1" i="1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功能介绍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功能介绍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DAC033-E4FC-4C07-B121-32651402BF34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D03E00DB-4623-4946-A5BE-64C861CF0115}" type="datetime1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05678-2972-4BF4-AE46-8EF979808DF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64C48-0EBD-4C61-9E54-7F69BF4E5E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001D9-9B3E-4575-B1BA-C8E23170176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FF502-DA11-4F61-9847-7DC658123443}" type="datetime1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91F3-E274-4A29-87AE-2BEB85C964CC}" type="datetime1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4A28A-9F75-4F6E-94EC-2696D7B07775}" type="datetime1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A5E58-177F-4758-B7A5-CD5446D72B24}" type="datetime1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36395-D461-4DDB-9384-01A7C851A212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8BFC-12BE-4F42-850B-3649EF37B7B7}" type="datetime1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33B68-DC3C-4A62-898B-18B14EB876B4}" type="datetime1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4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E2A17-177F-4632-9E86-1FED7947257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DFDE3-B821-4A76-A541-F7B15DEF545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7"/>
            <a:ext cx="5389033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8F33A-4F22-49A2-9A35-094C0A5A4CCD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6BA1-4E0A-45E0-BFA8-9522867D2A30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C1B77-2504-4599-995B-2E886BEEE118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62"/>
            <a:ext cx="4011084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F2277-ED65-4456-A35E-87240A611134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13"/>
            <a:ext cx="73152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51"/>
            <a:ext cx="73152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08313-E89E-4641-A8AD-B09B343FE43F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9" Type="http://schemas.openxmlformats.org/officeDocument/2006/relationships/image" Target="../media/image3.png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D82D3-B808-408F-9CC7-01E78379E8E6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4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hf hdr="0" ft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89BB253-0CBE-4218-BA87-4AE058D89549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5BC1270-886E-486D-BF06-659BEA18F27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3" Type="http://schemas.openxmlformats.org/officeDocument/2006/relationships/notesSlide" Target="../notesSlides/notesSlide6.xml"/><Relationship Id="rId22" Type="http://schemas.openxmlformats.org/officeDocument/2006/relationships/slideLayout" Target="../slideLayouts/slideLayout29.xml"/><Relationship Id="rId21" Type="http://schemas.openxmlformats.org/officeDocument/2006/relationships/tags" Target="../tags/tag71.xml"/><Relationship Id="rId20" Type="http://schemas.openxmlformats.org/officeDocument/2006/relationships/tags" Target="../tags/tag70.xml"/><Relationship Id="rId2" Type="http://schemas.openxmlformats.org/officeDocument/2006/relationships/tags" Target="../tags/tag52.xml"/><Relationship Id="rId19" Type="http://schemas.openxmlformats.org/officeDocument/2006/relationships/tags" Target="../tags/tag69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tags" Target="../tags/tag5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29.xml"/><Relationship Id="rId7" Type="http://schemas.openxmlformats.org/officeDocument/2006/relationships/image" Target="../media/image27.png"/><Relationship Id="rId6" Type="http://schemas.openxmlformats.org/officeDocument/2006/relationships/tags" Target="../tags/tag76.xml"/><Relationship Id="rId5" Type="http://schemas.openxmlformats.org/officeDocument/2006/relationships/image" Target="../media/image26.png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2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image" Target="../media/image31.png"/><Relationship Id="rId7" Type="http://schemas.openxmlformats.org/officeDocument/2006/relationships/image" Target="../media/image30.png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29.xml"/><Relationship Id="rId1" Type="http://schemas.openxmlformats.org/officeDocument/2006/relationships/tags" Target="../tags/tag8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image" Target="../media/image35.png"/><Relationship Id="rId7" Type="http://schemas.openxmlformats.org/officeDocument/2006/relationships/tags" Target="../tags/tag92.xml"/><Relationship Id="rId6" Type="http://schemas.openxmlformats.org/officeDocument/2006/relationships/image" Target="../media/image34.png"/><Relationship Id="rId5" Type="http://schemas.openxmlformats.org/officeDocument/2006/relationships/tags" Target="../tags/tag91.xml"/><Relationship Id="rId4" Type="http://schemas.openxmlformats.org/officeDocument/2006/relationships/image" Target="../media/image33.png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6" Type="http://schemas.openxmlformats.org/officeDocument/2006/relationships/comments" Target="../comments/comment1.xml"/><Relationship Id="rId15" Type="http://schemas.openxmlformats.org/officeDocument/2006/relationships/notesSlide" Target="../notesSlides/notesSlide10.xml"/><Relationship Id="rId14" Type="http://schemas.openxmlformats.org/officeDocument/2006/relationships/slideLayout" Target="../slideLayouts/slideLayout29.xml"/><Relationship Id="rId13" Type="http://schemas.openxmlformats.org/officeDocument/2006/relationships/tags" Target="../tags/tag97.xml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tags" Target="../tags/tag94.xml"/><Relationship Id="rId1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104.xml"/><Relationship Id="rId8" Type="http://schemas.openxmlformats.org/officeDocument/2006/relationships/tags" Target="../tags/tag103.xml"/><Relationship Id="rId7" Type="http://schemas.openxmlformats.org/officeDocument/2006/relationships/tags" Target="../tags/tag102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4" Type="http://schemas.openxmlformats.org/officeDocument/2006/relationships/tags" Target="../tags/tag99.xml"/><Relationship Id="rId3" Type="http://schemas.openxmlformats.org/officeDocument/2006/relationships/tags" Target="../tags/tag98.xml"/><Relationship Id="rId2" Type="http://schemas.openxmlformats.org/officeDocument/2006/relationships/image" Target="../media/image37.png"/><Relationship Id="rId12" Type="http://schemas.openxmlformats.org/officeDocument/2006/relationships/comments" Target="../comments/comment2.xml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29.xml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emf"/><Relationship Id="rId8" Type="http://schemas.openxmlformats.org/officeDocument/2006/relationships/image" Target="../media/image39.emf"/><Relationship Id="rId7" Type="http://schemas.openxmlformats.org/officeDocument/2006/relationships/image" Target="../media/image38.emf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3" Type="http://schemas.openxmlformats.org/officeDocument/2006/relationships/comments" Target="../comments/comment3.xml"/><Relationship Id="rId12" Type="http://schemas.openxmlformats.org/officeDocument/2006/relationships/notesSlide" Target="../notesSlides/notesSlide12.xml"/><Relationship Id="rId11" Type="http://schemas.openxmlformats.org/officeDocument/2006/relationships/slideLayout" Target="../slideLayouts/slideLayout29.xml"/><Relationship Id="rId10" Type="http://schemas.openxmlformats.org/officeDocument/2006/relationships/image" Target="../media/image41.png"/><Relationship Id="rId1" Type="http://schemas.openxmlformats.org/officeDocument/2006/relationships/tags" Target="../tags/tag10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comments" Target="../comments/comment4.xml"/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2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comments" Target="../comments/comment5.xml"/><Relationship Id="rId8" Type="http://schemas.openxmlformats.org/officeDocument/2006/relationships/notesSlide" Target="../notesSlides/notesSlide14.xml"/><Relationship Id="rId7" Type="http://schemas.openxmlformats.org/officeDocument/2006/relationships/slideLayout" Target="../slideLayouts/slideLayout29.xml"/><Relationship Id="rId6" Type="http://schemas.openxmlformats.org/officeDocument/2006/relationships/image" Target="../media/image44.emf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0" Type="http://schemas.openxmlformats.org/officeDocument/2006/relationships/slideLayout" Target="../slideLayouts/slideLayout29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9.xml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29.xml"/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29.xml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tags" Target="../tags/tag130.xml"/><Relationship Id="rId2" Type="http://schemas.openxmlformats.org/officeDocument/2006/relationships/tags" Target="../tags/tag129.xml"/><Relationship Id="rId10" Type="http://schemas.openxmlformats.org/officeDocument/2006/relationships/comments" Target="../comments/comment6.xml"/><Relationship Id="rId1" Type="http://schemas.openxmlformats.org/officeDocument/2006/relationships/tags" Target="../tags/tag128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comments" Target="../comments/comment7.xml"/><Relationship Id="rId8" Type="http://schemas.openxmlformats.org/officeDocument/2006/relationships/notesSlide" Target="../notesSlides/notesSlide18.xml"/><Relationship Id="rId7" Type="http://schemas.openxmlformats.org/officeDocument/2006/relationships/slideLayout" Target="../slideLayouts/slideLayout29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tags" Target="../tags/tag135.xml"/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9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1" Type="http://schemas.openxmlformats.org/officeDocument/2006/relationships/notesSlide" Target="../notesSlides/notesSlide2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7.xml"/><Relationship Id="rId8" Type="http://schemas.openxmlformats.org/officeDocument/2006/relationships/image" Target="../media/image13.png"/><Relationship Id="rId7" Type="http://schemas.openxmlformats.org/officeDocument/2006/relationships/tags" Target="../tags/tag26.xml"/><Relationship Id="rId6" Type="http://schemas.openxmlformats.org/officeDocument/2006/relationships/image" Target="../media/image12.png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6" Type="http://schemas.openxmlformats.org/officeDocument/2006/relationships/notesSlide" Target="../notesSlides/notesSlide3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36.xml"/><Relationship Id="rId23" Type="http://schemas.openxmlformats.org/officeDocument/2006/relationships/image" Target="../media/image19.png"/><Relationship Id="rId22" Type="http://schemas.openxmlformats.org/officeDocument/2006/relationships/tags" Target="../tags/tag35.xml"/><Relationship Id="rId21" Type="http://schemas.openxmlformats.org/officeDocument/2006/relationships/image" Target="../media/image18.png"/><Relationship Id="rId20" Type="http://schemas.openxmlformats.org/officeDocument/2006/relationships/tags" Target="../tags/tag34.xml"/><Relationship Id="rId2" Type="http://schemas.openxmlformats.org/officeDocument/2006/relationships/tags" Target="../tags/tag22.xml"/><Relationship Id="rId19" Type="http://schemas.openxmlformats.org/officeDocument/2006/relationships/tags" Target="../tags/tag33.xml"/><Relationship Id="rId18" Type="http://schemas.openxmlformats.org/officeDocument/2006/relationships/image" Target="../media/image17.png"/><Relationship Id="rId17" Type="http://schemas.openxmlformats.org/officeDocument/2006/relationships/tags" Target="../tags/tag32.xml"/><Relationship Id="rId16" Type="http://schemas.openxmlformats.org/officeDocument/2006/relationships/image" Target="../media/image16.png"/><Relationship Id="rId15" Type="http://schemas.openxmlformats.org/officeDocument/2006/relationships/tags" Target="../tags/tag31.xml"/><Relationship Id="rId14" Type="http://schemas.openxmlformats.org/officeDocument/2006/relationships/tags" Target="../tags/tag30.xml"/><Relationship Id="rId13" Type="http://schemas.openxmlformats.org/officeDocument/2006/relationships/image" Target="../media/image15.png"/><Relationship Id="rId12" Type="http://schemas.openxmlformats.org/officeDocument/2006/relationships/tags" Target="../tags/tag29.xml"/><Relationship Id="rId11" Type="http://schemas.openxmlformats.org/officeDocument/2006/relationships/image" Target="../media/image14.png"/><Relationship Id="rId10" Type="http://schemas.openxmlformats.org/officeDocument/2006/relationships/tags" Target="../tags/tag28.xml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image" Target="../media/image22.png"/><Relationship Id="rId7" Type="http://schemas.openxmlformats.org/officeDocument/2006/relationships/tags" Target="../tags/tag40.xml"/><Relationship Id="rId6" Type="http://schemas.openxmlformats.org/officeDocument/2006/relationships/image" Target="../media/image5.png"/><Relationship Id="rId5" Type="http://schemas.openxmlformats.org/officeDocument/2006/relationships/tags" Target="../tags/tag39.xml"/><Relationship Id="rId4" Type="http://schemas.openxmlformats.org/officeDocument/2006/relationships/image" Target="../media/image21.png"/><Relationship Id="rId3" Type="http://schemas.openxmlformats.org/officeDocument/2006/relationships/tags" Target="../tags/tag38.xml"/><Relationship Id="rId2" Type="http://schemas.openxmlformats.org/officeDocument/2006/relationships/image" Target="../media/image20.png"/><Relationship Id="rId16" Type="http://schemas.openxmlformats.org/officeDocument/2006/relationships/notesSlide" Target="../notesSlides/notesSlide4.xml"/><Relationship Id="rId15" Type="http://schemas.openxmlformats.org/officeDocument/2006/relationships/slideLayout" Target="../slideLayouts/slideLayout29.xml"/><Relationship Id="rId14" Type="http://schemas.openxmlformats.org/officeDocument/2006/relationships/image" Target="../media/image23.png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tags" Target="../tags/tag3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29.xml"/><Relationship Id="rId6" Type="http://schemas.openxmlformats.org/officeDocument/2006/relationships/image" Target="../media/image25.emf"/><Relationship Id="rId5" Type="http://schemas.openxmlformats.org/officeDocument/2006/relationships/image" Target="../media/image24.png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/>
        </p:nvCxnSpPr>
        <p:spPr>
          <a:xfrm flipV="1">
            <a:off x="-22335" y="1664548"/>
            <a:ext cx="12192000" cy="49412"/>
          </a:xfrm>
          <a:prstGeom prst="line">
            <a:avLst/>
          </a:prstGeom>
          <a:ln w="19050" cap="sq" cmpd="thickThin">
            <a:gradFill flip="none" rotWithShape="1">
              <a:gsLst>
                <a:gs pos="0">
                  <a:srgbClr val="C00000"/>
                </a:gs>
                <a:gs pos="74000">
                  <a:schemeClr val="bg1">
                    <a:lumMod val="95000"/>
                  </a:schemeClr>
                </a:gs>
                <a:gs pos="83000">
                  <a:schemeClr val="bg1"/>
                </a:gs>
                <a:gs pos="100000">
                  <a:schemeClr val="bg1"/>
                </a:gs>
              </a:gsLst>
              <a:path path="circle">
                <a:fillToRect t="100000" r="100000"/>
              </a:path>
              <a:tileRect l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新LOGO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321" y="140679"/>
            <a:ext cx="2200142" cy="204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0" y="2448560"/>
            <a:ext cx="1219136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基于</a:t>
            </a:r>
            <a:r>
              <a:rPr lang="en-US" altLang="zh-CN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MTPC</a:t>
            </a:r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</a:t>
            </a:r>
            <a:r>
              <a:rPr lang="en-US" altLang="zh-CN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0.5 eV~100 keV</a:t>
            </a:r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能区中子诱发</a:t>
            </a:r>
            <a:r>
              <a:rPr lang="en-US" altLang="zh-CN" sz="3200" baseline="300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235</a:t>
            </a:r>
            <a:r>
              <a:rPr lang="en-US" altLang="zh-CN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U(</a:t>
            </a:r>
            <a:r>
              <a:rPr lang="en-US" altLang="zh-CN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n, f)</a:t>
            </a:r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反应截面测量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520" y="1252220"/>
            <a:ext cx="10806430" cy="4603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CSNS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白光中子源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TPC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物理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研讨会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4" r="10948"/>
          <a:stretch>
            <a:fillRect/>
          </a:stretch>
        </p:blipFill>
        <p:spPr>
          <a:xfrm>
            <a:off x="0" y="635"/>
            <a:ext cx="3355975" cy="125539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959634" y="3465899"/>
            <a:ext cx="8228330" cy="3553460"/>
          </a:xfrm>
          <a:prstGeom prst="rect">
            <a:avLst/>
          </a:prstGeom>
        </p:spPr>
        <p:txBody>
          <a:bodyPr wrap="none">
            <a:spAutoFit/>
          </a:bodyPr>
          <a:p>
            <a:pPr algn="ctr">
              <a:lnSpc>
                <a:spcPct val="150000"/>
              </a:lnSpc>
            </a:pPr>
            <a:r>
              <a:rPr lang="zh-CN" altLang="en-US" b="1" dirty="0" smtClean="0">
                <a:latin typeface="Calibri" panose="020F0502020204030204" pitchFamily="34" charset="0"/>
              </a:rPr>
              <a:t>白浩帆，</a:t>
            </a:r>
            <a:r>
              <a:rPr lang="zh-CN" altLang="en-US" b="1" dirty="0">
                <a:latin typeface="Calibri" panose="020F0502020204030204" pitchFamily="34" charset="0"/>
              </a:rPr>
              <a:t>刘杰</a:t>
            </a:r>
            <a:r>
              <a:rPr lang="zh-CN" altLang="en-US" b="1" dirty="0" smtClean="0">
                <a:latin typeface="Calibri" panose="020F0502020204030204" pitchFamily="34" charset="0"/>
              </a:rPr>
              <a:t>，邬泽鹏，夏聪，任文凯，张国辉</a:t>
            </a:r>
            <a:r>
              <a:rPr lang="zh-CN" altLang="en-US" b="1" dirty="0">
                <a:latin typeface="Calibri" panose="020F0502020204030204" pitchFamily="34" charset="0"/>
              </a:rPr>
              <a:t>*</a:t>
            </a:r>
            <a:endParaRPr lang="en-US" altLang="zh-CN" b="1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</a:rPr>
              <a:t>北京大学物理学院重离子物理研究所</a:t>
            </a:r>
            <a:endParaRPr lang="en-US" altLang="zh-CN" sz="1600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latin typeface="Calibri" panose="020F0502020204030204" pitchFamily="34" charset="0"/>
              </a:rPr>
              <a:t>樊瑞睿</a:t>
            </a:r>
            <a:r>
              <a:rPr lang="zh-CN" altLang="en-US" b="1" dirty="0">
                <a:latin typeface="Calibri" panose="020F0502020204030204" pitchFamily="34" charset="0"/>
              </a:rPr>
              <a:t>，易晗</a:t>
            </a:r>
            <a:r>
              <a:rPr lang="zh-CN" altLang="en-US" b="1" dirty="0" smtClean="0">
                <a:latin typeface="Calibri" panose="020F0502020204030204" pitchFamily="34" charset="0"/>
              </a:rPr>
              <a:t>，李样，蒋伟，陈永浩，吕游，褚天志，陈海铮，陈宏昆，唐靖宇</a:t>
            </a:r>
            <a:endParaRPr lang="en-US" altLang="zh-CN" b="1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</a:rPr>
              <a:t>中国科学院高能物理研究所</a:t>
            </a:r>
            <a:endParaRPr lang="en-US" altLang="zh-CN" sz="1600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</a:rPr>
              <a:t>散裂中子源科学中心</a:t>
            </a:r>
            <a:endParaRPr lang="zh-CN" altLang="en-US" sz="1600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CN" sz="1600" dirty="0">
                <a:latin typeface="Calibri" panose="020F0502020204030204" pitchFamily="34" charset="0"/>
                <a:sym typeface="+mn-ea"/>
              </a:rPr>
              <a:t>CSNS</a:t>
            </a:r>
            <a:r>
              <a:rPr lang="zh-CN" altLang="en-US" sz="1600" dirty="0">
                <a:latin typeface="Calibri" panose="020F0502020204030204" pitchFamily="34" charset="0"/>
                <a:sym typeface="+mn-ea"/>
              </a:rPr>
              <a:t>反角白光中子源合作组</a:t>
            </a:r>
            <a:endParaRPr lang="en-US" altLang="zh-CN" sz="1600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latin typeface="Calibri" panose="020F0502020204030204" pitchFamily="34" charset="0"/>
                <a:sym typeface="+mn-ea"/>
              </a:rPr>
              <a:t>张志永</a:t>
            </a:r>
            <a:r>
              <a:rPr lang="zh-CN" altLang="en-US" b="1" dirty="0">
                <a:latin typeface="Calibri" panose="020F0502020204030204" pitchFamily="34" charset="0"/>
                <a:sym typeface="+mn-ea"/>
              </a:rPr>
              <a:t>，陈昊磊</a:t>
            </a:r>
            <a:r>
              <a:rPr lang="zh-CN" altLang="en-US" b="1" dirty="0" smtClean="0">
                <a:latin typeface="Calibri" panose="020F0502020204030204" pitchFamily="34" charset="0"/>
                <a:sym typeface="+mn-ea"/>
              </a:rPr>
              <a:t>，陈朕，赵懋源，刘建国，封常青，刘树彬等</a:t>
            </a:r>
            <a:endParaRPr lang="en-US" altLang="zh-CN" b="1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600" dirty="0">
                <a:latin typeface="Calibri" panose="020F0502020204030204" pitchFamily="34" charset="0"/>
                <a:sym typeface="+mn-ea"/>
              </a:rPr>
              <a:t>中国科学技术大学</a:t>
            </a:r>
            <a:endParaRPr lang="en-US" altLang="zh-CN" sz="1600" dirty="0"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endParaRPr lang="en-US" altLang="zh-CN" sz="16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2.1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实验布局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349615" y="1622425"/>
            <a:ext cx="3797300" cy="5151120"/>
          </a:xfrm>
        </p:spPr>
        <p:txBody>
          <a:bodyPr>
            <a:noAutofit/>
          </a:bodyPr>
          <a:lstStyle/>
          <a:p>
            <a:pPr algn="just"/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中子源</a:t>
            </a:r>
            <a:endParaRPr lang="zh-CN" altLang="en-US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en-US" altLang="zh-CN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CSNS Back_n</a:t>
            </a:r>
            <a:endParaRPr lang="zh-CN" altLang="en-US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钨靶：散裂反应</a:t>
            </a:r>
            <a:r>
              <a:rPr lang="zh-CN" altLang="en-US" cap="none" dirty="0">
                <a:solidFill>
                  <a:schemeClr val="tx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产生中子</a:t>
            </a:r>
            <a:endParaRPr lang="zh-CN" altLang="en-US" cap="none" dirty="0">
              <a:solidFill>
                <a:schemeClr val="tx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中子能量：</a:t>
            </a:r>
            <a:r>
              <a:rPr lang="en-US" altLang="zh-CN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0.5 eV ~ 100 </a:t>
            </a:r>
            <a:r>
              <a:rPr lang="en-US" altLang="zh-CN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keV</a:t>
            </a:r>
            <a:endParaRPr lang="zh-CN" altLang="en-US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带电粒子探测器</a:t>
            </a:r>
            <a:endParaRPr lang="zh-CN" altLang="en-US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en-US" altLang="zh-CN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MTPC</a:t>
            </a:r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：探测</a:t>
            </a:r>
            <a:r>
              <a:rPr lang="en-US" altLang="zh-CN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U-235</a:t>
            </a:r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裂变事件</a:t>
            </a:r>
            <a:endParaRPr lang="en-US" altLang="zh-CN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工作气体：</a:t>
            </a: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Ar+CH</a:t>
            </a:r>
            <a:r>
              <a:rPr lang="en-US" altLang="zh-CN" cap="none" baseline="-25000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(75/25)</a:t>
            </a:r>
            <a:r>
              <a:rPr lang="en-US" altLang="zh-CN" cap="none" baseline="-25000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60000 Pa</a:t>
            </a:r>
            <a:r>
              <a:rPr lang="zh-CN" altLang="en-US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流气式</a:t>
            </a:r>
            <a:endParaRPr lang="zh-CN" altLang="en-US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中子</a:t>
            </a:r>
            <a:r>
              <a:rPr lang="zh-CN" altLang="en-US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测量</a:t>
            </a:r>
            <a:endParaRPr lang="zh-CN" altLang="en-US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Li-Si</a:t>
            </a:r>
            <a:r>
              <a:rPr lang="zh-CN" altLang="en-US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：利用</a:t>
            </a:r>
            <a:r>
              <a:rPr lang="en-US" altLang="zh-CN" cap="none" baseline="30000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6</a:t>
            </a: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Li(</a:t>
            </a:r>
            <a:r>
              <a:rPr lang="en-US" altLang="zh-CN" i="1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n, t</a:t>
            </a: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en-US" altLang="zh-CN" cap="none" baseline="30000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He</a:t>
            </a:r>
            <a:r>
              <a:rPr lang="zh-CN" altLang="en-US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反应测量</a:t>
            </a:r>
            <a:r>
              <a:rPr lang="zh-CN" altLang="en-US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中子能谱</a:t>
            </a:r>
            <a:endParaRPr lang="zh-CN" altLang="en-US" cap="none" dirty="0"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r>
              <a:rPr lang="en-US" altLang="zh-CN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TOF</a:t>
            </a:r>
            <a:r>
              <a:rPr lang="zh-CN" altLang="en-US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方法测量</a:t>
            </a:r>
            <a:r>
              <a:rPr lang="zh-CN" altLang="en-US" cap="none" dirty="0"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中子能量</a:t>
            </a:r>
            <a:endParaRPr lang="zh-CN" altLang="en-US" cap="none" dirty="0"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algn="just">
              <a:buSzPct val="50000"/>
              <a:buFont typeface="Wingdings" panose="05000000000000000000" charset="0"/>
              <a:buChar char="Ø"/>
            </a:pPr>
            <a:endParaRPr lang="en-US" altLang="zh-CN" cap="none" dirty="0">
              <a:solidFill>
                <a:schemeClr val="tx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/>
            <a:endParaRPr lang="en-US" altLang="zh-CN" sz="2200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7317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直接连接符 10"/>
          <p:cNvCxnSpPr/>
          <p:nvPr>
            <p:custDataLst>
              <p:tags r:id="rId1"/>
            </p:custDataLst>
          </p:nvPr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50373" y="2292350"/>
            <a:ext cx="8236427" cy="3502025"/>
            <a:chOff x="2041" y="1617"/>
            <a:chExt cx="12971" cy="5515"/>
          </a:xfrm>
        </p:grpSpPr>
        <p:grpSp>
          <p:nvGrpSpPr>
            <p:cNvPr id="17" name="组合 16"/>
            <p:cNvGrpSpPr/>
            <p:nvPr/>
          </p:nvGrpSpPr>
          <p:grpSpPr>
            <a:xfrm>
              <a:off x="2041" y="1617"/>
              <a:ext cx="11901" cy="5515"/>
              <a:chOff x="7973" y="889"/>
              <a:chExt cx="11901" cy="5515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7973" y="1054"/>
                <a:ext cx="11901" cy="5350"/>
                <a:chOff x="7973" y="1054"/>
                <a:chExt cx="11901" cy="5350"/>
              </a:xfrm>
            </p:grpSpPr>
            <p:grpSp>
              <p:nvGrpSpPr>
                <p:cNvPr id="5" name="组合 4"/>
                <p:cNvGrpSpPr/>
                <p:nvPr/>
              </p:nvGrpSpPr>
              <p:grpSpPr>
                <a:xfrm>
                  <a:off x="7973" y="1054"/>
                  <a:ext cx="11901" cy="5350"/>
                  <a:chOff x="7973" y="1054"/>
                  <a:chExt cx="11901" cy="5350"/>
                </a:xfrm>
              </p:grpSpPr>
              <p:grpSp>
                <p:nvGrpSpPr>
                  <p:cNvPr id="65" name="组合 64"/>
                  <p:cNvGrpSpPr/>
                  <p:nvPr/>
                </p:nvGrpSpPr>
                <p:grpSpPr>
                  <a:xfrm rot="0">
                    <a:off x="7973" y="1634"/>
                    <a:ext cx="11065" cy="4770"/>
                    <a:chOff x="4465" y="4012"/>
                    <a:chExt cx="6469" cy="2788"/>
                  </a:xfrm>
                </p:grpSpPr>
                <p:grpSp>
                  <p:nvGrpSpPr>
                    <p:cNvPr id="62" name="组合 61"/>
                    <p:cNvGrpSpPr/>
                    <p:nvPr/>
                  </p:nvGrpSpPr>
                  <p:grpSpPr>
                    <a:xfrm>
                      <a:off x="4465" y="4012"/>
                      <a:ext cx="1546" cy="2788"/>
                      <a:chOff x="4180" y="3767"/>
                      <a:chExt cx="1546" cy="2788"/>
                    </a:xfrm>
                  </p:grpSpPr>
                  <p:grpSp>
                    <p:nvGrpSpPr>
                      <p:cNvPr id="48" name="组合 47"/>
                      <p:cNvGrpSpPr/>
                      <p:nvPr/>
                    </p:nvGrpSpPr>
                    <p:grpSpPr>
                      <a:xfrm>
                        <a:off x="4180" y="3767"/>
                        <a:ext cx="1474" cy="2788"/>
                        <a:chOff x="3824" y="3046"/>
                        <a:chExt cx="1474" cy="2788"/>
                      </a:xfrm>
                    </p:grpSpPr>
                    <p:grpSp>
                      <p:nvGrpSpPr>
                        <p:cNvPr id="43" name="组合 42"/>
                        <p:cNvGrpSpPr/>
                        <p:nvPr/>
                      </p:nvGrpSpPr>
                      <p:grpSpPr>
                        <a:xfrm>
                          <a:off x="3824" y="3046"/>
                          <a:ext cx="1474" cy="2788"/>
                          <a:chOff x="2208" y="3331"/>
                          <a:chExt cx="1474" cy="2788"/>
                        </a:xfrm>
                      </p:grpSpPr>
                      <p:sp>
                        <p:nvSpPr>
                          <p:cNvPr id="44" name="矩形 43"/>
                          <p:cNvSpPr/>
                          <p:nvPr>
                            <p:custDataLst>
                              <p:tags r:id="rId6"/>
                            </p:custDataLst>
                          </p:nvPr>
                        </p:nvSpPr>
                        <p:spPr>
                          <a:xfrm>
                            <a:off x="2328" y="4113"/>
                            <a:ext cx="1354" cy="1212"/>
                          </a:xfrm>
                          <a:prstGeom prst="rect">
                            <a:avLst/>
                          </a:prstGeom>
                          <a:solidFill>
                            <a:schemeClr val="bg2"/>
                          </a:solidFill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p>
                            <a:pPr algn="ctr"/>
                            <a:endParaRPr lang="zh-CN" altLang="en-US"/>
                          </a:p>
                        </p:txBody>
                      </p:sp>
                      <p:sp>
                        <p:nvSpPr>
                          <p:cNvPr id="45" name="矩形 44"/>
                          <p:cNvSpPr/>
                          <p:nvPr>
                            <p:custDataLst>
                              <p:tags r:id="rId7"/>
                            </p:custDataLst>
                          </p:nvPr>
                        </p:nvSpPr>
                        <p:spPr>
                          <a:xfrm>
                            <a:off x="2208" y="3331"/>
                            <a:ext cx="120" cy="2788"/>
                          </a:xfrm>
                          <a:prstGeom prst="rect">
                            <a:avLst/>
                          </a:prstGeom>
                          <a:solidFill>
                            <a:schemeClr val="bg2"/>
                          </a:solidFill>
                          <a:ln w="25400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p>
                            <a:pPr algn="ctr"/>
                            <a:endParaRPr lang="zh-CN" altLang="en-US"/>
                          </a:p>
                        </p:txBody>
                      </p:sp>
                    </p:grpSp>
                    <p:cxnSp>
                      <p:nvCxnSpPr>
                        <p:cNvPr id="47" name="直接连接符 46"/>
                        <p:cNvCxnSpPr/>
                        <p:nvPr>
                          <p:custDataLst>
                            <p:tags r:id="rId8"/>
                          </p:custDataLst>
                        </p:nvPr>
                      </p:nvCxnSpPr>
                      <p:spPr>
                        <a:xfrm>
                          <a:off x="4439" y="4209"/>
                          <a:ext cx="4" cy="417"/>
                        </a:xfrm>
                        <a:prstGeom prst="line">
                          <a:avLst/>
                        </a:prstGeom>
                        <a:ln w="63500">
                          <a:solidFill>
                            <a:schemeClr val="accent1"/>
                          </a:solidFill>
                        </a:ln>
                      </p:spPr>
                      <p:style>
                        <a:lnRef idx="3">
                          <a:schemeClr val="accent2"/>
                        </a:lnRef>
                        <a:fillRef idx="0">
                          <a:schemeClr val="accent2"/>
                        </a:fillRef>
                        <a:effectRef idx="2">
                          <a:schemeClr val="accent2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51" name="文本框 50"/>
                      <p:cNvSpPr txBox="1"/>
                      <p:nvPr>
                        <p:custDataLst>
                          <p:tags r:id="rId9"/>
                        </p:custDataLst>
                      </p:nvPr>
                    </p:nvSpPr>
                    <p:spPr>
                      <a:xfrm>
                        <a:off x="4300" y="6098"/>
                        <a:ext cx="1426" cy="36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p>
                        <a:r>
                          <a:rPr lang="en-US" altLang="zh-CN" sz="2000">
                            <a:latin typeface="Times New Roman" panose="02020603050405020304" pitchFamily="18" charset="0"/>
                            <a:ea typeface="黑体" panose="02010609060101010101" pitchFamily="49" charset="-122"/>
                            <a:cs typeface="Times New Roman" panose="02020603050405020304" pitchFamily="18" charset="0"/>
                          </a:rPr>
                          <a:t>MTPC</a:t>
                        </a:r>
                        <a:endParaRPr lang="en-US" altLang="zh-CN" sz="2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9" name="文本框 58"/>
                      <p:cNvSpPr txBox="1"/>
                      <p:nvPr>
                        <p:custDataLst>
                          <p:tags r:id="rId10"/>
                        </p:custDataLst>
                      </p:nvPr>
                    </p:nvSpPr>
                    <p:spPr>
                      <a:xfrm>
                        <a:off x="4372" y="5359"/>
                        <a:ext cx="860" cy="36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 anchor="t">
                        <a:spAutoFit/>
                      </a:bodyPr>
                      <a:p>
                        <a:r>
                          <a:rPr lang="en-US" altLang="zh-CN" sz="2000" b="1" baseline="30000">
                            <a:solidFill>
                              <a:schemeClr val="tx1"/>
                            </a:solidFill>
                            <a:uFillTx/>
                            <a:latin typeface="Times New Roman" panose="02020603050405020304" pitchFamily="18" charset="0"/>
                            <a:ea typeface="黑体" panose="02010609060101010101" pitchFamily="49" charset="-122"/>
                            <a:cs typeface="Times New Roman" panose="02020603050405020304" pitchFamily="18" charset="0"/>
                            <a:sym typeface="+mn-ea"/>
                          </a:rPr>
                          <a:t>235</a:t>
                        </a:r>
                        <a:r>
                          <a:rPr lang="en-US" altLang="zh-CN" sz="2000" b="1">
                            <a:latin typeface="Times New Roman" panose="02020603050405020304" pitchFamily="18" charset="0"/>
                            <a:ea typeface="黑体" panose="02010609060101010101" pitchFamily="49" charset="-122"/>
                            <a:cs typeface="Times New Roman" panose="02020603050405020304" pitchFamily="18" charset="0"/>
                            <a:sym typeface="+mn-ea"/>
                          </a:rPr>
                          <a:t>U</a:t>
                        </a:r>
                        <a:r>
                          <a:rPr lang="en-US" altLang="zh-CN" sz="1600">
                            <a:latin typeface="Times New Roman" panose="02020603050405020304" pitchFamily="18" charset="0"/>
                            <a:ea typeface="黑体" panose="02010609060101010101" pitchFamily="49" charset="-122"/>
                            <a:cs typeface="Times New Roman" panose="02020603050405020304" pitchFamily="18" charset="0"/>
                            <a:sym typeface="+mn-ea"/>
                          </a:rPr>
                          <a:t> </a:t>
                        </a:r>
                        <a:endParaRPr lang="zh-CN" altLang="en-US" sz="16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endParaRPr>
                      </a:p>
                    </p:txBody>
                  </p:sp>
                </p:grpSp>
                <p:cxnSp>
                  <p:nvCxnSpPr>
                    <p:cNvPr id="63" name="直接箭头连接符 62"/>
                    <p:cNvCxnSpPr/>
                    <p:nvPr>
                      <p:custDataLst>
                        <p:tags r:id="rId11"/>
                      </p:custDataLst>
                    </p:nvPr>
                  </p:nvCxnSpPr>
                  <p:spPr>
                    <a:xfrm flipH="1">
                      <a:off x="8744" y="5399"/>
                      <a:ext cx="1639" cy="0"/>
                    </a:xfrm>
                    <a:prstGeom prst="straightConnector1">
                      <a:avLst/>
                    </a:prstGeom>
                    <a:ln w="38100" cmpd="sng">
                      <a:solidFill>
                        <a:schemeClr val="tx1"/>
                      </a:solidFill>
                      <a:prstDash val="solid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4" name="文本框 63"/>
                    <p:cNvSpPr txBox="1"/>
                    <p:nvPr>
                      <p:custDataLst>
                        <p:tags r:id="rId12"/>
                      </p:custDataLst>
                    </p:nvPr>
                  </p:nvSpPr>
                  <p:spPr>
                    <a:xfrm>
                      <a:off x="8796" y="5036"/>
                      <a:ext cx="2138" cy="36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p>
                      <a:r>
                        <a:rPr lang="en-US" altLang="zh-CN" sz="200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Neutron Beam</a:t>
                      </a:r>
                      <a:endParaRPr lang="en-US" altLang="zh-CN" sz="200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+mn-ea"/>
                      </a:endParaRPr>
                    </a:p>
                  </p:txBody>
                </p:sp>
              </p:grpSp>
              <p:cxnSp>
                <p:nvCxnSpPr>
                  <p:cNvPr id="7" name="直接连接符 6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 flipH="1" flipV="1">
                    <a:off x="9026" y="1120"/>
                    <a:ext cx="20" cy="2602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直接连接符 12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 flipV="1">
                    <a:off x="19833" y="1054"/>
                    <a:ext cx="41" cy="3283"/>
                  </a:xfrm>
                  <a:prstGeom prst="line">
                    <a:avLst/>
                  </a:prstGeom>
                  <a:ln w="28575" cmpd="sng">
                    <a:solidFill>
                      <a:schemeClr val="tx1"/>
                    </a:solidFill>
                    <a:prstDash val="sys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5" name="直接箭头连接符 14"/>
                <p:cNvCxnSpPr/>
                <p:nvPr/>
              </p:nvCxnSpPr>
              <p:spPr>
                <a:xfrm>
                  <a:off x="9025" y="1529"/>
                  <a:ext cx="10768" cy="32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文本框 1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1382" y="889"/>
                <a:ext cx="6357" cy="628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r>
                  <a:rPr lang="en-US" altLang="zh-CN" sz="20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Flight Path  77.0 m</a:t>
                </a:r>
                <a:endParaRPr lang="en-US" altLang="zh-CN" sz="20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矩形 20"/>
            <p:cNvSpPr/>
            <p:nvPr>
              <p:custDataLst>
                <p:tags r:id="rId16"/>
              </p:custDataLst>
            </p:nvPr>
          </p:nvSpPr>
          <p:spPr>
            <a:xfrm>
              <a:off x="13313" y="4332"/>
              <a:ext cx="1108" cy="733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7"/>
              </p:custDataLst>
            </p:nvPr>
          </p:nvSpPr>
          <p:spPr>
            <a:xfrm>
              <a:off x="13106" y="5086"/>
              <a:ext cx="1906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0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W Target</a:t>
              </a:r>
              <a:r>
                <a:rPr lang="en-US" altLang="zh-CN" sz="16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en-US" sz="16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8"/>
              </p:custDataLst>
            </p:nvPr>
          </p:nvSpPr>
          <p:spPr>
            <a:xfrm>
              <a:off x="6897" y="3978"/>
              <a:ext cx="1599" cy="1297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altLang="zh-CN">
                <a:solidFill>
                  <a:schemeClr val="tx1"/>
                </a:solidFill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9"/>
              </p:custDataLst>
            </p:nvPr>
          </p:nvSpPr>
          <p:spPr>
            <a:xfrm>
              <a:off x="6378" y="5358"/>
              <a:ext cx="2638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0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L</a:t>
              </a:r>
              <a:r>
                <a:rPr lang="en-US" altLang="zh-CN" sz="20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i-Si Detector</a:t>
              </a:r>
              <a:endParaRPr lang="en-US" altLang="zh-CN" sz="20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0"/>
              </p:custDataLst>
            </p:nvPr>
          </p:nvCxnSpPr>
          <p:spPr>
            <a:xfrm>
              <a:off x="7694" y="4332"/>
              <a:ext cx="7" cy="713"/>
            </a:xfrm>
            <a:prstGeom prst="line">
              <a:avLst/>
            </a:prstGeom>
            <a:ln w="63500">
              <a:solidFill>
                <a:schemeClr val="accent1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21"/>
              </p:custDataLst>
            </p:nvPr>
          </p:nvSpPr>
          <p:spPr>
            <a:xfrm>
              <a:off x="7625" y="4458"/>
              <a:ext cx="1471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000" b="1" baseline="300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6</a:t>
              </a:r>
              <a:r>
                <a:rPr lang="en-US" altLang="zh-CN" sz="20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Li</a:t>
              </a:r>
              <a:r>
                <a:rPr lang="en-US" altLang="zh-CN" sz="16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en-US" sz="16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9632315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2.2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实验过程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圆角矩形 15" title="1.研究背景"/>
          <p:cNvSpPr/>
          <p:nvPr>
            <p:custDataLst>
              <p:tags r:id="rId2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225" y="1880235"/>
            <a:ext cx="4965065" cy="3724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56910" y="2251075"/>
            <a:ext cx="2325370" cy="310134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550670" y="5796280"/>
            <a:ext cx="26708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实验中的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MTPC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探测器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56910" y="5604510"/>
            <a:ext cx="26708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aseline="30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235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U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样品（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40 μg/cm</a:t>
            </a:r>
            <a:r>
              <a:rPr lang="en-US" altLang="zh-CN" baseline="3000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西北核技术研究院提供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内容占位符 14"/>
          <p:cNvSpPr>
            <a:spLocks noGrp="1"/>
          </p:cNvSpPr>
          <p:nvPr>
            <p:ph idx="1"/>
          </p:nvPr>
        </p:nvSpPr>
        <p:spPr>
          <a:xfrm>
            <a:off x="8389620" y="2251075"/>
            <a:ext cx="3841115" cy="4725670"/>
          </a:xfrm>
        </p:spPr>
        <p:txBody>
          <a:bodyPr>
            <a:normAutofit/>
          </a:bodyPr>
          <a:p>
            <a:pPr fontAlgn="auto">
              <a:lnSpc>
                <a:spcPct val="100000"/>
              </a:lnSpc>
            </a:pPr>
            <a:r>
              <a:rPr 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9.27-10.3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C1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实验厅，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测试实验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10.7-10.9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：厅</a:t>
            </a: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，探测器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组装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10.10-10.12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：探测器测试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10.12-10.17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en-US" altLang="zh-CN" sz="1800" baseline="300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235</a:t>
            </a:r>
            <a:r>
              <a:rPr lang="en-US" altLang="zh-CN" sz="18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U(</a:t>
            </a:r>
            <a:r>
              <a:rPr lang="en-US" altLang="zh-CN" sz="1800" i="1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n, f</a:t>
            </a:r>
            <a:r>
              <a:rPr lang="en-US" altLang="zh-CN" sz="18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18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截面测量</a:t>
            </a: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endParaRPr lang="zh-CN" altLang="en-US" sz="18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8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净测量时间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100 h 46 min 49 s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，束流功率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170 kW</a:t>
            </a:r>
            <a:endParaRPr sz="22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00000"/>
              </a:lnSpc>
            </a:pPr>
            <a:endParaRPr lang="zh-CN" altLang="en-US" sz="22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z="1800" smtClean="0"/>
            </a:fld>
            <a:endParaRPr lang="zh-CN" altLang="en-US" sz="1800"/>
          </a:p>
        </p:txBody>
      </p:sp>
      <p:cxnSp>
        <p:nvCxnSpPr>
          <p:cNvPr id="7" name="直接连接符 6"/>
          <p:cNvCxnSpPr/>
          <p:nvPr/>
        </p:nvCxnSpPr>
        <p:spPr>
          <a:xfrm>
            <a:off x="998652" y="3770093"/>
            <a:ext cx="10201141" cy="1665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8" name="圆角矩形 15" title="1.研究背景"/>
          <p:cNvSpPr/>
          <p:nvPr>
            <p:custDataLst>
              <p:tags r:id="rId1"/>
            </p:custDataLst>
          </p:nvPr>
        </p:nvSpPr>
        <p:spPr>
          <a:xfrm>
            <a:off x="3908068" y="1784137"/>
            <a:ext cx="4363164" cy="174803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、实验结果</a:t>
            </a:r>
            <a:endParaRPr lang="zh-CN" altLang="en-US" sz="48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7202975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3.1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典型事件径迹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8795385" y="5368290"/>
            <a:ext cx="203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裂变碎片径迹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003030" y="2772410"/>
            <a:ext cx="1824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  <a:cs typeface="Cambria Math" panose="02040503050406030204" pitchFamily="18" charset="0"/>
              </a:rPr>
              <a:t>α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粒子径迹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圆角矩形 15" title="1.研究背景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圆角矩形 15" title="1.研究背景"/>
          <p:cNvSpPr/>
          <p:nvPr>
            <p:custDataLst>
              <p:tags r:id="rId2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 descr="Count=260-E=108.50-L=7.03-ID=260-TimeStamp=991875-TOF0=8258039.39-En=0.45-Nhit=5-DeltaZ=19.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225" y="1665605"/>
            <a:ext cx="7910830" cy="2533650"/>
          </a:xfrm>
          <a:prstGeom prst="rect">
            <a:avLst/>
          </a:prstGeom>
        </p:spPr>
      </p:pic>
      <p:pic>
        <p:nvPicPr>
          <p:cNvPr id="7" name="图片 6" descr="Count=761-E=2569.50-L=53.92-ID=761-TimeStamp=266859-TOF0=2217138.98-En=6.30-Nhit=41-DeltaZ=-13.0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320" y="4188460"/>
            <a:ext cx="7912677" cy="2534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9632315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3.2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测量事件的二维谱分布情况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直接连接符 15"/>
          <p:cNvCxnSpPr/>
          <p:nvPr>
            <p:custDataLst>
              <p:tags r:id="rId1"/>
            </p:custDataLst>
          </p:nvPr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681355" y="5425225"/>
            <a:ext cx="4936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事件总信号幅度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-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径迹长度二维谱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8" name="图片 7" descr="E-L-2D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440" y="1646555"/>
            <a:ext cx="5496101" cy="3780000"/>
          </a:xfrm>
          <a:prstGeom prst="rect">
            <a:avLst/>
          </a:prstGeom>
        </p:spPr>
      </p:pic>
      <p:pic>
        <p:nvPicPr>
          <p:cNvPr id="12" name="图片 11" descr="E-N-2D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820" y="1645200"/>
            <a:ext cx="5496904" cy="378000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6626225" y="5425200"/>
            <a:ext cx="4936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事件总信号幅度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-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击中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单元数二维谱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内容占位符 18"/>
          <p:cNvSpPr>
            <a:spLocks noGrp="1"/>
          </p:cNvSpPr>
          <p:nvPr>
            <p:ph idx="1"/>
          </p:nvPr>
        </p:nvSpPr>
        <p:spPr>
          <a:xfrm>
            <a:off x="828040" y="6001385"/>
            <a:ext cx="11329035" cy="784225"/>
          </a:xfrm>
        </p:spPr>
        <p:txBody>
          <a:bodyPr>
            <a:normAutofit lnSpcReduction="10000"/>
          </a:bodyPr>
          <a:p>
            <a:pPr algn="just" fontAlgn="auto">
              <a:lnSpc>
                <a:spcPct val="100000"/>
              </a:lnSpc>
            </a:pP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区所有事件中，裂变事件占比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0.03 %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；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区所有事件中，裂变事件占比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98.01 %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-142875" y="4089400"/>
            <a:ext cx="4263390" cy="2765425"/>
            <a:chOff x="-225" y="6440"/>
            <a:chExt cx="6714" cy="4355"/>
          </a:xfrm>
        </p:grpSpPr>
        <p:pic>
          <p:nvPicPr>
            <p:cNvPr id="22" name="图片 21" descr="E-1D-Fission(1)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7" y="6440"/>
              <a:ext cx="5770" cy="3969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>
              <p:custDataLst>
                <p:tags r:id="rId2"/>
              </p:custDataLst>
            </p:nvPr>
          </p:nvSpPr>
          <p:spPr>
            <a:xfrm>
              <a:off x="-225" y="10289"/>
              <a:ext cx="6715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裂变</a:t>
              </a:r>
              <a:r>
                <a:rPr lang="zh-CN" altLang="en-US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事件总信号幅度谱</a:t>
              </a:r>
              <a:endParaRPr lang="zh-CN" altLang="en-US" sz="15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sp>
        <p:nvSpPr>
          <p:cNvPr id="6" name="内容占位符 5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046855" y="4428490"/>
            <a:ext cx="7859395" cy="207518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在总信号幅度谱中，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α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事件区会延伸到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300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道</a:t>
            </a:r>
            <a:endParaRPr lang="zh-CN" altLang="en-US" sz="22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基于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的径迹重建能力，可以通过径迹形状等参数，将低能的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α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事件和裂变事件进行区分</a:t>
            </a:r>
            <a:endParaRPr lang="zh-CN" altLang="en-US" sz="22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由于样品较薄，可以看到裂变谱的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双峰结构</a:t>
            </a:r>
            <a:endParaRPr lang="zh-CN" altLang="en-US" sz="22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endParaRPr lang="zh-CN" altLang="en-US" sz="2200" cap="none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1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endParaRPr lang="en-US" altLang="zh-CN" sz="2200" dirty="0">
              <a:latin typeface="Cambria Math" panose="02040503050406030204" pitchFamily="18" charset="0"/>
              <a:ea typeface="黑体" panose="02010609060101010101" pitchFamily="49" charset="-122"/>
              <a:cs typeface="Cambria Math" panose="020405030504060302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835400" y="1512570"/>
            <a:ext cx="4723130" cy="2776220"/>
            <a:chOff x="6040" y="2382"/>
            <a:chExt cx="7438" cy="4372"/>
          </a:xfrm>
        </p:grpSpPr>
        <p:pic>
          <p:nvPicPr>
            <p:cNvPr id="15" name="图片 14" descr="E-L-2D-Fissio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7" y="2382"/>
              <a:ext cx="5771" cy="3969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5"/>
              </p:custDataLst>
            </p:nvPr>
          </p:nvSpPr>
          <p:spPr>
            <a:xfrm>
              <a:off x="6040" y="6248"/>
              <a:ext cx="7438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裂变事件总信号幅度</a:t>
              </a:r>
              <a:r>
                <a:rPr lang="en-US" altLang="zh-CN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-</a:t>
              </a:r>
              <a:r>
                <a:rPr lang="zh-CN" altLang="en-US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径迹长度二维谱</a:t>
              </a:r>
              <a:endParaRPr lang="zh-CN" altLang="en-US" sz="15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810500" y="1511935"/>
            <a:ext cx="4594860" cy="2776855"/>
            <a:chOff x="12300" y="2381"/>
            <a:chExt cx="7236" cy="4373"/>
          </a:xfrm>
        </p:grpSpPr>
        <p:pic>
          <p:nvPicPr>
            <p:cNvPr id="19" name="图片 18" descr="E-N-2D-Fission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48" y="2381"/>
              <a:ext cx="5770" cy="3969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7"/>
              </p:custDataLst>
            </p:nvPr>
          </p:nvSpPr>
          <p:spPr>
            <a:xfrm>
              <a:off x="12300" y="6248"/>
              <a:ext cx="7236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裂变事件总信号幅度</a:t>
              </a:r>
              <a:r>
                <a:rPr lang="en-US" altLang="zh-CN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-</a:t>
              </a:r>
              <a:r>
                <a:rPr lang="zh-CN" altLang="en-US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击中单元数二维谱</a:t>
              </a:r>
              <a:endParaRPr lang="zh-CN" altLang="en-US" sz="15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143510" y="1511935"/>
            <a:ext cx="4263390" cy="2753995"/>
            <a:chOff x="-226" y="2381"/>
            <a:chExt cx="6714" cy="4337"/>
          </a:xfrm>
        </p:grpSpPr>
        <p:pic>
          <p:nvPicPr>
            <p:cNvPr id="4" name="图片 3" descr="E-1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" y="2381"/>
              <a:ext cx="5770" cy="3969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9"/>
              </p:custDataLst>
            </p:nvPr>
          </p:nvSpPr>
          <p:spPr>
            <a:xfrm>
              <a:off x="-226" y="6212"/>
              <a:ext cx="6715" cy="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500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</a:rPr>
                <a:t>全部事件总信号幅度谱</a:t>
              </a:r>
              <a:endParaRPr lang="zh-CN" altLang="en-US" sz="15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endParaRPr>
            </a:p>
          </p:txBody>
        </p:sp>
      </p:grpSp>
      <p:cxnSp>
        <p:nvCxnSpPr>
          <p:cNvPr id="18" name="直接连接符 17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3.3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裂变事件测量结果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3" name="圆角矩形 15" title="1.研究背景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11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圆角矩形 15" title="1.研究背景"/>
          <p:cNvSpPr/>
          <p:nvPr>
            <p:custDataLst>
              <p:tags r:id="rId12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圆角矩形 15" title="1.研究背景"/>
          <p:cNvSpPr/>
          <p:nvPr>
            <p:custDataLst>
              <p:tags r:id="rId13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FixedEn-50bin-Over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8400" y="1459600"/>
            <a:ext cx="5173667" cy="3600000"/>
          </a:xfrm>
          <a:prstGeom prst="rect">
            <a:avLst/>
          </a:prstGeom>
        </p:spPr>
      </p:pic>
      <p:pic>
        <p:nvPicPr>
          <p:cNvPr id="13" name="图片 12" descr="FixedEn-10bin-Ov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00" y="1459600"/>
            <a:ext cx="5173667" cy="3600000"/>
          </a:xfrm>
          <a:prstGeom prst="rect">
            <a:avLst/>
          </a:prstGeom>
        </p:spPr>
      </p:pic>
      <p:sp>
        <p:nvSpPr>
          <p:cNvPr id="6" name="内容占位符 5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61975" y="5383530"/>
            <a:ext cx="11344275" cy="141859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基于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TOF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方法确定中子能量，计算出每个裂变事件对应的</a:t>
            </a:r>
            <a:r>
              <a:rPr lang="en-US" altLang="zh-CN" sz="22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200" cap="none" baseline="-25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裂变事件中子能量计数谱的信息反应了</a:t>
            </a:r>
            <a:r>
              <a:rPr lang="en-US" altLang="zh-CN" sz="2200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235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裂变共振峰的分布。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为了保证计数足够，计算截面时，选择每个能量量级下分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10 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bin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endParaRPr lang="zh-CN" altLang="en-US" sz="2200" cap="none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1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endParaRPr lang="en-US" altLang="zh-CN" sz="2200" dirty="0">
              <a:latin typeface="Cambria Math" panose="02040503050406030204" pitchFamily="18" charset="0"/>
              <a:ea typeface="黑体" panose="02010609060101010101" pitchFamily="49" charset="-122"/>
              <a:cs typeface="Cambria Math" panose="020405030504060302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3.4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裂变事件的中子能量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计数谱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3" name="圆角矩形 15" title="1.研究背景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圆角矩形 15" title="1.研究背景"/>
          <p:cNvSpPr/>
          <p:nvPr>
            <p:custDataLst>
              <p:tags r:id="rId6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圆角矩形 15" title="1.研究背景"/>
          <p:cNvSpPr/>
          <p:nvPr>
            <p:custDataLst>
              <p:tags r:id="rId7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72415" y="497141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裂变事件计数谱（每个量级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10 bin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5915025" y="497141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裂变事件计数谱（每个量级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50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bin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10732770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3.5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裂变截面测量结果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圆角矩形 15" title="1.研究背景"/>
          <p:cNvSpPr/>
          <p:nvPr>
            <p:custDataLst>
              <p:tags r:id="rId2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922655" y="1786890"/>
            <a:ext cx="3862070" cy="1923415"/>
            <a:chOff x="1453" y="2814"/>
            <a:chExt cx="6082" cy="3029"/>
          </a:xfrm>
        </p:grpSpPr>
        <p:grpSp>
          <p:nvGrpSpPr>
            <p:cNvPr id="11" name="组合 10"/>
            <p:cNvGrpSpPr/>
            <p:nvPr/>
          </p:nvGrpSpPr>
          <p:grpSpPr>
            <a:xfrm rot="0">
              <a:off x="2732" y="5044"/>
              <a:ext cx="4803" cy="799"/>
              <a:chOff x="1475" y="4543"/>
              <a:chExt cx="4803" cy="799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2951" y="4545"/>
                <a:ext cx="1601" cy="79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2000">
                    <a:solidFill>
                      <a:srgbClr val="FF000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靶核数</a:t>
                </a:r>
                <a:endParaRPr lang="zh-CN" altLang="en-US" sz="20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8" name="文本框 7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475" y="4543"/>
                <a:ext cx="1601" cy="79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2000">
                    <a:solidFill>
                      <a:srgbClr val="00B05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事件数</a:t>
                </a:r>
                <a:endParaRPr lang="zh-CN" altLang="en-US" sz="2000">
                  <a:solidFill>
                    <a:srgbClr val="00B05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369" y="4543"/>
                <a:ext cx="1909" cy="79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zh-CN" altLang="en-US" sz="2000" dirty="0">
                    <a:solidFill>
                      <a:srgbClr val="0070C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中子</a:t>
                </a:r>
                <a:r>
                  <a:rPr lang="zh-CN" altLang="en-US" sz="2000" dirty="0">
                    <a:solidFill>
                      <a:srgbClr val="0070C0"/>
                    </a:solidFill>
                    <a:latin typeface="黑体" panose="02010609060101010101" pitchFamily="49" charset="-122"/>
                    <a:ea typeface="黑体" panose="02010609060101010101" pitchFamily="49" charset="-122"/>
                  </a:rPr>
                  <a:t>注量</a:t>
                </a:r>
                <a:endParaRPr lang="zh-CN" altLang="en-US" sz="2000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41" name="图片 41"/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2814"/>
              <a:ext cx="5566" cy="22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下箭头 15"/>
          <p:cNvSpPr/>
          <p:nvPr/>
        </p:nvSpPr>
        <p:spPr>
          <a:xfrm>
            <a:off x="4940300" y="4004310"/>
            <a:ext cx="1273810" cy="1097915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4" name="图片 44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4945380"/>
            <a:ext cx="10021570" cy="1485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图片 46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25" y="1685925"/>
            <a:ext cx="5092065" cy="11277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组合 21"/>
          <p:cNvGrpSpPr/>
          <p:nvPr/>
        </p:nvGrpSpPr>
        <p:grpSpPr>
          <a:xfrm>
            <a:off x="7465695" y="2693035"/>
            <a:ext cx="3080385" cy="1976120"/>
            <a:chOff x="11757" y="4181"/>
            <a:chExt cx="4851" cy="3112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757" y="4181"/>
              <a:ext cx="4851" cy="3112"/>
            </a:xfrm>
            <a:prstGeom prst="rect">
              <a:avLst/>
            </a:prstGeom>
          </p:spPr>
        </p:pic>
        <p:sp>
          <p:nvSpPr>
            <p:cNvPr id="20" name="矩形 19"/>
            <p:cNvSpPr/>
            <p:nvPr/>
          </p:nvSpPr>
          <p:spPr>
            <a:xfrm>
              <a:off x="12413" y="5913"/>
              <a:ext cx="2855" cy="408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2559" y="5400"/>
              <a:ext cx="3001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600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由</a:t>
              </a:r>
              <a:r>
                <a:rPr lang="en-US" altLang="zh-CN" sz="1600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1600" i="1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t </a:t>
              </a:r>
              <a:r>
                <a:rPr lang="zh-CN" altLang="en-US" sz="1600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计数得到</a:t>
              </a:r>
              <a:r>
                <a:rPr lang="en-US" altLang="zh-CN" sz="1600" i="1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1600" baseline="-25000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Li</a:t>
              </a:r>
              <a:endParaRPr lang="en-US" altLang="zh-CN" sz="1600" baseline="-25000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截面-Lo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4345" y="1368425"/>
            <a:ext cx="5514975" cy="4349115"/>
          </a:xfrm>
          <a:prstGeom prst="rect">
            <a:avLst/>
          </a:prstGeom>
        </p:spPr>
      </p:pic>
      <p:pic>
        <p:nvPicPr>
          <p:cNvPr id="9" name="图片 8" descr="截面-50bin-Log-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275" y="1368560"/>
            <a:ext cx="5514520" cy="4348800"/>
          </a:xfrm>
          <a:prstGeom prst="rect">
            <a:avLst/>
          </a:prstGeom>
        </p:spPr>
      </p:pic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3.5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裂变截面测量结果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308610" y="6181090"/>
            <a:ext cx="12113260" cy="506095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测量结果能够与评价库数据对应，说明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具有在白光中子源上进行裂变截面测量的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能力。</a:t>
            </a:r>
            <a:endParaRPr lang="zh-CN" altLang="en-US" sz="22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内容占位符 5"/>
          <p:cNvSpPr>
            <a:spLocks noGrp="1"/>
          </p:cNvSpPr>
          <p:nvPr/>
        </p:nvSpPr>
        <p:spPr>
          <a:xfrm>
            <a:off x="186690" y="5341403"/>
            <a:ext cx="11635105" cy="161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6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28445" y="5701030"/>
            <a:ext cx="35972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裂变截面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结果（每个量级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 bin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936105" y="5702400"/>
            <a:ext cx="35972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裂变截面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结果（每个量级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50 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bin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截面-Lo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395" y="1374140"/>
            <a:ext cx="6125210" cy="4830445"/>
          </a:xfrm>
          <a:prstGeom prst="rect">
            <a:avLst/>
          </a:prstGeom>
        </p:spPr>
      </p:pic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3.5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裂变截面测量结果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5637530" y="4965065"/>
            <a:ext cx="6555105" cy="273177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完成了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在白光中子源上的首次裂变截面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测量。</a:t>
            </a:r>
            <a:endParaRPr lang="zh-CN" altLang="en-US" sz="22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对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进行进一步升级改造，有望提高裂变截面测量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精度。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内容占位符 5"/>
          <p:cNvSpPr>
            <a:spLocks noGrp="1"/>
          </p:cNvSpPr>
          <p:nvPr/>
        </p:nvSpPr>
        <p:spPr>
          <a:xfrm>
            <a:off x="186690" y="5341403"/>
            <a:ext cx="11635105" cy="161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</a:pP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7" name="图片 4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9" r="24457"/>
          <a:stretch>
            <a:fillRect/>
          </a:stretch>
        </p:blipFill>
        <p:spPr bwMode="auto">
          <a:xfrm>
            <a:off x="6288405" y="2251075"/>
            <a:ext cx="4726305" cy="263588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1487805" y="6204585"/>
            <a:ext cx="35972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裂变截面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结果（每个量级</a:t>
            </a:r>
            <a:r>
              <a:rPr lang="en-US" altLang="zh-CN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 bin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00850" y="1882775"/>
            <a:ext cx="35972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裂变截面不确定度</a:t>
            </a:r>
            <a:r>
              <a:rPr lang="zh-CN" altLang="en-US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来源</a:t>
            </a:r>
            <a:endParaRPr lang="zh-CN" altLang="en-US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接连接符 29"/>
          <p:cNvCxnSpPr/>
          <p:nvPr>
            <p:custDataLst>
              <p:tags r:id="rId1"/>
            </p:custDataLst>
          </p:nvPr>
        </p:nvCxnSpPr>
        <p:spPr>
          <a:xfrm flipV="1">
            <a:off x="1738117" y="4601287"/>
            <a:ext cx="8529320" cy="9525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z="1800" smtClean="0"/>
            </a:fld>
            <a:endParaRPr lang="zh-CN" altLang="en-US" sz="1800" dirty="0"/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 rot="5400000">
            <a:off x="-2611658" y="2611657"/>
            <a:ext cx="6858001" cy="1634689"/>
          </a:xfrm>
          <a:prstGeom prst="rect">
            <a:avLst/>
          </a:prstGeom>
          <a:gradFill>
            <a:gsLst>
              <a:gs pos="99000">
                <a:schemeClr val="accent5"/>
              </a:gs>
              <a:gs pos="0">
                <a:schemeClr val="bg1"/>
              </a:gs>
              <a:gs pos="100000">
                <a:srgbClr val="FF0000"/>
              </a:gs>
            </a:gsLst>
            <a:lin ang="172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C00000"/>
              </a:solidFill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27377" y="247904"/>
            <a:ext cx="1015663" cy="17589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 rot="5400000">
            <a:off x="-1663229" y="3390448"/>
            <a:ext cx="6858001" cy="771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9" name="直接连接符 58"/>
          <p:cNvCxnSpPr/>
          <p:nvPr>
            <p:custDataLst>
              <p:tags r:id="rId5"/>
            </p:custDataLst>
          </p:nvPr>
        </p:nvCxnSpPr>
        <p:spPr>
          <a:xfrm>
            <a:off x="3639433" y="1619962"/>
            <a:ext cx="8552567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圆角矩形 15" title="1.研究背景"/>
          <p:cNvSpPr/>
          <p:nvPr>
            <p:custDataLst>
              <p:tags r:id="rId6"/>
            </p:custDataLst>
          </p:nvPr>
        </p:nvSpPr>
        <p:spPr>
          <a:xfrm>
            <a:off x="4145915" y="1083945"/>
            <a:ext cx="2799080" cy="112141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、研究背景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圆角矩形 17" title="1.研究背景"/>
          <p:cNvSpPr/>
          <p:nvPr>
            <p:custDataLst>
              <p:tags r:id="rId7"/>
            </p:custDataLst>
          </p:nvPr>
        </p:nvSpPr>
        <p:spPr>
          <a:xfrm>
            <a:off x="8084185" y="1083945"/>
            <a:ext cx="2799080" cy="112141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、实验方法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8" title="1.研究背景"/>
          <p:cNvSpPr/>
          <p:nvPr>
            <p:custDataLst>
              <p:tags r:id="rId8"/>
            </p:custDataLst>
          </p:nvPr>
        </p:nvSpPr>
        <p:spPr>
          <a:xfrm>
            <a:off x="2923200" y="4050030"/>
            <a:ext cx="2799080" cy="112141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、实验结果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圆角矩形 19" title="1.研究背景"/>
          <p:cNvSpPr/>
          <p:nvPr>
            <p:custDataLst>
              <p:tags r:id="rId9"/>
            </p:custDataLst>
          </p:nvPr>
        </p:nvSpPr>
        <p:spPr>
          <a:xfrm>
            <a:off x="6862445" y="4050030"/>
            <a:ext cx="2799080" cy="112141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3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z="1800" smtClean="0"/>
            </a:fld>
            <a:endParaRPr lang="zh-CN" altLang="en-US" sz="1800"/>
          </a:p>
        </p:txBody>
      </p:sp>
      <p:cxnSp>
        <p:nvCxnSpPr>
          <p:cNvPr id="7" name="直接连接符 6"/>
          <p:cNvCxnSpPr/>
          <p:nvPr/>
        </p:nvCxnSpPr>
        <p:spPr>
          <a:xfrm>
            <a:off x="998652" y="3770093"/>
            <a:ext cx="10201141" cy="1665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8" name="圆角矩形 15" title="1.研究背景"/>
          <p:cNvSpPr/>
          <p:nvPr>
            <p:custDataLst>
              <p:tags r:id="rId1"/>
            </p:custDataLst>
          </p:nvPr>
        </p:nvSpPr>
        <p:spPr>
          <a:xfrm>
            <a:off x="3908068" y="1784137"/>
            <a:ext cx="4363164" cy="174803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、问题展望</a:t>
            </a:r>
            <a:endParaRPr lang="zh-CN" altLang="en-US" sz="48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9632315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4.1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低计数率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内容占位符 14"/>
          <p:cNvSpPr>
            <a:spLocks noGrp="1"/>
          </p:cNvSpPr>
          <p:nvPr>
            <p:ph idx="1"/>
          </p:nvPr>
        </p:nvSpPr>
        <p:spPr>
          <a:xfrm>
            <a:off x="8350885" y="2874010"/>
            <a:ext cx="3841115" cy="4725670"/>
          </a:xfrm>
        </p:spPr>
        <p:txBody>
          <a:bodyPr>
            <a:normAutofit/>
          </a:bodyPr>
          <a:p>
            <a:pPr fontAlgn="auto">
              <a:lnSpc>
                <a:spcPct val="100000"/>
              </a:lnSpc>
            </a:pP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10 keV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以下裂变事件，总计数率比预估低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40 %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Li-Si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计数率相比预估结果，也低约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40 %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原因：加速器束窗改造。</a:t>
            </a:r>
            <a:endParaRPr lang="en-US" altLang="zh-CN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00000"/>
              </a:lnSpc>
            </a:pP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Back_n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组的模拟结果显示低能区通量下降约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40 %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156210" y="1985010"/>
            <a:ext cx="8044180" cy="4189095"/>
          </a:xfrm>
          <a:prstGeom prst="rect">
            <a:avLst/>
          </a:prstGeom>
        </p:spPr>
      </p:pic>
      <p:sp>
        <p:nvSpPr>
          <p:cNvPr id="5" name="圆角矩形 15" title="1.研究背景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02585" y="617410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Back_n</a:t>
            </a:r>
            <a:r>
              <a:rPr lang="zh-CN" altLang="en-US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组</a:t>
            </a:r>
            <a:r>
              <a:rPr lang="zh-CN" altLang="en-US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中子通量模拟结果</a:t>
            </a:r>
            <a:endParaRPr lang="zh-CN" altLang="en-US" dirty="0" smtClean="0"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9632315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4.2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异常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记录问题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内容占位符 14"/>
          <p:cNvSpPr>
            <a:spLocks noGrp="1"/>
          </p:cNvSpPr>
          <p:nvPr>
            <p:ph idx="1"/>
          </p:nvPr>
        </p:nvSpPr>
        <p:spPr>
          <a:xfrm>
            <a:off x="7407910" y="2006600"/>
            <a:ext cx="4250055" cy="4725670"/>
          </a:xfrm>
        </p:spPr>
        <p:txBody>
          <a:bodyPr>
            <a:normAutofit/>
          </a:bodyPr>
          <a:p>
            <a:pPr algn="just" fontAlgn="auto">
              <a:lnSpc>
                <a:spcPct val="100000"/>
              </a:lnSpc>
            </a:pPr>
            <a:r>
              <a:rPr lang="zh-CN" altLang="en-US" sz="1800" cap="none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低中子能量下的高幅度事件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pad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信号幅度接近裂变事件，但径迹长度明显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偏短。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00000"/>
              </a:lnSpc>
            </a:pP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双重裂变事件：在一个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event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下记录两条裂变碎片径迹，在一个文件下（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~2 h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）发现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16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个此类事件（</a:t>
            </a:r>
            <a:r>
              <a:rPr lang="en-US" altLang="zh-CN" sz="1800" i="1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1800" cap="none" baseline="-25000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1800" cap="none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&lt; 10 keV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），而对应的裂变计数率为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0.19 /s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，不太可能是真实的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偶然符合。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00000"/>
              </a:lnSpc>
            </a:pP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每次完成探测器配置后，前几个数据文件不存在以上问题，大约第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个文件（及以后）会出现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以上问题。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00000"/>
              </a:lnSpc>
            </a:pP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目前的截面结果仅基于正常数据文件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得到，对应的测量时间约为</a:t>
            </a:r>
            <a:r>
              <a:rPr lang="en-US" altLang="zh-CN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45 h</a:t>
            </a:r>
            <a:r>
              <a:rPr lang="zh-CN" altLang="en-US" sz="1800" cap="none" dirty="0" smtClean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800" cap="none" dirty="0" smtClean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00000"/>
              </a:lnSpc>
            </a:pPr>
            <a:endParaRPr lang="zh-CN" altLang="en-US" sz="22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488950" y="1786890"/>
            <a:ext cx="6884035" cy="22053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937895" y="393192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低中子能量下的高幅度事件</a:t>
            </a:r>
            <a:endParaRPr lang="zh-CN" altLang="en-US" dirty="0" smtClean="0"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88950" y="4325620"/>
            <a:ext cx="6884035" cy="22059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85190" y="648398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dirty="0" smtClean="0"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双重裂变事件</a:t>
            </a:r>
            <a:endParaRPr lang="zh-CN" altLang="en-US" dirty="0" smtClean="0"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圆角矩形 15" title="1.研究背景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圆角矩形 15" title="1.研究背景"/>
          <p:cNvSpPr/>
          <p:nvPr>
            <p:custDataLst>
              <p:tags r:id="rId6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61975" y="5334000"/>
            <a:ext cx="11344275" cy="141859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当</a:t>
            </a:r>
            <a:r>
              <a:rPr lang="en-US" altLang="zh-CN" sz="2200" i="1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200" cap="none" baseline="-25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&gt; 3 keV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时，会存在阴极超前现象，因此需要使用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pad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信号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定时。</a:t>
            </a:r>
            <a:endParaRPr lang="zh-CN" altLang="en-US" sz="2200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找到裂变事件中径迹起点对应的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pad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信号，利用其时间信息计算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TOF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使用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pad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信号定时，寻找起点时存在误差，对于高能量事件（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&gt;1 keV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TOF</a:t>
            </a:r>
            <a:r>
              <a:rPr lang="zh-CN" altLang="en-US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误差较大。</a:t>
            </a:r>
            <a:endParaRPr lang="zh-CN" altLang="en-US" sz="2200" cap="none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endParaRPr lang="zh-CN" altLang="en-US" sz="2200" cap="none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1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endParaRPr lang="en-US" altLang="zh-CN" sz="2200" dirty="0">
              <a:latin typeface="Cambria Math" panose="02040503050406030204" pitchFamily="18" charset="0"/>
              <a:ea typeface="黑体" panose="02010609060101010101" pitchFamily="49" charset="-122"/>
              <a:cs typeface="Cambria Math" panose="020405030504060302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4.3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波形定时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问题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圆角矩形 15" title="1.研究背景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525270" y="1622425"/>
            <a:ext cx="3837940" cy="3754120"/>
            <a:chOff x="564" y="3042"/>
            <a:chExt cx="6044" cy="5912"/>
          </a:xfrm>
        </p:grpSpPr>
        <p:pic>
          <p:nvPicPr>
            <p:cNvPr id="5" name="图片 4" descr="阴极超前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4" y="3042"/>
              <a:ext cx="6045" cy="5912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625" y="7503"/>
              <a:ext cx="1370" cy="1370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799580" y="1622425"/>
            <a:ext cx="3839210" cy="3754120"/>
            <a:chOff x="7014" y="3042"/>
            <a:chExt cx="6046" cy="5912"/>
          </a:xfrm>
        </p:grpSpPr>
        <p:pic>
          <p:nvPicPr>
            <p:cNvPr id="13" name="图片 12" descr="阴极死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14" y="3042"/>
              <a:ext cx="6046" cy="5913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7078" y="7503"/>
              <a:ext cx="1370" cy="1370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280670" y="1619885"/>
            <a:ext cx="6568440" cy="5180330"/>
            <a:chOff x="442" y="2551"/>
            <a:chExt cx="10344" cy="8158"/>
          </a:xfrm>
        </p:grpSpPr>
        <p:pic>
          <p:nvPicPr>
            <p:cNvPr id="4" name="图片 3" descr="截面-Log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42" y="2551"/>
              <a:ext cx="10345" cy="8158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8058" y="7609"/>
              <a:ext cx="1305" cy="2251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4.4 1 </a:t>
            </a:r>
            <a:r>
              <a:rPr lang="en-US" altLang="zh-CN" sz="2800" cap="none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keV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以上截面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偏低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3" name="圆角矩形 15" title="1.研究背景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idx="1"/>
            <p:custDataLst>
              <p:tags r:id="rId6"/>
            </p:custDataLst>
          </p:nvPr>
        </p:nvSpPr>
        <p:spPr>
          <a:xfrm>
            <a:off x="6477635" y="2640330"/>
            <a:ext cx="5560695" cy="3987800"/>
          </a:xfrm>
        </p:spPr>
        <p:txBody>
          <a:bodyPr>
            <a:noAutofit/>
          </a:bodyPr>
          <a:lstStyle/>
          <a:p>
            <a:pPr fontAlgn="auto">
              <a:lnSpc>
                <a:spcPct val="120000"/>
              </a:lnSpc>
            </a:pP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与评价库结果相比，</a:t>
            </a:r>
            <a:r>
              <a:rPr lang="en-US" altLang="zh-CN" sz="2400" i="1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 cap="none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en-US" altLang="zh-CN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&gt; 1 keV</a:t>
            </a: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时，截面测量结果偏低</a:t>
            </a:r>
            <a:r>
              <a:rPr lang="en-US" altLang="zh-CN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13 % ~23 %</a:t>
            </a: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可能存在潜在的死时间效应导致的事件丢失。</a:t>
            </a:r>
            <a:endParaRPr lang="zh-CN" altLang="en-US" sz="24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基于</a:t>
            </a:r>
            <a:r>
              <a:rPr lang="en-US" altLang="zh-CN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pad</a:t>
            </a: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定时的方法也会带来较大的</a:t>
            </a:r>
            <a:r>
              <a:rPr lang="en-US" altLang="zh-CN" sz="2400" i="1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en-US" altLang="zh-CN" sz="2400" cap="none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4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计算误差。</a:t>
            </a:r>
            <a:endParaRPr lang="zh-CN" altLang="en-US" sz="24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</a:pPr>
            <a:endParaRPr lang="zh-CN" altLang="en-US" sz="24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1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endParaRPr lang="zh-CN" altLang="en-US" sz="24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598400" y="6357600"/>
            <a:ext cx="764215" cy="365125"/>
          </a:xfrm>
        </p:spPr>
        <p:txBody>
          <a:bodyPr/>
          <a:lstStyle/>
          <a:p>
            <a:fld id="{74A286CE-CDBA-4802-A857-7265CC2C9B45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51656" y="1996713"/>
            <a:ext cx="11735543" cy="3907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50000"/>
              </a:lnSpc>
              <a:spcBef>
                <a:spcPts val="1200"/>
              </a:spcBef>
            </a:pP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、设计基于</a:t>
            </a: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CSNS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反角白光中子源，使用</a:t>
            </a:r>
            <a:r>
              <a:rPr 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MTPC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测量</a:t>
            </a: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U-235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裂变截面的实验方案；</a:t>
            </a:r>
            <a:endParaRPr lang="zh-CN" altLang="en-US" sz="22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Bef>
                <a:spcPts val="1200"/>
              </a:spcBef>
            </a:pP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、在白光中子源上系统性测量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了</a:t>
            </a: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U-235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裂变截面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zh-CN" altLang="en-US" sz="22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Bef>
                <a:spcPts val="1200"/>
              </a:spcBef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、得到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0.5 eV ~ 100 keV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范围内，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54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个能点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上的</a:t>
            </a: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U-235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裂变截面结果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zh-CN" altLang="en-US" sz="22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Bef>
                <a:spcPts val="1200"/>
              </a:spcBef>
            </a:pP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、成功将基于</a:t>
            </a:r>
            <a:r>
              <a:rPr lang="en-US" altLang="zh-CN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的裂变截面测量从单能中子源拓展至</a:t>
            </a:r>
            <a:r>
              <a:rPr lang="zh-CN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白光中子源；</a:t>
            </a:r>
            <a:endParaRPr lang="zh-CN" altLang="en-US" sz="22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Bef>
                <a:spcPts val="1200"/>
              </a:spcBef>
            </a:pP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、为了得到高精度的裂变截面，</a:t>
            </a:r>
            <a:r>
              <a:rPr lang="en-US" altLang="zh-CN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MTPC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存在一系列问题尚待</a:t>
            </a:r>
            <a:r>
              <a:rPr lang="zh-CN" altLang="en-US" sz="2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解决。</a:t>
            </a:r>
            <a:endParaRPr lang="zh-CN" altLang="en-US" sz="22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0" algn="just" fontAlgn="auto">
              <a:lnSpc>
                <a:spcPct val="150000"/>
              </a:lnSpc>
              <a:spcBef>
                <a:spcPts val="1200"/>
              </a:spcBef>
            </a:pPr>
            <a:endParaRPr lang="en-US" altLang="zh-CN" sz="2200" dirty="0">
              <a:solidFill>
                <a:prstClr val="black">
                  <a:lumMod val="95000"/>
                  <a:lumOff val="5000"/>
                </a:prstClr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圆角矩形 15" title="1.研究背景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2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8" y="813600"/>
            <a:ext cx="6531281" cy="740368"/>
          </a:xfrm>
        </p:spPr>
        <p:txBody>
          <a:bodyPr>
            <a:noAutofit/>
          </a:bodyPr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4.5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总结与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展望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内容占位符 3"/>
              <p:cNvSpPr>
                <a:spLocks noGrp="1"/>
              </p:cNvSpPr>
              <p:nvPr>
                <p:ph idx="1"/>
              </p:nvPr>
            </p:nvSpPr>
            <p:spPr>
              <a:xfrm>
                <a:off x="612820" y="1377498"/>
                <a:ext cx="10972800" cy="5480509"/>
              </a:xfrm>
            </p:spPr>
            <p:txBody>
              <a:bodyPr>
                <a:normAutofit/>
              </a:bodyPr>
              <a:lstStyle/>
              <a:p>
                <a:pPr marL="0" indent="-457200" algn="just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[1] David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R.Nygren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Proposal to investigate the feasibility of a novel concept in particle detection, LBNL internal note, February 1974</a:t>
                </a:r>
                <a:endParaRPr lang="en-US" altLang="zh-CN" sz="15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 algn="just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[2] M. Heffner , D.M.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Asner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, R.G. Baker et al., A time projection chamber for high accuracy and precision fission cross-section </a:t>
                </a:r>
                <a:endParaRPr lang="en-US" altLang="zh-CN" sz="15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measurements, Nuclear Instruments and Methods in Physics Research A, 759 (2014) 50-64</a:t>
                </a:r>
                <a:endParaRPr lang="en-US" altLang="zh-CN" sz="15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[3] F.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Tovesson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D. Duke, V.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Geppert-Kleinrath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et al., Fission fragment yields and total kinetic energy release in neutron-induced fission   </a:t>
                </a:r>
                <a:endParaRPr lang="en-US" altLang="zh-CN" sz="15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of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zh-CN" altLang="zh-CN" sz="1500" i="1">
                            <a:effectLst/>
                            <a:latin typeface="Cambria Math" panose="02040503050406030204" pitchFamily="18" charset="0"/>
                            <a:ea typeface="Cambria Math" panose="02040503050406030204"/>
                            <a:cs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zh-CN" sz="1500" i="1"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235</m:t>
                        </m:r>
                        <m:r>
                          <a:rPr lang="en-US" altLang="zh-CN" sz="1500" i="1"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1500" i="1"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238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15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U</m:t>
                        </m:r>
                      </m:e>
                    </m:sPre>
                  </m:oMath>
                </a14:m>
                <a:r>
                  <a:rPr lang="en-US" altLang="zh-CN" sz="15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zh-CN" altLang="zh-CN" sz="1500" i="1">
                            <a:effectLst/>
                            <a:latin typeface="Cambria Math" panose="02040503050406030204" pitchFamily="18" charset="0"/>
                            <a:ea typeface="Cambria Math" panose="02040503050406030204"/>
                            <a:cs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zh-CN" sz="1500" i="1"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239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15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Pu</m:t>
                        </m:r>
                      </m:e>
                    </m:sPre>
                  </m:oMath>
                </a14:m>
                <a:r>
                  <a:rPr lang="en-US" altLang="zh-CN" sz="15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EPJ Web of Conferences, 169,00024(2018)</a:t>
                </a:r>
                <a:endParaRPr lang="en-US" altLang="zh-CN" sz="1500" dirty="0">
                  <a:effectLst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[4] J.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Ruz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D.M.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Asner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R.G. Baker et al., The NIFFTE project, Journal of Instrumentation, 2013 JINST 8 C12018</a:t>
                </a:r>
                <a:endParaRPr lang="en-US" altLang="zh-CN" sz="15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[5] L. Snyder, D.M. </a:t>
                </a:r>
                <a:r>
                  <a:rPr lang="en-US" altLang="zh-CN" sz="15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Asner</a:t>
                </a:r>
                <a:r>
                  <a:rPr lang="en-US" altLang="zh-CN" sz="15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R.G. Baker et al., Measuring the α/SF Branching Ratio of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zh-CN" altLang="zh-CN" sz="1500" i="1">
                            <a:effectLst/>
                            <a:latin typeface="Cambria Math" panose="02040503050406030204" pitchFamily="18" charset="0"/>
                            <a:ea typeface="Cambria Math" panose="02040503050406030204"/>
                            <a:cs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zh-CN" sz="1500" i="1"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252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15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Cf</m:t>
                        </m:r>
                      </m:e>
                    </m:sPre>
                  </m:oMath>
                </a14:m>
                <a:r>
                  <a:rPr lang="en-US" altLang="zh-CN" sz="15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with the NIFFTE TPC, Nuclear Data Sheets, </a:t>
                </a:r>
                <a:endParaRPr lang="en-US" altLang="zh-CN" sz="1500" dirty="0">
                  <a:effectLst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dirty="0">
                    <a:effectLst/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119 (2014) 386-388</a:t>
                </a:r>
                <a:endParaRPr lang="en-US" altLang="zh-CN" sz="1500" dirty="0">
                  <a:effectLst/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[6]</a:t>
                </a:r>
                <a:r>
                  <a:rPr lang="en-US" altLang="zh-CN" sz="14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R. </a:t>
                </a:r>
                <a:r>
                  <a:rPr lang="en-US" altLang="zh-CN" sz="1500" kern="1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Meharchand</a:t>
                </a:r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D.M. </a:t>
                </a:r>
                <a:r>
                  <a:rPr lang="en-US" altLang="zh-CN" sz="1500" kern="1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Asner</a:t>
                </a:r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, R.G. Baker et al., Commissioning the NIFFTE Time Projection Chamber: Towards the 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zh-CN" altLang="zh-CN" sz="1500" i="1" kern="100">
                            <a:latin typeface="Cambria Math" panose="02040503050406030204" pitchFamily="18" charset="0"/>
                            <a:ea typeface="Cambria Math" panose="02040503050406030204"/>
                            <a:cs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zh-CN" sz="1500" i="1" kern="10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238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1500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U</m:t>
                        </m:r>
                      </m:e>
                    </m:sPre>
                  </m:oMath>
                </a14:m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sPre>
                      <m:sPrePr>
                        <m:ctrlPr>
                          <a:rPr lang="zh-CN" altLang="zh-CN" sz="1500" i="1" kern="100">
                            <a:latin typeface="Cambria Math" panose="02040503050406030204" pitchFamily="18" charset="0"/>
                            <a:ea typeface="Cambria Math" panose="02040503050406030204"/>
                            <a:cs typeface="Cambria Math" panose="02040503050406030204" pitchFamily="18" charset="0"/>
                          </a:rPr>
                        </m:ctrlPr>
                      </m:sPrePr>
                      <m:sub/>
                      <m:sup>
                        <m:r>
                          <a:rPr lang="en-US" altLang="zh-CN" sz="1500" i="1" kern="10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235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1500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U</m:t>
                        </m:r>
                      </m:e>
                    </m:sPre>
                  </m:oMath>
                </a14:m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altLang="zh-CN" sz="1500" kern="100" dirty="0" err="1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n,f</a:t>
                </a:r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) </a:t>
                </a:r>
                <a:endParaRPr lang="en-US" altLang="zh-CN" sz="1500" kern="1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5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Cross-section Ratio, Nuclear Data Sheets, 119 (2014) 373-376</a:t>
                </a:r>
                <a:endParaRPr lang="en-US" altLang="zh-CN" sz="1500" kern="1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4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[7] Francisco José Iguaz , Stefano Panebianco, Michael Axiotis et al., The FIDIAS project: Development of a Micromegas TPC for the </a:t>
                </a:r>
                <a:endParaRPr lang="en-US" altLang="zh-CN" sz="1400" kern="1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4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       detection of low-energy heavy ions, </a:t>
                </a:r>
                <a:r>
                  <a:rPr lang="en-US" altLang="zh-CN" sz="1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Nuclear Instruments and Methods in Physics Research A, 735 (2014) 399-407</a:t>
                </a:r>
                <a:endParaRPr lang="en-US" altLang="zh-CN" sz="1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marL="0" indent="-457200">
                  <a:buNone/>
                </a:pPr>
                <a:r>
                  <a:rPr lang="en-US" altLang="zh-CN" sz="1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[8] Y. Yan, Y. Li, M. Huang et al., The differentiation between fission fragments and </a:t>
                </a:r>
                <a:r>
                  <a:rPr lang="en-US" altLang="zh-CN" sz="14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alpha particles by a Time Projection Chamber, </a:t>
                </a:r>
                <a:endParaRPr lang="en-US" altLang="zh-CN" sz="1400" kern="1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-457200">
                  <a:buNone/>
                </a:pPr>
                <a:r>
                  <a:rPr lang="en-US" altLang="zh-CN" sz="1400" kern="1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       </a:t>
                </a:r>
                <a:r>
                  <a:rPr lang="en-US" altLang="zh-CN" sz="1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Journal of Instrumentation, 2018 JINST 13 P02014</a:t>
                </a:r>
                <a:endParaRPr lang="en-US" altLang="zh-CN" sz="1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marL="0" indent="-457200">
                  <a:buNone/>
                </a:pPr>
                <a:r>
                  <a:rPr lang="en-US" altLang="zh-CN" sz="1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[9] E. Koshchiy, G.V. Rogachev, E. Pollacco et al., Texas Active Target (TexAT) detector for experiments with rare isotope beams, </a:t>
                </a:r>
                <a:endParaRPr lang="en-US" altLang="zh-CN" sz="1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marL="0" indent="-457200">
                  <a:buNone/>
                </a:pPr>
                <a:r>
                  <a:rPr lang="en-US" altLang="zh-CN" sz="1400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  <a:sym typeface="+mn-ea"/>
                  </a:rPr>
                  <a:t>       Nuclear Instruments and Methods in Physics Research A, Mar 21, 2020</a:t>
                </a:r>
                <a:endParaRPr lang="en-US" altLang="zh-CN" sz="1400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marL="0" indent="-457200">
                  <a:buNone/>
                </a:pPr>
                <a:endParaRPr lang="en-US" altLang="zh-CN" sz="14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/>
                  <a:sym typeface="+mn-ea"/>
                </a:endParaRPr>
              </a:p>
              <a:p>
                <a:pPr marL="0" indent="-457200">
                  <a:buNone/>
                </a:pPr>
                <a:endParaRPr lang="en-US" altLang="zh-CN" sz="140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/>
                  <a:sym typeface="+mn-ea"/>
                </a:endParaRPr>
              </a:p>
              <a:p>
                <a:pPr marL="0" indent="-457200">
                  <a:buNone/>
                </a:pPr>
                <a:endParaRPr lang="zh-CN" altLang="zh-CN" sz="1400" kern="1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CN" sz="1500" dirty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CN" sz="1500" dirty="0">
                  <a:latin typeface="Calibri" panose="020F0502020204030204"/>
                  <a:ea typeface="宋体" panose="02010600030101010101" pitchFamily="2" charset="-122"/>
                  <a:cs typeface="Times New Roman" panose="02020603050405020304"/>
                </a:endParaRPr>
              </a:p>
              <a:p>
                <a:pPr marL="0" indent="0">
                  <a:buNone/>
                </a:pPr>
                <a:endParaRPr lang="en-US" altLang="zh-CN" sz="1600" dirty="0">
                  <a:latin typeface="Calibri" panose="020F0502020204030204"/>
                  <a:ea typeface="宋体" panose="02010600030101010101" pitchFamily="2" charset="-122"/>
                  <a:cs typeface="Times New Roman" panose="02020603050405020304"/>
                </a:endParaRPr>
              </a:p>
              <a:p>
                <a:pPr marL="0" indent="0">
                  <a:buNone/>
                </a:pPr>
                <a:endParaRPr lang="en-US" altLang="zh-CN" sz="1600" dirty="0"/>
              </a:p>
              <a:p>
                <a:pPr marL="0" indent="0">
                  <a:buNone/>
                </a:pPr>
                <a:endParaRPr lang="zh-CN" altLang="zh-CN" sz="1600" dirty="0"/>
              </a:p>
              <a:p>
                <a:pPr marL="0" indent="0">
                  <a:buNone/>
                </a:pPr>
                <a:endParaRPr lang="en-US" altLang="zh-CN" sz="1600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>
          <p:sp>
            <p:nvSpPr>
              <p:cNvPr id="4" name="内容占位符 3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2820" y="1377498"/>
                <a:ext cx="10972800" cy="5480509"/>
              </a:xfrm>
              <a:blipFill rotWithShape="1">
                <a:blip r:embed="rId1"/>
                <a:stretch>
                  <a:fillRect t="-3" b="-89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60"/>
            <a:ext cx="2743200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3923" y="490113"/>
            <a:ext cx="10798481" cy="740368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参考文献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998652" y="1353465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4115480" y="2572989"/>
            <a:ext cx="4143921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谢谢各位老师</a:t>
            </a: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en-US" altLang="zh-CN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欢迎批评指正</a:t>
            </a:r>
            <a:endParaRPr lang="zh-CN" altLang="zh-CN" sz="4400" b="1" dirty="0">
              <a:latin typeface="Calibri" panose="020F0502020204030204" pitchFamily="34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998652" y="1674775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新LOGO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9515" y="140680"/>
            <a:ext cx="1556948" cy="144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4" r="10948"/>
          <a:stretch>
            <a:fillRect/>
          </a:stretch>
        </p:blipFill>
        <p:spPr>
          <a:xfrm>
            <a:off x="0" y="635"/>
            <a:ext cx="4248785" cy="158940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z="1800" smtClean="0"/>
            </a:fld>
            <a:endParaRPr lang="zh-CN" altLang="en-US" sz="1800"/>
          </a:p>
        </p:txBody>
      </p:sp>
      <p:cxnSp>
        <p:nvCxnSpPr>
          <p:cNvPr id="7" name="直接连接符 6"/>
          <p:cNvCxnSpPr/>
          <p:nvPr/>
        </p:nvCxnSpPr>
        <p:spPr>
          <a:xfrm>
            <a:off x="998652" y="3770093"/>
            <a:ext cx="10201141" cy="1665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8" name="圆角矩形 15" title="1.研究背景"/>
          <p:cNvSpPr/>
          <p:nvPr>
            <p:custDataLst>
              <p:tags r:id="rId1"/>
            </p:custDataLst>
          </p:nvPr>
        </p:nvSpPr>
        <p:spPr>
          <a:xfrm>
            <a:off x="3908068" y="1784137"/>
            <a:ext cx="4363164" cy="174803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、研究背景</a:t>
            </a:r>
            <a:endParaRPr lang="zh-CN" altLang="en-US" sz="48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9618304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1.1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时间投影室（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TPC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）在核反应截面测量中的应用前景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757035" y="2035810"/>
            <a:ext cx="4781550" cy="5080635"/>
          </a:xfrm>
        </p:spPr>
        <p:txBody>
          <a:bodyPr>
            <a:normAutofit lnSpcReduction="10000"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zh-CN" alt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随着核科学与技术的发展，在以下三个方面需要精度更高（</a:t>
            </a:r>
            <a:r>
              <a:rPr lang="en-US" altLang="zh-CN" sz="220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&lt;1 %</a:t>
            </a:r>
            <a:r>
              <a:rPr lang="zh-CN" alt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）的截面数据</a:t>
            </a:r>
            <a:r>
              <a:rPr lang="en-US" altLang="zh-CN" sz="2200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:</a:t>
            </a:r>
            <a:endParaRPr lang="en-US" altLang="zh-CN" sz="2200" dirty="0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lvl="2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新型反应堆模拟计算</a:t>
            </a:r>
            <a:endParaRPr lang="zh-CN" altLang="en-US" dirty="0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2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新型核武器设计</a:t>
            </a:r>
            <a:endParaRPr lang="zh-CN" altLang="en-US" dirty="0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lvl="2" fontAlgn="auto">
              <a:lnSpc>
                <a:spcPct val="120000"/>
              </a:lnSpc>
              <a:buSzPct val="50000"/>
              <a:buFont typeface="Wingdings" panose="05000000000000000000" charset="0"/>
              <a:buChar char="Ø"/>
            </a:pPr>
            <a:r>
              <a:rPr lang="zh-CN" altLang="en-US" dirty="0">
                <a:solidFill>
                  <a:prstClr val="black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核融合计算</a:t>
            </a:r>
            <a:endParaRPr lang="en-US" altLang="zh-CN" dirty="0">
              <a:solidFill>
                <a:prstClr val="black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zh-CN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时间投影室（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en-US" altLang="zh-CN" sz="2200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[1]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，具有粒子径迹重建能力与种类鉴别能力。</a:t>
            </a:r>
            <a:endParaRPr lang="zh-CN" altLang="zh-CN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核反应截面测量是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应用的新领域，代表性工作是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NIFFTE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裂变截面测量项目</a:t>
            </a:r>
            <a:r>
              <a:rPr lang="en-US" altLang="zh-CN" sz="2200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[2-6]</a:t>
            </a:r>
            <a:r>
              <a:rPr lang="zh-CN" altLang="en-US" sz="2200" baseline="-25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200" baseline="300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sz="2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81" y="2558354"/>
            <a:ext cx="2913075" cy="242031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11" y="2558141"/>
            <a:ext cx="2952552" cy="2414179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2369047" y="5092547"/>
            <a:ext cx="21945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NIFFTE-TPC</a:t>
            </a:r>
            <a:r>
              <a:rPr lang="en-US" altLang="zh-CN" sz="20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[2,4]</a:t>
            </a:r>
            <a:endParaRPr lang="en-US" altLang="zh-CN" sz="2000" baseline="30000" dirty="0">
              <a:solidFill>
                <a:schemeClr val="tx1"/>
              </a:solidFill>
              <a:uFillTx/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15" title="1.研究背景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5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圆角矩形 15" title="1.研究背景"/>
          <p:cNvSpPr/>
          <p:nvPr>
            <p:custDataLst>
              <p:tags r:id="rId6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6965950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1.2 TPC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测量裂变截面优势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8023635" y="1782550"/>
            <a:ext cx="4168365" cy="5080781"/>
          </a:xfrm>
        </p:spPr>
        <p:txBody>
          <a:bodyPr>
            <a:norm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使用电离室（裂变室）测量裂变反应截面有三个主要的误差来源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2" fontAlgn="auto">
              <a:lnSpc>
                <a:spcPct val="130000"/>
              </a:lnSpc>
              <a:spcBef>
                <a:spcPts val="0"/>
              </a:spcBef>
              <a:buSzPct val="50000"/>
              <a:buFont typeface="Wingdings" panose="05000000000000000000" charset="0"/>
              <a:buChar char="Ø"/>
            </a:pPr>
            <a:r>
              <a:rPr lang="el-GR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α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粒子与裂变碎片区分</a:t>
            </a:r>
            <a:endParaRPr lang="zh-CN" altLang="en-US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2" fontAlgn="auto">
              <a:lnSpc>
                <a:spcPct val="130000"/>
              </a:lnSpc>
              <a:spcBef>
                <a:spcPts val="0"/>
              </a:spcBef>
              <a:buSzPct val="50000"/>
              <a:buFont typeface="Wingdings" panose="05000000000000000000" charset="0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样品与中子束均匀性</a:t>
            </a:r>
            <a:endParaRPr lang="zh-CN" altLang="en-US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lvl="2" fontAlgn="auto">
              <a:lnSpc>
                <a:spcPct val="130000"/>
              </a:lnSpc>
              <a:spcBef>
                <a:spcPts val="0"/>
              </a:spcBef>
              <a:buSzPct val="50000"/>
              <a:buFont typeface="Wingdings" panose="05000000000000000000" charset="0"/>
              <a:buChar char="Ø"/>
            </a:pP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参考核反应截面误差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使用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测量裂变截面最终有望减小以上三类误差</a:t>
            </a:r>
            <a:endParaRPr lang="en-US" altLang="zh-CN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基于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的粒子种类鉴别，可以首先提高裂变碎片的区分精度，提高探测效率减小误差</a:t>
            </a:r>
            <a:r>
              <a:rPr lang="en-US" altLang="zh-CN" sz="2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endParaRPr lang="en-US" altLang="zh-CN" sz="20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sz="2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28" y="1724085"/>
            <a:ext cx="2605749" cy="2317621"/>
          </a:xfrm>
          <a:prstGeom prst="rect">
            <a:avLst/>
          </a:prstGeom>
          <a:noFill/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29" y="4243403"/>
            <a:ext cx="2939731" cy="211468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174" y="4334009"/>
            <a:ext cx="2888203" cy="20240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3887817"/>
            <a:ext cx="36160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电离室测量</a:t>
            </a:r>
            <a:r>
              <a:rPr lang="en-US" altLang="zh-CN" sz="1400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238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U(</a:t>
            </a:r>
            <a:r>
              <a:rPr lang="en-US" altLang="zh-CN" sz="14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14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 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裂变事件脉冲幅度谱</a:t>
            </a:r>
            <a:endParaRPr lang="zh-CN" altLang="en-US" sz="14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06800" y="3877577"/>
            <a:ext cx="461645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TPC</a:t>
            </a:r>
            <a:r>
              <a:rPr lang="zh-CN" altLang="en-US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模拟</a:t>
            </a:r>
            <a:r>
              <a:rPr lang="en-US" altLang="zh-CN" sz="1400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232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Th(</a:t>
            </a:r>
            <a:r>
              <a:rPr lang="en-US" altLang="zh-CN" sz="14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 </a:t>
            </a:r>
            <a:r>
              <a:rPr lang="en-US" altLang="zh-CN" sz="1400" i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f 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裂变事件脉冲幅度</a:t>
            </a:r>
            <a:r>
              <a:rPr lang="en-US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径迹长度二维</a:t>
            </a:r>
            <a:r>
              <a:rPr lang="zh-CN" altLang="zh-CN" sz="1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谱</a:t>
            </a:r>
            <a:endParaRPr lang="zh-CN" altLang="en-US" sz="14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808327" y="6341129"/>
            <a:ext cx="2320925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衰变α粒子 径迹起点分布</a:t>
            </a:r>
            <a:r>
              <a:rPr lang="en-US" altLang="zh-CN" sz="14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[2,5]</a:t>
            </a:r>
            <a:endParaRPr lang="en-US" altLang="zh-CN" sz="1400" baseline="30000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386072" y="6325835"/>
            <a:ext cx="2760980" cy="306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14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中子散射反冲核 径迹起点分布</a:t>
            </a:r>
            <a:r>
              <a:rPr lang="en-US" altLang="zh-CN" sz="14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[2,5]</a:t>
            </a:r>
            <a:endParaRPr lang="en-US" altLang="zh-CN" sz="1400" baseline="30000" dirty="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804285" y="843547"/>
            <a:ext cx="3697605" cy="3043555"/>
            <a:chOff x="5991" y="771"/>
            <a:chExt cx="5823" cy="4793"/>
          </a:xfrm>
        </p:grpSpPr>
        <p:grpSp>
          <p:nvGrpSpPr>
            <p:cNvPr id="20" name="组合 19"/>
            <p:cNvGrpSpPr/>
            <p:nvPr/>
          </p:nvGrpSpPr>
          <p:grpSpPr>
            <a:xfrm>
              <a:off x="6232" y="2365"/>
              <a:ext cx="5002" cy="2986"/>
              <a:chOff x="6232" y="2365"/>
              <a:chExt cx="5002" cy="2986"/>
            </a:xfrm>
          </p:grpSpPr>
          <p:grpSp>
            <p:nvGrpSpPr>
              <p:cNvPr id="8" name="组合 7"/>
              <p:cNvGrpSpPr/>
              <p:nvPr/>
            </p:nvGrpSpPr>
            <p:grpSpPr>
              <a:xfrm>
                <a:off x="6232" y="2385"/>
                <a:ext cx="5002" cy="2966"/>
                <a:chOff x="6232" y="2385"/>
                <a:chExt cx="5002" cy="2966"/>
              </a:xfrm>
            </p:grpSpPr>
            <p:pic>
              <p:nvPicPr>
                <p:cNvPr id="3" name="图片 2" descr="Energy-LengthTrk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232" y="2385"/>
                  <a:ext cx="5003" cy="2966"/>
                </a:xfrm>
                <a:prstGeom prst="rect">
                  <a:avLst/>
                </a:prstGeom>
              </p:spPr>
            </p:pic>
            <p:sp>
              <p:nvSpPr>
                <p:cNvPr id="6" name="矩形 5"/>
                <p:cNvSpPr/>
                <p:nvPr/>
              </p:nvSpPr>
              <p:spPr>
                <a:xfrm>
                  <a:off x="10062" y="2698"/>
                  <a:ext cx="655" cy="7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9" name="矩形 18"/>
              <p:cNvSpPr/>
              <p:nvPr/>
            </p:nvSpPr>
            <p:spPr>
              <a:xfrm>
                <a:off x="7777" y="2365"/>
                <a:ext cx="1928" cy="2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文本框 9"/>
            <p:cNvSpPr txBox="1"/>
            <p:nvPr/>
          </p:nvSpPr>
          <p:spPr>
            <a:xfrm>
              <a:off x="7684" y="5106"/>
              <a:ext cx="4130" cy="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Track Length (mm)</a:t>
              </a:r>
              <a:endParaRPr lang="en-US" altLang="zh-CN" sz="13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 rot="16200000">
              <a:off x="4155" y="2607"/>
              <a:ext cx="4130" cy="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30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Amplitude channel</a:t>
              </a:r>
              <a:endParaRPr lang="en-US" altLang="zh-CN" sz="13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2" name="直接连接符 2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15" title="1.研究背景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圆角矩形 15" title="1.研究背景"/>
          <p:cNvSpPr/>
          <p:nvPr>
            <p:custDataLst>
              <p:tags r:id="rId7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圆角矩形 15" title="1.研究背景"/>
          <p:cNvSpPr/>
          <p:nvPr>
            <p:custDataLst>
              <p:tags r:id="rId8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圆角矩形 15" title="1.研究背景"/>
          <p:cNvSpPr/>
          <p:nvPr>
            <p:custDataLst>
              <p:tags r:id="rId9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6965950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1.3 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TPC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+mn-ea"/>
              </a:rPr>
              <a:t>测量核反应截面研究现状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圆角矩形 15" title="1.研究背景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圆角矩形 15" title="1.研究背景"/>
          <p:cNvSpPr/>
          <p:nvPr>
            <p:custDataLst>
              <p:tags r:id="rId2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69595" y="1812925"/>
            <a:ext cx="10826115" cy="5114925"/>
            <a:chOff x="318" y="2591"/>
            <a:chExt cx="17049" cy="8055"/>
          </a:xfrm>
        </p:grpSpPr>
        <p:pic>
          <p:nvPicPr>
            <p:cNvPr id="42" name="图片 4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318" y="2591"/>
              <a:ext cx="4092" cy="3516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432" y="6107"/>
              <a:ext cx="3864" cy="3324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>
              <p:custDataLst>
                <p:tags r:id="rId9"/>
              </p:custDataLst>
            </p:nvPr>
          </p:nvSpPr>
          <p:spPr>
            <a:xfrm>
              <a:off x="1415" y="9436"/>
              <a:ext cx="2634" cy="6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2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NIFFTE</a:t>
              </a:r>
              <a:r>
                <a:rPr lang="en-US" altLang="zh-CN" sz="2200" baseline="30000" dirty="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[2,4]</a:t>
              </a:r>
              <a:endParaRPr lang="en-US" altLang="zh-CN" sz="22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4554" y="2799"/>
              <a:ext cx="4704" cy="3444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5175" y="6377"/>
              <a:ext cx="3684" cy="2784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>
              <p:custDataLst>
                <p:tags r:id="rId14"/>
              </p:custDataLst>
            </p:nvPr>
          </p:nvSpPr>
          <p:spPr>
            <a:xfrm>
              <a:off x="6043" y="9431"/>
              <a:ext cx="2252" cy="12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2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FIDIAS</a:t>
              </a:r>
              <a:r>
                <a:rPr lang="en-US" altLang="zh-CN" sz="2200" baseline="30000" dirty="0"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[7]</a:t>
              </a:r>
              <a:endParaRPr lang="en-US" altLang="zh-CN" sz="22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endPara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8" name="图片 47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516" y="2765"/>
              <a:ext cx="2856" cy="3612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9738" y="6557"/>
              <a:ext cx="2352" cy="2604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>
              <p:custDataLst>
                <p:tags r:id="rId19"/>
              </p:custDataLst>
            </p:nvPr>
          </p:nvSpPr>
          <p:spPr>
            <a:xfrm>
              <a:off x="10303" y="9431"/>
              <a:ext cx="2366" cy="12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2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f-TPC</a:t>
              </a:r>
              <a:r>
                <a:rPr lang="en-US" altLang="zh-CN" sz="2200" baseline="30000" dirty="0"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[8]</a:t>
              </a:r>
              <a:endParaRPr lang="en-US" altLang="zh-CN" sz="22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endPara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51" name="图片 50" descr="AT-TPC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21"/>
            <a:stretch>
              <a:fillRect/>
            </a:stretch>
          </p:blipFill>
          <p:spPr>
            <a:xfrm>
              <a:off x="13203" y="2799"/>
              <a:ext cx="3696" cy="3156"/>
            </a:xfrm>
            <a:prstGeom prst="rect">
              <a:avLst/>
            </a:prstGeom>
          </p:spPr>
        </p:pic>
        <p:pic>
          <p:nvPicPr>
            <p:cNvPr id="52" name="图片 51" descr="AT-TPC-2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13203" y="6596"/>
              <a:ext cx="4164" cy="2429"/>
            </a:xfrm>
            <a:prstGeom prst="rect">
              <a:avLst/>
            </a:prstGeom>
          </p:spPr>
        </p:pic>
        <p:sp>
          <p:nvSpPr>
            <p:cNvPr id="53" name="文本框 52"/>
            <p:cNvSpPr txBox="1"/>
            <p:nvPr>
              <p:custDataLst>
                <p:tags r:id="rId24"/>
              </p:custDataLst>
            </p:nvPr>
          </p:nvSpPr>
          <p:spPr>
            <a:xfrm>
              <a:off x="14133" y="9436"/>
              <a:ext cx="3039" cy="12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200" dirty="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TexAT-TPC</a:t>
              </a:r>
              <a:r>
                <a:rPr lang="en-US" altLang="zh-CN" sz="2200" baseline="30000" dirty="0">
                  <a:uFillTx/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+mn-ea"/>
                </a:rPr>
                <a:t>[9]</a:t>
              </a:r>
              <a:endParaRPr lang="en-US" altLang="zh-CN" sz="2200" baseline="30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  <a:p>
              <a:endPara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7757160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1.4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本工作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MTPC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简介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839688" y="1844040"/>
            <a:ext cx="5409251" cy="2922270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Multi-purpose 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（多功能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TPC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高能所散裂中子源</a:t>
            </a: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CSNS Back-n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组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研发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中科大负责电子学设计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与硬件制作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测量多种中子诱发带电粒子出射反应</a:t>
            </a:r>
            <a:endParaRPr lang="en-US" altLang="zh-CN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1519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路阳极读出单元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阴极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zh-CN" sz="2200" cap="none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mesh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r>
              <a:rPr lang="en-US" altLang="zh-CN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Micromegas</a:t>
            </a:r>
            <a:r>
              <a:rPr lang="zh-CN" altLang="en-US" sz="22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增益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结构</a:t>
            </a: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endParaRPr lang="zh-CN" altLang="en-US" sz="2200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endParaRPr lang="zh-CN" altLang="en-US" sz="2200" baseline="30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</a:pP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sz="2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35" name="图片 3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t="31185" r="37160" b="13187"/>
          <a:stretch>
            <a:fillRect/>
          </a:stretch>
        </p:blipFill>
        <p:spPr>
          <a:xfrm>
            <a:off x="4321763" y="1750587"/>
            <a:ext cx="2339340" cy="2662555"/>
          </a:xfrm>
          <a:prstGeom prst="rect">
            <a:avLst/>
          </a:prstGeom>
          <a:ln>
            <a:noFill/>
          </a:ln>
        </p:spPr>
      </p:pic>
      <p:pic>
        <p:nvPicPr>
          <p:cNvPr id="20" name="图片 20" descr="3-b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83333" y="4499502"/>
            <a:ext cx="2739390" cy="228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4" r="10948"/>
          <a:stretch>
            <a:fillRect/>
          </a:stretch>
        </p:blipFill>
        <p:spPr>
          <a:xfrm>
            <a:off x="7076440" y="4960890"/>
            <a:ext cx="2997835" cy="11214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267315" y="4721495"/>
            <a:ext cx="1600200" cy="160020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圆角矩形 15" title="1.研究背景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10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11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圆角矩形 15" title="1.研究背景"/>
          <p:cNvSpPr/>
          <p:nvPr>
            <p:custDataLst>
              <p:tags r:id="rId12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73100" y="2011680"/>
            <a:ext cx="3231515" cy="430974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4"/>
          <p:cNvSpPr>
            <a:spLocks noGrp="1"/>
          </p:cNvSpPr>
          <p:nvPr>
            <p:ph type="title"/>
          </p:nvPr>
        </p:nvSpPr>
        <p:spPr>
          <a:xfrm>
            <a:off x="784225" y="813600"/>
            <a:ext cx="7757160" cy="740410"/>
          </a:xfrm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1.5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基于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MTPC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的现有测量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结果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610600" y="6356364"/>
            <a:ext cx="2743200" cy="365125"/>
          </a:xfrm>
        </p:spPr>
        <p:txBody>
          <a:bodyPr/>
          <a:lstStyle/>
          <a:p>
            <a:fld id="{6326CCDB-F6A1-45A7-9D9D-0DF03B16ECA3}" type="slidenum">
              <a:rPr lang="zh-CN" altLang="en-US" sz="1800" smtClean="0">
                <a:solidFill>
                  <a:prstClr val="black">
                    <a:tint val="75000"/>
                  </a:prstClr>
                </a:solidFill>
                <a:latin typeface="等线" panose="02010600030101010101" charset="-122"/>
                <a:ea typeface="等线" panose="02010600030101010101" charset="-122"/>
              </a:rPr>
            </a:fld>
            <a:endParaRPr lang="zh-CN" altLang="en-US" sz="1800" dirty="0">
              <a:solidFill>
                <a:prstClr val="black">
                  <a:tint val="75000"/>
                </a:prstClr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998652" y="1579607"/>
            <a:ext cx="10201141" cy="16652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圆角矩形 15" title="1.研究背景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73100" y="195580"/>
            <a:ext cx="2101850" cy="730250"/>
          </a:xfrm>
          <a:prstGeom prst="roundRect">
            <a:avLst/>
          </a:prstGeom>
          <a:solidFill>
            <a:srgbClr val="EBC2AD"/>
          </a:solidFill>
          <a:ln>
            <a:noFill/>
          </a:ln>
          <a:effectLst>
            <a:outerShdw blurRad="127000" dist="127000" dir="2700000" algn="tl" rotWithShape="0">
              <a:srgbClr val="EBC2AD">
                <a:alpha val="4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研究背景</a:t>
            </a:r>
            <a:endParaRPr lang="zh-CN" altLang="en-US" sz="3200" b="1" dirty="0">
              <a:solidFill>
                <a:srgbClr val="9B4C25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圆角矩形 15" title="1.研究背景"/>
          <p:cNvSpPr/>
          <p:nvPr>
            <p:custDataLst>
              <p:tags r:id="rId2"/>
            </p:custDataLst>
          </p:nvPr>
        </p:nvSpPr>
        <p:spPr>
          <a:xfrm>
            <a:off x="3535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实验方法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圆角矩形 15" title="1.研究背景"/>
          <p:cNvSpPr/>
          <p:nvPr>
            <p:custDataLst>
              <p:tags r:id="rId3"/>
            </p:custDataLst>
          </p:nvPr>
        </p:nvSpPr>
        <p:spPr>
          <a:xfrm>
            <a:off x="6397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实验结果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圆角矩形 15" title="1.研究背景"/>
          <p:cNvSpPr/>
          <p:nvPr>
            <p:custDataLst>
              <p:tags r:id="rId4"/>
            </p:custDataLst>
          </p:nvPr>
        </p:nvSpPr>
        <p:spPr>
          <a:xfrm>
            <a:off x="9259200" y="194400"/>
            <a:ext cx="2102400" cy="730800"/>
          </a:xfrm>
          <a:prstGeom prst="roundRect">
            <a:avLst/>
          </a:prstGeom>
          <a:solidFill>
            <a:srgbClr val="EBC2AD">
              <a:alpha val="50000"/>
            </a:srgbClr>
          </a:solidFill>
          <a:ln>
            <a:noFill/>
          </a:ln>
          <a:effectLst>
            <a:outerShdw blurRad="127000" dist="127000" dir="2700000" algn="tl" rotWithShape="0">
              <a:srgbClr val="EBC2AD">
                <a:alpha val="20000"/>
              </a:srgb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zh-CN" altLang="en-US" sz="3200" b="1" dirty="0">
                <a:solidFill>
                  <a:srgbClr val="9B4C25">
                    <a:alpha val="5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问题展望</a:t>
            </a:r>
            <a:endParaRPr lang="zh-CN" altLang="en-US" sz="3200" b="1" dirty="0">
              <a:solidFill>
                <a:srgbClr val="9B4C25">
                  <a:alpha val="5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757670" y="1606550"/>
            <a:ext cx="4208780" cy="3056890"/>
            <a:chOff x="10642" y="2877"/>
            <a:chExt cx="6628" cy="4814"/>
          </a:xfrm>
        </p:grpSpPr>
        <p:pic>
          <p:nvPicPr>
            <p:cNvPr id="18" name="图片 17" descr="图8-202312051533-b"/>
            <p:cNvPicPr>
              <a:picLocks noChangeAspect="1"/>
            </p:cNvPicPr>
            <p:nvPr/>
          </p:nvPicPr>
          <p:blipFill>
            <a:blip r:embed="rId5"/>
            <a:srcRect t="3158"/>
            <a:stretch>
              <a:fillRect/>
            </a:stretch>
          </p:blipFill>
          <p:spPr>
            <a:xfrm>
              <a:off x="10642" y="2877"/>
              <a:ext cx="6629" cy="4814"/>
            </a:xfrm>
            <a:prstGeom prst="rect">
              <a:avLst/>
            </a:prstGeom>
          </p:spPr>
        </p:pic>
        <p:sp>
          <p:nvSpPr>
            <p:cNvPr id="21" name="矩形 20"/>
            <p:cNvSpPr/>
            <p:nvPr/>
          </p:nvSpPr>
          <p:spPr>
            <a:xfrm>
              <a:off x="15897" y="3102"/>
              <a:ext cx="734" cy="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82600" y="1739265"/>
            <a:ext cx="8115300" cy="2666365"/>
          </a:xfrm>
          <a:prstGeom prst="rect">
            <a:avLst/>
          </a:prstGeom>
        </p:spPr>
      </p:pic>
      <p:sp>
        <p:nvSpPr>
          <p:cNvPr id="23" name="内容占位符 22"/>
          <p:cNvSpPr>
            <a:spLocks noGrp="1"/>
          </p:cNvSpPr>
          <p:nvPr>
            <p:ph idx="1"/>
          </p:nvPr>
        </p:nvSpPr>
        <p:spPr>
          <a:xfrm>
            <a:off x="615950" y="4578985"/>
            <a:ext cx="11054715" cy="2783840"/>
          </a:xfrm>
        </p:spPr>
        <p:txBody>
          <a:bodyPr>
            <a:noAutofit/>
          </a:bodyPr>
          <a:p>
            <a:pPr fontAlgn="auto">
              <a:lnSpc>
                <a:spcPct val="120000"/>
              </a:lnSpc>
              <a:spcBef>
                <a:spcPts val="600"/>
              </a:spcBef>
            </a:pPr>
            <a:r>
              <a:rPr lang="zh-CN" altLang="en-US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基于北京大学单能中子源与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，设计实验验证了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进行裂变截面测量的能力，并在</a:t>
            </a:r>
            <a:r>
              <a:rPr lang="en-US" altLang="zh-CN" sz="18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4.50 ~ 5.40 </a:t>
            </a:r>
            <a:r>
              <a:rPr lang="en-US" altLang="zh-CN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MeV</a:t>
            </a:r>
            <a:r>
              <a:rPr lang="zh-CN" altLang="en-US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能区范围内</a:t>
            </a:r>
            <a:r>
              <a:rPr lang="en-US" altLang="zh-CN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个能点下实现了</a:t>
            </a:r>
            <a:r>
              <a:rPr lang="en-US" altLang="zh-CN" sz="1800" cap="none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232</a:t>
            </a:r>
            <a:r>
              <a:rPr lang="en-US" altLang="zh-CN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Th(</a:t>
            </a:r>
            <a:r>
              <a:rPr lang="en-US" altLang="zh-CN" sz="1800" i="1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n, f</a:t>
            </a:r>
            <a:r>
              <a:rPr lang="en-US" altLang="zh-CN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)</a:t>
            </a:r>
            <a:r>
              <a:rPr lang="zh-CN" altLang="en-US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反应截面的实验测量。</a:t>
            </a:r>
            <a:endParaRPr lang="zh-CN" altLang="en-US" sz="1800" cap="none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600"/>
              </a:spcBef>
            </a:pPr>
            <a:r>
              <a:rPr lang="en-US" altLang="zh-CN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</a:t>
            </a:r>
            <a:r>
              <a:rPr lang="zh-CN" altLang="en-US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个能点截面不确定度均在</a:t>
            </a:r>
            <a:r>
              <a:rPr lang="en-US" altLang="zh-CN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5 % </a:t>
            </a:r>
            <a:r>
              <a:rPr lang="zh-CN" altLang="en-US" sz="1800" cap="none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以内，</a:t>
            </a:r>
            <a:r>
              <a:rPr lang="zh-CN" altLang="en-US" sz="1800" b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为我国首次基于</a:t>
            </a:r>
            <a:r>
              <a:rPr lang="en-US" altLang="zh-CN" sz="1800" b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TPC</a:t>
            </a:r>
            <a:r>
              <a:rPr lang="zh-CN" altLang="en-US" sz="1800" b="1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测量得到裂变截面</a:t>
            </a:r>
            <a:r>
              <a:rPr lang="zh-CN" altLang="en-US" sz="1800" cap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1800" cap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fontAlgn="auto">
              <a:lnSpc>
                <a:spcPct val="120000"/>
              </a:lnSpc>
              <a:spcBef>
                <a:spcPts val="600"/>
              </a:spcBef>
            </a:pPr>
            <a:r>
              <a:rPr lang="zh-CN" altLang="en-US" sz="1800" cap="non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在白光中子源上开展的实验是对基于</a:t>
            </a:r>
            <a:r>
              <a:rPr lang="en-US" altLang="zh-CN" sz="1800" cap="non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MTPC</a:t>
            </a:r>
            <a:r>
              <a:rPr lang="zh-CN" altLang="en-US" sz="1800" cap="non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的裂变截面测量方法的拓展。</a:t>
            </a:r>
            <a:endParaRPr lang="zh-CN" altLang="en-US" sz="1800" b="1" cap="none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fontAlgn="auto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altLang="zh-CN" sz="18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en-US" sz="16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H. Bai, et al.,</a:t>
            </a:r>
            <a:r>
              <a:rPr lang="en-US" altLang="zh-CN" sz="16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1600" i="1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Nucl. Instrum. Methods Phys. Res.</a:t>
            </a:r>
            <a:r>
              <a:rPr lang="en-US" altLang="zh-CN" sz="16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A </a:t>
            </a:r>
            <a:r>
              <a:rPr lang="en-US" altLang="zh-CN" sz="1600" b="1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1058</a:t>
            </a:r>
            <a:r>
              <a:rPr lang="en-US" altLang="zh-CN" sz="16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(2024) 168912</a:t>
            </a:r>
            <a:endParaRPr lang="en-US" altLang="zh-CN" sz="1600" cap="none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  <a:p>
            <a:pPr marL="0" indent="0" fontAlgn="auto">
              <a:lnSpc>
                <a:spcPct val="80000"/>
              </a:lnSpc>
              <a:spcBef>
                <a:spcPts val="600"/>
              </a:spcBef>
              <a:buNone/>
            </a:pPr>
            <a:r>
              <a:rPr lang="en-US" altLang="zh-CN" sz="18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16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H. Bai, et al., </a:t>
            </a:r>
            <a:r>
              <a:rPr lang="zh-CN" altLang="en-US" sz="1600" i="1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Chin. Phys.</a:t>
            </a:r>
            <a:r>
              <a:rPr lang="zh-CN" altLang="en-US" sz="1600" cap="none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C </a:t>
            </a:r>
            <a:r>
              <a:rPr lang="en-US" altLang="zh-CN" sz="1600" b="1" cap="none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48</a:t>
            </a:r>
            <a:r>
              <a:rPr lang="en-US" altLang="zh-CN" sz="1600" cap="none" dirty="0">
                <a:solidFill>
                  <a:srgbClr val="000000"/>
                </a:solidFill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 (2024) 104001</a:t>
            </a:r>
            <a:endParaRPr lang="zh-CN" altLang="en-US" sz="1600" cap="none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fontAlgn="auto">
              <a:lnSpc>
                <a:spcPct val="120000"/>
              </a:lnSpc>
            </a:pPr>
            <a:endParaRPr lang="zh-CN" altLang="en-US" sz="1600" cap="none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286CE-CDBA-4802-A857-7265CC2C9B45}" type="slidenum">
              <a:rPr lang="zh-CN" altLang="en-US" sz="1800" smtClean="0"/>
            </a:fld>
            <a:endParaRPr lang="zh-CN" altLang="en-US" sz="1800"/>
          </a:p>
        </p:txBody>
      </p:sp>
      <p:cxnSp>
        <p:nvCxnSpPr>
          <p:cNvPr id="7" name="直接连接符 6"/>
          <p:cNvCxnSpPr/>
          <p:nvPr/>
        </p:nvCxnSpPr>
        <p:spPr>
          <a:xfrm>
            <a:off x="998652" y="3770093"/>
            <a:ext cx="10201141" cy="16652"/>
          </a:xfrm>
          <a:prstGeom prst="line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8" name="圆角矩形 15" title="1.研究背景"/>
          <p:cNvSpPr/>
          <p:nvPr>
            <p:custDataLst>
              <p:tags r:id="rId1"/>
            </p:custDataLst>
          </p:nvPr>
        </p:nvSpPr>
        <p:spPr>
          <a:xfrm>
            <a:off x="3908068" y="1784137"/>
            <a:ext cx="4363164" cy="174803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27000" dist="127000" dir="2700000" algn="tl" rotWithShape="0">
              <a:schemeClr val="accent5">
                <a:lumMod val="40000"/>
                <a:lumOff val="60000"/>
                <a:alpha val="40000"/>
              </a:schemeClr>
            </a:outerShdw>
            <a:softEdge rad="3175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lIns="179705" tIns="71755" rIns="215900" rtlCol="0" anchor="ctr"/>
          <a:lstStyle/>
          <a:p>
            <a:pPr algn="ctr"/>
            <a:r>
              <a:rPr lang="en-US" altLang="zh-CN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48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、实验方法</a:t>
            </a:r>
            <a:endParaRPr lang="zh-CN" altLang="en-US" sz="4800" b="1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DIAGRAM_VIRTUALLY_FRAME" val="{&quot;height&quot;:315.9208661417323,&quot;left&quot;:21.45,&quot;top&quot;:134.9291338582677,&quot;width&quot;:924.3}"/>
</p:tagLst>
</file>

<file path=ppt/tags/tag104.xml><?xml version="1.0" encoding="utf-8"?>
<p:tagLst xmlns:p="http://schemas.openxmlformats.org/presentationml/2006/main">
  <p:tag name="KSO_WM_DIAGRAM_VIRTUALLY_FRAME" val="{&quot;height&quot;:315.9208661417323,&quot;left&quot;:21.45,&quot;top&quot;:134.9291338582677,&quot;width&quot;:924.3}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PP_MARK_KEY" val="2380a058-0bdb-4352-80dc-091eb61a3bd8"/>
  <p:tag name="COMMONDATA" val="eyJoZGlkIjoiZTdjNDJiNjkyNzliOTBmZDcyMGRiNTYzODkzZjMxODEifQ==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UNIT_PLACING_PICTURE_USER_VIEWPORT" val="{&quot;height&quot;:7370.07874015748,&quot;width&quot;:5527.431496062992}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DIAGRAM_VIRTUALLY_FRAME" val="{&quot;height&quot;:412.0843307086614,&quot;left&quot;:6.55,&quot;top&quot;:124.37850393700788,&quot;width&quot;:875.3234645669293}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DIAGRAM_VIRTUALLY_FRAME" val="{&quot;height&quot;:384.65,&quot;left&quot;:501.9,&quot;top&quot;:122.7,&quot;width&quot;:351.85}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DIAGRAM_VIRTUALLY_FRAME" val="{&quot;height&quot;:228.05456692913384,&quot;left&quot;:73.25,&quot;top&quot;:124.37850393700788,&quot;width&quot;:861.3}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  <p:tag name="KSO_WM_DIAGRAM_VIRTUALLY_FRAME" val="{&quot;height&quot;:228.05456692913384,&quot;left&quot;:73.25,&quot;top&quot;:124.37850393700788,&quot;width&quot;:861.3}"/>
</p:tagLst>
</file>

<file path=ppt/tags/tag88.xml><?xml version="1.0" encoding="utf-8"?>
<p:tagLst xmlns:p="http://schemas.openxmlformats.org/presentationml/2006/main">
  <p:tag name="KSO_WM_BEAUTIFY_FLAG" val=""/>
  <p:tag name="KSO_WM_DIAGRAM_VIRTUALLY_FRAME" val="{&quot;height&quot;:228.05456692913384,&quot;left&quot;:73.25,&quot;top&quot;:124.37850393700788,&quot;width&quot;:861.3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sentika">
      <a:majorFont>
        <a:latin typeface="Molot"/>
        <a:ea typeface=""/>
        <a:cs typeface=""/>
      </a:majorFont>
      <a:minorFont>
        <a:latin typeface="Sansati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水滴">
  <a:themeElements>
    <a:clrScheme name="水滴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水滴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水滴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4963</Words>
  <Application>WPS 演示</Application>
  <PresentationFormat>宽屏</PresentationFormat>
  <Paragraphs>513</Paragraphs>
  <Slides>27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8" baseType="lpstr">
      <vt:lpstr>Arial</vt:lpstr>
      <vt:lpstr>宋体</vt:lpstr>
      <vt:lpstr>Wingdings</vt:lpstr>
      <vt:lpstr>微软雅黑</vt:lpstr>
      <vt:lpstr>Calibri</vt:lpstr>
      <vt:lpstr>Times New Roman</vt:lpstr>
      <vt:lpstr>黑体</vt:lpstr>
      <vt:lpstr>Wingdings</vt:lpstr>
      <vt:lpstr>等线</vt:lpstr>
      <vt:lpstr>Cambria Math</vt:lpstr>
      <vt:lpstr>Calibri</vt:lpstr>
      <vt:lpstr>Arial Unicode MS</vt:lpstr>
      <vt:lpstr>Tw Cen MT</vt:lpstr>
      <vt:lpstr>Cambria Math</vt:lpstr>
      <vt:lpstr>MS Mincho</vt:lpstr>
      <vt:lpstr>Segoe Print</vt:lpstr>
      <vt:lpstr>Times New Roman</vt:lpstr>
      <vt:lpstr>Sansation</vt:lpstr>
      <vt:lpstr>Molot</vt:lpstr>
      <vt:lpstr>1_Office Theme</vt:lpstr>
      <vt:lpstr>水滴</vt:lpstr>
      <vt:lpstr>PowerPoint 演示文稿</vt:lpstr>
      <vt:lpstr>PowerPoint 演示文稿</vt:lpstr>
      <vt:lpstr>PowerPoint 演示文稿</vt:lpstr>
      <vt:lpstr>1.1 时间投影室（TPC）在核反应截面测量中的应用前景</vt:lpstr>
      <vt:lpstr>1.2 TPC测量裂变截面优势</vt:lpstr>
      <vt:lpstr>1.3 TPC测量核反应截面研究现状</vt:lpstr>
      <vt:lpstr>1.4 本工作MTPC简介</vt:lpstr>
      <vt:lpstr>1.5 基于MTPC的现有测量结果</vt:lpstr>
      <vt:lpstr>PowerPoint 演示文稿</vt:lpstr>
      <vt:lpstr>2.1 实验布局</vt:lpstr>
      <vt:lpstr>2.2 实验过程</vt:lpstr>
      <vt:lpstr>PowerPoint 演示文稿</vt:lpstr>
      <vt:lpstr>3.1 典型事件径迹</vt:lpstr>
      <vt:lpstr>3.2 测量事件的二维谱分布情况</vt:lpstr>
      <vt:lpstr>3.3 裂变事件测量结果</vt:lpstr>
      <vt:lpstr>3.5 裂变事件的中子能量计数谱</vt:lpstr>
      <vt:lpstr>3.6  裂变截面测量结果</vt:lpstr>
      <vt:lpstr>3.6 裂变截面测量结果</vt:lpstr>
      <vt:lpstr>3.5 裂变截面测量结果</vt:lpstr>
      <vt:lpstr>PowerPoint 演示文稿</vt:lpstr>
      <vt:lpstr>2.3 实验中的问题</vt:lpstr>
      <vt:lpstr>2.3 实验中的问题</vt:lpstr>
      <vt:lpstr>3.4 TOF方法确定中子能量</vt:lpstr>
      <vt:lpstr>4.3 波形定时问题</vt:lpstr>
      <vt:lpstr>4.4 1 keV以上截面偏低</vt:lpstr>
      <vt:lpstr>参考文献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Determination of the 232Th nucleus number using small solid angle method</dc:title>
  <dc:creator>江浩雨</dc:creator>
  <cp:lastModifiedBy>LW</cp:lastModifiedBy>
  <cp:revision>936</cp:revision>
  <dcterms:created xsi:type="dcterms:W3CDTF">2018-05-31T00:41:00Z</dcterms:created>
  <dcterms:modified xsi:type="dcterms:W3CDTF">2024-11-28T09:16:43Z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8DF5718C96034DF49B281846FDAEEBAB_13</vt:lpwstr>
  </property>
  <property fmtid="{D5CDD505-2E9C-101B-9397-08002B2CF9AE}" pid="3" name="KSOProductBuildVer">
    <vt:lpwstr>2052-12.1.0.19302</vt:lpwstr>
  </property>
</Properties>
</file>