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406" r:id="rId2"/>
    <p:sldId id="517" r:id="rId3"/>
    <p:sldId id="759" r:id="rId4"/>
    <p:sldId id="756" r:id="rId5"/>
    <p:sldId id="761" r:id="rId6"/>
    <p:sldId id="757" r:id="rId7"/>
    <p:sldId id="758" r:id="rId8"/>
    <p:sldId id="760" r:id="rId9"/>
    <p:sldId id="763" r:id="rId10"/>
    <p:sldId id="764" r:id="rId11"/>
    <p:sldId id="765" r:id="rId12"/>
    <p:sldId id="766" r:id="rId13"/>
    <p:sldId id="767" r:id="rId14"/>
    <p:sldId id="762" r:id="rId15"/>
    <p:sldId id="768" r:id="rId16"/>
    <p:sldId id="769" r:id="rId17"/>
    <p:sldId id="770" r:id="rId18"/>
    <p:sldId id="772" r:id="rId19"/>
    <p:sldId id="771" r:id="rId20"/>
    <p:sldId id="778" r:id="rId21"/>
    <p:sldId id="773" r:id="rId22"/>
    <p:sldId id="774" r:id="rId23"/>
    <p:sldId id="775" r:id="rId24"/>
    <p:sldId id="776" r:id="rId25"/>
    <p:sldId id="780" r:id="rId26"/>
    <p:sldId id="781" r:id="rId27"/>
    <p:sldId id="644" r:id="rId28"/>
    <p:sldId id="782" r:id="rId29"/>
    <p:sldId id="492"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86" autoAdjust="0"/>
    <p:restoredTop sz="88288" autoAdjust="0"/>
  </p:normalViewPr>
  <p:slideViewPr>
    <p:cSldViewPr>
      <p:cViewPr varScale="1">
        <p:scale>
          <a:sx n="77" d="100"/>
          <a:sy n="77" d="100"/>
        </p:scale>
        <p:origin x="320" y="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300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1B3D011C-3735-52F0-F168-DB1CFB0639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3B3F87DA-EDAC-8714-EAFD-210EED821F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BA6F4D-0094-4C4C-AA43-10B364B87FD0}" type="datetimeFigureOut">
              <a:rPr lang="zh-CN" altLang="en-US" smtClean="0"/>
              <a:t>2024/11/29</a:t>
            </a:fld>
            <a:endParaRPr lang="zh-CN" altLang="en-US"/>
          </a:p>
        </p:txBody>
      </p:sp>
      <p:sp>
        <p:nvSpPr>
          <p:cNvPr id="4" name="页脚占位符 3">
            <a:extLst>
              <a:ext uri="{FF2B5EF4-FFF2-40B4-BE49-F238E27FC236}">
                <a16:creationId xmlns:a16="http://schemas.microsoft.com/office/drawing/2014/main" id="{A91B7301-E7E1-3513-7EF3-02D640743D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622B95FF-0595-3E18-124C-01BB8EE095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80877E-CF1A-46CA-AF43-8CA3ECD52A78}" type="slidenum">
              <a:rPr lang="zh-CN" altLang="en-US" smtClean="0"/>
              <a:t>‹#›</a:t>
            </a:fld>
            <a:endParaRPr lang="zh-CN" altLang="en-US"/>
          </a:p>
        </p:txBody>
      </p:sp>
    </p:spTree>
    <p:extLst>
      <p:ext uri="{BB962C8B-B14F-4D97-AF65-F5344CB8AC3E}">
        <p14:creationId xmlns:p14="http://schemas.microsoft.com/office/powerpoint/2010/main" val="10976995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7C85F-1696-4770-8822-2BB5D88C8A8E}" type="datetimeFigureOut">
              <a:rPr lang="zh-CN" altLang="en-US" smtClean="0"/>
              <a:t>2024/11/29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82F7B2-FA0F-4045-BAAD-DEE32B95B2D4}" type="slidenum">
              <a:rPr lang="zh-CN" altLang="en-US" smtClean="0"/>
              <a:t>‹#›</a:t>
            </a:fld>
            <a:endParaRPr lang="zh-CN" altLang="en-US"/>
          </a:p>
        </p:txBody>
      </p:sp>
    </p:spTree>
    <p:extLst>
      <p:ext uri="{BB962C8B-B14F-4D97-AF65-F5344CB8AC3E}">
        <p14:creationId xmlns:p14="http://schemas.microsoft.com/office/powerpoint/2010/main" val="12241448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505AC-CF5D-EF37-F7AC-ABE1B2A0F6A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167C7BA-D436-3E64-1134-4A4F09AABC4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F9D5F99-B0E3-7F44-663A-FB89A57E35F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C5877B6-5C71-9509-B21B-4CD60B388BA5}"/>
              </a:ext>
            </a:extLst>
          </p:cNvPr>
          <p:cNvSpPr>
            <a:spLocks noGrp="1"/>
          </p:cNvSpPr>
          <p:nvPr>
            <p:ph type="sldNum" sz="quarter" idx="5"/>
          </p:nvPr>
        </p:nvSpPr>
        <p:spPr/>
        <p:txBody>
          <a:bodyPr/>
          <a:lstStyle/>
          <a:p>
            <a:fld id="{AF82F7B2-FA0F-4045-BAAD-DEE32B95B2D4}" type="slidenum">
              <a:rPr lang="zh-CN" altLang="en-US" smtClean="0"/>
              <a:t>3</a:t>
            </a:fld>
            <a:endParaRPr lang="zh-CN" altLang="en-US"/>
          </a:p>
        </p:txBody>
      </p:sp>
    </p:spTree>
    <p:extLst>
      <p:ext uri="{BB962C8B-B14F-4D97-AF65-F5344CB8AC3E}">
        <p14:creationId xmlns:p14="http://schemas.microsoft.com/office/powerpoint/2010/main" val="3480004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FE8D5-F917-0641-F7D7-CDC2A9B6E88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FD3E13B-8AEC-9D3A-59DE-73066FE4EEF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BA67B05-7F1F-E130-8840-08CEAC41630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03F64D0-287B-9CA0-F763-117BA06A2695}"/>
              </a:ext>
            </a:extLst>
          </p:cNvPr>
          <p:cNvSpPr>
            <a:spLocks noGrp="1"/>
          </p:cNvSpPr>
          <p:nvPr>
            <p:ph type="sldNum" sz="quarter" idx="5"/>
          </p:nvPr>
        </p:nvSpPr>
        <p:spPr/>
        <p:txBody>
          <a:bodyPr/>
          <a:lstStyle/>
          <a:p>
            <a:fld id="{AF82F7B2-FA0F-4045-BAAD-DEE32B95B2D4}" type="slidenum">
              <a:rPr lang="zh-CN" altLang="en-US" smtClean="0"/>
              <a:t>12</a:t>
            </a:fld>
            <a:endParaRPr lang="zh-CN" altLang="en-US"/>
          </a:p>
        </p:txBody>
      </p:sp>
    </p:spTree>
    <p:extLst>
      <p:ext uri="{BB962C8B-B14F-4D97-AF65-F5344CB8AC3E}">
        <p14:creationId xmlns:p14="http://schemas.microsoft.com/office/powerpoint/2010/main" val="3231928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8BFC-393C-A4FE-025A-22955081A47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2ED6C0E-DB46-FEB8-AB1B-020A4687EB0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EA85712-270D-B4F7-40B0-C71CF08D558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D434C90D-5E08-ADD5-D095-6B896D2AD36B}"/>
              </a:ext>
            </a:extLst>
          </p:cNvPr>
          <p:cNvSpPr>
            <a:spLocks noGrp="1"/>
          </p:cNvSpPr>
          <p:nvPr>
            <p:ph type="sldNum" sz="quarter" idx="5"/>
          </p:nvPr>
        </p:nvSpPr>
        <p:spPr/>
        <p:txBody>
          <a:bodyPr/>
          <a:lstStyle/>
          <a:p>
            <a:fld id="{AF82F7B2-FA0F-4045-BAAD-DEE32B95B2D4}" type="slidenum">
              <a:rPr lang="zh-CN" altLang="en-US" smtClean="0"/>
              <a:t>13</a:t>
            </a:fld>
            <a:endParaRPr lang="zh-CN" altLang="en-US"/>
          </a:p>
        </p:txBody>
      </p:sp>
    </p:spTree>
    <p:extLst>
      <p:ext uri="{BB962C8B-B14F-4D97-AF65-F5344CB8AC3E}">
        <p14:creationId xmlns:p14="http://schemas.microsoft.com/office/powerpoint/2010/main" val="3049183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7410A-F33A-3CDD-A1DE-8A972F4BF89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C5BE30A-AE4F-E748-39A6-A6747B41E85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458DB3D-80B5-4893-4FD7-DA73AA98AAE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DC10A4A-6D02-2ADC-08A7-437C992B0B09}"/>
              </a:ext>
            </a:extLst>
          </p:cNvPr>
          <p:cNvSpPr>
            <a:spLocks noGrp="1"/>
          </p:cNvSpPr>
          <p:nvPr>
            <p:ph type="sldNum" sz="quarter" idx="5"/>
          </p:nvPr>
        </p:nvSpPr>
        <p:spPr/>
        <p:txBody>
          <a:bodyPr/>
          <a:lstStyle/>
          <a:p>
            <a:fld id="{AF82F7B2-FA0F-4045-BAAD-DEE32B95B2D4}" type="slidenum">
              <a:rPr lang="zh-CN" altLang="en-US" smtClean="0"/>
              <a:t>15</a:t>
            </a:fld>
            <a:endParaRPr lang="zh-CN" altLang="en-US"/>
          </a:p>
        </p:txBody>
      </p:sp>
    </p:spTree>
    <p:extLst>
      <p:ext uri="{BB962C8B-B14F-4D97-AF65-F5344CB8AC3E}">
        <p14:creationId xmlns:p14="http://schemas.microsoft.com/office/powerpoint/2010/main" val="256296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B9C13-1719-AC6C-10BE-2E81572F625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CDE8727-2C15-D71E-FBB1-F3767F242CC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AF717FF-AA36-3C05-5769-8BA63339519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CF9F055-17E3-52B5-FF9E-7A30407C9780}"/>
              </a:ext>
            </a:extLst>
          </p:cNvPr>
          <p:cNvSpPr>
            <a:spLocks noGrp="1"/>
          </p:cNvSpPr>
          <p:nvPr>
            <p:ph type="sldNum" sz="quarter" idx="5"/>
          </p:nvPr>
        </p:nvSpPr>
        <p:spPr/>
        <p:txBody>
          <a:bodyPr/>
          <a:lstStyle/>
          <a:p>
            <a:fld id="{AF82F7B2-FA0F-4045-BAAD-DEE32B95B2D4}" type="slidenum">
              <a:rPr lang="zh-CN" altLang="en-US" smtClean="0"/>
              <a:t>16</a:t>
            </a:fld>
            <a:endParaRPr lang="zh-CN" altLang="en-US"/>
          </a:p>
        </p:txBody>
      </p:sp>
    </p:spTree>
    <p:extLst>
      <p:ext uri="{BB962C8B-B14F-4D97-AF65-F5344CB8AC3E}">
        <p14:creationId xmlns:p14="http://schemas.microsoft.com/office/powerpoint/2010/main" val="196128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7D226-DB33-646A-AA89-5174206B6E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7A6BBD1-3796-A2AE-8B94-508A737425A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4F507B3-F975-AF17-28F2-100A4756A9C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1937152-D8CA-1A50-E9FB-B12B01145C64}"/>
              </a:ext>
            </a:extLst>
          </p:cNvPr>
          <p:cNvSpPr>
            <a:spLocks noGrp="1"/>
          </p:cNvSpPr>
          <p:nvPr>
            <p:ph type="sldNum" sz="quarter" idx="5"/>
          </p:nvPr>
        </p:nvSpPr>
        <p:spPr/>
        <p:txBody>
          <a:bodyPr/>
          <a:lstStyle/>
          <a:p>
            <a:fld id="{AF82F7B2-FA0F-4045-BAAD-DEE32B95B2D4}" type="slidenum">
              <a:rPr lang="zh-CN" altLang="en-US" smtClean="0"/>
              <a:t>17</a:t>
            </a:fld>
            <a:endParaRPr lang="zh-CN" altLang="en-US"/>
          </a:p>
        </p:txBody>
      </p:sp>
    </p:spTree>
    <p:extLst>
      <p:ext uri="{BB962C8B-B14F-4D97-AF65-F5344CB8AC3E}">
        <p14:creationId xmlns:p14="http://schemas.microsoft.com/office/powerpoint/2010/main" val="3843142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F2DCC-6DE5-25C4-42AE-F91FEC0FCA3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FA6AF46-3522-9DB0-44FA-1B2C169CA9F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A47D340-18D4-231E-7F5D-F193A367CB5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0EA7D8C-968B-029B-6A2A-C0AE8F6888A5}"/>
              </a:ext>
            </a:extLst>
          </p:cNvPr>
          <p:cNvSpPr>
            <a:spLocks noGrp="1"/>
          </p:cNvSpPr>
          <p:nvPr>
            <p:ph type="sldNum" sz="quarter" idx="5"/>
          </p:nvPr>
        </p:nvSpPr>
        <p:spPr/>
        <p:txBody>
          <a:bodyPr/>
          <a:lstStyle/>
          <a:p>
            <a:fld id="{AF82F7B2-FA0F-4045-BAAD-DEE32B95B2D4}" type="slidenum">
              <a:rPr lang="zh-CN" altLang="en-US" smtClean="0"/>
              <a:t>18</a:t>
            </a:fld>
            <a:endParaRPr lang="zh-CN" altLang="en-US"/>
          </a:p>
        </p:txBody>
      </p:sp>
    </p:spTree>
    <p:extLst>
      <p:ext uri="{BB962C8B-B14F-4D97-AF65-F5344CB8AC3E}">
        <p14:creationId xmlns:p14="http://schemas.microsoft.com/office/powerpoint/2010/main" val="1859643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1D18B-BA57-6836-C66C-2BAB493E80A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23D1EDD-37E2-8CE2-F812-18CCD6A9CFA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15A1E98-7D37-C5FC-0233-3316B302585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55E86E1-4C84-5A6B-A43A-8F0AE47313CF}"/>
              </a:ext>
            </a:extLst>
          </p:cNvPr>
          <p:cNvSpPr>
            <a:spLocks noGrp="1"/>
          </p:cNvSpPr>
          <p:nvPr>
            <p:ph type="sldNum" sz="quarter" idx="5"/>
          </p:nvPr>
        </p:nvSpPr>
        <p:spPr/>
        <p:txBody>
          <a:bodyPr/>
          <a:lstStyle/>
          <a:p>
            <a:fld id="{AF82F7B2-FA0F-4045-BAAD-DEE32B95B2D4}" type="slidenum">
              <a:rPr lang="zh-CN" altLang="en-US" smtClean="0"/>
              <a:t>19</a:t>
            </a:fld>
            <a:endParaRPr lang="zh-CN" altLang="en-US"/>
          </a:p>
        </p:txBody>
      </p:sp>
    </p:spTree>
    <p:extLst>
      <p:ext uri="{BB962C8B-B14F-4D97-AF65-F5344CB8AC3E}">
        <p14:creationId xmlns:p14="http://schemas.microsoft.com/office/powerpoint/2010/main" val="1848979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8FAB1-E0D8-E7A5-6BBA-4547AC3BB5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621800E-8748-2FB3-7A21-42AC6768B17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021F05E-4B15-79B3-D555-A1403984C79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1EF3E7C-5827-1C93-7759-F4EC24858DC8}"/>
              </a:ext>
            </a:extLst>
          </p:cNvPr>
          <p:cNvSpPr>
            <a:spLocks noGrp="1"/>
          </p:cNvSpPr>
          <p:nvPr>
            <p:ph type="sldNum" sz="quarter" idx="5"/>
          </p:nvPr>
        </p:nvSpPr>
        <p:spPr/>
        <p:txBody>
          <a:bodyPr/>
          <a:lstStyle/>
          <a:p>
            <a:fld id="{AF82F7B2-FA0F-4045-BAAD-DEE32B95B2D4}" type="slidenum">
              <a:rPr lang="zh-CN" altLang="en-US" smtClean="0"/>
              <a:t>20</a:t>
            </a:fld>
            <a:endParaRPr lang="zh-CN" altLang="en-US"/>
          </a:p>
        </p:txBody>
      </p:sp>
    </p:spTree>
    <p:extLst>
      <p:ext uri="{BB962C8B-B14F-4D97-AF65-F5344CB8AC3E}">
        <p14:creationId xmlns:p14="http://schemas.microsoft.com/office/powerpoint/2010/main" val="2525345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0CEF3-45F3-7B1C-0266-44AD8508FA4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C6942AB-6F66-9ABA-8027-A9EEFF9CB36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BCC279C-D73B-6A07-E8E9-20B57B54B8C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88D62D2-9858-9278-5E32-ACE805DA78E0}"/>
              </a:ext>
            </a:extLst>
          </p:cNvPr>
          <p:cNvSpPr>
            <a:spLocks noGrp="1"/>
          </p:cNvSpPr>
          <p:nvPr>
            <p:ph type="sldNum" sz="quarter" idx="5"/>
          </p:nvPr>
        </p:nvSpPr>
        <p:spPr/>
        <p:txBody>
          <a:bodyPr/>
          <a:lstStyle/>
          <a:p>
            <a:fld id="{AF82F7B2-FA0F-4045-BAAD-DEE32B95B2D4}" type="slidenum">
              <a:rPr lang="zh-CN" altLang="en-US" smtClean="0"/>
              <a:t>21</a:t>
            </a:fld>
            <a:endParaRPr lang="zh-CN" altLang="en-US"/>
          </a:p>
        </p:txBody>
      </p:sp>
    </p:spTree>
    <p:extLst>
      <p:ext uri="{BB962C8B-B14F-4D97-AF65-F5344CB8AC3E}">
        <p14:creationId xmlns:p14="http://schemas.microsoft.com/office/powerpoint/2010/main" val="261713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B1132-1E00-8617-CE85-82E4C300E8C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2BE10CA-EEEE-31BC-0404-8596C3A634C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96FCEDA-F644-62A9-820A-B76FDC813A6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29AC2CF-32E2-D325-BFF5-FE5FFFB0AB08}"/>
              </a:ext>
            </a:extLst>
          </p:cNvPr>
          <p:cNvSpPr>
            <a:spLocks noGrp="1"/>
          </p:cNvSpPr>
          <p:nvPr>
            <p:ph type="sldNum" sz="quarter" idx="5"/>
          </p:nvPr>
        </p:nvSpPr>
        <p:spPr/>
        <p:txBody>
          <a:bodyPr/>
          <a:lstStyle/>
          <a:p>
            <a:fld id="{AF82F7B2-FA0F-4045-BAAD-DEE32B95B2D4}" type="slidenum">
              <a:rPr lang="zh-CN" altLang="en-US" smtClean="0"/>
              <a:t>22</a:t>
            </a:fld>
            <a:endParaRPr lang="zh-CN" altLang="en-US"/>
          </a:p>
        </p:txBody>
      </p:sp>
    </p:spTree>
    <p:extLst>
      <p:ext uri="{BB962C8B-B14F-4D97-AF65-F5344CB8AC3E}">
        <p14:creationId xmlns:p14="http://schemas.microsoft.com/office/powerpoint/2010/main" val="3321038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9DB9-D6CC-1160-4F0D-F6F6945B494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420B5AE-54B4-89C1-2473-4CBDCDEEB4C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E0DAEBA-6BB2-410D-15BC-14A93F89F94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7B5EDF2-E684-F45C-C468-A723B7DBF212}"/>
              </a:ext>
            </a:extLst>
          </p:cNvPr>
          <p:cNvSpPr>
            <a:spLocks noGrp="1"/>
          </p:cNvSpPr>
          <p:nvPr>
            <p:ph type="sldNum" sz="quarter" idx="5"/>
          </p:nvPr>
        </p:nvSpPr>
        <p:spPr/>
        <p:txBody>
          <a:bodyPr/>
          <a:lstStyle/>
          <a:p>
            <a:fld id="{AF82F7B2-FA0F-4045-BAAD-DEE32B95B2D4}" type="slidenum">
              <a:rPr lang="zh-CN" altLang="en-US" smtClean="0"/>
              <a:t>4</a:t>
            </a:fld>
            <a:endParaRPr lang="zh-CN" altLang="en-US"/>
          </a:p>
        </p:txBody>
      </p:sp>
    </p:spTree>
    <p:extLst>
      <p:ext uri="{BB962C8B-B14F-4D97-AF65-F5344CB8AC3E}">
        <p14:creationId xmlns:p14="http://schemas.microsoft.com/office/powerpoint/2010/main" val="201907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08C04-BB70-B1FE-A9FE-3AE7F2198D1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3F759B1-8865-E433-5ED7-5391BEA66F4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C989E9B-FA30-12CA-6172-8D8EB67B8EC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5EDCF47-EC29-A89D-4976-43CCA102B0AA}"/>
              </a:ext>
            </a:extLst>
          </p:cNvPr>
          <p:cNvSpPr>
            <a:spLocks noGrp="1"/>
          </p:cNvSpPr>
          <p:nvPr>
            <p:ph type="sldNum" sz="quarter" idx="5"/>
          </p:nvPr>
        </p:nvSpPr>
        <p:spPr/>
        <p:txBody>
          <a:bodyPr/>
          <a:lstStyle/>
          <a:p>
            <a:fld id="{AF82F7B2-FA0F-4045-BAAD-DEE32B95B2D4}" type="slidenum">
              <a:rPr lang="zh-CN" altLang="en-US" smtClean="0"/>
              <a:t>23</a:t>
            </a:fld>
            <a:endParaRPr lang="zh-CN" altLang="en-US"/>
          </a:p>
        </p:txBody>
      </p:sp>
    </p:spTree>
    <p:extLst>
      <p:ext uri="{BB962C8B-B14F-4D97-AF65-F5344CB8AC3E}">
        <p14:creationId xmlns:p14="http://schemas.microsoft.com/office/powerpoint/2010/main" val="1484006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A89B5-569D-7092-D743-E2C0FF4CDDC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421D336-3FAA-E0D0-F6C1-E75E1DB8809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5CB3833-3249-3281-5F27-B821021CB9A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184CD2A-C109-C263-C712-02FF6E884CC8}"/>
              </a:ext>
            </a:extLst>
          </p:cNvPr>
          <p:cNvSpPr>
            <a:spLocks noGrp="1"/>
          </p:cNvSpPr>
          <p:nvPr>
            <p:ph type="sldNum" sz="quarter" idx="5"/>
          </p:nvPr>
        </p:nvSpPr>
        <p:spPr/>
        <p:txBody>
          <a:bodyPr/>
          <a:lstStyle/>
          <a:p>
            <a:fld id="{AF82F7B2-FA0F-4045-BAAD-DEE32B95B2D4}" type="slidenum">
              <a:rPr lang="zh-CN" altLang="en-US" smtClean="0"/>
              <a:t>24</a:t>
            </a:fld>
            <a:endParaRPr lang="zh-CN" altLang="en-US"/>
          </a:p>
        </p:txBody>
      </p:sp>
    </p:spTree>
    <p:extLst>
      <p:ext uri="{BB962C8B-B14F-4D97-AF65-F5344CB8AC3E}">
        <p14:creationId xmlns:p14="http://schemas.microsoft.com/office/powerpoint/2010/main" val="1191555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AF82F7B2-FA0F-4045-BAAD-DEE32B95B2D4}" type="slidenum">
              <a:rPr lang="zh-CN" altLang="en-US" smtClean="0"/>
              <a:t>29</a:t>
            </a:fld>
            <a:endParaRPr lang="zh-CN" altLang="en-US"/>
          </a:p>
        </p:txBody>
      </p:sp>
    </p:spTree>
    <p:extLst>
      <p:ext uri="{BB962C8B-B14F-4D97-AF65-F5344CB8AC3E}">
        <p14:creationId xmlns:p14="http://schemas.microsoft.com/office/powerpoint/2010/main" val="118584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6C3D7-CC4E-7F08-1D2A-84692322D8E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B718482-A989-5C87-3D43-BA01CAC8D52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048313A-F7A8-84FE-56BB-5AAA3E7FD46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3DAA362-FA8B-6FD1-3988-E390BC7E4B87}"/>
              </a:ext>
            </a:extLst>
          </p:cNvPr>
          <p:cNvSpPr>
            <a:spLocks noGrp="1"/>
          </p:cNvSpPr>
          <p:nvPr>
            <p:ph type="sldNum" sz="quarter" idx="5"/>
          </p:nvPr>
        </p:nvSpPr>
        <p:spPr/>
        <p:txBody>
          <a:bodyPr/>
          <a:lstStyle/>
          <a:p>
            <a:fld id="{AF82F7B2-FA0F-4045-BAAD-DEE32B95B2D4}" type="slidenum">
              <a:rPr lang="zh-CN" altLang="en-US" smtClean="0"/>
              <a:t>5</a:t>
            </a:fld>
            <a:endParaRPr lang="zh-CN" altLang="en-US"/>
          </a:p>
        </p:txBody>
      </p:sp>
    </p:spTree>
    <p:extLst>
      <p:ext uri="{BB962C8B-B14F-4D97-AF65-F5344CB8AC3E}">
        <p14:creationId xmlns:p14="http://schemas.microsoft.com/office/powerpoint/2010/main" val="3682454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04C98-B9E1-A743-29E8-B1832AC79F6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8F7C8D7-3F9F-8E5C-E78C-B0FFC220004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1BE08D6-0DA6-25B9-B115-CB128E0BFD8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6EA7496-CAAF-A119-4B45-94B93FE3F592}"/>
              </a:ext>
            </a:extLst>
          </p:cNvPr>
          <p:cNvSpPr>
            <a:spLocks noGrp="1"/>
          </p:cNvSpPr>
          <p:nvPr>
            <p:ph type="sldNum" sz="quarter" idx="5"/>
          </p:nvPr>
        </p:nvSpPr>
        <p:spPr/>
        <p:txBody>
          <a:bodyPr/>
          <a:lstStyle/>
          <a:p>
            <a:fld id="{AF82F7B2-FA0F-4045-BAAD-DEE32B95B2D4}" type="slidenum">
              <a:rPr lang="zh-CN" altLang="en-US" smtClean="0"/>
              <a:t>6</a:t>
            </a:fld>
            <a:endParaRPr lang="zh-CN" altLang="en-US"/>
          </a:p>
        </p:txBody>
      </p:sp>
    </p:spTree>
    <p:extLst>
      <p:ext uri="{BB962C8B-B14F-4D97-AF65-F5344CB8AC3E}">
        <p14:creationId xmlns:p14="http://schemas.microsoft.com/office/powerpoint/2010/main" val="1069703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7706A-1304-AB3F-042B-5443089EAE1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BC6DCBA-060D-CA26-52D3-746E05AE6EA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4A1C2C4-EC8E-D99A-B1F4-33BD11EE890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EDFAC81-D031-3DCD-9548-D20B4908F871}"/>
              </a:ext>
            </a:extLst>
          </p:cNvPr>
          <p:cNvSpPr>
            <a:spLocks noGrp="1"/>
          </p:cNvSpPr>
          <p:nvPr>
            <p:ph type="sldNum" sz="quarter" idx="5"/>
          </p:nvPr>
        </p:nvSpPr>
        <p:spPr/>
        <p:txBody>
          <a:bodyPr/>
          <a:lstStyle/>
          <a:p>
            <a:fld id="{AF82F7B2-FA0F-4045-BAAD-DEE32B95B2D4}" type="slidenum">
              <a:rPr lang="zh-CN" altLang="en-US" smtClean="0"/>
              <a:t>7</a:t>
            </a:fld>
            <a:endParaRPr lang="zh-CN" altLang="en-US"/>
          </a:p>
        </p:txBody>
      </p:sp>
    </p:spTree>
    <p:extLst>
      <p:ext uri="{BB962C8B-B14F-4D97-AF65-F5344CB8AC3E}">
        <p14:creationId xmlns:p14="http://schemas.microsoft.com/office/powerpoint/2010/main" val="3974076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15A12-1038-A63F-A778-2E8B6C26D29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ED27345-AC00-B195-FE5B-259BB560C14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AAE6E14-23BA-D470-E0EC-EA52A812569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BBD93CF-79D3-6979-1788-0E1FB978B163}"/>
              </a:ext>
            </a:extLst>
          </p:cNvPr>
          <p:cNvSpPr>
            <a:spLocks noGrp="1"/>
          </p:cNvSpPr>
          <p:nvPr>
            <p:ph type="sldNum" sz="quarter" idx="5"/>
          </p:nvPr>
        </p:nvSpPr>
        <p:spPr/>
        <p:txBody>
          <a:bodyPr/>
          <a:lstStyle/>
          <a:p>
            <a:fld id="{AF82F7B2-FA0F-4045-BAAD-DEE32B95B2D4}" type="slidenum">
              <a:rPr lang="zh-CN" altLang="en-US" smtClean="0"/>
              <a:t>8</a:t>
            </a:fld>
            <a:endParaRPr lang="zh-CN" altLang="en-US"/>
          </a:p>
        </p:txBody>
      </p:sp>
    </p:spTree>
    <p:extLst>
      <p:ext uri="{BB962C8B-B14F-4D97-AF65-F5344CB8AC3E}">
        <p14:creationId xmlns:p14="http://schemas.microsoft.com/office/powerpoint/2010/main" val="2827308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80CB0-D9BB-2F82-B288-7573EBEE034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94F2038-D200-B266-8F90-2BE584259AB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9FA5548-869B-7007-843F-1A021370CB2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CB72813-3E20-48EA-FAAD-64CD3683DB49}"/>
              </a:ext>
            </a:extLst>
          </p:cNvPr>
          <p:cNvSpPr>
            <a:spLocks noGrp="1"/>
          </p:cNvSpPr>
          <p:nvPr>
            <p:ph type="sldNum" sz="quarter" idx="5"/>
          </p:nvPr>
        </p:nvSpPr>
        <p:spPr/>
        <p:txBody>
          <a:bodyPr/>
          <a:lstStyle/>
          <a:p>
            <a:fld id="{AF82F7B2-FA0F-4045-BAAD-DEE32B95B2D4}" type="slidenum">
              <a:rPr lang="zh-CN" altLang="en-US" smtClean="0"/>
              <a:t>9</a:t>
            </a:fld>
            <a:endParaRPr lang="zh-CN" altLang="en-US"/>
          </a:p>
        </p:txBody>
      </p:sp>
    </p:spTree>
    <p:extLst>
      <p:ext uri="{BB962C8B-B14F-4D97-AF65-F5344CB8AC3E}">
        <p14:creationId xmlns:p14="http://schemas.microsoft.com/office/powerpoint/2010/main" val="354986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E7AAD-6AF9-746A-FC39-6D635CD38F6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C093B80-1386-066E-79D3-FD98D5B1BB4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D2DACA7-C252-A7F0-F6A9-B936E5FDDD7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1C4B495-7735-B6F0-87F6-316E0A39FBEF}"/>
              </a:ext>
            </a:extLst>
          </p:cNvPr>
          <p:cNvSpPr>
            <a:spLocks noGrp="1"/>
          </p:cNvSpPr>
          <p:nvPr>
            <p:ph type="sldNum" sz="quarter" idx="5"/>
          </p:nvPr>
        </p:nvSpPr>
        <p:spPr/>
        <p:txBody>
          <a:bodyPr/>
          <a:lstStyle/>
          <a:p>
            <a:fld id="{AF82F7B2-FA0F-4045-BAAD-DEE32B95B2D4}" type="slidenum">
              <a:rPr lang="zh-CN" altLang="en-US" smtClean="0"/>
              <a:t>10</a:t>
            </a:fld>
            <a:endParaRPr lang="zh-CN" altLang="en-US"/>
          </a:p>
        </p:txBody>
      </p:sp>
    </p:spTree>
    <p:extLst>
      <p:ext uri="{BB962C8B-B14F-4D97-AF65-F5344CB8AC3E}">
        <p14:creationId xmlns:p14="http://schemas.microsoft.com/office/powerpoint/2010/main" val="3605082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E2C62-00C5-71C0-55B7-965C4C9EA64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92CFB67-1517-8C4A-E66F-A90FB6349AD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C4E9EBD-39B1-08DB-1CB1-567B0934A17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9BE88A9-B1EB-EA7A-0079-E80A1A07512A}"/>
              </a:ext>
            </a:extLst>
          </p:cNvPr>
          <p:cNvSpPr>
            <a:spLocks noGrp="1"/>
          </p:cNvSpPr>
          <p:nvPr>
            <p:ph type="sldNum" sz="quarter" idx="5"/>
          </p:nvPr>
        </p:nvSpPr>
        <p:spPr/>
        <p:txBody>
          <a:bodyPr/>
          <a:lstStyle/>
          <a:p>
            <a:fld id="{AF82F7B2-FA0F-4045-BAAD-DEE32B95B2D4}" type="slidenum">
              <a:rPr lang="zh-CN" altLang="en-US" smtClean="0"/>
              <a:t>11</a:t>
            </a:fld>
            <a:endParaRPr lang="zh-CN" altLang="en-US"/>
          </a:p>
        </p:txBody>
      </p:sp>
    </p:spTree>
    <p:extLst>
      <p:ext uri="{BB962C8B-B14F-4D97-AF65-F5344CB8AC3E}">
        <p14:creationId xmlns:p14="http://schemas.microsoft.com/office/powerpoint/2010/main" val="353937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1124745"/>
            <a:ext cx="10363200" cy="1470025"/>
          </a:xfrm>
        </p:spPr>
        <p:txBody>
          <a:bodyPr/>
          <a:lstStyle/>
          <a:p>
            <a:r>
              <a:rPr lang="zh-CN" altLang="en-US" dirty="0"/>
              <a:t>单击此处编辑母版标题样式</a:t>
            </a:r>
          </a:p>
        </p:txBody>
      </p:sp>
      <p:sp>
        <p:nvSpPr>
          <p:cNvPr id="3" name="副标题 2"/>
          <p:cNvSpPr>
            <a:spLocks noGrp="1"/>
          </p:cNvSpPr>
          <p:nvPr>
            <p:ph type="subTitle" idx="1"/>
          </p:nvPr>
        </p:nvSpPr>
        <p:spPr>
          <a:xfrm>
            <a:off x="1828800" y="311656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1CF24FAA-27FE-415E-9421-3E80B07B7442}" type="slidenum">
              <a:rPr lang="zh-CN" altLang="en-US" smtClean="0"/>
              <a:t>‹#›</a:t>
            </a:fld>
            <a:endParaRPr lang="zh-CN" altLang="en-US" dirty="0"/>
          </a:p>
        </p:txBody>
      </p:sp>
    </p:spTree>
    <p:extLst>
      <p:ext uri="{BB962C8B-B14F-4D97-AF65-F5344CB8AC3E}">
        <p14:creationId xmlns:p14="http://schemas.microsoft.com/office/powerpoint/2010/main" val="3457187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1CF24FAA-27FE-415E-9421-3E80B07B7442}" type="slidenum">
              <a:rPr lang="zh-CN" altLang="en-US" smtClean="0"/>
              <a:t>‹#›</a:t>
            </a:fld>
            <a:endParaRPr lang="zh-CN" altLang="en-US"/>
          </a:p>
        </p:txBody>
      </p:sp>
    </p:spTree>
    <p:extLst>
      <p:ext uri="{BB962C8B-B14F-4D97-AF65-F5344CB8AC3E}">
        <p14:creationId xmlns:p14="http://schemas.microsoft.com/office/powerpoint/2010/main" val="3139062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1CF24FAA-27FE-415E-9421-3E80B07B7442}" type="slidenum">
              <a:rPr lang="zh-CN" altLang="en-US" smtClean="0"/>
              <a:t>‹#›</a:t>
            </a:fld>
            <a:endParaRPr lang="zh-CN" altLang="en-US"/>
          </a:p>
        </p:txBody>
      </p:sp>
    </p:spTree>
    <p:extLst>
      <p:ext uri="{BB962C8B-B14F-4D97-AF65-F5344CB8AC3E}">
        <p14:creationId xmlns:p14="http://schemas.microsoft.com/office/powerpoint/2010/main" val="3121627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8CA40734-1A18-2ED3-93CA-C36BD15B7000}"/>
              </a:ext>
            </a:extLst>
          </p:cNvPr>
          <p:cNvSpPr>
            <a:spLocks noGrp="1"/>
          </p:cNvSpPr>
          <p:nvPr>
            <p:ph type="sldNum" sz="quarter" idx="12"/>
          </p:nvPr>
        </p:nvSpPr>
        <p:spPr>
          <a:xfrm>
            <a:off x="11712624" y="6381328"/>
            <a:ext cx="2844800" cy="365125"/>
          </a:xfrm>
          <a:prstGeom prst="rect">
            <a:avLst/>
          </a:prstGeom>
        </p:spPr>
        <p:txBody>
          <a:bodyPr/>
          <a:lstStyle>
            <a:lvl1pPr>
              <a:defRPr sz="2400">
                <a:latin typeface="Times New Roman" panose="02020603050405020304" pitchFamily="18" charset="0"/>
                <a:cs typeface="Times New Roman" panose="02020603050405020304" pitchFamily="18" charset="0"/>
              </a:defRPr>
            </a:lvl1pPr>
          </a:lstStyle>
          <a:p>
            <a:fld id="{1CF24FAA-27FE-415E-9421-3E80B07B7442}" type="slidenum">
              <a:rPr lang="zh-CN" altLang="en-US" smtClean="0"/>
              <a:pPr/>
              <a:t>‹#›</a:t>
            </a:fld>
            <a:endParaRPr lang="zh-CN" altLang="en-US" dirty="0"/>
          </a:p>
        </p:txBody>
      </p:sp>
    </p:spTree>
    <p:extLst>
      <p:ext uri="{BB962C8B-B14F-4D97-AF65-F5344CB8AC3E}">
        <p14:creationId xmlns:p14="http://schemas.microsoft.com/office/powerpoint/2010/main" val="3542588555"/>
      </p:ext>
    </p:extLst>
  </p:cSld>
  <p:clrMapOvr>
    <a:masterClrMapping/>
  </p:clrMapOvr>
  <p:transition advTm="4000">
    <p:fade/>
    <p:sndAc>
      <p:stSnd>
        <p:snd r:embed="rId1" name="1.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843947" y="144016"/>
            <a:ext cx="10972800" cy="980728"/>
          </a:xfrm>
        </p:spPr>
        <p:txBody>
          <a:bodyPr>
            <a:normAutofit/>
          </a:bodyPr>
          <a:lstStyle>
            <a:lvl1pPr algn="l">
              <a:defRPr sz="4000" b="1">
                <a:solidFill>
                  <a:srgbClr val="0000FF"/>
                </a:solidFill>
                <a:latin typeface="微软雅黑" pitchFamily="34" charset="-122"/>
                <a:ea typeface="微软雅黑" pitchFamily="34" charset="-122"/>
              </a:defRPr>
            </a:lvl1p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1CF24FAA-27FE-415E-9421-3E80B07B7442}" type="slidenum">
              <a:rPr lang="zh-CN" altLang="en-US" smtClean="0"/>
              <a:t>‹#›</a:t>
            </a:fld>
            <a:endParaRPr lang="zh-CN" altLang="en-US"/>
          </a:p>
        </p:txBody>
      </p:sp>
    </p:spTree>
    <p:extLst>
      <p:ext uri="{BB962C8B-B14F-4D97-AF65-F5344CB8AC3E}">
        <p14:creationId xmlns:p14="http://schemas.microsoft.com/office/powerpoint/2010/main" val="261659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1CF24FAA-27FE-415E-9421-3E80B07B7442}" type="slidenum">
              <a:rPr lang="zh-CN" altLang="en-US" smtClean="0"/>
              <a:t>‹#›</a:t>
            </a:fld>
            <a:endParaRPr lang="zh-CN" altLang="en-US"/>
          </a:p>
        </p:txBody>
      </p:sp>
    </p:spTree>
    <p:extLst>
      <p:ext uri="{BB962C8B-B14F-4D97-AF65-F5344CB8AC3E}">
        <p14:creationId xmlns:p14="http://schemas.microsoft.com/office/powerpoint/2010/main" val="194409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1CF24FAA-27FE-415E-9421-3E80B07B7442}" type="slidenum">
              <a:rPr lang="zh-CN" altLang="en-US" smtClean="0"/>
              <a:t>‹#›</a:t>
            </a:fld>
            <a:endParaRPr lang="zh-CN" altLang="en-US"/>
          </a:p>
        </p:txBody>
      </p:sp>
    </p:spTree>
    <p:extLst>
      <p:ext uri="{BB962C8B-B14F-4D97-AF65-F5344CB8AC3E}">
        <p14:creationId xmlns:p14="http://schemas.microsoft.com/office/powerpoint/2010/main" val="900081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1CF24FAA-27FE-415E-9421-3E80B07B7442}" type="slidenum">
              <a:rPr lang="zh-CN" altLang="en-US" smtClean="0"/>
              <a:t>‹#›</a:t>
            </a:fld>
            <a:endParaRPr lang="zh-CN" altLang="en-US"/>
          </a:p>
        </p:txBody>
      </p:sp>
    </p:spTree>
    <p:extLst>
      <p:ext uri="{BB962C8B-B14F-4D97-AF65-F5344CB8AC3E}">
        <p14:creationId xmlns:p14="http://schemas.microsoft.com/office/powerpoint/2010/main" val="3951348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1CF24FAA-27FE-415E-9421-3E80B07B7442}" type="slidenum">
              <a:rPr lang="zh-CN" altLang="en-US" smtClean="0"/>
              <a:t>‹#›</a:t>
            </a:fld>
            <a:endParaRPr lang="zh-CN" altLang="en-US"/>
          </a:p>
        </p:txBody>
      </p:sp>
    </p:spTree>
    <p:extLst>
      <p:ext uri="{BB962C8B-B14F-4D97-AF65-F5344CB8AC3E}">
        <p14:creationId xmlns:p14="http://schemas.microsoft.com/office/powerpoint/2010/main" val="2415422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1CF24FAA-27FE-415E-9421-3E80B07B7442}" type="slidenum">
              <a:rPr lang="zh-CN" altLang="en-US" smtClean="0"/>
              <a:t>‹#›</a:t>
            </a:fld>
            <a:endParaRPr lang="zh-CN" altLang="en-US"/>
          </a:p>
        </p:txBody>
      </p:sp>
    </p:spTree>
    <p:extLst>
      <p:ext uri="{BB962C8B-B14F-4D97-AF65-F5344CB8AC3E}">
        <p14:creationId xmlns:p14="http://schemas.microsoft.com/office/powerpoint/2010/main" val="2260272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1CF24FAA-27FE-415E-9421-3E80B07B7442}" type="slidenum">
              <a:rPr lang="zh-CN" altLang="en-US" smtClean="0"/>
              <a:t>‹#›</a:t>
            </a:fld>
            <a:endParaRPr lang="zh-CN" altLang="en-US"/>
          </a:p>
        </p:txBody>
      </p:sp>
    </p:spTree>
    <p:extLst>
      <p:ext uri="{BB962C8B-B14F-4D97-AF65-F5344CB8AC3E}">
        <p14:creationId xmlns:p14="http://schemas.microsoft.com/office/powerpoint/2010/main" val="3520449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1CF24FAA-27FE-415E-9421-3E80B07B7442}" type="slidenum">
              <a:rPr lang="zh-CN" altLang="en-US" smtClean="0"/>
              <a:t>‹#›</a:t>
            </a:fld>
            <a:endParaRPr lang="zh-CN" altLang="en-US"/>
          </a:p>
        </p:txBody>
      </p:sp>
    </p:spTree>
    <p:extLst>
      <p:ext uri="{BB962C8B-B14F-4D97-AF65-F5344CB8AC3E}">
        <p14:creationId xmlns:p14="http://schemas.microsoft.com/office/powerpoint/2010/main" val="182490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144016"/>
            <a:ext cx="10972800" cy="980728"/>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340768"/>
            <a:ext cx="10972800" cy="4785395"/>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5" name="TextBox 14"/>
          <p:cNvSpPr txBox="1"/>
          <p:nvPr userDrawn="1"/>
        </p:nvSpPr>
        <p:spPr>
          <a:xfrm>
            <a:off x="623392" y="6237312"/>
            <a:ext cx="10945216" cy="369332"/>
          </a:xfrm>
          <a:prstGeom prst="rect">
            <a:avLst/>
          </a:prstGeom>
          <a:noFill/>
        </p:spPr>
        <p:txBody>
          <a:bodyPr wrap="square" rtlCol="0">
            <a:spAutoFit/>
          </a:bodyPr>
          <a:lstStyle/>
          <a:p>
            <a:pPr marL="285750" indent="-285750">
              <a:buFont typeface="Arial" pitchFamily="34" charset="0"/>
              <a:buChar char="•"/>
            </a:pPr>
            <a:endParaRPr lang="zh-CN" altLang="en-US" sz="1800" dirty="0"/>
          </a:p>
        </p:txBody>
      </p:sp>
      <p:grpSp>
        <p:nvGrpSpPr>
          <p:cNvPr id="6" name="组合 11"/>
          <p:cNvGrpSpPr>
            <a:grpSpLocks/>
          </p:cNvGrpSpPr>
          <p:nvPr userDrawn="1"/>
        </p:nvGrpSpPr>
        <p:grpSpPr bwMode="auto">
          <a:xfrm>
            <a:off x="311151" y="188640"/>
            <a:ext cx="11065436" cy="1052512"/>
            <a:chOff x="233363" y="509588"/>
            <a:chExt cx="8299077" cy="1052512"/>
          </a:xfrm>
        </p:grpSpPr>
        <p:sp>
          <p:nvSpPr>
            <p:cNvPr id="8" name="Rectangle 2"/>
            <p:cNvSpPr>
              <a:spLocks noChangeArrowheads="1"/>
            </p:cNvSpPr>
            <p:nvPr/>
          </p:nvSpPr>
          <p:spPr bwMode="ltGray">
            <a:xfrm>
              <a:off x="547688" y="617538"/>
              <a:ext cx="474662" cy="474662"/>
            </a:xfrm>
            <a:prstGeom prst="rect">
              <a:avLst/>
            </a:prstGeom>
            <a:solidFill>
              <a:srgbClr val="FFC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zh-CN" altLang="zh-CN" sz="1800" b="1">
                <a:solidFill>
                  <a:schemeClr val="tx1"/>
                </a:solidFill>
                <a:latin typeface="微软雅黑" pitchFamily="34" charset="-122"/>
                <a:ea typeface="微软雅黑" pitchFamily="34" charset="-122"/>
              </a:endParaRPr>
            </a:p>
          </p:txBody>
        </p:sp>
        <p:sp>
          <p:nvSpPr>
            <p:cNvPr id="9" name="Rectangle 3"/>
            <p:cNvSpPr>
              <a:spLocks noChangeArrowheads="1"/>
            </p:cNvSpPr>
            <p:nvPr/>
          </p:nvSpPr>
          <p:spPr bwMode="ltGray">
            <a:xfrm>
              <a:off x="962025" y="617538"/>
              <a:ext cx="355600" cy="474662"/>
            </a:xfrm>
            <a:prstGeom prst="rect">
              <a:avLst/>
            </a:prstGeom>
            <a:gradFill rotWithShape="0">
              <a:gsLst>
                <a:gs pos="0">
                  <a:srgbClr val="FFCF01"/>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zh-CN" altLang="zh-CN" sz="1800" b="1">
                <a:solidFill>
                  <a:schemeClr val="tx1"/>
                </a:solidFill>
                <a:latin typeface="微软雅黑" pitchFamily="34" charset="-122"/>
                <a:ea typeface="微软雅黑" pitchFamily="34" charset="-122"/>
              </a:endParaRPr>
            </a:p>
          </p:txBody>
        </p:sp>
        <p:sp>
          <p:nvSpPr>
            <p:cNvPr id="10" name="Rectangle 4"/>
            <p:cNvSpPr>
              <a:spLocks noChangeArrowheads="1"/>
            </p:cNvSpPr>
            <p:nvPr/>
          </p:nvSpPr>
          <p:spPr bwMode="ltGray">
            <a:xfrm>
              <a:off x="681038" y="1039813"/>
              <a:ext cx="458787" cy="474662"/>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zh-CN" altLang="zh-CN" sz="1800" b="1">
                <a:solidFill>
                  <a:schemeClr val="tx1"/>
                </a:solidFill>
                <a:latin typeface="微软雅黑" pitchFamily="34" charset="-122"/>
                <a:ea typeface="微软雅黑" pitchFamily="34" charset="-122"/>
              </a:endParaRPr>
            </a:p>
          </p:txBody>
        </p:sp>
        <p:sp>
          <p:nvSpPr>
            <p:cNvPr id="11" name="Rectangle 5"/>
            <p:cNvSpPr>
              <a:spLocks noChangeArrowheads="1"/>
            </p:cNvSpPr>
            <p:nvPr/>
          </p:nvSpPr>
          <p:spPr bwMode="ltGray">
            <a:xfrm>
              <a:off x="1082675" y="1039813"/>
              <a:ext cx="398463" cy="474662"/>
            </a:xfrm>
            <a:prstGeom prst="rect">
              <a:avLst/>
            </a:prstGeom>
            <a:gradFill rotWithShape="0">
              <a:gsLst>
                <a:gs pos="0">
                  <a:srgbClr val="3333CC"/>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zh-CN" altLang="zh-CN" sz="1800" b="1">
                <a:solidFill>
                  <a:schemeClr val="tx1"/>
                </a:solidFill>
                <a:latin typeface="微软雅黑" pitchFamily="34" charset="-122"/>
                <a:ea typeface="微软雅黑" pitchFamily="34" charset="-122"/>
              </a:endParaRPr>
            </a:p>
          </p:txBody>
        </p:sp>
        <p:sp>
          <p:nvSpPr>
            <p:cNvPr id="12" name="Rectangle 6"/>
            <p:cNvSpPr>
              <a:spLocks noChangeArrowheads="1"/>
            </p:cNvSpPr>
            <p:nvPr/>
          </p:nvSpPr>
          <p:spPr bwMode="ltGray">
            <a:xfrm>
              <a:off x="233363" y="966788"/>
              <a:ext cx="606425" cy="422275"/>
            </a:xfrm>
            <a:prstGeom prst="rect">
              <a:avLst/>
            </a:prstGeom>
            <a:gradFill rotWithShape="0">
              <a:gsLst>
                <a:gs pos="0">
                  <a:srgbClr val="FFFFFF"/>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zh-CN" altLang="zh-CN" sz="1800" b="1">
                <a:solidFill>
                  <a:schemeClr val="tx1"/>
                </a:solidFill>
                <a:latin typeface="微软雅黑" pitchFamily="34" charset="-122"/>
                <a:ea typeface="微软雅黑" pitchFamily="34" charset="-122"/>
              </a:endParaRPr>
            </a:p>
          </p:txBody>
        </p:sp>
        <p:sp>
          <p:nvSpPr>
            <p:cNvPr id="13" name="Rectangle 7"/>
            <p:cNvSpPr>
              <a:spLocks noChangeArrowheads="1"/>
            </p:cNvSpPr>
            <p:nvPr/>
          </p:nvSpPr>
          <p:spPr bwMode="gray">
            <a:xfrm>
              <a:off x="920750" y="509588"/>
              <a:ext cx="34925" cy="1052512"/>
            </a:xfrm>
            <a:prstGeom prst="rect">
              <a:avLst/>
            </a:prstGeom>
            <a:solidFill>
              <a:srgbClr val="1C1C1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zh-CN" altLang="zh-CN" sz="1800" b="1">
                <a:solidFill>
                  <a:schemeClr val="tx1"/>
                </a:solidFill>
                <a:latin typeface="微软雅黑" pitchFamily="34" charset="-122"/>
                <a:ea typeface="微软雅黑" pitchFamily="34" charset="-122"/>
              </a:endParaRPr>
            </a:p>
          </p:txBody>
        </p:sp>
        <p:sp>
          <p:nvSpPr>
            <p:cNvPr id="14" name="Rectangle 8"/>
            <p:cNvSpPr>
              <a:spLocks noChangeArrowheads="1"/>
            </p:cNvSpPr>
            <p:nvPr userDrawn="1"/>
          </p:nvSpPr>
          <p:spPr bwMode="gray">
            <a:xfrm>
              <a:off x="574675" y="1300162"/>
              <a:ext cx="7957765" cy="45719"/>
            </a:xfrm>
            <a:prstGeom prst="rect">
              <a:avLst/>
            </a:prstGeom>
            <a:gradFill rotWithShape="0">
              <a:gsLst>
                <a:gs pos="0">
                  <a:srgbClr val="1C1C1C"/>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zh-CN" altLang="zh-CN" sz="1800" b="1">
                <a:solidFill>
                  <a:schemeClr val="tx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205279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tif"/></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tif"/><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415480" y="1213548"/>
            <a:ext cx="9009185" cy="1052512"/>
            <a:chOff x="0" y="1536"/>
            <a:chExt cx="5675" cy="663"/>
          </a:xfrm>
        </p:grpSpPr>
        <p:grpSp>
          <p:nvGrpSpPr>
            <p:cNvPr id="7175" name="Group 3"/>
            <p:cNvGrpSpPr>
              <a:grpSpLocks/>
            </p:cNvGrpSpPr>
            <p:nvPr/>
          </p:nvGrpSpPr>
          <p:grpSpPr bwMode="auto">
            <a:xfrm>
              <a:off x="184" y="1604"/>
              <a:ext cx="450" cy="299"/>
              <a:chOff x="719" y="336"/>
              <a:chExt cx="626" cy="432"/>
            </a:xfrm>
          </p:grpSpPr>
          <p:sp>
            <p:nvSpPr>
              <p:cNvPr id="20" name="Rectangle 4"/>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p:cNvGrpSpPr>
              <a:grpSpLocks/>
            </p:cNvGrpSpPr>
            <p:nvPr/>
          </p:nvGrpSpPr>
          <p:grpSpPr bwMode="auto">
            <a:xfrm>
              <a:off x="263" y="1870"/>
              <a:ext cx="466" cy="299"/>
              <a:chOff x="912" y="2640"/>
              <a:chExt cx="672" cy="432"/>
            </a:xfrm>
          </p:grpSpPr>
          <p:sp>
            <p:nvSpPr>
              <p:cNvPr id="18" name="Rectangle 7"/>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7171" name="TextBox 21"/>
          <p:cNvSpPr txBox="1">
            <a:spLocks noChangeArrowheads="1"/>
          </p:cNvSpPr>
          <p:nvPr/>
        </p:nvSpPr>
        <p:spPr bwMode="auto">
          <a:xfrm>
            <a:off x="911424" y="1299961"/>
            <a:ext cx="10956715" cy="74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algn="ctr" fontAlgn="base">
              <a:lnSpc>
                <a:spcPct val="150000"/>
              </a:lnSpc>
              <a:spcBef>
                <a:spcPct val="0"/>
              </a:spcBef>
              <a:spcAft>
                <a:spcPct val="0"/>
              </a:spcAft>
            </a:pPr>
            <a:r>
              <a:rPr lang="zh-CN" altLang="en-US" sz="3200" b="1" dirty="0">
                <a:solidFill>
                  <a:srgbClr val="0000FF"/>
                </a:solidFill>
                <a:latin typeface="Times New Roman" pitchFamily="18" charset="0"/>
                <a:ea typeface="微软雅黑" pitchFamily="34" charset="-122"/>
                <a:cs typeface="Times New Roman" pitchFamily="18" charset="0"/>
              </a:rPr>
              <a:t>时间投影室实验技术暨第二届</a:t>
            </a:r>
            <a:r>
              <a:rPr lang="en-US" altLang="zh-CN" sz="3200" b="1" dirty="0">
                <a:solidFill>
                  <a:srgbClr val="0000FF"/>
                </a:solidFill>
                <a:latin typeface="Times New Roman" pitchFamily="18" charset="0"/>
                <a:ea typeface="微软雅黑" pitchFamily="34" charset="-122"/>
                <a:cs typeface="Times New Roman" pitchFamily="18" charset="0"/>
              </a:rPr>
              <a:t>MTPC</a:t>
            </a:r>
            <a:r>
              <a:rPr lang="zh-CN" altLang="en-US" sz="3200" b="1" dirty="0">
                <a:solidFill>
                  <a:srgbClr val="0000FF"/>
                </a:solidFill>
                <a:latin typeface="Times New Roman" pitchFamily="18" charset="0"/>
                <a:ea typeface="微软雅黑" pitchFamily="34" charset="-122"/>
                <a:cs typeface="Times New Roman" pitchFamily="18" charset="0"/>
              </a:rPr>
              <a:t>研讨会</a:t>
            </a:r>
          </a:p>
        </p:txBody>
      </p:sp>
      <p:grpSp>
        <p:nvGrpSpPr>
          <p:cNvPr id="2" name="组合 22">
            <a:extLst>
              <a:ext uri="{FF2B5EF4-FFF2-40B4-BE49-F238E27FC236}">
                <a16:creationId xmlns:a16="http://schemas.microsoft.com/office/drawing/2014/main" id="{E4D306FB-E211-01A2-BD43-51A8C29C16C0}"/>
              </a:ext>
            </a:extLst>
          </p:cNvPr>
          <p:cNvGrpSpPr>
            <a:grpSpLocks/>
          </p:cNvGrpSpPr>
          <p:nvPr/>
        </p:nvGrpSpPr>
        <p:grpSpPr bwMode="auto">
          <a:xfrm>
            <a:off x="2855363" y="2975174"/>
            <a:ext cx="7068835" cy="3247620"/>
            <a:chOff x="1042124" y="4437110"/>
            <a:chExt cx="6371564" cy="2837068"/>
          </a:xfrm>
        </p:grpSpPr>
        <p:sp>
          <p:nvSpPr>
            <p:cNvPr id="3" name="矩形 23">
              <a:extLst>
                <a:ext uri="{FF2B5EF4-FFF2-40B4-BE49-F238E27FC236}">
                  <a16:creationId xmlns:a16="http://schemas.microsoft.com/office/drawing/2014/main" id="{56920B37-7AA2-04B8-441F-02A682275791}"/>
                </a:ext>
              </a:extLst>
            </p:cNvPr>
            <p:cNvSpPr>
              <a:spLocks noChangeArrowheads="1"/>
            </p:cNvSpPr>
            <p:nvPr/>
          </p:nvSpPr>
          <p:spPr bwMode="auto">
            <a:xfrm>
              <a:off x="1042124" y="4437112"/>
              <a:ext cx="1815062" cy="227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dist" eaLnBrk="0" fontAlgn="base" hangingPunct="0">
                <a:lnSpc>
                  <a:spcPct val="150000"/>
                </a:lnSpc>
                <a:spcBef>
                  <a:spcPct val="0"/>
                </a:spcBef>
                <a:spcAft>
                  <a:spcPct val="0"/>
                </a:spcAft>
              </a:pPr>
              <a:r>
                <a:rPr lang="zh-CN" altLang="en-US" sz="2800" b="1" dirty="0">
                  <a:latin typeface="微软雅黑" pitchFamily="34" charset="-122"/>
                  <a:ea typeface="微软雅黑" pitchFamily="34" charset="-122"/>
                  <a:cs typeface="Arial" charset="0"/>
                </a:rPr>
                <a:t>汇 报 人 ：</a:t>
              </a:r>
              <a:endParaRPr lang="en-US" altLang="zh-CN" sz="2800" b="1" dirty="0">
                <a:latin typeface="微软雅黑" pitchFamily="34" charset="-122"/>
                <a:ea typeface="微软雅黑" pitchFamily="34" charset="-122"/>
                <a:cs typeface="Arial" charset="0"/>
              </a:endParaRPr>
            </a:p>
            <a:p>
              <a:pPr algn="dist" eaLnBrk="0" fontAlgn="base" hangingPunct="0">
                <a:lnSpc>
                  <a:spcPct val="150000"/>
                </a:lnSpc>
                <a:spcBef>
                  <a:spcPct val="0"/>
                </a:spcBef>
                <a:spcAft>
                  <a:spcPct val="0"/>
                </a:spcAft>
              </a:pPr>
              <a:r>
                <a:rPr lang="zh-CN" altLang="en-US" sz="2800" b="1" dirty="0">
                  <a:latin typeface="微软雅黑" pitchFamily="34" charset="-122"/>
                  <a:ea typeface="微软雅黑" pitchFamily="34" charset="-122"/>
                  <a:cs typeface="Arial" charset="0"/>
                </a:rPr>
                <a:t>单      位：</a:t>
              </a:r>
              <a:endParaRPr lang="en-US" altLang="zh-CN" sz="2800" b="1" dirty="0">
                <a:latin typeface="微软雅黑" pitchFamily="34" charset="-122"/>
                <a:ea typeface="微软雅黑" pitchFamily="34" charset="-122"/>
                <a:cs typeface="Arial" charset="0"/>
              </a:endParaRPr>
            </a:p>
            <a:p>
              <a:pPr algn="dist" eaLnBrk="0" fontAlgn="base" hangingPunct="0">
                <a:lnSpc>
                  <a:spcPct val="150000"/>
                </a:lnSpc>
                <a:spcBef>
                  <a:spcPct val="0"/>
                </a:spcBef>
                <a:spcAft>
                  <a:spcPct val="0"/>
                </a:spcAft>
              </a:pPr>
              <a:r>
                <a:rPr lang="zh-CN" altLang="en-US" sz="2800" b="1" dirty="0">
                  <a:latin typeface="微软雅黑" pitchFamily="34" charset="-122"/>
                  <a:ea typeface="微软雅黑" pitchFamily="34" charset="-122"/>
                  <a:cs typeface="Arial" charset="0"/>
                </a:rPr>
                <a:t>指导老师：</a:t>
              </a:r>
              <a:endParaRPr lang="en-US" altLang="zh-CN" sz="2800" b="1" dirty="0">
                <a:latin typeface="微软雅黑" pitchFamily="34" charset="-122"/>
                <a:ea typeface="微软雅黑" pitchFamily="34" charset="-122"/>
                <a:cs typeface="Arial" charset="0"/>
              </a:endParaRPr>
            </a:p>
            <a:p>
              <a:pPr algn="dist" eaLnBrk="0" fontAlgn="base" hangingPunct="0">
                <a:lnSpc>
                  <a:spcPct val="150000"/>
                </a:lnSpc>
                <a:spcBef>
                  <a:spcPct val="0"/>
                </a:spcBef>
                <a:spcAft>
                  <a:spcPct val="0"/>
                </a:spcAft>
              </a:pPr>
              <a:r>
                <a:rPr lang="zh-CN" altLang="en-US" sz="2800" b="1" dirty="0">
                  <a:latin typeface="微软雅黑" pitchFamily="34" charset="-122"/>
                  <a:ea typeface="微软雅黑" pitchFamily="34" charset="-122"/>
                  <a:cs typeface="Arial" charset="0"/>
                </a:rPr>
                <a:t> </a:t>
              </a:r>
            </a:p>
          </p:txBody>
        </p:sp>
        <p:sp>
          <p:nvSpPr>
            <p:cNvPr id="4" name="矩形 24">
              <a:extLst>
                <a:ext uri="{FF2B5EF4-FFF2-40B4-BE49-F238E27FC236}">
                  <a16:creationId xmlns:a16="http://schemas.microsoft.com/office/drawing/2014/main" id="{DC50EE58-890E-89DD-F2A3-C0F601F07BCF}"/>
                </a:ext>
              </a:extLst>
            </p:cNvPr>
            <p:cNvSpPr>
              <a:spLocks noChangeArrowheads="1"/>
            </p:cNvSpPr>
            <p:nvPr/>
          </p:nvSpPr>
          <p:spPr bwMode="auto">
            <a:xfrm>
              <a:off x="2732571" y="4437110"/>
              <a:ext cx="4681117" cy="283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0" fontAlgn="base" hangingPunct="0">
                <a:lnSpc>
                  <a:spcPct val="150000"/>
                </a:lnSpc>
                <a:spcBef>
                  <a:spcPct val="0"/>
                </a:spcBef>
                <a:spcAft>
                  <a:spcPct val="0"/>
                </a:spcAft>
              </a:pPr>
              <a:r>
                <a:rPr lang="zh-CN" altLang="en-US" sz="2800" b="1" dirty="0">
                  <a:latin typeface="Times New Roman" panose="02020603050405020304" pitchFamily="18" charset="0"/>
                  <a:ea typeface="微软雅黑" pitchFamily="34" charset="-122"/>
                  <a:cs typeface="Times New Roman" panose="02020603050405020304" pitchFamily="18" charset="0"/>
                </a:rPr>
                <a:t>  邬泽鹏 </a:t>
              </a:r>
              <a:endParaRPr lang="en-US" altLang="zh-CN" sz="2800" b="1" dirty="0">
                <a:latin typeface="Times New Roman" panose="02020603050405020304" pitchFamily="18" charset="0"/>
                <a:ea typeface="微软雅黑" pitchFamily="34" charset="-122"/>
                <a:cs typeface="Times New Roman" panose="02020603050405020304" pitchFamily="18" charset="0"/>
              </a:endParaRPr>
            </a:p>
            <a:p>
              <a:pPr algn="just" eaLnBrk="0" fontAlgn="base" hangingPunct="0">
                <a:lnSpc>
                  <a:spcPct val="150000"/>
                </a:lnSpc>
                <a:spcBef>
                  <a:spcPct val="0"/>
                </a:spcBef>
                <a:spcAft>
                  <a:spcPct val="0"/>
                </a:spcAft>
              </a:pPr>
              <a:r>
                <a:rPr lang="zh-CN" altLang="en-US" sz="2800" b="1" dirty="0">
                  <a:latin typeface="Times New Roman" panose="02020603050405020304" pitchFamily="18" charset="0"/>
                  <a:ea typeface="微软雅黑" pitchFamily="34" charset="-122"/>
                  <a:cs typeface="Times New Roman" panose="02020603050405020304" pitchFamily="18" charset="0"/>
                </a:rPr>
                <a:t>  西北核技术研究院、北京大学</a:t>
              </a:r>
              <a:endParaRPr lang="en-US" altLang="zh-CN" sz="2800" b="1" dirty="0">
                <a:latin typeface="Times New Roman" panose="02020603050405020304" pitchFamily="18" charset="0"/>
                <a:ea typeface="微软雅黑" pitchFamily="34" charset="-122"/>
                <a:cs typeface="Times New Roman" panose="02020603050405020304" pitchFamily="18" charset="0"/>
              </a:endParaRPr>
            </a:p>
            <a:p>
              <a:pPr algn="just" eaLnBrk="0" fontAlgn="base" hangingPunct="0">
                <a:lnSpc>
                  <a:spcPct val="150000"/>
                </a:lnSpc>
                <a:spcBef>
                  <a:spcPct val="0"/>
                </a:spcBef>
                <a:spcAft>
                  <a:spcPct val="0"/>
                </a:spcAft>
              </a:pPr>
              <a:r>
                <a:rPr lang="zh-CN" altLang="en-US" sz="2800" b="1" dirty="0">
                  <a:latin typeface="Times New Roman" panose="02020603050405020304" pitchFamily="18" charset="0"/>
                  <a:ea typeface="微软雅黑" pitchFamily="34" charset="-122"/>
                  <a:cs typeface="Times New Roman" panose="02020603050405020304" pitchFamily="18" charset="0"/>
                </a:rPr>
                <a:t>  张国辉教授</a:t>
              </a:r>
              <a:endParaRPr lang="en-US" altLang="zh-CN" sz="2800" b="1" dirty="0">
                <a:latin typeface="Times New Roman" panose="02020603050405020304" pitchFamily="18" charset="0"/>
                <a:ea typeface="微软雅黑" pitchFamily="34" charset="-122"/>
                <a:cs typeface="Times New Roman" panose="02020603050405020304" pitchFamily="18" charset="0"/>
              </a:endParaRPr>
            </a:p>
            <a:p>
              <a:pPr algn="just" eaLnBrk="0" fontAlgn="base" hangingPunct="0">
                <a:lnSpc>
                  <a:spcPct val="150000"/>
                </a:lnSpc>
                <a:spcBef>
                  <a:spcPct val="0"/>
                </a:spcBef>
                <a:spcAft>
                  <a:spcPct val="0"/>
                </a:spcAft>
              </a:pPr>
              <a:r>
                <a:rPr lang="zh-CN" altLang="en-US" sz="2800" b="1" dirty="0">
                  <a:latin typeface="Times New Roman" panose="02020603050405020304" pitchFamily="18" charset="0"/>
                  <a:ea typeface="微软雅黑" pitchFamily="34" charset="-122"/>
                  <a:cs typeface="Times New Roman" panose="02020603050405020304" pitchFamily="18" charset="0"/>
                </a:rPr>
                <a:t>  师全林研究员</a:t>
              </a:r>
              <a:endParaRPr lang="en-US" altLang="zh-CN" sz="2800" b="1" dirty="0">
                <a:latin typeface="Times New Roman" panose="02020603050405020304" pitchFamily="18" charset="0"/>
                <a:ea typeface="微软雅黑" pitchFamily="34" charset="-122"/>
                <a:cs typeface="Times New Roman" panose="02020603050405020304" pitchFamily="18" charset="0"/>
              </a:endParaRPr>
            </a:p>
            <a:p>
              <a:pPr algn="just" eaLnBrk="0" fontAlgn="base" hangingPunct="0">
                <a:lnSpc>
                  <a:spcPct val="150000"/>
                </a:lnSpc>
                <a:spcBef>
                  <a:spcPct val="0"/>
                </a:spcBef>
                <a:spcAft>
                  <a:spcPct val="0"/>
                </a:spcAft>
              </a:pPr>
              <a:r>
                <a:rPr lang="zh-CN" altLang="en-US" sz="2800" b="1" dirty="0">
                  <a:latin typeface="Times New Roman" panose="02020603050405020304" pitchFamily="18" charset="0"/>
                  <a:ea typeface="微软雅黑" pitchFamily="34" charset="-122"/>
                  <a:cs typeface="Times New Roman" panose="02020603050405020304" pitchFamily="18" charset="0"/>
                </a:rPr>
                <a:t>  易晗副研究员</a:t>
              </a:r>
              <a:endParaRPr lang="en-US" altLang="zh-CN" sz="2800" b="1" dirty="0">
                <a:latin typeface="Times New Roman" panose="02020603050405020304" pitchFamily="18" charset="0"/>
                <a:ea typeface="微软雅黑" pitchFamily="34" charset="-122"/>
                <a:cs typeface="Times New Roman" panose="02020603050405020304" pitchFamily="18" charset="0"/>
              </a:endParaRPr>
            </a:p>
          </p:txBody>
        </p:sp>
      </p:grpSp>
      <p:sp>
        <p:nvSpPr>
          <p:cNvPr id="5" name="Text Box 36">
            <a:extLst>
              <a:ext uri="{FF2B5EF4-FFF2-40B4-BE49-F238E27FC236}">
                <a16:creationId xmlns:a16="http://schemas.microsoft.com/office/drawing/2014/main" id="{BB7AF107-E6A9-8797-A403-8437665875C4}"/>
              </a:ext>
            </a:extLst>
          </p:cNvPr>
          <p:cNvSpPr txBox="1">
            <a:spLocks noChangeArrowheads="1"/>
          </p:cNvSpPr>
          <p:nvPr/>
        </p:nvSpPr>
        <p:spPr bwMode="auto">
          <a:xfrm>
            <a:off x="4092049" y="6249275"/>
            <a:ext cx="4118901" cy="523220"/>
          </a:xfrm>
          <a:prstGeom prst="rect">
            <a:avLst/>
          </a:prstGeom>
          <a:noFill/>
          <a:ln w="9525">
            <a:noFill/>
            <a:miter lim="800000"/>
            <a:headEnd/>
            <a:tailEnd/>
          </a:ln>
          <a:effectLst/>
        </p:spPr>
        <p:txBody>
          <a:bodyPr>
            <a:spAutoFit/>
          </a:bodyPr>
          <a:lstStyle/>
          <a:p>
            <a:pPr algn="ctr">
              <a:spcBef>
                <a:spcPct val="50000"/>
              </a:spcBef>
              <a:defRPr/>
            </a:pPr>
            <a:r>
              <a:rPr lang="en-US" altLang="zh-CN" sz="2800" b="1" dirty="0">
                <a:solidFill>
                  <a:srgbClr val="000000"/>
                </a:solidFill>
                <a:latin typeface="Times New Roman" pitchFamily="18" charset="0"/>
                <a:ea typeface="华文新魏" pitchFamily="2" charset="-122"/>
                <a:cs typeface="Times New Roman" pitchFamily="18" charset="0"/>
              </a:rPr>
              <a:t>2024.12.01</a:t>
            </a:r>
            <a:endParaRPr lang="en-US" altLang="ru-RU" sz="2800" b="1" dirty="0">
              <a:solidFill>
                <a:srgbClr val="000000"/>
              </a:solidFill>
              <a:latin typeface="Times New Roman" pitchFamily="18" charset="0"/>
              <a:ea typeface="华文新魏" pitchFamily="2" charset="-122"/>
              <a:cs typeface="Times New Roman" pitchFamily="18" charset="0"/>
            </a:endParaRPr>
          </a:p>
        </p:txBody>
      </p:sp>
      <p:sp>
        <p:nvSpPr>
          <p:cNvPr id="6" name="TextBox 21">
            <a:extLst>
              <a:ext uri="{FF2B5EF4-FFF2-40B4-BE49-F238E27FC236}">
                <a16:creationId xmlns:a16="http://schemas.microsoft.com/office/drawing/2014/main" id="{C9E3FD4B-F525-AD88-2760-50EBFB67745C}"/>
              </a:ext>
            </a:extLst>
          </p:cNvPr>
          <p:cNvSpPr txBox="1">
            <a:spLocks noChangeArrowheads="1"/>
          </p:cNvSpPr>
          <p:nvPr/>
        </p:nvSpPr>
        <p:spPr bwMode="auto">
          <a:xfrm>
            <a:off x="1813341" y="2128922"/>
            <a:ext cx="8997462" cy="82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algn="ctr" fontAlgn="base">
              <a:lnSpc>
                <a:spcPct val="150000"/>
              </a:lnSpc>
              <a:spcBef>
                <a:spcPct val="0"/>
              </a:spcBef>
              <a:spcAft>
                <a:spcPct val="0"/>
              </a:spcAft>
            </a:pPr>
            <a:r>
              <a:rPr lang="en-US" altLang="zh-CN" sz="3600" b="1" dirty="0">
                <a:solidFill>
                  <a:schemeClr val="tx1"/>
                </a:solidFill>
                <a:latin typeface="Times New Roman" panose="02020603050405020304" pitchFamily="18" charset="0"/>
                <a:ea typeface="微软雅黑" pitchFamily="34" charset="-122"/>
                <a:cs typeface="Times New Roman" panose="02020603050405020304" pitchFamily="18" charset="0"/>
              </a:rPr>
              <a:t>MTPC</a:t>
            </a:r>
            <a:r>
              <a:rPr lang="zh-CN" altLang="en-US" sz="3600" b="1" dirty="0">
                <a:solidFill>
                  <a:schemeClr val="tx1"/>
                </a:solidFill>
                <a:latin typeface="Times New Roman" panose="02020603050405020304" pitchFamily="18" charset="0"/>
                <a:ea typeface="微软雅黑" pitchFamily="34" charset="-122"/>
                <a:cs typeface="Times New Roman" panose="02020603050405020304" pitchFamily="18" charset="0"/>
              </a:rPr>
              <a:t>测量</a:t>
            </a:r>
            <a:r>
              <a:rPr lang="en-US" altLang="zh-CN" sz="3600" b="1" baseline="30000" dirty="0">
                <a:solidFill>
                  <a:schemeClr val="tx1"/>
                </a:solidFill>
                <a:latin typeface="Times New Roman" panose="02020603050405020304" pitchFamily="18" charset="0"/>
                <a:ea typeface="微软雅黑" pitchFamily="34" charset="-122"/>
                <a:cs typeface="Times New Roman" panose="02020603050405020304" pitchFamily="18" charset="0"/>
              </a:rPr>
              <a:t>252</a:t>
            </a:r>
            <a:r>
              <a:rPr lang="en-US" altLang="zh-CN" sz="3600" b="1" dirty="0">
                <a:solidFill>
                  <a:schemeClr val="tx1"/>
                </a:solidFill>
                <a:latin typeface="Times New Roman" panose="02020603050405020304" pitchFamily="18" charset="0"/>
                <a:ea typeface="微软雅黑" pitchFamily="34" charset="-122"/>
                <a:cs typeface="Times New Roman" panose="02020603050405020304" pitchFamily="18" charset="0"/>
              </a:rPr>
              <a:t>Cf</a:t>
            </a:r>
            <a:r>
              <a:rPr lang="zh-CN" altLang="en-US" sz="3600" b="1" dirty="0">
                <a:solidFill>
                  <a:schemeClr val="tx1"/>
                </a:solidFill>
                <a:latin typeface="Times New Roman" panose="02020603050405020304" pitchFamily="18" charset="0"/>
                <a:ea typeface="微软雅黑" pitchFamily="34" charset="-122"/>
                <a:cs typeface="Times New Roman" panose="02020603050405020304" pitchFamily="18" charset="0"/>
              </a:rPr>
              <a:t>三分裂变实验进展</a:t>
            </a:r>
          </a:p>
        </p:txBody>
      </p:sp>
      <p:pic>
        <p:nvPicPr>
          <p:cNvPr id="7" name="Picture 2" descr="新LOGO">
            <a:extLst>
              <a:ext uri="{FF2B5EF4-FFF2-40B4-BE49-F238E27FC236}">
                <a16:creationId xmlns:a16="http://schemas.microsoft.com/office/drawing/2014/main" id="{4B8B51EF-E8F5-1444-AE91-D80EE7356D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34192" y="121501"/>
            <a:ext cx="1308015" cy="121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E7553F96-C444-DCFE-65F7-57E7C6E847A6}"/>
              </a:ext>
            </a:extLst>
          </p:cNvPr>
          <p:cNvPicPr>
            <a:picLocks noChangeAspect="1"/>
          </p:cNvPicPr>
          <p:nvPr/>
        </p:nvPicPr>
        <p:blipFill>
          <a:blip r:embed="rId3"/>
          <a:srcRect l="13147" t="25427" r="81761" b="65750"/>
          <a:stretch/>
        </p:blipFill>
        <p:spPr>
          <a:xfrm>
            <a:off x="9192344" y="5329"/>
            <a:ext cx="1335967" cy="1372568"/>
          </a:xfrm>
          <a:prstGeom prst="rect">
            <a:avLst/>
          </a:prstGeom>
        </p:spPr>
      </p:pic>
    </p:spTree>
    <p:extLst>
      <p:ext uri="{BB962C8B-B14F-4D97-AF65-F5344CB8AC3E}">
        <p14:creationId xmlns:p14="http://schemas.microsoft.com/office/powerpoint/2010/main" val="354314635"/>
      </p:ext>
    </p:extLst>
  </p:cSld>
  <p:clrMapOvr>
    <a:masterClrMapping/>
  </p:clrMapOvr>
  <p:transition advTm="29882">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280E2-2EF8-793D-AF2F-A74C837C4710}"/>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C944525A-939E-550B-D191-469EEF6908E3}"/>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05DA561F-650D-F9C7-54DA-D9FF5B813D8A}"/>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B305E2AA-CB5B-B188-ED6F-E7660248D17C}"/>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64F9C684-9CEA-B559-63A8-417B65EAAFDC}"/>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79C99320-A0D0-B67E-31CF-1216C3A91316}"/>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235BE690-7124-0A33-CBB1-F0ECC418F946}"/>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3B9397CA-5B00-1DC6-AECA-CDEE4E4CB812}"/>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12D70C93-3955-2E2D-8CB3-F7D11FB8F872}"/>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2D1E0F23-434C-2CEA-842D-B83E3541CE53}"/>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D94949E8-43ED-1DAD-F511-6A92F78A1D03}"/>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1645DE86-E33E-0754-0F44-ED36E993D6E3}"/>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2.</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F6A1017F-8150-526E-9762-219AF933052B}"/>
              </a:ext>
            </a:extLst>
          </p:cNvPr>
          <p:cNvSpPr>
            <a:spLocks noGrp="1"/>
          </p:cNvSpPr>
          <p:nvPr>
            <p:ph type="sldNum" sz="quarter" idx="12"/>
          </p:nvPr>
        </p:nvSpPr>
        <p:spPr/>
        <p:txBody>
          <a:bodyPr/>
          <a:lstStyle/>
          <a:p>
            <a:fld id="{1CF24FAA-27FE-415E-9421-3E80B07B7442}" type="slidenum">
              <a:rPr lang="zh-CN" altLang="en-US" smtClean="0"/>
              <a:t>10</a:t>
            </a:fld>
            <a:endParaRPr lang="zh-CN" altLang="en-US" dirty="0"/>
          </a:p>
        </p:txBody>
      </p:sp>
      <p:sp>
        <p:nvSpPr>
          <p:cNvPr id="4" name="文本框 3">
            <a:extLst>
              <a:ext uri="{FF2B5EF4-FFF2-40B4-BE49-F238E27FC236}">
                <a16:creationId xmlns:a16="http://schemas.microsoft.com/office/drawing/2014/main" id="{E65582E7-5E80-87F6-45D1-B98DE4FBD610}"/>
              </a:ext>
            </a:extLst>
          </p:cNvPr>
          <p:cNvSpPr txBox="1"/>
          <p:nvPr/>
        </p:nvSpPr>
        <p:spPr>
          <a:xfrm>
            <a:off x="479376" y="1334304"/>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2.2 </a:t>
            </a:r>
            <a:r>
              <a:rPr lang="zh-CN" altLang="en-US" sz="2400" b="1" dirty="0">
                <a:latin typeface="Times New Roman" panose="02020603050405020304" pitchFamily="18" charset="0"/>
                <a:cs typeface="Times New Roman" panose="02020603050405020304" pitchFamily="18" charset="0"/>
              </a:rPr>
              <a:t>实验结果</a:t>
            </a:r>
          </a:p>
        </p:txBody>
      </p:sp>
      <p:sp>
        <p:nvSpPr>
          <p:cNvPr id="3" name="内容占位符 2">
            <a:extLst>
              <a:ext uri="{FF2B5EF4-FFF2-40B4-BE49-F238E27FC236}">
                <a16:creationId xmlns:a16="http://schemas.microsoft.com/office/drawing/2014/main" id="{2F6B5910-EC75-47EB-E3E4-BEE9528C4D6E}"/>
              </a:ext>
            </a:extLst>
          </p:cNvPr>
          <p:cNvSpPr txBox="1">
            <a:spLocks/>
          </p:cNvSpPr>
          <p:nvPr/>
        </p:nvSpPr>
        <p:spPr>
          <a:xfrm>
            <a:off x="565798" y="1772816"/>
            <a:ext cx="11424592" cy="1854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AutoNum type="arabicParenR"/>
            </a:pPr>
            <a:r>
              <a:rPr lang="en-US" altLang="zh-CN" sz="2400" dirty="0">
                <a:latin typeface="Times New Roman" panose="02020603050405020304" pitchFamily="18" charset="0"/>
                <a:cs typeface="Times New Roman" panose="02020603050405020304" pitchFamily="18" charset="0"/>
              </a:rPr>
              <a:t>MTPC</a:t>
            </a:r>
            <a:r>
              <a:rPr lang="zh-CN" altLang="en-US" sz="2400" dirty="0">
                <a:latin typeface="Times New Roman" panose="02020603050405020304" pitchFamily="18" charset="0"/>
                <a:cs typeface="Times New Roman" panose="02020603050405020304" pitchFamily="18" charset="0"/>
              </a:rPr>
              <a:t>对</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二分裂变率的测量</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数据文件：</a:t>
            </a:r>
            <a:r>
              <a:rPr lang="en-US" altLang="zh-CN" sz="2400" dirty="0">
                <a:latin typeface="Times New Roman" panose="02020603050405020304" pitchFamily="18" charset="0"/>
                <a:ea typeface="宋体" pitchFamily="2" charset="-122"/>
                <a:cs typeface="Times New Roman" panose="02020603050405020304" pitchFamily="18" charset="0"/>
              </a:rPr>
              <a:t> </a:t>
            </a:r>
            <a:r>
              <a:rPr lang="en-US" altLang="zh-CN" sz="2400" dirty="0">
                <a:latin typeface="Times New Roman" panose="02020603050405020304" pitchFamily="18" charset="0"/>
                <a:ea typeface="宋体" pitchFamily="2" charset="-122"/>
                <a:cs typeface="Times New Roman" panose="02020603050405020304" pitchFamily="18" charset="0"/>
                <a:sym typeface="+mn-ea"/>
              </a:rPr>
              <a:t>Daq.run.20240929205431.001.dat </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测量时间：</a:t>
            </a:r>
            <a:r>
              <a:rPr lang="en-US" altLang="zh-CN" sz="2400" dirty="0">
                <a:latin typeface="Times New Roman" panose="02020603050405020304" pitchFamily="18" charset="0"/>
                <a:ea typeface="宋体" pitchFamily="2" charset="-122"/>
                <a:cs typeface="Times New Roman" panose="02020603050405020304" pitchFamily="18" charset="0"/>
              </a:rPr>
              <a:t>2024</a:t>
            </a:r>
            <a:r>
              <a:rPr lang="zh-CN" altLang="en-US" sz="2400" dirty="0">
                <a:latin typeface="Times New Roman" panose="02020603050405020304" pitchFamily="18" charset="0"/>
                <a:ea typeface="宋体" pitchFamily="2" charset="-122"/>
                <a:cs typeface="Times New Roman" panose="02020603050405020304" pitchFamily="18" charset="0"/>
              </a:rPr>
              <a:t>年</a:t>
            </a:r>
            <a:r>
              <a:rPr lang="en-US" altLang="zh-CN" sz="2400" dirty="0">
                <a:latin typeface="Times New Roman" panose="02020603050405020304" pitchFamily="18" charset="0"/>
                <a:ea typeface="宋体" pitchFamily="2" charset="-122"/>
                <a:cs typeface="Times New Roman" panose="02020603050405020304" pitchFamily="18" charset="0"/>
              </a:rPr>
              <a:t>9</a:t>
            </a:r>
            <a:r>
              <a:rPr lang="zh-CN" altLang="en-US" sz="2400" dirty="0">
                <a:latin typeface="Times New Roman" panose="02020603050405020304" pitchFamily="18" charset="0"/>
                <a:ea typeface="宋体" pitchFamily="2" charset="-122"/>
                <a:cs typeface="Times New Roman" panose="02020603050405020304" pitchFamily="18" charset="0"/>
              </a:rPr>
              <a:t>月</a:t>
            </a:r>
            <a:r>
              <a:rPr lang="en-US" altLang="zh-CN" sz="2400" dirty="0">
                <a:latin typeface="Times New Roman" panose="02020603050405020304" pitchFamily="18" charset="0"/>
                <a:ea typeface="宋体" pitchFamily="2" charset="-122"/>
                <a:cs typeface="Times New Roman" panose="02020603050405020304" pitchFamily="18" charset="0"/>
              </a:rPr>
              <a:t>29</a:t>
            </a:r>
            <a:r>
              <a:rPr lang="zh-CN" altLang="en-US" sz="2400" dirty="0">
                <a:latin typeface="Times New Roman" panose="02020603050405020304" pitchFamily="18" charset="0"/>
                <a:ea typeface="宋体" pitchFamily="2" charset="-122"/>
                <a:cs typeface="Times New Roman" panose="02020603050405020304" pitchFamily="18" charset="0"/>
              </a:rPr>
              <a:t>日，</a:t>
            </a:r>
            <a:r>
              <a:rPr lang="en-US" altLang="zh-CN" sz="2400" dirty="0">
                <a:latin typeface="Times New Roman" panose="02020603050405020304" pitchFamily="18" charset="0"/>
                <a:ea typeface="宋体" pitchFamily="2" charset="-122"/>
                <a:cs typeface="Times New Roman" panose="02020603050405020304" pitchFamily="18" charset="0"/>
              </a:rPr>
              <a:t>57 s (</a:t>
            </a:r>
            <a:r>
              <a:rPr lang="zh-CN" altLang="en-US" sz="2400" dirty="0">
                <a:latin typeface="Times New Roman" panose="02020603050405020304" pitchFamily="18" charset="0"/>
                <a:ea typeface="宋体" pitchFamily="2" charset="-122"/>
                <a:cs typeface="Times New Roman" panose="02020603050405020304" pitchFamily="18" charset="0"/>
              </a:rPr>
              <a:t>每次触发间隔</a:t>
            </a:r>
            <a:r>
              <a:rPr lang="en-US" altLang="zh-CN" sz="2400" dirty="0">
                <a:latin typeface="Times New Roman" panose="02020603050405020304" pitchFamily="18" charset="0"/>
                <a:cs typeface="Times New Roman" panose="02020603050405020304" pitchFamily="18" charset="0"/>
              </a:rPr>
              <a:t>40 </a:t>
            </a:r>
            <a:r>
              <a:rPr lang="en-US" altLang="zh-CN" sz="2400" dirty="0" err="1">
                <a:latin typeface="Times New Roman" panose="02020603050405020304" pitchFamily="18" charset="0"/>
                <a:cs typeface="Times New Roman" panose="02020603050405020304" pitchFamily="18" charset="0"/>
              </a:rPr>
              <a:t>ms</a:t>
            </a:r>
            <a:r>
              <a:rPr lang="zh-CN" altLang="en-US" sz="2400" dirty="0">
                <a:latin typeface="Times New Roman" panose="02020603050405020304" pitchFamily="18" charset="0"/>
                <a:cs typeface="Times New Roman" panose="02020603050405020304" pitchFamily="18" charset="0"/>
              </a:rPr>
              <a:t>，采样时间窗为</a:t>
            </a:r>
            <a:r>
              <a:rPr lang="en-US" altLang="zh-CN" sz="2400" dirty="0">
                <a:latin typeface="Times New Roman" panose="02020603050405020304" pitchFamily="18" charset="0"/>
                <a:cs typeface="Times New Roman" panose="02020603050405020304" pitchFamily="18" charset="0"/>
              </a:rPr>
              <a:t>39 </a:t>
            </a:r>
            <a:r>
              <a:rPr lang="en-US" altLang="zh-CN" sz="2400" dirty="0" err="1">
                <a:latin typeface="Times New Roman" panose="02020603050405020304" pitchFamily="18" charset="0"/>
                <a:cs typeface="Times New Roman" panose="02020603050405020304" pitchFamily="18" charset="0"/>
              </a:rPr>
              <a:t>ms</a:t>
            </a:r>
            <a:r>
              <a:rPr lang="en-US" altLang="zh-CN" sz="2400" dirty="0">
                <a:latin typeface="Times New Roman" panose="02020603050405020304" pitchFamily="18" charset="0"/>
                <a:ea typeface="宋体" pitchFamily="2" charset="-122"/>
                <a:cs typeface="Times New Roman" panose="02020603050405020304" pitchFamily="18" charset="0"/>
              </a:rPr>
              <a:t>)</a:t>
            </a: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阈上裂变计数率：</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74.70</a:t>
            </a:r>
            <a:r>
              <a:rPr lang="en-US" altLang="zh-CN" sz="2400" dirty="0">
                <a:latin typeface="Times New Roman" panose="02020603050405020304" pitchFamily="18" charset="0"/>
                <a:ea typeface="宋体" pitchFamily="2" charset="-122"/>
                <a:cs typeface="Times New Roman" panose="02020603050405020304" pitchFamily="18" charset="0"/>
              </a:rPr>
              <a:t> </a:t>
            </a:r>
            <a:r>
              <a:rPr lang="zh-CN" altLang="en-US" sz="2400" dirty="0">
                <a:latin typeface="Times New Roman" panose="02020603050405020304" pitchFamily="18" charset="0"/>
                <a:ea typeface="宋体" pitchFamily="2" charset="-122"/>
                <a:cs typeface="Times New Roman" panose="02020603050405020304" pitchFamily="18" charset="0"/>
              </a:rPr>
              <a:t>个</a:t>
            </a:r>
            <a:r>
              <a:rPr lang="en-US" altLang="zh-CN" sz="2400" dirty="0">
                <a:latin typeface="Times New Roman" panose="02020603050405020304" pitchFamily="18" charset="0"/>
                <a:ea typeface="宋体" pitchFamily="2" charset="-122"/>
                <a:cs typeface="Times New Roman" panose="02020603050405020304" pitchFamily="18" charset="0"/>
              </a:rPr>
              <a:t>/s </a:t>
            </a:r>
            <a:r>
              <a:rPr lang="zh-CN" altLang="en-US" sz="2400" dirty="0">
                <a:latin typeface="Times New Roman" panose="02020603050405020304" pitchFamily="18" charset="0"/>
                <a:ea typeface="宋体" pitchFamily="2" charset="-122"/>
                <a:cs typeface="Times New Roman" panose="02020603050405020304" pitchFamily="18" charset="0"/>
              </a:rPr>
              <a:t>（</a:t>
            </a:r>
            <a:r>
              <a:rPr lang="en-US" altLang="zh-CN" sz="2400" dirty="0">
                <a:latin typeface="Times New Roman" panose="02020603050405020304" pitchFamily="18" charset="0"/>
                <a:ea typeface="宋体" pitchFamily="2" charset="-122"/>
                <a:cs typeface="Times New Roman" panose="02020603050405020304" pitchFamily="18" charset="0"/>
              </a:rPr>
              <a:t>500</a:t>
            </a:r>
            <a:r>
              <a:rPr lang="zh-CN" altLang="en-US" sz="2400" dirty="0">
                <a:latin typeface="Times New Roman" panose="02020603050405020304" pitchFamily="18" charset="0"/>
                <a:ea typeface="宋体" pitchFamily="2" charset="-122"/>
                <a:cs typeface="Times New Roman" panose="02020603050405020304" pitchFamily="18" charset="0"/>
              </a:rPr>
              <a:t>道以上）</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7F272E7F-DC37-5E71-58DD-128C43C1AF87}"/>
              </a:ext>
            </a:extLst>
          </p:cNvPr>
          <p:cNvSpPr txBox="1"/>
          <p:nvPr>
            <p:custDataLst>
              <p:tags r:id="rId1"/>
            </p:custDataLst>
          </p:nvPr>
        </p:nvSpPr>
        <p:spPr>
          <a:xfrm>
            <a:off x="1044882" y="6297486"/>
            <a:ext cx="4936490" cy="368300"/>
          </a:xfrm>
          <a:prstGeom prst="rect">
            <a:avLst/>
          </a:prstGeom>
          <a:noFill/>
        </p:spPr>
        <p:txBody>
          <a:bodyPr wrap="square" rtlCol="0">
            <a:spAutoFit/>
          </a:bodyPr>
          <a:lstStyle/>
          <a:p>
            <a:pPr algn="ctr"/>
            <a:r>
              <a:rPr lang="zh-CN" altLang="en-US" dirty="0">
                <a:latin typeface="黑体" panose="02010609060101010101" pitchFamily="49" charset="-122"/>
                <a:ea typeface="黑体" panose="02010609060101010101" pitchFamily="49" charset="-122"/>
                <a:cs typeface="黑体" panose="02010609060101010101" pitchFamily="49" charset="-122"/>
              </a:rPr>
              <a:t>事件信号幅度</a:t>
            </a:r>
            <a:r>
              <a:rPr lang="en-US" altLang="zh-CN" dirty="0">
                <a:latin typeface="黑体" panose="02010609060101010101" pitchFamily="49" charset="-122"/>
                <a:ea typeface="黑体" panose="02010609060101010101" pitchFamily="49" charset="-122"/>
                <a:cs typeface="黑体" panose="02010609060101010101" pitchFamily="49" charset="-122"/>
              </a:rPr>
              <a:t>-</a:t>
            </a:r>
            <a:r>
              <a:rPr lang="zh-CN" altLang="en-US" dirty="0">
                <a:latin typeface="黑体" panose="02010609060101010101" pitchFamily="49" charset="-122"/>
                <a:ea typeface="黑体" panose="02010609060101010101" pitchFamily="49" charset="-122"/>
                <a:cs typeface="黑体" panose="02010609060101010101" pitchFamily="49" charset="-122"/>
              </a:rPr>
              <a:t>径迹长度二维谱</a:t>
            </a:r>
          </a:p>
        </p:txBody>
      </p:sp>
      <p:sp>
        <p:nvSpPr>
          <p:cNvPr id="14" name="文本框 13">
            <a:extLst>
              <a:ext uri="{FF2B5EF4-FFF2-40B4-BE49-F238E27FC236}">
                <a16:creationId xmlns:a16="http://schemas.microsoft.com/office/drawing/2014/main" id="{6E414CE2-E8B1-A091-100B-4C5E227E034F}"/>
              </a:ext>
            </a:extLst>
          </p:cNvPr>
          <p:cNvSpPr txBox="1"/>
          <p:nvPr>
            <p:custDataLst>
              <p:tags r:id="rId2"/>
            </p:custDataLst>
          </p:nvPr>
        </p:nvSpPr>
        <p:spPr>
          <a:xfrm>
            <a:off x="6210630" y="6320663"/>
            <a:ext cx="4264025" cy="369332"/>
          </a:xfrm>
          <a:prstGeom prst="rect">
            <a:avLst/>
          </a:prstGeom>
          <a:noFill/>
        </p:spPr>
        <p:txBody>
          <a:bodyPr wrap="square" rtlCol="0">
            <a:spAutoFit/>
          </a:bodyPr>
          <a:lstStyle/>
          <a:p>
            <a:pPr algn="ctr"/>
            <a:r>
              <a:rPr lang="zh-CN" altLang="en-US" dirty="0">
                <a:latin typeface="Times New Roman" panose="02020603050405020304" pitchFamily="18" charset="0"/>
                <a:ea typeface="黑体" panose="02010609060101010101" pitchFamily="49" charset="-122"/>
                <a:cs typeface="Times New Roman" panose="02020603050405020304" pitchFamily="18" charset="0"/>
              </a:rPr>
              <a:t>裂变</a:t>
            </a:r>
            <a:r>
              <a:rPr lang="zh-CN" altLang="en-US" dirty="0">
                <a:latin typeface="黑体" panose="02010609060101010101" pitchFamily="49" charset="-122"/>
                <a:ea typeface="黑体" panose="02010609060101010101" pitchFamily="49" charset="-122"/>
                <a:cs typeface="黑体" panose="02010609060101010101" pitchFamily="49" charset="-122"/>
              </a:rPr>
              <a:t>事件信号幅度谱</a:t>
            </a:r>
          </a:p>
        </p:txBody>
      </p:sp>
      <p:pic>
        <p:nvPicPr>
          <p:cNvPr id="23" name="图片 22">
            <a:extLst>
              <a:ext uri="{FF2B5EF4-FFF2-40B4-BE49-F238E27FC236}">
                <a16:creationId xmlns:a16="http://schemas.microsoft.com/office/drawing/2014/main" id="{D0ED9371-7016-4AA0-A13A-1B78579444A1}"/>
              </a:ext>
            </a:extLst>
          </p:cNvPr>
          <p:cNvPicPr>
            <a:picLocks noChangeAspect="1"/>
          </p:cNvPicPr>
          <p:nvPr/>
        </p:nvPicPr>
        <p:blipFill>
          <a:blip r:embed="rId5"/>
          <a:srcRect l="32426" t="29380" r="37761" b="35810"/>
          <a:stretch/>
        </p:blipFill>
        <p:spPr>
          <a:xfrm>
            <a:off x="6506048" y="3626868"/>
            <a:ext cx="3903781" cy="2724627"/>
          </a:xfrm>
          <a:prstGeom prst="rect">
            <a:avLst/>
          </a:prstGeom>
        </p:spPr>
      </p:pic>
      <p:pic>
        <p:nvPicPr>
          <p:cNvPr id="25" name="图片 24">
            <a:extLst>
              <a:ext uri="{FF2B5EF4-FFF2-40B4-BE49-F238E27FC236}">
                <a16:creationId xmlns:a16="http://schemas.microsoft.com/office/drawing/2014/main" id="{7814A218-C5FE-8E0E-DD06-AC5C5BBBB5EC}"/>
              </a:ext>
            </a:extLst>
          </p:cNvPr>
          <p:cNvPicPr>
            <a:picLocks noChangeAspect="1"/>
          </p:cNvPicPr>
          <p:nvPr/>
        </p:nvPicPr>
        <p:blipFill>
          <a:blip r:embed="rId6"/>
          <a:srcRect l="32426" t="32253" r="37251" b="34292"/>
          <a:stretch/>
        </p:blipFill>
        <p:spPr>
          <a:xfrm>
            <a:off x="1487488" y="3642407"/>
            <a:ext cx="4025797" cy="2655079"/>
          </a:xfrm>
          <a:prstGeom prst="rect">
            <a:avLst/>
          </a:prstGeom>
        </p:spPr>
      </p:pic>
    </p:spTree>
    <p:extLst>
      <p:ext uri="{BB962C8B-B14F-4D97-AF65-F5344CB8AC3E}">
        <p14:creationId xmlns:p14="http://schemas.microsoft.com/office/powerpoint/2010/main" val="4012167181"/>
      </p:ext>
    </p:extLst>
  </p:cSld>
  <p:clrMapOvr>
    <a:masterClrMapping/>
  </p:clrMapOvr>
  <p:transition advTm="29882">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2A45E-97BA-4CA6-226C-56A7E9EA6AA7}"/>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135B85F8-C3AE-67C6-EEFE-CFF45D9DB7D1}"/>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003FB04C-757F-7F22-7245-C719EFA59BD3}"/>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FDAB96EC-9BC8-0053-66BF-0FE9F9D9328E}"/>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C95CF6BA-5EE0-FAC6-50CB-17CD0027FE62}"/>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0EEC8F5D-9454-B927-2320-28662482FFDB}"/>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ACB081F0-676B-8BA9-901E-D1F2799681D1}"/>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08E22CB4-A826-5973-06BD-036D747D2D13}"/>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2B112395-31CF-D4B6-D2E8-9E9340A60CF4}"/>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98DD2261-CAC9-33C9-4EB3-749308AABAD4}"/>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7E69F0C6-7D15-203B-8E04-E0C0416FA55E}"/>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908FD21F-A7B7-FED4-FEEC-578ED6CD8130}"/>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2.</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4E61885D-48EE-21C8-A3B2-8E70EA3BA2B6}"/>
              </a:ext>
            </a:extLst>
          </p:cNvPr>
          <p:cNvSpPr>
            <a:spLocks noGrp="1"/>
          </p:cNvSpPr>
          <p:nvPr>
            <p:ph type="sldNum" sz="quarter" idx="12"/>
          </p:nvPr>
        </p:nvSpPr>
        <p:spPr/>
        <p:txBody>
          <a:bodyPr/>
          <a:lstStyle/>
          <a:p>
            <a:fld id="{1CF24FAA-27FE-415E-9421-3E80B07B7442}" type="slidenum">
              <a:rPr lang="zh-CN" altLang="en-US" smtClean="0"/>
              <a:t>11</a:t>
            </a:fld>
            <a:endParaRPr lang="zh-CN" altLang="en-US" dirty="0"/>
          </a:p>
        </p:txBody>
      </p:sp>
      <p:sp>
        <p:nvSpPr>
          <p:cNvPr id="4" name="文本框 3">
            <a:extLst>
              <a:ext uri="{FF2B5EF4-FFF2-40B4-BE49-F238E27FC236}">
                <a16:creationId xmlns:a16="http://schemas.microsoft.com/office/drawing/2014/main" id="{AC27F17D-E342-CF75-FA77-4A455F1CAFCE}"/>
              </a:ext>
            </a:extLst>
          </p:cNvPr>
          <p:cNvSpPr txBox="1"/>
          <p:nvPr/>
        </p:nvSpPr>
        <p:spPr>
          <a:xfrm>
            <a:off x="479376" y="1342048"/>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2.2 </a:t>
            </a:r>
            <a:r>
              <a:rPr lang="zh-CN" altLang="en-US" sz="2400" b="1" dirty="0">
                <a:latin typeface="Times New Roman" panose="02020603050405020304" pitchFamily="18" charset="0"/>
                <a:cs typeface="Times New Roman" panose="02020603050405020304" pitchFamily="18" charset="0"/>
              </a:rPr>
              <a:t>实验结果</a:t>
            </a:r>
          </a:p>
        </p:txBody>
      </p:sp>
      <p:sp>
        <p:nvSpPr>
          <p:cNvPr id="3" name="内容占位符 2">
            <a:extLst>
              <a:ext uri="{FF2B5EF4-FFF2-40B4-BE49-F238E27FC236}">
                <a16:creationId xmlns:a16="http://schemas.microsoft.com/office/drawing/2014/main" id="{6524E81A-248F-5979-7759-F23F06FFE11E}"/>
              </a:ext>
            </a:extLst>
          </p:cNvPr>
          <p:cNvSpPr txBox="1">
            <a:spLocks/>
          </p:cNvSpPr>
          <p:nvPr/>
        </p:nvSpPr>
        <p:spPr>
          <a:xfrm>
            <a:off x="551383" y="1777439"/>
            <a:ext cx="9937105" cy="240915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AutoNum type="arabicParenR"/>
            </a:pPr>
            <a:r>
              <a:rPr lang="en-US" altLang="zh-CN" sz="2400" dirty="0">
                <a:latin typeface="Times New Roman" panose="02020603050405020304" pitchFamily="18" charset="0"/>
                <a:cs typeface="Times New Roman" panose="02020603050405020304" pitchFamily="18" charset="0"/>
              </a:rPr>
              <a:t>MTPC</a:t>
            </a:r>
            <a:r>
              <a:rPr lang="zh-CN" altLang="en-US" sz="2400" dirty="0">
                <a:latin typeface="Times New Roman" panose="02020603050405020304" pitchFamily="18" charset="0"/>
                <a:cs typeface="Times New Roman" panose="02020603050405020304" pitchFamily="18" charset="0"/>
              </a:rPr>
              <a:t>对</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二分裂变率的测量</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实验目的：初步验证</a:t>
            </a:r>
            <a:r>
              <a:rPr lang="en-US" altLang="zh-CN" sz="2400" dirty="0">
                <a:latin typeface="Times New Roman" panose="02020603050405020304" pitchFamily="18" charset="0"/>
                <a:ea typeface="宋体" pitchFamily="2" charset="-122"/>
                <a:cs typeface="Times New Roman" panose="02020603050405020304" pitchFamily="18" charset="0"/>
              </a:rPr>
              <a:t>MTPC</a:t>
            </a:r>
            <a:r>
              <a:rPr lang="zh-CN" altLang="en-US" sz="2400" dirty="0">
                <a:latin typeface="Times New Roman" panose="02020603050405020304" pitchFamily="18" charset="0"/>
                <a:ea typeface="宋体" pitchFamily="2" charset="-122"/>
                <a:cs typeface="Times New Roman" panose="02020603050405020304" pitchFamily="18" charset="0"/>
              </a:rPr>
              <a:t>测量结果的可靠性</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对比验证的实验装置：屏栅电离室</a:t>
            </a:r>
            <a:r>
              <a:rPr lang="en-US" altLang="zh-CN" sz="2400" dirty="0">
                <a:latin typeface="Times New Roman" panose="02020603050405020304" pitchFamily="18" charset="0"/>
                <a:ea typeface="宋体" pitchFamily="2" charset="-122"/>
                <a:cs typeface="Times New Roman" panose="02020603050405020304" pitchFamily="18" charset="0"/>
              </a:rPr>
              <a:t>(GIC)</a:t>
            </a: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测量时间：</a:t>
            </a:r>
            <a:r>
              <a:rPr lang="en-US" altLang="zh-CN" sz="2400" dirty="0">
                <a:latin typeface="Times New Roman" panose="02020603050405020304" pitchFamily="18" charset="0"/>
                <a:ea typeface="宋体" pitchFamily="2" charset="-122"/>
                <a:cs typeface="Times New Roman" panose="02020603050405020304" pitchFamily="18" charset="0"/>
              </a:rPr>
              <a:t>2024</a:t>
            </a:r>
            <a:r>
              <a:rPr lang="zh-CN" altLang="en-US" sz="2400" dirty="0">
                <a:latin typeface="Times New Roman" panose="02020603050405020304" pitchFamily="18" charset="0"/>
                <a:ea typeface="宋体" pitchFamily="2" charset="-122"/>
                <a:cs typeface="Times New Roman" panose="02020603050405020304" pitchFamily="18" charset="0"/>
              </a:rPr>
              <a:t>年</a:t>
            </a:r>
            <a:r>
              <a:rPr lang="en-US" altLang="zh-CN" sz="2400" dirty="0">
                <a:latin typeface="Times New Roman" panose="02020603050405020304" pitchFamily="18" charset="0"/>
                <a:ea typeface="宋体" pitchFamily="2" charset="-122"/>
                <a:cs typeface="Times New Roman" panose="02020603050405020304" pitchFamily="18" charset="0"/>
              </a:rPr>
              <a:t>10</a:t>
            </a:r>
            <a:r>
              <a:rPr lang="zh-CN" altLang="en-US" sz="2400" dirty="0">
                <a:latin typeface="Times New Roman" panose="02020603050405020304" pitchFamily="18" charset="0"/>
                <a:ea typeface="宋体" pitchFamily="2" charset="-122"/>
                <a:cs typeface="Times New Roman" panose="02020603050405020304" pitchFamily="18" charset="0"/>
              </a:rPr>
              <a:t>月</a:t>
            </a:r>
            <a:r>
              <a:rPr lang="en-US" altLang="zh-CN" sz="2400" dirty="0">
                <a:latin typeface="Times New Roman" panose="02020603050405020304" pitchFamily="18" charset="0"/>
                <a:ea typeface="宋体" pitchFamily="2" charset="-122"/>
                <a:cs typeface="Times New Roman" panose="02020603050405020304" pitchFamily="18" charset="0"/>
              </a:rPr>
              <a:t>24</a:t>
            </a:r>
            <a:r>
              <a:rPr lang="zh-CN" altLang="en-US" sz="2400" dirty="0">
                <a:latin typeface="Times New Roman" panose="02020603050405020304" pitchFamily="18" charset="0"/>
                <a:ea typeface="宋体" pitchFamily="2" charset="-122"/>
                <a:cs typeface="Times New Roman" panose="02020603050405020304" pitchFamily="18" charset="0"/>
              </a:rPr>
              <a:t>日，</a:t>
            </a:r>
            <a:r>
              <a:rPr lang="en-US" altLang="zh-CN" sz="2400" dirty="0">
                <a:latin typeface="Times New Roman" panose="02020603050405020304" pitchFamily="18" charset="0"/>
                <a:ea typeface="宋体" pitchFamily="2" charset="-122"/>
                <a:cs typeface="Times New Roman" panose="02020603050405020304" pitchFamily="18" charset="0"/>
              </a:rPr>
              <a:t>4429 s</a:t>
            </a:r>
          </a:p>
          <a:p>
            <a:pPr marL="720000">
              <a:buFont typeface="Wingdings" panose="05000000000000000000" pitchFamily="2" charset="2"/>
              <a:buChar char="p"/>
            </a:pPr>
            <a:r>
              <a:rPr lang="en-US" altLang="zh-CN" sz="2400" dirty="0">
                <a:latin typeface="Times New Roman" panose="02020603050405020304" pitchFamily="18" charset="0"/>
                <a:ea typeface="宋体" pitchFamily="2" charset="-122"/>
                <a:cs typeface="Times New Roman" panose="02020603050405020304" pitchFamily="18" charset="0"/>
              </a:rPr>
              <a:t>GIC</a:t>
            </a:r>
            <a:r>
              <a:rPr lang="zh-CN" altLang="en-US" sz="2400" dirty="0">
                <a:latin typeface="Times New Roman" panose="02020603050405020304" pitchFamily="18" charset="0"/>
                <a:ea typeface="宋体" pitchFamily="2" charset="-122"/>
                <a:cs typeface="Times New Roman" panose="02020603050405020304" pitchFamily="18" charset="0"/>
              </a:rPr>
              <a:t>测量的阈上裂变计数率：</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74.57</a:t>
            </a:r>
            <a:r>
              <a:rPr lang="en-US" altLang="zh-CN" sz="2400" dirty="0">
                <a:latin typeface="Times New Roman" panose="02020603050405020304" pitchFamily="18" charset="0"/>
                <a:ea typeface="宋体" pitchFamily="2" charset="-122"/>
                <a:cs typeface="Times New Roman" panose="02020603050405020304" pitchFamily="18" charset="0"/>
              </a:rPr>
              <a:t> </a:t>
            </a:r>
            <a:r>
              <a:rPr lang="zh-CN" altLang="en-US" sz="2400" dirty="0">
                <a:latin typeface="Times New Roman" panose="02020603050405020304" pitchFamily="18" charset="0"/>
                <a:ea typeface="宋体" pitchFamily="2" charset="-122"/>
                <a:cs typeface="Times New Roman" panose="02020603050405020304" pitchFamily="18" charset="0"/>
              </a:rPr>
              <a:t>个</a:t>
            </a:r>
            <a:r>
              <a:rPr lang="en-US" altLang="zh-CN" sz="2400" dirty="0">
                <a:latin typeface="Times New Roman" panose="02020603050405020304" pitchFamily="18" charset="0"/>
                <a:ea typeface="宋体" pitchFamily="2" charset="-122"/>
                <a:cs typeface="Times New Roman" panose="02020603050405020304" pitchFamily="18" charset="0"/>
              </a:rPr>
              <a:t>/s </a:t>
            </a:r>
            <a:r>
              <a:rPr lang="zh-CN" altLang="en-US" sz="2400" dirty="0">
                <a:latin typeface="Times New Roman" panose="02020603050405020304" pitchFamily="18" charset="0"/>
                <a:ea typeface="宋体" pitchFamily="2" charset="-122"/>
                <a:cs typeface="Times New Roman" panose="02020603050405020304" pitchFamily="18" charset="0"/>
              </a:rPr>
              <a:t>（</a:t>
            </a:r>
            <a:r>
              <a:rPr lang="en-US" altLang="zh-CN" sz="2400" dirty="0">
                <a:latin typeface="Times New Roman" panose="02020603050405020304" pitchFamily="18" charset="0"/>
                <a:ea typeface="宋体" pitchFamily="2" charset="-122"/>
                <a:cs typeface="Times New Roman" panose="02020603050405020304" pitchFamily="18" charset="0"/>
              </a:rPr>
              <a:t>54</a:t>
            </a:r>
            <a:r>
              <a:rPr lang="zh-CN" altLang="en-US" sz="2400" dirty="0">
                <a:latin typeface="Times New Roman" panose="02020603050405020304" pitchFamily="18" charset="0"/>
                <a:ea typeface="宋体" pitchFamily="2" charset="-122"/>
                <a:cs typeface="Times New Roman" panose="02020603050405020304" pitchFamily="18" charset="0"/>
              </a:rPr>
              <a:t>道以上）</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D251F9CA-00AA-6E7F-8ED0-231A46FF1FA6}"/>
              </a:ext>
            </a:extLst>
          </p:cNvPr>
          <p:cNvPicPr>
            <a:picLocks noChangeAspect="1"/>
          </p:cNvPicPr>
          <p:nvPr/>
        </p:nvPicPr>
        <p:blipFill>
          <a:blip r:embed="rId3"/>
          <a:srcRect r="7943" b="-656"/>
          <a:stretch/>
        </p:blipFill>
        <p:spPr>
          <a:xfrm>
            <a:off x="8386415" y="3933056"/>
            <a:ext cx="3398217" cy="2786735"/>
          </a:xfrm>
          <a:prstGeom prst="rect">
            <a:avLst/>
          </a:prstGeom>
        </p:spPr>
      </p:pic>
      <p:sp>
        <p:nvSpPr>
          <p:cNvPr id="8" name="文本框 7">
            <a:extLst>
              <a:ext uri="{FF2B5EF4-FFF2-40B4-BE49-F238E27FC236}">
                <a16:creationId xmlns:a16="http://schemas.microsoft.com/office/drawing/2014/main" id="{8505B9FD-105E-8F03-A061-9986A43EB805}"/>
              </a:ext>
            </a:extLst>
          </p:cNvPr>
          <p:cNvSpPr txBox="1"/>
          <p:nvPr/>
        </p:nvSpPr>
        <p:spPr>
          <a:xfrm>
            <a:off x="907171" y="4398982"/>
            <a:ext cx="6714838" cy="1569660"/>
          </a:xfrm>
          <a:prstGeom prst="rect">
            <a:avLst/>
          </a:prstGeom>
          <a:noFill/>
        </p:spPr>
        <p:txBody>
          <a:bodyPr wrap="square">
            <a:spAutoFit/>
          </a:bodyPr>
          <a:lstStyle/>
          <a:p>
            <a:pPr algn="just"/>
            <a:r>
              <a:rPr lang="en-US" altLang="zh-CN" sz="2400" dirty="0">
                <a:latin typeface="Times New Roman" panose="02020603050405020304" pitchFamily="18" charset="0"/>
                <a:ea typeface="宋体" pitchFamily="2" charset="-122"/>
                <a:cs typeface="Times New Roman" panose="02020603050405020304" pitchFamily="18" charset="0"/>
              </a:rPr>
              <a:t>MTPC</a:t>
            </a:r>
            <a:r>
              <a:rPr lang="zh-CN" altLang="en-US" sz="2400" dirty="0">
                <a:latin typeface="Times New Roman" panose="02020603050405020304" pitchFamily="18" charset="0"/>
                <a:ea typeface="宋体" pitchFamily="2" charset="-122"/>
                <a:cs typeface="Times New Roman" panose="02020603050405020304" pitchFamily="18" charset="0"/>
              </a:rPr>
              <a:t>测量的</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阈上裂变计数率为</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74.70</a:t>
            </a:r>
            <a:r>
              <a:rPr lang="en-US" altLang="zh-CN" sz="2400" dirty="0">
                <a:latin typeface="Times New Roman" panose="02020603050405020304" pitchFamily="18" charset="0"/>
                <a:ea typeface="宋体" pitchFamily="2" charset="-122"/>
                <a:cs typeface="Times New Roman" panose="02020603050405020304" pitchFamily="18" charset="0"/>
              </a:rPr>
              <a:t> </a:t>
            </a:r>
            <a:r>
              <a:rPr lang="zh-CN" altLang="en-US" sz="2400" dirty="0">
                <a:latin typeface="Times New Roman" panose="02020603050405020304" pitchFamily="18" charset="0"/>
                <a:ea typeface="宋体" pitchFamily="2" charset="-122"/>
                <a:cs typeface="Times New Roman" panose="02020603050405020304" pitchFamily="18" charset="0"/>
              </a:rPr>
              <a:t>个</a:t>
            </a:r>
            <a:r>
              <a:rPr lang="en-US" altLang="zh-CN" sz="2400" dirty="0">
                <a:latin typeface="Times New Roman" panose="02020603050405020304" pitchFamily="18" charset="0"/>
                <a:ea typeface="宋体" pitchFamily="2" charset="-122"/>
                <a:cs typeface="Times New Roman" panose="02020603050405020304" pitchFamily="18" charset="0"/>
              </a:rPr>
              <a:t>/s</a:t>
            </a:r>
            <a:r>
              <a:rPr lang="zh-CN" altLang="en-US" sz="2400" dirty="0">
                <a:latin typeface="Times New Roman" panose="02020603050405020304" pitchFamily="18" charset="0"/>
                <a:ea typeface="宋体" pitchFamily="2" charset="-122"/>
                <a:cs typeface="Times New Roman" panose="02020603050405020304" pitchFamily="18" charset="0"/>
              </a:rPr>
              <a:t>，</a:t>
            </a:r>
            <a:r>
              <a:rPr lang="en-US" altLang="zh-CN" sz="2400" dirty="0">
                <a:latin typeface="Times New Roman" panose="02020603050405020304" pitchFamily="18" charset="0"/>
                <a:ea typeface="宋体" pitchFamily="2" charset="-122"/>
                <a:cs typeface="Times New Roman" panose="02020603050405020304" pitchFamily="18" charset="0"/>
              </a:rPr>
              <a:t>GIC</a:t>
            </a:r>
            <a:r>
              <a:rPr lang="zh-CN" altLang="en-US" sz="2400" dirty="0">
                <a:latin typeface="Times New Roman" panose="02020603050405020304" pitchFamily="18" charset="0"/>
                <a:ea typeface="宋体" pitchFamily="2" charset="-122"/>
                <a:cs typeface="Times New Roman" panose="02020603050405020304" pitchFamily="18" charset="0"/>
              </a:rPr>
              <a:t>测量的阈上裂变计数率：</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74.57</a:t>
            </a:r>
            <a:r>
              <a:rPr lang="en-US" altLang="zh-CN" sz="2400" dirty="0">
                <a:latin typeface="Times New Roman" panose="02020603050405020304" pitchFamily="18" charset="0"/>
                <a:ea typeface="宋体" pitchFamily="2" charset="-122"/>
                <a:cs typeface="Times New Roman" panose="02020603050405020304" pitchFamily="18" charset="0"/>
              </a:rPr>
              <a:t> </a:t>
            </a:r>
            <a:r>
              <a:rPr lang="zh-CN" altLang="en-US" sz="2400" dirty="0">
                <a:latin typeface="Times New Roman" panose="02020603050405020304" pitchFamily="18" charset="0"/>
                <a:ea typeface="宋体" pitchFamily="2" charset="-122"/>
                <a:cs typeface="Times New Roman" panose="02020603050405020304" pitchFamily="18" charset="0"/>
              </a:rPr>
              <a:t>个</a:t>
            </a:r>
            <a:r>
              <a:rPr lang="en-US" altLang="zh-CN" sz="2400" dirty="0">
                <a:latin typeface="Times New Roman" panose="02020603050405020304" pitchFamily="18" charset="0"/>
                <a:ea typeface="宋体" pitchFamily="2" charset="-122"/>
                <a:cs typeface="Times New Roman" panose="02020603050405020304" pitchFamily="18" charset="0"/>
              </a:rPr>
              <a:t>/s </a:t>
            </a:r>
            <a:r>
              <a:rPr lang="zh-CN" altLang="en-US" sz="2400" dirty="0">
                <a:latin typeface="Times New Roman" panose="02020603050405020304" pitchFamily="18" charset="0"/>
                <a:ea typeface="宋体" pitchFamily="2" charset="-122"/>
                <a:cs typeface="Times New Roman" panose="02020603050405020304" pitchFamily="18" charset="0"/>
              </a:rPr>
              <a:t>（</a:t>
            </a:r>
            <a:r>
              <a:rPr lang="en-US" altLang="zh-CN" sz="2400" dirty="0">
                <a:latin typeface="Times New Roman" panose="02020603050405020304" pitchFamily="18" charset="0"/>
                <a:ea typeface="宋体" pitchFamily="2" charset="-122"/>
                <a:cs typeface="Times New Roman" panose="02020603050405020304" pitchFamily="18" charset="0"/>
              </a:rPr>
              <a:t>54</a:t>
            </a:r>
            <a:r>
              <a:rPr lang="zh-CN" altLang="en-US" sz="2400" dirty="0">
                <a:latin typeface="Times New Roman" panose="02020603050405020304" pitchFamily="18" charset="0"/>
                <a:ea typeface="宋体" pitchFamily="2" charset="-122"/>
                <a:cs typeface="Times New Roman" panose="02020603050405020304" pitchFamily="18" charset="0"/>
              </a:rPr>
              <a:t>道以上），初步判断</a:t>
            </a:r>
            <a:r>
              <a:rPr lang="zh-CN" altLang="en-US" sz="2400" b="1" dirty="0">
                <a:solidFill>
                  <a:srgbClr val="FF0000"/>
                </a:solidFill>
                <a:effectLst/>
                <a:latin typeface="Times New Roman" panose="02020603050405020304" pitchFamily="18" charset="0"/>
                <a:cs typeface="Times New Roman" panose="02020603050405020304" pitchFamily="18" charset="0"/>
              </a:rPr>
              <a:t>两者结果相符，验证</a:t>
            </a:r>
            <a:r>
              <a:rPr lang="en-US" altLang="zh-CN" sz="2400" b="1" dirty="0">
                <a:solidFill>
                  <a:srgbClr val="FF0000"/>
                </a:solidFill>
                <a:effectLst/>
                <a:latin typeface="Times New Roman" panose="02020603050405020304" pitchFamily="18" charset="0"/>
                <a:cs typeface="Times New Roman" panose="02020603050405020304" pitchFamily="18" charset="0"/>
              </a:rPr>
              <a:t>MTPC</a:t>
            </a:r>
            <a:r>
              <a:rPr lang="zh-CN" altLang="en-US" sz="2400" b="1" dirty="0">
                <a:solidFill>
                  <a:srgbClr val="FF0000"/>
                </a:solidFill>
                <a:effectLst/>
                <a:latin typeface="Times New Roman" panose="02020603050405020304" pitchFamily="18" charset="0"/>
                <a:cs typeface="Times New Roman" panose="02020603050405020304" pitchFamily="18" charset="0"/>
              </a:rPr>
              <a:t>测量结果是可靠的</a:t>
            </a:r>
            <a:r>
              <a:rPr lang="zh-CN" altLang="en-US" sz="2400" b="1" dirty="0">
                <a:solidFill>
                  <a:srgbClr val="FF0000"/>
                </a:solidFill>
                <a:latin typeface="Times New Roman" panose="02020603050405020304" pitchFamily="18" charset="0"/>
                <a:cs typeface="Times New Roman" panose="02020603050405020304" pitchFamily="18" charset="0"/>
              </a:rPr>
              <a:t>。</a:t>
            </a:r>
            <a:endParaRPr lang="zh-CN" altLang="en-US" sz="2400" dirty="0"/>
          </a:p>
        </p:txBody>
      </p:sp>
      <p:sp>
        <p:nvSpPr>
          <p:cNvPr id="9" name="文本框 8">
            <a:extLst>
              <a:ext uri="{FF2B5EF4-FFF2-40B4-BE49-F238E27FC236}">
                <a16:creationId xmlns:a16="http://schemas.microsoft.com/office/drawing/2014/main" id="{92CFBECD-79B7-7699-5227-461AA916E0C5}"/>
              </a:ext>
            </a:extLst>
          </p:cNvPr>
          <p:cNvSpPr txBox="1"/>
          <p:nvPr/>
        </p:nvSpPr>
        <p:spPr>
          <a:xfrm>
            <a:off x="9269685" y="4795803"/>
            <a:ext cx="674457" cy="307777"/>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54</a:t>
            </a:r>
            <a:r>
              <a:rPr lang="zh-CN" altLang="en-US" sz="1400" b="1" dirty="0">
                <a:latin typeface="Times New Roman" panose="02020603050405020304" pitchFamily="18" charset="0"/>
                <a:cs typeface="Times New Roman" panose="02020603050405020304" pitchFamily="18" charset="0"/>
              </a:rPr>
              <a:t>道</a:t>
            </a:r>
          </a:p>
        </p:txBody>
      </p:sp>
      <p:cxnSp>
        <p:nvCxnSpPr>
          <p:cNvPr id="11" name="直接连接符 10">
            <a:extLst>
              <a:ext uri="{FF2B5EF4-FFF2-40B4-BE49-F238E27FC236}">
                <a16:creationId xmlns:a16="http://schemas.microsoft.com/office/drawing/2014/main" id="{B82F7509-F71D-52EA-2780-9A6D1D061024}"/>
              </a:ext>
            </a:extLst>
          </p:cNvPr>
          <p:cNvCxnSpPr>
            <a:cxnSpLocks/>
          </p:cNvCxnSpPr>
          <p:nvPr/>
        </p:nvCxnSpPr>
        <p:spPr>
          <a:xfrm>
            <a:off x="9269685" y="5183812"/>
            <a:ext cx="0" cy="112158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5" name="图片 24">
            <a:extLst>
              <a:ext uri="{FF2B5EF4-FFF2-40B4-BE49-F238E27FC236}">
                <a16:creationId xmlns:a16="http://schemas.microsoft.com/office/drawing/2014/main" id="{CCABB762-F52C-5A89-C5FE-DCE02D1433F6}"/>
              </a:ext>
            </a:extLst>
          </p:cNvPr>
          <p:cNvPicPr>
            <a:picLocks noChangeAspect="1"/>
          </p:cNvPicPr>
          <p:nvPr/>
        </p:nvPicPr>
        <p:blipFill rotWithShape="1">
          <a:blip r:embed="rId4"/>
          <a:srcRect l="6561" t="3564" r="17816" b="37149"/>
          <a:stretch/>
        </p:blipFill>
        <p:spPr>
          <a:xfrm>
            <a:off x="8958461" y="1308442"/>
            <a:ext cx="2560537" cy="2675573"/>
          </a:xfrm>
          <a:prstGeom prst="rect">
            <a:avLst/>
          </a:prstGeom>
        </p:spPr>
      </p:pic>
    </p:spTree>
    <p:extLst>
      <p:ext uri="{BB962C8B-B14F-4D97-AF65-F5344CB8AC3E}">
        <p14:creationId xmlns:p14="http://schemas.microsoft.com/office/powerpoint/2010/main" val="161273212"/>
      </p:ext>
    </p:extLst>
  </p:cSld>
  <p:clrMapOvr>
    <a:masterClrMapping/>
  </p:clrMapOvr>
  <p:transition advTm="29882">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6FDA1-158D-30F7-1831-BFC865C1D364}"/>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5511B773-9747-6FA8-0E72-1B4D3372D2CA}"/>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DB091546-312D-A311-1302-76389D3D9A85}"/>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5214FB57-9D75-2FCB-7178-6E58C1E4E6BD}"/>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F68E1593-EAC6-36D2-1EBC-CD8328C1DDA0}"/>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9E046A31-3F6B-0894-18B3-8C48D434DAE9}"/>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35CA0605-C94A-DA4A-A02D-CA5BF8114C1F}"/>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5C52C75D-A173-0017-526D-F4F7B38328B6}"/>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C2846A75-6451-409C-E648-6C4F19A28B07}"/>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C647AF54-5B2C-044D-39E8-AFE4C83CAB0A}"/>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8DB1C720-9941-6BFF-6EE2-727A6DE12C6B}"/>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9851817D-3520-D1D6-7D5D-8FA0582312C0}"/>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2.</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54D9D3A4-0008-19E9-C197-70DFDC2D11A9}"/>
              </a:ext>
            </a:extLst>
          </p:cNvPr>
          <p:cNvSpPr>
            <a:spLocks noGrp="1"/>
          </p:cNvSpPr>
          <p:nvPr>
            <p:ph type="sldNum" sz="quarter" idx="12"/>
          </p:nvPr>
        </p:nvSpPr>
        <p:spPr/>
        <p:txBody>
          <a:bodyPr/>
          <a:lstStyle/>
          <a:p>
            <a:fld id="{1CF24FAA-27FE-415E-9421-3E80B07B7442}" type="slidenum">
              <a:rPr lang="zh-CN" altLang="en-US" smtClean="0"/>
              <a:t>12</a:t>
            </a:fld>
            <a:endParaRPr lang="zh-CN" altLang="en-US" dirty="0"/>
          </a:p>
        </p:txBody>
      </p:sp>
      <p:sp>
        <p:nvSpPr>
          <p:cNvPr id="4" name="文本框 3">
            <a:extLst>
              <a:ext uri="{FF2B5EF4-FFF2-40B4-BE49-F238E27FC236}">
                <a16:creationId xmlns:a16="http://schemas.microsoft.com/office/drawing/2014/main" id="{27ACCA48-5E41-090A-E01C-756C72993418}"/>
              </a:ext>
            </a:extLst>
          </p:cNvPr>
          <p:cNvSpPr txBox="1"/>
          <p:nvPr/>
        </p:nvSpPr>
        <p:spPr>
          <a:xfrm>
            <a:off x="479376" y="1342048"/>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2.2 </a:t>
            </a:r>
            <a:r>
              <a:rPr lang="zh-CN" altLang="en-US" sz="2400" b="1" dirty="0">
                <a:latin typeface="Times New Roman" panose="02020603050405020304" pitchFamily="18" charset="0"/>
                <a:cs typeface="Times New Roman" panose="02020603050405020304" pitchFamily="18" charset="0"/>
              </a:rPr>
              <a:t>实验结果</a:t>
            </a:r>
          </a:p>
        </p:txBody>
      </p:sp>
      <p:sp>
        <p:nvSpPr>
          <p:cNvPr id="3" name="内容占位符 2">
            <a:extLst>
              <a:ext uri="{FF2B5EF4-FFF2-40B4-BE49-F238E27FC236}">
                <a16:creationId xmlns:a16="http://schemas.microsoft.com/office/drawing/2014/main" id="{6594DE4A-E343-2F6B-1E19-921D5E079A64}"/>
              </a:ext>
            </a:extLst>
          </p:cNvPr>
          <p:cNvSpPr txBox="1">
            <a:spLocks/>
          </p:cNvSpPr>
          <p:nvPr/>
        </p:nvSpPr>
        <p:spPr>
          <a:xfrm>
            <a:off x="551383" y="1777438"/>
            <a:ext cx="11305257" cy="4969015"/>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400" dirty="0">
                <a:latin typeface="Times New Roman" panose="02020603050405020304" pitchFamily="18" charset="0"/>
                <a:cs typeface="Times New Roman" panose="02020603050405020304" pitchFamily="18" charset="0"/>
              </a:rPr>
              <a:t>2) MTPC</a:t>
            </a:r>
            <a:r>
              <a:rPr lang="zh-CN" altLang="en-US" sz="2400" dirty="0">
                <a:latin typeface="Times New Roman" panose="02020603050405020304" pitchFamily="18" charset="0"/>
                <a:cs typeface="Times New Roman" panose="02020603050405020304" pitchFamily="18" charset="0"/>
              </a:rPr>
              <a:t>测量</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三分裂变的轻带电粒子</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数据文件：</a:t>
            </a:r>
            <a:r>
              <a:rPr lang="en-US" altLang="zh-CN" sz="2400" dirty="0">
                <a:latin typeface="Times New Roman" panose="02020603050405020304" pitchFamily="18" charset="0"/>
                <a:ea typeface="宋体" pitchFamily="2" charset="-122"/>
                <a:cs typeface="Times New Roman" panose="02020603050405020304" pitchFamily="18" charset="0"/>
              </a:rPr>
              <a:t> </a:t>
            </a:r>
            <a:r>
              <a:rPr lang="en-US" altLang="zh-CN" sz="2400" dirty="0">
                <a:latin typeface="Times New Roman" panose="02020603050405020304" pitchFamily="18" charset="0"/>
                <a:ea typeface="宋体" pitchFamily="2" charset="-122"/>
                <a:cs typeface="Times New Roman" panose="02020603050405020304" pitchFamily="18" charset="0"/>
                <a:sym typeface="+mn-ea"/>
              </a:rPr>
              <a:t>Daq.run.20240929205431.001.dat </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阈上裂变计数：</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4152</a:t>
            </a:r>
            <a:r>
              <a:rPr lang="en-US" altLang="zh-CN" sz="2400" dirty="0">
                <a:latin typeface="Times New Roman" panose="02020603050405020304" pitchFamily="18" charset="0"/>
                <a:ea typeface="宋体" pitchFamily="2" charset="-122"/>
                <a:cs typeface="Times New Roman" panose="02020603050405020304" pitchFamily="18" charset="0"/>
              </a:rPr>
              <a:t> </a:t>
            </a:r>
            <a:r>
              <a:rPr lang="zh-CN" altLang="en-US" sz="2400" dirty="0">
                <a:latin typeface="Times New Roman" panose="02020603050405020304" pitchFamily="18" charset="0"/>
                <a:ea typeface="宋体" pitchFamily="2" charset="-122"/>
                <a:cs typeface="Times New Roman" panose="02020603050405020304" pitchFamily="18" charset="0"/>
              </a:rPr>
              <a:t>个</a:t>
            </a:r>
            <a:r>
              <a:rPr lang="en-US" altLang="zh-CN" sz="2400" dirty="0">
                <a:latin typeface="Times New Roman" panose="02020603050405020304" pitchFamily="18" charset="0"/>
                <a:ea typeface="宋体" pitchFamily="2" charset="-122"/>
                <a:cs typeface="Times New Roman" panose="02020603050405020304" pitchFamily="18" charset="0"/>
              </a:rPr>
              <a:t> </a:t>
            </a:r>
            <a:r>
              <a:rPr lang="zh-CN" altLang="en-US" sz="2400" dirty="0">
                <a:latin typeface="Times New Roman" panose="02020603050405020304" pitchFamily="18" charset="0"/>
                <a:ea typeface="宋体" pitchFamily="2" charset="-122"/>
                <a:cs typeface="Times New Roman" panose="02020603050405020304" pitchFamily="18" charset="0"/>
              </a:rPr>
              <a:t>（</a:t>
            </a:r>
            <a:r>
              <a:rPr lang="en-US" altLang="zh-CN" sz="2400" dirty="0">
                <a:latin typeface="Times New Roman" panose="02020603050405020304" pitchFamily="18" charset="0"/>
                <a:ea typeface="宋体" pitchFamily="2" charset="-122"/>
                <a:cs typeface="Times New Roman" panose="02020603050405020304" pitchFamily="18" charset="0"/>
              </a:rPr>
              <a:t>500</a:t>
            </a:r>
            <a:r>
              <a:rPr lang="zh-CN" altLang="en-US" sz="2400" dirty="0">
                <a:latin typeface="Times New Roman" panose="02020603050405020304" pitchFamily="18" charset="0"/>
                <a:ea typeface="宋体" pitchFamily="2" charset="-122"/>
                <a:cs typeface="Times New Roman" panose="02020603050405020304" pitchFamily="18" charset="0"/>
              </a:rPr>
              <a:t>道以上）</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三分裂粒子判定原则：</a:t>
            </a:r>
            <a:r>
              <a:rPr lang="zh-CN" altLang="en-US" sz="2400" b="1" dirty="0">
                <a:solidFill>
                  <a:srgbClr val="0000FF"/>
                </a:solidFill>
                <a:latin typeface="Times New Roman" panose="02020603050405020304" pitchFamily="18" charset="0"/>
                <a:cs typeface="Times New Roman" panose="02020603050405020304" pitchFamily="18" charset="0"/>
              </a:rPr>
              <a:t>同一个时间和位置起点、大幅值裂变信号和一条长径迹</a:t>
            </a:r>
            <a:endParaRPr lang="en-US" altLang="zh-CN" sz="2400" b="1" dirty="0">
              <a:solidFill>
                <a:srgbClr val="0000FF"/>
              </a:solidFill>
              <a:latin typeface="Times New Roman" panose="02020603050405020304" pitchFamily="18" charset="0"/>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三分裂粒子初步判定条件：</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1177200" indent="-457200">
              <a:buFont typeface="+mj-ea"/>
              <a:buAutoNum type="circleNumDbPlain"/>
            </a:pPr>
            <a:r>
              <a:rPr lang="zh-CN" altLang="en-US" sz="2400" dirty="0">
                <a:latin typeface="Times New Roman" panose="02020603050405020304" pitchFamily="18" charset="0"/>
                <a:ea typeface="宋体" pitchFamily="2" charset="-122"/>
                <a:cs typeface="Times New Roman" panose="02020603050405020304" pitchFamily="18" charset="0"/>
              </a:rPr>
              <a:t>具有</a:t>
            </a:r>
            <a:r>
              <a:rPr lang="en-US" altLang="zh-CN" sz="2400" dirty="0">
                <a:latin typeface="Times New Roman" panose="02020603050405020304" pitchFamily="18" charset="0"/>
                <a:ea typeface="宋体" pitchFamily="2" charset="-122"/>
                <a:cs typeface="Times New Roman" panose="02020603050405020304" pitchFamily="18" charset="0"/>
              </a:rPr>
              <a:t>2</a:t>
            </a:r>
            <a:r>
              <a:rPr lang="zh-CN" altLang="en-US" sz="2400" dirty="0">
                <a:latin typeface="Times New Roman" panose="02020603050405020304" pitchFamily="18" charset="0"/>
                <a:ea typeface="宋体" pitchFamily="2" charset="-122"/>
                <a:cs typeface="Times New Roman" panose="02020603050405020304" pitchFamily="18" charset="0"/>
              </a:rPr>
              <a:t>条径迹或</a:t>
            </a:r>
            <a:r>
              <a:rPr lang="en-US" altLang="zh-CN" sz="2400" dirty="0">
                <a:latin typeface="Times New Roman" panose="02020603050405020304" pitchFamily="18" charset="0"/>
                <a:ea typeface="宋体" pitchFamily="2" charset="-122"/>
                <a:cs typeface="Times New Roman" panose="02020603050405020304" pitchFamily="18" charset="0"/>
              </a:rPr>
              <a:t>3</a:t>
            </a:r>
            <a:r>
              <a:rPr lang="zh-CN" altLang="en-US" sz="2400" dirty="0">
                <a:latin typeface="Times New Roman" panose="02020603050405020304" pitchFamily="18" charset="0"/>
                <a:ea typeface="宋体" pitchFamily="2" charset="-122"/>
                <a:cs typeface="Times New Roman" panose="02020603050405020304" pitchFamily="18" charset="0"/>
              </a:rPr>
              <a:t>条径迹</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1177200" indent="-457200">
              <a:buFont typeface="+mj-ea"/>
              <a:buAutoNum type="circleNumDbPlain"/>
            </a:pPr>
            <a:r>
              <a:rPr lang="zh-CN" altLang="en-US" sz="2400" dirty="0">
                <a:latin typeface="Times New Roman" panose="02020603050405020304" pitchFamily="18" charset="0"/>
                <a:ea typeface="宋体" pitchFamily="2" charset="-122"/>
                <a:cs typeface="Times New Roman" panose="02020603050405020304" pitchFamily="18" charset="0"/>
              </a:rPr>
              <a:t>三分裂粒子径迹起始时间</a:t>
            </a:r>
            <a:r>
              <a:rPr lang="en-US" altLang="zh-CN" sz="2400" dirty="0">
                <a:latin typeface="Times New Roman" panose="02020603050405020304" pitchFamily="18" charset="0"/>
                <a:ea typeface="宋体" pitchFamily="2" charset="-122"/>
                <a:cs typeface="Times New Roman" panose="02020603050405020304" pitchFamily="18" charset="0"/>
              </a:rPr>
              <a:t>(</a:t>
            </a:r>
            <a:r>
              <a:rPr lang="en-US" altLang="zh-CN" sz="2400" dirty="0" err="1">
                <a:latin typeface="Times New Roman" panose="02020603050405020304" pitchFamily="18" charset="0"/>
                <a:ea typeface="宋体" pitchFamily="2" charset="-122"/>
                <a:cs typeface="Times New Roman" panose="02020603050405020304" pitchFamily="18" charset="0"/>
              </a:rPr>
              <a:t>T</a:t>
            </a:r>
            <a:r>
              <a:rPr lang="en-US" altLang="zh-CN" sz="2400" baseline="-25000" dirty="0" err="1">
                <a:latin typeface="Times New Roman" panose="02020603050405020304" pitchFamily="18" charset="0"/>
                <a:ea typeface="宋体" pitchFamily="2" charset="-122"/>
                <a:cs typeface="Times New Roman" panose="02020603050405020304" pitchFamily="18" charset="0"/>
              </a:rPr>
              <a:t>max,ternary</a:t>
            </a:r>
            <a:r>
              <a:rPr lang="en-US" altLang="zh-CN" sz="2400" dirty="0">
                <a:latin typeface="Times New Roman" panose="02020603050405020304" pitchFamily="18" charset="0"/>
                <a:ea typeface="宋体" pitchFamily="2" charset="-122"/>
                <a:cs typeface="Times New Roman" panose="02020603050405020304" pitchFamily="18" charset="0"/>
              </a:rPr>
              <a:t>)</a:t>
            </a:r>
            <a:r>
              <a:rPr lang="zh-CN" altLang="en-US" sz="2400" dirty="0">
                <a:latin typeface="Times New Roman" panose="02020603050405020304" pitchFamily="18" charset="0"/>
                <a:ea typeface="宋体" pitchFamily="2" charset="-122"/>
                <a:cs typeface="Times New Roman" panose="02020603050405020304" pitchFamily="18" charset="0"/>
              </a:rPr>
              <a:t>与裂变碎片径迹起始点时间</a:t>
            </a:r>
            <a:r>
              <a:rPr lang="en-US" altLang="zh-CN" sz="2400" dirty="0">
                <a:latin typeface="Times New Roman" panose="02020603050405020304" pitchFamily="18" charset="0"/>
                <a:ea typeface="宋体" pitchFamily="2" charset="-122"/>
                <a:cs typeface="Times New Roman" panose="02020603050405020304" pitchFamily="18" charset="0"/>
              </a:rPr>
              <a:t>(</a:t>
            </a:r>
            <a:r>
              <a:rPr lang="en-US" altLang="zh-CN" sz="2400" dirty="0" err="1">
                <a:latin typeface="Times New Roman" panose="02020603050405020304" pitchFamily="18" charset="0"/>
                <a:ea typeface="宋体" pitchFamily="2" charset="-122"/>
                <a:cs typeface="Times New Roman" panose="02020603050405020304" pitchFamily="18" charset="0"/>
              </a:rPr>
              <a:t>T</a:t>
            </a:r>
            <a:r>
              <a:rPr lang="en-US" altLang="zh-CN" sz="2400" baseline="-25000" dirty="0" err="1">
                <a:latin typeface="Times New Roman" panose="02020603050405020304" pitchFamily="18" charset="0"/>
                <a:ea typeface="宋体" pitchFamily="2" charset="-122"/>
                <a:cs typeface="Times New Roman" panose="02020603050405020304" pitchFamily="18" charset="0"/>
              </a:rPr>
              <a:t>max,fission</a:t>
            </a:r>
            <a:r>
              <a:rPr lang="en-US" altLang="zh-CN" sz="2400" dirty="0">
                <a:latin typeface="Times New Roman" panose="02020603050405020304" pitchFamily="18" charset="0"/>
                <a:ea typeface="宋体" pitchFamily="2" charset="-122"/>
                <a:cs typeface="Times New Roman" panose="02020603050405020304" pitchFamily="18" charset="0"/>
              </a:rPr>
              <a:t>)</a:t>
            </a:r>
            <a:r>
              <a:rPr lang="zh-CN" altLang="en-US" sz="2400" dirty="0">
                <a:latin typeface="Times New Roman" panose="02020603050405020304" pitchFamily="18" charset="0"/>
                <a:ea typeface="宋体" pitchFamily="2" charset="-122"/>
                <a:cs typeface="Times New Roman" panose="02020603050405020304" pitchFamily="18" charset="0"/>
              </a:rPr>
              <a:t>之差 </a:t>
            </a:r>
            <a:r>
              <a:rPr lang="en-US" altLang="zh-CN" sz="2400" dirty="0">
                <a:latin typeface="Times New Roman" panose="02020603050405020304" pitchFamily="18" charset="0"/>
                <a:ea typeface="宋体" pitchFamily="2" charset="-122"/>
                <a:cs typeface="Times New Roman" panose="02020603050405020304" pitchFamily="18" charset="0"/>
              </a:rPr>
              <a:t>&lt; 0.15 </a:t>
            </a:r>
            <a:r>
              <a:rPr lang="en-US" altLang="zh-CN" sz="2400" dirty="0" err="1">
                <a:latin typeface="Times New Roman" panose="02020603050405020304" pitchFamily="18" charset="0"/>
                <a:ea typeface="宋体" pitchFamily="2" charset="-122"/>
                <a:cs typeface="Times New Roman" panose="02020603050405020304" pitchFamily="18" charset="0"/>
              </a:rPr>
              <a:t>μs</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1177200" indent="-457200">
              <a:buFont typeface="+mj-ea"/>
              <a:buAutoNum type="circleNumDbPlain"/>
            </a:pPr>
            <a:r>
              <a:rPr lang="zh-CN" altLang="en-US" sz="2400" dirty="0">
                <a:latin typeface="Times New Roman" panose="02020603050405020304" pitchFamily="18" charset="0"/>
                <a:ea typeface="宋体" pitchFamily="2" charset="-122"/>
                <a:cs typeface="Times New Roman" panose="02020603050405020304" pitchFamily="18" charset="0"/>
              </a:rPr>
              <a:t>三分裂粒子径迹中能量与径迹的比值 </a:t>
            </a:r>
            <a:r>
              <a:rPr lang="en-US" altLang="zh-CN" sz="2400" dirty="0">
                <a:latin typeface="Times New Roman" panose="02020603050405020304" pitchFamily="18" charset="0"/>
                <a:ea typeface="宋体" pitchFamily="2" charset="-122"/>
                <a:cs typeface="Times New Roman" panose="02020603050405020304" pitchFamily="18" charset="0"/>
              </a:rPr>
              <a:t>&lt; 10</a:t>
            </a:r>
          </a:p>
          <a:p>
            <a:pPr marL="1177200" indent="-457200">
              <a:buFont typeface="+mj-ea"/>
              <a:buAutoNum type="circleNumDbPlain"/>
            </a:pPr>
            <a:r>
              <a:rPr lang="zh-CN" altLang="en-US" sz="2400" dirty="0">
                <a:latin typeface="Times New Roman" panose="02020603050405020304" pitchFamily="18" charset="0"/>
                <a:ea typeface="宋体" pitchFamily="2" charset="-122"/>
                <a:cs typeface="Times New Roman" panose="02020603050405020304" pitchFamily="18" charset="0"/>
              </a:rPr>
              <a:t>能量最大的</a:t>
            </a:r>
            <a:r>
              <a:rPr lang="en-US" altLang="zh-CN" sz="2400" dirty="0">
                <a:latin typeface="Times New Roman" panose="02020603050405020304" pitchFamily="18" charset="0"/>
                <a:ea typeface="宋体" pitchFamily="2" charset="-122"/>
                <a:cs typeface="Times New Roman" panose="02020603050405020304" pitchFamily="18" charset="0"/>
              </a:rPr>
              <a:t>2</a:t>
            </a:r>
            <a:r>
              <a:rPr lang="zh-CN" altLang="en-US" sz="2400" dirty="0">
                <a:latin typeface="Times New Roman" panose="02020603050405020304" pitchFamily="18" charset="0"/>
                <a:ea typeface="宋体" pitchFamily="2" charset="-122"/>
                <a:cs typeface="Times New Roman" panose="02020603050405020304" pitchFamily="18" charset="0"/>
              </a:rPr>
              <a:t>条径迹中能量与径迹比值的比值 </a:t>
            </a:r>
            <a:r>
              <a:rPr lang="en-US" altLang="zh-CN" sz="2400" dirty="0">
                <a:latin typeface="Times New Roman" panose="02020603050405020304" pitchFamily="18" charset="0"/>
                <a:ea typeface="宋体" pitchFamily="2" charset="-122"/>
                <a:cs typeface="Times New Roman" panose="02020603050405020304" pitchFamily="18" charset="0"/>
              </a:rPr>
              <a:t>&gt; 10</a:t>
            </a:r>
          </a:p>
          <a:p>
            <a:pPr marL="1177200" indent="-457200">
              <a:buFont typeface="+mj-ea"/>
              <a:buAutoNum type="circleNumDbPlain"/>
            </a:pPr>
            <a:r>
              <a:rPr lang="zh-CN" altLang="en-US" sz="2400" dirty="0">
                <a:latin typeface="Times New Roman" panose="02020603050405020304" pitchFamily="18" charset="0"/>
                <a:ea typeface="宋体" pitchFamily="2" charset="-122"/>
                <a:cs typeface="Times New Roman" panose="02020603050405020304" pitchFamily="18" charset="0"/>
              </a:rPr>
              <a:t>起始点距原点的距离 </a:t>
            </a:r>
            <a:r>
              <a:rPr lang="en-US" altLang="zh-CN" sz="2400" dirty="0">
                <a:latin typeface="Times New Roman" panose="02020603050405020304" pitchFamily="18" charset="0"/>
                <a:ea typeface="宋体" pitchFamily="2" charset="-122"/>
                <a:cs typeface="Times New Roman" panose="02020603050405020304" pitchFamily="18" charset="0"/>
              </a:rPr>
              <a:t>&lt; 10 mm</a:t>
            </a:r>
          </a:p>
          <a:p>
            <a:pPr marL="1177200" indent="-457200">
              <a:buFont typeface="+mj-ea"/>
              <a:buAutoNum type="circleNumDbPlain"/>
            </a:pPr>
            <a:r>
              <a:rPr lang="zh-CN" altLang="en-US" sz="2400" dirty="0">
                <a:latin typeface="Times New Roman" panose="02020603050405020304" pitchFamily="18" charset="0"/>
                <a:ea typeface="宋体" pitchFamily="2" charset="-122"/>
                <a:cs typeface="Times New Roman" panose="02020603050405020304" pitchFamily="18" charset="0"/>
              </a:rPr>
              <a:t>三分裂粒子径迹长度 </a:t>
            </a:r>
            <a:r>
              <a:rPr lang="en-US" altLang="zh-CN" sz="2400" dirty="0">
                <a:latin typeface="Times New Roman" panose="02020603050405020304" pitchFamily="18" charset="0"/>
                <a:ea typeface="宋体" pitchFamily="2" charset="-122"/>
                <a:cs typeface="Times New Roman" panose="02020603050405020304" pitchFamily="18" charset="0"/>
              </a:rPr>
              <a:t>&lt; 85 mm</a:t>
            </a:r>
          </a:p>
          <a:p>
            <a:pPr marL="0" indent="0">
              <a:buNone/>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3008596731"/>
      </p:ext>
    </p:extLst>
  </p:cSld>
  <p:clrMapOvr>
    <a:masterClrMapping/>
  </p:clrMapOvr>
  <p:transition advTm="29882">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CE311-DA9F-3B69-CB8C-59207311A4D6}"/>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0FBCACF5-A931-BE8A-D585-87F2441E0D96}"/>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ACEA3B71-9C43-07C9-94AA-64F88320BCD8}"/>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52452F7E-940F-C96D-343F-0C222E15D33C}"/>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B14DA7C1-EE56-9776-7CC5-CB632D8B5001}"/>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368B2984-B4EE-494F-CEF0-A9B2E8FC4E9B}"/>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3020F0D0-888F-F93F-DD4A-704D7792F7AB}"/>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E971EBEA-F368-6D78-A336-1506E9B027E2}"/>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27DFDFBD-7126-1D32-B8E0-0F13AD4F8CA3}"/>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359EFF51-7802-3631-6990-58895CB63A3B}"/>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65E6910C-2511-4457-ED1F-765BA3157445}"/>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4FD2827B-CCE2-B6F5-EBEE-696ED205779A}"/>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2.</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08148602-4A84-C4D8-43B8-D2AAB3056989}"/>
              </a:ext>
            </a:extLst>
          </p:cNvPr>
          <p:cNvSpPr>
            <a:spLocks noGrp="1"/>
          </p:cNvSpPr>
          <p:nvPr>
            <p:ph type="sldNum" sz="quarter" idx="12"/>
          </p:nvPr>
        </p:nvSpPr>
        <p:spPr/>
        <p:txBody>
          <a:bodyPr/>
          <a:lstStyle/>
          <a:p>
            <a:fld id="{1CF24FAA-27FE-415E-9421-3E80B07B7442}" type="slidenum">
              <a:rPr lang="zh-CN" altLang="en-US" smtClean="0"/>
              <a:t>13</a:t>
            </a:fld>
            <a:endParaRPr lang="zh-CN" altLang="en-US" dirty="0"/>
          </a:p>
        </p:txBody>
      </p:sp>
      <p:sp>
        <p:nvSpPr>
          <p:cNvPr id="4" name="文本框 3">
            <a:extLst>
              <a:ext uri="{FF2B5EF4-FFF2-40B4-BE49-F238E27FC236}">
                <a16:creationId xmlns:a16="http://schemas.microsoft.com/office/drawing/2014/main" id="{4A821B4A-E99F-67BF-1363-7A96F1C65ABF}"/>
              </a:ext>
            </a:extLst>
          </p:cNvPr>
          <p:cNvSpPr txBox="1"/>
          <p:nvPr/>
        </p:nvSpPr>
        <p:spPr>
          <a:xfrm>
            <a:off x="479376" y="1342048"/>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2.2 </a:t>
            </a:r>
            <a:r>
              <a:rPr lang="zh-CN" altLang="en-US" sz="2400" b="1" dirty="0">
                <a:latin typeface="Times New Roman" panose="02020603050405020304" pitchFamily="18" charset="0"/>
                <a:cs typeface="Times New Roman" panose="02020603050405020304" pitchFamily="18" charset="0"/>
              </a:rPr>
              <a:t>实验结果</a:t>
            </a:r>
          </a:p>
        </p:txBody>
      </p:sp>
      <p:sp>
        <p:nvSpPr>
          <p:cNvPr id="3" name="内容占位符 2">
            <a:extLst>
              <a:ext uri="{FF2B5EF4-FFF2-40B4-BE49-F238E27FC236}">
                <a16:creationId xmlns:a16="http://schemas.microsoft.com/office/drawing/2014/main" id="{D34B4F9D-8AD0-C4F1-D7FB-29C98C839802}"/>
              </a:ext>
            </a:extLst>
          </p:cNvPr>
          <p:cNvSpPr txBox="1">
            <a:spLocks/>
          </p:cNvSpPr>
          <p:nvPr/>
        </p:nvSpPr>
        <p:spPr>
          <a:xfrm>
            <a:off x="551383" y="1777438"/>
            <a:ext cx="11305257" cy="438786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400" dirty="0">
                <a:latin typeface="Times New Roman" panose="02020603050405020304" pitchFamily="18" charset="0"/>
                <a:cs typeface="Times New Roman" panose="02020603050405020304" pitchFamily="18" charset="0"/>
              </a:rPr>
              <a:t>2) MTPC</a:t>
            </a:r>
            <a:r>
              <a:rPr lang="zh-CN" altLang="en-US" sz="2400" dirty="0">
                <a:latin typeface="Times New Roman" panose="02020603050405020304" pitchFamily="18" charset="0"/>
                <a:cs typeface="Times New Roman" panose="02020603050405020304" pitchFamily="18" charset="0"/>
              </a:rPr>
              <a:t>测量</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三分裂变的轻带电粒子</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数据文件：</a:t>
            </a:r>
            <a:r>
              <a:rPr lang="en-US" altLang="zh-CN" sz="2400" dirty="0">
                <a:latin typeface="Times New Roman" panose="02020603050405020304" pitchFamily="18" charset="0"/>
                <a:ea typeface="宋体" pitchFamily="2" charset="-122"/>
                <a:cs typeface="Times New Roman" panose="02020603050405020304" pitchFamily="18" charset="0"/>
              </a:rPr>
              <a:t> </a:t>
            </a:r>
            <a:r>
              <a:rPr lang="en-US" altLang="zh-CN" sz="2400" dirty="0">
                <a:latin typeface="Times New Roman" panose="02020603050405020304" pitchFamily="18" charset="0"/>
                <a:ea typeface="宋体" pitchFamily="2" charset="-122"/>
                <a:cs typeface="Times New Roman" panose="02020603050405020304" pitchFamily="18" charset="0"/>
                <a:sym typeface="+mn-ea"/>
              </a:rPr>
              <a:t>Daq.run.20240929205431.001.dat </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阈上裂变计数：</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4152</a:t>
            </a:r>
            <a:r>
              <a:rPr lang="en-US" altLang="zh-CN" sz="2400" dirty="0">
                <a:latin typeface="Times New Roman" panose="02020603050405020304" pitchFamily="18" charset="0"/>
                <a:ea typeface="宋体" pitchFamily="2" charset="-122"/>
                <a:cs typeface="Times New Roman" panose="02020603050405020304" pitchFamily="18" charset="0"/>
              </a:rPr>
              <a:t> </a:t>
            </a:r>
            <a:r>
              <a:rPr lang="zh-CN" altLang="en-US" sz="2400" dirty="0">
                <a:latin typeface="Times New Roman" panose="02020603050405020304" pitchFamily="18" charset="0"/>
                <a:ea typeface="宋体" pitchFamily="2" charset="-122"/>
                <a:cs typeface="Times New Roman" panose="02020603050405020304" pitchFamily="18" charset="0"/>
              </a:rPr>
              <a:t>个</a:t>
            </a:r>
            <a:r>
              <a:rPr lang="en-US" altLang="zh-CN" sz="2400" dirty="0">
                <a:latin typeface="Times New Roman" panose="02020603050405020304" pitchFamily="18" charset="0"/>
                <a:ea typeface="宋体" pitchFamily="2" charset="-122"/>
                <a:cs typeface="Times New Roman" panose="02020603050405020304" pitchFamily="18" charset="0"/>
              </a:rPr>
              <a:t> </a:t>
            </a:r>
            <a:r>
              <a:rPr lang="zh-CN" altLang="en-US" sz="2400" dirty="0">
                <a:latin typeface="Times New Roman" panose="02020603050405020304" pitchFamily="18" charset="0"/>
                <a:ea typeface="宋体" pitchFamily="2" charset="-122"/>
                <a:cs typeface="Times New Roman" panose="02020603050405020304" pitchFamily="18" charset="0"/>
              </a:rPr>
              <a:t>（</a:t>
            </a:r>
            <a:r>
              <a:rPr lang="en-US" altLang="zh-CN" sz="2400" dirty="0">
                <a:latin typeface="Times New Roman" panose="02020603050405020304" pitchFamily="18" charset="0"/>
                <a:ea typeface="宋体" pitchFamily="2" charset="-122"/>
                <a:cs typeface="Times New Roman" panose="02020603050405020304" pitchFamily="18" charset="0"/>
              </a:rPr>
              <a:t>500</a:t>
            </a:r>
            <a:r>
              <a:rPr lang="zh-CN" altLang="en-US" sz="2400" dirty="0">
                <a:latin typeface="Times New Roman" panose="02020603050405020304" pitchFamily="18" charset="0"/>
                <a:ea typeface="宋体" pitchFamily="2" charset="-122"/>
                <a:cs typeface="Times New Roman" panose="02020603050405020304" pitchFamily="18" charset="0"/>
              </a:rPr>
              <a:t>道以上）</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发现</a:t>
            </a:r>
            <a:r>
              <a:rPr lang="en-US" altLang="zh-CN" sz="2400" b="1" dirty="0">
                <a:solidFill>
                  <a:srgbClr val="0000FF"/>
                </a:solidFill>
                <a:latin typeface="Times New Roman" panose="02020603050405020304" pitchFamily="18" charset="0"/>
                <a:ea typeface="宋体" pitchFamily="2" charset="-122"/>
                <a:cs typeface="Times New Roman" panose="02020603050405020304" pitchFamily="18" charset="0"/>
              </a:rPr>
              <a:t>6</a:t>
            </a:r>
            <a:r>
              <a:rPr lang="zh-CN" altLang="en-US" sz="2400" b="1" dirty="0">
                <a:solidFill>
                  <a:srgbClr val="0000FF"/>
                </a:solidFill>
                <a:latin typeface="Times New Roman" panose="02020603050405020304" pitchFamily="18" charset="0"/>
                <a:ea typeface="宋体" pitchFamily="2" charset="-122"/>
                <a:cs typeface="Times New Roman" panose="02020603050405020304" pitchFamily="18" charset="0"/>
              </a:rPr>
              <a:t>个</a:t>
            </a:r>
            <a:r>
              <a:rPr lang="zh-CN" altLang="en-US" sz="2400" dirty="0">
                <a:latin typeface="Times New Roman" panose="02020603050405020304" pitchFamily="18" charset="0"/>
                <a:ea typeface="宋体" pitchFamily="2" charset="-122"/>
                <a:cs typeface="Times New Roman" panose="02020603050405020304" pitchFamily="18" charset="0"/>
              </a:rPr>
              <a:t>三分裂事件</a:t>
            </a:r>
            <a:r>
              <a:rPr lang="en-US" altLang="zh-CN" sz="2400" dirty="0">
                <a:latin typeface="Times New Roman" panose="02020603050405020304" pitchFamily="18" charset="0"/>
                <a:ea typeface="宋体" pitchFamily="2" charset="-122"/>
                <a:cs typeface="Times New Roman" panose="02020603050405020304" pitchFamily="18" charset="0"/>
              </a:rPr>
              <a:t>(</a:t>
            </a:r>
            <a:r>
              <a:rPr lang="zh-CN" altLang="en-US" sz="2400" dirty="0">
                <a:latin typeface="Times New Roman" panose="02020603050405020304" pitchFamily="18" charset="0"/>
                <a:ea typeface="宋体" pitchFamily="2" charset="-122"/>
                <a:cs typeface="Times New Roman" panose="02020603050405020304" pitchFamily="18" charset="0"/>
              </a:rPr>
              <a:t>均为三分裂</a:t>
            </a:r>
            <a:r>
              <a:rPr lang="en-US" altLang="zh-CN" sz="2400" dirty="0">
                <a:latin typeface="Times New Roman" panose="02020603050405020304" pitchFamily="18" charset="0"/>
                <a:cs typeface="Times New Roman" panose="02020603050405020304" pitchFamily="18" charset="0"/>
              </a:rPr>
              <a:t>α</a:t>
            </a:r>
            <a:r>
              <a:rPr lang="zh-CN" altLang="en-US" sz="2400" dirty="0">
                <a:latin typeface="Times New Roman" panose="02020603050405020304" pitchFamily="18" charset="0"/>
                <a:cs typeface="Times New Roman" panose="02020603050405020304" pitchFamily="18" charset="0"/>
              </a:rPr>
              <a:t>粒子事件</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，因为裂变碎片和三分裂粒子的发射方向是几乎垂直的，</a:t>
            </a:r>
            <a:r>
              <a:rPr lang="zh-CN" altLang="en-US" sz="2400" dirty="0">
                <a:latin typeface="Times New Roman" panose="02020603050405020304" pitchFamily="18" charset="0"/>
                <a:ea typeface="宋体" pitchFamily="2" charset="-122"/>
                <a:cs typeface="Times New Roman" panose="02020603050405020304" pitchFamily="18" charset="0"/>
              </a:rPr>
              <a:t>所以</a:t>
            </a:r>
            <a:r>
              <a:rPr lang="en-US" altLang="zh-CN" sz="2400" dirty="0">
                <a:latin typeface="Times New Roman" panose="02020603050405020304" pitchFamily="18" charset="0"/>
                <a:ea typeface="宋体" pitchFamily="2" charset="-122"/>
                <a:cs typeface="Times New Roman" panose="02020603050405020304" pitchFamily="18" charset="0"/>
              </a:rPr>
              <a:t>MTPC</a:t>
            </a:r>
            <a:r>
              <a:rPr lang="zh-CN" altLang="en-US" sz="2400" dirty="0">
                <a:latin typeface="Times New Roman" panose="02020603050405020304" pitchFamily="18" charset="0"/>
                <a:ea typeface="宋体" pitchFamily="2" charset="-122"/>
                <a:cs typeface="Times New Roman" panose="02020603050405020304" pitchFamily="18" charset="0"/>
              </a:rPr>
              <a:t>每一侧记录一次裂变时只能记录到</a:t>
            </a:r>
            <a:r>
              <a:rPr lang="en-US" altLang="zh-CN" sz="2400" dirty="0">
                <a:latin typeface="Times New Roman" panose="02020603050405020304" pitchFamily="18" charset="0"/>
                <a:ea typeface="宋体" pitchFamily="2" charset="-122"/>
                <a:cs typeface="Times New Roman" panose="02020603050405020304" pitchFamily="18" charset="0"/>
              </a:rPr>
              <a:t>50%</a:t>
            </a:r>
            <a:r>
              <a:rPr lang="zh-CN" altLang="en-US" sz="2400" dirty="0">
                <a:latin typeface="Times New Roman" panose="02020603050405020304" pitchFamily="18" charset="0"/>
                <a:ea typeface="宋体" pitchFamily="2" charset="-122"/>
                <a:cs typeface="Times New Roman" panose="02020603050405020304" pitchFamily="18" charset="0"/>
              </a:rPr>
              <a:t>的三分裂</a:t>
            </a:r>
            <a:r>
              <a:rPr lang="en-US" altLang="zh-CN" sz="2400" dirty="0">
                <a:latin typeface="Times New Roman" panose="02020603050405020304" pitchFamily="18" charset="0"/>
                <a:ea typeface="宋体" pitchFamily="2" charset="-122"/>
                <a:cs typeface="Times New Roman" panose="02020603050405020304" pitchFamily="18" charset="0"/>
              </a:rPr>
              <a:t>α</a:t>
            </a:r>
            <a:r>
              <a:rPr lang="zh-CN" altLang="en-US" sz="2400" dirty="0">
                <a:latin typeface="Times New Roman" panose="02020603050405020304" pitchFamily="18" charset="0"/>
                <a:ea typeface="宋体" pitchFamily="2" charset="-122"/>
                <a:cs typeface="Times New Roman" panose="02020603050405020304" pitchFamily="18" charset="0"/>
              </a:rPr>
              <a:t>粒子，则三分裂</a:t>
            </a:r>
            <a:r>
              <a:rPr lang="en-US" altLang="zh-CN" sz="2400" dirty="0">
                <a:latin typeface="Times New Roman" panose="02020603050405020304" pitchFamily="18" charset="0"/>
                <a:ea typeface="宋体" pitchFamily="2" charset="-122"/>
                <a:cs typeface="Times New Roman" panose="02020603050405020304" pitchFamily="18" charset="0"/>
              </a:rPr>
              <a:t>α</a:t>
            </a:r>
            <a:r>
              <a:rPr lang="zh-CN" altLang="en-US" sz="2400" dirty="0">
                <a:latin typeface="Times New Roman" panose="02020603050405020304" pitchFamily="18" charset="0"/>
                <a:ea typeface="宋体" pitchFamily="2" charset="-122"/>
                <a:cs typeface="Times New Roman" panose="02020603050405020304" pitchFamily="18" charset="0"/>
              </a:rPr>
              <a:t>粒子产额约为</a:t>
            </a:r>
            <a:r>
              <a:rPr lang="en-US" altLang="zh-CN" sz="2400" dirty="0">
                <a:solidFill>
                  <a:srgbClr val="0000FF"/>
                </a:solidFill>
                <a:latin typeface="Times New Roman" panose="02020603050405020304" pitchFamily="18" charset="0"/>
                <a:ea typeface="宋体" pitchFamily="2" charset="-122"/>
                <a:cs typeface="Times New Roman" panose="02020603050405020304" pitchFamily="18" charset="0"/>
              </a:rPr>
              <a:t>2.89×10</a:t>
            </a:r>
            <a:r>
              <a:rPr lang="en-US" altLang="zh-CN" sz="2400" baseline="30000" dirty="0">
                <a:solidFill>
                  <a:srgbClr val="0000FF"/>
                </a:solidFill>
                <a:latin typeface="Times New Roman" panose="02020603050405020304" pitchFamily="18" charset="0"/>
                <a:ea typeface="宋体" pitchFamily="2" charset="-122"/>
                <a:cs typeface="Times New Roman" panose="02020603050405020304" pitchFamily="18" charset="0"/>
              </a:rPr>
              <a:t>-3</a:t>
            </a:r>
            <a:r>
              <a:rPr lang="zh-CN" altLang="en-US" sz="2400" dirty="0">
                <a:latin typeface="Times New Roman" panose="02020603050405020304" pitchFamily="18" charset="0"/>
                <a:ea typeface="宋体" pitchFamily="2" charset="-122"/>
                <a:cs typeface="Times New Roman" panose="02020603050405020304" pitchFamily="18" charset="0"/>
              </a:rPr>
              <a:t>。</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sym typeface="+mn-ea"/>
              </a:rPr>
              <a:t>偶然符合计数率</a:t>
            </a:r>
            <a:r>
              <a:rPr lang="en-US" altLang="zh-CN" sz="2400" dirty="0">
                <a:latin typeface="Times New Roman" panose="02020603050405020304" pitchFamily="18" charset="0"/>
                <a:ea typeface="宋体" pitchFamily="2" charset="-122"/>
                <a:cs typeface="Times New Roman" panose="02020603050405020304" pitchFamily="18" charset="0"/>
                <a:sym typeface="+mn-ea"/>
              </a:rPr>
              <a:t>=dt ×</a:t>
            </a:r>
            <a:r>
              <a:rPr lang="en-US" altLang="zh-CN" sz="2400" dirty="0" err="1">
                <a:latin typeface="Times New Roman" panose="02020603050405020304" pitchFamily="18" charset="0"/>
                <a:ea typeface="宋体" pitchFamily="2" charset="-122"/>
                <a:cs typeface="Times New Roman" panose="02020603050405020304" pitchFamily="18" charset="0"/>
                <a:sym typeface="+mn-ea"/>
              </a:rPr>
              <a:t>n</a:t>
            </a:r>
            <a:r>
              <a:rPr lang="en-US" altLang="zh-CN" sz="2400" baseline="-25000" dirty="0" err="1">
                <a:latin typeface="Times New Roman" panose="02020603050405020304" pitchFamily="18" charset="0"/>
                <a:ea typeface="宋体" pitchFamily="2" charset="-122"/>
                <a:cs typeface="Times New Roman" panose="02020603050405020304" pitchFamily="18" charset="0"/>
                <a:sym typeface="+mn-ea"/>
              </a:rPr>
              <a:t>fission</a:t>
            </a:r>
            <a:r>
              <a:rPr lang="en-US" altLang="zh-CN" sz="2400" dirty="0">
                <a:latin typeface="Times New Roman" panose="02020603050405020304" pitchFamily="18" charset="0"/>
                <a:ea typeface="宋体" pitchFamily="2" charset="-122"/>
                <a:cs typeface="Times New Roman" panose="02020603050405020304" pitchFamily="18" charset="0"/>
                <a:sym typeface="+mn-ea"/>
              </a:rPr>
              <a:t> × </a:t>
            </a:r>
            <a:r>
              <a:rPr lang="en-US" altLang="zh-CN" sz="2400" dirty="0" err="1">
                <a:latin typeface="Times New Roman" panose="02020603050405020304" pitchFamily="18" charset="0"/>
                <a:ea typeface="宋体" pitchFamily="2" charset="-122"/>
                <a:cs typeface="Times New Roman" panose="02020603050405020304" pitchFamily="18" charset="0"/>
                <a:sym typeface="+mn-ea"/>
              </a:rPr>
              <a:t>n</a:t>
            </a:r>
            <a:r>
              <a:rPr lang="en-US" altLang="zh-CN" sz="2400" baseline="-25000" dirty="0" err="1">
                <a:latin typeface="Times New Roman" panose="02020603050405020304" pitchFamily="18" charset="0"/>
                <a:ea typeface="宋体" pitchFamily="2" charset="-122"/>
                <a:cs typeface="Times New Roman" panose="02020603050405020304" pitchFamily="18" charset="0"/>
                <a:sym typeface="+mn-ea"/>
              </a:rPr>
              <a:t>decay</a:t>
            </a:r>
            <a:r>
              <a:rPr lang="en-US" altLang="zh-CN" sz="2400" baseline="-25000" dirty="0">
                <a:latin typeface="Times New Roman" panose="02020603050405020304" pitchFamily="18" charset="0"/>
                <a:ea typeface="宋体" pitchFamily="2" charset="-122"/>
                <a:cs typeface="Times New Roman" panose="02020603050405020304" pitchFamily="18" charset="0"/>
                <a:sym typeface="+mn-ea"/>
              </a:rPr>
              <a:t> α </a:t>
            </a:r>
            <a:r>
              <a:rPr lang="en-US" altLang="zh-CN" sz="2400" dirty="0">
                <a:latin typeface="Times New Roman" panose="02020603050405020304" pitchFamily="18" charset="0"/>
                <a:ea typeface="宋体" pitchFamily="2" charset="-122"/>
                <a:cs typeface="Times New Roman" panose="02020603050405020304" pitchFamily="18" charset="0"/>
                <a:sym typeface="+mn-ea"/>
              </a:rPr>
              <a:t>=0.014 </a:t>
            </a:r>
            <a:r>
              <a:rPr lang="zh-CN" altLang="en-US" sz="2400" dirty="0">
                <a:latin typeface="Times New Roman" panose="02020603050405020304" pitchFamily="18" charset="0"/>
                <a:ea typeface="宋体" pitchFamily="2" charset="-122"/>
                <a:cs typeface="Times New Roman" panose="02020603050405020304" pitchFamily="18" charset="0"/>
                <a:sym typeface="+mn-ea"/>
              </a:rPr>
              <a:t>个</a:t>
            </a:r>
            <a:r>
              <a:rPr lang="en-US" altLang="zh-CN" sz="2400" dirty="0">
                <a:latin typeface="Times New Roman" panose="02020603050405020304" pitchFamily="18" charset="0"/>
                <a:ea typeface="宋体" pitchFamily="2" charset="-122"/>
                <a:cs typeface="Times New Roman" panose="02020603050405020304" pitchFamily="18" charset="0"/>
                <a:sym typeface="+mn-ea"/>
              </a:rPr>
              <a:t>/s</a:t>
            </a:r>
            <a:r>
              <a:rPr lang="zh-CN" altLang="en-US" sz="2400" dirty="0">
                <a:latin typeface="Times New Roman" panose="02020603050405020304" pitchFamily="18" charset="0"/>
                <a:ea typeface="宋体" pitchFamily="2" charset="-122"/>
                <a:cs typeface="Times New Roman" panose="02020603050405020304" pitchFamily="18" charset="0"/>
                <a:sym typeface="+mn-ea"/>
              </a:rPr>
              <a:t>，测量时间为</a:t>
            </a:r>
            <a:r>
              <a:rPr lang="en-US" altLang="zh-CN" sz="2400" dirty="0">
                <a:latin typeface="Times New Roman" panose="02020603050405020304" pitchFamily="18" charset="0"/>
                <a:ea typeface="宋体" pitchFamily="2" charset="-122"/>
                <a:cs typeface="Times New Roman" panose="02020603050405020304" pitchFamily="18" charset="0"/>
                <a:sym typeface="+mn-ea"/>
              </a:rPr>
              <a:t>57 s</a:t>
            </a:r>
            <a:r>
              <a:rPr lang="zh-CN" altLang="en-US" sz="2400" dirty="0">
                <a:latin typeface="Times New Roman" panose="02020603050405020304" pitchFamily="18" charset="0"/>
                <a:ea typeface="宋体" pitchFamily="2" charset="-122"/>
                <a:cs typeface="Times New Roman" panose="02020603050405020304" pitchFamily="18" charset="0"/>
                <a:sym typeface="+mn-ea"/>
              </a:rPr>
              <a:t>内的偶然符合计数为</a:t>
            </a:r>
            <a:r>
              <a:rPr lang="en-US" altLang="zh-CN" sz="2400" dirty="0">
                <a:latin typeface="Times New Roman" panose="02020603050405020304" pitchFamily="18" charset="0"/>
                <a:ea typeface="宋体" pitchFamily="2" charset="-122"/>
                <a:cs typeface="Times New Roman" panose="02020603050405020304" pitchFamily="18" charset="0"/>
                <a:sym typeface="+mn-ea"/>
              </a:rPr>
              <a:t>1</a:t>
            </a:r>
            <a:r>
              <a:rPr lang="zh-CN" altLang="en-US" sz="2400" dirty="0">
                <a:latin typeface="Times New Roman" panose="02020603050405020304" pitchFamily="18" charset="0"/>
                <a:ea typeface="宋体" pitchFamily="2" charset="-122"/>
                <a:cs typeface="Times New Roman" panose="02020603050405020304" pitchFamily="18" charset="0"/>
                <a:sym typeface="+mn-ea"/>
              </a:rPr>
              <a:t>个。</a:t>
            </a:r>
            <a:r>
              <a:rPr lang="en-US" altLang="zh-CN" sz="2400" dirty="0">
                <a:latin typeface="Times New Roman" panose="02020603050405020304" pitchFamily="18" charset="0"/>
                <a:ea typeface="宋体" pitchFamily="2" charset="-122"/>
                <a:cs typeface="Times New Roman" panose="02020603050405020304" pitchFamily="18" charset="0"/>
                <a:sym typeface="+mn-ea"/>
              </a:rPr>
              <a:t>(</a:t>
            </a:r>
            <a:r>
              <a:rPr lang="zh-CN" altLang="en-US" sz="2400" dirty="0">
                <a:latin typeface="Times New Roman" panose="02020603050405020304" pitchFamily="18" charset="0"/>
                <a:ea typeface="宋体" pitchFamily="2" charset="-122"/>
                <a:cs typeface="Times New Roman" panose="02020603050405020304" pitchFamily="18" charset="0"/>
                <a:sym typeface="+mn-ea"/>
              </a:rPr>
              <a:t>还需要通过判断两条径迹起点是否一样来判断其是否为偶然符合事件</a:t>
            </a:r>
            <a:r>
              <a:rPr lang="en-US" altLang="zh-CN" sz="2400" dirty="0">
                <a:latin typeface="Times New Roman" panose="02020603050405020304" pitchFamily="18" charset="0"/>
                <a:ea typeface="宋体" pitchFamily="2" charset="-122"/>
                <a:cs typeface="Times New Roman" panose="02020603050405020304" pitchFamily="18" charset="0"/>
                <a:sym typeface="+mn-ea"/>
              </a:rPr>
              <a:t>)</a:t>
            </a:r>
          </a:p>
          <a:p>
            <a:pPr marL="720000">
              <a:buFont typeface="Wingdings" panose="05000000000000000000" pitchFamily="2" charset="2"/>
              <a:buChar char="p"/>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2417320955"/>
      </p:ext>
    </p:extLst>
  </p:cSld>
  <p:clrMapOvr>
    <a:masterClrMapping/>
  </p:clrMapOvr>
  <p:transition advTm="29882">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DD032-26AE-58D5-BC85-6EEF99900271}"/>
            </a:ext>
          </a:extLst>
        </p:cNvPr>
        <p:cNvGrpSpPr/>
        <p:nvPr/>
      </p:nvGrpSpPr>
      <p:grpSpPr>
        <a:xfrm>
          <a:off x="0" y="0"/>
          <a:ext cx="0" cy="0"/>
          <a:chOff x="0" y="0"/>
          <a:chExt cx="0" cy="0"/>
        </a:xfrm>
      </p:grpSpPr>
      <p:pic>
        <p:nvPicPr>
          <p:cNvPr id="7" name="图片 6">
            <a:extLst>
              <a:ext uri="{FF2B5EF4-FFF2-40B4-BE49-F238E27FC236}">
                <a16:creationId xmlns:a16="http://schemas.microsoft.com/office/drawing/2014/main" id="{659B8105-35D0-7B94-4751-6C0578993B79}"/>
              </a:ext>
            </a:extLst>
          </p:cNvPr>
          <p:cNvPicPr>
            <a:picLocks noChangeAspect="1"/>
          </p:cNvPicPr>
          <p:nvPr/>
        </p:nvPicPr>
        <p:blipFill>
          <a:blip r:embed="rId2"/>
          <a:stretch>
            <a:fillRect/>
          </a:stretch>
        </p:blipFill>
        <p:spPr>
          <a:xfrm>
            <a:off x="3177689" y="2228464"/>
            <a:ext cx="5836621" cy="4462637"/>
          </a:xfrm>
          <a:prstGeom prst="rect">
            <a:avLst/>
          </a:prstGeom>
        </p:spPr>
      </p:pic>
      <p:grpSp>
        <p:nvGrpSpPr>
          <p:cNvPr id="7170" name="Group 2">
            <a:extLst>
              <a:ext uri="{FF2B5EF4-FFF2-40B4-BE49-F238E27FC236}">
                <a16:creationId xmlns:a16="http://schemas.microsoft.com/office/drawing/2014/main" id="{F3EAD94E-1A80-3908-A80E-A46AE248C4E1}"/>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A8CB63BA-683C-C5B4-4C5D-5B0F48ADD192}"/>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C33C6D73-65B6-0A4E-A66D-375504901B96}"/>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B68171BA-0246-F85C-4500-36068C2D5BC4}"/>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D60051FF-34F7-97EC-2E23-5091CC89101D}"/>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969EB362-4A4A-5A14-DB33-CF0BED90C6D9}"/>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C14D28FA-9E87-210B-3C5B-C2D967AA3C57}"/>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AE107B4B-D30F-39BE-AF01-CAC91AC9D801}"/>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3E086DD1-C57C-7890-DE61-C9B5518C212F}"/>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5211C3B9-BAF1-7EEB-5C03-0F9EC05B9124}"/>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EA171F30-085A-345E-2EAE-54813702AAC5}"/>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3.</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0942D17D-4073-9D46-4852-B64E67F334FC}"/>
              </a:ext>
            </a:extLst>
          </p:cNvPr>
          <p:cNvSpPr>
            <a:spLocks noGrp="1"/>
          </p:cNvSpPr>
          <p:nvPr>
            <p:ph type="sldNum" sz="quarter" idx="12"/>
          </p:nvPr>
        </p:nvSpPr>
        <p:spPr/>
        <p:txBody>
          <a:bodyPr/>
          <a:lstStyle/>
          <a:p>
            <a:fld id="{1CF24FAA-27FE-415E-9421-3E80B07B7442}" type="slidenum">
              <a:rPr lang="zh-CN" altLang="en-US" smtClean="0"/>
              <a:t>14</a:t>
            </a:fld>
            <a:endParaRPr lang="zh-CN" altLang="en-US" dirty="0"/>
          </a:p>
        </p:txBody>
      </p:sp>
      <p:sp>
        <p:nvSpPr>
          <p:cNvPr id="23" name="椭圆 22">
            <a:extLst>
              <a:ext uri="{FF2B5EF4-FFF2-40B4-BE49-F238E27FC236}">
                <a16:creationId xmlns:a16="http://schemas.microsoft.com/office/drawing/2014/main" id="{AC1AE03E-60B6-7358-2E65-FA9D061F2800}"/>
              </a:ext>
            </a:extLst>
          </p:cNvPr>
          <p:cNvSpPr/>
          <p:nvPr/>
        </p:nvSpPr>
        <p:spPr>
          <a:xfrm>
            <a:off x="7937155" y="4221088"/>
            <a:ext cx="504056" cy="5760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4D1A3D4A-8F92-8A3D-92BA-0D41F7CE6D2D}"/>
              </a:ext>
            </a:extLst>
          </p:cNvPr>
          <p:cNvSpPr txBox="1"/>
          <p:nvPr/>
        </p:nvSpPr>
        <p:spPr>
          <a:xfrm>
            <a:off x="479376" y="1342048"/>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2.2 </a:t>
            </a:r>
            <a:r>
              <a:rPr lang="zh-CN" altLang="en-US" sz="2400" b="1" dirty="0">
                <a:latin typeface="Times New Roman" panose="02020603050405020304" pitchFamily="18" charset="0"/>
                <a:cs typeface="Times New Roman" panose="02020603050405020304" pitchFamily="18" charset="0"/>
              </a:rPr>
              <a:t>实验结果</a:t>
            </a:r>
          </a:p>
        </p:txBody>
      </p:sp>
      <p:sp>
        <p:nvSpPr>
          <p:cNvPr id="4" name="内容占位符 2">
            <a:extLst>
              <a:ext uri="{FF2B5EF4-FFF2-40B4-BE49-F238E27FC236}">
                <a16:creationId xmlns:a16="http://schemas.microsoft.com/office/drawing/2014/main" id="{A57507EB-9DAB-334F-713F-D4D9A55754EA}"/>
              </a:ext>
            </a:extLst>
          </p:cNvPr>
          <p:cNvSpPr txBox="1">
            <a:spLocks/>
          </p:cNvSpPr>
          <p:nvPr/>
        </p:nvSpPr>
        <p:spPr>
          <a:xfrm>
            <a:off x="551383" y="1777438"/>
            <a:ext cx="11305257" cy="62078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400" dirty="0">
                <a:latin typeface="Times New Roman" panose="02020603050405020304" pitchFamily="18" charset="0"/>
                <a:cs typeface="Times New Roman" panose="02020603050405020304" pitchFamily="18" charset="0"/>
              </a:rPr>
              <a:t>2) MTPC</a:t>
            </a:r>
            <a:r>
              <a:rPr lang="zh-CN" altLang="en-US" sz="2400" dirty="0">
                <a:latin typeface="Times New Roman" panose="02020603050405020304" pitchFamily="18" charset="0"/>
                <a:cs typeface="Times New Roman" panose="02020603050405020304" pitchFamily="18" charset="0"/>
              </a:rPr>
              <a:t>测量</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三分裂变的轻带电粒子</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964773502"/>
      </p:ext>
    </p:extLst>
  </p:cSld>
  <p:clrMapOvr>
    <a:masterClrMapping/>
  </p:clrMapOvr>
  <p:transition advTm="29882">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C2D2E-FA39-3A27-591F-90965292E37A}"/>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7CED7195-4CA7-7351-AA3B-987EFC765CE2}"/>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45C3621B-AD3C-3956-4518-112313D6AA69}"/>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33E6066A-CBF7-770B-21DE-A88F19FB9816}"/>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E082665D-C223-7086-4B02-137759ADC730}"/>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496B1FEE-F84F-16B8-AA36-11D35DD74007}"/>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2E55D5BE-466E-CE8C-B484-860788F6F22E}"/>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EB4FD680-45F7-F797-64F8-2B7576BBCA4B}"/>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C11F9F30-D3DC-914E-CEBC-D2737652B9D7}"/>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DFBEBCCD-383C-CA10-0F62-157A4F91F546}"/>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7AA0A6BE-36A3-8F41-9C20-D137173CD0D7}"/>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F3DDE6DC-2F4E-E3A2-EBAB-A98206D8E46A}"/>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2.</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C8DB7EA9-E179-45C5-6D78-808C7E75D0AB}"/>
              </a:ext>
            </a:extLst>
          </p:cNvPr>
          <p:cNvSpPr>
            <a:spLocks noGrp="1"/>
          </p:cNvSpPr>
          <p:nvPr>
            <p:ph type="sldNum" sz="quarter" idx="12"/>
          </p:nvPr>
        </p:nvSpPr>
        <p:spPr/>
        <p:txBody>
          <a:bodyPr/>
          <a:lstStyle/>
          <a:p>
            <a:fld id="{1CF24FAA-27FE-415E-9421-3E80B07B7442}" type="slidenum">
              <a:rPr lang="zh-CN" altLang="en-US" smtClean="0"/>
              <a:t>15</a:t>
            </a:fld>
            <a:endParaRPr lang="zh-CN" altLang="en-US" dirty="0"/>
          </a:p>
        </p:txBody>
      </p:sp>
      <p:sp>
        <p:nvSpPr>
          <p:cNvPr id="4" name="文本框 3">
            <a:extLst>
              <a:ext uri="{FF2B5EF4-FFF2-40B4-BE49-F238E27FC236}">
                <a16:creationId xmlns:a16="http://schemas.microsoft.com/office/drawing/2014/main" id="{99FA7C17-BFFF-5FE5-EC4D-BCEC5069771C}"/>
              </a:ext>
            </a:extLst>
          </p:cNvPr>
          <p:cNvSpPr txBox="1"/>
          <p:nvPr/>
        </p:nvSpPr>
        <p:spPr>
          <a:xfrm>
            <a:off x="479376" y="1342048"/>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2.2 </a:t>
            </a:r>
            <a:r>
              <a:rPr lang="zh-CN" altLang="en-US" sz="2400" b="1" dirty="0">
                <a:latin typeface="Times New Roman" panose="02020603050405020304" pitchFamily="18" charset="0"/>
                <a:cs typeface="Times New Roman" panose="02020603050405020304" pitchFamily="18" charset="0"/>
              </a:rPr>
              <a:t>实验结果</a:t>
            </a:r>
          </a:p>
        </p:txBody>
      </p:sp>
      <p:sp>
        <p:nvSpPr>
          <p:cNvPr id="3" name="内容占位符 2">
            <a:extLst>
              <a:ext uri="{FF2B5EF4-FFF2-40B4-BE49-F238E27FC236}">
                <a16:creationId xmlns:a16="http://schemas.microsoft.com/office/drawing/2014/main" id="{B379C569-725E-833C-B497-1DFEE74C663D}"/>
              </a:ext>
            </a:extLst>
          </p:cNvPr>
          <p:cNvSpPr txBox="1">
            <a:spLocks/>
          </p:cNvSpPr>
          <p:nvPr/>
        </p:nvSpPr>
        <p:spPr>
          <a:xfrm>
            <a:off x="551383" y="1777438"/>
            <a:ext cx="11305257" cy="62078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400" dirty="0">
                <a:latin typeface="Times New Roman" panose="02020603050405020304" pitchFamily="18" charset="0"/>
                <a:cs typeface="Times New Roman" panose="02020603050405020304" pitchFamily="18" charset="0"/>
              </a:rPr>
              <a:t>2) MTPC</a:t>
            </a:r>
            <a:r>
              <a:rPr lang="zh-CN" altLang="en-US" sz="2400" dirty="0">
                <a:latin typeface="Times New Roman" panose="02020603050405020304" pitchFamily="18" charset="0"/>
                <a:cs typeface="Times New Roman" panose="02020603050405020304" pitchFamily="18" charset="0"/>
              </a:rPr>
              <a:t>测量</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三分裂变的轻带电粒子</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30460024-CF73-C163-F40D-1827AE100262}"/>
              </a:ext>
            </a:extLst>
          </p:cNvPr>
          <p:cNvPicPr>
            <a:picLocks noChangeAspect="1"/>
          </p:cNvPicPr>
          <p:nvPr/>
        </p:nvPicPr>
        <p:blipFill>
          <a:blip r:embed="rId3"/>
          <a:srcRect l="20824" t="31100" r="36192" b="4888"/>
          <a:stretch/>
        </p:blipFill>
        <p:spPr>
          <a:xfrm>
            <a:off x="933773" y="2330467"/>
            <a:ext cx="4931466" cy="4389913"/>
          </a:xfrm>
          <a:prstGeom prst="rect">
            <a:avLst/>
          </a:prstGeom>
        </p:spPr>
      </p:pic>
      <p:pic>
        <p:nvPicPr>
          <p:cNvPr id="7" name="图片 6">
            <a:extLst>
              <a:ext uri="{FF2B5EF4-FFF2-40B4-BE49-F238E27FC236}">
                <a16:creationId xmlns:a16="http://schemas.microsoft.com/office/drawing/2014/main" id="{3A2D263F-0D19-39EA-6BB7-ECAEA7091882}"/>
              </a:ext>
            </a:extLst>
          </p:cNvPr>
          <p:cNvPicPr>
            <a:picLocks noChangeAspect="1"/>
          </p:cNvPicPr>
          <p:nvPr/>
        </p:nvPicPr>
        <p:blipFill>
          <a:blip r:embed="rId4"/>
          <a:srcRect l="20501" t="31100" r="35564" b="4888"/>
          <a:stretch/>
        </p:blipFill>
        <p:spPr>
          <a:xfrm>
            <a:off x="6189301" y="2330467"/>
            <a:ext cx="4875199" cy="4245897"/>
          </a:xfrm>
          <a:prstGeom prst="rect">
            <a:avLst/>
          </a:prstGeom>
        </p:spPr>
      </p:pic>
    </p:spTree>
    <p:extLst>
      <p:ext uri="{BB962C8B-B14F-4D97-AF65-F5344CB8AC3E}">
        <p14:creationId xmlns:p14="http://schemas.microsoft.com/office/powerpoint/2010/main" val="815435141"/>
      </p:ext>
    </p:extLst>
  </p:cSld>
  <p:clrMapOvr>
    <a:masterClrMapping/>
  </p:clrMapOvr>
  <p:transition advTm="29882">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71943-5C7B-3BDC-402B-6FB66DEAB12B}"/>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D8119ECA-C4A9-AF3F-61CC-F720D62A4CC9}"/>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1A00F978-C81B-59C6-13BE-E371F6B719BE}"/>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A81982E6-BD36-9196-4B04-2723A34BA249}"/>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5EBE2E17-0861-CCC2-A5D6-E9C2BB6C4C57}"/>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1BC5E056-DA68-5865-F070-605F33D405C8}"/>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09799783-9243-4335-7B57-9CCED124A655}"/>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CFD1335C-841D-7AD8-C366-1EF562130861}"/>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7304F6D7-F6F1-5C6D-550E-D1CD7F742BF1}"/>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B5228B90-7010-25BF-2346-54ABC138F44C}"/>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37C7F8B1-8829-9A82-DB6B-4D2F19778ECA}"/>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4DFECD2A-326A-0D1A-1E08-EB3371580386}"/>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2.</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AB3287FB-0CB8-5500-C023-F5AC41B44A3A}"/>
              </a:ext>
            </a:extLst>
          </p:cNvPr>
          <p:cNvSpPr>
            <a:spLocks noGrp="1"/>
          </p:cNvSpPr>
          <p:nvPr>
            <p:ph type="sldNum" sz="quarter" idx="12"/>
          </p:nvPr>
        </p:nvSpPr>
        <p:spPr/>
        <p:txBody>
          <a:bodyPr/>
          <a:lstStyle/>
          <a:p>
            <a:fld id="{1CF24FAA-27FE-415E-9421-3E80B07B7442}" type="slidenum">
              <a:rPr lang="zh-CN" altLang="en-US" smtClean="0"/>
              <a:t>16</a:t>
            </a:fld>
            <a:endParaRPr lang="zh-CN" altLang="en-US" dirty="0"/>
          </a:p>
        </p:txBody>
      </p:sp>
      <p:sp>
        <p:nvSpPr>
          <p:cNvPr id="4" name="文本框 3">
            <a:extLst>
              <a:ext uri="{FF2B5EF4-FFF2-40B4-BE49-F238E27FC236}">
                <a16:creationId xmlns:a16="http://schemas.microsoft.com/office/drawing/2014/main" id="{B8CBE257-C50B-64B1-1EF3-873359F7E521}"/>
              </a:ext>
            </a:extLst>
          </p:cNvPr>
          <p:cNvSpPr txBox="1"/>
          <p:nvPr/>
        </p:nvSpPr>
        <p:spPr>
          <a:xfrm>
            <a:off x="479376" y="1342048"/>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2.2 </a:t>
            </a:r>
            <a:r>
              <a:rPr lang="zh-CN" altLang="en-US" sz="2400" b="1" dirty="0">
                <a:latin typeface="Times New Roman" panose="02020603050405020304" pitchFamily="18" charset="0"/>
                <a:cs typeface="Times New Roman" panose="02020603050405020304" pitchFamily="18" charset="0"/>
              </a:rPr>
              <a:t>实验结果</a:t>
            </a:r>
          </a:p>
        </p:txBody>
      </p:sp>
      <p:sp>
        <p:nvSpPr>
          <p:cNvPr id="3" name="内容占位符 2">
            <a:extLst>
              <a:ext uri="{FF2B5EF4-FFF2-40B4-BE49-F238E27FC236}">
                <a16:creationId xmlns:a16="http://schemas.microsoft.com/office/drawing/2014/main" id="{93910B57-1EB5-0C5A-E8B4-9DA07D5716DE}"/>
              </a:ext>
            </a:extLst>
          </p:cNvPr>
          <p:cNvSpPr txBox="1">
            <a:spLocks/>
          </p:cNvSpPr>
          <p:nvPr/>
        </p:nvSpPr>
        <p:spPr>
          <a:xfrm>
            <a:off x="551383" y="1777438"/>
            <a:ext cx="11305257" cy="62078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400" dirty="0">
                <a:latin typeface="Times New Roman" panose="02020603050405020304" pitchFamily="18" charset="0"/>
                <a:cs typeface="Times New Roman" panose="02020603050405020304" pitchFamily="18" charset="0"/>
              </a:rPr>
              <a:t>2) MTPC</a:t>
            </a:r>
            <a:r>
              <a:rPr lang="zh-CN" altLang="en-US" sz="2400" dirty="0">
                <a:latin typeface="Times New Roman" panose="02020603050405020304" pitchFamily="18" charset="0"/>
                <a:cs typeface="Times New Roman" panose="02020603050405020304" pitchFamily="18" charset="0"/>
              </a:rPr>
              <a:t>测量</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三分裂变的轻带电粒子</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80CFF561-387F-C9DC-37BD-BF9ED99FBC62}"/>
              </a:ext>
            </a:extLst>
          </p:cNvPr>
          <p:cNvPicPr>
            <a:picLocks noChangeAspect="1"/>
          </p:cNvPicPr>
          <p:nvPr/>
        </p:nvPicPr>
        <p:blipFill>
          <a:blip r:embed="rId3"/>
          <a:srcRect l="20501" t="30302" r="36391" b="4888"/>
          <a:stretch/>
        </p:blipFill>
        <p:spPr>
          <a:xfrm>
            <a:off x="993065" y="2299059"/>
            <a:ext cx="4670888" cy="4197740"/>
          </a:xfrm>
          <a:prstGeom prst="rect">
            <a:avLst/>
          </a:prstGeom>
        </p:spPr>
      </p:pic>
      <p:pic>
        <p:nvPicPr>
          <p:cNvPr id="9" name="图片 8">
            <a:extLst>
              <a:ext uri="{FF2B5EF4-FFF2-40B4-BE49-F238E27FC236}">
                <a16:creationId xmlns:a16="http://schemas.microsoft.com/office/drawing/2014/main" id="{C8C56428-0240-EC95-D62B-A3CED69601BC}"/>
              </a:ext>
            </a:extLst>
          </p:cNvPr>
          <p:cNvPicPr>
            <a:picLocks noChangeAspect="1"/>
          </p:cNvPicPr>
          <p:nvPr/>
        </p:nvPicPr>
        <p:blipFill>
          <a:blip r:embed="rId4"/>
          <a:srcRect l="20502" t="30302" r="37097" b="4887"/>
          <a:stretch/>
        </p:blipFill>
        <p:spPr>
          <a:xfrm>
            <a:off x="6182182" y="2315370"/>
            <a:ext cx="4594338" cy="4197740"/>
          </a:xfrm>
          <a:prstGeom prst="rect">
            <a:avLst/>
          </a:prstGeom>
        </p:spPr>
      </p:pic>
    </p:spTree>
    <p:extLst>
      <p:ext uri="{BB962C8B-B14F-4D97-AF65-F5344CB8AC3E}">
        <p14:creationId xmlns:p14="http://schemas.microsoft.com/office/powerpoint/2010/main" val="1787157937"/>
      </p:ext>
    </p:extLst>
  </p:cSld>
  <p:clrMapOvr>
    <a:masterClrMapping/>
  </p:clrMapOvr>
  <p:transition advTm="29882">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F0B25-C9C0-8007-C28A-F8F588E6A66F}"/>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DDC10E2B-CB75-524B-F8FF-BE968DE97F13}"/>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78035CB7-F278-0D83-A233-E8433146B230}"/>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C8684E43-2391-7B2B-FBE9-75E15BD67204}"/>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1A490A95-68BD-919F-F33C-51183D6B8434}"/>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4B38C8B4-1CF9-7BB5-C0CA-E63503ECF5AF}"/>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A69B4955-1C6C-CBDE-E9BF-341568B5E3E5}"/>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93C19765-2CA8-A00A-CEE9-A2344B5B73C4}"/>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8C8CC3A5-D0D4-B7D9-7AE9-E5FB5E488B24}"/>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CA64BE34-C929-8F45-0A77-D76A500532B9}"/>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394F8939-849D-805F-1C57-89EAA9265B53}"/>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9D1442FC-94A3-758D-D849-D5B54511B3C6}"/>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2.</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0821883A-2A80-5B21-6044-961E0E81C99D}"/>
              </a:ext>
            </a:extLst>
          </p:cNvPr>
          <p:cNvSpPr>
            <a:spLocks noGrp="1"/>
          </p:cNvSpPr>
          <p:nvPr>
            <p:ph type="sldNum" sz="quarter" idx="12"/>
          </p:nvPr>
        </p:nvSpPr>
        <p:spPr/>
        <p:txBody>
          <a:bodyPr/>
          <a:lstStyle/>
          <a:p>
            <a:fld id="{1CF24FAA-27FE-415E-9421-3E80B07B7442}" type="slidenum">
              <a:rPr lang="zh-CN" altLang="en-US" smtClean="0"/>
              <a:t>17</a:t>
            </a:fld>
            <a:endParaRPr lang="zh-CN" altLang="en-US" dirty="0"/>
          </a:p>
        </p:txBody>
      </p:sp>
      <p:sp>
        <p:nvSpPr>
          <p:cNvPr id="4" name="文本框 3">
            <a:extLst>
              <a:ext uri="{FF2B5EF4-FFF2-40B4-BE49-F238E27FC236}">
                <a16:creationId xmlns:a16="http://schemas.microsoft.com/office/drawing/2014/main" id="{DDD2C344-C044-0FF4-DE0C-8FA169EA0FE9}"/>
              </a:ext>
            </a:extLst>
          </p:cNvPr>
          <p:cNvSpPr txBox="1"/>
          <p:nvPr/>
        </p:nvSpPr>
        <p:spPr>
          <a:xfrm>
            <a:off x="479376" y="1342048"/>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2.2 </a:t>
            </a:r>
            <a:r>
              <a:rPr lang="zh-CN" altLang="en-US" sz="2400" b="1" dirty="0">
                <a:latin typeface="Times New Roman" panose="02020603050405020304" pitchFamily="18" charset="0"/>
                <a:cs typeface="Times New Roman" panose="02020603050405020304" pitchFamily="18" charset="0"/>
              </a:rPr>
              <a:t>实验结果</a:t>
            </a:r>
          </a:p>
        </p:txBody>
      </p:sp>
      <p:sp>
        <p:nvSpPr>
          <p:cNvPr id="3" name="内容占位符 2">
            <a:extLst>
              <a:ext uri="{FF2B5EF4-FFF2-40B4-BE49-F238E27FC236}">
                <a16:creationId xmlns:a16="http://schemas.microsoft.com/office/drawing/2014/main" id="{EB502D15-7E8C-C939-5F0D-B12E58BD3D90}"/>
              </a:ext>
            </a:extLst>
          </p:cNvPr>
          <p:cNvSpPr txBox="1">
            <a:spLocks/>
          </p:cNvSpPr>
          <p:nvPr/>
        </p:nvSpPr>
        <p:spPr>
          <a:xfrm>
            <a:off x="551383" y="1777438"/>
            <a:ext cx="11305257" cy="62078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400" dirty="0">
                <a:latin typeface="Times New Roman" panose="02020603050405020304" pitchFamily="18" charset="0"/>
                <a:cs typeface="Times New Roman" panose="02020603050405020304" pitchFamily="18" charset="0"/>
              </a:rPr>
              <a:t>2) MTPC</a:t>
            </a:r>
            <a:r>
              <a:rPr lang="zh-CN" altLang="en-US" sz="2400" dirty="0">
                <a:latin typeface="Times New Roman" panose="02020603050405020304" pitchFamily="18" charset="0"/>
                <a:cs typeface="Times New Roman" panose="02020603050405020304" pitchFamily="18" charset="0"/>
              </a:rPr>
              <a:t>测量</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三分裂变的轻带电粒子</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09406FC6-46AB-7EA0-D578-2A17D3285C49}"/>
              </a:ext>
            </a:extLst>
          </p:cNvPr>
          <p:cNvPicPr>
            <a:picLocks noChangeAspect="1"/>
          </p:cNvPicPr>
          <p:nvPr/>
        </p:nvPicPr>
        <p:blipFill>
          <a:blip r:embed="rId3"/>
          <a:srcRect l="20501" t="30554" r="36353" b="4888"/>
          <a:stretch/>
        </p:blipFill>
        <p:spPr>
          <a:xfrm>
            <a:off x="911424" y="2239103"/>
            <a:ext cx="4990832" cy="4463933"/>
          </a:xfrm>
          <a:prstGeom prst="rect">
            <a:avLst/>
          </a:prstGeom>
        </p:spPr>
      </p:pic>
      <p:pic>
        <p:nvPicPr>
          <p:cNvPr id="9" name="图片 8">
            <a:extLst>
              <a:ext uri="{FF2B5EF4-FFF2-40B4-BE49-F238E27FC236}">
                <a16:creationId xmlns:a16="http://schemas.microsoft.com/office/drawing/2014/main" id="{32E7D98C-1238-817F-3511-013F6C4539F5}"/>
              </a:ext>
            </a:extLst>
          </p:cNvPr>
          <p:cNvPicPr>
            <a:picLocks noChangeAspect="1"/>
          </p:cNvPicPr>
          <p:nvPr/>
        </p:nvPicPr>
        <p:blipFill>
          <a:blip r:embed="rId4"/>
          <a:srcRect l="20501" t="31100" r="36191" b="4888"/>
          <a:stretch/>
        </p:blipFill>
        <p:spPr>
          <a:xfrm>
            <a:off x="6312024" y="2254962"/>
            <a:ext cx="5052329" cy="4463933"/>
          </a:xfrm>
          <a:prstGeom prst="rect">
            <a:avLst/>
          </a:prstGeom>
        </p:spPr>
      </p:pic>
    </p:spTree>
    <p:extLst>
      <p:ext uri="{BB962C8B-B14F-4D97-AF65-F5344CB8AC3E}">
        <p14:creationId xmlns:p14="http://schemas.microsoft.com/office/powerpoint/2010/main" val="962469170"/>
      </p:ext>
    </p:extLst>
  </p:cSld>
  <p:clrMapOvr>
    <a:masterClrMapping/>
  </p:clrMapOvr>
  <p:transition advTm="29882">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6CA1C-A9E8-E933-3A32-C948DD9A5664}"/>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45BFE991-40FE-5AFB-006C-43D767D4A273}"/>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EC592437-1E5F-ADF4-A6FC-94EA2D082429}"/>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771404B5-16D7-B5F1-C269-F518C3AFBBD4}"/>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C82190F3-0435-6CB0-715D-4D17DF57A530}"/>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F5F8269C-836A-01CD-B1A9-1F17768FF5FB}"/>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B78C245A-8F63-D7D5-8F1F-237D226E7C5D}"/>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15458DBE-2962-4FF1-2D85-DD08991AE9C1}"/>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141CD0FF-3319-183F-0B78-8EC0F517DEA1}"/>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6A97DA1D-B2FA-104E-C998-030EE8722ACC}"/>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9665BDB5-0367-86E4-2C01-5955229012AA}"/>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5C6085E5-C4FA-3B9E-BCFD-32845FCD8252}"/>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2.</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6FBE6F35-4BA8-0B7E-02E1-662F549C6587}"/>
              </a:ext>
            </a:extLst>
          </p:cNvPr>
          <p:cNvSpPr>
            <a:spLocks noGrp="1"/>
          </p:cNvSpPr>
          <p:nvPr>
            <p:ph type="sldNum" sz="quarter" idx="12"/>
          </p:nvPr>
        </p:nvSpPr>
        <p:spPr/>
        <p:txBody>
          <a:bodyPr/>
          <a:lstStyle/>
          <a:p>
            <a:fld id="{1CF24FAA-27FE-415E-9421-3E80B07B7442}" type="slidenum">
              <a:rPr lang="zh-CN" altLang="en-US" smtClean="0"/>
              <a:t>18</a:t>
            </a:fld>
            <a:endParaRPr lang="zh-CN" altLang="en-US" dirty="0"/>
          </a:p>
        </p:txBody>
      </p:sp>
      <p:sp>
        <p:nvSpPr>
          <p:cNvPr id="4" name="文本框 3">
            <a:extLst>
              <a:ext uri="{FF2B5EF4-FFF2-40B4-BE49-F238E27FC236}">
                <a16:creationId xmlns:a16="http://schemas.microsoft.com/office/drawing/2014/main" id="{6740E1AD-FAE3-C3EF-D2D4-B9480ABAAA6E}"/>
              </a:ext>
            </a:extLst>
          </p:cNvPr>
          <p:cNvSpPr txBox="1"/>
          <p:nvPr/>
        </p:nvSpPr>
        <p:spPr>
          <a:xfrm>
            <a:off x="479376" y="1342048"/>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2.2 </a:t>
            </a:r>
            <a:r>
              <a:rPr lang="zh-CN" altLang="en-US" sz="2400" b="1" dirty="0">
                <a:latin typeface="Times New Roman" panose="02020603050405020304" pitchFamily="18" charset="0"/>
                <a:cs typeface="Times New Roman" panose="02020603050405020304" pitchFamily="18" charset="0"/>
              </a:rPr>
              <a:t>实验结果</a:t>
            </a:r>
          </a:p>
        </p:txBody>
      </p:sp>
      <p:sp>
        <p:nvSpPr>
          <p:cNvPr id="3" name="内容占位符 2">
            <a:extLst>
              <a:ext uri="{FF2B5EF4-FFF2-40B4-BE49-F238E27FC236}">
                <a16:creationId xmlns:a16="http://schemas.microsoft.com/office/drawing/2014/main" id="{4C5294B9-8C97-299A-DA67-AE2FD38F6A2A}"/>
              </a:ext>
            </a:extLst>
          </p:cNvPr>
          <p:cNvSpPr txBox="1">
            <a:spLocks/>
          </p:cNvSpPr>
          <p:nvPr/>
        </p:nvSpPr>
        <p:spPr>
          <a:xfrm>
            <a:off x="551383" y="1777438"/>
            <a:ext cx="11305257" cy="496901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400" dirty="0">
                <a:latin typeface="Times New Roman" panose="02020603050405020304" pitchFamily="18" charset="0"/>
                <a:cs typeface="Times New Roman" panose="02020603050405020304" pitchFamily="18" charset="0"/>
              </a:rPr>
              <a:t>3) MTPC</a:t>
            </a:r>
            <a:r>
              <a:rPr lang="zh-CN" altLang="en-US" sz="2400" dirty="0">
                <a:latin typeface="Times New Roman" panose="02020603050405020304" pitchFamily="18" charset="0"/>
                <a:cs typeface="Times New Roman" panose="02020603050405020304" pitchFamily="18" charset="0"/>
              </a:rPr>
              <a:t>测量三体粒子发现</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可能存在两个前向发射的裂变碎片的三分裂现象</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数据文件：</a:t>
            </a:r>
            <a:r>
              <a:rPr lang="en-US" altLang="zh-CN" sz="2400" dirty="0">
                <a:latin typeface="Times New Roman" panose="02020603050405020304" pitchFamily="18" charset="0"/>
                <a:ea typeface="宋体" pitchFamily="2" charset="-122"/>
                <a:cs typeface="Times New Roman" panose="02020603050405020304" pitchFamily="18" charset="0"/>
              </a:rPr>
              <a:t> </a:t>
            </a:r>
            <a:r>
              <a:rPr lang="en-US" altLang="zh-CN" sz="2400" dirty="0">
                <a:latin typeface="Times New Roman" panose="02020603050405020304" pitchFamily="18" charset="0"/>
                <a:ea typeface="宋体" pitchFamily="2" charset="-122"/>
                <a:cs typeface="Times New Roman" panose="02020603050405020304" pitchFamily="18" charset="0"/>
                <a:sym typeface="+mn-ea"/>
              </a:rPr>
              <a:t>Daq.run.20240929205431.001-010.dat </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这种三分裂现象判定原则：</a:t>
            </a:r>
            <a:r>
              <a:rPr lang="zh-CN" altLang="en-US" sz="2400" b="1" dirty="0">
                <a:solidFill>
                  <a:srgbClr val="0000FF"/>
                </a:solidFill>
                <a:latin typeface="Times New Roman" panose="02020603050405020304" pitchFamily="18" charset="0"/>
                <a:cs typeface="Times New Roman" panose="02020603050405020304" pitchFamily="18" charset="0"/>
              </a:rPr>
              <a:t>同一个时间和位置起点、两个大幅值裂变信号</a:t>
            </a:r>
            <a:endParaRPr lang="en-US" altLang="zh-CN" sz="2400" b="1" dirty="0">
              <a:solidFill>
                <a:srgbClr val="0000FF"/>
              </a:solidFill>
              <a:latin typeface="Times New Roman" panose="02020603050405020304" pitchFamily="18" charset="0"/>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这种三分裂现象初步判定条件：</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1177200" indent="-457200">
              <a:buFont typeface="+mj-ea"/>
              <a:buAutoNum type="circleNumDbPlain"/>
            </a:pPr>
            <a:r>
              <a:rPr lang="zh-CN" altLang="en-US" sz="2400" dirty="0">
                <a:latin typeface="Times New Roman" panose="02020603050405020304" pitchFamily="18" charset="0"/>
                <a:ea typeface="宋体" pitchFamily="2" charset="-122"/>
                <a:cs typeface="Times New Roman" panose="02020603050405020304" pitchFamily="18" charset="0"/>
              </a:rPr>
              <a:t>具有</a:t>
            </a:r>
            <a:r>
              <a:rPr lang="en-US" altLang="zh-CN" sz="2400" dirty="0">
                <a:latin typeface="Times New Roman" panose="02020603050405020304" pitchFamily="18" charset="0"/>
                <a:ea typeface="宋体" pitchFamily="2" charset="-122"/>
                <a:cs typeface="Times New Roman" panose="02020603050405020304" pitchFamily="18" charset="0"/>
              </a:rPr>
              <a:t>2</a:t>
            </a:r>
            <a:r>
              <a:rPr lang="zh-CN" altLang="en-US" sz="2400" dirty="0">
                <a:latin typeface="Times New Roman" panose="02020603050405020304" pitchFamily="18" charset="0"/>
                <a:ea typeface="宋体" pitchFamily="2" charset="-122"/>
                <a:cs typeface="Times New Roman" panose="02020603050405020304" pitchFamily="18" charset="0"/>
              </a:rPr>
              <a:t>条径迹或</a:t>
            </a:r>
            <a:r>
              <a:rPr lang="en-US" altLang="zh-CN" sz="2400" dirty="0">
                <a:latin typeface="Times New Roman" panose="02020603050405020304" pitchFamily="18" charset="0"/>
                <a:ea typeface="宋体" pitchFamily="2" charset="-122"/>
                <a:cs typeface="Times New Roman" panose="02020603050405020304" pitchFamily="18" charset="0"/>
              </a:rPr>
              <a:t>3</a:t>
            </a:r>
            <a:r>
              <a:rPr lang="zh-CN" altLang="en-US" sz="2400" dirty="0">
                <a:latin typeface="Times New Roman" panose="02020603050405020304" pitchFamily="18" charset="0"/>
                <a:ea typeface="宋体" pitchFamily="2" charset="-122"/>
                <a:cs typeface="Times New Roman" panose="02020603050405020304" pitchFamily="18" charset="0"/>
              </a:rPr>
              <a:t>条径迹</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1177200" indent="-457200">
              <a:buFont typeface="+mj-ea"/>
              <a:buAutoNum type="circleNumDbPlain"/>
            </a:pPr>
            <a:r>
              <a:rPr lang="zh-CN" altLang="en-US" sz="2400" dirty="0">
                <a:latin typeface="Times New Roman" panose="02020603050405020304" pitchFamily="18" charset="0"/>
                <a:ea typeface="宋体" pitchFamily="2" charset="-122"/>
                <a:cs typeface="Times New Roman" panose="02020603050405020304" pitchFamily="18" charset="0"/>
              </a:rPr>
              <a:t>两个前向发射的裂变碎片的径迹起始时间</a:t>
            </a:r>
            <a:r>
              <a:rPr lang="en-US" altLang="zh-CN" sz="2400" dirty="0">
                <a:latin typeface="Times New Roman" panose="02020603050405020304" pitchFamily="18" charset="0"/>
                <a:ea typeface="宋体" pitchFamily="2" charset="-122"/>
                <a:cs typeface="Times New Roman" panose="02020603050405020304" pitchFamily="18" charset="0"/>
              </a:rPr>
              <a:t>(</a:t>
            </a:r>
            <a:r>
              <a:rPr lang="en-US" altLang="zh-CN" sz="2400" dirty="0" err="1">
                <a:latin typeface="Times New Roman" panose="02020603050405020304" pitchFamily="18" charset="0"/>
                <a:ea typeface="宋体" pitchFamily="2" charset="-122"/>
                <a:cs typeface="Times New Roman" panose="02020603050405020304" pitchFamily="18" charset="0"/>
              </a:rPr>
              <a:t>T</a:t>
            </a:r>
            <a:r>
              <a:rPr lang="en-US" altLang="zh-CN" sz="2400" baseline="-25000" dirty="0" err="1">
                <a:latin typeface="Times New Roman" panose="02020603050405020304" pitchFamily="18" charset="0"/>
                <a:ea typeface="宋体" pitchFamily="2" charset="-122"/>
                <a:cs typeface="Times New Roman" panose="02020603050405020304" pitchFamily="18" charset="0"/>
              </a:rPr>
              <a:t>max</a:t>
            </a:r>
            <a:r>
              <a:rPr lang="en-US" altLang="zh-CN" sz="2400" dirty="0">
                <a:latin typeface="Times New Roman" panose="02020603050405020304" pitchFamily="18" charset="0"/>
                <a:ea typeface="宋体" pitchFamily="2" charset="-122"/>
                <a:cs typeface="Times New Roman" panose="02020603050405020304" pitchFamily="18" charset="0"/>
              </a:rPr>
              <a:t>)</a:t>
            </a:r>
            <a:r>
              <a:rPr lang="zh-CN" altLang="en-US" sz="2400" dirty="0">
                <a:latin typeface="Times New Roman" panose="02020603050405020304" pitchFamily="18" charset="0"/>
                <a:ea typeface="宋体" pitchFamily="2" charset="-122"/>
                <a:cs typeface="Times New Roman" panose="02020603050405020304" pitchFamily="18" charset="0"/>
              </a:rPr>
              <a:t>与之差 </a:t>
            </a:r>
            <a:r>
              <a:rPr lang="en-US" altLang="zh-CN" sz="2400" dirty="0">
                <a:latin typeface="Times New Roman" panose="02020603050405020304" pitchFamily="18" charset="0"/>
                <a:ea typeface="宋体" pitchFamily="2" charset="-122"/>
                <a:cs typeface="Times New Roman" panose="02020603050405020304" pitchFamily="18" charset="0"/>
              </a:rPr>
              <a:t>&lt; 0.15 </a:t>
            </a:r>
            <a:r>
              <a:rPr lang="en-US" altLang="zh-CN" sz="2400" dirty="0" err="1">
                <a:latin typeface="Times New Roman" panose="02020603050405020304" pitchFamily="18" charset="0"/>
                <a:ea typeface="宋体" pitchFamily="2" charset="-122"/>
                <a:cs typeface="Times New Roman" panose="02020603050405020304" pitchFamily="18" charset="0"/>
              </a:rPr>
              <a:t>μs</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1177200" indent="-457200">
              <a:buFont typeface="+mj-ea"/>
              <a:buAutoNum type="circleNumDbPlain"/>
            </a:pPr>
            <a:r>
              <a:rPr lang="zh-CN" altLang="en-US" sz="2400" dirty="0">
                <a:latin typeface="Times New Roman" panose="02020603050405020304" pitchFamily="18" charset="0"/>
                <a:ea typeface="宋体" pitchFamily="2" charset="-122"/>
                <a:cs typeface="Times New Roman" panose="02020603050405020304" pitchFamily="18" charset="0"/>
              </a:rPr>
              <a:t>两个前向发射的裂变碎片径迹中能量与径迹的比值 </a:t>
            </a:r>
            <a:r>
              <a:rPr lang="en-US" altLang="zh-CN" sz="2400" dirty="0">
                <a:latin typeface="Times New Roman" panose="02020603050405020304" pitchFamily="18" charset="0"/>
                <a:ea typeface="宋体" pitchFamily="2" charset="-122"/>
                <a:cs typeface="Times New Roman" panose="02020603050405020304" pitchFamily="18" charset="0"/>
              </a:rPr>
              <a:t>&gt; 30</a:t>
            </a:r>
          </a:p>
          <a:p>
            <a:pPr marL="1177200" indent="-457200">
              <a:buFont typeface="+mj-ea"/>
              <a:buAutoNum type="circleNumDbPlain"/>
            </a:pPr>
            <a:r>
              <a:rPr lang="zh-CN" altLang="en-US" sz="2400" dirty="0">
                <a:latin typeface="Times New Roman" panose="02020603050405020304" pitchFamily="18" charset="0"/>
                <a:ea typeface="宋体" pitchFamily="2" charset="-122"/>
                <a:cs typeface="Times New Roman" panose="02020603050405020304" pitchFamily="18" charset="0"/>
              </a:rPr>
              <a:t>起始点距原点的距离 </a:t>
            </a:r>
            <a:r>
              <a:rPr lang="en-US" altLang="zh-CN" sz="2400" dirty="0">
                <a:latin typeface="Times New Roman" panose="02020603050405020304" pitchFamily="18" charset="0"/>
                <a:ea typeface="宋体" pitchFamily="2" charset="-122"/>
                <a:cs typeface="Times New Roman" panose="02020603050405020304" pitchFamily="18" charset="0"/>
              </a:rPr>
              <a:t>&lt; 10 mm</a:t>
            </a:r>
          </a:p>
          <a:p>
            <a:pPr marL="1177200" indent="-457200">
              <a:buFont typeface="+mj-ea"/>
              <a:buAutoNum type="circleNumDbPlain"/>
            </a:pPr>
            <a:r>
              <a:rPr lang="zh-CN" altLang="en-US" sz="2400" dirty="0">
                <a:latin typeface="Times New Roman" panose="02020603050405020304" pitchFamily="18" charset="0"/>
                <a:ea typeface="宋体" pitchFamily="2" charset="-122"/>
                <a:cs typeface="Times New Roman" panose="02020603050405020304" pitchFamily="18" charset="0"/>
              </a:rPr>
              <a:t>裂变碎片的径迹长度 </a:t>
            </a:r>
            <a:r>
              <a:rPr lang="en-US" altLang="zh-CN" sz="2400" dirty="0">
                <a:latin typeface="Times New Roman" panose="02020603050405020304" pitchFamily="18" charset="0"/>
                <a:ea typeface="宋体" pitchFamily="2" charset="-122"/>
                <a:cs typeface="Times New Roman" panose="02020603050405020304" pitchFamily="18" charset="0"/>
              </a:rPr>
              <a:t>&lt; 85 mm</a:t>
            </a:r>
          </a:p>
          <a:p>
            <a:pPr marL="0" indent="0">
              <a:buNone/>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3811501598"/>
      </p:ext>
    </p:extLst>
  </p:cSld>
  <p:clrMapOvr>
    <a:masterClrMapping/>
  </p:clrMapOvr>
  <p:transition advTm="29882">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9C7D0-2A83-C97F-6C27-B570DC057475}"/>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9A84658D-B290-B499-E62F-F54C295480A4}"/>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8AF7AC8F-9C8D-45A0-2824-9FF94B4D75B8}"/>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CC516E39-6010-9078-C113-70E9A2AAB9FD}"/>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E798B016-1045-6552-2A10-13504F26C48B}"/>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21271F5B-FB77-38A9-65A9-9CE9E8145B3C}"/>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B910AE0A-5DB5-9411-20C7-93D2A64C423B}"/>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4E998716-B9AB-763D-9854-19F738FB8089}"/>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02C7864D-95BF-B02D-D8D4-9F4F0FFBF464}"/>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846374F8-7C83-9405-6D6B-06B2AA0949F2}"/>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E15CE8DD-5B1D-AFA7-2EDC-5FE5BDE52069}"/>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7CB0A5A7-BD40-9C98-16CA-D69773C53BB7}"/>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2.</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CF2E993F-97B5-861E-7CB8-2171FF31FEEC}"/>
              </a:ext>
            </a:extLst>
          </p:cNvPr>
          <p:cNvSpPr>
            <a:spLocks noGrp="1"/>
          </p:cNvSpPr>
          <p:nvPr>
            <p:ph type="sldNum" sz="quarter" idx="12"/>
          </p:nvPr>
        </p:nvSpPr>
        <p:spPr/>
        <p:txBody>
          <a:bodyPr/>
          <a:lstStyle/>
          <a:p>
            <a:fld id="{1CF24FAA-27FE-415E-9421-3E80B07B7442}" type="slidenum">
              <a:rPr lang="zh-CN" altLang="en-US" smtClean="0"/>
              <a:t>19</a:t>
            </a:fld>
            <a:endParaRPr lang="zh-CN" altLang="en-US" dirty="0"/>
          </a:p>
        </p:txBody>
      </p:sp>
      <p:sp>
        <p:nvSpPr>
          <p:cNvPr id="4" name="文本框 3">
            <a:extLst>
              <a:ext uri="{FF2B5EF4-FFF2-40B4-BE49-F238E27FC236}">
                <a16:creationId xmlns:a16="http://schemas.microsoft.com/office/drawing/2014/main" id="{7D80D5AA-5186-8F58-9D48-3B66F7B58860}"/>
              </a:ext>
            </a:extLst>
          </p:cNvPr>
          <p:cNvSpPr txBox="1"/>
          <p:nvPr/>
        </p:nvSpPr>
        <p:spPr>
          <a:xfrm>
            <a:off x="479376" y="1342048"/>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2.2 </a:t>
            </a:r>
            <a:r>
              <a:rPr lang="zh-CN" altLang="en-US" sz="2400" b="1" dirty="0">
                <a:latin typeface="Times New Roman" panose="02020603050405020304" pitchFamily="18" charset="0"/>
                <a:cs typeface="Times New Roman" panose="02020603050405020304" pitchFamily="18" charset="0"/>
              </a:rPr>
              <a:t>实验结果</a:t>
            </a:r>
          </a:p>
        </p:txBody>
      </p:sp>
      <p:sp>
        <p:nvSpPr>
          <p:cNvPr id="3" name="内容占位符 2">
            <a:extLst>
              <a:ext uri="{FF2B5EF4-FFF2-40B4-BE49-F238E27FC236}">
                <a16:creationId xmlns:a16="http://schemas.microsoft.com/office/drawing/2014/main" id="{F32DE408-0293-0172-3415-68DDA4ED3DCA}"/>
              </a:ext>
            </a:extLst>
          </p:cNvPr>
          <p:cNvSpPr txBox="1">
            <a:spLocks/>
          </p:cNvSpPr>
          <p:nvPr/>
        </p:nvSpPr>
        <p:spPr>
          <a:xfrm>
            <a:off x="551383" y="1777438"/>
            <a:ext cx="11545367" cy="327685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400" dirty="0">
                <a:latin typeface="Times New Roman" panose="02020603050405020304" pitchFamily="18" charset="0"/>
                <a:cs typeface="Times New Roman" panose="02020603050405020304" pitchFamily="18" charset="0"/>
              </a:rPr>
              <a:t>3) MTPC</a:t>
            </a:r>
            <a:r>
              <a:rPr lang="zh-CN" altLang="en-US" sz="2400" dirty="0">
                <a:latin typeface="Times New Roman" panose="02020603050405020304" pitchFamily="18" charset="0"/>
                <a:cs typeface="Times New Roman" panose="02020603050405020304" pitchFamily="18" charset="0"/>
              </a:rPr>
              <a:t>测量三体粒子发现</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可能存在两个前向发射的裂变碎片的三分裂现象</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数据文件：</a:t>
            </a:r>
            <a:r>
              <a:rPr lang="en-US" altLang="zh-CN" sz="2400" dirty="0">
                <a:latin typeface="Times New Roman" panose="02020603050405020304" pitchFamily="18" charset="0"/>
                <a:ea typeface="宋体" pitchFamily="2" charset="-122"/>
                <a:cs typeface="Times New Roman" panose="02020603050405020304" pitchFamily="18" charset="0"/>
              </a:rPr>
              <a:t> </a:t>
            </a:r>
            <a:r>
              <a:rPr lang="en-US" altLang="zh-CN" sz="2400" dirty="0">
                <a:latin typeface="Times New Roman" panose="02020603050405020304" pitchFamily="18" charset="0"/>
                <a:ea typeface="宋体" pitchFamily="2" charset="-122"/>
                <a:cs typeface="Times New Roman" panose="02020603050405020304" pitchFamily="18" charset="0"/>
                <a:sym typeface="+mn-ea"/>
              </a:rPr>
              <a:t>Daq.run.20240929205431.001-010.dat </a:t>
            </a: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测量时间：</a:t>
            </a:r>
            <a:r>
              <a:rPr lang="en-US" altLang="zh-CN" sz="2400" dirty="0">
                <a:latin typeface="Times New Roman" panose="02020603050405020304" pitchFamily="18" charset="0"/>
                <a:ea typeface="宋体" pitchFamily="2" charset="-122"/>
                <a:cs typeface="Times New Roman" panose="02020603050405020304" pitchFamily="18" charset="0"/>
              </a:rPr>
              <a:t>2024</a:t>
            </a:r>
            <a:r>
              <a:rPr lang="zh-CN" altLang="en-US" sz="2400" dirty="0">
                <a:latin typeface="Times New Roman" panose="02020603050405020304" pitchFamily="18" charset="0"/>
                <a:ea typeface="宋体" pitchFamily="2" charset="-122"/>
                <a:cs typeface="Times New Roman" panose="02020603050405020304" pitchFamily="18" charset="0"/>
              </a:rPr>
              <a:t>年</a:t>
            </a:r>
            <a:r>
              <a:rPr lang="en-US" altLang="zh-CN" sz="2400" dirty="0">
                <a:latin typeface="Times New Roman" panose="02020603050405020304" pitchFamily="18" charset="0"/>
                <a:ea typeface="宋体" pitchFamily="2" charset="-122"/>
                <a:cs typeface="Times New Roman" panose="02020603050405020304" pitchFamily="18" charset="0"/>
              </a:rPr>
              <a:t>9</a:t>
            </a:r>
            <a:r>
              <a:rPr lang="zh-CN" altLang="en-US" sz="2400" dirty="0">
                <a:latin typeface="Times New Roman" panose="02020603050405020304" pitchFamily="18" charset="0"/>
                <a:ea typeface="宋体" pitchFamily="2" charset="-122"/>
                <a:cs typeface="Times New Roman" panose="02020603050405020304" pitchFamily="18" charset="0"/>
              </a:rPr>
              <a:t>月</a:t>
            </a:r>
            <a:r>
              <a:rPr lang="en-US" altLang="zh-CN" sz="2400" dirty="0">
                <a:latin typeface="Times New Roman" panose="02020603050405020304" pitchFamily="18" charset="0"/>
                <a:ea typeface="宋体" pitchFamily="2" charset="-122"/>
                <a:cs typeface="Times New Roman" panose="02020603050405020304" pitchFamily="18" charset="0"/>
              </a:rPr>
              <a:t>29</a:t>
            </a:r>
            <a:r>
              <a:rPr lang="zh-CN" altLang="en-US" sz="2400" dirty="0">
                <a:latin typeface="Times New Roman" panose="02020603050405020304" pitchFamily="18" charset="0"/>
                <a:ea typeface="宋体" pitchFamily="2" charset="-122"/>
                <a:cs typeface="Times New Roman" panose="02020603050405020304" pitchFamily="18" charset="0"/>
              </a:rPr>
              <a:t>日，</a:t>
            </a:r>
            <a:r>
              <a:rPr lang="en-US" altLang="zh-CN" sz="2400" dirty="0">
                <a:latin typeface="Times New Roman" panose="02020603050405020304" pitchFamily="18" charset="0"/>
                <a:ea typeface="宋体" pitchFamily="2" charset="-122"/>
                <a:cs typeface="Times New Roman" panose="02020603050405020304" pitchFamily="18" charset="0"/>
              </a:rPr>
              <a:t>563 s </a:t>
            </a: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阈上裂变计数：</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42030</a:t>
            </a:r>
            <a:r>
              <a:rPr lang="en-US" altLang="zh-CN" sz="2400" dirty="0">
                <a:latin typeface="Times New Roman" panose="02020603050405020304" pitchFamily="18" charset="0"/>
                <a:ea typeface="宋体" pitchFamily="2" charset="-122"/>
                <a:cs typeface="Times New Roman" panose="02020603050405020304" pitchFamily="18" charset="0"/>
              </a:rPr>
              <a:t> </a:t>
            </a:r>
            <a:r>
              <a:rPr lang="zh-CN" altLang="en-US" sz="2400" dirty="0">
                <a:latin typeface="Times New Roman" panose="02020603050405020304" pitchFamily="18" charset="0"/>
                <a:ea typeface="宋体" pitchFamily="2" charset="-122"/>
                <a:cs typeface="Times New Roman" panose="02020603050405020304" pitchFamily="18" charset="0"/>
              </a:rPr>
              <a:t>个</a:t>
            </a:r>
            <a:r>
              <a:rPr lang="en-US" altLang="zh-CN" sz="2400" dirty="0">
                <a:latin typeface="Times New Roman" panose="02020603050405020304" pitchFamily="18" charset="0"/>
                <a:ea typeface="宋体" pitchFamily="2" charset="-122"/>
                <a:cs typeface="Times New Roman" panose="02020603050405020304" pitchFamily="18" charset="0"/>
              </a:rPr>
              <a:t> </a:t>
            </a:r>
            <a:r>
              <a:rPr lang="zh-CN" altLang="en-US" sz="2400" dirty="0">
                <a:latin typeface="Times New Roman" panose="02020603050405020304" pitchFamily="18" charset="0"/>
                <a:ea typeface="宋体" pitchFamily="2" charset="-122"/>
                <a:cs typeface="Times New Roman" panose="02020603050405020304" pitchFamily="18" charset="0"/>
              </a:rPr>
              <a:t>（</a:t>
            </a:r>
            <a:r>
              <a:rPr lang="en-US" altLang="zh-CN" sz="2400" dirty="0">
                <a:latin typeface="Times New Roman" panose="02020603050405020304" pitchFamily="18" charset="0"/>
                <a:ea typeface="宋体" pitchFamily="2" charset="-122"/>
                <a:cs typeface="Times New Roman" panose="02020603050405020304" pitchFamily="18" charset="0"/>
              </a:rPr>
              <a:t>500</a:t>
            </a:r>
            <a:r>
              <a:rPr lang="zh-CN" altLang="en-US" sz="2400" dirty="0">
                <a:latin typeface="Times New Roman" panose="02020603050405020304" pitchFamily="18" charset="0"/>
                <a:ea typeface="宋体" pitchFamily="2" charset="-122"/>
                <a:cs typeface="Times New Roman" panose="02020603050405020304" pitchFamily="18" charset="0"/>
              </a:rPr>
              <a:t>道以上）</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发现</a:t>
            </a:r>
            <a:r>
              <a:rPr lang="en-US" altLang="zh-CN" sz="2400" b="1" dirty="0">
                <a:solidFill>
                  <a:srgbClr val="0000FF"/>
                </a:solidFill>
                <a:latin typeface="Times New Roman" panose="02020603050405020304" pitchFamily="18" charset="0"/>
                <a:ea typeface="宋体" pitchFamily="2" charset="-122"/>
                <a:cs typeface="Times New Roman" panose="02020603050405020304" pitchFamily="18" charset="0"/>
              </a:rPr>
              <a:t>8</a:t>
            </a:r>
            <a:r>
              <a:rPr lang="zh-CN" altLang="en-US" sz="2400" b="1" dirty="0">
                <a:solidFill>
                  <a:srgbClr val="0000FF"/>
                </a:solidFill>
                <a:latin typeface="Times New Roman" panose="02020603050405020304" pitchFamily="18" charset="0"/>
                <a:ea typeface="宋体" pitchFamily="2" charset="-122"/>
                <a:cs typeface="Times New Roman" panose="02020603050405020304" pitchFamily="18" charset="0"/>
              </a:rPr>
              <a:t>个</a:t>
            </a:r>
            <a:r>
              <a:rPr lang="zh-CN" altLang="en-US" sz="2400" dirty="0">
                <a:latin typeface="Times New Roman" panose="02020603050405020304" pitchFamily="18" charset="0"/>
                <a:ea typeface="宋体" pitchFamily="2" charset="-122"/>
                <a:cs typeface="Times New Roman" panose="02020603050405020304" pitchFamily="18" charset="0"/>
              </a:rPr>
              <a:t>两个前向发射的裂变碎片的三分裂事件</a:t>
            </a:r>
            <a:r>
              <a:rPr lang="zh-CN" altLang="en-US" sz="2400" dirty="0">
                <a:latin typeface="Times New Roman" panose="02020603050405020304" pitchFamily="18" charset="0"/>
                <a:cs typeface="Times New Roman" panose="02020603050405020304" pitchFamily="18" charset="0"/>
              </a:rPr>
              <a:t>，单侧概率</a:t>
            </a:r>
            <a:r>
              <a:rPr lang="zh-CN" altLang="en-US" sz="2400" dirty="0">
                <a:latin typeface="Times New Roman" panose="02020603050405020304" pitchFamily="18" charset="0"/>
                <a:ea typeface="宋体" pitchFamily="2" charset="-122"/>
                <a:cs typeface="Times New Roman" panose="02020603050405020304" pitchFamily="18" charset="0"/>
              </a:rPr>
              <a:t>约</a:t>
            </a:r>
            <a:r>
              <a:rPr lang="en-US" altLang="zh-CN" sz="2400" dirty="0">
                <a:solidFill>
                  <a:srgbClr val="0000FF"/>
                </a:solidFill>
                <a:latin typeface="Times New Roman" panose="02020603050405020304" pitchFamily="18" charset="0"/>
                <a:ea typeface="宋体" pitchFamily="2" charset="-122"/>
                <a:cs typeface="Times New Roman" panose="02020603050405020304" pitchFamily="18" charset="0"/>
              </a:rPr>
              <a:t>1.9×10</a:t>
            </a:r>
            <a:r>
              <a:rPr lang="en-US" altLang="zh-CN" sz="2400" baseline="30000" dirty="0">
                <a:solidFill>
                  <a:srgbClr val="0000FF"/>
                </a:solidFill>
                <a:latin typeface="Times New Roman" panose="02020603050405020304" pitchFamily="18" charset="0"/>
                <a:ea typeface="宋体" pitchFamily="2" charset="-122"/>
                <a:cs typeface="Times New Roman" panose="02020603050405020304" pitchFamily="18" charset="0"/>
              </a:rPr>
              <a:t>-4</a:t>
            </a:r>
            <a:r>
              <a:rPr lang="zh-CN" altLang="en-US" sz="2400" dirty="0">
                <a:solidFill>
                  <a:srgbClr val="0000FF"/>
                </a:solidFill>
                <a:latin typeface="Times New Roman" panose="02020603050405020304" pitchFamily="18" charset="0"/>
                <a:ea typeface="宋体" pitchFamily="2" charset="-122"/>
                <a:cs typeface="Times New Roman" panose="02020603050405020304" pitchFamily="18" charset="0"/>
              </a:rPr>
              <a:t>，这种现象是不是所谓</a:t>
            </a:r>
            <a:r>
              <a:rPr lang="en-US" altLang="zh-CN" sz="2400" dirty="0">
                <a:solidFill>
                  <a:srgbClr val="0000FF"/>
                </a:solidFill>
                <a:latin typeface="Times New Roman" panose="02020603050405020304" pitchFamily="18" charset="0"/>
                <a:ea typeface="宋体" pitchFamily="2" charset="-122"/>
                <a:cs typeface="Times New Roman" panose="02020603050405020304" pitchFamily="18" charset="0"/>
              </a:rPr>
              <a:t>True ternary fission</a:t>
            </a:r>
            <a:r>
              <a:rPr lang="zh-CN" altLang="en-US" sz="2400" dirty="0">
                <a:solidFill>
                  <a:srgbClr val="0000FF"/>
                </a:solidFill>
                <a:latin typeface="Times New Roman" panose="02020603050405020304" pitchFamily="18" charset="0"/>
                <a:ea typeface="宋体" pitchFamily="2" charset="-122"/>
                <a:cs typeface="Times New Roman" panose="02020603050405020304" pitchFamily="18" charset="0"/>
              </a:rPr>
              <a:t>？</a:t>
            </a:r>
            <a:r>
              <a:rPr lang="en-US" altLang="zh-CN" sz="2400" dirty="0">
                <a:solidFill>
                  <a:srgbClr val="0000FF"/>
                </a:solidFill>
                <a:latin typeface="Times New Roman" panose="02020603050405020304" pitchFamily="18" charset="0"/>
                <a:ea typeface="宋体" pitchFamily="2" charset="-122"/>
                <a:cs typeface="Times New Roman" panose="02020603050405020304" pitchFamily="18" charset="0"/>
              </a:rPr>
              <a:t>3</a:t>
            </a:r>
            <a:r>
              <a:rPr lang="zh-CN" altLang="en-US" sz="2400" dirty="0">
                <a:solidFill>
                  <a:srgbClr val="0000FF"/>
                </a:solidFill>
                <a:latin typeface="Times New Roman" panose="02020603050405020304" pitchFamily="18" charset="0"/>
                <a:ea typeface="宋体" pitchFamily="2" charset="-122"/>
                <a:cs typeface="Times New Roman" panose="02020603050405020304" pitchFamily="18" charset="0"/>
              </a:rPr>
              <a:t>个质量相近的裂变碎片？还是电子学的问题？</a:t>
            </a:r>
            <a:endParaRPr lang="en-US" altLang="zh-CN" sz="2400" dirty="0">
              <a:solidFill>
                <a:srgbClr val="0000FF"/>
              </a:solidFill>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sym typeface="+mn-ea"/>
              </a:rPr>
              <a:t>偶然符合计数率</a:t>
            </a:r>
            <a:r>
              <a:rPr lang="en-US" altLang="zh-CN" sz="2400" dirty="0">
                <a:latin typeface="Times New Roman" panose="02020603050405020304" pitchFamily="18" charset="0"/>
                <a:ea typeface="宋体" pitchFamily="2" charset="-122"/>
                <a:cs typeface="Times New Roman" panose="02020603050405020304" pitchFamily="18" charset="0"/>
                <a:sym typeface="+mn-ea"/>
              </a:rPr>
              <a:t>=dt(</a:t>
            </a:r>
            <a:r>
              <a:rPr lang="zh-CN" altLang="en-US" sz="2400" dirty="0">
                <a:latin typeface="Times New Roman" panose="02020603050405020304" pitchFamily="18" charset="0"/>
                <a:ea typeface="宋体" pitchFamily="2" charset="-122"/>
                <a:cs typeface="Times New Roman" panose="02020603050405020304" pitchFamily="18" charset="0"/>
                <a:sym typeface="+mn-ea"/>
              </a:rPr>
              <a:t>时间窗大小</a:t>
            </a:r>
            <a:r>
              <a:rPr lang="en-US" altLang="zh-CN" sz="2400" dirty="0">
                <a:latin typeface="Times New Roman" panose="02020603050405020304" pitchFamily="18" charset="0"/>
                <a:ea typeface="宋体" pitchFamily="2" charset="-122"/>
                <a:cs typeface="Times New Roman" panose="02020603050405020304" pitchFamily="18" charset="0"/>
                <a:sym typeface="+mn-ea"/>
              </a:rPr>
              <a:t>) ×</a:t>
            </a:r>
            <a:r>
              <a:rPr lang="en-US" altLang="zh-CN" sz="2400" dirty="0" err="1">
                <a:latin typeface="Times New Roman" panose="02020603050405020304" pitchFamily="18" charset="0"/>
                <a:ea typeface="宋体" pitchFamily="2" charset="-122"/>
                <a:cs typeface="Times New Roman" panose="02020603050405020304" pitchFamily="18" charset="0"/>
                <a:sym typeface="+mn-ea"/>
              </a:rPr>
              <a:t>n</a:t>
            </a:r>
            <a:r>
              <a:rPr lang="en-US" altLang="zh-CN" sz="2400" baseline="-25000" dirty="0" err="1">
                <a:latin typeface="Times New Roman" panose="02020603050405020304" pitchFamily="18" charset="0"/>
                <a:ea typeface="宋体" pitchFamily="2" charset="-122"/>
                <a:cs typeface="Times New Roman" panose="02020603050405020304" pitchFamily="18" charset="0"/>
                <a:sym typeface="+mn-ea"/>
              </a:rPr>
              <a:t>fission</a:t>
            </a:r>
            <a:r>
              <a:rPr lang="en-US" altLang="zh-CN" sz="2400" dirty="0">
                <a:latin typeface="Times New Roman" panose="02020603050405020304" pitchFamily="18" charset="0"/>
                <a:ea typeface="宋体" pitchFamily="2" charset="-122"/>
                <a:cs typeface="Times New Roman" panose="02020603050405020304" pitchFamily="18" charset="0"/>
                <a:sym typeface="+mn-ea"/>
              </a:rPr>
              <a:t> × </a:t>
            </a:r>
            <a:r>
              <a:rPr lang="en-US" altLang="zh-CN" sz="2400" dirty="0" err="1">
                <a:latin typeface="Times New Roman" panose="02020603050405020304" pitchFamily="18" charset="0"/>
                <a:ea typeface="宋体" pitchFamily="2" charset="-122"/>
                <a:cs typeface="Times New Roman" panose="02020603050405020304" pitchFamily="18" charset="0"/>
                <a:sym typeface="+mn-ea"/>
              </a:rPr>
              <a:t>n</a:t>
            </a:r>
            <a:r>
              <a:rPr lang="en-US" altLang="zh-CN" sz="2400" baseline="-25000" dirty="0" err="1">
                <a:latin typeface="Times New Roman" panose="02020603050405020304" pitchFamily="18" charset="0"/>
                <a:ea typeface="宋体" pitchFamily="2" charset="-122"/>
                <a:cs typeface="Times New Roman" panose="02020603050405020304" pitchFamily="18" charset="0"/>
                <a:sym typeface="+mn-ea"/>
              </a:rPr>
              <a:t>fission</a:t>
            </a:r>
            <a:r>
              <a:rPr lang="en-US" altLang="zh-CN" sz="2400" baseline="-25000" dirty="0">
                <a:latin typeface="Times New Roman" panose="02020603050405020304" pitchFamily="18" charset="0"/>
                <a:ea typeface="宋体" pitchFamily="2" charset="-122"/>
                <a:cs typeface="Times New Roman" panose="02020603050405020304" pitchFamily="18" charset="0"/>
                <a:sym typeface="+mn-ea"/>
              </a:rPr>
              <a:t> </a:t>
            </a:r>
            <a:r>
              <a:rPr lang="en-US" altLang="zh-CN" sz="2400" dirty="0">
                <a:latin typeface="Times New Roman" panose="02020603050405020304" pitchFamily="18" charset="0"/>
                <a:ea typeface="宋体" pitchFamily="2" charset="-122"/>
                <a:cs typeface="Times New Roman" panose="02020603050405020304" pitchFamily="18" charset="0"/>
                <a:sym typeface="+mn-ea"/>
              </a:rPr>
              <a:t>= 0.0018 </a:t>
            </a:r>
            <a:r>
              <a:rPr lang="zh-CN" altLang="en-US" sz="2400" dirty="0">
                <a:latin typeface="Times New Roman" panose="02020603050405020304" pitchFamily="18" charset="0"/>
                <a:ea typeface="宋体" pitchFamily="2" charset="-122"/>
                <a:cs typeface="Times New Roman" panose="02020603050405020304" pitchFamily="18" charset="0"/>
                <a:sym typeface="+mn-ea"/>
              </a:rPr>
              <a:t>个</a:t>
            </a:r>
            <a:r>
              <a:rPr lang="en-US" altLang="zh-CN" sz="2400" dirty="0">
                <a:latin typeface="Times New Roman" panose="02020603050405020304" pitchFamily="18" charset="0"/>
                <a:ea typeface="宋体" pitchFamily="2" charset="-122"/>
                <a:cs typeface="Times New Roman" panose="02020603050405020304" pitchFamily="18" charset="0"/>
                <a:sym typeface="+mn-ea"/>
              </a:rPr>
              <a:t>/s</a:t>
            </a:r>
            <a:r>
              <a:rPr lang="zh-CN" altLang="en-US" sz="2400" dirty="0">
                <a:latin typeface="Times New Roman" panose="02020603050405020304" pitchFamily="18" charset="0"/>
                <a:ea typeface="宋体" pitchFamily="2" charset="-122"/>
                <a:cs typeface="Times New Roman" panose="02020603050405020304" pitchFamily="18" charset="0"/>
                <a:sym typeface="+mn-ea"/>
              </a:rPr>
              <a:t>，测量时间为</a:t>
            </a:r>
            <a:r>
              <a:rPr lang="en-US" altLang="zh-CN" sz="2400" dirty="0">
                <a:latin typeface="Times New Roman" panose="02020603050405020304" pitchFamily="18" charset="0"/>
                <a:ea typeface="宋体" pitchFamily="2" charset="-122"/>
                <a:cs typeface="Times New Roman" panose="02020603050405020304" pitchFamily="18" charset="0"/>
                <a:sym typeface="+mn-ea"/>
              </a:rPr>
              <a:t>563 s</a:t>
            </a:r>
            <a:r>
              <a:rPr lang="zh-CN" altLang="en-US" sz="2400" dirty="0">
                <a:latin typeface="Times New Roman" panose="02020603050405020304" pitchFamily="18" charset="0"/>
                <a:ea typeface="宋体" pitchFamily="2" charset="-122"/>
                <a:cs typeface="Times New Roman" panose="02020603050405020304" pitchFamily="18" charset="0"/>
                <a:sym typeface="+mn-ea"/>
              </a:rPr>
              <a:t>内的偶然符合计数约为</a:t>
            </a:r>
            <a:r>
              <a:rPr lang="en-US" altLang="zh-CN" sz="2400" b="1" dirty="0">
                <a:solidFill>
                  <a:srgbClr val="0000FF"/>
                </a:solidFill>
                <a:latin typeface="Times New Roman" panose="02020603050405020304" pitchFamily="18" charset="0"/>
                <a:ea typeface="宋体" pitchFamily="2" charset="-122"/>
                <a:cs typeface="Times New Roman" panose="02020603050405020304" pitchFamily="18" charset="0"/>
                <a:sym typeface="+mn-ea"/>
              </a:rPr>
              <a:t>1</a:t>
            </a:r>
            <a:r>
              <a:rPr lang="zh-CN" altLang="en-US" sz="2400" b="1" dirty="0">
                <a:solidFill>
                  <a:srgbClr val="0000FF"/>
                </a:solidFill>
                <a:latin typeface="Times New Roman" panose="02020603050405020304" pitchFamily="18" charset="0"/>
                <a:ea typeface="宋体" pitchFamily="2" charset="-122"/>
                <a:cs typeface="Times New Roman" panose="02020603050405020304" pitchFamily="18" charset="0"/>
                <a:sym typeface="+mn-ea"/>
              </a:rPr>
              <a:t>个</a:t>
            </a:r>
            <a:r>
              <a:rPr lang="zh-CN" altLang="en-US" sz="2400" dirty="0">
                <a:latin typeface="Times New Roman" panose="02020603050405020304" pitchFamily="18" charset="0"/>
                <a:ea typeface="宋体" pitchFamily="2" charset="-122"/>
                <a:cs typeface="Times New Roman" panose="02020603050405020304" pitchFamily="18" charset="0"/>
                <a:sym typeface="+mn-ea"/>
              </a:rPr>
              <a:t>。</a:t>
            </a:r>
            <a:endParaRPr lang="en-US" altLang="zh-CN" sz="2400" dirty="0">
              <a:latin typeface="Times New Roman" panose="02020603050405020304" pitchFamily="18" charset="0"/>
              <a:ea typeface="宋体" pitchFamily="2" charset="-122"/>
              <a:cs typeface="Times New Roman" panose="02020603050405020304" pitchFamily="18" charset="0"/>
              <a:sym typeface="+mn-ea"/>
            </a:endParaRPr>
          </a:p>
          <a:p>
            <a:pPr marL="720000">
              <a:buFont typeface="Wingdings" panose="05000000000000000000" pitchFamily="2" charset="2"/>
              <a:buChar char="p"/>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4154587231"/>
      </p:ext>
    </p:extLst>
  </p:cSld>
  <p:clrMapOvr>
    <a:masterClrMapping/>
  </p:clrMapOvr>
  <p:transition advTm="29882">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658816" y="332656"/>
            <a:ext cx="9009185" cy="1052512"/>
            <a:chOff x="0" y="1536"/>
            <a:chExt cx="5675" cy="663"/>
          </a:xfrm>
        </p:grpSpPr>
        <p:grpSp>
          <p:nvGrpSpPr>
            <p:cNvPr id="7175" name="Group 3"/>
            <p:cNvGrpSpPr>
              <a:grpSpLocks/>
            </p:cNvGrpSpPr>
            <p:nvPr/>
          </p:nvGrpSpPr>
          <p:grpSpPr bwMode="auto">
            <a:xfrm>
              <a:off x="184" y="1604"/>
              <a:ext cx="450" cy="299"/>
              <a:chOff x="719" y="336"/>
              <a:chExt cx="626" cy="432"/>
            </a:xfrm>
          </p:grpSpPr>
          <p:sp>
            <p:nvSpPr>
              <p:cNvPr id="20" name="Rectangle 4"/>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p:cNvGrpSpPr>
              <a:grpSpLocks/>
            </p:cNvGrpSpPr>
            <p:nvPr/>
          </p:nvGrpSpPr>
          <p:grpSpPr bwMode="auto">
            <a:xfrm>
              <a:off x="263" y="1870"/>
              <a:ext cx="466" cy="299"/>
              <a:chOff x="912" y="2640"/>
              <a:chExt cx="672" cy="432"/>
            </a:xfrm>
          </p:grpSpPr>
          <p:sp>
            <p:nvSpPr>
              <p:cNvPr id="18" name="Rectangle 7"/>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3" name="TextBox 21">
            <a:extLst>
              <a:ext uri="{FF2B5EF4-FFF2-40B4-BE49-F238E27FC236}">
                <a16:creationId xmlns:a16="http://schemas.microsoft.com/office/drawing/2014/main" id="{6FB3BEC2-1547-D845-D92D-A6190F42C626}"/>
              </a:ext>
            </a:extLst>
          </p:cNvPr>
          <p:cNvSpPr txBox="1">
            <a:spLocks noChangeArrowheads="1"/>
          </p:cNvSpPr>
          <p:nvPr/>
        </p:nvSpPr>
        <p:spPr bwMode="auto">
          <a:xfrm>
            <a:off x="1822635" y="119394"/>
            <a:ext cx="8997462" cy="9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algn="ctr" fontAlgn="base">
              <a:lnSpc>
                <a:spcPct val="150000"/>
              </a:lnSpc>
              <a:spcBef>
                <a:spcPct val="0"/>
              </a:spcBef>
              <a:spcAft>
                <a:spcPct val="0"/>
              </a:spcAft>
            </a:pPr>
            <a:r>
              <a:rPr lang="zh-CN" altLang="en-US" sz="4400" b="1" dirty="0">
                <a:solidFill>
                  <a:srgbClr val="0000FF"/>
                </a:solidFill>
                <a:latin typeface="Times New Roman" pitchFamily="18" charset="0"/>
                <a:ea typeface="微软雅黑" pitchFamily="34" charset="-122"/>
                <a:cs typeface="Times New Roman" pitchFamily="18" charset="0"/>
              </a:rPr>
              <a:t>汇报提纲</a:t>
            </a:r>
          </a:p>
        </p:txBody>
      </p:sp>
      <p:sp>
        <p:nvSpPr>
          <p:cNvPr id="6" name="灯片编号占位符 5">
            <a:extLst>
              <a:ext uri="{FF2B5EF4-FFF2-40B4-BE49-F238E27FC236}">
                <a16:creationId xmlns:a16="http://schemas.microsoft.com/office/drawing/2014/main" id="{55798E7A-0186-FED9-CEB9-9DD1F1F8FDF6}"/>
              </a:ext>
            </a:extLst>
          </p:cNvPr>
          <p:cNvSpPr>
            <a:spLocks noGrp="1"/>
          </p:cNvSpPr>
          <p:nvPr>
            <p:ph type="sldNum" sz="quarter" idx="12"/>
          </p:nvPr>
        </p:nvSpPr>
        <p:spPr/>
        <p:txBody>
          <a:bodyPr/>
          <a:lstStyle/>
          <a:p>
            <a:fld id="{1CF24FAA-27FE-415E-9421-3E80B07B7442}" type="slidenum">
              <a:rPr lang="zh-CN" altLang="en-US" smtClean="0"/>
              <a:t>2</a:t>
            </a:fld>
            <a:endParaRPr lang="zh-CN" altLang="en-US" dirty="0"/>
          </a:p>
        </p:txBody>
      </p:sp>
      <p:sp>
        <p:nvSpPr>
          <p:cNvPr id="4" name="内容占位符 2">
            <a:extLst>
              <a:ext uri="{FF2B5EF4-FFF2-40B4-BE49-F238E27FC236}">
                <a16:creationId xmlns:a16="http://schemas.microsoft.com/office/drawing/2014/main" id="{F7158340-2DD2-E16B-E0EF-E4335F1D953E}"/>
              </a:ext>
            </a:extLst>
          </p:cNvPr>
          <p:cNvSpPr txBox="1">
            <a:spLocks/>
          </p:cNvSpPr>
          <p:nvPr/>
        </p:nvSpPr>
        <p:spPr bwMode="auto">
          <a:xfrm>
            <a:off x="1900911" y="1447506"/>
            <a:ext cx="8919185" cy="34563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spcBef>
                <a:spcPct val="0"/>
              </a:spcBef>
              <a:buFont typeface="Wingdings" pitchFamily="2" charset="2"/>
              <a:buNone/>
            </a:pPr>
            <a:r>
              <a:rPr lang="zh-CN" altLang="en-US" sz="40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一、研究背景</a:t>
            </a:r>
          </a:p>
          <a:p>
            <a:pPr marL="0" indent="0">
              <a:lnSpc>
                <a:spcPct val="150000"/>
              </a:lnSpc>
              <a:spcBef>
                <a:spcPct val="0"/>
              </a:spcBef>
              <a:buFont typeface="Wingdings" pitchFamily="2" charset="2"/>
              <a:buNone/>
            </a:pPr>
            <a:r>
              <a:rPr lang="zh-CN" altLang="en-US" sz="40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二、</a:t>
            </a:r>
            <a:r>
              <a:rPr lang="en-US" altLang="zh-CN" sz="4000" b="1" baseline="30000" dirty="0">
                <a:latin typeface="Times New Roman" panose="02020603050405020304" pitchFamily="18" charset="0"/>
                <a:ea typeface="微软雅黑" pitchFamily="34" charset="-122"/>
                <a:cs typeface="Times New Roman" panose="02020603050405020304" pitchFamily="18" charset="0"/>
                <a:sym typeface="Times New Roman" pitchFamily="18" charset="0"/>
              </a:rPr>
              <a:t>252</a:t>
            </a:r>
            <a:r>
              <a:rPr lang="en-US" altLang="zh-CN" sz="40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Cf</a:t>
            </a:r>
            <a:r>
              <a:rPr lang="zh-CN" altLang="en-US" sz="40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源三分裂变测量实验数据分析</a:t>
            </a:r>
            <a:endParaRPr lang="en-US" altLang="zh-CN" sz="4000" b="1" dirty="0">
              <a:latin typeface="Times New Roman" panose="02020603050405020304" pitchFamily="18" charset="0"/>
              <a:ea typeface="微软雅黑" pitchFamily="34" charset="-122"/>
              <a:cs typeface="Times New Roman" panose="02020603050405020304" pitchFamily="18" charset="0"/>
              <a:sym typeface="Times New Roman" pitchFamily="18" charset="0"/>
            </a:endParaRPr>
          </a:p>
          <a:p>
            <a:pPr marL="0" indent="0">
              <a:lnSpc>
                <a:spcPct val="150000"/>
              </a:lnSpc>
              <a:spcBef>
                <a:spcPct val="0"/>
              </a:spcBef>
              <a:buFont typeface="Wingdings" pitchFamily="2" charset="2"/>
              <a:buNone/>
            </a:pPr>
            <a:r>
              <a:rPr lang="zh-CN" altLang="en-US" sz="4000" b="1" dirty="0">
                <a:latin typeface="Times New Roman" pitchFamily="18" charset="0"/>
                <a:ea typeface="微软雅黑" pitchFamily="34" charset="-122"/>
                <a:cs typeface="Times New Roman" pitchFamily="18" charset="0"/>
              </a:rPr>
              <a:t>三、实验中发现的问题</a:t>
            </a:r>
            <a:endParaRPr lang="zh-CN" altLang="en-US" sz="4000" b="1" dirty="0">
              <a:latin typeface="Times New Roman" panose="02020603050405020304" pitchFamily="18" charset="0"/>
              <a:ea typeface="微软雅黑" pitchFamily="34" charset="-122"/>
              <a:cs typeface="Times New Roman" panose="02020603050405020304" pitchFamily="18" charset="0"/>
              <a:sym typeface="Times New Roman" pitchFamily="18" charset="0"/>
            </a:endParaRPr>
          </a:p>
          <a:p>
            <a:pPr marL="0" indent="0">
              <a:lnSpc>
                <a:spcPct val="150000"/>
              </a:lnSpc>
              <a:spcBef>
                <a:spcPct val="0"/>
              </a:spcBef>
              <a:buFont typeface="Wingdings" pitchFamily="2" charset="2"/>
              <a:buNone/>
            </a:pPr>
            <a:r>
              <a:rPr lang="zh-CN" altLang="en-US" sz="4000" b="1" dirty="0">
                <a:latin typeface="Times New Roman" panose="02020603050405020304" pitchFamily="18" charset="0"/>
                <a:ea typeface="微软雅黑" pitchFamily="34" charset="-122"/>
                <a:cs typeface="Times New Roman" panose="02020603050405020304" pitchFamily="18" charset="0"/>
                <a:sym typeface="Times New Roman" pitchFamily="18" charset="0"/>
              </a:rPr>
              <a:t>四、总结展望</a:t>
            </a:r>
            <a:endParaRPr lang="en-US" altLang="zh-CN" sz="4000" b="1" dirty="0">
              <a:latin typeface="Times New Roman" panose="02020603050405020304" pitchFamily="18" charset="0"/>
              <a:ea typeface="微软雅黑" pitchFamily="34" charset="-122"/>
              <a:cs typeface="Times New Roman" panose="02020603050405020304" pitchFamily="18" charset="0"/>
              <a:sym typeface="Times New Roman" pitchFamily="18" charset="0"/>
            </a:endParaRPr>
          </a:p>
        </p:txBody>
      </p:sp>
    </p:spTree>
    <p:extLst>
      <p:ext uri="{BB962C8B-B14F-4D97-AF65-F5344CB8AC3E}">
        <p14:creationId xmlns:p14="http://schemas.microsoft.com/office/powerpoint/2010/main" val="2298814572"/>
      </p:ext>
    </p:extLst>
  </p:cSld>
  <p:clrMapOvr>
    <a:masterClrMapping/>
  </p:clrMapOvr>
  <p:transition advTm="29882">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CECB5-86AC-35C0-94AA-A00967381C7E}"/>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6349D169-D83F-1FE9-4D72-570B6128990E}"/>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A2A01648-2630-27B9-3ABA-A390308A7B64}"/>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D8F4E7A3-032D-868E-1A8F-1C7F0C835092}"/>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8A46EBCC-F4AF-221F-E62D-882418FA9A0D}"/>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7D4E5449-16B7-4D3D-124D-F239E653E659}"/>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60FB2303-45AC-A43B-5B4E-F51AE939BD79}"/>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44D73685-3D64-FECF-2E9C-624987BAA35F}"/>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6E9F7A3D-EE94-4101-8BAD-7B8349A5C18A}"/>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C85ECAE5-5D6C-31B6-C173-C245B7E37220}"/>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F6ACFE5C-CFF7-9159-27C9-B93718080B84}"/>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21A8F2E9-1EE0-C0C1-764B-7C7F58C4A6C8}"/>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2.</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5E787B84-4BCA-D54E-1730-BBA32FDE2F53}"/>
              </a:ext>
            </a:extLst>
          </p:cNvPr>
          <p:cNvSpPr>
            <a:spLocks noGrp="1"/>
          </p:cNvSpPr>
          <p:nvPr>
            <p:ph type="sldNum" sz="quarter" idx="12"/>
          </p:nvPr>
        </p:nvSpPr>
        <p:spPr/>
        <p:txBody>
          <a:bodyPr/>
          <a:lstStyle/>
          <a:p>
            <a:fld id="{1CF24FAA-27FE-415E-9421-3E80B07B7442}" type="slidenum">
              <a:rPr lang="zh-CN" altLang="en-US" smtClean="0"/>
              <a:t>20</a:t>
            </a:fld>
            <a:endParaRPr lang="zh-CN" altLang="en-US" dirty="0"/>
          </a:p>
        </p:txBody>
      </p:sp>
      <p:sp>
        <p:nvSpPr>
          <p:cNvPr id="4" name="文本框 3">
            <a:extLst>
              <a:ext uri="{FF2B5EF4-FFF2-40B4-BE49-F238E27FC236}">
                <a16:creationId xmlns:a16="http://schemas.microsoft.com/office/drawing/2014/main" id="{7756C2D5-A8DB-6A43-D6A6-AB982E0C2CF7}"/>
              </a:ext>
            </a:extLst>
          </p:cNvPr>
          <p:cNvSpPr txBox="1"/>
          <p:nvPr/>
        </p:nvSpPr>
        <p:spPr>
          <a:xfrm>
            <a:off x="479376" y="1342048"/>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2.2 </a:t>
            </a:r>
            <a:r>
              <a:rPr lang="zh-CN" altLang="en-US" sz="2400" b="1" dirty="0">
                <a:latin typeface="Times New Roman" panose="02020603050405020304" pitchFamily="18" charset="0"/>
                <a:cs typeface="Times New Roman" panose="02020603050405020304" pitchFamily="18" charset="0"/>
              </a:rPr>
              <a:t>实验结果</a:t>
            </a:r>
          </a:p>
        </p:txBody>
      </p:sp>
      <p:sp>
        <p:nvSpPr>
          <p:cNvPr id="3" name="内容占位符 2">
            <a:extLst>
              <a:ext uri="{FF2B5EF4-FFF2-40B4-BE49-F238E27FC236}">
                <a16:creationId xmlns:a16="http://schemas.microsoft.com/office/drawing/2014/main" id="{5469676E-CA5B-8114-8CCE-048F0B13F570}"/>
              </a:ext>
            </a:extLst>
          </p:cNvPr>
          <p:cNvSpPr txBox="1">
            <a:spLocks/>
          </p:cNvSpPr>
          <p:nvPr/>
        </p:nvSpPr>
        <p:spPr>
          <a:xfrm>
            <a:off x="551383" y="1777438"/>
            <a:ext cx="11305257" cy="32768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400" dirty="0">
                <a:latin typeface="Times New Roman" panose="02020603050405020304" pitchFamily="18" charset="0"/>
                <a:cs typeface="Times New Roman" panose="02020603050405020304" pitchFamily="18" charset="0"/>
              </a:rPr>
              <a:t>3) MTPC</a:t>
            </a:r>
            <a:r>
              <a:rPr lang="zh-CN" altLang="en-US" sz="2400" dirty="0">
                <a:latin typeface="Times New Roman" panose="02020603050405020304" pitchFamily="18" charset="0"/>
                <a:cs typeface="Times New Roman" panose="02020603050405020304" pitchFamily="18" charset="0"/>
              </a:rPr>
              <a:t>测量三体粒子发现</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可能存在两个前向发射的裂变碎片的三分裂现象</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en-US" altLang="zh-CN" sz="2400" dirty="0">
                <a:latin typeface="Times New Roman" panose="02020603050405020304" pitchFamily="18" charset="0"/>
                <a:ea typeface="宋体" pitchFamily="2" charset="-122"/>
                <a:cs typeface="Times New Roman" panose="02020603050405020304" pitchFamily="18" charset="0"/>
              </a:rPr>
              <a:t>1961</a:t>
            </a:r>
            <a:r>
              <a:rPr lang="zh-CN" altLang="en-US" sz="2400" dirty="0">
                <a:latin typeface="Times New Roman" panose="02020603050405020304" pitchFamily="18" charset="0"/>
                <a:ea typeface="宋体" pitchFamily="2" charset="-122"/>
                <a:cs typeface="Times New Roman" panose="02020603050405020304" pitchFamily="18" charset="0"/>
              </a:rPr>
              <a:t>年加利福尼亚大学的</a:t>
            </a:r>
            <a:r>
              <a:rPr lang="en-US" altLang="zh-CN" sz="2400" dirty="0">
                <a:latin typeface="Times New Roman" panose="02020603050405020304" pitchFamily="18" charset="0"/>
                <a:ea typeface="宋体" pitchFamily="2" charset="-122"/>
                <a:cs typeface="Times New Roman" panose="02020603050405020304" pitchFamily="18" charset="0"/>
              </a:rPr>
              <a:t>M. Luis Muga</a:t>
            </a:r>
            <a:r>
              <a:rPr lang="en-US" altLang="zh-CN" sz="2400" baseline="30000" dirty="0">
                <a:latin typeface="Times New Roman" panose="02020603050405020304" pitchFamily="18" charset="0"/>
                <a:ea typeface="宋体" pitchFamily="2" charset="-122"/>
                <a:cs typeface="Times New Roman" panose="02020603050405020304" pitchFamily="18" charset="0"/>
              </a:rPr>
              <a:t>[1]</a:t>
            </a:r>
            <a:r>
              <a:rPr lang="zh-CN" altLang="en-US" sz="2400" dirty="0">
                <a:latin typeface="Times New Roman" panose="02020603050405020304" pitchFamily="18" charset="0"/>
                <a:ea typeface="宋体" pitchFamily="2" charset="-122"/>
                <a:cs typeface="Times New Roman" panose="02020603050405020304" pitchFamily="18" charset="0"/>
              </a:rPr>
              <a:t>通过核乳胶的方法发现了</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中有三个几乎相同质量的碎片发射情况，观察到大概</a:t>
            </a:r>
            <a:r>
              <a:rPr lang="en-US" altLang="zh-CN" sz="2400" dirty="0">
                <a:latin typeface="Times New Roman" panose="02020603050405020304" pitchFamily="18" charset="0"/>
                <a:ea typeface="宋体" pitchFamily="2" charset="-122"/>
                <a:cs typeface="Times New Roman" panose="02020603050405020304" pitchFamily="18" charset="0"/>
              </a:rPr>
              <a:t>120000</a:t>
            </a:r>
            <a:r>
              <a:rPr lang="zh-CN" altLang="en-US" sz="2400" dirty="0">
                <a:latin typeface="Times New Roman" panose="02020603050405020304" pitchFamily="18" charset="0"/>
                <a:ea typeface="宋体" pitchFamily="2" charset="-122"/>
                <a:cs typeface="Times New Roman" panose="02020603050405020304" pitchFamily="18" charset="0"/>
              </a:rPr>
              <a:t>个裂变中有</a:t>
            </a:r>
            <a:r>
              <a:rPr lang="en-US" altLang="zh-CN" sz="2400" dirty="0">
                <a:latin typeface="Times New Roman" panose="02020603050405020304" pitchFamily="18" charset="0"/>
                <a:ea typeface="宋体" pitchFamily="2" charset="-122"/>
                <a:cs typeface="Times New Roman" panose="02020603050405020304" pitchFamily="18" charset="0"/>
              </a:rPr>
              <a:t>75</a:t>
            </a:r>
            <a:r>
              <a:rPr lang="zh-CN" altLang="en-US" sz="2400" dirty="0">
                <a:latin typeface="Times New Roman" panose="02020603050405020304" pitchFamily="18" charset="0"/>
                <a:ea typeface="宋体" pitchFamily="2" charset="-122"/>
                <a:cs typeface="Times New Roman" panose="02020603050405020304" pitchFamily="18" charset="0"/>
              </a:rPr>
              <a:t>个事件，概率为</a:t>
            </a:r>
            <a:r>
              <a:rPr lang="en-US" altLang="zh-CN" sz="2400" dirty="0">
                <a:latin typeface="Times New Roman" panose="02020603050405020304" pitchFamily="18" charset="0"/>
                <a:ea typeface="宋体" pitchFamily="2" charset="-122"/>
                <a:cs typeface="Times New Roman" panose="02020603050405020304" pitchFamily="18" charset="0"/>
              </a:rPr>
              <a:t>6.25×10</a:t>
            </a:r>
            <a:r>
              <a:rPr lang="en-US" altLang="zh-CN" sz="2400" baseline="30000" dirty="0">
                <a:latin typeface="Times New Roman" panose="02020603050405020304" pitchFamily="18" charset="0"/>
                <a:ea typeface="宋体" pitchFamily="2" charset="-122"/>
                <a:cs typeface="Times New Roman" panose="02020603050405020304" pitchFamily="18" charset="0"/>
              </a:rPr>
              <a:t>-4</a:t>
            </a:r>
            <a:r>
              <a:rPr lang="zh-CN" altLang="en-US" sz="2400" dirty="0">
                <a:latin typeface="Times New Roman" panose="02020603050405020304" pitchFamily="18" charset="0"/>
                <a:ea typeface="宋体" pitchFamily="2" charset="-122"/>
                <a:cs typeface="Times New Roman" panose="02020603050405020304" pitchFamily="18" charset="0"/>
              </a:rPr>
              <a:t>。</a:t>
            </a:r>
            <a:endParaRPr lang="en-US" altLang="zh-CN" sz="2400" baseline="30000" dirty="0">
              <a:latin typeface="Times New Roman" panose="02020603050405020304" pitchFamily="18" charset="0"/>
              <a:ea typeface="宋体" pitchFamily="2" charset="-122"/>
              <a:cs typeface="Times New Roman" panose="02020603050405020304" pitchFamily="18" charset="0"/>
              <a:sym typeface="+mn-ea"/>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但是</a:t>
            </a:r>
            <a:r>
              <a:rPr lang="en-US" altLang="zh-CN" sz="2400" dirty="0">
                <a:latin typeface="Times New Roman" panose="02020603050405020304" pitchFamily="18" charset="0"/>
                <a:ea typeface="宋体" pitchFamily="2" charset="-122"/>
                <a:cs typeface="Times New Roman" panose="02020603050405020304" pitchFamily="18" charset="0"/>
              </a:rPr>
              <a:t>M. Luis Muga</a:t>
            </a:r>
            <a:r>
              <a:rPr lang="zh-CN" altLang="en-US" sz="2400" dirty="0">
                <a:latin typeface="Times New Roman" panose="02020603050405020304" pitchFamily="18" charset="0"/>
                <a:ea typeface="宋体" pitchFamily="2" charset="-122"/>
                <a:cs typeface="Times New Roman" panose="02020603050405020304" pitchFamily="18" charset="0"/>
              </a:rPr>
              <a:t>测量的结果是三个角度接近相同</a:t>
            </a:r>
            <a:r>
              <a:rPr lang="en-US" altLang="zh-CN" sz="2400" dirty="0">
                <a:latin typeface="Times New Roman" panose="02020603050405020304" pitchFamily="18" charset="0"/>
                <a:ea typeface="宋体" pitchFamily="2" charset="-122"/>
                <a:cs typeface="Times New Roman" panose="02020603050405020304" pitchFamily="18" charset="0"/>
              </a:rPr>
              <a:t>(</a:t>
            </a:r>
            <a:r>
              <a:rPr lang="zh-CN" altLang="en-US" sz="2400" dirty="0">
                <a:latin typeface="Times New Roman" panose="02020603050405020304" pitchFamily="18" charset="0"/>
                <a:ea typeface="宋体" pitchFamily="2" charset="-122"/>
                <a:cs typeface="Times New Roman" panose="02020603050405020304" pitchFamily="18" charset="0"/>
              </a:rPr>
              <a:t>约</a:t>
            </a:r>
            <a:r>
              <a:rPr lang="en-US" altLang="zh-CN" sz="2400" dirty="0">
                <a:latin typeface="Times New Roman" panose="02020603050405020304" pitchFamily="18" charset="0"/>
                <a:ea typeface="宋体" pitchFamily="2" charset="-122"/>
                <a:cs typeface="Times New Roman" panose="02020603050405020304" pitchFamily="18" charset="0"/>
              </a:rPr>
              <a:t>120</a:t>
            </a:r>
            <a:r>
              <a:rPr lang="zh-CN" altLang="en-US" sz="2400" dirty="0">
                <a:latin typeface="Times New Roman" panose="02020603050405020304" pitchFamily="18" charset="0"/>
                <a:ea typeface="宋体" pitchFamily="2" charset="-122"/>
                <a:cs typeface="Times New Roman" panose="02020603050405020304" pitchFamily="18" charset="0"/>
              </a:rPr>
              <a:t>度</a:t>
            </a:r>
            <a:r>
              <a:rPr lang="en-US" altLang="zh-CN" sz="2400" dirty="0">
                <a:latin typeface="Times New Roman" panose="02020603050405020304" pitchFamily="18" charset="0"/>
                <a:ea typeface="宋体" pitchFamily="2" charset="-122"/>
                <a:cs typeface="Times New Roman" panose="02020603050405020304" pitchFamily="18" charset="0"/>
              </a:rPr>
              <a:t>)</a:t>
            </a:r>
            <a:r>
              <a:rPr lang="zh-CN" altLang="en-US" sz="2400" dirty="0">
                <a:latin typeface="Times New Roman" panose="02020603050405020304" pitchFamily="18" charset="0"/>
                <a:ea typeface="宋体" pitchFamily="2" charset="-122"/>
                <a:cs typeface="Times New Roman" panose="02020603050405020304" pitchFamily="18" charset="0"/>
              </a:rPr>
              <a:t>的情况，和本实验测量结果两者出现</a:t>
            </a:r>
            <a:r>
              <a:rPr lang="en-US" altLang="zh-CN" sz="2400" dirty="0">
                <a:latin typeface="Times New Roman" panose="02020603050405020304" pitchFamily="18" charset="0"/>
                <a:ea typeface="宋体" pitchFamily="2" charset="-122"/>
                <a:cs typeface="Times New Roman" panose="02020603050405020304" pitchFamily="18" charset="0"/>
              </a:rPr>
              <a:t>40</a:t>
            </a:r>
            <a:r>
              <a:rPr lang="zh-CN" altLang="en-US" sz="2400" dirty="0">
                <a:latin typeface="Times New Roman" panose="02020603050405020304" pitchFamily="18" charset="0"/>
                <a:ea typeface="宋体" pitchFamily="2" charset="-122"/>
                <a:cs typeface="Times New Roman" panose="02020603050405020304" pitchFamily="18" charset="0"/>
              </a:rPr>
              <a:t>度的情况不太一样。</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DB200F96-7F13-D6BB-A9EC-1CB5A0EE65B4}"/>
              </a:ext>
            </a:extLst>
          </p:cNvPr>
          <p:cNvPicPr>
            <a:picLocks noChangeAspect="1"/>
          </p:cNvPicPr>
          <p:nvPr/>
        </p:nvPicPr>
        <p:blipFill>
          <a:blip r:embed="rId3"/>
          <a:srcRect l="7048" t="18192" r="41048" b="44141"/>
          <a:stretch/>
        </p:blipFill>
        <p:spPr>
          <a:xfrm>
            <a:off x="1127448" y="4221088"/>
            <a:ext cx="4600829" cy="1979442"/>
          </a:xfrm>
          <a:prstGeom prst="rect">
            <a:avLst/>
          </a:prstGeom>
        </p:spPr>
      </p:pic>
      <p:pic>
        <p:nvPicPr>
          <p:cNvPr id="8" name="图片 7">
            <a:extLst>
              <a:ext uri="{FF2B5EF4-FFF2-40B4-BE49-F238E27FC236}">
                <a16:creationId xmlns:a16="http://schemas.microsoft.com/office/drawing/2014/main" id="{BCDA448D-1680-8BCF-88D5-CA000AE5BA9B}"/>
              </a:ext>
            </a:extLst>
          </p:cNvPr>
          <p:cNvPicPr>
            <a:picLocks noChangeAspect="1"/>
          </p:cNvPicPr>
          <p:nvPr/>
        </p:nvPicPr>
        <p:blipFill>
          <a:blip r:embed="rId3"/>
          <a:srcRect l="7049" t="55256" r="40098" b="15111"/>
          <a:stretch/>
        </p:blipFill>
        <p:spPr>
          <a:xfrm>
            <a:off x="5788701" y="4221088"/>
            <a:ext cx="6018799" cy="2000587"/>
          </a:xfrm>
          <a:prstGeom prst="rect">
            <a:avLst/>
          </a:prstGeom>
        </p:spPr>
      </p:pic>
      <p:sp>
        <p:nvSpPr>
          <p:cNvPr id="10" name="文本框 9">
            <a:extLst>
              <a:ext uri="{FF2B5EF4-FFF2-40B4-BE49-F238E27FC236}">
                <a16:creationId xmlns:a16="http://schemas.microsoft.com/office/drawing/2014/main" id="{9BE363B9-29E1-EB0E-4640-7233578F1E93}"/>
              </a:ext>
            </a:extLst>
          </p:cNvPr>
          <p:cNvSpPr txBox="1"/>
          <p:nvPr/>
        </p:nvSpPr>
        <p:spPr>
          <a:xfrm>
            <a:off x="1127448" y="6221675"/>
            <a:ext cx="10536036" cy="646331"/>
          </a:xfrm>
          <a:prstGeom prst="rect">
            <a:avLst/>
          </a:prstGeom>
          <a:noFill/>
        </p:spPr>
        <p:txBody>
          <a:bodyPr wrap="square">
            <a:spAutoFit/>
          </a:bodyPr>
          <a:lstStyle/>
          <a:p>
            <a:pPr indent="-720000" algn="just" defTabSz="914034" fontAlgn="base">
              <a:spcBef>
                <a:spcPts val="300"/>
              </a:spcBef>
              <a:spcAft>
                <a:spcPct val="0"/>
              </a:spcAft>
              <a:buNone/>
            </a:pPr>
            <a:r>
              <a:rPr lang="en-US" altLang="zh-CN" dirty="0">
                <a:solidFill>
                  <a:srgbClr val="292929"/>
                </a:solidFill>
                <a:latin typeface="Times New Roman" pitchFamily="18" charset="0"/>
                <a:cs typeface="Times New Roman" pitchFamily="18" charset="0"/>
              </a:rPr>
              <a:t>[1] </a:t>
            </a:r>
            <a:r>
              <a:rPr lang="en-US" altLang="zh-CN" sz="1800" dirty="0">
                <a:solidFill>
                  <a:srgbClr val="292929"/>
                </a:solidFill>
                <a:latin typeface="Times New Roman" pitchFamily="18" charset="0"/>
                <a:cs typeface="Times New Roman" pitchFamily="18" charset="0"/>
              </a:rPr>
              <a:t>M. L. Muga, H. R. Bowman, and S. G. Thompson, Tripartition in the spontaneous-fission decay </a:t>
            </a:r>
            <a:r>
              <a:rPr lang="en-US" altLang="zh-CN" dirty="0">
                <a:solidFill>
                  <a:srgbClr val="292929"/>
                </a:solidFill>
                <a:latin typeface="Times New Roman" pitchFamily="18" charset="0"/>
                <a:cs typeface="Times New Roman" pitchFamily="18" charset="0"/>
              </a:rPr>
              <a:t>of </a:t>
            </a:r>
            <a:r>
              <a:rPr lang="en-US" altLang="zh-CN" baseline="30000" dirty="0">
                <a:solidFill>
                  <a:srgbClr val="292929"/>
                </a:solidFill>
                <a:latin typeface="Times New Roman" pitchFamily="18" charset="0"/>
                <a:cs typeface="Times New Roman" pitchFamily="18" charset="0"/>
              </a:rPr>
              <a:t>252</a:t>
            </a:r>
            <a:r>
              <a:rPr lang="en-US" altLang="zh-CN" dirty="0">
                <a:solidFill>
                  <a:srgbClr val="292929"/>
                </a:solidFill>
                <a:latin typeface="Times New Roman" pitchFamily="18" charset="0"/>
                <a:cs typeface="Times New Roman" pitchFamily="18" charset="0"/>
              </a:rPr>
              <a:t>Cf, </a:t>
            </a:r>
            <a:r>
              <a:rPr lang="en-US" altLang="zh-CN" sz="1800" dirty="0">
                <a:solidFill>
                  <a:srgbClr val="292929"/>
                </a:solidFill>
                <a:latin typeface="Times New Roman" pitchFamily="18" charset="0"/>
                <a:cs typeface="Times New Roman" pitchFamily="18" charset="0"/>
              </a:rPr>
              <a:t>Phys. Rev. 121, 270 (1961).</a:t>
            </a:r>
          </a:p>
        </p:txBody>
      </p:sp>
    </p:spTree>
    <p:extLst>
      <p:ext uri="{BB962C8B-B14F-4D97-AF65-F5344CB8AC3E}">
        <p14:creationId xmlns:p14="http://schemas.microsoft.com/office/powerpoint/2010/main" val="3860733833"/>
      </p:ext>
    </p:extLst>
  </p:cSld>
  <p:clrMapOvr>
    <a:masterClrMapping/>
  </p:clrMapOvr>
  <p:transition advTm="29882">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2C6AD-59D1-DBC8-ABC1-F95FE111DD78}"/>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6CB6D717-888B-2D9A-30E8-E063ED1EEC1F}"/>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B0108728-38D6-E04E-680C-CA00633500B4}"/>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D34E6CBC-7872-4AF7-305F-F3905A81CDBD}"/>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6FD9B849-ABD1-6BBB-34A3-BF84309C30F6}"/>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DD58DFF3-4733-D008-6271-F2A434D7C5C4}"/>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BA54F3E2-9A95-AC46-C06C-7BC1FAD86CF6}"/>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E33D9A3A-0567-692D-B4BB-CFD6496C2C40}"/>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847D8351-E175-063D-CE0F-38086D9CAB4D}"/>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5A0A5C30-7220-39E9-DD2A-8986BEA04981}"/>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0928A0D8-E201-309C-5243-2D2CF1946253}"/>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DA45EBFB-B876-0A99-D924-7D00E0B14EC5}"/>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2.</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E00F31C8-CE30-79BE-257C-43E4E0A42212}"/>
              </a:ext>
            </a:extLst>
          </p:cNvPr>
          <p:cNvSpPr>
            <a:spLocks noGrp="1"/>
          </p:cNvSpPr>
          <p:nvPr>
            <p:ph type="sldNum" sz="quarter" idx="12"/>
          </p:nvPr>
        </p:nvSpPr>
        <p:spPr/>
        <p:txBody>
          <a:bodyPr/>
          <a:lstStyle/>
          <a:p>
            <a:fld id="{1CF24FAA-27FE-415E-9421-3E80B07B7442}" type="slidenum">
              <a:rPr lang="zh-CN" altLang="en-US" smtClean="0"/>
              <a:t>21</a:t>
            </a:fld>
            <a:endParaRPr lang="zh-CN" altLang="en-US" dirty="0"/>
          </a:p>
        </p:txBody>
      </p:sp>
      <p:sp>
        <p:nvSpPr>
          <p:cNvPr id="4" name="文本框 3">
            <a:extLst>
              <a:ext uri="{FF2B5EF4-FFF2-40B4-BE49-F238E27FC236}">
                <a16:creationId xmlns:a16="http://schemas.microsoft.com/office/drawing/2014/main" id="{4A00F7F3-0142-91DA-50BE-DAB24D41601B}"/>
              </a:ext>
            </a:extLst>
          </p:cNvPr>
          <p:cNvSpPr txBox="1"/>
          <p:nvPr/>
        </p:nvSpPr>
        <p:spPr>
          <a:xfrm>
            <a:off x="479376" y="1342048"/>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2.2 </a:t>
            </a:r>
            <a:r>
              <a:rPr lang="zh-CN" altLang="en-US" sz="2400" b="1" dirty="0">
                <a:latin typeface="Times New Roman" panose="02020603050405020304" pitchFamily="18" charset="0"/>
                <a:cs typeface="Times New Roman" panose="02020603050405020304" pitchFamily="18" charset="0"/>
              </a:rPr>
              <a:t>实验结果</a:t>
            </a:r>
          </a:p>
        </p:txBody>
      </p:sp>
      <p:sp>
        <p:nvSpPr>
          <p:cNvPr id="3" name="内容占位符 2">
            <a:extLst>
              <a:ext uri="{FF2B5EF4-FFF2-40B4-BE49-F238E27FC236}">
                <a16:creationId xmlns:a16="http://schemas.microsoft.com/office/drawing/2014/main" id="{853EE4CE-900D-51DD-4C5D-94F4A9DF63B6}"/>
              </a:ext>
            </a:extLst>
          </p:cNvPr>
          <p:cNvSpPr txBox="1">
            <a:spLocks/>
          </p:cNvSpPr>
          <p:nvPr/>
        </p:nvSpPr>
        <p:spPr>
          <a:xfrm>
            <a:off x="551383" y="1777438"/>
            <a:ext cx="11305257" cy="66229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400" dirty="0">
                <a:latin typeface="Times New Roman" panose="02020603050405020304" pitchFamily="18" charset="0"/>
                <a:cs typeface="Times New Roman" panose="02020603050405020304" pitchFamily="18" charset="0"/>
              </a:rPr>
              <a:t>3) MTPC</a:t>
            </a:r>
            <a:r>
              <a:rPr lang="zh-CN" altLang="en-US" sz="2400" dirty="0">
                <a:latin typeface="Times New Roman" panose="02020603050405020304" pitchFamily="18" charset="0"/>
                <a:cs typeface="Times New Roman" panose="02020603050405020304" pitchFamily="18" charset="0"/>
              </a:rPr>
              <a:t>测量三体粒子发现</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可能存在两个前向发射的裂变碎片的三分裂现象</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pic>
        <p:nvPicPr>
          <p:cNvPr id="5" name="图片 4" descr="upload_post_object_v2_505530532">
            <a:extLst>
              <a:ext uri="{FF2B5EF4-FFF2-40B4-BE49-F238E27FC236}">
                <a16:creationId xmlns:a16="http://schemas.microsoft.com/office/drawing/2014/main" id="{867120D1-3FB8-192B-439D-AB421A8B57D9}"/>
              </a:ext>
            </a:extLst>
          </p:cNvPr>
          <p:cNvPicPr>
            <a:picLocks noChangeAspect="1"/>
          </p:cNvPicPr>
          <p:nvPr/>
        </p:nvPicPr>
        <p:blipFill>
          <a:blip r:embed="rId3"/>
          <a:srcRect l="19930" t="27727" r="36597" b="7797"/>
          <a:stretch>
            <a:fillRect/>
          </a:stretch>
        </p:blipFill>
        <p:spPr>
          <a:xfrm>
            <a:off x="983432" y="2353751"/>
            <a:ext cx="4747816" cy="4210139"/>
          </a:xfrm>
          <a:prstGeom prst="rect">
            <a:avLst/>
          </a:prstGeom>
        </p:spPr>
      </p:pic>
      <p:pic>
        <p:nvPicPr>
          <p:cNvPr id="7" name="图片 6" descr="upload_post_object_v2_457800474">
            <a:extLst>
              <a:ext uri="{FF2B5EF4-FFF2-40B4-BE49-F238E27FC236}">
                <a16:creationId xmlns:a16="http://schemas.microsoft.com/office/drawing/2014/main" id="{6F8225DE-DEC5-862F-A559-56EDEBB705DE}"/>
              </a:ext>
            </a:extLst>
          </p:cNvPr>
          <p:cNvPicPr>
            <a:picLocks noChangeAspect="1"/>
          </p:cNvPicPr>
          <p:nvPr/>
        </p:nvPicPr>
        <p:blipFill>
          <a:blip r:embed="rId4"/>
          <a:srcRect l="14452" t="20663" r="41259" b="15400"/>
          <a:stretch>
            <a:fillRect/>
          </a:stretch>
        </p:blipFill>
        <p:spPr>
          <a:xfrm>
            <a:off x="6097808" y="2353751"/>
            <a:ext cx="4829959" cy="4169018"/>
          </a:xfrm>
          <a:prstGeom prst="rect">
            <a:avLst/>
          </a:prstGeom>
        </p:spPr>
      </p:pic>
    </p:spTree>
    <p:extLst>
      <p:ext uri="{BB962C8B-B14F-4D97-AF65-F5344CB8AC3E}">
        <p14:creationId xmlns:p14="http://schemas.microsoft.com/office/powerpoint/2010/main" val="544094288"/>
      </p:ext>
    </p:extLst>
  </p:cSld>
  <p:clrMapOvr>
    <a:masterClrMapping/>
  </p:clrMapOvr>
  <p:transition advTm="29882">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47477-39A8-22BF-F0CD-847C3F28CE19}"/>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8657766C-D9AD-FD29-2A49-D0E3E6B58813}"/>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3CF10393-1AC8-4B87-14C2-F30BAC8E4692}"/>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6068A31A-B8EB-1ED3-CD26-E5F9719232A5}"/>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595361FF-2F37-DE37-0A15-FC87F743F40A}"/>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F6AE39BB-45A3-0758-F12F-51227EC46D82}"/>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538DA30A-D000-79CD-BF77-E1FE8923531A}"/>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1841A1E5-DF1C-64F7-C389-9838CD3EA151}"/>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E71F0D23-483C-9360-BB53-ED0C0FC8655B}"/>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8A504225-E359-F146-6EE3-983A1A4542B4}"/>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D5428951-CC64-0184-0B14-6633B4928C0D}"/>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D42A6813-C9DD-AF7A-FF2F-23AEF4D7F6E4}"/>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2.</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A650BDF0-4778-A446-A9BC-E5E6BD70ECEF}"/>
              </a:ext>
            </a:extLst>
          </p:cNvPr>
          <p:cNvSpPr>
            <a:spLocks noGrp="1"/>
          </p:cNvSpPr>
          <p:nvPr>
            <p:ph type="sldNum" sz="quarter" idx="12"/>
          </p:nvPr>
        </p:nvSpPr>
        <p:spPr/>
        <p:txBody>
          <a:bodyPr/>
          <a:lstStyle/>
          <a:p>
            <a:fld id="{1CF24FAA-27FE-415E-9421-3E80B07B7442}" type="slidenum">
              <a:rPr lang="zh-CN" altLang="en-US" smtClean="0"/>
              <a:t>22</a:t>
            </a:fld>
            <a:endParaRPr lang="zh-CN" altLang="en-US" dirty="0"/>
          </a:p>
        </p:txBody>
      </p:sp>
      <p:sp>
        <p:nvSpPr>
          <p:cNvPr id="4" name="文本框 3">
            <a:extLst>
              <a:ext uri="{FF2B5EF4-FFF2-40B4-BE49-F238E27FC236}">
                <a16:creationId xmlns:a16="http://schemas.microsoft.com/office/drawing/2014/main" id="{F2BC7139-E009-E575-F709-597FFF36270F}"/>
              </a:ext>
            </a:extLst>
          </p:cNvPr>
          <p:cNvSpPr txBox="1"/>
          <p:nvPr/>
        </p:nvSpPr>
        <p:spPr>
          <a:xfrm>
            <a:off x="479376" y="1342048"/>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2.2 </a:t>
            </a:r>
            <a:r>
              <a:rPr lang="zh-CN" altLang="en-US" sz="2400" b="1" dirty="0">
                <a:latin typeface="Times New Roman" panose="02020603050405020304" pitchFamily="18" charset="0"/>
                <a:cs typeface="Times New Roman" panose="02020603050405020304" pitchFamily="18" charset="0"/>
              </a:rPr>
              <a:t>实验结果</a:t>
            </a:r>
          </a:p>
        </p:txBody>
      </p:sp>
      <p:sp>
        <p:nvSpPr>
          <p:cNvPr id="3" name="内容占位符 2">
            <a:extLst>
              <a:ext uri="{FF2B5EF4-FFF2-40B4-BE49-F238E27FC236}">
                <a16:creationId xmlns:a16="http://schemas.microsoft.com/office/drawing/2014/main" id="{23F6F9F2-FC2D-228A-0F33-CCBE18A711C2}"/>
              </a:ext>
            </a:extLst>
          </p:cNvPr>
          <p:cNvSpPr txBox="1">
            <a:spLocks/>
          </p:cNvSpPr>
          <p:nvPr/>
        </p:nvSpPr>
        <p:spPr>
          <a:xfrm>
            <a:off x="551383" y="1777438"/>
            <a:ext cx="11305257" cy="66229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400" dirty="0">
                <a:latin typeface="Times New Roman" panose="02020603050405020304" pitchFamily="18" charset="0"/>
                <a:cs typeface="Times New Roman" panose="02020603050405020304" pitchFamily="18" charset="0"/>
              </a:rPr>
              <a:t>3) MTPC</a:t>
            </a:r>
            <a:r>
              <a:rPr lang="zh-CN" altLang="en-US" sz="2400" dirty="0">
                <a:latin typeface="Times New Roman" panose="02020603050405020304" pitchFamily="18" charset="0"/>
                <a:cs typeface="Times New Roman" panose="02020603050405020304" pitchFamily="18" charset="0"/>
              </a:rPr>
              <a:t>测量三体粒子发现</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可能存在两个前向发射的裂变碎片的三分裂现象</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2EE15D14-9F18-24AC-30D0-D7C1A68847A9}"/>
              </a:ext>
            </a:extLst>
          </p:cNvPr>
          <p:cNvPicPr>
            <a:picLocks noChangeAspect="1"/>
          </p:cNvPicPr>
          <p:nvPr/>
        </p:nvPicPr>
        <p:blipFill>
          <a:blip r:embed="rId3"/>
          <a:srcRect l="20501" t="30822" r="36191" b="4889"/>
          <a:stretch/>
        </p:blipFill>
        <p:spPr>
          <a:xfrm>
            <a:off x="911424" y="2239102"/>
            <a:ext cx="4968552" cy="4409003"/>
          </a:xfrm>
          <a:prstGeom prst="rect">
            <a:avLst/>
          </a:prstGeom>
        </p:spPr>
      </p:pic>
      <p:pic>
        <p:nvPicPr>
          <p:cNvPr id="7" name="图片 6">
            <a:extLst>
              <a:ext uri="{FF2B5EF4-FFF2-40B4-BE49-F238E27FC236}">
                <a16:creationId xmlns:a16="http://schemas.microsoft.com/office/drawing/2014/main" id="{5B7F5037-BA7F-B8C2-09D2-E657F0F6A1A3}"/>
              </a:ext>
            </a:extLst>
          </p:cNvPr>
          <p:cNvPicPr>
            <a:picLocks noChangeAspect="1"/>
          </p:cNvPicPr>
          <p:nvPr/>
        </p:nvPicPr>
        <p:blipFill>
          <a:blip r:embed="rId4"/>
          <a:srcRect l="20551" t="30705" r="36196" b="4636"/>
          <a:stretch/>
        </p:blipFill>
        <p:spPr>
          <a:xfrm>
            <a:off x="6109356" y="2239102"/>
            <a:ext cx="4933882" cy="4409003"/>
          </a:xfrm>
          <a:prstGeom prst="rect">
            <a:avLst/>
          </a:prstGeom>
        </p:spPr>
      </p:pic>
    </p:spTree>
    <p:extLst>
      <p:ext uri="{BB962C8B-B14F-4D97-AF65-F5344CB8AC3E}">
        <p14:creationId xmlns:p14="http://schemas.microsoft.com/office/powerpoint/2010/main" val="1078954774"/>
      </p:ext>
    </p:extLst>
  </p:cSld>
  <p:clrMapOvr>
    <a:masterClrMapping/>
  </p:clrMapOvr>
  <p:transition advTm="29882">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786F2-1E81-1D1D-3338-4994318F3FFE}"/>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85B0F5E5-55D6-CC4F-826B-E00D53F99F5D}"/>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A665800F-A94E-128B-FC8D-8CD1463D0B4A}"/>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AE56A1A2-286E-551C-09CE-564EFA01A9AB}"/>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9A7FEAC5-720D-AB7D-7838-912AB5A23683}"/>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E382F46F-5CEE-0605-CB3B-377891353896}"/>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61C68E63-B8EB-77EF-C9BC-90D743220B92}"/>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F83E1B04-E86C-6971-294A-7994FFC7D317}"/>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26F2C073-1D16-72BF-43FE-DA400C0B2C35}"/>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E99CAFB8-597E-E1D3-8F80-FFB8F384C893}"/>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0B20B716-4341-1363-1574-EDD5D83FA04C}"/>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B83AC604-B0F6-B818-7587-17A8482ECAEA}"/>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2.</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FC83AE52-A0A4-BBC8-F843-148055235A61}"/>
              </a:ext>
            </a:extLst>
          </p:cNvPr>
          <p:cNvSpPr>
            <a:spLocks noGrp="1"/>
          </p:cNvSpPr>
          <p:nvPr>
            <p:ph type="sldNum" sz="quarter" idx="12"/>
          </p:nvPr>
        </p:nvSpPr>
        <p:spPr/>
        <p:txBody>
          <a:bodyPr/>
          <a:lstStyle/>
          <a:p>
            <a:fld id="{1CF24FAA-27FE-415E-9421-3E80B07B7442}" type="slidenum">
              <a:rPr lang="zh-CN" altLang="en-US" smtClean="0"/>
              <a:t>23</a:t>
            </a:fld>
            <a:endParaRPr lang="zh-CN" altLang="en-US" dirty="0"/>
          </a:p>
        </p:txBody>
      </p:sp>
      <p:sp>
        <p:nvSpPr>
          <p:cNvPr id="4" name="文本框 3">
            <a:extLst>
              <a:ext uri="{FF2B5EF4-FFF2-40B4-BE49-F238E27FC236}">
                <a16:creationId xmlns:a16="http://schemas.microsoft.com/office/drawing/2014/main" id="{F96D9DC1-B452-A4C3-8DA8-72EA6A9E5804}"/>
              </a:ext>
            </a:extLst>
          </p:cNvPr>
          <p:cNvSpPr txBox="1"/>
          <p:nvPr/>
        </p:nvSpPr>
        <p:spPr>
          <a:xfrm>
            <a:off x="479376" y="1342048"/>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2.2 </a:t>
            </a:r>
            <a:r>
              <a:rPr lang="zh-CN" altLang="en-US" sz="2400" b="1" dirty="0">
                <a:latin typeface="Times New Roman" panose="02020603050405020304" pitchFamily="18" charset="0"/>
                <a:cs typeface="Times New Roman" panose="02020603050405020304" pitchFamily="18" charset="0"/>
              </a:rPr>
              <a:t>实验结果</a:t>
            </a:r>
          </a:p>
        </p:txBody>
      </p:sp>
      <p:sp>
        <p:nvSpPr>
          <p:cNvPr id="3" name="内容占位符 2">
            <a:extLst>
              <a:ext uri="{FF2B5EF4-FFF2-40B4-BE49-F238E27FC236}">
                <a16:creationId xmlns:a16="http://schemas.microsoft.com/office/drawing/2014/main" id="{6DD04D9A-2FD7-BC11-E4ED-40B92B331F37}"/>
              </a:ext>
            </a:extLst>
          </p:cNvPr>
          <p:cNvSpPr txBox="1">
            <a:spLocks/>
          </p:cNvSpPr>
          <p:nvPr/>
        </p:nvSpPr>
        <p:spPr>
          <a:xfrm>
            <a:off x="551383" y="1777438"/>
            <a:ext cx="11305257" cy="66229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400" dirty="0">
                <a:latin typeface="Times New Roman" panose="02020603050405020304" pitchFamily="18" charset="0"/>
                <a:cs typeface="Times New Roman" panose="02020603050405020304" pitchFamily="18" charset="0"/>
              </a:rPr>
              <a:t>3) MTPC</a:t>
            </a:r>
            <a:r>
              <a:rPr lang="zh-CN" altLang="en-US" sz="2400" dirty="0">
                <a:latin typeface="Times New Roman" panose="02020603050405020304" pitchFamily="18" charset="0"/>
                <a:cs typeface="Times New Roman" panose="02020603050405020304" pitchFamily="18" charset="0"/>
              </a:rPr>
              <a:t>测量三体粒子发现</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可能存在两个前向发射的裂变碎片的三分裂现象</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1021D620-D2C6-EB15-3807-2D575E2AA5BF}"/>
              </a:ext>
            </a:extLst>
          </p:cNvPr>
          <p:cNvPicPr>
            <a:picLocks noChangeAspect="1"/>
          </p:cNvPicPr>
          <p:nvPr/>
        </p:nvPicPr>
        <p:blipFill>
          <a:blip r:embed="rId3"/>
          <a:srcRect l="20713" t="30836" r="36258" b="4377"/>
          <a:stretch/>
        </p:blipFill>
        <p:spPr>
          <a:xfrm>
            <a:off x="1052423" y="2358978"/>
            <a:ext cx="4874875" cy="4387475"/>
          </a:xfrm>
          <a:prstGeom prst="rect">
            <a:avLst/>
          </a:prstGeom>
        </p:spPr>
      </p:pic>
      <p:pic>
        <p:nvPicPr>
          <p:cNvPr id="7" name="图片 6">
            <a:extLst>
              <a:ext uri="{FF2B5EF4-FFF2-40B4-BE49-F238E27FC236}">
                <a16:creationId xmlns:a16="http://schemas.microsoft.com/office/drawing/2014/main" id="{0B8539E0-9F09-21DB-EFAC-F94FB3D5C2C1}"/>
              </a:ext>
            </a:extLst>
          </p:cNvPr>
          <p:cNvPicPr>
            <a:picLocks noChangeAspect="1"/>
          </p:cNvPicPr>
          <p:nvPr/>
        </p:nvPicPr>
        <p:blipFill>
          <a:blip r:embed="rId4"/>
          <a:srcRect l="20713" t="31522" r="37235" b="5324"/>
          <a:stretch/>
        </p:blipFill>
        <p:spPr>
          <a:xfrm>
            <a:off x="6114434" y="2434723"/>
            <a:ext cx="4734094" cy="4249928"/>
          </a:xfrm>
          <a:prstGeom prst="rect">
            <a:avLst/>
          </a:prstGeom>
        </p:spPr>
      </p:pic>
    </p:spTree>
    <p:extLst>
      <p:ext uri="{BB962C8B-B14F-4D97-AF65-F5344CB8AC3E}">
        <p14:creationId xmlns:p14="http://schemas.microsoft.com/office/powerpoint/2010/main" val="1599584024"/>
      </p:ext>
    </p:extLst>
  </p:cSld>
  <p:clrMapOvr>
    <a:masterClrMapping/>
  </p:clrMapOvr>
  <p:transition advTm="29882">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8E960-4E87-7D6F-FA9E-08849B5AFA7B}"/>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84234F39-6D67-0CA6-896B-A3C2810CB966}"/>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0DA65BA0-E584-094D-E901-FE1247748C92}"/>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F43E5E9E-44A8-BB31-64AA-AAB8D230B16B}"/>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2510C004-138A-C3A0-6296-682773175807}"/>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14C89E33-180E-C6FE-C433-16FE99B7B633}"/>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1EF730F8-4B25-BD3B-FD32-ED97EDFD2C86}"/>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3198C7FD-1B17-1761-605D-E15C7722FC21}"/>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92E24013-D9B0-0F1A-81C5-7BAF93171EFB}"/>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0ED206F8-6FD9-312D-5A09-3D30EDDA6A78}"/>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03B8A756-AEA3-7C24-F451-874D6A78D9CA}"/>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578A963E-D5DF-971F-B8BE-B3DD1E908D28}"/>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2.</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625F67D1-1471-B042-4BBF-2676E1680099}"/>
              </a:ext>
            </a:extLst>
          </p:cNvPr>
          <p:cNvSpPr>
            <a:spLocks noGrp="1"/>
          </p:cNvSpPr>
          <p:nvPr>
            <p:ph type="sldNum" sz="quarter" idx="12"/>
          </p:nvPr>
        </p:nvSpPr>
        <p:spPr/>
        <p:txBody>
          <a:bodyPr/>
          <a:lstStyle/>
          <a:p>
            <a:fld id="{1CF24FAA-27FE-415E-9421-3E80B07B7442}" type="slidenum">
              <a:rPr lang="zh-CN" altLang="en-US" smtClean="0"/>
              <a:t>24</a:t>
            </a:fld>
            <a:endParaRPr lang="zh-CN" altLang="en-US" dirty="0"/>
          </a:p>
        </p:txBody>
      </p:sp>
      <p:sp>
        <p:nvSpPr>
          <p:cNvPr id="4" name="文本框 3">
            <a:extLst>
              <a:ext uri="{FF2B5EF4-FFF2-40B4-BE49-F238E27FC236}">
                <a16:creationId xmlns:a16="http://schemas.microsoft.com/office/drawing/2014/main" id="{36349BC6-32BD-976A-CEF2-0C18B399E1A5}"/>
              </a:ext>
            </a:extLst>
          </p:cNvPr>
          <p:cNvSpPr txBox="1"/>
          <p:nvPr/>
        </p:nvSpPr>
        <p:spPr>
          <a:xfrm>
            <a:off x="479376" y="1342048"/>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2.2 </a:t>
            </a:r>
            <a:r>
              <a:rPr lang="zh-CN" altLang="en-US" sz="2400" b="1" dirty="0">
                <a:latin typeface="Times New Roman" panose="02020603050405020304" pitchFamily="18" charset="0"/>
                <a:cs typeface="Times New Roman" panose="02020603050405020304" pitchFamily="18" charset="0"/>
              </a:rPr>
              <a:t>实验结果</a:t>
            </a:r>
          </a:p>
        </p:txBody>
      </p:sp>
      <p:sp>
        <p:nvSpPr>
          <p:cNvPr id="3" name="内容占位符 2">
            <a:extLst>
              <a:ext uri="{FF2B5EF4-FFF2-40B4-BE49-F238E27FC236}">
                <a16:creationId xmlns:a16="http://schemas.microsoft.com/office/drawing/2014/main" id="{ACF54E04-7F35-FE32-B7E1-93A31E910605}"/>
              </a:ext>
            </a:extLst>
          </p:cNvPr>
          <p:cNvSpPr txBox="1">
            <a:spLocks/>
          </p:cNvSpPr>
          <p:nvPr/>
        </p:nvSpPr>
        <p:spPr>
          <a:xfrm>
            <a:off x="551383" y="1777438"/>
            <a:ext cx="11305257" cy="66229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400" dirty="0">
                <a:latin typeface="Times New Roman" panose="02020603050405020304" pitchFamily="18" charset="0"/>
                <a:cs typeface="Times New Roman" panose="02020603050405020304" pitchFamily="18" charset="0"/>
              </a:rPr>
              <a:t>3) MTPC</a:t>
            </a:r>
            <a:r>
              <a:rPr lang="zh-CN" altLang="en-US" sz="2400" dirty="0">
                <a:latin typeface="Times New Roman" panose="02020603050405020304" pitchFamily="18" charset="0"/>
                <a:cs typeface="Times New Roman" panose="02020603050405020304" pitchFamily="18" charset="0"/>
              </a:rPr>
              <a:t>测量三体粒子发现</a:t>
            </a: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可能存在两个前向发射的裂变碎片的三分裂现象</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en-US" altLang="zh-CN" sz="2400" dirty="0">
              <a:latin typeface="Times New Roman" panose="02020603050405020304" pitchFamily="18" charset="0"/>
              <a:ea typeface="宋体" pitchFamily="2" charset="-122"/>
              <a:cs typeface="Times New Roman" panose="02020603050405020304" pitchFamily="18" charset="0"/>
            </a:endParaRP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C9006D62-BC3A-F221-656B-B5A5657A9DB8}"/>
              </a:ext>
            </a:extLst>
          </p:cNvPr>
          <p:cNvPicPr>
            <a:picLocks noChangeAspect="1"/>
          </p:cNvPicPr>
          <p:nvPr/>
        </p:nvPicPr>
        <p:blipFill>
          <a:blip r:embed="rId3"/>
          <a:srcRect l="20868" t="31499" r="36387" b="5066"/>
          <a:stretch/>
        </p:blipFill>
        <p:spPr>
          <a:xfrm>
            <a:off x="983432" y="2239102"/>
            <a:ext cx="4925347" cy="4369303"/>
          </a:xfrm>
          <a:prstGeom prst="rect">
            <a:avLst/>
          </a:prstGeom>
        </p:spPr>
      </p:pic>
      <p:pic>
        <p:nvPicPr>
          <p:cNvPr id="7" name="图片 6">
            <a:extLst>
              <a:ext uri="{FF2B5EF4-FFF2-40B4-BE49-F238E27FC236}">
                <a16:creationId xmlns:a16="http://schemas.microsoft.com/office/drawing/2014/main" id="{106AB6D7-D664-21A9-D424-A7C480BE1C17}"/>
              </a:ext>
            </a:extLst>
          </p:cNvPr>
          <p:cNvPicPr>
            <a:picLocks noChangeAspect="1"/>
          </p:cNvPicPr>
          <p:nvPr/>
        </p:nvPicPr>
        <p:blipFill>
          <a:blip r:embed="rId4"/>
          <a:srcRect l="20609" t="30731" r="36344" b="4605"/>
          <a:stretch/>
        </p:blipFill>
        <p:spPr>
          <a:xfrm>
            <a:off x="5879976" y="2256114"/>
            <a:ext cx="4925347" cy="4422739"/>
          </a:xfrm>
          <a:prstGeom prst="rect">
            <a:avLst/>
          </a:prstGeom>
        </p:spPr>
      </p:pic>
    </p:spTree>
    <p:extLst>
      <p:ext uri="{BB962C8B-B14F-4D97-AF65-F5344CB8AC3E}">
        <p14:creationId xmlns:p14="http://schemas.microsoft.com/office/powerpoint/2010/main" val="813682286"/>
      </p:ext>
    </p:extLst>
  </p:cSld>
  <p:clrMapOvr>
    <a:masterClrMapping/>
  </p:clrMapOvr>
  <p:transition advTm="29882">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B1A26-B686-6D31-DD1B-4A0AF03355CA}"/>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7F7BC5BC-CFFE-657D-6433-B756D185AC23}"/>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3D741222-FFAB-4DF7-0BD7-29760F98DBC1}"/>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4864C84F-2858-DA8F-B151-DF897172B9F2}"/>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D6AC2E2C-2F00-E736-5A0A-14ED747A4E0B}"/>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D3F55CE1-68FA-61C9-73DF-B7A403679CE0}"/>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14FA7726-783F-904F-BFCE-475F58ECAF9B}"/>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0A611797-E20E-A362-B8A9-CAC8863A5019}"/>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2B7FA927-8E8D-D11E-D3B1-D97BD60DF3D1}"/>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436EF7FA-A3E3-3670-0F15-9128A3BAB2C9}"/>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85A2BD14-E266-427B-8AB8-DCF83CAAFBA6}"/>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5309E7C2-ECC7-423B-B982-717CED0B1BD7}"/>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3.</a:t>
            </a:r>
            <a:r>
              <a:rPr lang="zh-CN" altLang="en-US" sz="2800" b="1" dirty="0">
                <a:solidFill>
                  <a:srgbClr val="0000FF"/>
                </a:solidFill>
                <a:latin typeface="Times New Roman" pitchFamily="18" charset="0"/>
                <a:ea typeface="微软雅黑" pitchFamily="34" charset="-122"/>
                <a:cs typeface="Times New Roman" pitchFamily="18" charset="0"/>
              </a:rPr>
              <a:t> 实验中发现的问题</a:t>
            </a:r>
          </a:p>
        </p:txBody>
      </p:sp>
      <p:sp>
        <p:nvSpPr>
          <p:cNvPr id="6" name="灯片编号占位符 5">
            <a:extLst>
              <a:ext uri="{FF2B5EF4-FFF2-40B4-BE49-F238E27FC236}">
                <a16:creationId xmlns:a16="http://schemas.microsoft.com/office/drawing/2014/main" id="{40B341B4-F3C7-B0FD-84A5-BA015AEF34FA}"/>
              </a:ext>
            </a:extLst>
          </p:cNvPr>
          <p:cNvSpPr>
            <a:spLocks noGrp="1"/>
          </p:cNvSpPr>
          <p:nvPr>
            <p:ph type="sldNum" sz="quarter" idx="12"/>
          </p:nvPr>
        </p:nvSpPr>
        <p:spPr/>
        <p:txBody>
          <a:bodyPr/>
          <a:lstStyle/>
          <a:p>
            <a:fld id="{1CF24FAA-27FE-415E-9421-3E80B07B7442}" type="slidenum">
              <a:rPr lang="zh-CN" altLang="en-US" smtClean="0"/>
              <a:t>25</a:t>
            </a:fld>
            <a:endParaRPr lang="zh-CN" altLang="en-US" dirty="0"/>
          </a:p>
        </p:txBody>
      </p:sp>
      <p:sp>
        <p:nvSpPr>
          <p:cNvPr id="4" name="矩形 3">
            <a:extLst>
              <a:ext uri="{FF2B5EF4-FFF2-40B4-BE49-F238E27FC236}">
                <a16:creationId xmlns:a16="http://schemas.microsoft.com/office/drawing/2014/main" id="{948AF1BC-3527-B163-34CC-FD6CCD6AD844}"/>
              </a:ext>
            </a:extLst>
          </p:cNvPr>
          <p:cNvSpPr/>
          <p:nvPr/>
        </p:nvSpPr>
        <p:spPr>
          <a:xfrm>
            <a:off x="479376" y="1319288"/>
            <a:ext cx="11449271" cy="15696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1200"/>
              </a:spcBef>
            </a:pPr>
            <a:r>
              <a:rPr lang="en-US" altLang="zh-CN" sz="2400" dirty="0">
                <a:latin typeface="Times New Roman" panose="02020603050405020304" pitchFamily="18" charset="0"/>
                <a:cs typeface="Times New Roman" panose="02020603050405020304" pitchFamily="18" charset="0"/>
              </a:rPr>
              <a:t>1)</a:t>
            </a:r>
            <a:r>
              <a:rPr lang="zh-CN" altLang="en-US"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ea typeface="宋体" pitchFamily="2" charset="-122"/>
                <a:cs typeface="Times New Roman" panose="02020603050405020304" pitchFamily="18" charset="0"/>
              </a:rPr>
              <a:t>从</a:t>
            </a:r>
            <a:r>
              <a:rPr lang="en-US" altLang="zh-CN" sz="2400" dirty="0" err="1">
                <a:latin typeface="Times New Roman" panose="02020603050405020304" pitchFamily="18" charset="0"/>
                <a:ea typeface="宋体" pitchFamily="2" charset="-122"/>
                <a:cs typeface="Times New Roman" panose="02020603050405020304" pitchFamily="18" charset="0"/>
              </a:rPr>
              <a:t>xy</a:t>
            </a:r>
            <a:r>
              <a:rPr lang="zh-CN" altLang="en-US" sz="2400" dirty="0">
                <a:latin typeface="Times New Roman" panose="02020603050405020304" pitchFamily="18" charset="0"/>
                <a:ea typeface="宋体" pitchFamily="2" charset="-122"/>
                <a:cs typeface="Times New Roman" panose="02020603050405020304" pitchFamily="18" charset="0"/>
              </a:rPr>
              <a:t>平面图可以看出明显是一条径迹，但是用</a:t>
            </a:r>
            <a:r>
              <a:rPr lang="en-US" altLang="zh-CN" sz="2400" dirty="0">
                <a:latin typeface="Times New Roman" panose="02020603050405020304" pitchFamily="18" charset="0"/>
                <a:ea typeface="宋体" pitchFamily="2" charset="-122"/>
                <a:cs typeface="Times New Roman" panose="02020603050405020304" pitchFamily="18" charset="0"/>
              </a:rPr>
              <a:t>Hough</a:t>
            </a:r>
            <a:r>
              <a:rPr lang="zh-CN" altLang="en-US" sz="2400" dirty="0">
                <a:latin typeface="Times New Roman" panose="02020603050405020304" pitchFamily="18" charset="0"/>
                <a:ea typeface="宋体" pitchFamily="2" charset="-122"/>
                <a:cs typeface="Times New Roman" panose="02020603050405020304" pitchFamily="18" charset="0"/>
              </a:rPr>
              <a:t>变换径迹重建识别出</a:t>
            </a:r>
            <a:r>
              <a:rPr lang="en-US" altLang="zh-CN" sz="2400" dirty="0">
                <a:latin typeface="Times New Roman" panose="02020603050405020304" pitchFamily="18" charset="0"/>
                <a:ea typeface="宋体" pitchFamily="2" charset="-122"/>
                <a:cs typeface="Times New Roman" panose="02020603050405020304" pitchFamily="18" charset="0"/>
              </a:rPr>
              <a:t>2</a:t>
            </a:r>
            <a:r>
              <a:rPr lang="zh-CN" altLang="en-US" sz="2400" dirty="0">
                <a:latin typeface="Times New Roman" panose="02020603050405020304" pitchFamily="18" charset="0"/>
                <a:ea typeface="宋体" pitchFamily="2" charset="-122"/>
                <a:cs typeface="Times New Roman" panose="02020603050405020304" pitchFamily="18" charset="0"/>
              </a:rPr>
              <a:t>条径迹，能否通过在</a:t>
            </a:r>
            <a:r>
              <a:rPr lang="en-US" altLang="zh-CN" sz="2400" dirty="0" err="1">
                <a:latin typeface="Times New Roman" panose="02020603050405020304" pitchFamily="18" charset="0"/>
                <a:ea typeface="宋体" pitchFamily="2" charset="-122"/>
                <a:cs typeface="Times New Roman" panose="02020603050405020304" pitchFamily="18" charset="0"/>
              </a:rPr>
              <a:t>xy</a:t>
            </a:r>
            <a:r>
              <a:rPr lang="zh-CN" altLang="en-US" sz="2400" dirty="0">
                <a:latin typeface="Times New Roman" panose="02020603050405020304" pitchFamily="18" charset="0"/>
                <a:ea typeface="宋体" pitchFamily="2" charset="-122"/>
                <a:cs typeface="Times New Roman" panose="02020603050405020304" pitchFamily="18" charset="0"/>
              </a:rPr>
              <a:t>方向上进行径迹重建作为一个判定条件？目前通过上述条件识别的三体事件，有</a:t>
            </a:r>
            <a:r>
              <a:rPr lang="en-US" altLang="zh-CN" sz="2400" dirty="0">
                <a:latin typeface="Times New Roman" panose="02020603050405020304" pitchFamily="18" charset="0"/>
                <a:ea typeface="宋体" pitchFamily="2" charset="-122"/>
                <a:cs typeface="Times New Roman" panose="02020603050405020304" pitchFamily="18" charset="0"/>
              </a:rPr>
              <a:t>10</a:t>
            </a:r>
            <a:r>
              <a:rPr lang="zh-CN" altLang="en-US" sz="2400" dirty="0">
                <a:latin typeface="Times New Roman" panose="02020603050405020304" pitchFamily="18" charset="0"/>
                <a:ea typeface="宋体" pitchFamily="2" charset="-122"/>
                <a:cs typeface="Times New Roman" panose="02020603050405020304" pitchFamily="18" charset="0"/>
              </a:rPr>
              <a:t>倍左右的干扰事件，还是得通过人的肉眼去观察，对相应符合的事件做出判定，而不是机器自动识别。</a:t>
            </a:r>
            <a:endParaRPr lang="en-US" altLang="zh-CN" sz="2400" b="1"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171619CB-D04C-2330-56C6-A9A60FD997E6}"/>
              </a:ext>
            </a:extLst>
          </p:cNvPr>
          <p:cNvPicPr>
            <a:picLocks noChangeAspect="1"/>
          </p:cNvPicPr>
          <p:nvPr/>
        </p:nvPicPr>
        <p:blipFill>
          <a:blip r:embed="rId2"/>
          <a:srcRect l="14376" t="17406" r="38702" b="6951"/>
          <a:stretch/>
        </p:blipFill>
        <p:spPr>
          <a:xfrm>
            <a:off x="1621218" y="2919765"/>
            <a:ext cx="3513071" cy="3385432"/>
          </a:xfrm>
          <a:prstGeom prst="rect">
            <a:avLst/>
          </a:prstGeom>
        </p:spPr>
      </p:pic>
      <p:pic>
        <p:nvPicPr>
          <p:cNvPr id="5" name="图片 4">
            <a:extLst>
              <a:ext uri="{FF2B5EF4-FFF2-40B4-BE49-F238E27FC236}">
                <a16:creationId xmlns:a16="http://schemas.microsoft.com/office/drawing/2014/main" id="{EDBBBB0D-27D2-A66C-9178-1747ED13D4BB}"/>
              </a:ext>
            </a:extLst>
          </p:cNvPr>
          <p:cNvPicPr>
            <a:picLocks noChangeAspect="1"/>
          </p:cNvPicPr>
          <p:nvPr/>
        </p:nvPicPr>
        <p:blipFill>
          <a:blip r:embed="rId3"/>
          <a:srcRect l="39957" t="25850" r="16735" b="9051"/>
          <a:stretch/>
        </p:blipFill>
        <p:spPr>
          <a:xfrm>
            <a:off x="5993021" y="2920688"/>
            <a:ext cx="3991411" cy="3586485"/>
          </a:xfrm>
          <a:prstGeom prst="rect">
            <a:avLst/>
          </a:prstGeom>
        </p:spPr>
      </p:pic>
    </p:spTree>
    <p:extLst>
      <p:ext uri="{BB962C8B-B14F-4D97-AF65-F5344CB8AC3E}">
        <p14:creationId xmlns:p14="http://schemas.microsoft.com/office/powerpoint/2010/main" val="2949377513"/>
      </p:ext>
    </p:extLst>
  </p:cSld>
  <p:clrMapOvr>
    <a:masterClrMapping/>
  </p:clrMapOvr>
  <p:transition advTm="29882">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89D5B-DA8F-9087-C1D2-811691B148B5}"/>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C7ED81F9-EC28-D76E-9559-2241C57BB13B}"/>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C03E2496-52B9-7117-04F1-21E2DD603901}"/>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EDB3D5D1-C7C6-0DED-A6DE-980998929F93}"/>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7AA2A629-D760-D3A1-6293-5EC7E9F6062E}"/>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8668D75A-901C-17C1-C64D-6EE45B8ACD56}"/>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64698D30-8855-8973-EB29-C23FEB89773C}"/>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507A0B36-817B-6D6D-6A0C-E2ED4594037F}"/>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F5CAEA81-59EA-4160-A69C-974E501D9D10}"/>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3E49E8B8-41AC-256B-408F-279F8AA9E445}"/>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5562F356-B6D1-52CC-7B8A-7BEB28FA2A86}"/>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C7AF5533-60C8-2CBE-28BC-D261FEA47FC3}"/>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3.</a:t>
            </a:r>
            <a:r>
              <a:rPr lang="zh-CN" altLang="en-US" sz="2800" b="1" dirty="0">
                <a:solidFill>
                  <a:srgbClr val="0000FF"/>
                </a:solidFill>
                <a:latin typeface="Times New Roman" pitchFamily="18" charset="0"/>
                <a:ea typeface="微软雅黑" pitchFamily="34" charset="-122"/>
                <a:cs typeface="Times New Roman" pitchFamily="18" charset="0"/>
              </a:rPr>
              <a:t> 实验中发现的问题</a:t>
            </a:r>
          </a:p>
        </p:txBody>
      </p:sp>
      <p:sp>
        <p:nvSpPr>
          <p:cNvPr id="6" name="灯片编号占位符 5">
            <a:extLst>
              <a:ext uri="{FF2B5EF4-FFF2-40B4-BE49-F238E27FC236}">
                <a16:creationId xmlns:a16="http://schemas.microsoft.com/office/drawing/2014/main" id="{25EFB632-9E10-3B45-7D5B-37CD0C3FE75D}"/>
              </a:ext>
            </a:extLst>
          </p:cNvPr>
          <p:cNvSpPr>
            <a:spLocks noGrp="1"/>
          </p:cNvSpPr>
          <p:nvPr>
            <p:ph type="sldNum" sz="quarter" idx="12"/>
          </p:nvPr>
        </p:nvSpPr>
        <p:spPr/>
        <p:txBody>
          <a:bodyPr/>
          <a:lstStyle/>
          <a:p>
            <a:fld id="{1CF24FAA-27FE-415E-9421-3E80B07B7442}" type="slidenum">
              <a:rPr lang="zh-CN" altLang="en-US" smtClean="0"/>
              <a:t>26</a:t>
            </a:fld>
            <a:endParaRPr lang="zh-CN" altLang="en-US" dirty="0"/>
          </a:p>
        </p:txBody>
      </p:sp>
      <p:pic>
        <p:nvPicPr>
          <p:cNvPr id="8" name="图片 7">
            <a:extLst>
              <a:ext uri="{FF2B5EF4-FFF2-40B4-BE49-F238E27FC236}">
                <a16:creationId xmlns:a16="http://schemas.microsoft.com/office/drawing/2014/main" id="{D25177B7-1E90-3A0A-0E7C-1648D74C74EE}"/>
              </a:ext>
            </a:extLst>
          </p:cNvPr>
          <p:cNvPicPr>
            <a:picLocks noChangeAspect="1"/>
          </p:cNvPicPr>
          <p:nvPr/>
        </p:nvPicPr>
        <p:blipFill>
          <a:blip r:embed="rId2"/>
          <a:srcRect l="14320" t="21017" r="38979" b="4888"/>
          <a:stretch/>
        </p:blipFill>
        <p:spPr>
          <a:xfrm>
            <a:off x="1357730" y="1706089"/>
            <a:ext cx="4896228" cy="4643643"/>
          </a:xfrm>
          <a:prstGeom prst="rect">
            <a:avLst/>
          </a:prstGeom>
        </p:spPr>
      </p:pic>
      <p:pic>
        <p:nvPicPr>
          <p:cNvPr id="10" name="图片 9">
            <a:extLst>
              <a:ext uri="{FF2B5EF4-FFF2-40B4-BE49-F238E27FC236}">
                <a16:creationId xmlns:a16="http://schemas.microsoft.com/office/drawing/2014/main" id="{0BD51800-7889-ABD1-1912-A336A309CF38}"/>
              </a:ext>
            </a:extLst>
          </p:cNvPr>
          <p:cNvPicPr>
            <a:picLocks noChangeAspect="1"/>
          </p:cNvPicPr>
          <p:nvPr/>
        </p:nvPicPr>
        <p:blipFill>
          <a:blip r:embed="rId3"/>
          <a:srcRect l="37446" t="25261" r="19077" b="10100"/>
          <a:stretch/>
        </p:blipFill>
        <p:spPr>
          <a:xfrm>
            <a:off x="6424719" y="1846101"/>
            <a:ext cx="4987913" cy="4432900"/>
          </a:xfrm>
          <a:prstGeom prst="rect">
            <a:avLst/>
          </a:prstGeom>
        </p:spPr>
      </p:pic>
    </p:spTree>
    <p:extLst>
      <p:ext uri="{BB962C8B-B14F-4D97-AF65-F5344CB8AC3E}">
        <p14:creationId xmlns:p14="http://schemas.microsoft.com/office/powerpoint/2010/main" val="2283399458"/>
      </p:ext>
    </p:extLst>
  </p:cSld>
  <p:clrMapOvr>
    <a:masterClrMapping/>
  </p:clrMapOvr>
  <p:transition advTm="29882">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1591407" y="315810"/>
            <a:ext cx="9009185" cy="1052512"/>
            <a:chOff x="0" y="1536"/>
            <a:chExt cx="5675" cy="663"/>
          </a:xfrm>
        </p:grpSpPr>
        <p:grpSp>
          <p:nvGrpSpPr>
            <p:cNvPr id="7175" name="Group 3"/>
            <p:cNvGrpSpPr>
              <a:grpSpLocks/>
            </p:cNvGrpSpPr>
            <p:nvPr/>
          </p:nvGrpSpPr>
          <p:grpSpPr bwMode="auto">
            <a:xfrm>
              <a:off x="184" y="1604"/>
              <a:ext cx="450" cy="299"/>
              <a:chOff x="719" y="336"/>
              <a:chExt cx="626" cy="432"/>
            </a:xfrm>
          </p:grpSpPr>
          <p:sp>
            <p:nvSpPr>
              <p:cNvPr id="20" name="Rectangle 4"/>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p:cNvGrpSpPr>
              <a:grpSpLocks/>
            </p:cNvGrpSpPr>
            <p:nvPr/>
          </p:nvGrpSpPr>
          <p:grpSpPr bwMode="auto">
            <a:xfrm>
              <a:off x="263" y="1870"/>
              <a:ext cx="466" cy="299"/>
              <a:chOff x="912" y="2640"/>
              <a:chExt cx="672" cy="432"/>
            </a:xfrm>
          </p:grpSpPr>
          <p:sp>
            <p:nvSpPr>
              <p:cNvPr id="18" name="Rectangle 7"/>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3E0680AC-A2B6-8AFF-75CE-9896BA41AA9C}"/>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4.</a:t>
            </a:r>
            <a:r>
              <a:rPr lang="zh-CN" altLang="en-US" sz="2800" b="1" dirty="0">
                <a:solidFill>
                  <a:srgbClr val="0000FF"/>
                </a:solidFill>
                <a:latin typeface="Times New Roman" pitchFamily="18" charset="0"/>
                <a:ea typeface="微软雅黑" pitchFamily="34" charset="-122"/>
                <a:cs typeface="Times New Roman" pitchFamily="18" charset="0"/>
              </a:rPr>
              <a:t> 总结展望</a:t>
            </a:r>
          </a:p>
        </p:txBody>
      </p:sp>
      <p:sp>
        <p:nvSpPr>
          <p:cNvPr id="6" name="灯片编号占位符 5">
            <a:extLst>
              <a:ext uri="{FF2B5EF4-FFF2-40B4-BE49-F238E27FC236}">
                <a16:creationId xmlns:a16="http://schemas.microsoft.com/office/drawing/2014/main" id="{42B08FD2-03D9-AF56-C006-A67B42158D2C}"/>
              </a:ext>
            </a:extLst>
          </p:cNvPr>
          <p:cNvSpPr>
            <a:spLocks noGrp="1"/>
          </p:cNvSpPr>
          <p:nvPr>
            <p:ph type="sldNum" sz="quarter" idx="12"/>
          </p:nvPr>
        </p:nvSpPr>
        <p:spPr/>
        <p:txBody>
          <a:bodyPr/>
          <a:lstStyle/>
          <a:p>
            <a:fld id="{1CF24FAA-27FE-415E-9421-3E80B07B7442}" type="slidenum">
              <a:rPr lang="zh-CN" altLang="en-US" smtClean="0"/>
              <a:t>27</a:t>
            </a:fld>
            <a:endParaRPr lang="zh-CN" altLang="en-US" dirty="0"/>
          </a:p>
        </p:txBody>
      </p:sp>
      <p:sp>
        <p:nvSpPr>
          <p:cNvPr id="4" name="矩形 3">
            <a:extLst>
              <a:ext uri="{FF2B5EF4-FFF2-40B4-BE49-F238E27FC236}">
                <a16:creationId xmlns:a16="http://schemas.microsoft.com/office/drawing/2014/main" id="{D422747C-815A-5974-0421-24C0A6BD23E5}"/>
              </a:ext>
            </a:extLst>
          </p:cNvPr>
          <p:cNvSpPr/>
          <p:nvPr/>
        </p:nvSpPr>
        <p:spPr>
          <a:xfrm>
            <a:off x="1606152" y="1508332"/>
            <a:ext cx="9530408" cy="49859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1200"/>
              </a:spcBef>
            </a:pPr>
            <a:r>
              <a:rPr lang="en-US" altLang="zh-CN" sz="2400" b="1" dirty="0">
                <a:latin typeface="Times New Roman" panose="02020603050405020304" pitchFamily="18" charset="0"/>
                <a:cs typeface="Times New Roman" panose="02020603050405020304" pitchFamily="18" charset="0"/>
              </a:rPr>
              <a:t>1</a:t>
            </a:r>
            <a:r>
              <a:rPr lang="zh-CN" altLang="en-US" sz="2400" b="1" dirty="0">
                <a:latin typeface="Times New Roman" panose="02020603050405020304" pitchFamily="18" charset="0"/>
                <a:cs typeface="Times New Roman" panose="02020603050405020304" pitchFamily="18" charset="0"/>
              </a:rPr>
              <a:t>、目前实验中可以观察到</a:t>
            </a:r>
            <a:r>
              <a:rPr lang="en-US" altLang="zh-CN" sz="2400" b="1" baseline="30000" dirty="0">
                <a:latin typeface="Times New Roman" panose="02020603050405020304" pitchFamily="18" charset="0"/>
                <a:cs typeface="Times New Roman" panose="02020603050405020304" pitchFamily="18" charset="0"/>
              </a:rPr>
              <a:t>252</a:t>
            </a:r>
            <a:r>
              <a:rPr lang="en-US" altLang="zh-CN" sz="2400" b="1" dirty="0">
                <a:latin typeface="Times New Roman" panose="02020603050405020304" pitchFamily="18" charset="0"/>
                <a:cs typeface="Times New Roman" panose="02020603050405020304" pitchFamily="18" charset="0"/>
              </a:rPr>
              <a:t>Cf</a:t>
            </a:r>
            <a:r>
              <a:rPr lang="zh-CN" altLang="en-US" sz="2400" b="1" dirty="0">
                <a:latin typeface="Times New Roman" panose="02020603050405020304" pitchFamily="18" charset="0"/>
                <a:cs typeface="Times New Roman" panose="02020603050405020304" pitchFamily="18" charset="0"/>
              </a:rPr>
              <a:t>三分裂的</a:t>
            </a:r>
            <a:r>
              <a:rPr lang="en-US" altLang="zh-CN" sz="2400" b="1" dirty="0">
                <a:latin typeface="Times New Roman" panose="02020603050405020304" pitchFamily="18" charset="0"/>
                <a:cs typeface="Times New Roman" panose="02020603050405020304" pitchFamily="18" charset="0"/>
              </a:rPr>
              <a:t>α</a:t>
            </a:r>
            <a:r>
              <a:rPr lang="zh-CN" altLang="en-US" sz="2400" b="1" dirty="0">
                <a:latin typeface="Times New Roman" panose="02020603050405020304" pitchFamily="18" charset="0"/>
                <a:cs typeface="Times New Roman" panose="02020603050405020304" pitchFamily="18" charset="0"/>
              </a:rPr>
              <a:t>粒子，证明利用</a:t>
            </a:r>
            <a:r>
              <a:rPr lang="en-US" altLang="zh-CN" sz="2400" b="1" dirty="0">
                <a:latin typeface="Times New Roman" panose="02020603050405020304" pitchFamily="18" charset="0"/>
                <a:cs typeface="Times New Roman" panose="02020603050405020304" pitchFamily="18" charset="0"/>
              </a:rPr>
              <a:t>MTPC</a:t>
            </a:r>
            <a:r>
              <a:rPr lang="zh-CN" altLang="en-US" sz="2400" b="1" dirty="0">
                <a:latin typeface="Times New Roman" panose="02020603050405020304" pitchFamily="18" charset="0"/>
                <a:cs typeface="Times New Roman" panose="02020603050405020304" pitchFamily="18" charset="0"/>
              </a:rPr>
              <a:t>开展三分裂变中轻带电粒子测量是可行的。由于三分裂变是两个裂变碎片和第三个轻带电是同时发射，可以通过两个信号的</a:t>
            </a:r>
            <a:r>
              <a:rPr lang="zh-CN" altLang="en-US" sz="2400" b="1" dirty="0">
                <a:solidFill>
                  <a:srgbClr val="0000FF"/>
                </a:solidFill>
                <a:latin typeface="Times New Roman" panose="02020603050405020304" pitchFamily="18" charset="0"/>
                <a:cs typeface="Times New Roman" panose="02020603050405020304" pitchFamily="18" charset="0"/>
              </a:rPr>
              <a:t>同一个时间和位置起点、一个大幅值信号和一条长径迹</a:t>
            </a:r>
            <a:r>
              <a:rPr lang="zh-CN" altLang="en-US" sz="2400" b="1" dirty="0">
                <a:latin typeface="Times New Roman" panose="02020603050405020304" pitchFamily="18" charset="0"/>
                <a:cs typeface="Times New Roman" panose="02020603050405020304" pitchFamily="18" charset="0"/>
              </a:rPr>
              <a:t>来判断是否为三分裂的轻带电粒子。</a:t>
            </a:r>
            <a:endParaRPr lang="en-US" altLang="zh-CN" sz="2400" b="1" dirty="0">
              <a:latin typeface="Times New Roman" panose="02020603050405020304" pitchFamily="18" charset="0"/>
              <a:cs typeface="Times New Roman" panose="02020603050405020304" pitchFamily="18" charset="0"/>
            </a:endParaRPr>
          </a:p>
          <a:p>
            <a:pPr algn="just">
              <a:spcBef>
                <a:spcPts val="1200"/>
              </a:spcBef>
            </a:pPr>
            <a:r>
              <a:rPr lang="en-US" altLang="zh-CN" sz="2400" b="1" dirty="0">
                <a:latin typeface="Times New Roman" panose="02020603050405020304" pitchFamily="18" charset="0"/>
                <a:cs typeface="Times New Roman" panose="02020603050405020304" pitchFamily="18" charset="0"/>
              </a:rPr>
              <a:t>2</a:t>
            </a:r>
            <a:r>
              <a:rPr lang="zh-CN" altLang="en-US" sz="2400" b="1" dirty="0">
                <a:latin typeface="Times New Roman" panose="02020603050405020304" pitchFamily="18" charset="0"/>
                <a:cs typeface="Times New Roman" panose="02020603050405020304" pitchFamily="18" charset="0"/>
              </a:rPr>
              <a:t>、实验中可初步定量得到相应的</a:t>
            </a:r>
            <a:r>
              <a:rPr lang="en-US" altLang="zh-CN" sz="2400" b="1" baseline="30000" dirty="0">
                <a:latin typeface="Times New Roman" panose="02020603050405020304" pitchFamily="18" charset="0"/>
                <a:cs typeface="Times New Roman" panose="02020603050405020304" pitchFamily="18" charset="0"/>
              </a:rPr>
              <a:t>252</a:t>
            </a:r>
            <a:r>
              <a:rPr lang="en-US" altLang="zh-CN" sz="2400" b="1" dirty="0">
                <a:latin typeface="Times New Roman" panose="02020603050405020304" pitchFamily="18" charset="0"/>
                <a:cs typeface="Times New Roman" panose="02020603050405020304" pitchFamily="18" charset="0"/>
              </a:rPr>
              <a:t>Cf</a:t>
            </a:r>
            <a:r>
              <a:rPr lang="zh-CN" altLang="en-US" sz="2400" b="1" dirty="0">
                <a:latin typeface="Times New Roman" panose="02020603050405020304" pitchFamily="18" charset="0"/>
                <a:cs typeface="Times New Roman" panose="02020603050405020304" pitchFamily="18" charset="0"/>
              </a:rPr>
              <a:t>三分裂的</a:t>
            </a:r>
            <a:r>
              <a:rPr lang="en-US" altLang="zh-CN" sz="2400" b="1" dirty="0">
                <a:latin typeface="Times New Roman" panose="02020603050405020304" pitchFamily="18" charset="0"/>
                <a:cs typeface="Times New Roman" panose="02020603050405020304" pitchFamily="18" charset="0"/>
              </a:rPr>
              <a:t>α</a:t>
            </a:r>
            <a:r>
              <a:rPr lang="zh-CN" altLang="en-US" sz="2400" b="1" dirty="0">
                <a:latin typeface="Times New Roman" panose="02020603050405020304" pitchFamily="18" charset="0"/>
                <a:cs typeface="Times New Roman" panose="02020603050405020304" pitchFamily="18" charset="0"/>
              </a:rPr>
              <a:t>粒子产额测量结果，但是能否用特征量表征三分裂变的</a:t>
            </a:r>
            <a:r>
              <a:rPr lang="en-US" altLang="zh-CN" sz="2400" b="1" dirty="0">
                <a:latin typeface="Times New Roman" panose="02020603050405020304" pitchFamily="18" charset="0"/>
                <a:cs typeface="Times New Roman" panose="02020603050405020304" pitchFamily="18" charset="0"/>
              </a:rPr>
              <a:t>α</a:t>
            </a:r>
            <a:r>
              <a:rPr lang="zh-CN" altLang="en-US" sz="2400" b="1" dirty="0">
                <a:latin typeface="Times New Roman" panose="02020603050405020304" pitchFamily="18" charset="0"/>
                <a:cs typeface="Times New Roman" panose="02020603050405020304" pitchFamily="18" charset="0"/>
              </a:rPr>
              <a:t>粒子，并得到准确的产额数据，值得进一步研究和分析。</a:t>
            </a:r>
            <a:endParaRPr lang="en-US" altLang="zh-CN" sz="2400" b="1" dirty="0">
              <a:latin typeface="Times New Roman" panose="02020603050405020304" pitchFamily="18" charset="0"/>
              <a:cs typeface="Times New Roman" panose="02020603050405020304" pitchFamily="18" charset="0"/>
            </a:endParaRPr>
          </a:p>
          <a:p>
            <a:pPr algn="just">
              <a:spcBef>
                <a:spcPts val="1200"/>
              </a:spcBef>
            </a:pPr>
            <a:r>
              <a:rPr lang="en-US" altLang="zh-CN" sz="2400" b="1" dirty="0">
                <a:latin typeface="Times New Roman" panose="02020603050405020304" pitchFamily="18" charset="0"/>
                <a:cs typeface="Times New Roman" panose="02020603050405020304" pitchFamily="18" charset="0"/>
              </a:rPr>
              <a:t>3</a:t>
            </a:r>
            <a:r>
              <a:rPr lang="zh-CN" altLang="en-US" sz="2400" b="1" dirty="0">
                <a:latin typeface="Times New Roman" panose="02020603050405020304" pitchFamily="18" charset="0"/>
                <a:cs typeface="Times New Roman" panose="02020603050405020304" pitchFamily="18" charset="0"/>
              </a:rPr>
              <a:t>、实验中观察到</a:t>
            </a:r>
            <a:r>
              <a:rPr lang="en-US" altLang="zh-CN" sz="2400" b="1" baseline="30000" dirty="0">
                <a:latin typeface="Times New Roman" panose="02020603050405020304" pitchFamily="18" charset="0"/>
                <a:cs typeface="Times New Roman" panose="02020603050405020304" pitchFamily="18" charset="0"/>
              </a:rPr>
              <a:t>252</a:t>
            </a:r>
            <a:r>
              <a:rPr lang="en-US" altLang="zh-CN" sz="2400" b="1" dirty="0">
                <a:latin typeface="Times New Roman" panose="02020603050405020304" pitchFamily="18" charset="0"/>
                <a:cs typeface="Times New Roman" panose="02020603050405020304" pitchFamily="18" charset="0"/>
              </a:rPr>
              <a:t>Cf</a:t>
            </a:r>
            <a:r>
              <a:rPr lang="zh-CN" altLang="en-US" sz="2400" b="1" dirty="0">
                <a:latin typeface="Times New Roman" panose="02020603050405020304" pitchFamily="18" charset="0"/>
                <a:cs typeface="Times New Roman" panose="02020603050405020304" pitchFamily="18" charset="0"/>
              </a:rPr>
              <a:t>质量相近的三分裂现象是否为</a:t>
            </a:r>
            <a:r>
              <a:rPr lang="en-US" altLang="zh-CN" sz="2400" b="1" dirty="0">
                <a:latin typeface="Times New Roman" panose="02020603050405020304" pitchFamily="18" charset="0"/>
                <a:cs typeface="Times New Roman" panose="02020603050405020304" pitchFamily="18" charset="0"/>
              </a:rPr>
              <a:t>True Ternary Fission</a:t>
            </a:r>
            <a:r>
              <a:rPr lang="zh-CN" altLang="en-US" sz="2400" b="1" dirty="0">
                <a:latin typeface="Times New Roman" panose="02020603050405020304" pitchFamily="18" charset="0"/>
                <a:cs typeface="Times New Roman" panose="02020603050405020304" pitchFamily="18" charset="0"/>
              </a:rPr>
              <a:t>？值得进一步研究和分析。</a:t>
            </a:r>
            <a:endParaRPr lang="en-US" altLang="zh-CN" sz="2400" b="1" dirty="0">
              <a:latin typeface="Times New Roman" panose="02020603050405020304" pitchFamily="18" charset="0"/>
              <a:cs typeface="Times New Roman" panose="02020603050405020304" pitchFamily="18" charset="0"/>
            </a:endParaRPr>
          </a:p>
          <a:p>
            <a:pPr algn="just">
              <a:spcBef>
                <a:spcPts val="1200"/>
              </a:spcBef>
            </a:pPr>
            <a:r>
              <a:rPr lang="en-US" altLang="zh-CN" sz="2400" b="1" dirty="0">
                <a:latin typeface="Times New Roman" panose="02020603050405020304" pitchFamily="18" charset="0"/>
                <a:cs typeface="Times New Roman" panose="02020603050405020304" pitchFamily="18" charset="0"/>
              </a:rPr>
              <a:t>4</a:t>
            </a:r>
            <a:r>
              <a:rPr lang="zh-CN" altLang="en-US" sz="2400" b="1" dirty="0">
                <a:latin typeface="Times New Roman" panose="02020603050405020304" pitchFamily="18" charset="0"/>
                <a:cs typeface="Times New Roman" panose="02020603050405020304" pitchFamily="18" charset="0"/>
              </a:rPr>
              <a:t>、目前气压比较低，后续期望通过升高气压以达到更好的测量效果，可以先通过</a:t>
            </a:r>
            <a:r>
              <a:rPr lang="en-US" altLang="zh-CN" sz="2400" b="1" dirty="0">
                <a:latin typeface="Times New Roman" panose="02020603050405020304" pitchFamily="18" charset="0"/>
                <a:cs typeface="Times New Roman" panose="02020603050405020304" pitchFamily="18" charset="0"/>
              </a:rPr>
              <a:t>bluet</a:t>
            </a:r>
            <a:r>
              <a:rPr lang="zh-CN" altLang="en-US" sz="2400" b="1" dirty="0">
                <a:latin typeface="Times New Roman" panose="02020603050405020304" pitchFamily="18" charset="0"/>
                <a:cs typeface="Times New Roman" panose="02020603050405020304" pitchFamily="18" charset="0"/>
              </a:rPr>
              <a:t>模拟程序开展预分析工作。</a:t>
            </a:r>
            <a:endParaRPr lang="en-US" altLang="zh-C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1346149"/>
      </p:ext>
    </p:extLst>
  </p:cSld>
  <p:clrMapOvr>
    <a:masterClrMapping/>
  </p:clrMapOvr>
  <p:transition advTm="29882">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FB150-B98E-3B5F-73C2-5487951A0A68}"/>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E06BD412-20E1-575A-2207-2D90E48C3782}"/>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FB9104B2-6913-B3B2-72F0-28D8644CD71D}"/>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343B733B-3405-93AA-9CC0-5BC9DA91CEEF}"/>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9B4C99B7-4EAA-858A-26F9-0FD7891E76BA}"/>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57C311C1-AA57-A879-E91A-27BC86CD263B}"/>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34289EFC-3FFE-144F-EA0A-752C1839EF39}"/>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02CFCAA0-C77B-DBEE-A50E-7401DB5E7D73}"/>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3135A527-FE87-D16C-D96D-DA8B8019CC70}"/>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F2702F75-2902-12F4-ACB9-0AF9DC551CDA}"/>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249C44AD-1AB1-6F30-9E64-D5F5508CE635}"/>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BF8351DF-EBC1-ED7B-F301-317702A8F1F9}"/>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zh-CN" altLang="en-US" sz="2800" b="1" dirty="0">
                <a:solidFill>
                  <a:srgbClr val="0000FF"/>
                </a:solidFill>
                <a:latin typeface="Times New Roman" pitchFamily="18" charset="0"/>
                <a:ea typeface="微软雅黑" pitchFamily="34" charset="-122"/>
                <a:cs typeface="Times New Roman" pitchFamily="18" charset="0"/>
              </a:rPr>
              <a:t>参考文献</a:t>
            </a:r>
          </a:p>
        </p:txBody>
      </p:sp>
      <p:sp>
        <p:nvSpPr>
          <p:cNvPr id="6" name="灯片编号占位符 5">
            <a:extLst>
              <a:ext uri="{FF2B5EF4-FFF2-40B4-BE49-F238E27FC236}">
                <a16:creationId xmlns:a16="http://schemas.microsoft.com/office/drawing/2014/main" id="{2EF5102A-AE6B-2183-2BDE-1D63239B0D03}"/>
              </a:ext>
            </a:extLst>
          </p:cNvPr>
          <p:cNvSpPr>
            <a:spLocks noGrp="1"/>
          </p:cNvSpPr>
          <p:nvPr>
            <p:ph type="sldNum" sz="quarter" idx="12"/>
          </p:nvPr>
        </p:nvSpPr>
        <p:spPr/>
        <p:txBody>
          <a:bodyPr/>
          <a:lstStyle/>
          <a:p>
            <a:fld id="{1CF24FAA-27FE-415E-9421-3E80B07B7442}" type="slidenum">
              <a:rPr lang="zh-CN" altLang="en-US" smtClean="0"/>
              <a:t>28</a:t>
            </a:fld>
            <a:endParaRPr lang="zh-CN" altLang="en-US" dirty="0"/>
          </a:p>
        </p:txBody>
      </p:sp>
      <p:sp>
        <p:nvSpPr>
          <p:cNvPr id="3" name="TextBox 22">
            <a:extLst>
              <a:ext uri="{FF2B5EF4-FFF2-40B4-BE49-F238E27FC236}">
                <a16:creationId xmlns:a16="http://schemas.microsoft.com/office/drawing/2014/main" id="{C4EDB903-8D25-9D55-E1DF-968445137FE4}"/>
              </a:ext>
            </a:extLst>
          </p:cNvPr>
          <p:cNvSpPr txBox="1">
            <a:spLocks noChangeArrowheads="1"/>
          </p:cNvSpPr>
          <p:nvPr/>
        </p:nvSpPr>
        <p:spPr bwMode="auto">
          <a:xfrm>
            <a:off x="551384" y="1397520"/>
            <a:ext cx="11233248" cy="550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indent="-720000" algn="just" defTabSz="914034" fontAlgn="base">
              <a:spcBef>
                <a:spcPts val="300"/>
              </a:spcBef>
              <a:spcAft>
                <a:spcPct val="0"/>
              </a:spcAft>
              <a:buNone/>
            </a:pPr>
            <a:r>
              <a:rPr lang="en-US" altLang="zh-CN" sz="1800" dirty="0">
                <a:solidFill>
                  <a:srgbClr val="292929"/>
                </a:solidFill>
                <a:latin typeface="Times New Roman" pitchFamily="18" charset="0"/>
                <a:cs typeface="Times New Roman" pitchFamily="18" charset="0"/>
              </a:rPr>
              <a:t>[1] I.G. </a:t>
            </a:r>
            <a:r>
              <a:rPr lang="en-US" altLang="zh-CN" sz="1800" dirty="0" err="1">
                <a:solidFill>
                  <a:srgbClr val="292929"/>
                </a:solidFill>
                <a:latin typeface="Times New Roman" pitchFamily="18" charset="0"/>
                <a:cs typeface="Times New Roman" pitchFamily="18" charset="0"/>
              </a:rPr>
              <a:t>Schoroder</a:t>
            </a:r>
            <a:r>
              <a:rPr lang="en-US" altLang="zh-CN" sz="1800" dirty="0">
                <a:solidFill>
                  <a:srgbClr val="292929"/>
                </a:solidFill>
                <a:latin typeface="Times New Roman" pitchFamily="18" charset="0"/>
                <a:cs typeface="Times New Roman" pitchFamily="18" charset="0"/>
              </a:rPr>
              <a:t>, A.J. </a:t>
            </a:r>
            <a:r>
              <a:rPr lang="en-US" altLang="zh-CN" sz="1800" dirty="0" err="1">
                <a:solidFill>
                  <a:srgbClr val="292929"/>
                </a:solidFill>
                <a:latin typeface="Times New Roman" pitchFamily="18" charset="0"/>
                <a:cs typeface="Times New Roman" pitchFamily="18" charset="0"/>
              </a:rPr>
              <a:t>Deruytter</a:t>
            </a:r>
            <a:r>
              <a:rPr lang="en-US" altLang="zh-CN" sz="1800" dirty="0">
                <a:solidFill>
                  <a:srgbClr val="292929"/>
                </a:solidFill>
                <a:latin typeface="Times New Roman" pitchFamily="18" charset="0"/>
                <a:cs typeface="Times New Roman" pitchFamily="18" charset="0"/>
              </a:rPr>
              <a:t>, J.A. Moore, Relative Probability of Ternary Fission with Emission of Long-Range Alpha Particles in the Thermal-Neutron Fission of </a:t>
            </a:r>
            <a:r>
              <a:rPr lang="en-US" altLang="zh-CN" sz="1800" baseline="30000" dirty="0">
                <a:solidFill>
                  <a:srgbClr val="292929"/>
                </a:solidFill>
                <a:latin typeface="Times New Roman" pitchFamily="18" charset="0"/>
                <a:cs typeface="Times New Roman" pitchFamily="18" charset="0"/>
              </a:rPr>
              <a:t>235</a:t>
            </a:r>
            <a:r>
              <a:rPr lang="en-US" altLang="zh-CN" sz="1800" dirty="0">
                <a:solidFill>
                  <a:srgbClr val="292929"/>
                </a:solidFill>
                <a:latin typeface="Times New Roman" pitchFamily="18" charset="0"/>
                <a:cs typeface="Times New Roman" pitchFamily="18" charset="0"/>
              </a:rPr>
              <a:t>U. Phys. Rev. 137(1965) 159. </a:t>
            </a:r>
          </a:p>
          <a:p>
            <a:pPr indent="-720000" algn="just" defTabSz="914034" fontAlgn="base">
              <a:spcBef>
                <a:spcPts val="300"/>
              </a:spcBef>
              <a:spcAft>
                <a:spcPct val="0"/>
              </a:spcAft>
              <a:buNone/>
            </a:pPr>
            <a:r>
              <a:rPr lang="en-US" altLang="zh-CN" sz="1800" dirty="0">
                <a:solidFill>
                  <a:srgbClr val="292929"/>
                </a:solidFill>
                <a:latin typeface="Times New Roman" pitchFamily="18" charset="0"/>
                <a:cs typeface="Times New Roman" pitchFamily="18" charset="0"/>
              </a:rPr>
              <a:t>[2] M. Marshall, J. Scobie, The Emission of Alpha Particles and Tritons in the Thermal Neutron Fission of </a:t>
            </a:r>
            <a:r>
              <a:rPr lang="en-US" altLang="zh-CN" sz="1800" baseline="30000" dirty="0">
                <a:solidFill>
                  <a:srgbClr val="292929"/>
                </a:solidFill>
                <a:latin typeface="Times New Roman" pitchFamily="18" charset="0"/>
                <a:cs typeface="Times New Roman" pitchFamily="18" charset="0"/>
              </a:rPr>
              <a:t>235</a:t>
            </a:r>
            <a:r>
              <a:rPr lang="en-US" altLang="zh-CN" sz="1800" dirty="0">
                <a:solidFill>
                  <a:srgbClr val="292929"/>
                </a:solidFill>
                <a:latin typeface="Times New Roman" pitchFamily="18" charset="0"/>
                <a:cs typeface="Times New Roman" pitchFamily="18" charset="0"/>
              </a:rPr>
              <a:t>U. Phys. Lett. 23(1966) 583.</a:t>
            </a:r>
          </a:p>
          <a:p>
            <a:pPr indent="-720000" algn="just" defTabSz="914034" fontAlgn="base">
              <a:spcBef>
                <a:spcPts val="300"/>
              </a:spcBef>
              <a:spcAft>
                <a:spcPct val="0"/>
              </a:spcAft>
              <a:buNone/>
            </a:pPr>
            <a:r>
              <a:rPr lang="en-US" altLang="zh-CN" sz="1800" dirty="0">
                <a:solidFill>
                  <a:srgbClr val="292929"/>
                </a:solidFill>
                <a:latin typeface="Times New Roman" pitchFamily="18" charset="0"/>
                <a:cs typeface="Times New Roman" pitchFamily="18" charset="0"/>
              </a:rPr>
              <a:t>[3] M. </a:t>
            </a:r>
            <a:r>
              <a:rPr lang="en-US" altLang="zh-CN" sz="1800" dirty="0" err="1">
                <a:solidFill>
                  <a:srgbClr val="292929"/>
                </a:solidFill>
                <a:latin typeface="Times New Roman" pitchFamily="18" charset="0"/>
                <a:cs typeface="Times New Roman" pitchFamily="18" charset="0"/>
              </a:rPr>
              <a:t>Dakowski</a:t>
            </a:r>
            <a:r>
              <a:rPr lang="en-US" altLang="zh-CN" sz="1800" dirty="0">
                <a:solidFill>
                  <a:srgbClr val="292929"/>
                </a:solidFill>
                <a:latin typeface="Times New Roman" pitchFamily="18" charset="0"/>
                <a:cs typeface="Times New Roman" pitchFamily="18" charset="0"/>
              </a:rPr>
              <a:t>, J. </a:t>
            </a:r>
            <a:r>
              <a:rPr lang="en-US" altLang="zh-CN" sz="1800" dirty="0" err="1">
                <a:solidFill>
                  <a:srgbClr val="292929"/>
                </a:solidFill>
                <a:latin typeface="Times New Roman" pitchFamily="18" charset="0"/>
                <a:cs typeface="Times New Roman" pitchFamily="18" charset="0"/>
              </a:rPr>
              <a:t>Chwaszczewska</a:t>
            </a:r>
            <a:r>
              <a:rPr lang="en-US" altLang="zh-CN" sz="1800" dirty="0">
                <a:solidFill>
                  <a:srgbClr val="292929"/>
                </a:solidFill>
                <a:latin typeface="Times New Roman" pitchFamily="18" charset="0"/>
                <a:cs typeface="Times New Roman" pitchFamily="18" charset="0"/>
              </a:rPr>
              <a:t>, T. </a:t>
            </a:r>
            <a:r>
              <a:rPr lang="en-US" altLang="zh-CN" sz="1800" dirty="0" err="1">
                <a:solidFill>
                  <a:srgbClr val="292929"/>
                </a:solidFill>
                <a:latin typeface="Times New Roman" pitchFamily="18" charset="0"/>
                <a:cs typeface="Times New Roman" pitchFamily="18" charset="0"/>
              </a:rPr>
              <a:t>Krogulski</a:t>
            </a:r>
            <a:r>
              <a:rPr lang="en-US" altLang="zh-CN" sz="1800" dirty="0">
                <a:solidFill>
                  <a:srgbClr val="292929"/>
                </a:solidFill>
                <a:latin typeface="Times New Roman" pitchFamily="18" charset="0"/>
                <a:cs typeface="Times New Roman" pitchFamily="18" charset="0"/>
              </a:rPr>
              <a:t> et al, Energy Spectra of Long Range Particles From the Thermal Neutron Fission of </a:t>
            </a:r>
            <a:r>
              <a:rPr lang="en-US" altLang="zh-CN" sz="1800" baseline="30000" dirty="0">
                <a:solidFill>
                  <a:srgbClr val="292929"/>
                </a:solidFill>
                <a:latin typeface="Times New Roman" pitchFamily="18" charset="0"/>
                <a:cs typeface="Times New Roman" pitchFamily="18" charset="0"/>
              </a:rPr>
              <a:t>235</a:t>
            </a:r>
            <a:r>
              <a:rPr lang="en-US" altLang="zh-CN" sz="1800" dirty="0">
                <a:solidFill>
                  <a:srgbClr val="292929"/>
                </a:solidFill>
                <a:latin typeface="Times New Roman" pitchFamily="18" charset="0"/>
                <a:cs typeface="Times New Roman" pitchFamily="18" charset="0"/>
              </a:rPr>
              <a:t>U. Phys. Lett. 25B(1967) 213.</a:t>
            </a:r>
          </a:p>
          <a:p>
            <a:pPr indent="-720000" algn="just" defTabSz="914034" fontAlgn="base">
              <a:spcBef>
                <a:spcPts val="300"/>
              </a:spcBef>
              <a:spcAft>
                <a:spcPct val="0"/>
              </a:spcAft>
              <a:buNone/>
            </a:pPr>
            <a:r>
              <a:rPr lang="en-US" altLang="zh-CN" sz="1800" dirty="0">
                <a:solidFill>
                  <a:srgbClr val="292929"/>
                </a:solidFill>
                <a:latin typeface="Times New Roman" pitchFamily="18" charset="0"/>
                <a:cs typeface="Times New Roman" pitchFamily="18" charset="0"/>
              </a:rPr>
              <a:t>[4] A. </a:t>
            </a:r>
            <a:r>
              <a:rPr lang="en-US" altLang="zh-CN" sz="1800" dirty="0" err="1">
                <a:solidFill>
                  <a:srgbClr val="292929"/>
                </a:solidFill>
                <a:latin typeface="Times New Roman" pitchFamily="18" charset="0"/>
                <a:cs typeface="Times New Roman" pitchFamily="18" charset="0"/>
              </a:rPr>
              <a:t>Vorobiev</a:t>
            </a:r>
            <a:r>
              <a:rPr lang="en-US" altLang="zh-CN" sz="1800" dirty="0">
                <a:solidFill>
                  <a:srgbClr val="292929"/>
                </a:solidFill>
                <a:latin typeface="Times New Roman" pitchFamily="18" charset="0"/>
                <a:cs typeface="Times New Roman" pitchFamily="18" charset="0"/>
              </a:rPr>
              <a:t>, D. </a:t>
            </a:r>
            <a:r>
              <a:rPr lang="en-US" altLang="zh-CN" sz="1800" dirty="0" err="1">
                <a:solidFill>
                  <a:srgbClr val="292929"/>
                </a:solidFill>
                <a:latin typeface="Times New Roman" pitchFamily="18" charset="0"/>
                <a:cs typeface="Times New Roman" pitchFamily="18" charset="0"/>
              </a:rPr>
              <a:t>Seleverstov</a:t>
            </a:r>
            <a:r>
              <a:rPr lang="en-US" altLang="zh-CN" sz="1800" dirty="0">
                <a:solidFill>
                  <a:srgbClr val="292929"/>
                </a:solidFill>
                <a:latin typeface="Times New Roman" pitchFamily="18" charset="0"/>
                <a:cs typeface="Times New Roman" pitchFamily="18" charset="0"/>
              </a:rPr>
              <a:t>, V. </a:t>
            </a:r>
            <a:r>
              <a:rPr lang="en-US" altLang="zh-CN" sz="1800" dirty="0" err="1">
                <a:solidFill>
                  <a:srgbClr val="292929"/>
                </a:solidFill>
                <a:latin typeface="Times New Roman" pitchFamily="18" charset="0"/>
                <a:cs typeface="Times New Roman" pitchFamily="18" charset="0"/>
              </a:rPr>
              <a:t>Grachov</a:t>
            </a:r>
            <a:r>
              <a:rPr lang="en-US" altLang="zh-CN" sz="1800" dirty="0">
                <a:solidFill>
                  <a:srgbClr val="292929"/>
                </a:solidFill>
                <a:latin typeface="Times New Roman" pitchFamily="18" charset="0"/>
                <a:cs typeface="Times New Roman" pitchFamily="18" charset="0"/>
              </a:rPr>
              <a:t> et al, Light Nuclei from </a:t>
            </a:r>
            <a:r>
              <a:rPr lang="en-US" altLang="zh-CN" sz="1800" baseline="30000" dirty="0">
                <a:solidFill>
                  <a:srgbClr val="292929"/>
                </a:solidFill>
                <a:latin typeface="Times New Roman" pitchFamily="18" charset="0"/>
                <a:cs typeface="Times New Roman" pitchFamily="18" charset="0"/>
              </a:rPr>
              <a:t>235</a:t>
            </a:r>
            <a:r>
              <a:rPr lang="en-US" altLang="zh-CN" sz="1800" dirty="0">
                <a:solidFill>
                  <a:srgbClr val="292929"/>
                </a:solidFill>
                <a:latin typeface="Times New Roman" pitchFamily="18" charset="0"/>
                <a:cs typeface="Times New Roman" pitchFamily="18" charset="0"/>
              </a:rPr>
              <a:t>U Neutron Fission. Phys. Lett. 40B(1972) 102.</a:t>
            </a:r>
          </a:p>
          <a:p>
            <a:pPr indent="-720000" algn="just" defTabSz="914034" fontAlgn="base">
              <a:spcBef>
                <a:spcPts val="300"/>
              </a:spcBef>
              <a:spcAft>
                <a:spcPct val="0"/>
              </a:spcAft>
              <a:buNone/>
            </a:pPr>
            <a:r>
              <a:rPr lang="en-US" altLang="zh-CN" sz="1800" dirty="0">
                <a:solidFill>
                  <a:srgbClr val="292929"/>
                </a:solidFill>
                <a:latin typeface="Times New Roman" pitchFamily="18" charset="0"/>
                <a:cs typeface="Times New Roman" pitchFamily="18" charset="0"/>
              </a:rPr>
              <a:t>[5] M.J. </a:t>
            </a:r>
            <a:r>
              <a:rPr lang="en-US" altLang="zh-CN" sz="1800" dirty="0" err="1">
                <a:solidFill>
                  <a:srgbClr val="292929"/>
                </a:solidFill>
                <a:latin typeface="Times New Roman" pitchFamily="18" charset="0"/>
                <a:cs typeface="Times New Roman" pitchFamily="18" charset="0"/>
              </a:rPr>
              <a:t>Fluss</a:t>
            </a:r>
            <a:r>
              <a:rPr lang="en-US" altLang="zh-CN" sz="1800" dirty="0">
                <a:solidFill>
                  <a:srgbClr val="292929"/>
                </a:solidFill>
                <a:latin typeface="Times New Roman" pitchFamily="18" charset="0"/>
                <a:cs typeface="Times New Roman" pitchFamily="18" charset="0"/>
              </a:rPr>
              <a:t>, N.D. </a:t>
            </a:r>
            <a:r>
              <a:rPr lang="en-US" altLang="zh-CN" sz="1800" dirty="0" err="1">
                <a:solidFill>
                  <a:srgbClr val="292929"/>
                </a:solidFill>
                <a:latin typeface="Times New Roman" pitchFamily="18" charset="0"/>
                <a:cs typeface="Times New Roman" pitchFamily="18" charset="0"/>
              </a:rPr>
              <a:t>Dudey</a:t>
            </a:r>
            <a:r>
              <a:rPr lang="en-US" altLang="zh-CN" sz="1800" dirty="0">
                <a:solidFill>
                  <a:srgbClr val="292929"/>
                </a:solidFill>
                <a:latin typeface="Times New Roman" pitchFamily="18" charset="0"/>
                <a:cs typeface="Times New Roman" pitchFamily="18" charset="0"/>
              </a:rPr>
              <a:t>, R.L. </a:t>
            </a:r>
            <a:r>
              <a:rPr lang="en-US" altLang="zh-CN" sz="1800" dirty="0" err="1">
                <a:solidFill>
                  <a:srgbClr val="292929"/>
                </a:solidFill>
                <a:latin typeface="Times New Roman" pitchFamily="18" charset="0"/>
                <a:cs typeface="Times New Roman" pitchFamily="18" charset="0"/>
              </a:rPr>
              <a:t>Malewicki</a:t>
            </a:r>
            <a:r>
              <a:rPr lang="en-US" altLang="zh-CN" sz="1800" dirty="0">
                <a:solidFill>
                  <a:srgbClr val="292929"/>
                </a:solidFill>
                <a:latin typeface="Times New Roman" pitchFamily="18" charset="0"/>
                <a:cs typeface="Times New Roman" pitchFamily="18" charset="0"/>
              </a:rPr>
              <a:t>, Tritium and Alpha -Particle Yields in Fast and Thermal Neutron Fission of </a:t>
            </a:r>
            <a:r>
              <a:rPr lang="en-US" altLang="zh-CN" sz="1800" baseline="30000" dirty="0">
                <a:solidFill>
                  <a:srgbClr val="292929"/>
                </a:solidFill>
                <a:latin typeface="Times New Roman" pitchFamily="18" charset="0"/>
                <a:cs typeface="Times New Roman" pitchFamily="18" charset="0"/>
              </a:rPr>
              <a:t>235</a:t>
            </a:r>
            <a:r>
              <a:rPr lang="en-US" altLang="zh-CN" sz="1800" dirty="0">
                <a:solidFill>
                  <a:srgbClr val="292929"/>
                </a:solidFill>
                <a:latin typeface="Times New Roman" pitchFamily="18" charset="0"/>
                <a:cs typeface="Times New Roman" pitchFamily="18" charset="0"/>
              </a:rPr>
              <a:t>U. Phys. Rev C. 6(1972) 2252.</a:t>
            </a:r>
          </a:p>
          <a:p>
            <a:pPr indent="-720000" algn="just" defTabSz="914034" fontAlgn="base">
              <a:spcBef>
                <a:spcPts val="300"/>
              </a:spcBef>
              <a:spcAft>
                <a:spcPct val="0"/>
              </a:spcAft>
              <a:buNone/>
            </a:pPr>
            <a:r>
              <a:rPr lang="en-US" altLang="zh-CN" sz="1800" dirty="0">
                <a:solidFill>
                  <a:srgbClr val="292929"/>
                </a:solidFill>
                <a:latin typeface="Times New Roman" pitchFamily="18" charset="0"/>
                <a:cs typeface="Times New Roman" pitchFamily="18" charset="0"/>
              </a:rPr>
              <a:t>[6] P. </a:t>
            </a:r>
            <a:r>
              <a:rPr lang="en-US" altLang="zh-CN" sz="1800" dirty="0" err="1">
                <a:solidFill>
                  <a:srgbClr val="292929"/>
                </a:solidFill>
                <a:latin typeface="Times New Roman" pitchFamily="18" charset="0"/>
                <a:cs typeface="Times New Roman" pitchFamily="18" charset="0"/>
              </a:rPr>
              <a:t>D'hondt</a:t>
            </a:r>
            <a:r>
              <a:rPr lang="en-US" altLang="zh-CN" sz="1800" dirty="0">
                <a:solidFill>
                  <a:srgbClr val="292929"/>
                </a:solidFill>
                <a:latin typeface="Times New Roman" pitchFamily="18" charset="0"/>
                <a:cs typeface="Times New Roman" pitchFamily="18" charset="0"/>
              </a:rPr>
              <a:t>, C. </a:t>
            </a:r>
            <a:r>
              <a:rPr lang="en-US" altLang="zh-CN" sz="1800" dirty="0" err="1">
                <a:solidFill>
                  <a:srgbClr val="292929"/>
                </a:solidFill>
                <a:latin typeface="Times New Roman" pitchFamily="18" charset="0"/>
                <a:cs typeface="Times New Roman" pitchFamily="18" charset="0"/>
              </a:rPr>
              <a:t>Wagemans</a:t>
            </a:r>
            <a:r>
              <a:rPr lang="en-US" altLang="zh-CN" sz="1800" dirty="0">
                <a:solidFill>
                  <a:srgbClr val="292929"/>
                </a:solidFill>
                <a:latin typeface="Times New Roman" pitchFamily="18" charset="0"/>
                <a:cs typeface="Times New Roman" pitchFamily="18" charset="0"/>
              </a:rPr>
              <a:t>, A. De </a:t>
            </a:r>
            <a:r>
              <a:rPr lang="en-US" altLang="zh-CN" sz="1800" dirty="0" err="1">
                <a:solidFill>
                  <a:srgbClr val="292929"/>
                </a:solidFill>
                <a:latin typeface="Times New Roman" pitchFamily="18" charset="0"/>
                <a:cs typeface="Times New Roman" pitchFamily="18" charset="0"/>
              </a:rPr>
              <a:t>Clercq</a:t>
            </a:r>
            <a:r>
              <a:rPr lang="en-US" altLang="zh-CN" sz="1800" dirty="0">
                <a:solidFill>
                  <a:srgbClr val="292929"/>
                </a:solidFill>
                <a:latin typeface="Times New Roman" pitchFamily="18" charset="0"/>
                <a:cs typeface="Times New Roman" pitchFamily="18" charset="0"/>
              </a:rPr>
              <a:t> et al, Energy Distributions and Absolute Yields of the Charged Light Particles Emitted during the Thermal Neutron Induced Ternary Fission of </a:t>
            </a:r>
            <a:r>
              <a:rPr lang="en-US" altLang="zh-CN" sz="1800" baseline="30000" dirty="0">
                <a:solidFill>
                  <a:srgbClr val="292929"/>
                </a:solidFill>
                <a:latin typeface="Times New Roman" pitchFamily="18" charset="0"/>
                <a:cs typeface="Times New Roman" pitchFamily="18" charset="0"/>
              </a:rPr>
              <a:t>235</a:t>
            </a:r>
            <a:r>
              <a:rPr lang="en-US" altLang="zh-CN" sz="1800" dirty="0">
                <a:solidFill>
                  <a:srgbClr val="292929"/>
                </a:solidFill>
                <a:latin typeface="Times New Roman" pitchFamily="18" charset="0"/>
                <a:cs typeface="Times New Roman" pitchFamily="18" charset="0"/>
              </a:rPr>
              <a:t>U. </a:t>
            </a:r>
            <a:r>
              <a:rPr lang="en-US" altLang="zh-CN" sz="1800" dirty="0" err="1">
                <a:solidFill>
                  <a:srgbClr val="292929"/>
                </a:solidFill>
                <a:latin typeface="Times New Roman" pitchFamily="18" charset="0"/>
                <a:cs typeface="Times New Roman" pitchFamily="18" charset="0"/>
              </a:rPr>
              <a:t>Nucl</a:t>
            </a:r>
            <a:r>
              <a:rPr lang="en-US" altLang="zh-CN" sz="1800" dirty="0">
                <a:solidFill>
                  <a:srgbClr val="292929"/>
                </a:solidFill>
                <a:latin typeface="Times New Roman" pitchFamily="18" charset="0"/>
                <a:cs typeface="Times New Roman" pitchFamily="18" charset="0"/>
              </a:rPr>
              <a:t>. Phys. A346(1980) 461.</a:t>
            </a:r>
          </a:p>
          <a:p>
            <a:pPr indent="-720000" algn="just" defTabSz="914034" fontAlgn="base">
              <a:spcBef>
                <a:spcPts val="300"/>
              </a:spcBef>
              <a:spcAft>
                <a:spcPct val="0"/>
              </a:spcAft>
              <a:buNone/>
            </a:pPr>
            <a:r>
              <a:rPr lang="en-US" altLang="zh-CN" sz="1800" dirty="0">
                <a:solidFill>
                  <a:srgbClr val="292929"/>
                </a:solidFill>
                <a:latin typeface="Times New Roman" pitchFamily="18" charset="0"/>
                <a:cs typeface="Times New Roman" pitchFamily="18" charset="0"/>
              </a:rPr>
              <a:t>[7] C. </a:t>
            </a:r>
            <a:r>
              <a:rPr lang="en-US" altLang="zh-CN" sz="1800" dirty="0" err="1">
                <a:solidFill>
                  <a:srgbClr val="292929"/>
                </a:solidFill>
                <a:latin typeface="Times New Roman" pitchFamily="18" charset="0"/>
                <a:cs typeface="Times New Roman" pitchFamily="18" charset="0"/>
              </a:rPr>
              <a:t>Wagemans</a:t>
            </a:r>
            <a:r>
              <a:rPr lang="en-US" altLang="zh-CN" sz="1800" dirty="0">
                <a:solidFill>
                  <a:srgbClr val="292929"/>
                </a:solidFill>
                <a:latin typeface="Times New Roman" pitchFamily="18" charset="0"/>
                <a:cs typeface="Times New Roman" pitchFamily="18" charset="0"/>
              </a:rPr>
              <a:t>, P. </a:t>
            </a:r>
            <a:r>
              <a:rPr lang="en-US" altLang="zh-CN" sz="1800" dirty="0" err="1">
                <a:solidFill>
                  <a:srgbClr val="292929"/>
                </a:solidFill>
                <a:latin typeface="Times New Roman" pitchFamily="18" charset="0"/>
                <a:cs typeface="Times New Roman" pitchFamily="18" charset="0"/>
              </a:rPr>
              <a:t>D'hondt</a:t>
            </a:r>
            <a:r>
              <a:rPr lang="en-US" altLang="zh-CN" sz="1800" dirty="0">
                <a:solidFill>
                  <a:srgbClr val="292929"/>
                </a:solidFill>
                <a:latin typeface="Times New Roman" pitchFamily="18" charset="0"/>
                <a:cs typeface="Times New Roman" pitchFamily="18" charset="0"/>
              </a:rPr>
              <a:t>, P. </a:t>
            </a:r>
            <a:r>
              <a:rPr lang="en-US" altLang="zh-CN" sz="1800" dirty="0" err="1">
                <a:solidFill>
                  <a:srgbClr val="292929"/>
                </a:solidFill>
                <a:latin typeface="Times New Roman" pitchFamily="18" charset="0"/>
                <a:cs typeface="Times New Roman" pitchFamily="18" charset="0"/>
              </a:rPr>
              <a:t>Schillebeeckx</a:t>
            </a:r>
            <a:r>
              <a:rPr lang="en-US" altLang="zh-CN" sz="1800" dirty="0">
                <a:solidFill>
                  <a:srgbClr val="292929"/>
                </a:solidFill>
                <a:latin typeface="Times New Roman" pitchFamily="18" charset="0"/>
                <a:cs typeface="Times New Roman" pitchFamily="18" charset="0"/>
              </a:rPr>
              <a:t>. Triton and alpha emission in the thermal-neutron-</a:t>
            </a:r>
            <a:r>
              <a:rPr lang="en-US" altLang="zh-CN" sz="1800" dirty="0" err="1">
                <a:solidFill>
                  <a:srgbClr val="292929"/>
                </a:solidFill>
                <a:latin typeface="Times New Roman" pitchFamily="18" charset="0"/>
                <a:cs typeface="Times New Roman" pitchFamily="18" charset="0"/>
              </a:rPr>
              <a:t>ind</a:t>
            </a:r>
            <a:r>
              <a:rPr lang="el-GR" altLang="zh-CN" sz="1800" dirty="0">
                <a:solidFill>
                  <a:srgbClr val="292929"/>
                </a:solidFill>
                <a:latin typeface="Times New Roman" pitchFamily="18" charset="0"/>
                <a:cs typeface="Times New Roman" pitchFamily="18" charset="0"/>
              </a:rPr>
              <a:t>μ</a:t>
            </a:r>
            <a:r>
              <a:rPr lang="en-US" altLang="zh-CN" sz="1800" dirty="0" err="1">
                <a:solidFill>
                  <a:srgbClr val="292929"/>
                </a:solidFill>
                <a:latin typeface="Times New Roman" pitchFamily="18" charset="0"/>
                <a:cs typeface="Times New Roman" pitchFamily="18" charset="0"/>
              </a:rPr>
              <a:t>ced</a:t>
            </a:r>
            <a:r>
              <a:rPr lang="en-US" altLang="zh-CN" sz="1800" dirty="0">
                <a:solidFill>
                  <a:srgbClr val="292929"/>
                </a:solidFill>
                <a:latin typeface="Times New Roman" pitchFamily="18" charset="0"/>
                <a:cs typeface="Times New Roman" pitchFamily="18" charset="0"/>
              </a:rPr>
              <a:t> ternary fission of </a:t>
            </a:r>
            <a:r>
              <a:rPr lang="en-US" altLang="zh-CN" sz="1800" baseline="30000" dirty="0">
                <a:solidFill>
                  <a:srgbClr val="292929"/>
                </a:solidFill>
                <a:latin typeface="Times New Roman" pitchFamily="18" charset="0"/>
                <a:cs typeface="Times New Roman" pitchFamily="18" charset="0"/>
              </a:rPr>
              <a:t>233</a:t>
            </a:r>
            <a:r>
              <a:rPr lang="en-US" altLang="zh-CN" sz="1800" dirty="0">
                <a:solidFill>
                  <a:srgbClr val="292929"/>
                </a:solidFill>
                <a:latin typeface="Times New Roman" pitchFamily="18" charset="0"/>
                <a:cs typeface="Times New Roman" pitchFamily="18" charset="0"/>
              </a:rPr>
              <a:t>U, </a:t>
            </a:r>
            <a:r>
              <a:rPr lang="en-US" altLang="zh-CN" sz="1800" baseline="30000" dirty="0">
                <a:solidFill>
                  <a:srgbClr val="292929"/>
                </a:solidFill>
                <a:latin typeface="Times New Roman" pitchFamily="18" charset="0"/>
                <a:cs typeface="Times New Roman" pitchFamily="18" charset="0"/>
              </a:rPr>
              <a:t>235</a:t>
            </a:r>
            <a:r>
              <a:rPr lang="en-US" altLang="zh-CN" sz="1800" dirty="0">
                <a:solidFill>
                  <a:srgbClr val="292929"/>
                </a:solidFill>
                <a:latin typeface="Times New Roman" pitchFamily="18" charset="0"/>
                <a:cs typeface="Times New Roman" pitchFamily="18" charset="0"/>
              </a:rPr>
              <a:t>U, </a:t>
            </a:r>
            <a:r>
              <a:rPr lang="en-US" altLang="zh-CN" sz="1800" baseline="30000" dirty="0">
                <a:solidFill>
                  <a:srgbClr val="292929"/>
                </a:solidFill>
                <a:latin typeface="Times New Roman" pitchFamily="18" charset="0"/>
                <a:cs typeface="Times New Roman" pitchFamily="18" charset="0"/>
              </a:rPr>
              <a:t>239</a:t>
            </a:r>
            <a:r>
              <a:rPr lang="en-US" altLang="zh-CN" sz="1800" dirty="0">
                <a:solidFill>
                  <a:srgbClr val="292929"/>
                </a:solidFill>
                <a:latin typeface="Times New Roman" pitchFamily="18" charset="0"/>
                <a:cs typeface="Times New Roman" pitchFamily="18" charset="0"/>
              </a:rPr>
              <a:t>Pu, and </a:t>
            </a:r>
            <a:r>
              <a:rPr lang="en-US" altLang="zh-CN" sz="1800" baseline="30000" dirty="0">
                <a:solidFill>
                  <a:srgbClr val="292929"/>
                </a:solidFill>
                <a:latin typeface="Times New Roman" pitchFamily="18" charset="0"/>
                <a:cs typeface="Times New Roman" pitchFamily="18" charset="0"/>
              </a:rPr>
              <a:t>241</a:t>
            </a:r>
            <a:r>
              <a:rPr lang="en-US" altLang="zh-CN" sz="1800" dirty="0">
                <a:solidFill>
                  <a:srgbClr val="292929"/>
                </a:solidFill>
                <a:latin typeface="Times New Roman" pitchFamily="18" charset="0"/>
                <a:cs typeface="Times New Roman" pitchFamily="18" charset="0"/>
              </a:rPr>
              <a:t>Pu. Physical Review C 33 (1986) 3.</a:t>
            </a:r>
          </a:p>
          <a:p>
            <a:pPr indent="-720000" algn="just" defTabSz="914034" fontAlgn="base">
              <a:spcBef>
                <a:spcPts val="300"/>
              </a:spcBef>
              <a:spcAft>
                <a:spcPct val="0"/>
              </a:spcAft>
              <a:buNone/>
            </a:pPr>
            <a:r>
              <a:rPr lang="en-US" altLang="zh-CN" sz="1800" dirty="0">
                <a:solidFill>
                  <a:srgbClr val="292929"/>
                </a:solidFill>
                <a:latin typeface="Times New Roman" pitchFamily="18" charset="0"/>
                <a:cs typeface="Times New Roman" pitchFamily="18" charset="0"/>
              </a:rPr>
              <a:t>[8] </a:t>
            </a:r>
            <a:r>
              <a:rPr lang="zh-CN" altLang="en-US" sz="1800" dirty="0">
                <a:solidFill>
                  <a:srgbClr val="292929"/>
                </a:solidFill>
                <a:latin typeface="Times New Roman" pitchFamily="18" charset="0"/>
                <a:cs typeface="Times New Roman" pitchFamily="18" charset="0"/>
              </a:rPr>
              <a:t>钱三强</a:t>
            </a:r>
            <a:r>
              <a:rPr lang="en-US" altLang="zh-CN" sz="1800" dirty="0">
                <a:solidFill>
                  <a:srgbClr val="292929"/>
                </a:solidFill>
                <a:latin typeface="Times New Roman" pitchFamily="18" charset="0"/>
                <a:cs typeface="Times New Roman" pitchFamily="18" charset="0"/>
              </a:rPr>
              <a:t>. </a:t>
            </a:r>
            <a:r>
              <a:rPr lang="zh-CN" altLang="en-US" sz="1800" dirty="0">
                <a:solidFill>
                  <a:srgbClr val="292929"/>
                </a:solidFill>
                <a:latin typeface="Times New Roman" pitchFamily="18" charset="0"/>
                <a:cs typeface="Times New Roman" pitchFamily="18" charset="0"/>
              </a:rPr>
              <a:t>重原子核三分裂与四分裂的发现</a:t>
            </a:r>
            <a:r>
              <a:rPr lang="en-US" altLang="zh-CN" sz="1800" dirty="0">
                <a:solidFill>
                  <a:srgbClr val="292929"/>
                </a:solidFill>
                <a:latin typeface="Times New Roman" pitchFamily="18" charset="0"/>
                <a:cs typeface="Times New Roman" pitchFamily="18" charset="0"/>
              </a:rPr>
              <a:t>[M]. 1989.</a:t>
            </a:r>
          </a:p>
          <a:p>
            <a:pPr indent="-720000" algn="just" defTabSz="914034" fontAlgn="base">
              <a:spcBef>
                <a:spcPts val="300"/>
              </a:spcBef>
              <a:spcAft>
                <a:spcPct val="0"/>
              </a:spcAft>
              <a:buNone/>
            </a:pPr>
            <a:r>
              <a:rPr lang="en-US" altLang="zh-CN" sz="1800" dirty="0">
                <a:solidFill>
                  <a:srgbClr val="292929"/>
                </a:solidFill>
                <a:latin typeface="Times New Roman" pitchFamily="18" charset="0"/>
                <a:cs typeface="Times New Roman" pitchFamily="18" charset="0"/>
              </a:rPr>
              <a:t>[9] S. Pomme, C. </a:t>
            </a:r>
            <a:r>
              <a:rPr lang="en-US" altLang="zh-CN" sz="1800" dirty="0" err="1">
                <a:solidFill>
                  <a:srgbClr val="292929"/>
                </a:solidFill>
                <a:latin typeface="Times New Roman" pitchFamily="18" charset="0"/>
                <a:cs typeface="Times New Roman" pitchFamily="18" charset="0"/>
              </a:rPr>
              <a:t>Wagemans</a:t>
            </a:r>
            <a:r>
              <a:rPr lang="en-US" altLang="zh-CN" sz="1800" dirty="0">
                <a:solidFill>
                  <a:srgbClr val="292929"/>
                </a:solidFill>
                <a:latin typeface="Times New Roman" pitchFamily="18" charset="0"/>
                <a:cs typeface="Times New Roman" pitchFamily="18" charset="0"/>
              </a:rPr>
              <a:t>, Ternary-to-binary fission ratios in the resonances for </a:t>
            </a:r>
            <a:r>
              <a:rPr lang="en-US" altLang="zh-CN" sz="1800" baseline="30000" dirty="0">
                <a:solidFill>
                  <a:srgbClr val="292929"/>
                </a:solidFill>
                <a:latin typeface="Times New Roman" pitchFamily="18" charset="0"/>
                <a:cs typeface="Times New Roman" pitchFamily="18" charset="0"/>
              </a:rPr>
              <a:t>235</a:t>
            </a:r>
            <a:r>
              <a:rPr lang="en-US" altLang="zh-CN" sz="1800" dirty="0">
                <a:solidFill>
                  <a:srgbClr val="292929"/>
                </a:solidFill>
                <a:latin typeface="Times New Roman" pitchFamily="18" charset="0"/>
                <a:cs typeface="Times New Roman" pitchFamily="18" charset="0"/>
              </a:rPr>
              <a:t>U(n, f). </a:t>
            </a:r>
            <a:r>
              <a:rPr lang="en-US" altLang="zh-CN" sz="1800" dirty="0" err="1">
                <a:solidFill>
                  <a:srgbClr val="292929"/>
                </a:solidFill>
                <a:latin typeface="Times New Roman" pitchFamily="18" charset="0"/>
                <a:cs typeface="Times New Roman" pitchFamily="18" charset="0"/>
              </a:rPr>
              <a:t>Nucl</a:t>
            </a:r>
            <a:r>
              <a:rPr lang="en-US" altLang="zh-CN" sz="1800" dirty="0">
                <a:solidFill>
                  <a:srgbClr val="292929"/>
                </a:solidFill>
                <a:latin typeface="Times New Roman" pitchFamily="18" charset="0"/>
                <a:cs typeface="Times New Roman" pitchFamily="18" charset="0"/>
              </a:rPr>
              <a:t>. Phys. A587(1995) 1.</a:t>
            </a:r>
          </a:p>
          <a:p>
            <a:pPr indent="-720000" algn="just" defTabSz="914034" fontAlgn="base">
              <a:spcBef>
                <a:spcPts val="300"/>
              </a:spcBef>
              <a:spcAft>
                <a:spcPct val="0"/>
              </a:spcAft>
              <a:buNone/>
            </a:pPr>
            <a:r>
              <a:rPr lang="en-US" altLang="zh-CN" sz="1800" dirty="0">
                <a:solidFill>
                  <a:srgbClr val="292929"/>
                </a:solidFill>
                <a:latin typeface="Times New Roman" pitchFamily="18" charset="0"/>
                <a:cs typeface="Times New Roman" pitchFamily="18" charset="0"/>
              </a:rPr>
              <a:t>[10] C. Oman, Finding and analyzing </a:t>
            </a:r>
            <a:r>
              <a:rPr lang="en-US" altLang="zh-CN" sz="1800" baseline="30000" dirty="0">
                <a:solidFill>
                  <a:srgbClr val="292929"/>
                </a:solidFill>
                <a:latin typeface="Times New Roman" pitchFamily="18" charset="0"/>
                <a:cs typeface="Times New Roman" pitchFamily="18" charset="0"/>
              </a:rPr>
              <a:t>235</a:t>
            </a:r>
            <a:r>
              <a:rPr lang="en-US" altLang="zh-CN" sz="1800" dirty="0">
                <a:solidFill>
                  <a:srgbClr val="292929"/>
                </a:solidFill>
                <a:latin typeface="Times New Roman" pitchFamily="18" charset="0"/>
                <a:cs typeface="Times New Roman" pitchFamily="18" charset="0"/>
              </a:rPr>
              <a:t>U and </a:t>
            </a:r>
            <a:r>
              <a:rPr lang="en-US" altLang="zh-CN" sz="1800" baseline="30000" dirty="0">
                <a:solidFill>
                  <a:srgbClr val="292929"/>
                </a:solidFill>
                <a:latin typeface="Times New Roman" pitchFamily="18" charset="0"/>
                <a:cs typeface="Times New Roman" pitchFamily="18" charset="0"/>
              </a:rPr>
              <a:t>238</a:t>
            </a:r>
            <a:r>
              <a:rPr lang="en-US" altLang="zh-CN" sz="1800" dirty="0">
                <a:solidFill>
                  <a:srgbClr val="292929"/>
                </a:solidFill>
                <a:latin typeface="Times New Roman" pitchFamily="18" charset="0"/>
                <a:cs typeface="Times New Roman" pitchFamily="18" charset="0"/>
              </a:rPr>
              <a:t>U ternary fission events in the NIFFTE fission TPC.</a:t>
            </a:r>
          </a:p>
          <a:p>
            <a:pPr indent="-720000" algn="just" defTabSz="914034" fontAlgn="base">
              <a:spcBef>
                <a:spcPts val="300"/>
              </a:spcBef>
              <a:spcAft>
                <a:spcPct val="0"/>
              </a:spcAft>
              <a:buNone/>
            </a:pPr>
            <a:r>
              <a:rPr lang="en-US" altLang="zh-CN" sz="1800" dirty="0">
                <a:solidFill>
                  <a:srgbClr val="292929"/>
                </a:solidFill>
                <a:latin typeface="Times New Roman" pitchFamily="18" charset="0"/>
                <a:cs typeface="Times New Roman" pitchFamily="18" charset="0"/>
              </a:rPr>
              <a:t>[11] K. P. Santhosh , S. Krishnan and B. Priyanka et al, Isotopic yield in alpha accompanied ternary fission of </a:t>
            </a:r>
            <a:r>
              <a:rPr lang="en-US" altLang="zh-CN" sz="1800" baseline="30000" dirty="0">
                <a:solidFill>
                  <a:srgbClr val="292929"/>
                </a:solidFill>
                <a:latin typeface="Times New Roman" pitchFamily="18" charset="0"/>
                <a:cs typeface="Times New Roman" pitchFamily="18" charset="0"/>
              </a:rPr>
              <a:t>252</a:t>
            </a:r>
            <a:r>
              <a:rPr lang="en-US" altLang="zh-CN" sz="1800" dirty="0">
                <a:solidFill>
                  <a:srgbClr val="292929"/>
                </a:solidFill>
                <a:latin typeface="Times New Roman" pitchFamily="18" charset="0"/>
                <a:cs typeface="Times New Roman" pitchFamily="18" charset="0"/>
              </a:rPr>
              <a:t>Cf. International Journal of Modern Physics E 24(2015) 1.</a:t>
            </a:r>
          </a:p>
        </p:txBody>
      </p:sp>
    </p:spTree>
    <p:extLst>
      <p:ext uri="{BB962C8B-B14F-4D97-AF65-F5344CB8AC3E}">
        <p14:creationId xmlns:p14="http://schemas.microsoft.com/office/powerpoint/2010/main" val="1111104546"/>
      </p:ext>
    </p:extLst>
  </p:cSld>
  <p:clrMapOvr>
    <a:masterClrMapping/>
  </p:clrMapOvr>
  <p:transition advTm="298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524000" y="2021670"/>
            <a:ext cx="9144000" cy="217245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35000"/>
              </a:lnSpc>
              <a:defRPr/>
            </a:pPr>
            <a:r>
              <a:rPr lang="zh-CN" altLang="en-US" sz="5400" b="1" spc="50" dirty="0">
                <a:ln w="11430"/>
                <a:latin typeface="黑体" pitchFamily="49" charset="-122"/>
                <a:ea typeface="黑体" pitchFamily="49" charset="-122"/>
              </a:rPr>
              <a:t>敬请各位批评指正！</a:t>
            </a:r>
            <a:endParaRPr lang="en-US" altLang="zh-CN" sz="5400" b="1" spc="50" dirty="0">
              <a:ln w="11430"/>
              <a:latin typeface="黑体" pitchFamily="49" charset="-122"/>
              <a:ea typeface="黑体" pitchFamily="49" charset="-122"/>
            </a:endParaRPr>
          </a:p>
          <a:p>
            <a:pPr algn="ctr">
              <a:lnSpc>
                <a:spcPct val="135000"/>
              </a:lnSpc>
              <a:defRPr/>
            </a:pPr>
            <a:r>
              <a:rPr lang="zh-CN" altLang="en-US" sz="5400" b="1" spc="50" dirty="0">
                <a:ln w="11430"/>
                <a:latin typeface="黑体" pitchFamily="49" charset="-122"/>
                <a:ea typeface="黑体" pitchFamily="49" charset="-122"/>
              </a:rPr>
              <a:t>谢谢大家！</a:t>
            </a:r>
            <a:endParaRPr lang="en-US" altLang="zh-CN" sz="5400" b="1" spc="50" dirty="0">
              <a:ln w="11430"/>
              <a:latin typeface="黑体" pitchFamily="49" charset="-122"/>
              <a:ea typeface="黑体" pitchFamily="49" charset="-122"/>
            </a:endParaRPr>
          </a:p>
        </p:txBody>
      </p:sp>
      <p:sp>
        <p:nvSpPr>
          <p:cNvPr id="5" name="灯片编号占位符 4">
            <a:extLst>
              <a:ext uri="{FF2B5EF4-FFF2-40B4-BE49-F238E27FC236}">
                <a16:creationId xmlns:a16="http://schemas.microsoft.com/office/drawing/2014/main" id="{F14FD6B5-1E5D-1A88-E5F6-EE996FCBBC7D}"/>
              </a:ext>
            </a:extLst>
          </p:cNvPr>
          <p:cNvSpPr>
            <a:spLocks noGrp="1"/>
          </p:cNvSpPr>
          <p:nvPr>
            <p:ph type="sldNum" sz="quarter" idx="12"/>
          </p:nvPr>
        </p:nvSpPr>
        <p:spPr/>
        <p:txBody>
          <a:bodyPr/>
          <a:lstStyle/>
          <a:p>
            <a:fld id="{1CF24FAA-27FE-415E-9421-3E80B07B7442}" type="slidenum">
              <a:rPr lang="zh-CN" altLang="en-US" smtClean="0"/>
              <a:t>29</a:t>
            </a:fld>
            <a:endParaRPr lang="zh-CN" altLang="en-US" dirty="0"/>
          </a:p>
        </p:txBody>
      </p:sp>
      <p:grpSp>
        <p:nvGrpSpPr>
          <p:cNvPr id="2" name="Group 2">
            <a:extLst>
              <a:ext uri="{FF2B5EF4-FFF2-40B4-BE49-F238E27FC236}">
                <a16:creationId xmlns:a16="http://schemas.microsoft.com/office/drawing/2014/main" id="{B07C6220-F29E-D3EE-2229-81B876355F3F}"/>
              </a:ext>
            </a:extLst>
          </p:cNvPr>
          <p:cNvGrpSpPr>
            <a:grpSpLocks/>
          </p:cNvGrpSpPr>
          <p:nvPr/>
        </p:nvGrpSpPr>
        <p:grpSpPr bwMode="auto">
          <a:xfrm>
            <a:off x="1591407" y="315810"/>
            <a:ext cx="9009185" cy="1052512"/>
            <a:chOff x="0" y="1536"/>
            <a:chExt cx="5675" cy="663"/>
          </a:xfrm>
        </p:grpSpPr>
        <p:grpSp>
          <p:nvGrpSpPr>
            <p:cNvPr id="4" name="Group 3">
              <a:extLst>
                <a:ext uri="{FF2B5EF4-FFF2-40B4-BE49-F238E27FC236}">
                  <a16:creationId xmlns:a16="http://schemas.microsoft.com/office/drawing/2014/main" id="{7AB61DDF-5AE0-6320-19B0-4C990CA3EC5E}"/>
                </a:ext>
              </a:extLst>
            </p:cNvPr>
            <p:cNvGrpSpPr>
              <a:grpSpLocks/>
            </p:cNvGrpSpPr>
            <p:nvPr/>
          </p:nvGrpSpPr>
          <p:grpSpPr bwMode="auto">
            <a:xfrm>
              <a:off x="184" y="1604"/>
              <a:ext cx="450" cy="299"/>
              <a:chOff x="719" y="336"/>
              <a:chExt cx="626" cy="432"/>
            </a:xfrm>
          </p:grpSpPr>
          <p:sp>
            <p:nvSpPr>
              <p:cNvPr id="12" name="Rectangle 4">
                <a:extLst>
                  <a:ext uri="{FF2B5EF4-FFF2-40B4-BE49-F238E27FC236}">
                    <a16:creationId xmlns:a16="http://schemas.microsoft.com/office/drawing/2014/main" id="{F072909A-2E2A-AE0A-A9DF-47D12DC5F54F}"/>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3" name="Rectangle 5">
                <a:extLst>
                  <a:ext uri="{FF2B5EF4-FFF2-40B4-BE49-F238E27FC236}">
                    <a16:creationId xmlns:a16="http://schemas.microsoft.com/office/drawing/2014/main" id="{6BA9F2BA-C996-39B8-FADE-8B62E1F1D2F3}"/>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6" name="Group 6">
              <a:extLst>
                <a:ext uri="{FF2B5EF4-FFF2-40B4-BE49-F238E27FC236}">
                  <a16:creationId xmlns:a16="http://schemas.microsoft.com/office/drawing/2014/main" id="{BB65DDDE-F8B5-2B0E-47FF-1A27431B4BC5}"/>
                </a:ext>
              </a:extLst>
            </p:cNvPr>
            <p:cNvGrpSpPr>
              <a:grpSpLocks/>
            </p:cNvGrpSpPr>
            <p:nvPr/>
          </p:nvGrpSpPr>
          <p:grpSpPr bwMode="auto">
            <a:xfrm>
              <a:off x="263" y="1870"/>
              <a:ext cx="466" cy="299"/>
              <a:chOff x="912" y="2640"/>
              <a:chExt cx="672" cy="432"/>
            </a:xfrm>
          </p:grpSpPr>
          <p:sp>
            <p:nvSpPr>
              <p:cNvPr id="10" name="Rectangle 7">
                <a:extLst>
                  <a:ext uri="{FF2B5EF4-FFF2-40B4-BE49-F238E27FC236}">
                    <a16:creationId xmlns:a16="http://schemas.microsoft.com/office/drawing/2014/main" id="{D38570B2-2FC2-12DC-2C80-EA85574D24AB}"/>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1" name="Rectangle 8">
                <a:extLst>
                  <a:ext uri="{FF2B5EF4-FFF2-40B4-BE49-F238E27FC236}">
                    <a16:creationId xmlns:a16="http://schemas.microsoft.com/office/drawing/2014/main" id="{50F9E8D4-376F-8B67-62CC-EDAFE8720F7D}"/>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7" name="Rectangle 9">
              <a:extLst>
                <a:ext uri="{FF2B5EF4-FFF2-40B4-BE49-F238E27FC236}">
                  <a16:creationId xmlns:a16="http://schemas.microsoft.com/office/drawing/2014/main" id="{FCD53828-7209-738F-6A7B-055B70284B56}"/>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8" name="Rectangle 10">
              <a:extLst>
                <a:ext uri="{FF2B5EF4-FFF2-40B4-BE49-F238E27FC236}">
                  <a16:creationId xmlns:a16="http://schemas.microsoft.com/office/drawing/2014/main" id="{02A411CA-988A-6433-08C0-C4DD6ECD6972}"/>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9" name="Rectangle 11">
              <a:extLst>
                <a:ext uri="{FF2B5EF4-FFF2-40B4-BE49-F238E27FC236}">
                  <a16:creationId xmlns:a16="http://schemas.microsoft.com/office/drawing/2014/main" id="{12C76067-6494-25AD-06C6-43EA90A87204}"/>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Tree>
    <p:extLst>
      <p:ext uri="{BB962C8B-B14F-4D97-AF65-F5344CB8AC3E}">
        <p14:creationId xmlns:p14="http://schemas.microsoft.com/office/powerpoint/2010/main" val="3436911873"/>
      </p:ext>
    </p:extLst>
  </p:cSld>
  <p:clrMapOvr>
    <a:masterClrMapping/>
  </p:clrMapOvr>
  <mc:AlternateContent xmlns:mc="http://schemas.openxmlformats.org/markup-compatibility/2006" xmlns:p14="http://schemas.microsoft.com/office/powerpoint/2010/main">
    <mc:Choice Requires="p14">
      <p:transition spd="slow" p14:dur="2000" advTm="3243"/>
    </mc:Choice>
    <mc:Fallback xmlns="">
      <p:transition spd="slow" advTm="324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329E7-45BB-A22E-A6A5-3042987A46A0}"/>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571C62E9-2E30-C232-426B-D24D445A03CA}"/>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D4C27BC5-FB83-8911-CB64-02BF5F457AFA}"/>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7F2288A9-3B0D-766F-4393-3F47E0296015}"/>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E82DD189-6D2A-1E00-69B5-6EF01A5E20BE}"/>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E7988AF3-E29E-270E-97AC-FAA5411D3A8D}"/>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E8A387EB-0800-73C6-6915-73AE9130EF91}"/>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9B0E6818-BACB-B858-79BE-16B970ECCF29}"/>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746F786F-B55C-A70D-274E-5649459C20D2}"/>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49C43B09-0935-773F-AF0D-289DACB89DBF}"/>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608BE5FC-32BD-D5E3-FF0E-4E844D7DDF4F}"/>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9884BBAB-2069-391A-2777-A1D9B968F11A}"/>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1.</a:t>
            </a:r>
            <a:r>
              <a:rPr lang="zh-CN" altLang="en-US" sz="2800" b="1" dirty="0">
                <a:solidFill>
                  <a:srgbClr val="0000FF"/>
                </a:solidFill>
                <a:latin typeface="Times New Roman" pitchFamily="18" charset="0"/>
                <a:ea typeface="微软雅黑" pitchFamily="34" charset="-122"/>
                <a:cs typeface="Times New Roman" pitchFamily="18" charset="0"/>
              </a:rPr>
              <a:t> 研究背景</a:t>
            </a:r>
          </a:p>
        </p:txBody>
      </p:sp>
      <p:sp>
        <p:nvSpPr>
          <p:cNvPr id="6" name="灯片编号占位符 5">
            <a:extLst>
              <a:ext uri="{FF2B5EF4-FFF2-40B4-BE49-F238E27FC236}">
                <a16:creationId xmlns:a16="http://schemas.microsoft.com/office/drawing/2014/main" id="{8206C754-676A-0379-157F-BECBB44B5FB3}"/>
              </a:ext>
            </a:extLst>
          </p:cNvPr>
          <p:cNvSpPr>
            <a:spLocks noGrp="1"/>
          </p:cNvSpPr>
          <p:nvPr>
            <p:ph type="sldNum" sz="quarter" idx="12"/>
          </p:nvPr>
        </p:nvSpPr>
        <p:spPr/>
        <p:txBody>
          <a:bodyPr/>
          <a:lstStyle/>
          <a:p>
            <a:fld id="{1CF24FAA-27FE-415E-9421-3E80B07B7442}" type="slidenum">
              <a:rPr lang="zh-CN" altLang="en-US" smtClean="0"/>
              <a:t>3</a:t>
            </a:fld>
            <a:endParaRPr lang="zh-CN" altLang="en-US" dirty="0"/>
          </a:p>
        </p:txBody>
      </p:sp>
      <p:sp>
        <p:nvSpPr>
          <p:cNvPr id="3" name="TextBox 27">
            <a:extLst>
              <a:ext uri="{FF2B5EF4-FFF2-40B4-BE49-F238E27FC236}">
                <a16:creationId xmlns:a16="http://schemas.microsoft.com/office/drawing/2014/main" id="{5022610F-AF8A-E3FA-3986-11D8CBF0424A}"/>
              </a:ext>
            </a:extLst>
          </p:cNvPr>
          <p:cNvSpPr txBox="1"/>
          <p:nvPr/>
        </p:nvSpPr>
        <p:spPr>
          <a:xfrm>
            <a:off x="3092452" y="1589052"/>
            <a:ext cx="4875755" cy="707886"/>
          </a:xfrm>
          <a:prstGeom prst="rect">
            <a:avLst/>
          </a:prstGeom>
          <a:noFill/>
        </p:spPr>
        <p:txBody>
          <a:bodyPr wrap="square" rtlCol="0">
            <a:spAutoFit/>
          </a:bodyPr>
          <a:lstStyle/>
          <a:p>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二分裂变（</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binary fission</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）：产生两个反向发射的裂变碎片</a:t>
            </a:r>
          </a:p>
        </p:txBody>
      </p:sp>
      <p:sp>
        <p:nvSpPr>
          <p:cNvPr id="4" name="TextBox 28">
            <a:extLst>
              <a:ext uri="{FF2B5EF4-FFF2-40B4-BE49-F238E27FC236}">
                <a16:creationId xmlns:a16="http://schemas.microsoft.com/office/drawing/2014/main" id="{ECA45FE4-CA96-A4F5-81F2-8449541C59C1}"/>
              </a:ext>
            </a:extLst>
          </p:cNvPr>
          <p:cNvSpPr txBox="1"/>
          <p:nvPr/>
        </p:nvSpPr>
        <p:spPr>
          <a:xfrm>
            <a:off x="1288845" y="1599183"/>
            <a:ext cx="1440160" cy="461665"/>
          </a:xfrm>
          <a:prstGeom prst="rect">
            <a:avLst/>
          </a:prstGeom>
          <a:noFill/>
        </p:spPr>
        <p:txBody>
          <a:bodyPr wrap="square" rtlCol="0">
            <a:spAutoFit/>
          </a:bodyPr>
          <a:lstStyle>
            <a:defPPr>
              <a:defRPr lang="zh-CN"/>
            </a:defPPr>
            <a:lvl1pPr>
              <a:defRPr sz="2400">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b="1" dirty="0"/>
              <a:t>重核裂变</a:t>
            </a:r>
          </a:p>
        </p:txBody>
      </p:sp>
      <p:sp>
        <p:nvSpPr>
          <p:cNvPr id="5" name="TextBox 29">
            <a:extLst>
              <a:ext uri="{FF2B5EF4-FFF2-40B4-BE49-F238E27FC236}">
                <a16:creationId xmlns:a16="http://schemas.microsoft.com/office/drawing/2014/main" id="{8A9FA9E8-CDE9-85C3-0793-6B7C02DBCC40}"/>
              </a:ext>
            </a:extLst>
          </p:cNvPr>
          <p:cNvSpPr txBox="1"/>
          <p:nvPr/>
        </p:nvSpPr>
        <p:spPr>
          <a:xfrm>
            <a:off x="4046602" y="2742019"/>
            <a:ext cx="7666022" cy="830997"/>
          </a:xfrm>
          <a:prstGeom prst="rect">
            <a:avLst/>
          </a:prstGeom>
          <a:noFill/>
        </p:spPr>
        <p:txBody>
          <a:bodyPr wrap="square" rtlCol="0">
            <a:spAutoFit/>
          </a:bodyPr>
          <a:lstStyle/>
          <a:p>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三分裂变（</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ternary fission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）：除了裂变碎片外，还有轻带电粒子出射（例如</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α</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粒子、氚粒子等）</a:t>
            </a:r>
          </a:p>
        </p:txBody>
      </p:sp>
      <p:sp>
        <p:nvSpPr>
          <p:cNvPr id="7" name="TextBox 30">
            <a:extLst>
              <a:ext uri="{FF2B5EF4-FFF2-40B4-BE49-F238E27FC236}">
                <a16:creationId xmlns:a16="http://schemas.microsoft.com/office/drawing/2014/main" id="{2B566359-8EAD-30AB-53B5-DBFAC5488629}"/>
              </a:ext>
            </a:extLst>
          </p:cNvPr>
          <p:cNvSpPr txBox="1"/>
          <p:nvPr/>
        </p:nvSpPr>
        <p:spPr>
          <a:xfrm>
            <a:off x="2927648" y="2723509"/>
            <a:ext cx="1346200" cy="830997"/>
          </a:xfrm>
          <a:prstGeom prst="rect">
            <a:avLst/>
          </a:prstGeom>
          <a:noFill/>
        </p:spPr>
        <p:txBody>
          <a:bodyPr wrap="square" rtlCol="0">
            <a:spAutoFit/>
          </a:bodyPr>
          <a:lstStyle>
            <a:defPPr>
              <a:defRPr lang="zh-CN"/>
            </a:defPPr>
            <a:lvl1pPr algn="ctr"/>
          </a:lstStyle>
          <a:p>
            <a:pPr algn="l"/>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钱三强</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algn="l"/>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何泽慧</a:t>
            </a:r>
          </a:p>
        </p:txBody>
      </p:sp>
      <p:sp>
        <p:nvSpPr>
          <p:cNvPr id="8" name="TextBox 33">
            <a:extLst>
              <a:ext uri="{FF2B5EF4-FFF2-40B4-BE49-F238E27FC236}">
                <a16:creationId xmlns:a16="http://schemas.microsoft.com/office/drawing/2014/main" id="{9B7D314A-9FDE-5536-D7E6-9D352F9B2155}"/>
              </a:ext>
            </a:extLst>
          </p:cNvPr>
          <p:cNvSpPr txBox="1"/>
          <p:nvPr/>
        </p:nvSpPr>
        <p:spPr>
          <a:xfrm>
            <a:off x="1346540" y="2881964"/>
            <a:ext cx="1121568" cy="461665"/>
          </a:xfrm>
          <a:prstGeom prst="rect">
            <a:avLst/>
          </a:prstGeom>
          <a:noFill/>
        </p:spPr>
        <p:txBody>
          <a:bodyPr wrap="square" rtlCol="0">
            <a:spAutoFit/>
          </a:bodyPr>
          <a:lstStyle/>
          <a:p>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1948</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年</a:t>
            </a:r>
          </a:p>
        </p:txBody>
      </p:sp>
      <p:pic>
        <p:nvPicPr>
          <p:cNvPr id="10" name="图片 9">
            <a:extLst>
              <a:ext uri="{FF2B5EF4-FFF2-40B4-BE49-F238E27FC236}">
                <a16:creationId xmlns:a16="http://schemas.microsoft.com/office/drawing/2014/main" id="{AC431011-DFA8-5C48-CD01-9B8B353CEC33}"/>
              </a:ext>
            </a:extLst>
          </p:cNvPr>
          <p:cNvPicPr>
            <a:picLocks noChangeAspect="1"/>
          </p:cNvPicPr>
          <p:nvPr/>
        </p:nvPicPr>
        <p:blipFill rotWithShape="1">
          <a:blip r:embed="rId3"/>
          <a:srcRect l="49579" t="39373" r="31101" b="50975"/>
          <a:stretch/>
        </p:blipFill>
        <p:spPr>
          <a:xfrm>
            <a:off x="4879102" y="3801914"/>
            <a:ext cx="6764386" cy="2003349"/>
          </a:xfrm>
          <a:prstGeom prst="rect">
            <a:avLst/>
          </a:prstGeom>
        </p:spPr>
      </p:pic>
      <p:pic>
        <p:nvPicPr>
          <p:cNvPr id="11" name="图片 10">
            <a:extLst>
              <a:ext uri="{FF2B5EF4-FFF2-40B4-BE49-F238E27FC236}">
                <a16:creationId xmlns:a16="http://schemas.microsoft.com/office/drawing/2014/main" id="{20E4BF4B-C7A0-723D-B801-BE5AA257B528}"/>
              </a:ext>
            </a:extLst>
          </p:cNvPr>
          <p:cNvPicPr>
            <a:picLocks noChangeAspect="1"/>
          </p:cNvPicPr>
          <p:nvPr/>
        </p:nvPicPr>
        <p:blipFill rotWithShape="1">
          <a:blip r:embed="rId4"/>
          <a:srcRect l="32036" t="43359" r="54489" b="49756"/>
          <a:stretch/>
        </p:blipFill>
        <p:spPr>
          <a:xfrm>
            <a:off x="8064412" y="1337327"/>
            <a:ext cx="3881667" cy="1175793"/>
          </a:xfrm>
          <a:prstGeom prst="rect">
            <a:avLst/>
          </a:prstGeom>
        </p:spPr>
      </p:pic>
      <p:pic>
        <p:nvPicPr>
          <p:cNvPr id="12" name="图片 11">
            <a:extLst>
              <a:ext uri="{FF2B5EF4-FFF2-40B4-BE49-F238E27FC236}">
                <a16:creationId xmlns:a16="http://schemas.microsoft.com/office/drawing/2014/main" id="{DD1B3B94-88F5-1E0A-D2FE-CDAA734496C7}"/>
              </a:ext>
            </a:extLst>
          </p:cNvPr>
          <p:cNvPicPr>
            <a:picLocks noChangeAspect="1"/>
          </p:cNvPicPr>
          <p:nvPr/>
        </p:nvPicPr>
        <p:blipFill rotWithShape="1">
          <a:blip r:embed="rId4"/>
          <a:srcRect l="52820" t="39551" r="31458" b="49438"/>
          <a:stretch/>
        </p:blipFill>
        <p:spPr>
          <a:xfrm>
            <a:off x="233860" y="3801914"/>
            <a:ext cx="4468495" cy="1855265"/>
          </a:xfrm>
          <a:prstGeom prst="rect">
            <a:avLst/>
          </a:prstGeom>
        </p:spPr>
      </p:pic>
    </p:spTree>
    <p:extLst>
      <p:ext uri="{BB962C8B-B14F-4D97-AF65-F5344CB8AC3E}">
        <p14:creationId xmlns:p14="http://schemas.microsoft.com/office/powerpoint/2010/main" val="1770654866"/>
      </p:ext>
    </p:extLst>
  </p:cSld>
  <p:clrMapOvr>
    <a:masterClrMapping/>
  </p:clrMapOvr>
  <p:transition advTm="29882">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88830-0EBD-3BEE-001D-35C2F3F54669}"/>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DFC804DF-FC13-C834-9AC2-38362EA4F5C0}"/>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07479AD6-DA1F-9B89-68D6-A1BAD2545E16}"/>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6525FD98-4C43-55F1-A071-5B0E6E460DB7}"/>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1EFDD544-1449-529E-C328-EA6E61A0CB48}"/>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FDCB0F5D-3F12-DF97-7C8C-D60E49F7806E}"/>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5A047897-5838-E3BA-94EB-FAEA20C91DD3}"/>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1CC59DF2-188A-E4F4-D751-4621AAD0DCC8}"/>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79A0D55F-EC7C-5916-6446-042222B7B6CB}"/>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0F336492-37A2-2AD9-92DA-5D022F205B08}"/>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93B66279-8ED5-6F26-85B4-D1EB60E0A5A7}"/>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46B64745-0474-2E96-CA79-AB15AE95C197}"/>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1.</a:t>
            </a:r>
            <a:r>
              <a:rPr lang="zh-CN" altLang="en-US" sz="2800" b="1" dirty="0">
                <a:solidFill>
                  <a:srgbClr val="0000FF"/>
                </a:solidFill>
                <a:latin typeface="Times New Roman" pitchFamily="18" charset="0"/>
                <a:ea typeface="微软雅黑" pitchFamily="34" charset="-122"/>
                <a:cs typeface="Times New Roman" pitchFamily="18" charset="0"/>
              </a:rPr>
              <a:t> 研究背景</a:t>
            </a:r>
          </a:p>
        </p:txBody>
      </p:sp>
      <p:sp>
        <p:nvSpPr>
          <p:cNvPr id="6" name="灯片编号占位符 5">
            <a:extLst>
              <a:ext uri="{FF2B5EF4-FFF2-40B4-BE49-F238E27FC236}">
                <a16:creationId xmlns:a16="http://schemas.microsoft.com/office/drawing/2014/main" id="{DF25F6F9-087A-58C6-E384-0B7544A5C71A}"/>
              </a:ext>
            </a:extLst>
          </p:cNvPr>
          <p:cNvSpPr>
            <a:spLocks noGrp="1"/>
          </p:cNvSpPr>
          <p:nvPr>
            <p:ph type="sldNum" sz="quarter" idx="12"/>
          </p:nvPr>
        </p:nvSpPr>
        <p:spPr/>
        <p:txBody>
          <a:bodyPr/>
          <a:lstStyle/>
          <a:p>
            <a:fld id="{1CF24FAA-27FE-415E-9421-3E80B07B7442}" type="slidenum">
              <a:rPr lang="zh-CN" altLang="en-US" smtClean="0"/>
              <a:t>4</a:t>
            </a:fld>
            <a:endParaRPr lang="zh-CN" altLang="en-US" dirty="0"/>
          </a:p>
        </p:txBody>
      </p:sp>
      <p:sp>
        <p:nvSpPr>
          <p:cNvPr id="5" name="矩形 4">
            <a:extLst>
              <a:ext uri="{FF2B5EF4-FFF2-40B4-BE49-F238E27FC236}">
                <a16:creationId xmlns:a16="http://schemas.microsoft.com/office/drawing/2014/main" id="{4D247CFB-F6BA-820B-0891-BE5AA755A0F2}"/>
              </a:ext>
            </a:extLst>
          </p:cNvPr>
          <p:cNvSpPr/>
          <p:nvPr/>
        </p:nvSpPr>
        <p:spPr>
          <a:xfrm>
            <a:off x="767408" y="1608035"/>
            <a:ext cx="11089232" cy="1434945"/>
          </a:xfrm>
          <a:prstGeom prst="rect">
            <a:avLst/>
          </a:prstGeom>
        </p:spPr>
        <p:txBody>
          <a:bodyPr wrap="square">
            <a:spAutoFit/>
          </a:bodyPr>
          <a:lstStyle/>
          <a:p>
            <a:pPr marL="285750" indent="-285750" algn="just">
              <a:lnSpc>
                <a:spcPct val="125000"/>
              </a:lnSpc>
              <a:buFont typeface="Arial" panose="020B0604020202020204" pitchFamily="34" charset="0"/>
              <a:buChar char="•"/>
            </a:pP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世界各国的研究学者发现三分裂变中出射的轻带电粒子</a:t>
            </a:r>
            <a:r>
              <a:rPr lang="zh-CN" altLang="en-US"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大多数是</a:t>
            </a:r>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α</a:t>
            </a:r>
            <a:r>
              <a:rPr lang="zh-CN" altLang="en-US"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粒子</a:t>
            </a:r>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约占</a:t>
            </a:r>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90%)</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，此外还有</a:t>
            </a:r>
            <a:r>
              <a:rPr lang="en-US" altLang="zh-CN" sz="2400"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H </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aseline="30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H</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1" baseline="30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H</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aseline="30000" dirty="0">
                <a:latin typeface="Times New Roman" panose="02020603050405020304" pitchFamily="18" charset="0"/>
                <a:ea typeface="微软雅黑" panose="020B0503020204020204" pitchFamily="34" charset="-122"/>
                <a:cs typeface="Times New Roman" panose="02020603050405020304" pitchFamily="18" charset="0"/>
              </a:rPr>
              <a:t>6</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He</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aseline="30000" dirty="0">
                <a:latin typeface="Times New Roman" panose="02020603050405020304" pitchFamily="18" charset="0"/>
                <a:ea typeface="微软雅黑" panose="020B0503020204020204" pitchFamily="34" charset="-122"/>
                <a:cs typeface="Times New Roman" panose="02020603050405020304" pitchFamily="18" charset="0"/>
              </a:rPr>
              <a:t>7</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Li</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aseline="30000" dirty="0">
                <a:latin typeface="Times New Roman" panose="02020603050405020304" pitchFamily="18" charset="0"/>
                <a:ea typeface="微软雅黑" panose="020B0503020204020204" pitchFamily="34" charset="-122"/>
                <a:cs typeface="Times New Roman" panose="02020603050405020304" pitchFamily="18" charset="0"/>
              </a:rPr>
              <a:t>8</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Li</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aseline="30000" dirty="0">
                <a:latin typeface="Times New Roman" panose="02020603050405020304" pitchFamily="18" charset="0"/>
                <a:ea typeface="微软雅黑" panose="020B0503020204020204" pitchFamily="34" charset="-122"/>
                <a:cs typeface="Times New Roman" panose="02020603050405020304" pitchFamily="18" charset="0"/>
              </a:rPr>
              <a:t>9</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Li</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aseline="30000" dirty="0">
                <a:latin typeface="Times New Roman" panose="02020603050405020304" pitchFamily="18" charset="0"/>
                <a:ea typeface="微软雅黑" panose="020B0503020204020204" pitchFamily="34" charset="-122"/>
                <a:cs typeface="Times New Roman" panose="02020603050405020304" pitchFamily="18" charset="0"/>
              </a:rPr>
              <a:t>9</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Be</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400" baseline="30000" dirty="0">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Be</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等轻带电粒子，只是这些占的份额很少。</a:t>
            </a:r>
          </a:p>
        </p:txBody>
      </p:sp>
      <p:pic>
        <p:nvPicPr>
          <p:cNvPr id="9" name="图片 8">
            <a:extLst>
              <a:ext uri="{FF2B5EF4-FFF2-40B4-BE49-F238E27FC236}">
                <a16:creationId xmlns:a16="http://schemas.microsoft.com/office/drawing/2014/main" id="{A2DB3CE7-0636-A9C3-708F-33CB77F1294D}"/>
              </a:ext>
            </a:extLst>
          </p:cNvPr>
          <p:cNvPicPr>
            <a:picLocks noChangeAspect="1"/>
          </p:cNvPicPr>
          <p:nvPr/>
        </p:nvPicPr>
        <p:blipFill rotWithShape="1">
          <a:blip r:embed="rId3"/>
          <a:srcRect l="55512" t="56642" r="21650" b="14136"/>
          <a:stretch/>
        </p:blipFill>
        <p:spPr>
          <a:xfrm>
            <a:off x="8230642" y="3258434"/>
            <a:ext cx="3623717" cy="2749029"/>
          </a:xfrm>
          <a:prstGeom prst="rect">
            <a:avLst/>
          </a:prstGeom>
        </p:spPr>
      </p:pic>
      <p:pic>
        <p:nvPicPr>
          <p:cNvPr id="11" name="图片 10">
            <a:extLst>
              <a:ext uri="{FF2B5EF4-FFF2-40B4-BE49-F238E27FC236}">
                <a16:creationId xmlns:a16="http://schemas.microsoft.com/office/drawing/2014/main" id="{7D012E42-066C-7AB6-7809-19D22E6EBEB1}"/>
              </a:ext>
            </a:extLst>
          </p:cNvPr>
          <p:cNvPicPr>
            <a:picLocks noChangeAspect="1"/>
          </p:cNvPicPr>
          <p:nvPr/>
        </p:nvPicPr>
        <p:blipFill rotWithShape="1">
          <a:blip r:embed="rId4"/>
          <a:srcRect l="34250" t="39374" r="20076" b="32732"/>
          <a:stretch/>
        </p:blipFill>
        <p:spPr>
          <a:xfrm>
            <a:off x="525786" y="3198996"/>
            <a:ext cx="7920880" cy="2867907"/>
          </a:xfrm>
          <a:prstGeom prst="rect">
            <a:avLst/>
          </a:prstGeom>
        </p:spPr>
      </p:pic>
    </p:spTree>
    <p:extLst>
      <p:ext uri="{BB962C8B-B14F-4D97-AF65-F5344CB8AC3E}">
        <p14:creationId xmlns:p14="http://schemas.microsoft.com/office/powerpoint/2010/main" val="3791565222"/>
      </p:ext>
    </p:extLst>
  </p:cSld>
  <p:clrMapOvr>
    <a:masterClrMapping/>
  </p:clrMapOvr>
  <p:transition advTm="29882">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4BC17-CC70-A5DB-AC32-D25DC9D09E4B}"/>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FDC68F8A-2B1E-06B6-A81D-92E514A8152F}"/>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0A9483E3-907C-9649-5C33-77CCC8943BF0}"/>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B9BE1EAC-A5C6-FEA9-6D2F-EBEB7F0CE213}"/>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B8D268A1-0804-433A-5AEA-ECF6F68D7AB3}"/>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2BCF3B0A-3831-BCAD-9A42-C6830699EF3C}"/>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616256E4-613A-4FF8-5FF0-07D8BD451B62}"/>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69F867C3-CF7D-3B9F-BB63-C3736B09E66B}"/>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9F708143-C7F1-9768-9706-420DD4915B17}"/>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A1D490A1-CE96-4FA5-CF31-666204179E72}"/>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E61CCCAB-1FAC-68F8-CDE3-958C2A0AFA3D}"/>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6BE3F94E-E7BD-8A9A-CEF1-62E15C2F5749}"/>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1.</a:t>
            </a:r>
            <a:r>
              <a:rPr lang="zh-CN" altLang="en-US" sz="2800" b="1" dirty="0">
                <a:solidFill>
                  <a:srgbClr val="0000FF"/>
                </a:solidFill>
                <a:latin typeface="Times New Roman" pitchFamily="18" charset="0"/>
                <a:ea typeface="微软雅黑" pitchFamily="34" charset="-122"/>
                <a:cs typeface="Times New Roman" pitchFamily="18" charset="0"/>
              </a:rPr>
              <a:t> 研究背景</a:t>
            </a:r>
          </a:p>
        </p:txBody>
      </p:sp>
      <p:sp>
        <p:nvSpPr>
          <p:cNvPr id="6" name="灯片编号占位符 5">
            <a:extLst>
              <a:ext uri="{FF2B5EF4-FFF2-40B4-BE49-F238E27FC236}">
                <a16:creationId xmlns:a16="http://schemas.microsoft.com/office/drawing/2014/main" id="{8D045506-743B-A229-043F-CE97D79BE484}"/>
              </a:ext>
            </a:extLst>
          </p:cNvPr>
          <p:cNvSpPr>
            <a:spLocks noGrp="1"/>
          </p:cNvSpPr>
          <p:nvPr>
            <p:ph type="sldNum" sz="quarter" idx="12"/>
          </p:nvPr>
        </p:nvSpPr>
        <p:spPr/>
        <p:txBody>
          <a:bodyPr/>
          <a:lstStyle/>
          <a:p>
            <a:fld id="{1CF24FAA-27FE-415E-9421-3E80B07B7442}" type="slidenum">
              <a:rPr lang="zh-CN" altLang="en-US" smtClean="0"/>
              <a:t>5</a:t>
            </a:fld>
            <a:endParaRPr lang="zh-CN" altLang="en-US" dirty="0"/>
          </a:p>
        </p:txBody>
      </p:sp>
      <p:sp>
        <p:nvSpPr>
          <p:cNvPr id="7" name="文本框 6">
            <a:extLst>
              <a:ext uri="{FF2B5EF4-FFF2-40B4-BE49-F238E27FC236}">
                <a16:creationId xmlns:a16="http://schemas.microsoft.com/office/drawing/2014/main" id="{A3A3B437-8375-8D94-C2F9-59FDEA7BA967}"/>
              </a:ext>
            </a:extLst>
          </p:cNvPr>
          <p:cNvSpPr txBox="1"/>
          <p:nvPr/>
        </p:nvSpPr>
        <p:spPr>
          <a:xfrm>
            <a:off x="1271464" y="1441347"/>
            <a:ext cx="10273902" cy="58086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altLang="zh-CN" sz="2400" baseline="30000" dirty="0">
                <a:latin typeface="Times New Roman" panose="02020603050405020304" pitchFamily="18" charset="0"/>
                <a:ea typeface="微软雅黑" panose="020B0503020204020204" pitchFamily="34" charset="-122"/>
                <a:cs typeface="Times New Roman" panose="02020603050405020304" pitchFamily="18" charset="0"/>
              </a:rPr>
              <a:t>252</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Cf</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自发三分裂变中</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α</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粒子和氚产额测量结果偏差</a:t>
            </a:r>
            <a:r>
              <a:rPr lang="zh-CN" altLang="en-US"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较大（约</a:t>
            </a:r>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20%</a:t>
            </a:r>
            <a:r>
              <a:rPr lang="zh-CN" altLang="en-US"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1FEDFC6A-2319-4968-4199-A1EE243264F0}"/>
              </a:ext>
            </a:extLst>
          </p:cNvPr>
          <p:cNvPicPr>
            <a:picLocks noChangeAspect="1"/>
          </p:cNvPicPr>
          <p:nvPr/>
        </p:nvPicPr>
        <p:blipFill>
          <a:blip r:embed="rId3"/>
          <a:stretch>
            <a:fillRect/>
          </a:stretch>
        </p:blipFill>
        <p:spPr>
          <a:xfrm>
            <a:off x="533199" y="2084505"/>
            <a:ext cx="5424141" cy="4147259"/>
          </a:xfrm>
          <a:prstGeom prst="rect">
            <a:avLst/>
          </a:prstGeom>
        </p:spPr>
      </p:pic>
      <p:pic>
        <p:nvPicPr>
          <p:cNvPr id="23" name="图片 22">
            <a:extLst>
              <a:ext uri="{FF2B5EF4-FFF2-40B4-BE49-F238E27FC236}">
                <a16:creationId xmlns:a16="http://schemas.microsoft.com/office/drawing/2014/main" id="{E5C821A3-6620-92B8-5D8D-A109C0E31823}"/>
              </a:ext>
            </a:extLst>
          </p:cNvPr>
          <p:cNvPicPr>
            <a:picLocks noChangeAspect="1"/>
          </p:cNvPicPr>
          <p:nvPr/>
        </p:nvPicPr>
        <p:blipFill>
          <a:blip r:embed="rId4"/>
          <a:stretch>
            <a:fillRect/>
          </a:stretch>
        </p:blipFill>
        <p:spPr>
          <a:xfrm>
            <a:off x="5993226" y="2142862"/>
            <a:ext cx="5143334" cy="3932556"/>
          </a:xfrm>
          <a:prstGeom prst="rect">
            <a:avLst/>
          </a:prstGeom>
        </p:spPr>
      </p:pic>
    </p:spTree>
    <p:extLst>
      <p:ext uri="{BB962C8B-B14F-4D97-AF65-F5344CB8AC3E}">
        <p14:creationId xmlns:p14="http://schemas.microsoft.com/office/powerpoint/2010/main" val="411591588"/>
      </p:ext>
    </p:extLst>
  </p:cSld>
  <p:clrMapOvr>
    <a:masterClrMapping/>
  </p:clrMapOvr>
  <p:transition advTm="29882">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EC74B-3B9B-E065-1C4B-479F73DD830F}"/>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320E4AEA-E07B-01FB-E27E-E4CD4996DBF0}"/>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C9FF181D-115E-ED4A-644E-345DC368BD0D}"/>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A915B33D-DF59-714C-F439-557264FFBDA6}"/>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87131509-79D0-C82A-3716-8FFE7B1E70C8}"/>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537F0AE8-E9C7-49D2-E2DF-525FAB133629}"/>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CFCD6D07-A5B9-687D-D118-4C15257AA986}"/>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FBF1685E-91F4-F40A-3585-62564338E17B}"/>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6E2CC575-7A60-442E-8B0B-EC08A63FF0C4}"/>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405E9F9A-BDC2-E01F-711A-CBD5AB73490A}"/>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12471C90-9727-EE09-8584-2E4B72AFC7CA}"/>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CF56894F-71B1-D374-2EAD-7265C3A4D226}"/>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1.</a:t>
            </a:r>
            <a:r>
              <a:rPr lang="zh-CN" altLang="en-US" sz="2800" b="1" dirty="0">
                <a:solidFill>
                  <a:srgbClr val="0000FF"/>
                </a:solidFill>
                <a:latin typeface="Times New Roman" pitchFamily="18" charset="0"/>
                <a:ea typeface="微软雅黑" pitchFamily="34" charset="-122"/>
                <a:cs typeface="Times New Roman" pitchFamily="18" charset="0"/>
              </a:rPr>
              <a:t> 研究背景</a:t>
            </a:r>
          </a:p>
        </p:txBody>
      </p:sp>
      <p:sp>
        <p:nvSpPr>
          <p:cNvPr id="6" name="灯片编号占位符 5">
            <a:extLst>
              <a:ext uri="{FF2B5EF4-FFF2-40B4-BE49-F238E27FC236}">
                <a16:creationId xmlns:a16="http://schemas.microsoft.com/office/drawing/2014/main" id="{646058B4-406A-0535-5A5E-F30E4DBE80F7}"/>
              </a:ext>
            </a:extLst>
          </p:cNvPr>
          <p:cNvSpPr>
            <a:spLocks noGrp="1"/>
          </p:cNvSpPr>
          <p:nvPr>
            <p:ph type="sldNum" sz="quarter" idx="12"/>
          </p:nvPr>
        </p:nvSpPr>
        <p:spPr/>
        <p:txBody>
          <a:bodyPr/>
          <a:lstStyle/>
          <a:p>
            <a:fld id="{1CF24FAA-27FE-415E-9421-3E80B07B7442}" type="slidenum">
              <a:rPr lang="zh-CN" altLang="en-US" smtClean="0"/>
              <a:t>6</a:t>
            </a:fld>
            <a:endParaRPr lang="zh-CN" altLang="en-US" dirty="0"/>
          </a:p>
        </p:txBody>
      </p:sp>
      <p:sp>
        <p:nvSpPr>
          <p:cNvPr id="3" name="TextBox 6">
            <a:extLst>
              <a:ext uri="{FF2B5EF4-FFF2-40B4-BE49-F238E27FC236}">
                <a16:creationId xmlns:a16="http://schemas.microsoft.com/office/drawing/2014/main" id="{00AD615D-7A14-865A-0893-3DF9857AEB3D}"/>
              </a:ext>
            </a:extLst>
          </p:cNvPr>
          <p:cNvSpPr txBox="1"/>
          <p:nvPr/>
        </p:nvSpPr>
        <p:spPr>
          <a:xfrm>
            <a:off x="839416" y="2002963"/>
            <a:ext cx="1509249" cy="461665"/>
          </a:xfrm>
          <a:prstGeom prst="rect">
            <a:avLst/>
          </a:prstGeom>
          <a:noFill/>
        </p:spPr>
        <p:txBody>
          <a:bodyPr wrap="square" rtlCol="0">
            <a:spAutoFit/>
          </a:bodyPr>
          <a:lstStyle/>
          <a:p>
            <a:pPr>
              <a:buFont typeface="Wingdings" pitchFamily="2" charset="2"/>
              <a:buChar char="Ø"/>
            </a:pPr>
            <a:r>
              <a:rPr lang="zh-CN" altLang="en-US" sz="2400" b="1" dirty="0">
                <a:latin typeface="微软雅黑" panose="020B0503020204020204" pitchFamily="34" charset="-122"/>
                <a:ea typeface="微软雅黑" panose="020B0503020204020204" pitchFamily="34" charset="-122"/>
              </a:rPr>
              <a:t>核乳胶：</a:t>
            </a:r>
            <a:endParaRPr lang="en-US" altLang="zh-CN" sz="2400" b="1" dirty="0">
              <a:latin typeface="微软雅黑" panose="020B0503020204020204" pitchFamily="34" charset="-122"/>
              <a:ea typeface="微软雅黑" panose="020B0503020204020204" pitchFamily="34" charset="-122"/>
            </a:endParaRPr>
          </a:p>
        </p:txBody>
      </p:sp>
      <p:sp>
        <p:nvSpPr>
          <p:cNvPr id="4" name="TextBox 6">
            <a:extLst>
              <a:ext uri="{FF2B5EF4-FFF2-40B4-BE49-F238E27FC236}">
                <a16:creationId xmlns:a16="http://schemas.microsoft.com/office/drawing/2014/main" id="{CB1A0803-D276-2A91-CB34-E941BF1924E9}"/>
              </a:ext>
            </a:extLst>
          </p:cNvPr>
          <p:cNvSpPr txBox="1"/>
          <p:nvPr/>
        </p:nvSpPr>
        <p:spPr>
          <a:xfrm>
            <a:off x="839416" y="4407495"/>
            <a:ext cx="2452495" cy="461665"/>
          </a:xfrm>
          <a:prstGeom prst="rect">
            <a:avLst/>
          </a:prstGeom>
          <a:noFill/>
        </p:spPr>
        <p:txBody>
          <a:bodyPr wrap="square" rtlCol="0">
            <a:spAutoFit/>
          </a:bodyPr>
          <a:lstStyle/>
          <a:p>
            <a:pPr>
              <a:buFont typeface="Wingdings" pitchFamily="2" charset="2"/>
              <a:buChar char="Ø"/>
            </a:pPr>
            <a:r>
              <a:rPr lang="zh-CN" altLang="en-US" sz="2400" b="1" dirty="0">
                <a:latin typeface="微软雅黑" panose="020B0503020204020204" pitchFamily="34" charset="-122"/>
                <a:ea typeface="微软雅黑" panose="020B0503020204020204" pitchFamily="34" charset="-122"/>
              </a:rPr>
              <a:t>探测器望远镜：</a:t>
            </a:r>
            <a:endParaRPr lang="en-US" altLang="zh-CN" sz="2400" b="1" dirty="0">
              <a:latin typeface="微软雅黑" panose="020B0503020204020204" pitchFamily="34" charset="-122"/>
              <a:ea typeface="微软雅黑" panose="020B0503020204020204" pitchFamily="34" charset="-122"/>
            </a:endParaRPr>
          </a:p>
        </p:txBody>
      </p:sp>
      <p:pic>
        <p:nvPicPr>
          <p:cNvPr id="5" name="Picture 4">
            <a:extLst>
              <a:ext uri="{FF2B5EF4-FFF2-40B4-BE49-F238E27FC236}">
                <a16:creationId xmlns:a16="http://schemas.microsoft.com/office/drawing/2014/main" id="{401380EA-DDE5-71AA-47A4-CCB7196558E7}"/>
              </a:ext>
            </a:extLst>
          </p:cNvPr>
          <p:cNvPicPr>
            <a:picLocks noChangeAspect="1" noChangeArrowheads="1"/>
          </p:cNvPicPr>
          <p:nvPr/>
        </p:nvPicPr>
        <p:blipFill rotWithShape="1">
          <a:blip r:embed="rId3"/>
          <a:srcRect l="51037" t="38066" r="18672" b="46790"/>
          <a:stretch/>
        </p:blipFill>
        <p:spPr bwMode="auto">
          <a:xfrm>
            <a:off x="2726952" y="1792315"/>
            <a:ext cx="2048175" cy="1032495"/>
          </a:xfrm>
          <a:prstGeom prst="rect">
            <a:avLst/>
          </a:prstGeom>
          <a:noFill/>
          <a:ln w="9525">
            <a:noFill/>
            <a:miter lim="800000"/>
            <a:headEnd/>
            <a:tailEnd/>
          </a:ln>
          <a:effectLst/>
        </p:spPr>
      </p:pic>
      <p:pic>
        <p:nvPicPr>
          <p:cNvPr id="7" name="Picture 4">
            <a:extLst>
              <a:ext uri="{FF2B5EF4-FFF2-40B4-BE49-F238E27FC236}">
                <a16:creationId xmlns:a16="http://schemas.microsoft.com/office/drawing/2014/main" id="{4E6BDA1A-0D18-1751-901C-6B404C7826E7}"/>
              </a:ext>
            </a:extLst>
          </p:cNvPr>
          <p:cNvPicPr>
            <a:picLocks noChangeAspect="1" noChangeArrowheads="1"/>
          </p:cNvPicPr>
          <p:nvPr/>
        </p:nvPicPr>
        <p:blipFill rotWithShape="1">
          <a:blip r:embed="rId3"/>
          <a:srcRect l="51037" t="53807" r="18672" b="35802"/>
          <a:stretch/>
        </p:blipFill>
        <p:spPr bwMode="auto">
          <a:xfrm>
            <a:off x="4911490" y="1816804"/>
            <a:ext cx="2897042" cy="1002039"/>
          </a:xfrm>
          <a:prstGeom prst="rect">
            <a:avLst/>
          </a:prstGeom>
          <a:noFill/>
          <a:ln w="9525">
            <a:noFill/>
            <a:miter lim="800000"/>
            <a:headEnd/>
            <a:tailEnd/>
          </a:ln>
          <a:effectLst/>
        </p:spPr>
      </p:pic>
      <p:pic>
        <p:nvPicPr>
          <p:cNvPr id="8" name="Picture 5">
            <a:extLst>
              <a:ext uri="{FF2B5EF4-FFF2-40B4-BE49-F238E27FC236}">
                <a16:creationId xmlns:a16="http://schemas.microsoft.com/office/drawing/2014/main" id="{BBFB4C8C-B5A6-0005-F68F-FA7394407988}"/>
              </a:ext>
            </a:extLst>
          </p:cNvPr>
          <p:cNvPicPr>
            <a:picLocks noChangeAspect="1" noChangeArrowheads="1"/>
          </p:cNvPicPr>
          <p:nvPr/>
        </p:nvPicPr>
        <p:blipFill rotWithShape="1">
          <a:blip r:embed="rId4"/>
          <a:srcRect l="17013" t="39300" r="38174" b="41209"/>
          <a:stretch/>
        </p:blipFill>
        <p:spPr bwMode="auto">
          <a:xfrm>
            <a:off x="7992638" y="1833402"/>
            <a:ext cx="2284901" cy="1002039"/>
          </a:xfrm>
          <a:prstGeom prst="rect">
            <a:avLst/>
          </a:prstGeom>
          <a:noFill/>
          <a:ln w="9525">
            <a:noFill/>
            <a:miter lim="800000"/>
            <a:headEnd/>
            <a:tailEnd/>
          </a:ln>
          <a:effectLst/>
        </p:spPr>
      </p:pic>
      <p:sp>
        <p:nvSpPr>
          <p:cNvPr id="9" name="TextBox 6">
            <a:extLst>
              <a:ext uri="{FF2B5EF4-FFF2-40B4-BE49-F238E27FC236}">
                <a16:creationId xmlns:a16="http://schemas.microsoft.com/office/drawing/2014/main" id="{3FAE8556-8930-E3CA-44D7-27FDF79E76AF}"/>
              </a:ext>
            </a:extLst>
          </p:cNvPr>
          <p:cNvSpPr txBox="1"/>
          <p:nvPr/>
        </p:nvSpPr>
        <p:spPr>
          <a:xfrm>
            <a:off x="10457550" y="2086990"/>
            <a:ext cx="720835" cy="461665"/>
          </a:xfrm>
          <a:prstGeom prst="rect">
            <a:avLst/>
          </a:prstGeom>
          <a:noFill/>
        </p:spPr>
        <p:txBody>
          <a:bodyPr wrap="square" rtlCol="0">
            <a:spAutoFit/>
          </a:bodyPr>
          <a:lstStyle/>
          <a:p>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T/B</a:t>
            </a:r>
          </a:p>
        </p:txBody>
      </p:sp>
      <p:sp>
        <p:nvSpPr>
          <p:cNvPr id="10" name="左大括号 9">
            <a:extLst>
              <a:ext uri="{FF2B5EF4-FFF2-40B4-BE49-F238E27FC236}">
                <a16:creationId xmlns:a16="http://schemas.microsoft.com/office/drawing/2014/main" id="{BF4059C0-BD0D-8385-BAC5-F2E892D70AB4}"/>
              </a:ext>
            </a:extLst>
          </p:cNvPr>
          <p:cNvSpPr/>
          <p:nvPr/>
        </p:nvSpPr>
        <p:spPr>
          <a:xfrm>
            <a:off x="3211093" y="3212977"/>
            <a:ext cx="337913" cy="2938614"/>
          </a:xfrm>
          <a:prstGeom prst="leftBrace">
            <a:avLst/>
          </a:pr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1" name="TextBox 6">
            <a:extLst>
              <a:ext uri="{FF2B5EF4-FFF2-40B4-BE49-F238E27FC236}">
                <a16:creationId xmlns:a16="http://schemas.microsoft.com/office/drawing/2014/main" id="{6CF53C6F-E50D-35FF-109F-E96B1BF099EB}"/>
              </a:ext>
            </a:extLst>
          </p:cNvPr>
          <p:cNvSpPr txBox="1"/>
          <p:nvPr/>
        </p:nvSpPr>
        <p:spPr>
          <a:xfrm>
            <a:off x="3593101" y="3037375"/>
            <a:ext cx="4966804" cy="400110"/>
          </a:xfrm>
          <a:prstGeom prst="rect">
            <a:avLst/>
          </a:prstGeom>
          <a:noFill/>
        </p:spPr>
        <p:txBody>
          <a:bodyPr wrap="square" rtlCol="0">
            <a:spAutoFit/>
          </a:bodyPr>
          <a:lstStyle/>
          <a:p>
            <a:pPr algn="just"/>
            <a:r>
              <a:rPr lang="en-US" altLang="zh-CN" sz="2000" dirty="0">
                <a:ea typeface="微软雅黑" panose="020B0503020204020204" pitchFamily="34" charset="-122"/>
              </a:rPr>
              <a:t>1. </a:t>
            </a:r>
            <a:r>
              <a:rPr lang="zh-CN" altLang="en-US" sz="2000" dirty="0">
                <a:ea typeface="微软雅黑" panose="020B0503020204020204" pitchFamily="34" charset="-122"/>
              </a:rPr>
              <a:t>薄</a:t>
            </a:r>
            <a:r>
              <a:rPr lang="en-US" altLang="zh-CN" sz="2000" dirty="0">
                <a:ea typeface="微软雅黑" panose="020B0503020204020204" pitchFamily="34" charset="-122"/>
              </a:rPr>
              <a:t>Si</a:t>
            </a:r>
            <a:r>
              <a:rPr lang="zh-CN" altLang="en-US" sz="2000" dirty="0">
                <a:ea typeface="微软雅黑" panose="020B0503020204020204" pitchFamily="34" charset="-122"/>
              </a:rPr>
              <a:t>和厚</a:t>
            </a:r>
            <a:r>
              <a:rPr lang="en-US" altLang="zh-CN" sz="2000" dirty="0">
                <a:ea typeface="微软雅黑" panose="020B0503020204020204" pitchFamily="34" charset="-122"/>
              </a:rPr>
              <a:t>Si</a:t>
            </a:r>
            <a:r>
              <a:rPr lang="zh-CN" altLang="en-US" sz="2000" dirty="0">
                <a:ea typeface="微软雅黑" panose="020B0503020204020204" pitchFamily="34" charset="-122"/>
              </a:rPr>
              <a:t>探测器组成的探测器望远镜：</a:t>
            </a:r>
            <a:endParaRPr lang="en-US" altLang="zh-CN" sz="2000" dirty="0">
              <a:ea typeface="微软雅黑" panose="020B0503020204020204" pitchFamily="34" charset="-122"/>
            </a:endParaRPr>
          </a:p>
        </p:txBody>
      </p:sp>
      <p:pic>
        <p:nvPicPr>
          <p:cNvPr id="12" name="图片 11">
            <a:extLst>
              <a:ext uri="{FF2B5EF4-FFF2-40B4-BE49-F238E27FC236}">
                <a16:creationId xmlns:a16="http://schemas.microsoft.com/office/drawing/2014/main" id="{95821FC1-BDFA-F403-2B05-C306CC50AB68}"/>
              </a:ext>
            </a:extLst>
          </p:cNvPr>
          <p:cNvPicPr>
            <a:picLocks noChangeAspect="1"/>
          </p:cNvPicPr>
          <p:nvPr/>
        </p:nvPicPr>
        <p:blipFill rotWithShape="1">
          <a:blip r:embed="rId5"/>
          <a:srcRect l="22406" t="31404" r="22438" b="14136"/>
          <a:stretch/>
        </p:blipFill>
        <p:spPr>
          <a:xfrm>
            <a:off x="5147880" y="3483927"/>
            <a:ext cx="2309017" cy="1351642"/>
          </a:xfrm>
          <a:prstGeom prst="rect">
            <a:avLst/>
          </a:prstGeom>
        </p:spPr>
      </p:pic>
      <p:pic>
        <p:nvPicPr>
          <p:cNvPr id="13" name="图片 12">
            <a:extLst>
              <a:ext uri="{FF2B5EF4-FFF2-40B4-BE49-F238E27FC236}">
                <a16:creationId xmlns:a16="http://schemas.microsoft.com/office/drawing/2014/main" id="{A4564CD3-B1B6-773F-0892-6E82E928D70E}"/>
              </a:ext>
            </a:extLst>
          </p:cNvPr>
          <p:cNvPicPr>
            <a:picLocks noChangeAspect="1"/>
          </p:cNvPicPr>
          <p:nvPr/>
        </p:nvPicPr>
        <p:blipFill rotWithShape="1">
          <a:blip r:embed="rId6"/>
          <a:srcRect l="50000" t="46014" r="22438" b="22106"/>
          <a:stretch/>
        </p:blipFill>
        <p:spPr>
          <a:xfrm>
            <a:off x="8662905" y="2782514"/>
            <a:ext cx="2695491" cy="1848336"/>
          </a:xfrm>
          <a:prstGeom prst="rect">
            <a:avLst/>
          </a:prstGeom>
        </p:spPr>
      </p:pic>
      <p:sp>
        <p:nvSpPr>
          <p:cNvPr id="14" name="TextBox 6">
            <a:extLst>
              <a:ext uri="{FF2B5EF4-FFF2-40B4-BE49-F238E27FC236}">
                <a16:creationId xmlns:a16="http://schemas.microsoft.com/office/drawing/2014/main" id="{03F7E343-A12A-E158-313A-6197BFEE5DC7}"/>
              </a:ext>
            </a:extLst>
          </p:cNvPr>
          <p:cNvSpPr txBox="1"/>
          <p:nvPr/>
        </p:nvSpPr>
        <p:spPr>
          <a:xfrm>
            <a:off x="3593101" y="4911763"/>
            <a:ext cx="5752233" cy="400110"/>
          </a:xfrm>
          <a:prstGeom prst="rect">
            <a:avLst/>
          </a:prstGeom>
          <a:noFill/>
        </p:spPr>
        <p:txBody>
          <a:bodyPr wrap="square" rtlCol="0">
            <a:spAutoFit/>
          </a:bodyPr>
          <a:lstStyle/>
          <a:p>
            <a:pPr algn="just"/>
            <a:r>
              <a:rPr lang="en-US" altLang="zh-CN" sz="2000" dirty="0">
                <a:ea typeface="微软雅黑" panose="020B0503020204020204" pitchFamily="34" charset="-122"/>
              </a:rPr>
              <a:t>2. </a:t>
            </a:r>
            <a:r>
              <a:rPr lang="zh-CN" altLang="en-US" sz="2000" dirty="0">
                <a:ea typeface="微软雅黑" panose="020B0503020204020204" pitchFamily="34" charset="-122"/>
              </a:rPr>
              <a:t>屏栅电离室和厚</a:t>
            </a:r>
            <a:r>
              <a:rPr lang="en-US" altLang="zh-CN" sz="2000" dirty="0">
                <a:ea typeface="微软雅黑" panose="020B0503020204020204" pitchFamily="34" charset="-122"/>
              </a:rPr>
              <a:t>Si</a:t>
            </a:r>
            <a:r>
              <a:rPr lang="zh-CN" altLang="en-US" sz="2000" dirty="0">
                <a:ea typeface="微软雅黑" panose="020B0503020204020204" pitchFamily="34" charset="-122"/>
              </a:rPr>
              <a:t>探测器的探测器望远镜：</a:t>
            </a:r>
            <a:endParaRPr lang="en-US" altLang="zh-CN" sz="2000" dirty="0">
              <a:ea typeface="微软雅黑" panose="020B0503020204020204" pitchFamily="34" charset="-122"/>
            </a:endParaRPr>
          </a:p>
        </p:txBody>
      </p:sp>
      <p:pic>
        <p:nvPicPr>
          <p:cNvPr id="22" name="图片 21">
            <a:extLst>
              <a:ext uri="{FF2B5EF4-FFF2-40B4-BE49-F238E27FC236}">
                <a16:creationId xmlns:a16="http://schemas.microsoft.com/office/drawing/2014/main" id="{14E516A3-7A2A-92F3-BBF2-4D88E0C3459B}"/>
              </a:ext>
            </a:extLst>
          </p:cNvPr>
          <p:cNvPicPr>
            <a:picLocks noChangeAspect="1"/>
          </p:cNvPicPr>
          <p:nvPr/>
        </p:nvPicPr>
        <p:blipFill rotWithShape="1">
          <a:blip r:embed="rId7"/>
          <a:srcRect l="40478" t="28554" r="27347" b="18773"/>
          <a:stretch/>
        </p:blipFill>
        <p:spPr>
          <a:xfrm>
            <a:off x="5302834" y="5297962"/>
            <a:ext cx="2080979" cy="1519380"/>
          </a:xfrm>
          <a:prstGeom prst="rect">
            <a:avLst/>
          </a:prstGeom>
        </p:spPr>
      </p:pic>
      <p:pic>
        <p:nvPicPr>
          <p:cNvPr id="23" name="图片 22">
            <a:extLst>
              <a:ext uri="{FF2B5EF4-FFF2-40B4-BE49-F238E27FC236}">
                <a16:creationId xmlns:a16="http://schemas.microsoft.com/office/drawing/2014/main" id="{0D8F25D3-3824-793D-92A3-0C892A32DF52}"/>
              </a:ext>
            </a:extLst>
          </p:cNvPr>
          <p:cNvPicPr>
            <a:picLocks noChangeAspect="1"/>
          </p:cNvPicPr>
          <p:nvPr/>
        </p:nvPicPr>
        <p:blipFill rotWithShape="1">
          <a:blip r:embed="rId8"/>
          <a:srcRect l="34216" t="24691" r="42742" b="48223"/>
          <a:stretch/>
        </p:blipFill>
        <p:spPr>
          <a:xfrm>
            <a:off x="8476259" y="4658056"/>
            <a:ext cx="3156752" cy="2199944"/>
          </a:xfrm>
          <a:prstGeom prst="rect">
            <a:avLst/>
          </a:prstGeom>
        </p:spPr>
      </p:pic>
      <p:sp>
        <p:nvSpPr>
          <p:cNvPr id="24" name="TextBox 6">
            <a:extLst>
              <a:ext uri="{FF2B5EF4-FFF2-40B4-BE49-F238E27FC236}">
                <a16:creationId xmlns:a16="http://schemas.microsoft.com/office/drawing/2014/main" id="{60A817C4-1EE3-79D5-EDBD-6CAA8ECBD628}"/>
              </a:ext>
            </a:extLst>
          </p:cNvPr>
          <p:cNvSpPr txBox="1"/>
          <p:nvPr/>
        </p:nvSpPr>
        <p:spPr>
          <a:xfrm>
            <a:off x="1103103" y="4951261"/>
            <a:ext cx="2235477" cy="1200329"/>
          </a:xfrm>
          <a:prstGeom prst="rect">
            <a:avLst/>
          </a:prstGeom>
          <a:noFill/>
        </p:spPr>
        <p:txBody>
          <a:bodyPr wrap="square" rtlCol="0">
            <a:spAutoFit/>
          </a:bodyPr>
          <a:lstStyle/>
          <a:p>
            <a:pPr algn="just"/>
            <a:r>
              <a:rPr lang="zh-CN" altLang="en-US" dirty="0">
                <a:ea typeface="微软雅黑" panose="020B0503020204020204" pitchFamily="34" charset="-122"/>
              </a:rPr>
              <a:t>由于探测器望远镜</a:t>
            </a:r>
            <a:r>
              <a:rPr lang="zh-CN" altLang="en-US" b="1" dirty="0">
                <a:solidFill>
                  <a:srgbClr val="0000FF"/>
                </a:solidFill>
                <a:ea typeface="微软雅黑" panose="020B0503020204020204" pitchFamily="34" charset="-122"/>
              </a:rPr>
              <a:t>立体角太小</a:t>
            </a:r>
            <a:r>
              <a:rPr lang="zh-CN" altLang="en-US" dirty="0">
                <a:ea typeface="微软雅黑" panose="020B0503020204020204" pitchFamily="34" charset="-122"/>
              </a:rPr>
              <a:t>，无法测量快中子诱发三分裂变的</a:t>
            </a:r>
            <a:r>
              <a:rPr lang="en-US" altLang="zh-CN" dirty="0">
                <a:ea typeface="微软雅黑" panose="020B0503020204020204" pitchFamily="34" charset="-122"/>
              </a:rPr>
              <a:t>α</a:t>
            </a:r>
            <a:r>
              <a:rPr lang="zh-CN" altLang="en-US" dirty="0">
                <a:ea typeface="微软雅黑" panose="020B0503020204020204" pitchFamily="34" charset="-122"/>
              </a:rPr>
              <a:t>和</a:t>
            </a:r>
            <a:r>
              <a:rPr lang="en-US" altLang="zh-CN" dirty="0">
                <a:ea typeface="微软雅黑" panose="020B0503020204020204" pitchFamily="34" charset="-122"/>
              </a:rPr>
              <a:t>t</a:t>
            </a:r>
          </a:p>
        </p:txBody>
      </p:sp>
      <p:sp>
        <p:nvSpPr>
          <p:cNvPr id="26" name="文本框 25">
            <a:extLst>
              <a:ext uri="{FF2B5EF4-FFF2-40B4-BE49-F238E27FC236}">
                <a16:creationId xmlns:a16="http://schemas.microsoft.com/office/drawing/2014/main" id="{696DD906-C0E8-C96E-887D-FE5F479824D8}"/>
              </a:ext>
            </a:extLst>
          </p:cNvPr>
          <p:cNvSpPr txBox="1"/>
          <p:nvPr/>
        </p:nvSpPr>
        <p:spPr>
          <a:xfrm>
            <a:off x="623392" y="1412776"/>
            <a:ext cx="1922619" cy="523220"/>
          </a:xfrm>
          <a:prstGeom prst="rect">
            <a:avLst/>
          </a:prstGeom>
          <a:noFill/>
        </p:spPr>
        <p:txBody>
          <a:bodyPr wrap="square">
            <a:spAutoFit/>
          </a:bodyPr>
          <a:lstStyle/>
          <a:p>
            <a:pPr lvl="0"/>
            <a:r>
              <a:rPr lang="zh-CN" altLang="en-US" sz="28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实验方法</a:t>
            </a:r>
            <a:endParaRPr lang="zh-CN" altLang="en-US" sz="2800" b="1" dirty="0">
              <a:solidFill>
                <a:srgbClr val="0000FF"/>
              </a:solidFill>
            </a:endParaRPr>
          </a:p>
        </p:txBody>
      </p:sp>
    </p:spTree>
    <p:extLst>
      <p:ext uri="{BB962C8B-B14F-4D97-AF65-F5344CB8AC3E}">
        <p14:creationId xmlns:p14="http://schemas.microsoft.com/office/powerpoint/2010/main" val="2568996332"/>
      </p:ext>
    </p:extLst>
  </p:cSld>
  <p:clrMapOvr>
    <a:masterClrMapping/>
  </p:clrMapOvr>
  <p:transition advTm="29882">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2DE33-02D7-97CD-4F5F-FFAC64A94B52}"/>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519DB829-B742-1E9C-E6BF-0960E67F4731}"/>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CFC29B6C-382D-24E9-3B6D-E01C0B17C5AB}"/>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A217924D-297D-1BB1-C498-C2EEB9610594}"/>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34E0CA7C-2893-5A5C-152D-53676CC6470B}"/>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9FCC78DA-EBB5-3665-272F-8139E8F4BF85}"/>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2902A298-3E04-CBED-1D68-4C3F6715287C}"/>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B15578A6-84C9-8E1F-8F18-5047AB485710}"/>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FB29B210-B1F0-556E-A777-77DE7F81A6B5}"/>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5C38D7E3-4B48-5FAE-C6B2-E38416CEAC1F}"/>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16A80EF9-B7F6-60EE-B1EB-EE31827C941A}"/>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4169DB8E-4310-DA93-956B-13CD86E0BD21}"/>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1.</a:t>
            </a:r>
            <a:r>
              <a:rPr lang="zh-CN" altLang="en-US" sz="2800" b="1" dirty="0">
                <a:solidFill>
                  <a:srgbClr val="0000FF"/>
                </a:solidFill>
                <a:latin typeface="Times New Roman" pitchFamily="18" charset="0"/>
                <a:ea typeface="微软雅黑" pitchFamily="34" charset="-122"/>
                <a:cs typeface="Times New Roman" pitchFamily="18" charset="0"/>
              </a:rPr>
              <a:t> 研究背景</a:t>
            </a:r>
          </a:p>
        </p:txBody>
      </p:sp>
      <p:sp>
        <p:nvSpPr>
          <p:cNvPr id="6" name="灯片编号占位符 5">
            <a:extLst>
              <a:ext uri="{FF2B5EF4-FFF2-40B4-BE49-F238E27FC236}">
                <a16:creationId xmlns:a16="http://schemas.microsoft.com/office/drawing/2014/main" id="{936F90A1-21C9-2B11-7A24-75DE03729C57}"/>
              </a:ext>
            </a:extLst>
          </p:cNvPr>
          <p:cNvSpPr>
            <a:spLocks noGrp="1"/>
          </p:cNvSpPr>
          <p:nvPr>
            <p:ph type="sldNum" sz="quarter" idx="12"/>
          </p:nvPr>
        </p:nvSpPr>
        <p:spPr/>
        <p:txBody>
          <a:bodyPr/>
          <a:lstStyle/>
          <a:p>
            <a:fld id="{1CF24FAA-27FE-415E-9421-3E80B07B7442}" type="slidenum">
              <a:rPr lang="zh-CN" altLang="en-US" smtClean="0"/>
              <a:t>7</a:t>
            </a:fld>
            <a:endParaRPr lang="zh-CN" altLang="en-US" dirty="0"/>
          </a:p>
        </p:txBody>
      </p:sp>
      <p:sp>
        <p:nvSpPr>
          <p:cNvPr id="3" name="TextBox 6">
            <a:extLst>
              <a:ext uri="{FF2B5EF4-FFF2-40B4-BE49-F238E27FC236}">
                <a16:creationId xmlns:a16="http://schemas.microsoft.com/office/drawing/2014/main" id="{016329FE-7D50-9236-5DD6-47714C7B9779}"/>
              </a:ext>
            </a:extLst>
          </p:cNvPr>
          <p:cNvSpPr txBox="1"/>
          <p:nvPr/>
        </p:nvSpPr>
        <p:spPr>
          <a:xfrm>
            <a:off x="799158" y="1540327"/>
            <a:ext cx="7393582" cy="1077218"/>
          </a:xfrm>
          <a:prstGeom prst="rect">
            <a:avLst/>
          </a:prstGeom>
          <a:noFill/>
        </p:spPr>
        <p:txBody>
          <a:bodyPr wrap="square" rtlCol="0">
            <a:spAutoFit/>
          </a:bodyPr>
          <a:lstStyle/>
          <a:p>
            <a:pPr algn="just">
              <a:buFont typeface="Wingdings" pitchFamily="2" charset="2"/>
              <a:buChar char="Ø"/>
            </a:pPr>
            <a:r>
              <a:rPr lang="zh-CN" altLang="en-US" sz="2400" b="1" dirty="0">
                <a:ea typeface="微软雅黑" panose="020B0503020204020204" pitchFamily="34" charset="-122"/>
              </a:rPr>
              <a:t>屏栅电离室</a:t>
            </a:r>
            <a:r>
              <a:rPr lang="en-US" altLang="zh-CN" sz="2400" b="1" dirty="0">
                <a:ea typeface="微软雅黑" panose="020B0503020204020204" pitchFamily="34" charset="-122"/>
              </a:rPr>
              <a:t>(</a:t>
            </a:r>
            <a:r>
              <a:rPr lang="zh-CN" altLang="en-US" sz="2400" b="1" dirty="0">
                <a:ea typeface="微软雅黑" panose="020B0503020204020204" pitchFamily="34" charset="-122"/>
              </a:rPr>
              <a:t>高气压、挡膜</a:t>
            </a:r>
            <a:r>
              <a:rPr lang="en-US" altLang="zh-CN" sz="2400" b="1" dirty="0">
                <a:ea typeface="微软雅黑" panose="020B0503020204020204" pitchFamily="34" charset="-122"/>
              </a:rPr>
              <a:t>)</a:t>
            </a:r>
            <a:r>
              <a:rPr lang="zh-CN" altLang="en-US" sz="2400" dirty="0">
                <a:ea typeface="微软雅黑" panose="020B0503020204020204" pitchFamily="34" charset="-122"/>
              </a:rPr>
              <a:t>：</a:t>
            </a:r>
            <a:r>
              <a:rPr lang="zh-CN" altLang="en-US" sz="2000" dirty="0">
                <a:ea typeface="微软雅黑" panose="020B0503020204020204" pitchFamily="34" charset="-122"/>
              </a:rPr>
              <a:t>是一种新的想法，高的探测效率（</a:t>
            </a:r>
            <a:r>
              <a:rPr lang="en-US" altLang="zh-CN" sz="2000" dirty="0">
                <a:ea typeface="微软雅黑" panose="020B0503020204020204" pitchFamily="34" charset="-122"/>
              </a:rPr>
              <a:t>70%</a:t>
            </a:r>
            <a:r>
              <a:rPr lang="zh-CN" altLang="en-US" sz="2000" dirty="0">
                <a:ea typeface="微软雅黑" panose="020B0503020204020204" pitchFamily="34" charset="-122"/>
              </a:rPr>
              <a:t>），有希望得到</a:t>
            </a:r>
            <a:r>
              <a:rPr lang="zh-CN" altLang="en-US" sz="2000" b="1" dirty="0">
                <a:solidFill>
                  <a:srgbClr val="0000FF"/>
                </a:solidFill>
                <a:ea typeface="微软雅黑" panose="020B0503020204020204" pitchFamily="34" charset="-122"/>
              </a:rPr>
              <a:t>快中子能区</a:t>
            </a:r>
            <a:r>
              <a:rPr lang="en-US" altLang="zh-CN" sz="2000" baseline="30000" dirty="0">
                <a:latin typeface="Times New Roman" panose="02020603050405020304" pitchFamily="18" charset="0"/>
                <a:ea typeface="微软雅黑" panose="020B0503020204020204" pitchFamily="34" charset="-122"/>
                <a:cs typeface="Times New Roman" panose="02020603050405020304" pitchFamily="18" charset="0"/>
              </a:rPr>
              <a:t>235</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U</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000" baseline="30000" dirty="0">
                <a:latin typeface="Times New Roman" panose="02020603050405020304" pitchFamily="18" charset="0"/>
                <a:ea typeface="微软雅黑" panose="020B0503020204020204" pitchFamily="34" charset="-122"/>
                <a:cs typeface="Times New Roman" panose="02020603050405020304" pitchFamily="18" charset="0"/>
              </a:rPr>
              <a:t> 238</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U</a:t>
            </a:r>
            <a:r>
              <a:rPr lang="zh-CN" altLang="en-US" sz="2000" dirty="0">
                <a:ea typeface="微软雅黑" panose="020B0503020204020204" pitchFamily="34" charset="-122"/>
              </a:rPr>
              <a:t>三分裂变中</a:t>
            </a:r>
            <a:r>
              <a:rPr lang="en-US" altLang="zh-CN" sz="2000" dirty="0">
                <a:ea typeface="微软雅黑" panose="020B0503020204020204" pitchFamily="34" charset="-122"/>
              </a:rPr>
              <a:t>α</a:t>
            </a:r>
            <a:r>
              <a:rPr lang="zh-CN" altLang="en-US" sz="2000" dirty="0">
                <a:ea typeface="微软雅黑" panose="020B0503020204020204" pitchFamily="34" charset="-122"/>
              </a:rPr>
              <a:t>和</a:t>
            </a:r>
            <a:r>
              <a:rPr lang="en-US" altLang="zh-CN" sz="2000" dirty="0">
                <a:ea typeface="微软雅黑" panose="020B0503020204020204" pitchFamily="34" charset="-122"/>
              </a:rPr>
              <a:t>t</a:t>
            </a:r>
            <a:r>
              <a:rPr lang="zh-CN" altLang="en-US" sz="2000" dirty="0">
                <a:ea typeface="微软雅黑" panose="020B0503020204020204" pitchFamily="34" charset="-122"/>
              </a:rPr>
              <a:t>的产额测量结果</a:t>
            </a:r>
            <a:endParaRPr lang="en-US" altLang="zh-CN" sz="2000" dirty="0">
              <a:ea typeface="微软雅黑" panose="020B0503020204020204" pitchFamily="34" charset="-122"/>
            </a:endParaRPr>
          </a:p>
        </p:txBody>
      </p:sp>
      <p:sp>
        <p:nvSpPr>
          <p:cNvPr id="4" name="TextBox 6">
            <a:extLst>
              <a:ext uri="{FF2B5EF4-FFF2-40B4-BE49-F238E27FC236}">
                <a16:creationId xmlns:a16="http://schemas.microsoft.com/office/drawing/2014/main" id="{F1C918FD-956F-5332-F905-C258A45C8EF2}"/>
              </a:ext>
            </a:extLst>
          </p:cNvPr>
          <p:cNvSpPr txBox="1"/>
          <p:nvPr/>
        </p:nvSpPr>
        <p:spPr>
          <a:xfrm>
            <a:off x="799158" y="3295073"/>
            <a:ext cx="10769450" cy="769441"/>
          </a:xfrm>
          <a:prstGeom prst="rect">
            <a:avLst/>
          </a:prstGeom>
          <a:noFill/>
        </p:spPr>
        <p:txBody>
          <a:bodyPr wrap="square" rtlCol="0">
            <a:spAutoFit/>
          </a:bodyPr>
          <a:lstStyle/>
          <a:p>
            <a:pPr>
              <a:buFont typeface="Wingdings" pitchFamily="2" charset="2"/>
              <a:buChar char="Ø"/>
            </a:pPr>
            <a:r>
              <a:rPr lang="zh-CN" altLang="en-US" sz="2400" b="1" dirty="0">
                <a:solidFill>
                  <a:srgbClr val="0000FF"/>
                </a:solidFill>
                <a:ea typeface="微软雅黑" panose="020B0503020204020204" pitchFamily="34" charset="-122"/>
              </a:rPr>
              <a:t>时间投影室</a:t>
            </a:r>
            <a:r>
              <a:rPr lang="en-US" altLang="zh-CN" sz="2400" b="1" dirty="0">
                <a:solidFill>
                  <a:srgbClr val="0000FF"/>
                </a:solidFill>
                <a:ea typeface="微软雅黑" panose="020B0503020204020204" pitchFamily="34" charset="-122"/>
              </a:rPr>
              <a:t>(TPC)</a:t>
            </a:r>
            <a:r>
              <a:rPr lang="zh-CN" altLang="en-US" sz="2400" dirty="0">
                <a:ea typeface="微软雅黑" panose="020B0503020204020204" pitchFamily="34" charset="-122"/>
              </a:rPr>
              <a:t>：</a:t>
            </a:r>
            <a:r>
              <a:rPr lang="zh-CN" altLang="en-US" sz="2000" dirty="0">
                <a:ea typeface="微软雅黑" panose="020B0503020204020204" pitchFamily="34" charset="-122"/>
              </a:rPr>
              <a:t>美国</a:t>
            </a:r>
            <a:r>
              <a:rPr lang="en-US" altLang="zh-CN" sz="2000" dirty="0">
                <a:ea typeface="微软雅黑" panose="020B0503020204020204" pitchFamily="34" charset="-122"/>
              </a:rPr>
              <a:t>NIFFTE</a:t>
            </a:r>
            <a:r>
              <a:rPr lang="zh-CN" altLang="en-US" sz="2000" dirty="0">
                <a:ea typeface="微软雅黑" panose="020B0503020204020204" pitchFamily="34" charset="-122"/>
              </a:rPr>
              <a:t>已经在白光中子源得到一系列中子能点的</a:t>
            </a:r>
            <a:r>
              <a:rPr lang="en-US" altLang="zh-CN" sz="2000" dirty="0">
                <a:ea typeface="微软雅黑" panose="020B0503020204020204" pitchFamily="34" charset="-122"/>
              </a:rPr>
              <a:t>T/B</a:t>
            </a:r>
            <a:r>
              <a:rPr lang="zh-CN" altLang="en-US" sz="2000" dirty="0">
                <a:ea typeface="微软雅黑" panose="020B0503020204020204" pitchFamily="34" charset="-122"/>
              </a:rPr>
              <a:t>的测量结果，但是</a:t>
            </a:r>
            <a:r>
              <a:rPr lang="en-US" altLang="zh-CN" sz="2000" baseline="30000" dirty="0">
                <a:ea typeface="微软雅黑" panose="020B0503020204020204" pitchFamily="34" charset="-122"/>
              </a:rPr>
              <a:t>235</a:t>
            </a:r>
            <a:r>
              <a:rPr lang="en-US" altLang="zh-CN" sz="2000" dirty="0">
                <a:ea typeface="微软雅黑" panose="020B0503020204020204" pitchFamily="34" charset="-122"/>
              </a:rPr>
              <a:t>U</a:t>
            </a:r>
            <a:r>
              <a:rPr lang="zh-CN" altLang="en-US" sz="2000" dirty="0">
                <a:ea typeface="微软雅黑" panose="020B0503020204020204" pitchFamily="34" charset="-122"/>
              </a:rPr>
              <a:t>和</a:t>
            </a:r>
            <a:r>
              <a:rPr lang="en-US" altLang="zh-CN" sz="2000" baseline="30000" dirty="0">
                <a:ea typeface="微软雅黑" panose="020B0503020204020204" pitchFamily="34" charset="-122"/>
              </a:rPr>
              <a:t>238</a:t>
            </a:r>
            <a:r>
              <a:rPr lang="en-US" altLang="zh-CN" sz="2000" dirty="0">
                <a:ea typeface="微软雅黑" panose="020B0503020204020204" pitchFamily="34" charset="-122"/>
              </a:rPr>
              <a:t>U</a:t>
            </a:r>
            <a:r>
              <a:rPr lang="zh-CN" altLang="en-US" sz="2000" dirty="0">
                <a:ea typeface="微软雅黑" panose="020B0503020204020204" pitchFamily="34" charset="-122"/>
              </a:rPr>
              <a:t>混合样品的实验结果</a:t>
            </a:r>
            <a:endParaRPr lang="en-US" altLang="zh-CN" sz="2000" dirty="0">
              <a:ea typeface="微软雅黑" panose="020B0503020204020204" pitchFamily="34" charset="-122"/>
            </a:endParaRPr>
          </a:p>
        </p:txBody>
      </p:sp>
      <p:pic>
        <p:nvPicPr>
          <p:cNvPr id="8" name="图片 7">
            <a:extLst>
              <a:ext uri="{FF2B5EF4-FFF2-40B4-BE49-F238E27FC236}">
                <a16:creationId xmlns:a16="http://schemas.microsoft.com/office/drawing/2014/main" id="{07720109-4F61-AC81-B682-773F6E04EC3F}"/>
              </a:ext>
            </a:extLst>
          </p:cNvPr>
          <p:cNvPicPr>
            <a:picLocks noChangeAspect="1"/>
          </p:cNvPicPr>
          <p:nvPr/>
        </p:nvPicPr>
        <p:blipFill rotWithShape="1">
          <a:blip r:embed="rId3"/>
          <a:srcRect l="34250" t="46015" r="35825" b="7441"/>
          <a:stretch/>
        </p:blipFill>
        <p:spPr>
          <a:xfrm>
            <a:off x="1001551" y="4206696"/>
            <a:ext cx="2533081" cy="2335775"/>
          </a:xfrm>
          <a:prstGeom prst="rect">
            <a:avLst/>
          </a:prstGeom>
        </p:spPr>
      </p:pic>
      <p:pic>
        <p:nvPicPr>
          <p:cNvPr id="9" name="图片 8">
            <a:extLst>
              <a:ext uri="{FF2B5EF4-FFF2-40B4-BE49-F238E27FC236}">
                <a16:creationId xmlns:a16="http://schemas.microsoft.com/office/drawing/2014/main" id="{694F1E46-25A4-387D-E796-9A448FE2E72B}"/>
              </a:ext>
            </a:extLst>
          </p:cNvPr>
          <p:cNvPicPr>
            <a:picLocks noChangeAspect="1"/>
          </p:cNvPicPr>
          <p:nvPr/>
        </p:nvPicPr>
        <p:blipFill rotWithShape="1">
          <a:blip r:embed="rId4"/>
          <a:srcRect l="25588" t="42149" r="26376" b="2181"/>
          <a:stretch/>
        </p:blipFill>
        <p:spPr>
          <a:xfrm>
            <a:off x="3791744" y="4070991"/>
            <a:ext cx="3568498" cy="2451777"/>
          </a:xfrm>
          <a:prstGeom prst="rect">
            <a:avLst/>
          </a:prstGeom>
        </p:spPr>
      </p:pic>
      <p:pic>
        <p:nvPicPr>
          <p:cNvPr id="10" name="图片 9">
            <a:extLst>
              <a:ext uri="{FF2B5EF4-FFF2-40B4-BE49-F238E27FC236}">
                <a16:creationId xmlns:a16="http://schemas.microsoft.com/office/drawing/2014/main" id="{F42E0412-DC33-A9BE-D30D-DECAC28F9583}"/>
              </a:ext>
            </a:extLst>
          </p:cNvPr>
          <p:cNvPicPr>
            <a:picLocks noChangeAspect="1"/>
          </p:cNvPicPr>
          <p:nvPr/>
        </p:nvPicPr>
        <p:blipFill rotWithShape="1">
          <a:blip r:embed="rId5"/>
          <a:srcRect l="25588" t="29118" r="27951" b="17384"/>
          <a:stretch/>
        </p:blipFill>
        <p:spPr>
          <a:xfrm>
            <a:off x="7787251" y="4064514"/>
            <a:ext cx="3403198" cy="2323147"/>
          </a:xfrm>
          <a:prstGeom prst="rect">
            <a:avLst/>
          </a:prstGeom>
        </p:spPr>
      </p:pic>
      <p:pic>
        <p:nvPicPr>
          <p:cNvPr id="12" name="图片 11">
            <a:extLst>
              <a:ext uri="{FF2B5EF4-FFF2-40B4-BE49-F238E27FC236}">
                <a16:creationId xmlns:a16="http://schemas.microsoft.com/office/drawing/2014/main" id="{B0EF92B6-0EB5-1224-EDD2-76B2BA6A7D19}"/>
              </a:ext>
            </a:extLst>
          </p:cNvPr>
          <p:cNvPicPr>
            <a:picLocks noChangeAspect="1"/>
          </p:cNvPicPr>
          <p:nvPr/>
        </p:nvPicPr>
        <p:blipFill>
          <a:blip r:embed="rId6"/>
          <a:stretch>
            <a:fillRect/>
          </a:stretch>
        </p:blipFill>
        <p:spPr>
          <a:xfrm>
            <a:off x="8454201" y="1231401"/>
            <a:ext cx="2682359" cy="2102019"/>
          </a:xfrm>
          <a:prstGeom prst="rect">
            <a:avLst/>
          </a:prstGeom>
        </p:spPr>
      </p:pic>
    </p:spTree>
    <p:extLst>
      <p:ext uri="{BB962C8B-B14F-4D97-AF65-F5344CB8AC3E}">
        <p14:creationId xmlns:p14="http://schemas.microsoft.com/office/powerpoint/2010/main" val="3306419825"/>
      </p:ext>
    </p:extLst>
  </p:cSld>
  <p:clrMapOvr>
    <a:masterClrMapping/>
  </p:clrMapOvr>
  <p:transition advTm="29882">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2C384-F4C0-220A-E294-B13FD7E4024A}"/>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60C8A55A-C021-2698-B3E1-9EFCB119FE4B}"/>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1731D81E-C85E-DD15-CCF0-B9AC49B23858}"/>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E22E9B13-CCB6-FFCE-2B80-DCC2FFCC6741}"/>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489396EA-AE73-84DF-AD74-716783417D00}"/>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34607F0E-13F3-19EB-9380-E9225AC4432A}"/>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CF8151DD-A349-AF28-208F-DD97918D6FD4}"/>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F4BF8E7E-9FFA-5949-B8F8-A7380BF5FB78}"/>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16F2F046-094D-D2C0-5DA8-7F67195591B9}"/>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D68BF8C5-5CFF-4736-46D0-5752101488E7}"/>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8DAD374B-AFE7-728F-E885-33EEC70D6F46}"/>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38CD3832-3AAA-6FC8-3F85-B5B5F32506D3}"/>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1.</a:t>
            </a:r>
            <a:r>
              <a:rPr lang="zh-CN" altLang="en-US" sz="2800" b="1" dirty="0">
                <a:solidFill>
                  <a:srgbClr val="0000FF"/>
                </a:solidFill>
                <a:latin typeface="Times New Roman" pitchFamily="18" charset="0"/>
                <a:ea typeface="微软雅黑" pitchFamily="34" charset="-122"/>
                <a:cs typeface="Times New Roman" pitchFamily="18" charset="0"/>
              </a:rPr>
              <a:t> 研究背景</a:t>
            </a:r>
          </a:p>
        </p:txBody>
      </p:sp>
      <p:sp>
        <p:nvSpPr>
          <p:cNvPr id="6" name="灯片编号占位符 5">
            <a:extLst>
              <a:ext uri="{FF2B5EF4-FFF2-40B4-BE49-F238E27FC236}">
                <a16:creationId xmlns:a16="http://schemas.microsoft.com/office/drawing/2014/main" id="{02B49BF8-CD2B-7315-83BC-A55FB735B722}"/>
              </a:ext>
            </a:extLst>
          </p:cNvPr>
          <p:cNvSpPr>
            <a:spLocks noGrp="1"/>
          </p:cNvSpPr>
          <p:nvPr>
            <p:ph type="sldNum" sz="quarter" idx="12"/>
          </p:nvPr>
        </p:nvSpPr>
        <p:spPr/>
        <p:txBody>
          <a:bodyPr/>
          <a:lstStyle/>
          <a:p>
            <a:fld id="{1CF24FAA-27FE-415E-9421-3E80B07B7442}" type="slidenum">
              <a:rPr lang="zh-CN" altLang="en-US" smtClean="0"/>
              <a:t>8</a:t>
            </a:fld>
            <a:endParaRPr lang="zh-CN" altLang="en-US" dirty="0"/>
          </a:p>
        </p:txBody>
      </p:sp>
      <p:sp>
        <p:nvSpPr>
          <p:cNvPr id="4" name="矩形 3">
            <a:extLst>
              <a:ext uri="{FF2B5EF4-FFF2-40B4-BE49-F238E27FC236}">
                <a16:creationId xmlns:a16="http://schemas.microsoft.com/office/drawing/2014/main" id="{F4EF748F-A531-A3CA-B953-D9F234488C1D}"/>
              </a:ext>
            </a:extLst>
          </p:cNvPr>
          <p:cNvSpPr/>
          <p:nvPr/>
        </p:nvSpPr>
        <p:spPr>
          <a:xfrm>
            <a:off x="735902" y="1560410"/>
            <a:ext cx="10832706" cy="973280"/>
          </a:xfrm>
          <a:prstGeom prst="rect">
            <a:avLst/>
          </a:prstGeom>
        </p:spPr>
        <p:txBody>
          <a:bodyPr wrap="square">
            <a:spAutoFit/>
          </a:bodyPr>
          <a:lstStyle/>
          <a:p>
            <a:pPr marL="285750" indent="-285750" algn="just">
              <a:lnSpc>
                <a:spcPct val="125000"/>
              </a:lnSpc>
              <a:buFont typeface="Arial" panose="020B0604020202020204" pitchFamily="34" charset="0"/>
              <a:buChar char="•"/>
            </a:pP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本工作将基于时间投影室</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(MTPC)</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开展</a:t>
            </a:r>
            <a:r>
              <a:rPr lang="en-US" altLang="zh-CN" sz="2400" baseline="30000" dirty="0">
                <a:latin typeface="Times New Roman" panose="02020603050405020304" pitchFamily="18" charset="0"/>
                <a:ea typeface="微软雅黑" panose="020B0503020204020204" pitchFamily="34" charset="-122"/>
                <a:cs typeface="Times New Roman" panose="02020603050405020304" pitchFamily="18" charset="0"/>
              </a:rPr>
              <a:t>252</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Cf</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自发三分裂变和中子诱发</a:t>
            </a:r>
            <a:r>
              <a:rPr lang="en-US" altLang="zh-CN" sz="2400" baseline="30000" dirty="0">
                <a:latin typeface="Times New Roman" panose="02020603050405020304" pitchFamily="18" charset="0"/>
                <a:ea typeface="微软雅黑" panose="020B0503020204020204" pitchFamily="34" charset="-122"/>
                <a:cs typeface="Times New Roman" panose="02020603050405020304" pitchFamily="18" charset="0"/>
              </a:rPr>
              <a:t>235</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U</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三分裂变的轻带电粒子测量方法研究</a:t>
            </a:r>
            <a:endParaRPr lang="zh-CN" altLang="en-US"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5">
            <a:extLst>
              <a:ext uri="{FF2B5EF4-FFF2-40B4-BE49-F238E27FC236}">
                <a16:creationId xmlns:a16="http://schemas.microsoft.com/office/drawing/2014/main" id="{FDE16631-D2B6-CA46-6808-2247B8E2FB3D}"/>
              </a:ext>
            </a:extLst>
          </p:cNvPr>
          <p:cNvSpPr txBox="1"/>
          <p:nvPr/>
        </p:nvSpPr>
        <p:spPr>
          <a:xfrm>
            <a:off x="1125639" y="2773403"/>
            <a:ext cx="4608512"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AutoNum type="arabicPeriod"/>
            </a:pPr>
            <a:r>
              <a:rPr lang="zh-CN" altLang="en-US" sz="2400" dirty="0">
                <a:latin typeface="Cambria Math" panose="02040503050406030204" pitchFamily="18" charset="0"/>
                <a:ea typeface="黑体" panose="02010609060101010101" charset="-122"/>
                <a:cs typeface="Cambria Math" panose="02040503050406030204" pitchFamily="18" charset="0"/>
              </a:rPr>
              <a:t>具有</a:t>
            </a:r>
            <a:r>
              <a:rPr lang="zh-CN" altLang="en-US" sz="2400" dirty="0">
                <a:solidFill>
                  <a:srgbClr val="0000FF"/>
                </a:solidFill>
                <a:latin typeface="Cambria Math" panose="02040503050406030204" pitchFamily="18" charset="0"/>
                <a:ea typeface="黑体" panose="02010609060101010101" charset="-122"/>
                <a:cs typeface="Cambria Math" panose="02040503050406030204" pitchFamily="18" charset="0"/>
              </a:rPr>
              <a:t>较强</a:t>
            </a:r>
            <a:r>
              <a:rPr lang="zh-CN" altLang="en-US" sz="2400" dirty="0">
                <a:latin typeface="Cambria Math" panose="02040503050406030204" pitchFamily="18" charset="0"/>
                <a:ea typeface="黑体" panose="02010609060101010101" charset="-122"/>
                <a:cs typeface="Cambria Math" panose="02040503050406030204" pitchFamily="18" charset="0"/>
              </a:rPr>
              <a:t>粒子</a:t>
            </a:r>
            <a:r>
              <a:rPr lang="zh-CN" altLang="en-US" sz="2400" dirty="0">
                <a:solidFill>
                  <a:srgbClr val="0000FF"/>
                </a:solidFill>
                <a:latin typeface="Cambria Math" panose="02040503050406030204" pitchFamily="18" charset="0"/>
                <a:ea typeface="黑体" panose="02010609060101010101" charset="-122"/>
                <a:cs typeface="Cambria Math" panose="02040503050406030204" pitchFamily="18" charset="0"/>
              </a:rPr>
              <a:t>分辨能力；</a:t>
            </a:r>
            <a:endParaRPr lang="en-US" altLang="zh-CN" sz="2400" dirty="0">
              <a:solidFill>
                <a:srgbClr val="0000FF"/>
              </a:solidFill>
              <a:latin typeface="Cambria Math" panose="02040503050406030204" pitchFamily="18" charset="0"/>
              <a:ea typeface="黑体" panose="02010609060101010101" charset="-122"/>
              <a:cs typeface="Cambria Math" panose="02040503050406030204" pitchFamily="18" charset="0"/>
            </a:endParaRPr>
          </a:p>
          <a:p>
            <a:pPr marL="457200" indent="-457200">
              <a:buAutoNum type="arabicPeriod"/>
            </a:pPr>
            <a:endParaRPr lang="en-US" altLang="zh-CN" sz="2400" dirty="0">
              <a:solidFill>
                <a:srgbClr val="0000FF"/>
              </a:solidFill>
              <a:latin typeface="Cambria Math" panose="02040503050406030204" pitchFamily="18" charset="0"/>
              <a:ea typeface="黑体" panose="02010609060101010101" charset="-122"/>
              <a:cs typeface="Cambria Math" panose="02040503050406030204" pitchFamily="18" charset="0"/>
            </a:endParaRPr>
          </a:p>
          <a:p>
            <a:pPr marL="457200" indent="-457200">
              <a:buAutoNum type="arabicPeriod"/>
            </a:pPr>
            <a:r>
              <a:rPr lang="zh-CN" altLang="en-US" sz="2400" dirty="0">
                <a:latin typeface="Cambria Math" panose="02040503050406030204" pitchFamily="18" charset="0"/>
                <a:ea typeface="黑体" panose="02010609060101010101" charset="-122"/>
                <a:cs typeface="Cambria Math" panose="02040503050406030204" pitchFamily="18" charset="0"/>
              </a:rPr>
              <a:t>可调气压的</a:t>
            </a:r>
            <a:r>
              <a:rPr lang="en-US" altLang="zh-CN" sz="2400" dirty="0">
                <a:latin typeface="Cambria Math" panose="02040503050406030204" pitchFamily="18" charset="0"/>
                <a:ea typeface="黑体" panose="02010609060101010101" charset="-122"/>
                <a:cs typeface="Cambria Math" panose="02040503050406030204" pitchFamily="18" charset="0"/>
              </a:rPr>
              <a:t>MTPC</a:t>
            </a:r>
            <a:r>
              <a:rPr lang="zh-CN" altLang="en-US" sz="2400" dirty="0">
                <a:latin typeface="Cambria Math" panose="02040503050406030204" pitchFamily="18" charset="0"/>
                <a:ea typeface="黑体" panose="02010609060101010101" charset="-122"/>
                <a:cs typeface="Cambria Math" panose="02040503050406030204" pitchFamily="18" charset="0"/>
              </a:rPr>
              <a:t>已研制完成。</a:t>
            </a:r>
            <a:endParaRPr lang="en-US" altLang="zh-CN" sz="2400" dirty="0">
              <a:latin typeface="Cambria Math" panose="02040503050406030204" pitchFamily="18" charset="0"/>
              <a:ea typeface="黑体" panose="02010609060101010101" charset="-122"/>
              <a:cs typeface="Cambria Math" panose="02040503050406030204" pitchFamily="18" charset="0"/>
            </a:endParaRPr>
          </a:p>
        </p:txBody>
      </p:sp>
      <p:pic>
        <p:nvPicPr>
          <p:cNvPr id="9" name="图片 8">
            <a:extLst>
              <a:ext uri="{FF2B5EF4-FFF2-40B4-BE49-F238E27FC236}">
                <a16:creationId xmlns:a16="http://schemas.microsoft.com/office/drawing/2014/main" id="{A2508D7C-EA02-00FD-CBF9-420DC72C70A0}"/>
              </a:ext>
            </a:extLst>
          </p:cNvPr>
          <p:cNvPicPr>
            <a:picLocks noChangeAspect="1"/>
          </p:cNvPicPr>
          <p:nvPr/>
        </p:nvPicPr>
        <p:blipFill>
          <a:blip r:embed="rId3"/>
          <a:srcRect t="17671" r="-1389" b="8762"/>
          <a:stretch/>
        </p:blipFill>
        <p:spPr>
          <a:xfrm>
            <a:off x="6457851" y="2143368"/>
            <a:ext cx="4787097" cy="4631324"/>
          </a:xfrm>
          <a:prstGeom prst="rect">
            <a:avLst/>
          </a:prstGeom>
        </p:spPr>
      </p:pic>
    </p:spTree>
    <p:extLst>
      <p:ext uri="{BB962C8B-B14F-4D97-AF65-F5344CB8AC3E}">
        <p14:creationId xmlns:p14="http://schemas.microsoft.com/office/powerpoint/2010/main" val="113164181"/>
      </p:ext>
    </p:extLst>
  </p:cSld>
  <p:clrMapOvr>
    <a:masterClrMapping/>
  </p:clrMapOvr>
  <p:transition advTm="29882">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921E3-1EC9-3F0D-13E8-18C2BBD5347F}"/>
            </a:ext>
          </a:extLst>
        </p:cNvPr>
        <p:cNvGrpSpPr/>
        <p:nvPr/>
      </p:nvGrpSpPr>
      <p:grpSpPr>
        <a:xfrm>
          <a:off x="0" y="0"/>
          <a:ext cx="0" cy="0"/>
          <a:chOff x="0" y="0"/>
          <a:chExt cx="0" cy="0"/>
        </a:xfrm>
      </p:grpSpPr>
      <p:grpSp>
        <p:nvGrpSpPr>
          <p:cNvPr id="7170" name="Group 2">
            <a:extLst>
              <a:ext uri="{FF2B5EF4-FFF2-40B4-BE49-F238E27FC236}">
                <a16:creationId xmlns:a16="http://schemas.microsoft.com/office/drawing/2014/main" id="{7E90FF1D-4482-D9EB-5501-09FCBE100346}"/>
              </a:ext>
            </a:extLst>
          </p:cNvPr>
          <p:cNvGrpSpPr>
            <a:grpSpLocks/>
          </p:cNvGrpSpPr>
          <p:nvPr/>
        </p:nvGrpSpPr>
        <p:grpSpPr bwMode="auto">
          <a:xfrm>
            <a:off x="1591407" y="315810"/>
            <a:ext cx="9009185" cy="1052512"/>
            <a:chOff x="0" y="1536"/>
            <a:chExt cx="5675" cy="663"/>
          </a:xfrm>
        </p:grpSpPr>
        <p:grpSp>
          <p:nvGrpSpPr>
            <p:cNvPr id="7175" name="Group 3">
              <a:extLst>
                <a:ext uri="{FF2B5EF4-FFF2-40B4-BE49-F238E27FC236}">
                  <a16:creationId xmlns:a16="http://schemas.microsoft.com/office/drawing/2014/main" id="{0E12D7A3-A8F4-A892-A52D-D340B38C7658}"/>
                </a:ext>
              </a:extLst>
            </p:cNvPr>
            <p:cNvGrpSpPr>
              <a:grpSpLocks/>
            </p:cNvGrpSpPr>
            <p:nvPr/>
          </p:nvGrpSpPr>
          <p:grpSpPr bwMode="auto">
            <a:xfrm>
              <a:off x="184" y="1604"/>
              <a:ext cx="450" cy="299"/>
              <a:chOff x="719" y="336"/>
              <a:chExt cx="626" cy="432"/>
            </a:xfrm>
          </p:grpSpPr>
          <p:sp>
            <p:nvSpPr>
              <p:cNvPr id="20" name="Rectangle 4">
                <a:extLst>
                  <a:ext uri="{FF2B5EF4-FFF2-40B4-BE49-F238E27FC236}">
                    <a16:creationId xmlns:a16="http://schemas.microsoft.com/office/drawing/2014/main" id="{411CE141-D6FF-ED6F-DC22-C870041C7E79}"/>
                  </a:ext>
                </a:extLst>
              </p:cNvPr>
              <p:cNvSpPr>
                <a:spLocks noChangeArrowheads="1"/>
              </p:cNvSpPr>
              <p:nvPr/>
            </p:nvSpPr>
            <p:spPr bwMode="auto">
              <a:xfrm>
                <a:off x="719" y="336"/>
                <a:ext cx="385" cy="432"/>
              </a:xfrm>
              <a:prstGeom prst="rect">
                <a:avLst/>
              </a:prstGeom>
              <a:solidFill>
                <a:srgbClr val="3333C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21" name="Rectangle 5">
                <a:extLst>
                  <a:ext uri="{FF2B5EF4-FFF2-40B4-BE49-F238E27FC236}">
                    <a16:creationId xmlns:a16="http://schemas.microsoft.com/office/drawing/2014/main" id="{FCCA1E0A-CC1F-C2E5-53B7-E7AAE9893BD5}"/>
                  </a:ext>
                </a:extLst>
              </p:cNvPr>
              <p:cNvSpPr>
                <a:spLocks noChangeArrowheads="1"/>
              </p:cNvSpPr>
              <p:nvPr/>
            </p:nvSpPr>
            <p:spPr bwMode="auto">
              <a:xfrm>
                <a:off x="1056" y="336"/>
                <a:ext cx="289" cy="432"/>
              </a:xfrm>
              <a:prstGeom prst="rect">
                <a:avLst/>
              </a:prstGeom>
              <a:gradFill rotWithShape="0">
                <a:gsLst>
                  <a:gs pos="0">
                    <a:srgbClr val="3333C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grpSp>
          <p:nvGrpSpPr>
            <p:cNvPr id="7176" name="Group 6">
              <a:extLst>
                <a:ext uri="{FF2B5EF4-FFF2-40B4-BE49-F238E27FC236}">
                  <a16:creationId xmlns:a16="http://schemas.microsoft.com/office/drawing/2014/main" id="{04523A94-300C-53AC-E905-8E9FEF16B27E}"/>
                </a:ext>
              </a:extLst>
            </p:cNvPr>
            <p:cNvGrpSpPr>
              <a:grpSpLocks/>
            </p:cNvGrpSpPr>
            <p:nvPr/>
          </p:nvGrpSpPr>
          <p:grpSpPr bwMode="auto">
            <a:xfrm>
              <a:off x="263" y="1870"/>
              <a:ext cx="466" cy="299"/>
              <a:chOff x="912" y="2640"/>
              <a:chExt cx="672" cy="432"/>
            </a:xfrm>
          </p:grpSpPr>
          <p:sp>
            <p:nvSpPr>
              <p:cNvPr id="18" name="Rectangle 7">
                <a:extLst>
                  <a:ext uri="{FF2B5EF4-FFF2-40B4-BE49-F238E27FC236}">
                    <a16:creationId xmlns:a16="http://schemas.microsoft.com/office/drawing/2014/main" id="{41D883CC-3055-7044-42F4-24FB9C75832D}"/>
                  </a:ext>
                </a:extLst>
              </p:cNvPr>
              <p:cNvSpPr>
                <a:spLocks noChangeArrowheads="1"/>
              </p:cNvSpPr>
              <p:nvPr/>
            </p:nvSpPr>
            <p:spPr bwMode="auto">
              <a:xfrm>
                <a:off x="912" y="2640"/>
                <a:ext cx="385" cy="432"/>
              </a:xfrm>
              <a:prstGeom prst="rect">
                <a:avLst/>
              </a:prstGeom>
              <a:solidFill>
                <a:srgbClr val="FFCF01"/>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9" name="Rectangle 8">
                <a:extLst>
                  <a:ext uri="{FF2B5EF4-FFF2-40B4-BE49-F238E27FC236}">
                    <a16:creationId xmlns:a16="http://schemas.microsoft.com/office/drawing/2014/main" id="{FF778B3F-C39B-34E2-46E4-82DA2A2184D8}"/>
                  </a:ext>
                </a:extLst>
              </p:cNvPr>
              <p:cNvSpPr>
                <a:spLocks noChangeArrowheads="1"/>
              </p:cNvSpPr>
              <p:nvPr/>
            </p:nvSpPr>
            <p:spPr bwMode="auto">
              <a:xfrm>
                <a:off x="1249" y="2640"/>
                <a:ext cx="335" cy="432"/>
              </a:xfrm>
              <a:prstGeom prst="rect">
                <a:avLst/>
              </a:prstGeom>
              <a:gradFill rotWithShape="0">
                <a:gsLst>
                  <a:gs pos="0">
                    <a:srgbClr val="FFCF01"/>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15" name="Rectangle 9">
              <a:extLst>
                <a:ext uri="{FF2B5EF4-FFF2-40B4-BE49-F238E27FC236}">
                  <a16:creationId xmlns:a16="http://schemas.microsoft.com/office/drawing/2014/main" id="{2853E053-E38B-4D1C-24DF-1A4FDE64DB06}"/>
                </a:ext>
              </a:extLst>
            </p:cNvPr>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6" name="Rectangle 10">
              <a:extLst>
                <a:ext uri="{FF2B5EF4-FFF2-40B4-BE49-F238E27FC236}">
                  <a16:creationId xmlns:a16="http://schemas.microsoft.com/office/drawing/2014/main" id="{F1827D05-F054-A016-E5F9-B7923A1D7A65}"/>
                </a:ext>
              </a:extLst>
            </p:cNvPr>
            <p:cNvSpPr>
              <a:spLocks noChangeArrowheads="1"/>
            </p:cNvSpPr>
            <p:nvPr/>
          </p:nvSpPr>
          <p:spPr bwMode="auto">
            <a:xfrm>
              <a:off x="400" y="1536"/>
              <a:ext cx="20" cy="663"/>
            </a:xfrm>
            <a:prstGeom prst="rect">
              <a:avLst/>
            </a:prstGeom>
            <a:solidFill>
              <a:srgbClr val="1C1C1C"/>
            </a:solidFill>
            <a:ln>
              <a:noFill/>
            </a:ln>
          </p:spPr>
          <p:txBody>
            <a:bodyPr wrap="none" anchor="ctr"/>
            <a:lstStyle/>
            <a:p>
              <a:pPr>
                <a:defRPr/>
              </a:pPr>
              <a:endParaRPr lang="zh-CN" altLang="en-US" kern="0">
                <a:solidFill>
                  <a:sysClr val="windowText" lastClr="000000"/>
                </a:solidFill>
                <a:latin typeface="Arial" charset="0"/>
                <a:ea typeface="宋体" charset="-122"/>
              </a:endParaRPr>
            </a:p>
          </p:txBody>
        </p:sp>
        <p:sp>
          <p:nvSpPr>
            <p:cNvPr id="17" name="Rectangle 11">
              <a:extLst>
                <a:ext uri="{FF2B5EF4-FFF2-40B4-BE49-F238E27FC236}">
                  <a16:creationId xmlns:a16="http://schemas.microsoft.com/office/drawing/2014/main" id="{84FF7F99-DF70-BA37-045A-4A9BFD66A94E}"/>
                </a:ext>
              </a:extLst>
            </p:cNvPr>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a:noFill/>
            </a:ln>
          </p:spPr>
          <p:txBody>
            <a:bodyPr wrap="none" anchor="ctr"/>
            <a:lstStyle/>
            <a:p>
              <a:pPr>
                <a:defRPr/>
              </a:pPr>
              <a:endParaRPr lang="zh-CN" altLang="en-US" kern="0">
                <a:solidFill>
                  <a:sysClr val="windowText" lastClr="000000"/>
                </a:solidFill>
                <a:latin typeface="Arial" charset="0"/>
                <a:ea typeface="宋体" charset="-122"/>
              </a:endParaRPr>
            </a:p>
          </p:txBody>
        </p:sp>
      </p:grpSp>
      <p:sp>
        <p:nvSpPr>
          <p:cNvPr id="2" name="TextBox 21">
            <a:extLst>
              <a:ext uri="{FF2B5EF4-FFF2-40B4-BE49-F238E27FC236}">
                <a16:creationId xmlns:a16="http://schemas.microsoft.com/office/drawing/2014/main" id="{51DA2666-A311-2126-200D-B090362129AA}"/>
              </a:ext>
            </a:extLst>
          </p:cNvPr>
          <p:cNvSpPr txBox="1">
            <a:spLocks noChangeArrowheads="1"/>
          </p:cNvSpPr>
          <p:nvPr/>
        </p:nvSpPr>
        <p:spPr bwMode="auto">
          <a:xfrm>
            <a:off x="2441961" y="335231"/>
            <a:ext cx="8997462" cy="66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宋体" charset="-122"/>
              </a:defRPr>
            </a:lvl1pPr>
            <a:lvl2pPr marL="742950" indent="-285750" eaLnBrk="0" hangingPunct="0">
              <a:defRPr sz="2400">
                <a:solidFill>
                  <a:schemeClr val="accent2"/>
                </a:solidFill>
                <a:latin typeface="Arial" charset="0"/>
                <a:ea typeface="宋体" charset="-122"/>
              </a:defRPr>
            </a:lvl2pPr>
            <a:lvl3pPr marL="1143000" indent="-228600" eaLnBrk="0" hangingPunct="0">
              <a:defRPr sz="2400">
                <a:solidFill>
                  <a:schemeClr val="accent2"/>
                </a:solidFill>
                <a:latin typeface="Arial" charset="0"/>
                <a:ea typeface="宋体" charset="-122"/>
              </a:defRPr>
            </a:lvl3pPr>
            <a:lvl4pPr marL="1600200" indent="-228600" eaLnBrk="0" hangingPunct="0">
              <a:defRPr sz="2400">
                <a:solidFill>
                  <a:schemeClr val="accent2"/>
                </a:solidFill>
                <a:latin typeface="Arial" charset="0"/>
                <a:ea typeface="宋体" charset="-122"/>
              </a:defRPr>
            </a:lvl4pPr>
            <a:lvl5pPr marL="2057400" indent="-228600" eaLnBrk="0" hangingPunct="0">
              <a:defRPr sz="2400">
                <a:solidFill>
                  <a:schemeClr val="accent2"/>
                </a:solidFill>
                <a:latin typeface="Arial" charset="0"/>
                <a:ea typeface="宋体" charset="-122"/>
              </a:defRPr>
            </a:lvl5pPr>
            <a:lvl6pPr marL="2514600" indent="-228600" eaLnBrk="0" fontAlgn="base" hangingPunct="0">
              <a:spcBef>
                <a:spcPct val="0"/>
              </a:spcBef>
              <a:spcAft>
                <a:spcPct val="0"/>
              </a:spcAft>
              <a:defRPr sz="2400">
                <a:solidFill>
                  <a:schemeClr val="accent2"/>
                </a:solidFill>
                <a:latin typeface="Arial" charset="0"/>
                <a:ea typeface="宋体" charset="-122"/>
              </a:defRPr>
            </a:lvl6pPr>
            <a:lvl7pPr marL="2971800" indent="-228600" eaLnBrk="0" fontAlgn="base" hangingPunct="0">
              <a:spcBef>
                <a:spcPct val="0"/>
              </a:spcBef>
              <a:spcAft>
                <a:spcPct val="0"/>
              </a:spcAft>
              <a:defRPr sz="2400">
                <a:solidFill>
                  <a:schemeClr val="accent2"/>
                </a:solidFill>
                <a:latin typeface="Arial" charset="0"/>
                <a:ea typeface="宋体" charset="-122"/>
              </a:defRPr>
            </a:lvl7pPr>
            <a:lvl8pPr marL="3429000" indent="-228600" eaLnBrk="0" fontAlgn="base" hangingPunct="0">
              <a:spcBef>
                <a:spcPct val="0"/>
              </a:spcBef>
              <a:spcAft>
                <a:spcPct val="0"/>
              </a:spcAft>
              <a:defRPr sz="2400">
                <a:solidFill>
                  <a:schemeClr val="accent2"/>
                </a:solidFill>
                <a:latin typeface="Arial" charset="0"/>
                <a:ea typeface="宋体" charset="-122"/>
              </a:defRPr>
            </a:lvl8pPr>
            <a:lvl9pPr marL="3886200" indent="-228600" eaLnBrk="0" fontAlgn="base" hangingPunct="0">
              <a:spcBef>
                <a:spcPct val="0"/>
              </a:spcBef>
              <a:spcAft>
                <a:spcPct val="0"/>
              </a:spcAft>
              <a:defRPr sz="2400">
                <a:solidFill>
                  <a:schemeClr val="accent2"/>
                </a:solidFill>
                <a:latin typeface="Arial" charset="0"/>
                <a:ea typeface="宋体" charset="-122"/>
              </a:defRPr>
            </a:lvl9pPr>
          </a:lstStyle>
          <a:p>
            <a:pPr fontAlgn="base">
              <a:lnSpc>
                <a:spcPct val="150000"/>
              </a:lnSpc>
              <a:spcBef>
                <a:spcPct val="0"/>
              </a:spcBef>
              <a:spcAft>
                <a:spcPct val="0"/>
              </a:spcAft>
            </a:pPr>
            <a:r>
              <a:rPr lang="en-US" altLang="zh-CN" sz="2800" b="1" dirty="0">
                <a:solidFill>
                  <a:srgbClr val="0000FF"/>
                </a:solidFill>
                <a:latin typeface="Times New Roman" pitchFamily="18" charset="0"/>
                <a:ea typeface="微软雅黑" pitchFamily="34" charset="-122"/>
                <a:cs typeface="Times New Roman" pitchFamily="18" charset="0"/>
              </a:rPr>
              <a:t>2.</a:t>
            </a:r>
            <a:r>
              <a:rPr lang="zh-CN" altLang="en-US" sz="2800" b="1" dirty="0">
                <a:solidFill>
                  <a:srgbClr val="0000FF"/>
                </a:solidFill>
                <a:latin typeface="Times New Roman" pitchFamily="18" charset="0"/>
                <a:ea typeface="微软雅黑" pitchFamily="34" charset="-122"/>
                <a:cs typeface="Times New Roman" pitchFamily="18" charset="0"/>
              </a:rPr>
              <a:t> </a:t>
            </a:r>
            <a:r>
              <a:rPr lang="en-US" altLang="zh-CN" sz="2800" b="1" baseline="30000" dirty="0">
                <a:solidFill>
                  <a:srgbClr val="0000FF"/>
                </a:solidFill>
                <a:latin typeface="Times New Roman" pitchFamily="18" charset="0"/>
                <a:ea typeface="微软雅黑" pitchFamily="34" charset="-122"/>
                <a:cs typeface="Times New Roman" pitchFamily="18" charset="0"/>
              </a:rPr>
              <a:t>252</a:t>
            </a:r>
            <a:r>
              <a:rPr lang="en-US" altLang="zh-CN" sz="2800" b="1" dirty="0">
                <a:solidFill>
                  <a:srgbClr val="0000FF"/>
                </a:solidFill>
                <a:latin typeface="Times New Roman" pitchFamily="18" charset="0"/>
                <a:ea typeface="微软雅黑" pitchFamily="34" charset="-122"/>
                <a:cs typeface="Times New Roman" pitchFamily="18" charset="0"/>
              </a:rPr>
              <a:t>Cf</a:t>
            </a:r>
            <a:r>
              <a:rPr lang="zh-CN" altLang="en-US" sz="2800" b="1" dirty="0">
                <a:solidFill>
                  <a:srgbClr val="0000FF"/>
                </a:solidFill>
                <a:latin typeface="Times New Roman" pitchFamily="18" charset="0"/>
                <a:ea typeface="微软雅黑" pitchFamily="34" charset="-122"/>
                <a:cs typeface="Times New Roman" pitchFamily="18" charset="0"/>
              </a:rPr>
              <a:t>源三分裂变测量实验</a:t>
            </a:r>
          </a:p>
        </p:txBody>
      </p:sp>
      <p:sp>
        <p:nvSpPr>
          <p:cNvPr id="6" name="灯片编号占位符 5">
            <a:extLst>
              <a:ext uri="{FF2B5EF4-FFF2-40B4-BE49-F238E27FC236}">
                <a16:creationId xmlns:a16="http://schemas.microsoft.com/office/drawing/2014/main" id="{70A01DDB-D3DF-C41E-38AA-CC2BCC83E2B2}"/>
              </a:ext>
            </a:extLst>
          </p:cNvPr>
          <p:cNvSpPr>
            <a:spLocks noGrp="1"/>
          </p:cNvSpPr>
          <p:nvPr>
            <p:ph type="sldNum" sz="quarter" idx="12"/>
          </p:nvPr>
        </p:nvSpPr>
        <p:spPr/>
        <p:txBody>
          <a:bodyPr/>
          <a:lstStyle/>
          <a:p>
            <a:fld id="{1CF24FAA-27FE-415E-9421-3E80B07B7442}" type="slidenum">
              <a:rPr lang="zh-CN" altLang="en-US" smtClean="0"/>
              <a:t>9</a:t>
            </a:fld>
            <a:endParaRPr lang="zh-CN" altLang="en-US" dirty="0"/>
          </a:p>
        </p:txBody>
      </p:sp>
      <p:sp>
        <p:nvSpPr>
          <p:cNvPr id="4" name="文本框 3">
            <a:extLst>
              <a:ext uri="{FF2B5EF4-FFF2-40B4-BE49-F238E27FC236}">
                <a16:creationId xmlns:a16="http://schemas.microsoft.com/office/drawing/2014/main" id="{9A345E43-70CF-8D7A-1276-7212DF8C4ED4}"/>
              </a:ext>
            </a:extLst>
          </p:cNvPr>
          <p:cNvSpPr txBox="1"/>
          <p:nvPr/>
        </p:nvSpPr>
        <p:spPr>
          <a:xfrm>
            <a:off x="680986" y="1334304"/>
            <a:ext cx="246268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2.1 </a:t>
            </a:r>
            <a:r>
              <a:rPr lang="zh-CN" altLang="en-US" sz="2400" b="1" dirty="0">
                <a:latin typeface="Times New Roman" panose="02020603050405020304" pitchFamily="18" charset="0"/>
                <a:cs typeface="Times New Roman" panose="02020603050405020304" pitchFamily="18" charset="0"/>
              </a:rPr>
              <a:t>实验布局</a:t>
            </a:r>
          </a:p>
        </p:txBody>
      </p:sp>
      <p:sp>
        <p:nvSpPr>
          <p:cNvPr id="3" name="内容占位符 2">
            <a:extLst>
              <a:ext uri="{FF2B5EF4-FFF2-40B4-BE49-F238E27FC236}">
                <a16:creationId xmlns:a16="http://schemas.microsoft.com/office/drawing/2014/main" id="{FA7ADFFD-FDA8-CCF3-C848-DCFE6E409073}"/>
              </a:ext>
            </a:extLst>
          </p:cNvPr>
          <p:cNvSpPr txBox="1">
            <a:spLocks/>
          </p:cNvSpPr>
          <p:nvPr/>
        </p:nvSpPr>
        <p:spPr>
          <a:xfrm>
            <a:off x="767408" y="1934988"/>
            <a:ext cx="6840760" cy="1854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AutoNum type="arabicParenR"/>
            </a:pPr>
            <a:r>
              <a:rPr lang="en-US" altLang="zh-CN" sz="2400" baseline="30000" dirty="0">
                <a:latin typeface="Times New Roman" panose="02020603050405020304" pitchFamily="18" charset="0"/>
                <a:ea typeface="宋体" pitchFamily="2" charset="-122"/>
                <a:cs typeface="Times New Roman" panose="02020603050405020304" pitchFamily="18" charset="0"/>
              </a:rPr>
              <a:t>252</a:t>
            </a:r>
            <a:r>
              <a:rPr lang="en-US" altLang="zh-CN" sz="2400" dirty="0">
                <a:latin typeface="Times New Roman" panose="02020603050405020304" pitchFamily="18" charset="0"/>
                <a:ea typeface="宋体" pitchFamily="2" charset="-122"/>
                <a:cs typeface="Times New Roman" panose="02020603050405020304" pitchFamily="18" charset="0"/>
              </a:rPr>
              <a:t>Cf</a:t>
            </a:r>
            <a:r>
              <a:rPr lang="zh-CN" altLang="en-US" sz="2400" dirty="0">
                <a:latin typeface="Times New Roman" panose="02020603050405020304" pitchFamily="18" charset="0"/>
                <a:ea typeface="宋体" pitchFamily="2" charset="-122"/>
                <a:cs typeface="Times New Roman" panose="02020603050405020304" pitchFamily="18" charset="0"/>
              </a:rPr>
              <a:t>样品</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直径</a:t>
            </a:r>
            <a:r>
              <a:rPr lang="en-US" altLang="zh-CN" sz="2400" dirty="0">
                <a:latin typeface="Times New Roman" panose="02020603050405020304" pitchFamily="18" charset="0"/>
                <a:ea typeface="宋体" pitchFamily="2" charset="-122"/>
                <a:cs typeface="Times New Roman" panose="02020603050405020304" pitchFamily="18" charset="0"/>
              </a:rPr>
              <a:t>8 mm</a:t>
            </a:r>
            <a:r>
              <a:rPr lang="zh-CN" altLang="en-US" sz="2400" dirty="0">
                <a:latin typeface="Times New Roman" panose="02020603050405020304" pitchFamily="18" charset="0"/>
                <a:ea typeface="宋体" pitchFamily="2" charset="-122"/>
                <a:cs typeface="Times New Roman" panose="02020603050405020304" pitchFamily="18" charset="0"/>
              </a:rPr>
              <a:t>，厚度约为</a:t>
            </a:r>
            <a:r>
              <a:rPr lang="en-US" altLang="zh-CN" sz="2400" dirty="0">
                <a:latin typeface="Times New Roman" panose="02020603050405020304" pitchFamily="18" charset="0"/>
                <a:ea typeface="宋体" pitchFamily="2" charset="-122"/>
                <a:cs typeface="Times New Roman" panose="02020603050405020304" pitchFamily="18" charset="0"/>
              </a:rPr>
              <a:t>0.1 </a:t>
            </a:r>
            <a:r>
              <a:rPr lang="el-GR" altLang="zh-CN" sz="2400" dirty="0">
                <a:latin typeface="Times New Roman" panose="02020603050405020304" pitchFamily="18" charset="0"/>
                <a:ea typeface="宋体" pitchFamily="2" charset="-122"/>
                <a:cs typeface="Times New Roman" panose="02020603050405020304" pitchFamily="18" charset="0"/>
              </a:rPr>
              <a:t>μ</a:t>
            </a:r>
            <a:r>
              <a:rPr lang="en-US" altLang="zh-CN" sz="2400" dirty="0">
                <a:latin typeface="Times New Roman" panose="02020603050405020304" pitchFamily="18" charset="0"/>
                <a:ea typeface="宋体" pitchFamily="2" charset="-122"/>
                <a:cs typeface="Times New Roman" panose="02020603050405020304" pitchFamily="18" charset="0"/>
              </a:rPr>
              <a:t>m</a:t>
            </a: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内嵌于不锈钢衬底中，内嵌深度约为</a:t>
            </a:r>
            <a:r>
              <a:rPr lang="en-US" altLang="zh-CN" sz="2400" dirty="0">
                <a:latin typeface="Times New Roman" panose="02020603050405020304" pitchFamily="18" charset="0"/>
                <a:ea typeface="宋体" pitchFamily="2" charset="-122"/>
                <a:cs typeface="Times New Roman" panose="02020603050405020304" pitchFamily="18" charset="0"/>
              </a:rPr>
              <a:t>0.5 mm</a:t>
            </a: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不锈钢衬底直径</a:t>
            </a:r>
            <a:r>
              <a:rPr lang="en-US" altLang="zh-CN" sz="2400" dirty="0">
                <a:latin typeface="Times New Roman" panose="02020603050405020304" pitchFamily="18" charset="0"/>
                <a:ea typeface="宋体" pitchFamily="2" charset="-122"/>
                <a:cs typeface="Times New Roman" panose="02020603050405020304" pitchFamily="18" charset="0"/>
              </a:rPr>
              <a:t>30 mm</a:t>
            </a:r>
            <a:r>
              <a:rPr lang="zh-CN" altLang="en-US" sz="2400" dirty="0">
                <a:latin typeface="Times New Roman" panose="02020603050405020304" pitchFamily="18" charset="0"/>
                <a:ea typeface="宋体" pitchFamily="2" charset="-122"/>
                <a:cs typeface="Times New Roman" panose="02020603050405020304" pitchFamily="18" charset="0"/>
              </a:rPr>
              <a:t>，厚度约为</a:t>
            </a:r>
            <a:r>
              <a:rPr lang="en-US" altLang="zh-CN" sz="2400" dirty="0">
                <a:latin typeface="Times New Roman" panose="02020603050405020304" pitchFamily="18" charset="0"/>
                <a:ea typeface="宋体" pitchFamily="2" charset="-122"/>
                <a:cs typeface="Times New Roman" panose="02020603050405020304" pitchFamily="18" charset="0"/>
              </a:rPr>
              <a:t>1 mm</a:t>
            </a:r>
          </a:p>
          <a:p>
            <a:pPr marL="0" indent="0">
              <a:buNone/>
            </a:pPr>
            <a:endParaRPr lang="zh-CN" altLang="en-US" sz="2400" dirty="0">
              <a:latin typeface="Times New Roman" panose="02020603050405020304" pitchFamily="18" charset="0"/>
              <a:ea typeface="宋体"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42AE593C-6AC6-608D-32D1-0019B0E82D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89" t="17344" r="20768" b="15287"/>
          <a:stretch/>
        </p:blipFill>
        <p:spPr bwMode="auto">
          <a:xfrm>
            <a:off x="8688288" y="1392938"/>
            <a:ext cx="2520280" cy="2529070"/>
          </a:xfrm>
          <a:prstGeom prst="rect">
            <a:avLst/>
          </a:prstGeom>
          <a:noFill/>
          <a:ln>
            <a:noFill/>
          </a:ln>
          <a:extLst>
            <a:ext uri="{53640926-AAD7-44D8-BBD7-CCE9431645EC}">
              <a14:shadowObscured xmlns:a14="http://schemas.microsoft.com/office/drawing/2010/main"/>
            </a:ext>
          </a:extLst>
        </p:spPr>
      </p:pic>
      <p:sp>
        <p:nvSpPr>
          <p:cNvPr id="9" name="内容占位符 2">
            <a:extLst>
              <a:ext uri="{FF2B5EF4-FFF2-40B4-BE49-F238E27FC236}">
                <a16:creationId xmlns:a16="http://schemas.microsoft.com/office/drawing/2014/main" id="{EF665EB2-A75D-2CD4-4BB4-45A26C3F9946}"/>
              </a:ext>
            </a:extLst>
          </p:cNvPr>
          <p:cNvSpPr txBox="1">
            <a:spLocks/>
          </p:cNvSpPr>
          <p:nvPr/>
        </p:nvSpPr>
        <p:spPr>
          <a:xfrm>
            <a:off x="767408" y="3915885"/>
            <a:ext cx="7344816" cy="18540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400" dirty="0">
                <a:latin typeface="Times New Roman" panose="02020603050405020304" pitchFamily="18" charset="0"/>
                <a:ea typeface="宋体" pitchFamily="2" charset="-122"/>
                <a:cs typeface="Times New Roman" panose="02020603050405020304" pitchFamily="18" charset="0"/>
              </a:rPr>
              <a:t>2)</a:t>
            </a:r>
            <a:r>
              <a:rPr lang="zh-CN" altLang="en-US" sz="2400" dirty="0">
                <a:latin typeface="Times New Roman" panose="02020603050405020304" pitchFamily="18" charset="0"/>
                <a:cs typeface="Times New Roman" panose="02020603050405020304" pitchFamily="18" charset="0"/>
              </a:rPr>
              <a:t>带电粒子</a:t>
            </a:r>
            <a:r>
              <a:rPr lang="zh-CN" altLang="en-US" sz="2400" dirty="0">
                <a:latin typeface="Times New Roman" panose="02020603050405020304" pitchFamily="18" charset="0"/>
                <a:ea typeface="宋体" pitchFamily="2" charset="-122"/>
                <a:cs typeface="Times New Roman" panose="02020603050405020304" pitchFamily="18" charset="0"/>
              </a:rPr>
              <a:t>探测器</a:t>
            </a:r>
            <a:endParaRPr lang="en-US" altLang="zh-CN" sz="2400" dirty="0">
              <a:latin typeface="Times New Roman" panose="02020603050405020304" pitchFamily="18" charset="0"/>
              <a:ea typeface="宋体" pitchFamily="2" charset="-122"/>
              <a:cs typeface="Times New Roman" panose="02020603050405020304" pitchFamily="18" charset="0"/>
            </a:endParaRP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多用途时间投影室</a:t>
            </a:r>
            <a:r>
              <a:rPr lang="en-US" altLang="zh-CN" sz="2400" dirty="0">
                <a:latin typeface="Times New Roman" panose="02020603050405020304" pitchFamily="18" charset="0"/>
                <a:ea typeface="宋体" pitchFamily="2" charset="-122"/>
                <a:cs typeface="Times New Roman" panose="02020603050405020304" pitchFamily="18" charset="0"/>
              </a:rPr>
              <a:t>(MTPC)</a:t>
            </a: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工作气体：</a:t>
            </a:r>
            <a:r>
              <a:rPr lang="en-US" altLang="zh-CN" sz="2400" dirty="0">
                <a:latin typeface="Times New Roman" panose="02020603050405020304" pitchFamily="18" charset="0"/>
                <a:ea typeface="宋体" pitchFamily="2" charset="-122"/>
                <a:cs typeface="Times New Roman" panose="02020603050405020304" pitchFamily="18" charset="0"/>
              </a:rPr>
              <a:t>P25 (75%Ar+25%CH</a:t>
            </a:r>
            <a:r>
              <a:rPr lang="en-US" altLang="zh-CN" sz="2400" baseline="-25000" dirty="0">
                <a:latin typeface="Times New Roman" panose="02020603050405020304" pitchFamily="18" charset="0"/>
                <a:ea typeface="宋体" pitchFamily="2" charset="-122"/>
                <a:cs typeface="Times New Roman" panose="02020603050405020304" pitchFamily="18" charset="0"/>
              </a:rPr>
              <a:t>4</a:t>
            </a:r>
            <a:r>
              <a:rPr lang="en-US" altLang="zh-CN" sz="2400" dirty="0">
                <a:latin typeface="Times New Roman" panose="02020603050405020304" pitchFamily="18" charset="0"/>
                <a:ea typeface="宋体" pitchFamily="2" charset="-122"/>
                <a:cs typeface="Times New Roman" panose="02020603050405020304" pitchFamily="18" charset="0"/>
              </a:rPr>
              <a:t>)</a:t>
            </a:r>
            <a:r>
              <a:rPr lang="zh-CN" altLang="en-US" sz="2400" dirty="0">
                <a:latin typeface="Times New Roman" panose="02020603050405020304" pitchFamily="18" charset="0"/>
                <a:ea typeface="宋体" pitchFamily="2" charset="-122"/>
                <a:cs typeface="Times New Roman" panose="02020603050405020304" pitchFamily="18" charset="0"/>
              </a:rPr>
              <a:t>，</a:t>
            </a:r>
            <a:r>
              <a:rPr lang="en-US" altLang="zh-CN" sz="2400" dirty="0">
                <a:latin typeface="Times New Roman" panose="02020603050405020304" pitchFamily="18" charset="0"/>
                <a:ea typeface="宋体" pitchFamily="2" charset="-122"/>
                <a:cs typeface="Times New Roman" panose="02020603050405020304" pitchFamily="18" charset="0"/>
              </a:rPr>
              <a:t>0.6 atm</a:t>
            </a:r>
          </a:p>
          <a:p>
            <a:pPr marL="720000">
              <a:buFont typeface="Wingdings" panose="05000000000000000000" pitchFamily="2" charset="2"/>
              <a:buChar char="p"/>
            </a:pPr>
            <a:r>
              <a:rPr lang="zh-CN" altLang="en-US" sz="2400" dirty="0">
                <a:latin typeface="Times New Roman" panose="02020603050405020304" pitchFamily="18" charset="0"/>
                <a:ea typeface="宋体" pitchFamily="2" charset="-122"/>
                <a:cs typeface="Times New Roman" panose="02020603050405020304" pitchFamily="18" charset="0"/>
              </a:rPr>
              <a:t>工作电压： － </a:t>
            </a:r>
            <a:r>
              <a:rPr lang="en-US" altLang="zh-CN" sz="2400" dirty="0">
                <a:latin typeface="Times New Roman" panose="02020603050405020304" pitchFamily="18" charset="0"/>
                <a:ea typeface="宋体" pitchFamily="2" charset="-122"/>
                <a:cs typeface="Times New Roman" panose="02020603050405020304" pitchFamily="18" charset="0"/>
              </a:rPr>
              <a:t>270 V(Mesh)/</a:t>
            </a:r>
            <a:r>
              <a:rPr lang="zh-CN" altLang="en-US" sz="2400" dirty="0">
                <a:latin typeface="Times New Roman" panose="02020603050405020304" pitchFamily="18" charset="0"/>
                <a:ea typeface="宋体" pitchFamily="2" charset="-122"/>
                <a:cs typeface="Times New Roman" panose="02020603050405020304" pitchFamily="18" charset="0"/>
              </a:rPr>
              <a:t> － </a:t>
            </a:r>
            <a:r>
              <a:rPr lang="en-US" altLang="zh-CN" sz="2400" dirty="0">
                <a:latin typeface="Times New Roman" panose="02020603050405020304" pitchFamily="18" charset="0"/>
                <a:ea typeface="宋体" pitchFamily="2" charset="-122"/>
                <a:cs typeface="Times New Roman" panose="02020603050405020304" pitchFamily="18" charset="0"/>
              </a:rPr>
              <a:t>1080 V(Cathode)</a:t>
            </a:r>
            <a:endParaRPr lang="zh-CN" altLang="en-US" sz="2400" dirty="0">
              <a:latin typeface="Times New Roman" panose="02020603050405020304" pitchFamily="18" charset="0"/>
              <a:ea typeface="宋体" pitchFamily="2" charset="-122"/>
              <a:cs typeface="Times New Roman" panose="02020603050405020304" pitchFamily="18" charset="0"/>
            </a:endParaRPr>
          </a:p>
        </p:txBody>
      </p:sp>
      <p:pic>
        <p:nvPicPr>
          <p:cNvPr id="11" name="图片 10">
            <a:extLst>
              <a:ext uri="{FF2B5EF4-FFF2-40B4-BE49-F238E27FC236}">
                <a16:creationId xmlns:a16="http://schemas.microsoft.com/office/drawing/2014/main" id="{61F3F013-76DB-8290-A50F-C8A7DAE6CDB9}"/>
              </a:ext>
            </a:extLst>
          </p:cNvPr>
          <p:cNvPicPr>
            <a:picLocks noChangeAspect="1"/>
          </p:cNvPicPr>
          <p:nvPr/>
        </p:nvPicPr>
        <p:blipFill>
          <a:blip r:embed="rId4"/>
          <a:srcRect l="3012" t="19531" r="12258" b="13645"/>
          <a:stretch/>
        </p:blipFill>
        <p:spPr>
          <a:xfrm>
            <a:off x="8616280" y="3944801"/>
            <a:ext cx="2664296" cy="2801652"/>
          </a:xfrm>
          <a:prstGeom prst="rect">
            <a:avLst/>
          </a:prstGeom>
        </p:spPr>
      </p:pic>
    </p:spTree>
    <p:extLst>
      <p:ext uri="{BB962C8B-B14F-4D97-AF65-F5344CB8AC3E}">
        <p14:creationId xmlns:p14="http://schemas.microsoft.com/office/powerpoint/2010/main" val="2902013437"/>
      </p:ext>
    </p:extLst>
  </p:cSld>
  <p:clrMapOvr>
    <a:masterClrMapping/>
  </p:clrMapOvr>
  <p:transition advTm="29882">
    <p:fade/>
  </p:transition>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28.05456692913384,&quot;left&quot;:73.25,&quot;top&quot;:124.37850393700788,&quot;width&quot;:861.3}"/>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21175</TotalTime>
  <Words>2417</Words>
  <Application>Microsoft Office PowerPoint</Application>
  <PresentationFormat>宽屏</PresentationFormat>
  <Paragraphs>218</Paragraphs>
  <Slides>29</Slides>
  <Notes>22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29</vt:i4>
      </vt:variant>
    </vt:vector>
  </HeadingPairs>
  <TitlesOfParts>
    <vt:vector size="38" baseType="lpstr">
      <vt:lpstr>等线</vt:lpstr>
      <vt:lpstr>黑体</vt:lpstr>
      <vt:lpstr>微软雅黑</vt:lpstr>
      <vt:lpstr>Arial</vt:lpstr>
      <vt:lpstr>Calibri</vt:lpstr>
      <vt:lpstr>Cambria Math</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Lenovo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王晨辉</dc:creator>
  <cp:lastModifiedBy>泽鹏 邬</cp:lastModifiedBy>
  <cp:revision>2822</cp:revision>
  <dcterms:created xsi:type="dcterms:W3CDTF">2018-11-01T09:53:40Z</dcterms:created>
  <dcterms:modified xsi:type="dcterms:W3CDTF">2024-11-29T05:38:43Z</dcterms:modified>
</cp:coreProperties>
</file>