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9" r:id="rId3"/>
    <p:sldId id="258" r:id="rId4"/>
    <p:sldId id="260" r:id="rId5"/>
    <p:sldId id="261" r:id="rId6"/>
    <p:sldId id="262" r:id="rId7"/>
    <p:sldId id="266" r:id="rId8"/>
    <p:sldId id="267" r:id="rId9"/>
    <p:sldId id="264" r:id="rId10"/>
    <p:sldId id="265" r:id="rId11"/>
    <p:sldId id="263"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4660"/>
  </p:normalViewPr>
  <p:slideViewPr>
    <p:cSldViewPr snapToGrid="0">
      <p:cViewPr varScale="1">
        <p:scale>
          <a:sx n="80" d="100"/>
          <a:sy n="80" d="100"/>
        </p:scale>
        <p:origin x="64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3443A-9FAA-4744-8E58-F29921FE6BDB}" type="datetimeFigureOut">
              <a:rPr lang="zh-CN" altLang="en-US" smtClean="0"/>
              <a:t>2024/10/15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CC4F0-5E95-4633-B48B-D651AD9BA2ED}" type="slidenum">
              <a:rPr lang="zh-CN" altLang="en-US" smtClean="0"/>
              <a:t>‹#›</a:t>
            </a:fld>
            <a:endParaRPr lang="zh-CN" altLang="en-US"/>
          </a:p>
        </p:txBody>
      </p:sp>
    </p:spTree>
    <p:extLst>
      <p:ext uri="{BB962C8B-B14F-4D97-AF65-F5344CB8AC3E}">
        <p14:creationId xmlns:p14="http://schemas.microsoft.com/office/powerpoint/2010/main" val="2003411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8CD0C4A-0E9A-4F32-B68B-5D3A5687D61F}" type="slidenum">
              <a:rPr lang="zh-CN" altLang="en-US" smtClean="0"/>
              <a:t>9</a:t>
            </a:fld>
            <a:endParaRPr lang="zh-CN" altLang="en-US"/>
          </a:p>
        </p:txBody>
      </p:sp>
    </p:spTree>
    <p:extLst>
      <p:ext uri="{BB962C8B-B14F-4D97-AF65-F5344CB8AC3E}">
        <p14:creationId xmlns:p14="http://schemas.microsoft.com/office/powerpoint/2010/main" val="2644654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4FE18D-68A4-ACCA-308C-5FD09F038FA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6D4CC6F-441A-2257-9BC9-66C50A7CCC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D525120-00C7-1BE2-8B49-0ADB3F9403A4}"/>
              </a:ext>
            </a:extLst>
          </p:cNvPr>
          <p:cNvSpPr>
            <a:spLocks noGrp="1"/>
          </p:cNvSpPr>
          <p:nvPr>
            <p:ph type="dt" sz="half" idx="10"/>
          </p:nvPr>
        </p:nvSpPr>
        <p:spPr/>
        <p:txBody>
          <a:bodyPr/>
          <a:lstStyle/>
          <a:p>
            <a:fld id="{CE7C97F7-C62E-41EE-908B-841028D64CD4}" type="datetime1">
              <a:rPr lang="zh-CN" altLang="en-US" smtClean="0"/>
              <a:t>2024/10/15</a:t>
            </a:fld>
            <a:endParaRPr lang="zh-CN" altLang="en-US"/>
          </a:p>
        </p:txBody>
      </p:sp>
      <p:sp>
        <p:nvSpPr>
          <p:cNvPr id="5" name="页脚占位符 4">
            <a:extLst>
              <a:ext uri="{FF2B5EF4-FFF2-40B4-BE49-F238E27FC236}">
                <a16:creationId xmlns:a16="http://schemas.microsoft.com/office/drawing/2014/main" id="{327A5793-38A4-41F9-62B7-7161807E78F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7B69EC-3DA0-32CB-F768-3FF0C036EC84}"/>
              </a:ext>
            </a:extLst>
          </p:cNvPr>
          <p:cNvSpPr>
            <a:spLocks noGrp="1"/>
          </p:cNvSpPr>
          <p:nvPr>
            <p:ph type="sldNum" sz="quarter" idx="12"/>
          </p:nvPr>
        </p:nvSpPr>
        <p:spPr/>
        <p:txBody>
          <a:bodyPr/>
          <a:lstStyle/>
          <a:p>
            <a:fld id="{8771DE21-23F5-4BAA-A379-583F7DD35310}" type="slidenum">
              <a:rPr lang="zh-CN" altLang="en-US" smtClean="0"/>
              <a:t>‹#›</a:t>
            </a:fld>
            <a:endParaRPr lang="zh-CN" altLang="en-US"/>
          </a:p>
        </p:txBody>
      </p:sp>
    </p:spTree>
    <p:extLst>
      <p:ext uri="{BB962C8B-B14F-4D97-AF65-F5344CB8AC3E}">
        <p14:creationId xmlns:p14="http://schemas.microsoft.com/office/powerpoint/2010/main" val="324089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3CBD77-FB11-834D-2528-53F0D6CB4F4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1A5783C-B4F9-7823-75FB-4CBF342C782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4A18549-0D3F-1C44-60CB-0EF7FC1C952C}"/>
              </a:ext>
            </a:extLst>
          </p:cNvPr>
          <p:cNvSpPr>
            <a:spLocks noGrp="1"/>
          </p:cNvSpPr>
          <p:nvPr>
            <p:ph type="dt" sz="half" idx="10"/>
          </p:nvPr>
        </p:nvSpPr>
        <p:spPr/>
        <p:txBody>
          <a:bodyPr/>
          <a:lstStyle/>
          <a:p>
            <a:fld id="{C27C0728-872A-4FF7-BC03-DE32E92E664B}" type="datetime1">
              <a:rPr lang="zh-CN" altLang="en-US" smtClean="0"/>
              <a:t>2024/10/15</a:t>
            </a:fld>
            <a:endParaRPr lang="zh-CN" altLang="en-US"/>
          </a:p>
        </p:txBody>
      </p:sp>
      <p:sp>
        <p:nvSpPr>
          <p:cNvPr id="5" name="页脚占位符 4">
            <a:extLst>
              <a:ext uri="{FF2B5EF4-FFF2-40B4-BE49-F238E27FC236}">
                <a16:creationId xmlns:a16="http://schemas.microsoft.com/office/drawing/2014/main" id="{0E15042A-85DB-8DDB-1064-BB47ABEFFA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22D71F-0260-A11C-3601-DB4FF2F436CB}"/>
              </a:ext>
            </a:extLst>
          </p:cNvPr>
          <p:cNvSpPr>
            <a:spLocks noGrp="1"/>
          </p:cNvSpPr>
          <p:nvPr>
            <p:ph type="sldNum" sz="quarter" idx="12"/>
          </p:nvPr>
        </p:nvSpPr>
        <p:spPr/>
        <p:txBody>
          <a:bodyPr/>
          <a:lstStyle/>
          <a:p>
            <a:fld id="{8771DE21-23F5-4BAA-A379-583F7DD35310}" type="slidenum">
              <a:rPr lang="zh-CN" altLang="en-US" smtClean="0"/>
              <a:t>‹#›</a:t>
            </a:fld>
            <a:endParaRPr lang="zh-CN" altLang="en-US"/>
          </a:p>
        </p:txBody>
      </p:sp>
    </p:spTree>
    <p:extLst>
      <p:ext uri="{BB962C8B-B14F-4D97-AF65-F5344CB8AC3E}">
        <p14:creationId xmlns:p14="http://schemas.microsoft.com/office/powerpoint/2010/main" val="2699693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D45B2DC-37FE-F5EB-CE9E-B82BF9E77BA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43EBBE0-BC10-7B4E-ACA6-172FD436512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8DE0FBE-D922-1B51-AF6A-09D2ACE151FC}"/>
              </a:ext>
            </a:extLst>
          </p:cNvPr>
          <p:cNvSpPr>
            <a:spLocks noGrp="1"/>
          </p:cNvSpPr>
          <p:nvPr>
            <p:ph type="dt" sz="half" idx="10"/>
          </p:nvPr>
        </p:nvSpPr>
        <p:spPr/>
        <p:txBody>
          <a:bodyPr/>
          <a:lstStyle/>
          <a:p>
            <a:fld id="{C9DC60B3-3FF3-48E1-AE7D-1D22DA381DD5}" type="datetime1">
              <a:rPr lang="zh-CN" altLang="en-US" smtClean="0"/>
              <a:t>2024/10/15</a:t>
            </a:fld>
            <a:endParaRPr lang="zh-CN" altLang="en-US"/>
          </a:p>
        </p:txBody>
      </p:sp>
      <p:sp>
        <p:nvSpPr>
          <p:cNvPr id="5" name="页脚占位符 4">
            <a:extLst>
              <a:ext uri="{FF2B5EF4-FFF2-40B4-BE49-F238E27FC236}">
                <a16:creationId xmlns:a16="http://schemas.microsoft.com/office/drawing/2014/main" id="{A0E2131E-4672-22CF-9C22-0FB92366468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15B9D6D-D8A6-1D27-3521-495BC842DCD1}"/>
              </a:ext>
            </a:extLst>
          </p:cNvPr>
          <p:cNvSpPr>
            <a:spLocks noGrp="1"/>
          </p:cNvSpPr>
          <p:nvPr>
            <p:ph type="sldNum" sz="quarter" idx="12"/>
          </p:nvPr>
        </p:nvSpPr>
        <p:spPr/>
        <p:txBody>
          <a:bodyPr/>
          <a:lstStyle/>
          <a:p>
            <a:fld id="{8771DE21-23F5-4BAA-A379-583F7DD35310}" type="slidenum">
              <a:rPr lang="zh-CN" altLang="en-US" smtClean="0"/>
              <a:t>‹#›</a:t>
            </a:fld>
            <a:endParaRPr lang="zh-CN" altLang="en-US"/>
          </a:p>
        </p:txBody>
      </p:sp>
    </p:spTree>
    <p:extLst>
      <p:ext uri="{BB962C8B-B14F-4D97-AF65-F5344CB8AC3E}">
        <p14:creationId xmlns:p14="http://schemas.microsoft.com/office/powerpoint/2010/main" val="21854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3F16E4-685A-5656-9CAE-491EB30DE64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005529E-BB1F-47F1-02F9-0BCD4EDC9D0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5A24A07-D3EB-8D10-0720-3CE958CB24B8}"/>
              </a:ext>
            </a:extLst>
          </p:cNvPr>
          <p:cNvSpPr>
            <a:spLocks noGrp="1"/>
          </p:cNvSpPr>
          <p:nvPr>
            <p:ph type="dt" sz="half" idx="10"/>
          </p:nvPr>
        </p:nvSpPr>
        <p:spPr/>
        <p:txBody>
          <a:bodyPr/>
          <a:lstStyle/>
          <a:p>
            <a:fld id="{1518E28B-4399-4CDC-ACFC-F60815FC408B}" type="datetime1">
              <a:rPr lang="zh-CN" altLang="en-US" smtClean="0"/>
              <a:t>2024/10/15</a:t>
            </a:fld>
            <a:endParaRPr lang="zh-CN" altLang="en-US"/>
          </a:p>
        </p:txBody>
      </p:sp>
      <p:sp>
        <p:nvSpPr>
          <p:cNvPr id="5" name="页脚占位符 4">
            <a:extLst>
              <a:ext uri="{FF2B5EF4-FFF2-40B4-BE49-F238E27FC236}">
                <a16:creationId xmlns:a16="http://schemas.microsoft.com/office/drawing/2014/main" id="{C4E77395-5044-EFB8-DDCE-42C20F6DE6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59C18AA-BA7B-42F6-A036-C15BE1DF239F}"/>
              </a:ext>
            </a:extLst>
          </p:cNvPr>
          <p:cNvSpPr>
            <a:spLocks noGrp="1"/>
          </p:cNvSpPr>
          <p:nvPr>
            <p:ph type="sldNum" sz="quarter" idx="12"/>
          </p:nvPr>
        </p:nvSpPr>
        <p:spPr/>
        <p:txBody>
          <a:bodyPr/>
          <a:lstStyle/>
          <a:p>
            <a:fld id="{8771DE21-23F5-4BAA-A379-583F7DD35310}" type="slidenum">
              <a:rPr lang="zh-CN" altLang="en-US" smtClean="0"/>
              <a:t>‹#›</a:t>
            </a:fld>
            <a:endParaRPr lang="zh-CN" altLang="en-US"/>
          </a:p>
        </p:txBody>
      </p:sp>
    </p:spTree>
    <p:extLst>
      <p:ext uri="{BB962C8B-B14F-4D97-AF65-F5344CB8AC3E}">
        <p14:creationId xmlns:p14="http://schemas.microsoft.com/office/powerpoint/2010/main" val="8312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7249A8-B8C1-FFC6-95C7-0C6EFEBE7BD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7F0F071-3B47-12C5-FE3C-FFB96FEF59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87EAFB5-7897-F93B-4A4E-25A56E81BF3C}"/>
              </a:ext>
            </a:extLst>
          </p:cNvPr>
          <p:cNvSpPr>
            <a:spLocks noGrp="1"/>
          </p:cNvSpPr>
          <p:nvPr>
            <p:ph type="dt" sz="half" idx="10"/>
          </p:nvPr>
        </p:nvSpPr>
        <p:spPr/>
        <p:txBody>
          <a:bodyPr/>
          <a:lstStyle/>
          <a:p>
            <a:fld id="{7A0847AB-7F97-4F1C-9B20-BB754E355568}" type="datetime1">
              <a:rPr lang="zh-CN" altLang="en-US" smtClean="0"/>
              <a:t>2024/10/15</a:t>
            </a:fld>
            <a:endParaRPr lang="zh-CN" altLang="en-US"/>
          </a:p>
        </p:txBody>
      </p:sp>
      <p:sp>
        <p:nvSpPr>
          <p:cNvPr id="5" name="页脚占位符 4">
            <a:extLst>
              <a:ext uri="{FF2B5EF4-FFF2-40B4-BE49-F238E27FC236}">
                <a16:creationId xmlns:a16="http://schemas.microsoft.com/office/drawing/2014/main" id="{AA7B2C17-3EA9-4097-76A3-94851A691C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0FB0C1-3B0D-6744-C46B-505F97D453C4}"/>
              </a:ext>
            </a:extLst>
          </p:cNvPr>
          <p:cNvSpPr>
            <a:spLocks noGrp="1"/>
          </p:cNvSpPr>
          <p:nvPr>
            <p:ph type="sldNum" sz="quarter" idx="12"/>
          </p:nvPr>
        </p:nvSpPr>
        <p:spPr/>
        <p:txBody>
          <a:bodyPr/>
          <a:lstStyle/>
          <a:p>
            <a:fld id="{8771DE21-23F5-4BAA-A379-583F7DD35310}" type="slidenum">
              <a:rPr lang="zh-CN" altLang="en-US" smtClean="0"/>
              <a:t>‹#›</a:t>
            </a:fld>
            <a:endParaRPr lang="zh-CN" altLang="en-US"/>
          </a:p>
        </p:txBody>
      </p:sp>
    </p:spTree>
    <p:extLst>
      <p:ext uri="{BB962C8B-B14F-4D97-AF65-F5344CB8AC3E}">
        <p14:creationId xmlns:p14="http://schemas.microsoft.com/office/powerpoint/2010/main" val="609804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B49FED-D791-09D1-E97B-DEE008DF3E1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85F0524-B710-56A7-D216-58F731CDC40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49567685-FD57-53DD-3936-5D428F6FCD0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6ECA9BA-E710-456F-2B66-C37CAA577E55}"/>
              </a:ext>
            </a:extLst>
          </p:cNvPr>
          <p:cNvSpPr>
            <a:spLocks noGrp="1"/>
          </p:cNvSpPr>
          <p:nvPr>
            <p:ph type="dt" sz="half" idx="10"/>
          </p:nvPr>
        </p:nvSpPr>
        <p:spPr/>
        <p:txBody>
          <a:bodyPr/>
          <a:lstStyle/>
          <a:p>
            <a:fld id="{F882BED6-36B4-4FDE-B2B0-9E944C5ADCC5}" type="datetime1">
              <a:rPr lang="zh-CN" altLang="en-US" smtClean="0"/>
              <a:t>2024/10/15</a:t>
            </a:fld>
            <a:endParaRPr lang="zh-CN" altLang="en-US"/>
          </a:p>
        </p:txBody>
      </p:sp>
      <p:sp>
        <p:nvSpPr>
          <p:cNvPr id="6" name="页脚占位符 5">
            <a:extLst>
              <a:ext uri="{FF2B5EF4-FFF2-40B4-BE49-F238E27FC236}">
                <a16:creationId xmlns:a16="http://schemas.microsoft.com/office/drawing/2014/main" id="{CDC8D19B-56F4-9938-8826-31BBAB2F126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8A618AA-ADE3-FE03-14FD-B22AE167C663}"/>
              </a:ext>
            </a:extLst>
          </p:cNvPr>
          <p:cNvSpPr>
            <a:spLocks noGrp="1"/>
          </p:cNvSpPr>
          <p:nvPr>
            <p:ph type="sldNum" sz="quarter" idx="12"/>
          </p:nvPr>
        </p:nvSpPr>
        <p:spPr/>
        <p:txBody>
          <a:bodyPr/>
          <a:lstStyle/>
          <a:p>
            <a:fld id="{8771DE21-23F5-4BAA-A379-583F7DD35310}" type="slidenum">
              <a:rPr lang="zh-CN" altLang="en-US" smtClean="0"/>
              <a:t>‹#›</a:t>
            </a:fld>
            <a:endParaRPr lang="zh-CN" altLang="en-US"/>
          </a:p>
        </p:txBody>
      </p:sp>
    </p:spTree>
    <p:extLst>
      <p:ext uri="{BB962C8B-B14F-4D97-AF65-F5344CB8AC3E}">
        <p14:creationId xmlns:p14="http://schemas.microsoft.com/office/powerpoint/2010/main" val="187904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04B387-0D91-C7E9-01C9-59E8476801E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B88F6C6-F814-EA42-9123-B2C37C27C9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2CAED6A-8AB5-9FCB-4355-995F90226F1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8218BDD-329D-506D-4F72-AE02C0A68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8EC215B-2F83-EA87-038E-BB08FBF8898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A117569-83F7-CC46-5B1B-50F7845EF549}"/>
              </a:ext>
            </a:extLst>
          </p:cNvPr>
          <p:cNvSpPr>
            <a:spLocks noGrp="1"/>
          </p:cNvSpPr>
          <p:nvPr>
            <p:ph type="dt" sz="half" idx="10"/>
          </p:nvPr>
        </p:nvSpPr>
        <p:spPr/>
        <p:txBody>
          <a:bodyPr/>
          <a:lstStyle/>
          <a:p>
            <a:fld id="{5C848977-2634-41DB-B959-2F0710B3B25B}" type="datetime1">
              <a:rPr lang="zh-CN" altLang="en-US" smtClean="0"/>
              <a:t>2024/10/15</a:t>
            </a:fld>
            <a:endParaRPr lang="zh-CN" altLang="en-US"/>
          </a:p>
        </p:txBody>
      </p:sp>
      <p:sp>
        <p:nvSpPr>
          <p:cNvPr id="8" name="页脚占位符 7">
            <a:extLst>
              <a:ext uri="{FF2B5EF4-FFF2-40B4-BE49-F238E27FC236}">
                <a16:creationId xmlns:a16="http://schemas.microsoft.com/office/drawing/2014/main" id="{AA613C4F-F75A-F926-9E03-AEF92AE43B1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9CAB20A-96D1-E331-DA76-92C61AB61B05}"/>
              </a:ext>
            </a:extLst>
          </p:cNvPr>
          <p:cNvSpPr>
            <a:spLocks noGrp="1"/>
          </p:cNvSpPr>
          <p:nvPr>
            <p:ph type="sldNum" sz="quarter" idx="12"/>
          </p:nvPr>
        </p:nvSpPr>
        <p:spPr/>
        <p:txBody>
          <a:bodyPr/>
          <a:lstStyle/>
          <a:p>
            <a:fld id="{8771DE21-23F5-4BAA-A379-583F7DD35310}" type="slidenum">
              <a:rPr lang="zh-CN" altLang="en-US" smtClean="0"/>
              <a:t>‹#›</a:t>
            </a:fld>
            <a:endParaRPr lang="zh-CN" altLang="en-US"/>
          </a:p>
        </p:txBody>
      </p:sp>
    </p:spTree>
    <p:extLst>
      <p:ext uri="{BB962C8B-B14F-4D97-AF65-F5344CB8AC3E}">
        <p14:creationId xmlns:p14="http://schemas.microsoft.com/office/powerpoint/2010/main" val="2268700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6C97F-626C-098E-64D8-3D1726AABEC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26D3F17-A6FE-48A8-536F-F4CAADB5B463}"/>
              </a:ext>
            </a:extLst>
          </p:cNvPr>
          <p:cNvSpPr>
            <a:spLocks noGrp="1"/>
          </p:cNvSpPr>
          <p:nvPr>
            <p:ph type="dt" sz="half" idx="10"/>
          </p:nvPr>
        </p:nvSpPr>
        <p:spPr/>
        <p:txBody>
          <a:bodyPr/>
          <a:lstStyle/>
          <a:p>
            <a:fld id="{6D826FD6-5862-4033-BA0E-5EFDEAF83698}" type="datetime1">
              <a:rPr lang="zh-CN" altLang="en-US" smtClean="0"/>
              <a:t>2024/10/15</a:t>
            </a:fld>
            <a:endParaRPr lang="zh-CN" altLang="en-US"/>
          </a:p>
        </p:txBody>
      </p:sp>
      <p:sp>
        <p:nvSpPr>
          <p:cNvPr id="4" name="页脚占位符 3">
            <a:extLst>
              <a:ext uri="{FF2B5EF4-FFF2-40B4-BE49-F238E27FC236}">
                <a16:creationId xmlns:a16="http://schemas.microsoft.com/office/drawing/2014/main" id="{1E34A858-1610-BD8A-A671-56E0CF2C3EF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EDBD8EF-9EC5-17E3-32AF-A1E665868AD1}"/>
              </a:ext>
            </a:extLst>
          </p:cNvPr>
          <p:cNvSpPr>
            <a:spLocks noGrp="1"/>
          </p:cNvSpPr>
          <p:nvPr>
            <p:ph type="sldNum" sz="quarter" idx="12"/>
          </p:nvPr>
        </p:nvSpPr>
        <p:spPr/>
        <p:txBody>
          <a:bodyPr/>
          <a:lstStyle/>
          <a:p>
            <a:fld id="{8771DE21-23F5-4BAA-A379-583F7DD35310}" type="slidenum">
              <a:rPr lang="zh-CN" altLang="en-US" smtClean="0"/>
              <a:t>‹#›</a:t>
            </a:fld>
            <a:endParaRPr lang="zh-CN" altLang="en-US"/>
          </a:p>
        </p:txBody>
      </p:sp>
    </p:spTree>
    <p:extLst>
      <p:ext uri="{BB962C8B-B14F-4D97-AF65-F5344CB8AC3E}">
        <p14:creationId xmlns:p14="http://schemas.microsoft.com/office/powerpoint/2010/main" val="3466348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AA3E244-2002-7C06-0132-91CCE67FB577}"/>
              </a:ext>
            </a:extLst>
          </p:cNvPr>
          <p:cNvSpPr>
            <a:spLocks noGrp="1"/>
          </p:cNvSpPr>
          <p:nvPr>
            <p:ph type="dt" sz="half" idx="10"/>
          </p:nvPr>
        </p:nvSpPr>
        <p:spPr/>
        <p:txBody>
          <a:bodyPr/>
          <a:lstStyle/>
          <a:p>
            <a:fld id="{E6C4811B-F902-4897-9D16-056243F159B2}" type="datetime1">
              <a:rPr lang="zh-CN" altLang="en-US" smtClean="0"/>
              <a:t>2024/10/15</a:t>
            </a:fld>
            <a:endParaRPr lang="zh-CN" altLang="en-US"/>
          </a:p>
        </p:txBody>
      </p:sp>
      <p:sp>
        <p:nvSpPr>
          <p:cNvPr id="3" name="页脚占位符 2">
            <a:extLst>
              <a:ext uri="{FF2B5EF4-FFF2-40B4-BE49-F238E27FC236}">
                <a16:creationId xmlns:a16="http://schemas.microsoft.com/office/drawing/2014/main" id="{309A5E10-2BA4-B39E-385D-6EAC61C08CC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D12166-8ACB-117A-7230-22B3A26EBB52}"/>
              </a:ext>
            </a:extLst>
          </p:cNvPr>
          <p:cNvSpPr>
            <a:spLocks noGrp="1"/>
          </p:cNvSpPr>
          <p:nvPr>
            <p:ph type="sldNum" sz="quarter" idx="12"/>
          </p:nvPr>
        </p:nvSpPr>
        <p:spPr/>
        <p:txBody>
          <a:bodyPr/>
          <a:lstStyle/>
          <a:p>
            <a:fld id="{8771DE21-23F5-4BAA-A379-583F7DD35310}" type="slidenum">
              <a:rPr lang="zh-CN" altLang="en-US" smtClean="0"/>
              <a:t>‹#›</a:t>
            </a:fld>
            <a:endParaRPr lang="zh-CN" altLang="en-US"/>
          </a:p>
        </p:txBody>
      </p:sp>
    </p:spTree>
    <p:extLst>
      <p:ext uri="{BB962C8B-B14F-4D97-AF65-F5344CB8AC3E}">
        <p14:creationId xmlns:p14="http://schemas.microsoft.com/office/powerpoint/2010/main" val="4274407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3FC782-3580-EB59-7608-8834E6B4F48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4136269-9361-4691-4083-118A43C11A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F5FD67F-668F-9F97-C7A8-B4B26C417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08CE2DC-DD59-B625-7936-12033BB87739}"/>
              </a:ext>
            </a:extLst>
          </p:cNvPr>
          <p:cNvSpPr>
            <a:spLocks noGrp="1"/>
          </p:cNvSpPr>
          <p:nvPr>
            <p:ph type="dt" sz="half" idx="10"/>
          </p:nvPr>
        </p:nvSpPr>
        <p:spPr/>
        <p:txBody>
          <a:bodyPr/>
          <a:lstStyle/>
          <a:p>
            <a:fld id="{A91B2C74-934F-4BAD-A46D-146D697EEB04}" type="datetime1">
              <a:rPr lang="zh-CN" altLang="en-US" smtClean="0"/>
              <a:t>2024/10/15</a:t>
            </a:fld>
            <a:endParaRPr lang="zh-CN" altLang="en-US"/>
          </a:p>
        </p:txBody>
      </p:sp>
      <p:sp>
        <p:nvSpPr>
          <p:cNvPr id="6" name="页脚占位符 5">
            <a:extLst>
              <a:ext uri="{FF2B5EF4-FFF2-40B4-BE49-F238E27FC236}">
                <a16:creationId xmlns:a16="http://schemas.microsoft.com/office/drawing/2014/main" id="{D2E011B0-3A16-63FA-8142-E2A8E3AB3E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DF899E6-86DB-F17D-BDE5-4C59C1685BDF}"/>
              </a:ext>
            </a:extLst>
          </p:cNvPr>
          <p:cNvSpPr>
            <a:spLocks noGrp="1"/>
          </p:cNvSpPr>
          <p:nvPr>
            <p:ph type="sldNum" sz="quarter" idx="12"/>
          </p:nvPr>
        </p:nvSpPr>
        <p:spPr/>
        <p:txBody>
          <a:bodyPr/>
          <a:lstStyle/>
          <a:p>
            <a:fld id="{8771DE21-23F5-4BAA-A379-583F7DD35310}" type="slidenum">
              <a:rPr lang="zh-CN" altLang="en-US" smtClean="0"/>
              <a:t>‹#›</a:t>
            </a:fld>
            <a:endParaRPr lang="zh-CN" altLang="en-US"/>
          </a:p>
        </p:txBody>
      </p:sp>
    </p:spTree>
    <p:extLst>
      <p:ext uri="{BB962C8B-B14F-4D97-AF65-F5344CB8AC3E}">
        <p14:creationId xmlns:p14="http://schemas.microsoft.com/office/powerpoint/2010/main" val="2651499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B01A39-58C5-8A7C-0F18-506B4DCBF4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E39A143-B8F2-35A5-CA09-AA56E5EC46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57C5722-4576-904D-EC14-471017D3E3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9D6653A-09F5-A8F6-F1D4-1AF91BB06150}"/>
              </a:ext>
            </a:extLst>
          </p:cNvPr>
          <p:cNvSpPr>
            <a:spLocks noGrp="1"/>
          </p:cNvSpPr>
          <p:nvPr>
            <p:ph type="dt" sz="half" idx="10"/>
          </p:nvPr>
        </p:nvSpPr>
        <p:spPr/>
        <p:txBody>
          <a:bodyPr/>
          <a:lstStyle/>
          <a:p>
            <a:fld id="{13782CE6-1677-4469-8281-F2384E64BA07}" type="datetime1">
              <a:rPr lang="zh-CN" altLang="en-US" smtClean="0"/>
              <a:t>2024/10/15</a:t>
            </a:fld>
            <a:endParaRPr lang="zh-CN" altLang="en-US"/>
          </a:p>
        </p:txBody>
      </p:sp>
      <p:sp>
        <p:nvSpPr>
          <p:cNvPr id="6" name="页脚占位符 5">
            <a:extLst>
              <a:ext uri="{FF2B5EF4-FFF2-40B4-BE49-F238E27FC236}">
                <a16:creationId xmlns:a16="http://schemas.microsoft.com/office/drawing/2014/main" id="{FA6329F2-1A40-4107-6D6E-4301546A5D4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9598C08-B84D-27AF-60AE-BE88244BFE23}"/>
              </a:ext>
            </a:extLst>
          </p:cNvPr>
          <p:cNvSpPr>
            <a:spLocks noGrp="1"/>
          </p:cNvSpPr>
          <p:nvPr>
            <p:ph type="sldNum" sz="quarter" idx="12"/>
          </p:nvPr>
        </p:nvSpPr>
        <p:spPr/>
        <p:txBody>
          <a:bodyPr/>
          <a:lstStyle/>
          <a:p>
            <a:fld id="{8771DE21-23F5-4BAA-A379-583F7DD35310}" type="slidenum">
              <a:rPr lang="zh-CN" altLang="en-US" smtClean="0"/>
              <a:t>‹#›</a:t>
            </a:fld>
            <a:endParaRPr lang="zh-CN" altLang="en-US"/>
          </a:p>
        </p:txBody>
      </p:sp>
    </p:spTree>
    <p:extLst>
      <p:ext uri="{BB962C8B-B14F-4D97-AF65-F5344CB8AC3E}">
        <p14:creationId xmlns:p14="http://schemas.microsoft.com/office/powerpoint/2010/main" val="324268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D86F578-C88D-ED4C-5BD0-D37FA29AC7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2BB6196-64D5-8B2D-8E7E-FB002BF43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04FCAB5-BC13-A5BB-D943-791D1A87F6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C7161-6882-4657-8308-8FB632E32F3A}" type="datetime1">
              <a:rPr lang="zh-CN" altLang="en-US" smtClean="0"/>
              <a:t>2024/10/15</a:t>
            </a:fld>
            <a:endParaRPr lang="zh-CN" altLang="en-US"/>
          </a:p>
        </p:txBody>
      </p:sp>
      <p:sp>
        <p:nvSpPr>
          <p:cNvPr id="5" name="页脚占位符 4">
            <a:extLst>
              <a:ext uri="{FF2B5EF4-FFF2-40B4-BE49-F238E27FC236}">
                <a16:creationId xmlns:a16="http://schemas.microsoft.com/office/drawing/2014/main" id="{28F849B0-FAC3-4019-7482-BED1F5BEF2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32CD6A0-DEB5-67E5-BC5B-79A592E7D2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1DE21-23F5-4BAA-A379-583F7DD35310}" type="slidenum">
              <a:rPr lang="zh-CN" altLang="en-US" smtClean="0"/>
              <a:t>‹#›</a:t>
            </a:fld>
            <a:endParaRPr lang="zh-CN" altLang="en-US"/>
          </a:p>
        </p:txBody>
      </p:sp>
    </p:spTree>
    <p:extLst>
      <p:ext uri="{BB962C8B-B14F-4D97-AF65-F5344CB8AC3E}">
        <p14:creationId xmlns:p14="http://schemas.microsoft.com/office/powerpoint/2010/main" val="125374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ADCA8-4009-4257-FA0E-041A2AC1ABD2}"/>
              </a:ext>
            </a:extLst>
          </p:cNvPr>
          <p:cNvSpPr>
            <a:spLocks noGrp="1"/>
          </p:cNvSpPr>
          <p:nvPr>
            <p:ph type="ctrTitle"/>
          </p:nvPr>
        </p:nvSpPr>
        <p:spPr>
          <a:xfrm>
            <a:off x="1007268" y="581026"/>
            <a:ext cx="10177463" cy="3021012"/>
          </a:xfrm>
        </p:spPr>
        <p:txBody>
          <a:bodyPr>
            <a:normAutofit/>
          </a:bodyPr>
          <a:lstStyle/>
          <a:p>
            <a:pPr>
              <a:spcBef>
                <a:spcPts val="1000"/>
              </a:spcBef>
            </a:pPr>
            <a:r>
              <a:rPr lang="en-US" altLang="zh-CN" dirty="0">
                <a:latin typeface="Microsoft Himalaya" panose="01010100010101010101" pitchFamily="2" charset="0"/>
                <a:ea typeface="Microsoft Himalaya" panose="01010100010101010101" pitchFamily="2" charset="0"/>
                <a:cs typeface="Microsoft Himalaya" panose="01010100010101010101" pitchFamily="2" charset="0"/>
              </a:rPr>
              <a:t>Identify  a event is a physic event or a dark noise event in the water phase</a:t>
            </a:r>
            <a:endParaRPr lang="zh-CN" altLang="en-US" dirty="0">
              <a:latin typeface="Microsoft Himalaya" panose="01010100010101010101" pitchFamily="2" charset="0"/>
              <a:cs typeface="Microsoft Himalaya" panose="01010100010101010101" pitchFamily="2" charset="0"/>
            </a:endParaRPr>
          </a:p>
        </p:txBody>
      </p:sp>
      <p:sp>
        <p:nvSpPr>
          <p:cNvPr id="6" name="副标题 2">
            <a:extLst>
              <a:ext uri="{FF2B5EF4-FFF2-40B4-BE49-F238E27FC236}">
                <a16:creationId xmlns:a16="http://schemas.microsoft.com/office/drawing/2014/main" id="{F9CCB5B6-FCBE-9871-0916-B692A30F335F}"/>
              </a:ext>
            </a:extLst>
          </p:cNvPr>
          <p:cNvSpPr txBox="1">
            <a:spLocks noGrp="1"/>
          </p:cNvSpPr>
          <p:nvPr>
            <p:ph type="subTitle" idx="1"/>
          </p:nvPr>
        </p:nvSpPr>
        <p:spPr>
          <a:xfrm>
            <a:off x="1524000" y="36020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3600" dirty="0">
                <a:latin typeface="Microsoft Himalaya" panose="01010100010101010101" pitchFamily="2" charset="0"/>
                <a:ea typeface="Microsoft Himalaya" panose="01010100010101010101" pitchFamily="2" charset="0"/>
                <a:cs typeface="Microsoft Himalaya" panose="01010100010101010101" pitchFamily="2" charset="0"/>
              </a:rPr>
              <a:t>2024/10/15</a:t>
            </a:r>
          </a:p>
          <a:p>
            <a:r>
              <a:rPr lang="en-US" altLang="zh-CN" sz="3600" dirty="0">
                <a:latin typeface="Microsoft Himalaya" panose="01010100010101010101" pitchFamily="2" charset="0"/>
                <a:ea typeface="Microsoft Himalaya" panose="01010100010101010101" pitchFamily="2" charset="0"/>
                <a:cs typeface="Microsoft Himalaya" panose="01010100010101010101" pitchFamily="2" charset="0"/>
              </a:rPr>
              <a:t>Liu </a:t>
            </a:r>
            <a:r>
              <a:rPr lang="en-US" altLang="zh-CN" sz="3600" dirty="0" err="1">
                <a:latin typeface="Microsoft Himalaya" panose="01010100010101010101" pitchFamily="2" charset="0"/>
                <a:ea typeface="Microsoft Himalaya" panose="01010100010101010101" pitchFamily="2" charset="0"/>
                <a:cs typeface="Microsoft Himalaya" panose="01010100010101010101" pitchFamily="2" charset="0"/>
              </a:rPr>
              <a:t>Ximing</a:t>
            </a:r>
            <a:r>
              <a:rPr lang="en-US" altLang="zh-CN" sz="3600" dirty="0">
                <a:latin typeface="Microsoft Himalaya" panose="01010100010101010101" pitchFamily="2" charset="0"/>
                <a:ea typeface="Microsoft Himalaya" panose="01010100010101010101" pitchFamily="2" charset="0"/>
                <a:cs typeface="Microsoft Himalaya" panose="01010100010101010101" pitchFamily="2" charset="0"/>
              </a:rPr>
              <a:t> (Nankai University)</a:t>
            </a:r>
            <a:endParaRPr lang="zh-CN" altLang="en-US" sz="3600" dirty="0">
              <a:latin typeface="Microsoft Himalaya" panose="01010100010101010101" pitchFamily="2" charset="0"/>
              <a:cs typeface="Microsoft Himalaya" panose="01010100010101010101" pitchFamily="2" charset="0"/>
            </a:endParaRPr>
          </a:p>
        </p:txBody>
      </p:sp>
      <p:pic>
        <p:nvPicPr>
          <p:cNvPr id="7" name="Picture 7" descr="南开大学校徽图册_360百科">
            <a:extLst>
              <a:ext uri="{FF2B5EF4-FFF2-40B4-BE49-F238E27FC236}">
                <a16:creationId xmlns:a16="http://schemas.microsoft.com/office/drawing/2014/main" id="{BD794248-7154-DBE6-E186-BE8B8ED27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239" y="5257800"/>
            <a:ext cx="1618071" cy="16072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上海交通大学新版校徽矢量图__企业LOGO标志_标志图标_矢量图库_昵图网nipic.com">
            <a:extLst>
              <a:ext uri="{FF2B5EF4-FFF2-40B4-BE49-F238E27FC236}">
                <a16:creationId xmlns:a16="http://schemas.microsoft.com/office/drawing/2014/main" id="{D4467C77-175F-1009-006D-DDB9DDC85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612" y="5349875"/>
            <a:ext cx="1484118" cy="1484118"/>
          </a:xfrm>
          <a:prstGeom prst="rect">
            <a:avLst/>
          </a:prstGeom>
          <a:noFill/>
          <a:extLst>
            <a:ext uri="{909E8E84-426E-40DD-AFC4-6F175D3DCCD1}">
              <a14:hiddenFill xmlns:a14="http://schemas.microsoft.com/office/drawing/2010/main">
                <a:solidFill>
                  <a:srgbClr val="FFFFFF"/>
                </a:solidFill>
              </a14:hiddenFill>
            </a:ext>
          </a:extLst>
        </p:spPr>
      </p:pic>
      <p:sp>
        <p:nvSpPr>
          <p:cNvPr id="4" name="灯片编号占位符 3">
            <a:extLst>
              <a:ext uri="{FF2B5EF4-FFF2-40B4-BE49-F238E27FC236}">
                <a16:creationId xmlns:a16="http://schemas.microsoft.com/office/drawing/2014/main" id="{89113983-4152-BF66-3552-48CB3FC71D92}"/>
              </a:ext>
            </a:extLst>
          </p:cNvPr>
          <p:cNvSpPr>
            <a:spLocks noGrp="1"/>
          </p:cNvSpPr>
          <p:nvPr>
            <p:ph type="sldNum" sz="quarter" idx="12"/>
          </p:nvPr>
        </p:nvSpPr>
        <p:spPr/>
        <p:txBody>
          <a:bodyPr/>
          <a:lstStyle/>
          <a:p>
            <a:fld id="{5D9F226B-6BD9-4F7A-A0BA-A0BE4E809EF5}" type="slidenum">
              <a:rPr lang="zh-CN" altLang="en-US" smtClean="0"/>
              <a:t>1</a:t>
            </a:fld>
            <a:endParaRPr lang="zh-CN" altLang="en-US"/>
          </a:p>
        </p:txBody>
      </p:sp>
    </p:spTree>
    <p:extLst>
      <p:ext uri="{BB962C8B-B14F-4D97-AF65-F5344CB8AC3E}">
        <p14:creationId xmlns:p14="http://schemas.microsoft.com/office/powerpoint/2010/main" val="2096411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BD3794C-0583-958C-3248-AED5D853E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1275"/>
            <a:ext cx="2025679" cy="6056725"/>
          </a:xfrm>
          <a:prstGeom prst="rect">
            <a:avLst/>
          </a:prstGeom>
        </p:spPr>
      </p:pic>
      <p:pic>
        <p:nvPicPr>
          <p:cNvPr id="16" name="图片 15">
            <a:extLst>
              <a:ext uri="{FF2B5EF4-FFF2-40B4-BE49-F238E27FC236}">
                <a16:creationId xmlns:a16="http://schemas.microsoft.com/office/drawing/2014/main" id="{11470483-7411-FE9D-958A-D33B149B3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163" y="801275"/>
            <a:ext cx="2025678" cy="6056725"/>
          </a:xfrm>
          <a:prstGeom prst="rect">
            <a:avLst/>
          </a:prstGeom>
        </p:spPr>
      </p:pic>
      <p:pic>
        <p:nvPicPr>
          <p:cNvPr id="18" name="图片 17">
            <a:extLst>
              <a:ext uri="{FF2B5EF4-FFF2-40B4-BE49-F238E27FC236}">
                <a16:creationId xmlns:a16="http://schemas.microsoft.com/office/drawing/2014/main" id="{B734EFE0-ACBB-6A32-96DC-1B519FBB1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5698" y="801275"/>
            <a:ext cx="2025677" cy="6056723"/>
          </a:xfrm>
          <a:prstGeom prst="rect">
            <a:avLst/>
          </a:prstGeom>
        </p:spPr>
      </p:pic>
      <p:pic>
        <p:nvPicPr>
          <p:cNvPr id="20" name="图片 19">
            <a:extLst>
              <a:ext uri="{FF2B5EF4-FFF2-40B4-BE49-F238E27FC236}">
                <a16:creationId xmlns:a16="http://schemas.microsoft.com/office/drawing/2014/main" id="{EC5C216D-B4D3-7865-801E-6CAA70662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5200" y="801278"/>
            <a:ext cx="2025677" cy="6056722"/>
          </a:xfrm>
          <a:prstGeom prst="rect">
            <a:avLst/>
          </a:prstGeom>
        </p:spPr>
      </p:pic>
      <p:pic>
        <p:nvPicPr>
          <p:cNvPr id="22" name="图片 21">
            <a:extLst>
              <a:ext uri="{FF2B5EF4-FFF2-40B4-BE49-F238E27FC236}">
                <a16:creationId xmlns:a16="http://schemas.microsoft.com/office/drawing/2014/main" id="{7F070DC5-4E6A-29A8-616C-219490893E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3953" y="801274"/>
            <a:ext cx="2025678" cy="6056726"/>
          </a:xfrm>
          <a:prstGeom prst="rect">
            <a:avLst/>
          </a:prstGeom>
        </p:spPr>
      </p:pic>
      <p:pic>
        <p:nvPicPr>
          <p:cNvPr id="24" name="图片 23">
            <a:extLst>
              <a:ext uri="{FF2B5EF4-FFF2-40B4-BE49-F238E27FC236}">
                <a16:creationId xmlns:a16="http://schemas.microsoft.com/office/drawing/2014/main" id="{AE0FD8D0-EDE6-9618-D67A-C33A8722D4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92708" y="801272"/>
            <a:ext cx="2025678" cy="6056726"/>
          </a:xfrm>
          <a:prstGeom prst="rect">
            <a:avLst/>
          </a:prstGeom>
        </p:spPr>
      </p:pic>
      <p:sp>
        <p:nvSpPr>
          <p:cNvPr id="2" name="标题 1">
            <a:extLst>
              <a:ext uri="{FF2B5EF4-FFF2-40B4-BE49-F238E27FC236}">
                <a16:creationId xmlns:a16="http://schemas.microsoft.com/office/drawing/2014/main" id="{28FAACA3-88B8-E68E-A394-E4D87765DA34}"/>
              </a:ext>
            </a:extLst>
          </p:cNvPr>
          <p:cNvSpPr txBox="1">
            <a:spLocks/>
          </p:cNvSpPr>
          <p:nvPr/>
        </p:nvSpPr>
        <p:spPr>
          <a:xfrm>
            <a:off x="237302" y="0"/>
            <a:ext cx="11419498" cy="1353600"/>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3600" dirty="0"/>
              <a:t>the time window as 200ns(Take one event as an example3)</a:t>
            </a:r>
            <a:br>
              <a:rPr lang="en-US" altLang="zh-CN" dirty="0"/>
            </a:br>
            <a:endParaRPr lang="zh-CN" altLang="en-US" dirty="0"/>
          </a:p>
        </p:txBody>
      </p:sp>
      <p:sp>
        <p:nvSpPr>
          <p:cNvPr id="3" name="文本框 2">
            <a:extLst>
              <a:ext uri="{FF2B5EF4-FFF2-40B4-BE49-F238E27FC236}">
                <a16:creationId xmlns:a16="http://schemas.microsoft.com/office/drawing/2014/main" id="{EC09A135-8E09-452A-125C-6A3076F7BFCC}"/>
              </a:ext>
            </a:extLst>
          </p:cNvPr>
          <p:cNvSpPr txBox="1"/>
          <p:nvPr/>
        </p:nvSpPr>
        <p:spPr>
          <a:xfrm>
            <a:off x="262356" y="586246"/>
            <a:ext cx="1422170" cy="276999"/>
          </a:xfrm>
          <a:prstGeom prst="rect">
            <a:avLst/>
          </a:prstGeom>
          <a:noFill/>
        </p:spPr>
        <p:txBody>
          <a:bodyPr wrap="square" rtlCol="0">
            <a:spAutoFit/>
          </a:bodyPr>
          <a:lstStyle/>
          <a:p>
            <a:r>
              <a:rPr lang="en-US" altLang="zh-CN" sz="1200" dirty="0"/>
              <a:t>No </a:t>
            </a:r>
            <a:r>
              <a:rPr lang="en-US" altLang="zh-CN" sz="1200" dirty="0" err="1"/>
              <a:t>timewindow</a:t>
            </a:r>
            <a:endParaRPr lang="zh-CN" altLang="en-US" sz="1200" dirty="0"/>
          </a:p>
        </p:txBody>
      </p:sp>
      <p:sp>
        <p:nvSpPr>
          <p:cNvPr id="5" name="文本框 4">
            <a:extLst>
              <a:ext uri="{FF2B5EF4-FFF2-40B4-BE49-F238E27FC236}">
                <a16:creationId xmlns:a16="http://schemas.microsoft.com/office/drawing/2014/main" id="{8E608DB6-B521-9E16-BA6D-FA322E3F9EF1}"/>
              </a:ext>
            </a:extLst>
          </p:cNvPr>
          <p:cNvSpPr txBox="1"/>
          <p:nvPr/>
        </p:nvSpPr>
        <p:spPr>
          <a:xfrm>
            <a:off x="2346748" y="618013"/>
            <a:ext cx="1257300" cy="230832"/>
          </a:xfrm>
          <a:prstGeom prst="rect">
            <a:avLst/>
          </a:prstGeom>
          <a:noFill/>
        </p:spPr>
        <p:txBody>
          <a:bodyPr wrap="square" rtlCol="0">
            <a:spAutoFit/>
          </a:bodyPr>
          <a:lstStyle/>
          <a:p>
            <a:r>
              <a:rPr lang="en-US" altLang="zh-CN" sz="900" dirty="0" err="1"/>
              <a:t>Timewindow</a:t>
            </a:r>
            <a:r>
              <a:rPr lang="en-US" altLang="zh-CN" sz="900" dirty="0"/>
              <a:t>[0,200ns]</a:t>
            </a:r>
            <a:endParaRPr lang="zh-CN" altLang="en-US" sz="900" dirty="0"/>
          </a:p>
        </p:txBody>
      </p:sp>
      <p:sp>
        <p:nvSpPr>
          <p:cNvPr id="7" name="文本框 6">
            <a:extLst>
              <a:ext uri="{FF2B5EF4-FFF2-40B4-BE49-F238E27FC236}">
                <a16:creationId xmlns:a16="http://schemas.microsoft.com/office/drawing/2014/main" id="{978F6E1F-DCBA-F55A-3AED-A055B5569D2B}"/>
              </a:ext>
            </a:extLst>
          </p:cNvPr>
          <p:cNvSpPr txBox="1"/>
          <p:nvPr/>
        </p:nvSpPr>
        <p:spPr>
          <a:xfrm>
            <a:off x="4531050" y="618013"/>
            <a:ext cx="1362198" cy="230832"/>
          </a:xfrm>
          <a:prstGeom prst="rect">
            <a:avLst/>
          </a:prstGeom>
          <a:noFill/>
        </p:spPr>
        <p:txBody>
          <a:bodyPr wrap="square" rtlCol="0">
            <a:spAutoFit/>
          </a:bodyPr>
          <a:lstStyle/>
          <a:p>
            <a:r>
              <a:rPr lang="en-US" altLang="zh-CN" sz="900" dirty="0" err="1"/>
              <a:t>Timewindow</a:t>
            </a:r>
            <a:r>
              <a:rPr lang="en-US" altLang="zh-CN" sz="900" dirty="0"/>
              <a:t>[200,400ns]</a:t>
            </a:r>
            <a:endParaRPr lang="zh-CN" altLang="en-US" sz="900" dirty="0"/>
          </a:p>
        </p:txBody>
      </p:sp>
      <p:sp>
        <p:nvSpPr>
          <p:cNvPr id="8" name="文本框 7">
            <a:extLst>
              <a:ext uri="{FF2B5EF4-FFF2-40B4-BE49-F238E27FC236}">
                <a16:creationId xmlns:a16="http://schemas.microsoft.com/office/drawing/2014/main" id="{B7128280-D6BD-B8F3-4188-6C2D274C6D78}"/>
              </a:ext>
            </a:extLst>
          </p:cNvPr>
          <p:cNvSpPr txBox="1"/>
          <p:nvPr/>
        </p:nvSpPr>
        <p:spPr>
          <a:xfrm>
            <a:off x="6445995" y="586246"/>
            <a:ext cx="1362198" cy="230832"/>
          </a:xfrm>
          <a:prstGeom prst="rect">
            <a:avLst/>
          </a:prstGeom>
          <a:noFill/>
        </p:spPr>
        <p:txBody>
          <a:bodyPr wrap="square" rtlCol="0">
            <a:spAutoFit/>
          </a:bodyPr>
          <a:lstStyle/>
          <a:p>
            <a:r>
              <a:rPr lang="en-US" altLang="zh-CN" sz="900" dirty="0" err="1"/>
              <a:t>Timewindow</a:t>
            </a:r>
            <a:r>
              <a:rPr lang="en-US" altLang="zh-CN" sz="900" dirty="0"/>
              <a:t>[400,600ns]</a:t>
            </a:r>
            <a:endParaRPr lang="zh-CN" altLang="en-US" sz="900" dirty="0"/>
          </a:p>
        </p:txBody>
      </p:sp>
      <p:sp>
        <p:nvSpPr>
          <p:cNvPr id="9" name="文本框 8">
            <a:extLst>
              <a:ext uri="{FF2B5EF4-FFF2-40B4-BE49-F238E27FC236}">
                <a16:creationId xmlns:a16="http://schemas.microsoft.com/office/drawing/2014/main" id="{6C291F7E-0349-B886-8324-6D1B82019F11}"/>
              </a:ext>
            </a:extLst>
          </p:cNvPr>
          <p:cNvSpPr txBox="1"/>
          <p:nvPr/>
        </p:nvSpPr>
        <p:spPr>
          <a:xfrm>
            <a:off x="8483054" y="570440"/>
            <a:ext cx="1362198" cy="230832"/>
          </a:xfrm>
          <a:prstGeom prst="rect">
            <a:avLst/>
          </a:prstGeom>
          <a:noFill/>
        </p:spPr>
        <p:txBody>
          <a:bodyPr wrap="square" rtlCol="0">
            <a:spAutoFit/>
          </a:bodyPr>
          <a:lstStyle/>
          <a:p>
            <a:r>
              <a:rPr lang="en-US" altLang="zh-CN" sz="900" dirty="0" err="1"/>
              <a:t>Timewindow</a:t>
            </a:r>
            <a:r>
              <a:rPr lang="en-US" altLang="zh-CN" sz="900" dirty="0"/>
              <a:t>[600,800ns]</a:t>
            </a:r>
            <a:endParaRPr lang="zh-CN" altLang="en-US" sz="900" dirty="0"/>
          </a:p>
        </p:txBody>
      </p:sp>
      <p:sp>
        <p:nvSpPr>
          <p:cNvPr id="10" name="文本框 9">
            <a:extLst>
              <a:ext uri="{FF2B5EF4-FFF2-40B4-BE49-F238E27FC236}">
                <a16:creationId xmlns:a16="http://schemas.microsoft.com/office/drawing/2014/main" id="{78391CBD-14AC-B886-971A-6E6C3FC9EB93}"/>
              </a:ext>
            </a:extLst>
          </p:cNvPr>
          <p:cNvSpPr txBox="1"/>
          <p:nvPr/>
        </p:nvSpPr>
        <p:spPr>
          <a:xfrm>
            <a:off x="10623918" y="586246"/>
            <a:ext cx="1544547" cy="230832"/>
          </a:xfrm>
          <a:prstGeom prst="rect">
            <a:avLst/>
          </a:prstGeom>
          <a:noFill/>
        </p:spPr>
        <p:txBody>
          <a:bodyPr wrap="square" rtlCol="0">
            <a:spAutoFit/>
          </a:bodyPr>
          <a:lstStyle/>
          <a:p>
            <a:r>
              <a:rPr lang="en-US" altLang="zh-CN" sz="900" dirty="0" err="1"/>
              <a:t>Timewindow</a:t>
            </a:r>
            <a:r>
              <a:rPr lang="en-US" altLang="zh-CN" sz="900" dirty="0"/>
              <a:t>[800,1000ns]</a:t>
            </a:r>
            <a:endParaRPr lang="zh-CN" altLang="en-US" sz="900" dirty="0"/>
          </a:p>
        </p:txBody>
      </p:sp>
      <p:sp>
        <p:nvSpPr>
          <p:cNvPr id="4" name="灯片编号占位符 3">
            <a:extLst>
              <a:ext uri="{FF2B5EF4-FFF2-40B4-BE49-F238E27FC236}">
                <a16:creationId xmlns:a16="http://schemas.microsoft.com/office/drawing/2014/main" id="{8E1FC0A4-9CDA-4F20-A663-BB0CFAD33ED2}"/>
              </a:ext>
            </a:extLst>
          </p:cNvPr>
          <p:cNvSpPr>
            <a:spLocks noGrp="1"/>
          </p:cNvSpPr>
          <p:nvPr>
            <p:ph type="sldNum" sz="quarter" idx="12"/>
          </p:nvPr>
        </p:nvSpPr>
        <p:spPr/>
        <p:txBody>
          <a:bodyPr/>
          <a:lstStyle/>
          <a:p>
            <a:fld id="{8771DE21-23F5-4BAA-A379-583F7DD35310}" type="slidenum">
              <a:rPr lang="zh-CN" altLang="en-US" smtClean="0"/>
              <a:t>10</a:t>
            </a:fld>
            <a:endParaRPr lang="zh-CN" altLang="en-US"/>
          </a:p>
        </p:txBody>
      </p:sp>
    </p:spTree>
    <p:extLst>
      <p:ext uri="{BB962C8B-B14F-4D97-AF65-F5344CB8AC3E}">
        <p14:creationId xmlns:p14="http://schemas.microsoft.com/office/powerpoint/2010/main" val="344802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5CD3DE-6893-520C-EB78-2C55EF4AE0AE}"/>
              </a:ext>
            </a:extLst>
          </p:cNvPr>
          <p:cNvSpPr>
            <a:spLocks noGrp="1"/>
          </p:cNvSpPr>
          <p:nvPr>
            <p:ph type="title"/>
          </p:nvPr>
        </p:nvSpPr>
        <p:spPr/>
        <p:txBody>
          <a:bodyPr/>
          <a:lstStyle/>
          <a:p>
            <a:r>
              <a:rPr lang="en-US" altLang="zh-CN" dirty="0"/>
              <a:t>Plan</a:t>
            </a:r>
            <a:endParaRPr lang="zh-CN" altLang="en-US" dirty="0"/>
          </a:p>
        </p:txBody>
      </p:sp>
      <p:sp>
        <p:nvSpPr>
          <p:cNvPr id="3" name="内容占位符 2">
            <a:extLst>
              <a:ext uri="{FF2B5EF4-FFF2-40B4-BE49-F238E27FC236}">
                <a16:creationId xmlns:a16="http://schemas.microsoft.com/office/drawing/2014/main" id="{2C5EFE8B-68DA-AB2A-91EA-363E3991FEF6}"/>
              </a:ext>
            </a:extLst>
          </p:cNvPr>
          <p:cNvSpPr>
            <a:spLocks noGrp="1"/>
          </p:cNvSpPr>
          <p:nvPr>
            <p:ph idx="1"/>
          </p:nvPr>
        </p:nvSpPr>
        <p:spPr/>
        <p:txBody>
          <a:bodyPr/>
          <a:lstStyle/>
          <a:p>
            <a:r>
              <a:rPr lang="en-US" altLang="zh-CN" dirty="0"/>
              <a:t>Charge distribution</a:t>
            </a:r>
          </a:p>
          <a:p>
            <a:r>
              <a:rPr lang="en-US" altLang="zh-CN"/>
              <a:t>Cluster finding(two new method)</a:t>
            </a:r>
            <a:endParaRPr lang="en-US" altLang="zh-CN" dirty="0"/>
          </a:p>
          <a:p>
            <a:pPr marL="0" indent="0">
              <a:buNone/>
            </a:pPr>
            <a:endParaRPr lang="zh-CN" altLang="en-US" dirty="0"/>
          </a:p>
        </p:txBody>
      </p:sp>
      <p:sp>
        <p:nvSpPr>
          <p:cNvPr id="4" name="灯片编号占位符 3">
            <a:extLst>
              <a:ext uri="{FF2B5EF4-FFF2-40B4-BE49-F238E27FC236}">
                <a16:creationId xmlns:a16="http://schemas.microsoft.com/office/drawing/2014/main" id="{50807BE0-D470-40C5-BB5F-237CFF5C3022}"/>
              </a:ext>
            </a:extLst>
          </p:cNvPr>
          <p:cNvSpPr>
            <a:spLocks noGrp="1"/>
          </p:cNvSpPr>
          <p:nvPr>
            <p:ph type="sldNum" sz="quarter" idx="12"/>
          </p:nvPr>
        </p:nvSpPr>
        <p:spPr/>
        <p:txBody>
          <a:bodyPr/>
          <a:lstStyle/>
          <a:p>
            <a:fld id="{8771DE21-23F5-4BAA-A379-583F7DD35310}" type="slidenum">
              <a:rPr lang="zh-CN" altLang="en-US" smtClean="0"/>
              <a:t>11</a:t>
            </a:fld>
            <a:endParaRPr lang="zh-CN" altLang="en-US"/>
          </a:p>
        </p:txBody>
      </p:sp>
    </p:spTree>
    <p:extLst>
      <p:ext uri="{BB962C8B-B14F-4D97-AF65-F5344CB8AC3E}">
        <p14:creationId xmlns:p14="http://schemas.microsoft.com/office/powerpoint/2010/main" val="427763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86518C-032D-C3BC-D213-49562BDA043B}"/>
              </a:ext>
            </a:extLst>
          </p:cNvPr>
          <p:cNvSpPr>
            <a:spLocks noGrp="1"/>
          </p:cNvSpPr>
          <p:nvPr>
            <p:ph type="title"/>
          </p:nvPr>
        </p:nvSpPr>
        <p:spPr/>
        <p:txBody>
          <a:bodyPr/>
          <a:lstStyle/>
          <a:p>
            <a:r>
              <a:rPr lang="en-US" altLang="zh-CN" dirty="0"/>
              <a:t>Outline</a:t>
            </a:r>
            <a:endParaRPr lang="zh-CN" altLang="en-US" dirty="0"/>
          </a:p>
        </p:txBody>
      </p:sp>
      <p:sp>
        <p:nvSpPr>
          <p:cNvPr id="3" name="内容占位符 2">
            <a:extLst>
              <a:ext uri="{FF2B5EF4-FFF2-40B4-BE49-F238E27FC236}">
                <a16:creationId xmlns:a16="http://schemas.microsoft.com/office/drawing/2014/main" id="{3352B12F-FA8C-74BA-5825-9C5355BAB7B9}"/>
              </a:ext>
            </a:extLst>
          </p:cNvPr>
          <p:cNvSpPr>
            <a:spLocks noGrp="1"/>
          </p:cNvSpPr>
          <p:nvPr>
            <p:ph idx="1"/>
          </p:nvPr>
        </p:nvSpPr>
        <p:spPr/>
        <p:txBody>
          <a:bodyPr/>
          <a:lstStyle/>
          <a:p>
            <a:pPr>
              <a:buFont typeface="Wingdings" panose="05000000000000000000" pitchFamily="2" charset="2"/>
              <a:buChar char="p"/>
            </a:pPr>
            <a:r>
              <a:rPr lang="en-US" altLang="zh-CN" dirty="0"/>
              <a:t>Briefly introduced The Jiangmen Neutrino experiment and my current work </a:t>
            </a:r>
          </a:p>
          <a:p>
            <a:pPr>
              <a:buFont typeface="Wingdings" panose="05000000000000000000" pitchFamily="2" charset="2"/>
              <a:buChar char="p"/>
            </a:pPr>
            <a:r>
              <a:rPr lang="en-US" altLang="zh-CN" dirty="0"/>
              <a:t>Background</a:t>
            </a:r>
          </a:p>
          <a:p>
            <a:pPr>
              <a:buFont typeface="Wingdings" panose="05000000000000000000" pitchFamily="2" charset="2"/>
              <a:buChar char="p"/>
            </a:pPr>
            <a:r>
              <a:rPr lang="en-US" altLang="zh-CN" dirty="0"/>
              <a:t>Research method and preliminary result</a:t>
            </a:r>
          </a:p>
          <a:p>
            <a:pPr>
              <a:buFont typeface="Wingdings" panose="05000000000000000000" pitchFamily="2" charset="2"/>
              <a:buChar char="p"/>
            </a:pPr>
            <a:r>
              <a:rPr lang="en-US" altLang="zh-CN" dirty="0"/>
              <a:t>Plan</a:t>
            </a:r>
            <a:endParaRPr lang="zh-CN" altLang="en-US" dirty="0"/>
          </a:p>
        </p:txBody>
      </p:sp>
      <p:sp>
        <p:nvSpPr>
          <p:cNvPr id="4" name="灯片编号占位符 3">
            <a:extLst>
              <a:ext uri="{FF2B5EF4-FFF2-40B4-BE49-F238E27FC236}">
                <a16:creationId xmlns:a16="http://schemas.microsoft.com/office/drawing/2014/main" id="{D04E68E5-8C0A-4232-AB83-858796215B48}"/>
              </a:ext>
            </a:extLst>
          </p:cNvPr>
          <p:cNvSpPr>
            <a:spLocks noGrp="1"/>
          </p:cNvSpPr>
          <p:nvPr>
            <p:ph type="sldNum" sz="quarter" idx="12"/>
          </p:nvPr>
        </p:nvSpPr>
        <p:spPr/>
        <p:txBody>
          <a:bodyPr/>
          <a:lstStyle/>
          <a:p>
            <a:fld id="{8771DE21-23F5-4BAA-A379-583F7DD35310}" type="slidenum">
              <a:rPr lang="zh-CN" altLang="en-US" smtClean="0"/>
              <a:t>2</a:t>
            </a:fld>
            <a:endParaRPr lang="zh-CN" altLang="en-US"/>
          </a:p>
        </p:txBody>
      </p:sp>
    </p:spTree>
    <p:extLst>
      <p:ext uri="{BB962C8B-B14F-4D97-AF65-F5344CB8AC3E}">
        <p14:creationId xmlns:p14="http://schemas.microsoft.com/office/powerpoint/2010/main" val="3434254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6739AE-5269-4914-B0FB-B069FADBE134}"/>
              </a:ext>
            </a:extLst>
          </p:cNvPr>
          <p:cNvSpPr>
            <a:spLocks noGrp="1"/>
          </p:cNvSpPr>
          <p:nvPr>
            <p:ph type="title"/>
          </p:nvPr>
        </p:nvSpPr>
        <p:spPr/>
        <p:txBody>
          <a:bodyPr/>
          <a:lstStyle/>
          <a:p>
            <a:r>
              <a:rPr lang="en-US" altLang="zh-CN" dirty="0"/>
              <a:t>Jiangmen Neutrino experiment</a:t>
            </a:r>
            <a:endParaRPr lang="zh-CN" altLang="en-US" dirty="0"/>
          </a:p>
        </p:txBody>
      </p:sp>
      <p:pic>
        <p:nvPicPr>
          <p:cNvPr id="5" name="内容占位符 4">
            <a:extLst>
              <a:ext uri="{FF2B5EF4-FFF2-40B4-BE49-F238E27FC236}">
                <a16:creationId xmlns:a16="http://schemas.microsoft.com/office/drawing/2014/main" id="{D497016B-757F-5D50-9C27-4C051346C2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3263503" cy="4351338"/>
          </a:xfrm>
        </p:spPr>
      </p:pic>
      <p:sp>
        <p:nvSpPr>
          <p:cNvPr id="9" name="文本框 8">
            <a:extLst>
              <a:ext uri="{FF2B5EF4-FFF2-40B4-BE49-F238E27FC236}">
                <a16:creationId xmlns:a16="http://schemas.microsoft.com/office/drawing/2014/main" id="{8CEC7290-C9FE-7E53-D03A-5774DAE488AA}"/>
              </a:ext>
            </a:extLst>
          </p:cNvPr>
          <p:cNvSpPr txBox="1"/>
          <p:nvPr/>
        </p:nvSpPr>
        <p:spPr>
          <a:xfrm>
            <a:off x="4679751" y="1690688"/>
            <a:ext cx="6096000" cy="1200329"/>
          </a:xfrm>
          <a:prstGeom prst="rect">
            <a:avLst/>
          </a:prstGeom>
          <a:noFill/>
        </p:spPr>
        <p:txBody>
          <a:bodyPr wrap="square">
            <a:spAutoFit/>
          </a:bodyPr>
          <a:lstStyle/>
          <a:p>
            <a:pPr marL="285750" indent="-285750">
              <a:buFont typeface="Wingdings" panose="05000000000000000000" pitchFamily="2" charset="2"/>
              <a:buChar char="l"/>
            </a:pPr>
            <a:r>
              <a:rPr lang="zh-CN" altLang="en-US" dirty="0"/>
              <a:t>The Jiangmen Underground </a:t>
            </a:r>
            <a:r>
              <a:rPr lang="en-US" altLang="zh-CN" dirty="0"/>
              <a:t>Neutrino</a:t>
            </a:r>
            <a:r>
              <a:rPr lang="zh-CN" altLang="en-US" dirty="0"/>
              <a:t> Observatory (JUNO) is a 200,000-ton multi-purpose underground liquid scintillation detector with the primary physical goal of determining the mass ordering of neutrinos.</a:t>
            </a:r>
          </a:p>
        </p:txBody>
      </p:sp>
      <p:pic>
        <p:nvPicPr>
          <p:cNvPr id="11" name="图片 10">
            <a:extLst>
              <a:ext uri="{FF2B5EF4-FFF2-40B4-BE49-F238E27FC236}">
                <a16:creationId xmlns:a16="http://schemas.microsoft.com/office/drawing/2014/main" id="{2CA91B61-0C12-7FF0-C14C-E5E50838A0F4}"/>
              </a:ext>
            </a:extLst>
          </p:cNvPr>
          <p:cNvPicPr>
            <a:picLocks noChangeAspect="1"/>
          </p:cNvPicPr>
          <p:nvPr/>
        </p:nvPicPr>
        <p:blipFill>
          <a:blip r:embed="rId3"/>
          <a:stretch>
            <a:fillRect/>
          </a:stretch>
        </p:blipFill>
        <p:spPr>
          <a:xfrm>
            <a:off x="4526508" y="3127871"/>
            <a:ext cx="7127581" cy="1476972"/>
          </a:xfrm>
          <a:prstGeom prst="rect">
            <a:avLst/>
          </a:prstGeom>
        </p:spPr>
      </p:pic>
      <p:sp>
        <p:nvSpPr>
          <p:cNvPr id="13" name="文本框 12">
            <a:extLst>
              <a:ext uri="{FF2B5EF4-FFF2-40B4-BE49-F238E27FC236}">
                <a16:creationId xmlns:a16="http://schemas.microsoft.com/office/drawing/2014/main" id="{592B99E2-55B2-BF86-78B4-F09B4790FFA9}"/>
              </a:ext>
            </a:extLst>
          </p:cNvPr>
          <p:cNvSpPr txBox="1"/>
          <p:nvPr/>
        </p:nvSpPr>
        <p:spPr>
          <a:xfrm>
            <a:off x="4750755" y="5047921"/>
            <a:ext cx="6024996" cy="646331"/>
          </a:xfrm>
          <a:prstGeom prst="rect">
            <a:avLst/>
          </a:prstGeom>
          <a:noFill/>
        </p:spPr>
        <p:txBody>
          <a:bodyPr wrap="square" rtlCol="0">
            <a:spAutoFit/>
          </a:bodyPr>
          <a:lstStyle/>
          <a:p>
            <a:pPr marL="285750" indent="-285750">
              <a:buFont typeface="Wingdings" panose="05000000000000000000" pitchFamily="2" charset="2"/>
              <a:buChar char="l"/>
            </a:pPr>
            <a:r>
              <a:rPr lang="en-US" altLang="zh-CN" dirty="0"/>
              <a:t>I’m</a:t>
            </a:r>
            <a:r>
              <a:rPr lang="zh-CN" altLang="en-US" dirty="0"/>
              <a:t> </a:t>
            </a:r>
            <a:r>
              <a:rPr lang="en-US" altLang="zh-CN" dirty="0"/>
              <a:t>working</a:t>
            </a:r>
            <a:r>
              <a:rPr lang="zh-CN" altLang="en-US" dirty="0"/>
              <a:t> </a:t>
            </a:r>
            <a:r>
              <a:rPr lang="en-US" altLang="zh-CN" dirty="0"/>
              <a:t>on distinguishing between a physical event and dark noise event in the water phase.</a:t>
            </a:r>
            <a:endParaRPr lang="zh-CN" altLang="en-US" dirty="0"/>
          </a:p>
        </p:txBody>
      </p:sp>
      <p:sp>
        <p:nvSpPr>
          <p:cNvPr id="3" name="灯片编号占位符 2">
            <a:extLst>
              <a:ext uri="{FF2B5EF4-FFF2-40B4-BE49-F238E27FC236}">
                <a16:creationId xmlns:a16="http://schemas.microsoft.com/office/drawing/2014/main" id="{182A30A9-D9B4-4AFB-BC58-29E6BA8DDDED}"/>
              </a:ext>
            </a:extLst>
          </p:cNvPr>
          <p:cNvSpPr>
            <a:spLocks noGrp="1"/>
          </p:cNvSpPr>
          <p:nvPr>
            <p:ph type="sldNum" sz="quarter" idx="12"/>
          </p:nvPr>
        </p:nvSpPr>
        <p:spPr/>
        <p:txBody>
          <a:bodyPr/>
          <a:lstStyle/>
          <a:p>
            <a:fld id="{8771DE21-23F5-4BAA-A379-583F7DD35310}" type="slidenum">
              <a:rPr lang="zh-CN" altLang="en-US" smtClean="0"/>
              <a:t>3</a:t>
            </a:fld>
            <a:endParaRPr lang="zh-CN" altLang="en-US"/>
          </a:p>
        </p:txBody>
      </p:sp>
    </p:spTree>
    <p:extLst>
      <p:ext uri="{BB962C8B-B14F-4D97-AF65-F5344CB8AC3E}">
        <p14:creationId xmlns:p14="http://schemas.microsoft.com/office/powerpoint/2010/main" val="275299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35375F-6F02-D0A2-FF62-F63C75B43183}"/>
              </a:ext>
            </a:extLst>
          </p:cNvPr>
          <p:cNvSpPr>
            <a:spLocks noGrp="1"/>
          </p:cNvSpPr>
          <p:nvPr>
            <p:ph type="title"/>
          </p:nvPr>
        </p:nvSpPr>
        <p:spPr/>
        <p:txBody>
          <a:bodyPr/>
          <a:lstStyle/>
          <a:p>
            <a:r>
              <a:rPr lang="en-US" altLang="zh-CN" dirty="0"/>
              <a:t>Motivation</a:t>
            </a:r>
            <a:endParaRPr lang="zh-CN" altLang="en-US" dirty="0"/>
          </a:p>
        </p:txBody>
      </p:sp>
      <p:pic>
        <p:nvPicPr>
          <p:cNvPr id="4" name="Picture 2">
            <a:extLst>
              <a:ext uri="{FF2B5EF4-FFF2-40B4-BE49-F238E27FC236}">
                <a16:creationId xmlns:a16="http://schemas.microsoft.com/office/drawing/2014/main" id="{403E8087-0F02-3ED3-4C1C-1CA357F89C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5068" y="1690688"/>
            <a:ext cx="3626663" cy="373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本框 5">
            <a:extLst>
              <a:ext uri="{FF2B5EF4-FFF2-40B4-BE49-F238E27FC236}">
                <a16:creationId xmlns:a16="http://schemas.microsoft.com/office/drawing/2014/main" id="{0BADB3DA-D06B-D9C2-AD4D-6D3E582555D3}"/>
              </a:ext>
            </a:extLst>
          </p:cNvPr>
          <p:cNvSpPr txBox="1"/>
          <p:nvPr/>
        </p:nvSpPr>
        <p:spPr>
          <a:xfrm>
            <a:off x="4663320" y="934983"/>
            <a:ext cx="7026442" cy="3693319"/>
          </a:xfrm>
          <a:prstGeom prst="rect">
            <a:avLst/>
          </a:prstGeom>
          <a:noFill/>
        </p:spPr>
        <p:txBody>
          <a:bodyPr wrap="square">
            <a:spAutoFit/>
          </a:bodyPr>
          <a:lstStyle/>
          <a:p>
            <a:pPr marL="285750" indent="-285750">
              <a:buFont typeface="Wingdings" panose="05000000000000000000" pitchFamily="2" charset="2"/>
              <a:buChar char="p"/>
            </a:pPr>
            <a:r>
              <a:rPr lang="zh-CN" altLang="en-US" dirty="0"/>
              <a:t>My research was conducted inside the CD detector, and there are many PMTS inside and outside the CD detector.</a:t>
            </a:r>
            <a:endParaRPr lang="en-US" altLang="zh-CN" dirty="0"/>
          </a:p>
          <a:p>
            <a:pPr marL="285750" indent="-285750">
              <a:buFont typeface="Wingdings" panose="05000000000000000000" pitchFamily="2" charset="2"/>
              <a:buChar char="p"/>
            </a:pPr>
            <a:r>
              <a:rPr lang="en-US" altLang="zh-CN" dirty="0"/>
              <a:t>The process of PMT response is that the cathode captures the photon and releases the electron, amplifies the signal step by step, and outputs the pulse signal. However, due to the influence of dark current, some PMTS can release electrons on their own, causing them to be </a:t>
            </a:r>
            <a:r>
              <a:rPr lang="en-US" altLang="zh-CN" dirty="0" err="1"/>
              <a:t>triggered,and</a:t>
            </a:r>
            <a:r>
              <a:rPr lang="en-US" altLang="zh-CN" dirty="0"/>
              <a:t> when the physical reaction inside the detector produces secondary particles that are captured by PMT light signals, PMT will also be triggered. The former is a dark noise case, and the latter is a physical case. Distinguishing the two cases plays an important role in the follow-up research.</a:t>
            </a:r>
          </a:p>
          <a:p>
            <a:endParaRPr lang="en-US" altLang="zh-CN" dirty="0"/>
          </a:p>
          <a:p>
            <a:endParaRPr lang="zh-CN" altLang="en-US" dirty="0"/>
          </a:p>
        </p:txBody>
      </p:sp>
      <p:pic>
        <p:nvPicPr>
          <p:cNvPr id="1026" name="Picture 2" descr="光电倍增管PMT (photomultiplier tube) 原理、结构和特性总结_pmt原理-CSDN博客">
            <a:extLst>
              <a:ext uri="{FF2B5EF4-FFF2-40B4-BE49-F238E27FC236}">
                <a16:creationId xmlns:a16="http://schemas.microsoft.com/office/drawing/2014/main" id="{03CB2D8A-43E4-7543-EB9C-D23C494AD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798" y="3949513"/>
            <a:ext cx="6252443" cy="2362577"/>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A9CCE38B-5F2A-ADCF-B87C-EE9754A5E412}"/>
              </a:ext>
            </a:extLst>
          </p:cNvPr>
          <p:cNvSpPr txBox="1"/>
          <p:nvPr/>
        </p:nvSpPr>
        <p:spPr>
          <a:xfrm>
            <a:off x="4862798" y="6312090"/>
            <a:ext cx="6097136" cy="369332"/>
          </a:xfrm>
          <a:prstGeom prst="rect">
            <a:avLst/>
          </a:prstGeom>
          <a:noFill/>
        </p:spPr>
        <p:txBody>
          <a:bodyPr wrap="square">
            <a:spAutoFit/>
          </a:bodyPr>
          <a:lstStyle/>
          <a:p>
            <a:r>
              <a:rPr lang="zh-CN" altLang="en-US" dirty="0"/>
              <a:t>The first corresponding time of PMT is called </a:t>
            </a:r>
            <a:r>
              <a:rPr lang="en-US" altLang="zh-CN" dirty="0"/>
              <a:t>First hit time.</a:t>
            </a:r>
            <a:endParaRPr lang="zh-CN" altLang="en-US" dirty="0"/>
          </a:p>
        </p:txBody>
      </p:sp>
      <p:sp>
        <p:nvSpPr>
          <p:cNvPr id="3" name="灯片编号占位符 2">
            <a:extLst>
              <a:ext uri="{FF2B5EF4-FFF2-40B4-BE49-F238E27FC236}">
                <a16:creationId xmlns:a16="http://schemas.microsoft.com/office/drawing/2014/main" id="{D99EA73D-D2EB-4617-8BBC-3CB088825764}"/>
              </a:ext>
            </a:extLst>
          </p:cNvPr>
          <p:cNvSpPr>
            <a:spLocks noGrp="1"/>
          </p:cNvSpPr>
          <p:nvPr>
            <p:ph type="sldNum" sz="quarter" idx="12"/>
          </p:nvPr>
        </p:nvSpPr>
        <p:spPr/>
        <p:txBody>
          <a:bodyPr/>
          <a:lstStyle/>
          <a:p>
            <a:fld id="{8771DE21-23F5-4BAA-A379-583F7DD35310}" type="slidenum">
              <a:rPr lang="zh-CN" altLang="en-US" smtClean="0"/>
              <a:t>4</a:t>
            </a:fld>
            <a:endParaRPr lang="zh-CN" altLang="en-US"/>
          </a:p>
        </p:txBody>
      </p:sp>
    </p:spTree>
    <p:extLst>
      <p:ext uri="{BB962C8B-B14F-4D97-AF65-F5344CB8AC3E}">
        <p14:creationId xmlns:p14="http://schemas.microsoft.com/office/powerpoint/2010/main" val="140941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55BF7A-4075-5BA2-B959-26C7C9C68481}"/>
              </a:ext>
            </a:extLst>
          </p:cNvPr>
          <p:cNvSpPr>
            <a:spLocks noGrp="1"/>
          </p:cNvSpPr>
          <p:nvPr>
            <p:ph type="title"/>
          </p:nvPr>
        </p:nvSpPr>
        <p:spPr>
          <a:xfrm>
            <a:off x="838200" y="500062"/>
            <a:ext cx="10515600" cy="1325563"/>
          </a:xfrm>
        </p:spPr>
        <p:txBody>
          <a:bodyPr/>
          <a:lstStyle/>
          <a:p>
            <a:r>
              <a:rPr lang="en-US" altLang="zh-CN" dirty="0"/>
              <a:t>Background</a:t>
            </a:r>
            <a:endParaRPr lang="zh-CN" altLang="en-US" dirty="0"/>
          </a:p>
        </p:txBody>
      </p:sp>
      <p:sp>
        <p:nvSpPr>
          <p:cNvPr id="3" name="内容占位符 2">
            <a:extLst>
              <a:ext uri="{FF2B5EF4-FFF2-40B4-BE49-F238E27FC236}">
                <a16:creationId xmlns:a16="http://schemas.microsoft.com/office/drawing/2014/main" id="{029F6AD0-512C-BC82-7C5F-71490ED71F5C}"/>
              </a:ext>
            </a:extLst>
          </p:cNvPr>
          <p:cNvSpPr>
            <a:spLocks noGrp="1"/>
          </p:cNvSpPr>
          <p:nvPr>
            <p:ph idx="1"/>
          </p:nvPr>
        </p:nvSpPr>
        <p:spPr/>
        <p:txBody>
          <a:bodyPr/>
          <a:lstStyle/>
          <a:p>
            <a:r>
              <a:rPr lang="en-US" altLang="zh-CN" dirty="0"/>
              <a:t>Detection </a:t>
            </a:r>
            <a:r>
              <a:rPr lang="en-US" altLang="zh-CN" dirty="0" err="1"/>
              <a:t>Principle:Cherenkov</a:t>
            </a:r>
            <a:r>
              <a:rPr lang="en-US" altLang="zh-CN" dirty="0"/>
              <a:t> lights in water phase.</a:t>
            </a:r>
          </a:p>
          <a:p>
            <a:r>
              <a:rPr lang="en-US" altLang="zh-CN" dirty="0"/>
              <a:t>Generation of Cherenkov radiation: Cherenkov radiation occurs when charged particles moving in a medium at a rate exceeding the phase velocity of light in that medium interact with atoms or molecules in the medium, causing the electrons of the atoms or molecules to be polarized and subsequently releasing photons. The emission of these photons forms Cerenkov light.</a:t>
            </a:r>
          </a:p>
          <a:p>
            <a:r>
              <a:rPr lang="en-US" altLang="zh-CN" dirty="0"/>
              <a:t>Low energy.</a:t>
            </a:r>
          </a:p>
          <a:p>
            <a:endParaRPr lang="en-US" altLang="zh-CN" dirty="0"/>
          </a:p>
          <a:p>
            <a:endParaRPr lang="zh-CN" altLang="en-US" dirty="0"/>
          </a:p>
        </p:txBody>
      </p:sp>
      <p:grpSp>
        <p:nvGrpSpPr>
          <p:cNvPr id="4" name="组合 3">
            <a:extLst>
              <a:ext uri="{FF2B5EF4-FFF2-40B4-BE49-F238E27FC236}">
                <a16:creationId xmlns:a16="http://schemas.microsoft.com/office/drawing/2014/main" id="{B0F48D63-ED4D-8E89-0737-298D362CC332}"/>
              </a:ext>
            </a:extLst>
          </p:cNvPr>
          <p:cNvGrpSpPr/>
          <p:nvPr/>
        </p:nvGrpSpPr>
        <p:grpSpPr>
          <a:xfrm>
            <a:off x="338666" y="5610198"/>
            <a:ext cx="4993118" cy="1403404"/>
            <a:chOff x="6096000" y="2457619"/>
            <a:chExt cx="4993118" cy="1403404"/>
          </a:xfrm>
        </p:grpSpPr>
        <p:pic>
          <p:nvPicPr>
            <p:cNvPr id="5" name="图片 4">
              <a:extLst>
                <a:ext uri="{FF2B5EF4-FFF2-40B4-BE49-F238E27FC236}">
                  <a16:creationId xmlns:a16="http://schemas.microsoft.com/office/drawing/2014/main" id="{E29F85D1-3464-253D-4CE2-01E0EA36CC7E}"/>
                </a:ext>
              </a:extLst>
            </p:cNvPr>
            <p:cNvPicPr>
              <a:picLocks noChangeAspect="1"/>
            </p:cNvPicPr>
            <p:nvPr/>
          </p:nvPicPr>
          <p:blipFill>
            <a:blip r:embed="rId2"/>
            <a:stretch>
              <a:fillRect/>
            </a:stretch>
          </p:blipFill>
          <p:spPr>
            <a:xfrm>
              <a:off x="6096000" y="2457619"/>
              <a:ext cx="4993118" cy="1219693"/>
            </a:xfrm>
            <a:prstGeom prst="rect">
              <a:avLst/>
            </a:prstGeom>
          </p:spPr>
        </p:pic>
        <p:pic>
          <p:nvPicPr>
            <p:cNvPr id="6" name="图片 5">
              <a:extLst>
                <a:ext uri="{FF2B5EF4-FFF2-40B4-BE49-F238E27FC236}">
                  <a16:creationId xmlns:a16="http://schemas.microsoft.com/office/drawing/2014/main" id="{6F18F3E8-1927-39A5-43CB-782429888737}"/>
                </a:ext>
              </a:extLst>
            </p:cNvPr>
            <p:cNvPicPr>
              <a:picLocks noChangeAspect="1"/>
            </p:cNvPicPr>
            <p:nvPr/>
          </p:nvPicPr>
          <p:blipFill>
            <a:blip r:embed="rId3"/>
            <a:stretch>
              <a:fillRect/>
            </a:stretch>
          </p:blipFill>
          <p:spPr>
            <a:xfrm>
              <a:off x="8030619" y="3493600"/>
              <a:ext cx="447856" cy="367423"/>
            </a:xfrm>
            <a:prstGeom prst="rect">
              <a:avLst/>
            </a:prstGeom>
          </p:spPr>
        </p:pic>
      </p:grpSp>
      <p:pic>
        <p:nvPicPr>
          <p:cNvPr id="12" name="图片 11">
            <a:extLst>
              <a:ext uri="{FF2B5EF4-FFF2-40B4-BE49-F238E27FC236}">
                <a16:creationId xmlns:a16="http://schemas.microsoft.com/office/drawing/2014/main" id="{43D57D31-61EE-ECC7-09E0-C82DA2C888CC}"/>
              </a:ext>
            </a:extLst>
          </p:cNvPr>
          <p:cNvPicPr>
            <a:picLocks noChangeAspect="1"/>
          </p:cNvPicPr>
          <p:nvPr/>
        </p:nvPicPr>
        <p:blipFill>
          <a:blip r:embed="rId4"/>
          <a:stretch>
            <a:fillRect/>
          </a:stretch>
        </p:blipFill>
        <p:spPr>
          <a:xfrm>
            <a:off x="6288270" y="5481558"/>
            <a:ext cx="1715193" cy="257279"/>
          </a:xfrm>
          <a:prstGeom prst="rect">
            <a:avLst/>
          </a:prstGeom>
        </p:spPr>
      </p:pic>
      <p:pic>
        <p:nvPicPr>
          <p:cNvPr id="14" name="图片 13">
            <a:extLst>
              <a:ext uri="{FF2B5EF4-FFF2-40B4-BE49-F238E27FC236}">
                <a16:creationId xmlns:a16="http://schemas.microsoft.com/office/drawing/2014/main" id="{A0454C13-E1C2-07FE-1E46-0B59FBE7836B}"/>
              </a:ext>
            </a:extLst>
          </p:cNvPr>
          <p:cNvPicPr>
            <a:picLocks noChangeAspect="1"/>
          </p:cNvPicPr>
          <p:nvPr/>
        </p:nvPicPr>
        <p:blipFill>
          <a:blip r:embed="rId5"/>
          <a:stretch>
            <a:fillRect/>
          </a:stretch>
        </p:blipFill>
        <p:spPr>
          <a:xfrm>
            <a:off x="6288270" y="6096169"/>
            <a:ext cx="1524616" cy="247750"/>
          </a:xfrm>
          <a:prstGeom prst="rect">
            <a:avLst/>
          </a:prstGeom>
        </p:spPr>
      </p:pic>
      <p:sp>
        <p:nvSpPr>
          <p:cNvPr id="7" name="灯片编号占位符 6">
            <a:extLst>
              <a:ext uri="{FF2B5EF4-FFF2-40B4-BE49-F238E27FC236}">
                <a16:creationId xmlns:a16="http://schemas.microsoft.com/office/drawing/2014/main" id="{AA000D6C-BAD3-45D1-813A-439251D3A37E}"/>
              </a:ext>
            </a:extLst>
          </p:cNvPr>
          <p:cNvSpPr>
            <a:spLocks noGrp="1"/>
          </p:cNvSpPr>
          <p:nvPr>
            <p:ph type="sldNum" sz="quarter" idx="12"/>
          </p:nvPr>
        </p:nvSpPr>
        <p:spPr/>
        <p:txBody>
          <a:bodyPr/>
          <a:lstStyle/>
          <a:p>
            <a:fld id="{8771DE21-23F5-4BAA-A379-583F7DD35310}" type="slidenum">
              <a:rPr lang="zh-CN" altLang="en-US" smtClean="0"/>
              <a:t>5</a:t>
            </a:fld>
            <a:endParaRPr lang="zh-CN" altLang="en-US"/>
          </a:p>
        </p:txBody>
      </p:sp>
    </p:spTree>
    <p:extLst>
      <p:ext uri="{BB962C8B-B14F-4D97-AF65-F5344CB8AC3E}">
        <p14:creationId xmlns:p14="http://schemas.microsoft.com/office/powerpoint/2010/main" val="3514037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917008-4CE3-B52B-BAA9-CA98961F7242}"/>
              </a:ext>
            </a:extLst>
          </p:cNvPr>
          <p:cNvSpPr>
            <a:spLocks noGrp="1"/>
          </p:cNvSpPr>
          <p:nvPr>
            <p:ph type="title"/>
          </p:nvPr>
        </p:nvSpPr>
        <p:spPr/>
        <p:txBody>
          <a:bodyPr/>
          <a:lstStyle/>
          <a:p>
            <a:r>
              <a:rPr lang="en-US" altLang="zh-CN" dirty="0"/>
              <a:t>Research method and preliminary result</a:t>
            </a:r>
            <a:endParaRPr lang="zh-CN" altLang="en-US" dirty="0"/>
          </a:p>
        </p:txBody>
      </p:sp>
      <p:sp>
        <p:nvSpPr>
          <p:cNvPr id="3" name="内容占位符 2">
            <a:extLst>
              <a:ext uri="{FF2B5EF4-FFF2-40B4-BE49-F238E27FC236}">
                <a16:creationId xmlns:a16="http://schemas.microsoft.com/office/drawing/2014/main" id="{D4640820-0C94-3961-EACB-6F2382274EF9}"/>
              </a:ext>
            </a:extLst>
          </p:cNvPr>
          <p:cNvSpPr>
            <a:spLocks noGrp="1"/>
          </p:cNvSpPr>
          <p:nvPr>
            <p:ph idx="1"/>
          </p:nvPr>
        </p:nvSpPr>
        <p:spPr/>
        <p:txBody>
          <a:bodyPr/>
          <a:lstStyle/>
          <a:p>
            <a:r>
              <a:rPr lang="en-US" altLang="zh-CN" dirty="0"/>
              <a:t>Research </a:t>
            </a:r>
            <a:r>
              <a:rPr lang="en-US" altLang="zh-CN" dirty="0" err="1"/>
              <a:t>method:Circle</a:t>
            </a:r>
            <a:r>
              <a:rPr lang="en-US" altLang="zh-CN" dirty="0"/>
              <a:t> </a:t>
            </a:r>
            <a:r>
              <a:rPr lang="en-US" altLang="zh-CN" dirty="0" err="1"/>
              <a:t>hough</a:t>
            </a:r>
            <a:r>
              <a:rPr lang="en-US" altLang="zh-CN" dirty="0"/>
              <a:t> transformation </a:t>
            </a:r>
            <a:endParaRPr lang="zh-CN" altLang="en-US" dirty="0"/>
          </a:p>
        </p:txBody>
      </p:sp>
      <p:grpSp>
        <p:nvGrpSpPr>
          <p:cNvPr id="4" name="组合 3">
            <a:extLst>
              <a:ext uri="{FF2B5EF4-FFF2-40B4-BE49-F238E27FC236}">
                <a16:creationId xmlns:a16="http://schemas.microsoft.com/office/drawing/2014/main" id="{23122BA2-1EB2-A231-5708-8B04758F3481}"/>
              </a:ext>
            </a:extLst>
          </p:cNvPr>
          <p:cNvGrpSpPr/>
          <p:nvPr/>
        </p:nvGrpSpPr>
        <p:grpSpPr>
          <a:xfrm>
            <a:off x="672897" y="2560285"/>
            <a:ext cx="4469260" cy="4147589"/>
            <a:chOff x="2589382" y="112959"/>
            <a:chExt cx="7013235" cy="6632081"/>
          </a:xfrm>
        </p:grpSpPr>
        <p:pic>
          <p:nvPicPr>
            <p:cNvPr id="5" name="图片 4">
              <a:extLst>
                <a:ext uri="{FF2B5EF4-FFF2-40B4-BE49-F238E27FC236}">
                  <a16:creationId xmlns:a16="http://schemas.microsoft.com/office/drawing/2014/main" id="{4DAE94C3-8536-3B92-E033-D06B4203FCDA}"/>
                </a:ext>
              </a:extLst>
            </p:cNvPr>
            <p:cNvPicPr>
              <a:picLocks noChangeAspect="1"/>
            </p:cNvPicPr>
            <p:nvPr/>
          </p:nvPicPr>
          <p:blipFill>
            <a:blip r:embed="rId2"/>
            <a:stretch>
              <a:fillRect/>
            </a:stretch>
          </p:blipFill>
          <p:spPr>
            <a:xfrm>
              <a:off x="2589382" y="112959"/>
              <a:ext cx="7013235" cy="6632081"/>
            </a:xfrm>
            <a:prstGeom prst="rect">
              <a:avLst/>
            </a:prstGeom>
          </p:spPr>
        </p:pic>
        <p:pic>
          <p:nvPicPr>
            <p:cNvPr id="6" name="图片 5">
              <a:extLst>
                <a:ext uri="{FF2B5EF4-FFF2-40B4-BE49-F238E27FC236}">
                  <a16:creationId xmlns:a16="http://schemas.microsoft.com/office/drawing/2014/main" id="{ACF015D8-C97C-F0E6-1973-33EFF97A31DA}"/>
                </a:ext>
              </a:extLst>
            </p:cNvPr>
            <p:cNvPicPr>
              <a:picLocks noChangeAspect="1"/>
            </p:cNvPicPr>
            <p:nvPr/>
          </p:nvPicPr>
          <p:blipFill>
            <a:blip r:embed="rId3"/>
            <a:stretch>
              <a:fillRect/>
            </a:stretch>
          </p:blipFill>
          <p:spPr>
            <a:xfrm>
              <a:off x="2596430" y="1690652"/>
              <a:ext cx="533616" cy="495500"/>
            </a:xfrm>
            <a:prstGeom prst="rect">
              <a:avLst/>
            </a:prstGeom>
          </p:spPr>
        </p:pic>
        <p:pic>
          <p:nvPicPr>
            <p:cNvPr id="7" name="图片 6">
              <a:extLst>
                <a:ext uri="{FF2B5EF4-FFF2-40B4-BE49-F238E27FC236}">
                  <a16:creationId xmlns:a16="http://schemas.microsoft.com/office/drawing/2014/main" id="{C6EEC559-4B91-0C11-C626-3A329DF77AA6}"/>
                </a:ext>
              </a:extLst>
            </p:cNvPr>
            <p:cNvPicPr>
              <a:picLocks noChangeAspect="1"/>
            </p:cNvPicPr>
            <p:nvPr/>
          </p:nvPicPr>
          <p:blipFill>
            <a:blip r:embed="rId3"/>
            <a:stretch>
              <a:fillRect/>
            </a:stretch>
          </p:blipFill>
          <p:spPr>
            <a:xfrm>
              <a:off x="2589382" y="3763845"/>
              <a:ext cx="533616" cy="495500"/>
            </a:xfrm>
            <a:prstGeom prst="rect">
              <a:avLst/>
            </a:prstGeom>
          </p:spPr>
        </p:pic>
        <p:pic>
          <p:nvPicPr>
            <p:cNvPr id="8" name="图片 7">
              <a:extLst>
                <a:ext uri="{FF2B5EF4-FFF2-40B4-BE49-F238E27FC236}">
                  <a16:creationId xmlns:a16="http://schemas.microsoft.com/office/drawing/2014/main" id="{E5CCF003-3660-273A-3C1F-5943DE175815}"/>
                </a:ext>
              </a:extLst>
            </p:cNvPr>
            <p:cNvPicPr>
              <a:picLocks noChangeAspect="1"/>
            </p:cNvPicPr>
            <p:nvPr/>
          </p:nvPicPr>
          <p:blipFill>
            <a:blip r:embed="rId3"/>
            <a:stretch>
              <a:fillRect/>
            </a:stretch>
          </p:blipFill>
          <p:spPr>
            <a:xfrm>
              <a:off x="2596429" y="5164214"/>
              <a:ext cx="735493" cy="682957"/>
            </a:xfrm>
            <a:prstGeom prst="rect">
              <a:avLst/>
            </a:prstGeom>
          </p:spPr>
        </p:pic>
        <p:pic>
          <p:nvPicPr>
            <p:cNvPr id="9" name="图片 8">
              <a:extLst>
                <a:ext uri="{FF2B5EF4-FFF2-40B4-BE49-F238E27FC236}">
                  <a16:creationId xmlns:a16="http://schemas.microsoft.com/office/drawing/2014/main" id="{13C16028-BB8E-6379-5595-1A31342F0AC2}"/>
                </a:ext>
              </a:extLst>
            </p:cNvPr>
            <p:cNvPicPr>
              <a:picLocks noChangeAspect="1"/>
            </p:cNvPicPr>
            <p:nvPr/>
          </p:nvPicPr>
          <p:blipFill>
            <a:blip r:embed="rId3"/>
            <a:stretch>
              <a:fillRect/>
            </a:stretch>
          </p:blipFill>
          <p:spPr>
            <a:xfrm>
              <a:off x="2596429" y="6048354"/>
              <a:ext cx="735493" cy="682957"/>
            </a:xfrm>
            <a:prstGeom prst="rect">
              <a:avLst/>
            </a:prstGeom>
          </p:spPr>
        </p:pic>
      </p:grpSp>
      <p:sp>
        <p:nvSpPr>
          <p:cNvPr id="10" name="文本框 9">
            <a:extLst>
              <a:ext uri="{FF2B5EF4-FFF2-40B4-BE49-F238E27FC236}">
                <a16:creationId xmlns:a16="http://schemas.microsoft.com/office/drawing/2014/main" id="{2B266DBB-93F9-D09B-5381-4EBCE9EA08D4}"/>
              </a:ext>
            </a:extLst>
          </p:cNvPr>
          <p:cNvSpPr txBox="1"/>
          <p:nvPr/>
        </p:nvSpPr>
        <p:spPr>
          <a:xfrm>
            <a:off x="5489984" y="3026099"/>
            <a:ext cx="6024628" cy="3785652"/>
          </a:xfrm>
          <a:prstGeom prst="rect">
            <a:avLst/>
          </a:prstGeom>
          <a:noFill/>
        </p:spPr>
        <p:txBody>
          <a:bodyPr wrap="square" rtlCol="0">
            <a:spAutoFit/>
          </a:bodyPr>
          <a:lstStyle/>
          <a:p>
            <a:pPr marL="342900" indent="-342900">
              <a:buFont typeface="Wingdings" panose="05000000000000000000" pitchFamily="2" charset="2"/>
              <a:buChar char="ü"/>
            </a:pPr>
            <a:r>
              <a:rPr lang="en-US" altLang="zh-CN" sz="2400" dirty="0"/>
              <a:t>We take the connection between the test grid point and fired PMT as the axis, and the Angle between the axis and the conical busbar is 42°(By calculation), forming a cone.</a:t>
            </a:r>
          </a:p>
          <a:p>
            <a:pPr marL="342900" indent="-342900">
              <a:buFont typeface="Wingdings" panose="05000000000000000000" pitchFamily="2" charset="2"/>
              <a:buChar char="ü"/>
            </a:pPr>
            <a:r>
              <a:rPr lang="en-US" altLang="zh-CN" sz="2400" dirty="0"/>
              <a:t> If the Angle between the two axes is less than 84°, two intersecting lines will be generated, and the direction information of the two intersecting lines will be saved to  in </a:t>
            </a:r>
            <a:r>
              <a:rPr lang="en-US" altLang="zh-CN" sz="2400" dirty="0" err="1"/>
              <a:t>hough</a:t>
            </a:r>
            <a:r>
              <a:rPr lang="en-US" altLang="zh-CN" sz="2400" dirty="0"/>
              <a:t> space.</a:t>
            </a:r>
            <a:endParaRPr lang="zh-CN" altLang="en-US" sz="2400" dirty="0"/>
          </a:p>
        </p:txBody>
      </p:sp>
      <p:sp>
        <p:nvSpPr>
          <p:cNvPr id="11" name="灯片编号占位符 10">
            <a:extLst>
              <a:ext uri="{FF2B5EF4-FFF2-40B4-BE49-F238E27FC236}">
                <a16:creationId xmlns:a16="http://schemas.microsoft.com/office/drawing/2014/main" id="{0B705862-4207-4897-B570-D862E9B76FD6}"/>
              </a:ext>
            </a:extLst>
          </p:cNvPr>
          <p:cNvSpPr>
            <a:spLocks noGrp="1"/>
          </p:cNvSpPr>
          <p:nvPr>
            <p:ph type="sldNum" sz="quarter" idx="12"/>
          </p:nvPr>
        </p:nvSpPr>
        <p:spPr/>
        <p:txBody>
          <a:bodyPr/>
          <a:lstStyle/>
          <a:p>
            <a:fld id="{8771DE21-23F5-4BAA-A379-583F7DD35310}" type="slidenum">
              <a:rPr lang="zh-CN" altLang="en-US" smtClean="0"/>
              <a:t>6</a:t>
            </a:fld>
            <a:endParaRPr lang="zh-CN" altLang="en-US"/>
          </a:p>
        </p:txBody>
      </p:sp>
    </p:spTree>
    <p:extLst>
      <p:ext uri="{BB962C8B-B14F-4D97-AF65-F5344CB8AC3E}">
        <p14:creationId xmlns:p14="http://schemas.microsoft.com/office/powerpoint/2010/main" val="3579378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7201BD0-1395-832A-D0D8-38D1511E7334}"/>
              </a:ext>
            </a:extLst>
          </p:cNvPr>
          <p:cNvPicPr>
            <a:picLocks noChangeAspect="1"/>
          </p:cNvPicPr>
          <p:nvPr/>
        </p:nvPicPr>
        <p:blipFill>
          <a:blip r:embed="rId2"/>
          <a:srcRect l="2460" t="-347" r="6781" b="877"/>
          <a:stretch/>
        </p:blipFill>
        <p:spPr>
          <a:xfrm>
            <a:off x="1030406" y="1344304"/>
            <a:ext cx="3889611" cy="4729558"/>
          </a:xfrm>
          <a:prstGeom prst="rect">
            <a:avLst/>
          </a:prstGeom>
        </p:spPr>
      </p:pic>
      <p:pic>
        <p:nvPicPr>
          <p:cNvPr id="6" name="图片 5">
            <a:extLst>
              <a:ext uri="{FF2B5EF4-FFF2-40B4-BE49-F238E27FC236}">
                <a16:creationId xmlns:a16="http://schemas.microsoft.com/office/drawing/2014/main" id="{4F616DB2-2428-2AA6-3357-CE09324AA22C}"/>
              </a:ext>
            </a:extLst>
          </p:cNvPr>
          <p:cNvPicPr>
            <a:picLocks noChangeAspect="1"/>
          </p:cNvPicPr>
          <p:nvPr/>
        </p:nvPicPr>
        <p:blipFill>
          <a:blip r:embed="rId3">
            <a:extLst>
              <a:ext uri="{28A0092B-C50C-407E-A947-70E740481C1C}">
                <a14:useLocalDpi xmlns:a14="http://schemas.microsoft.com/office/drawing/2010/main" val="0"/>
              </a:ext>
            </a:extLst>
          </a:blip>
          <a:srcRect t="50036" b="24748"/>
          <a:stretch/>
        </p:blipFill>
        <p:spPr>
          <a:xfrm>
            <a:off x="5646842" y="1862919"/>
            <a:ext cx="5319135" cy="4010495"/>
          </a:xfrm>
          <a:prstGeom prst="rect">
            <a:avLst/>
          </a:prstGeom>
        </p:spPr>
      </p:pic>
      <p:sp>
        <p:nvSpPr>
          <p:cNvPr id="7" name="标题 1">
            <a:extLst>
              <a:ext uri="{FF2B5EF4-FFF2-40B4-BE49-F238E27FC236}">
                <a16:creationId xmlns:a16="http://schemas.microsoft.com/office/drawing/2014/main" id="{8F90354C-6D7C-E0C1-F4BB-3797439C7AF1}"/>
              </a:ext>
            </a:extLst>
          </p:cNvPr>
          <p:cNvSpPr>
            <a:spLocks noGrp="1"/>
          </p:cNvSpPr>
          <p:nvPr>
            <p:ph type="title"/>
          </p:nvPr>
        </p:nvSpPr>
        <p:spPr>
          <a:xfrm>
            <a:off x="769961" y="121356"/>
            <a:ext cx="10515600" cy="1325563"/>
          </a:xfrm>
        </p:spPr>
        <p:txBody>
          <a:bodyPr/>
          <a:lstStyle/>
          <a:p>
            <a:r>
              <a:rPr lang="en-US" altLang="zh-CN" dirty="0"/>
              <a:t>Research method and preliminary result</a:t>
            </a:r>
            <a:endParaRPr lang="zh-CN" altLang="en-US" dirty="0"/>
          </a:p>
        </p:txBody>
      </p:sp>
      <p:sp>
        <p:nvSpPr>
          <p:cNvPr id="2" name="灯片编号占位符 1">
            <a:extLst>
              <a:ext uri="{FF2B5EF4-FFF2-40B4-BE49-F238E27FC236}">
                <a16:creationId xmlns:a16="http://schemas.microsoft.com/office/drawing/2014/main" id="{663F21BC-73E3-42CE-BFDC-BD100DE99973}"/>
              </a:ext>
            </a:extLst>
          </p:cNvPr>
          <p:cNvSpPr>
            <a:spLocks noGrp="1"/>
          </p:cNvSpPr>
          <p:nvPr>
            <p:ph type="sldNum" sz="quarter" idx="12"/>
          </p:nvPr>
        </p:nvSpPr>
        <p:spPr/>
        <p:txBody>
          <a:bodyPr/>
          <a:lstStyle/>
          <a:p>
            <a:fld id="{8771DE21-23F5-4BAA-A379-583F7DD35310}" type="slidenum">
              <a:rPr lang="zh-CN" altLang="en-US" smtClean="0"/>
              <a:t>7</a:t>
            </a:fld>
            <a:endParaRPr lang="zh-CN" altLang="en-US"/>
          </a:p>
        </p:txBody>
      </p:sp>
    </p:spTree>
    <p:extLst>
      <p:ext uri="{BB962C8B-B14F-4D97-AF65-F5344CB8AC3E}">
        <p14:creationId xmlns:p14="http://schemas.microsoft.com/office/powerpoint/2010/main" val="3501328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DD27383-EB3A-BC74-79E9-58DE83D6A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165" y="1039898"/>
            <a:ext cx="1945867" cy="5818094"/>
          </a:xfrm>
          <a:prstGeom prst="rect">
            <a:avLst/>
          </a:prstGeom>
        </p:spPr>
      </p:pic>
      <p:pic>
        <p:nvPicPr>
          <p:cNvPr id="10" name="图片 9">
            <a:extLst>
              <a:ext uri="{FF2B5EF4-FFF2-40B4-BE49-F238E27FC236}">
                <a16:creationId xmlns:a16="http://schemas.microsoft.com/office/drawing/2014/main" id="{BAF4385E-7C9F-7FC6-125B-E49E4D3B9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2032" y="1039902"/>
            <a:ext cx="1945867" cy="5818094"/>
          </a:xfrm>
          <a:prstGeom prst="rect">
            <a:avLst/>
          </a:prstGeom>
        </p:spPr>
      </p:pic>
      <p:pic>
        <p:nvPicPr>
          <p:cNvPr id="12" name="图片 11">
            <a:extLst>
              <a:ext uri="{FF2B5EF4-FFF2-40B4-BE49-F238E27FC236}">
                <a16:creationId xmlns:a16="http://schemas.microsoft.com/office/drawing/2014/main" id="{26D52431-F0BB-ACBC-CE3A-0EF55302A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7899" y="1039905"/>
            <a:ext cx="1945868" cy="5818095"/>
          </a:xfrm>
          <a:prstGeom prst="rect">
            <a:avLst/>
          </a:prstGeom>
        </p:spPr>
      </p:pic>
      <p:pic>
        <p:nvPicPr>
          <p:cNvPr id="14" name="图片 13">
            <a:extLst>
              <a:ext uri="{FF2B5EF4-FFF2-40B4-BE49-F238E27FC236}">
                <a16:creationId xmlns:a16="http://schemas.microsoft.com/office/drawing/2014/main" id="{0C36278C-E31E-4693-7C74-65FC5724E8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3766" y="1039904"/>
            <a:ext cx="1945868" cy="5818096"/>
          </a:xfrm>
          <a:prstGeom prst="rect">
            <a:avLst/>
          </a:prstGeom>
        </p:spPr>
      </p:pic>
      <p:pic>
        <p:nvPicPr>
          <p:cNvPr id="16" name="图片 15">
            <a:extLst>
              <a:ext uri="{FF2B5EF4-FFF2-40B4-BE49-F238E27FC236}">
                <a16:creationId xmlns:a16="http://schemas.microsoft.com/office/drawing/2014/main" id="{9EAE2096-9A82-1390-0F65-3A7AE1E47E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9962" y="1039903"/>
            <a:ext cx="1945868" cy="5818097"/>
          </a:xfrm>
          <a:prstGeom prst="rect">
            <a:avLst/>
          </a:prstGeom>
        </p:spPr>
      </p:pic>
      <p:pic>
        <p:nvPicPr>
          <p:cNvPr id="18" name="图片 17">
            <a:extLst>
              <a:ext uri="{FF2B5EF4-FFF2-40B4-BE49-F238E27FC236}">
                <a16:creationId xmlns:a16="http://schemas.microsoft.com/office/drawing/2014/main" id="{9DC24226-4842-17B0-8971-810FC96100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9966" y="1039902"/>
            <a:ext cx="1945869" cy="5818098"/>
          </a:xfrm>
          <a:prstGeom prst="rect">
            <a:avLst/>
          </a:prstGeom>
        </p:spPr>
      </p:pic>
      <p:grpSp>
        <p:nvGrpSpPr>
          <p:cNvPr id="15" name="组合 14">
            <a:extLst>
              <a:ext uri="{FF2B5EF4-FFF2-40B4-BE49-F238E27FC236}">
                <a16:creationId xmlns:a16="http://schemas.microsoft.com/office/drawing/2014/main" id="{3A283148-75B2-E103-7081-3424B78A92A8}"/>
              </a:ext>
            </a:extLst>
          </p:cNvPr>
          <p:cNvGrpSpPr/>
          <p:nvPr/>
        </p:nvGrpSpPr>
        <p:grpSpPr>
          <a:xfrm>
            <a:off x="237302" y="0"/>
            <a:ext cx="11419498" cy="1353600"/>
            <a:chOff x="237302" y="0"/>
            <a:chExt cx="11419498" cy="1353600"/>
          </a:xfrm>
        </p:grpSpPr>
        <p:sp>
          <p:nvSpPr>
            <p:cNvPr id="2" name="标题 1">
              <a:extLst>
                <a:ext uri="{FF2B5EF4-FFF2-40B4-BE49-F238E27FC236}">
                  <a16:creationId xmlns:a16="http://schemas.microsoft.com/office/drawing/2014/main" id="{C0F5EF5E-8902-2680-BD0D-D523D26EA26A}"/>
                </a:ext>
              </a:extLst>
            </p:cNvPr>
            <p:cNvSpPr txBox="1">
              <a:spLocks/>
            </p:cNvSpPr>
            <p:nvPr/>
          </p:nvSpPr>
          <p:spPr>
            <a:xfrm>
              <a:off x="237302" y="0"/>
              <a:ext cx="11419498" cy="1353600"/>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3600" dirty="0"/>
                <a:t>the time window as 200ns(Take a physic event )</a:t>
              </a:r>
              <a:br>
                <a:rPr lang="en-US" altLang="zh-CN" dirty="0"/>
              </a:br>
              <a:endParaRPr lang="zh-CN" altLang="en-US" dirty="0"/>
            </a:p>
          </p:txBody>
        </p:sp>
        <p:grpSp>
          <p:nvGrpSpPr>
            <p:cNvPr id="13" name="组合 12">
              <a:extLst>
                <a:ext uri="{FF2B5EF4-FFF2-40B4-BE49-F238E27FC236}">
                  <a16:creationId xmlns:a16="http://schemas.microsoft.com/office/drawing/2014/main" id="{88B5806F-E5EB-5E7C-7A9D-8C0D69FB2992}"/>
                </a:ext>
              </a:extLst>
            </p:cNvPr>
            <p:cNvGrpSpPr/>
            <p:nvPr/>
          </p:nvGrpSpPr>
          <p:grpSpPr>
            <a:xfrm>
              <a:off x="594360" y="792480"/>
              <a:ext cx="10914228" cy="276999"/>
              <a:chOff x="594360" y="792480"/>
              <a:chExt cx="10914228" cy="276999"/>
            </a:xfrm>
          </p:grpSpPr>
          <p:sp>
            <p:nvSpPr>
              <p:cNvPr id="3" name="文本框 2">
                <a:extLst>
                  <a:ext uri="{FF2B5EF4-FFF2-40B4-BE49-F238E27FC236}">
                    <a16:creationId xmlns:a16="http://schemas.microsoft.com/office/drawing/2014/main" id="{8FDA4988-EE03-6B1B-4A1D-E27CACA1A693}"/>
                  </a:ext>
                </a:extLst>
              </p:cNvPr>
              <p:cNvSpPr txBox="1"/>
              <p:nvPr/>
            </p:nvSpPr>
            <p:spPr>
              <a:xfrm>
                <a:off x="594360" y="792480"/>
                <a:ext cx="1422170" cy="276999"/>
              </a:xfrm>
              <a:prstGeom prst="rect">
                <a:avLst/>
              </a:prstGeom>
              <a:noFill/>
            </p:spPr>
            <p:txBody>
              <a:bodyPr wrap="square" rtlCol="0">
                <a:spAutoFit/>
              </a:bodyPr>
              <a:lstStyle/>
              <a:p>
                <a:r>
                  <a:rPr lang="en-US" altLang="zh-CN" sz="1200" dirty="0"/>
                  <a:t>No </a:t>
                </a:r>
                <a:r>
                  <a:rPr lang="en-US" altLang="zh-CN" sz="1200" dirty="0" err="1"/>
                  <a:t>timewindow</a:t>
                </a:r>
                <a:endParaRPr lang="zh-CN" altLang="en-US" sz="1200" dirty="0"/>
              </a:p>
            </p:txBody>
          </p:sp>
          <p:sp>
            <p:nvSpPr>
              <p:cNvPr id="5" name="文本框 4">
                <a:extLst>
                  <a:ext uri="{FF2B5EF4-FFF2-40B4-BE49-F238E27FC236}">
                    <a16:creationId xmlns:a16="http://schemas.microsoft.com/office/drawing/2014/main" id="{66CF50BD-3819-4F50-96C1-BEBAB330716F}"/>
                  </a:ext>
                </a:extLst>
              </p:cNvPr>
              <p:cNvSpPr txBox="1"/>
              <p:nvPr/>
            </p:nvSpPr>
            <p:spPr>
              <a:xfrm>
                <a:off x="2720927" y="809066"/>
                <a:ext cx="1257300" cy="230832"/>
              </a:xfrm>
              <a:prstGeom prst="rect">
                <a:avLst/>
              </a:prstGeom>
              <a:noFill/>
            </p:spPr>
            <p:txBody>
              <a:bodyPr wrap="square" rtlCol="0">
                <a:spAutoFit/>
              </a:bodyPr>
              <a:lstStyle/>
              <a:p>
                <a:r>
                  <a:rPr lang="en-US" altLang="zh-CN" sz="900" dirty="0" err="1"/>
                  <a:t>Timewindow</a:t>
                </a:r>
                <a:r>
                  <a:rPr lang="en-US" altLang="zh-CN" sz="900" dirty="0"/>
                  <a:t>(0,200ns]</a:t>
                </a:r>
                <a:endParaRPr lang="zh-CN" altLang="en-US" sz="900" dirty="0"/>
              </a:p>
            </p:txBody>
          </p:sp>
          <p:sp>
            <p:nvSpPr>
              <p:cNvPr id="7" name="文本框 6">
                <a:extLst>
                  <a:ext uri="{FF2B5EF4-FFF2-40B4-BE49-F238E27FC236}">
                    <a16:creationId xmlns:a16="http://schemas.microsoft.com/office/drawing/2014/main" id="{6999ED20-2C78-0EB2-2CBA-F1DB6B49EDE6}"/>
                  </a:ext>
                </a:extLst>
              </p:cNvPr>
              <p:cNvSpPr txBox="1"/>
              <p:nvPr/>
            </p:nvSpPr>
            <p:spPr>
              <a:xfrm>
                <a:off x="4546067" y="838647"/>
                <a:ext cx="1362198" cy="230832"/>
              </a:xfrm>
              <a:prstGeom prst="rect">
                <a:avLst/>
              </a:prstGeom>
              <a:noFill/>
            </p:spPr>
            <p:txBody>
              <a:bodyPr wrap="square" rtlCol="0">
                <a:spAutoFit/>
              </a:bodyPr>
              <a:lstStyle/>
              <a:p>
                <a:r>
                  <a:rPr lang="en-US" altLang="zh-CN" sz="900" dirty="0" err="1"/>
                  <a:t>Timewindow</a:t>
                </a:r>
                <a:r>
                  <a:rPr lang="en-US" altLang="zh-CN" sz="900" dirty="0"/>
                  <a:t>(200,400ns]</a:t>
                </a:r>
                <a:endParaRPr lang="zh-CN" altLang="en-US" sz="900" dirty="0"/>
              </a:p>
            </p:txBody>
          </p:sp>
          <p:sp>
            <p:nvSpPr>
              <p:cNvPr id="8" name="文本框 7">
                <a:extLst>
                  <a:ext uri="{FF2B5EF4-FFF2-40B4-BE49-F238E27FC236}">
                    <a16:creationId xmlns:a16="http://schemas.microsoft.com/office/drawing/2014/main" id="{4C1A74E7-F4B2-5BE2-C027-8BA3859FB253}"/>
                  </a:ext>
                </a:extLst>
              </p:cNvPr>
              <p:cNvSpPr txBox="1"/>
              <p:nvPr/>
            </p:nvSpPr>
            <p:spPr>
              <a:xfrm>
                <a:off x="6511214" y="838647"/>
                <a:ext cx="1362198" cy="230832"/>
              </a:xfrm>
              <a:prstGeom prst="rect">
                <a:avLst/>
              </a:prstGeom>
              <a:noFill/>
            </p:spPr>
            <p:txBody>
              <a:bodyPr wrap="square" rtlCol="0">
                <a:spAutoFit/>
              </a:bodyPr>
              <a:lstStyle/>
              <a:p>
                <a:r>
                  <a:rPr lang="en-US" altLang="zh-CN" sz="900" dirty="0" err="1"/>
                  <a:t>Timewindow</a:t>
                </a:r>
                <a:r>
                  <a:rPr lang="en-US" altLang="zh-CN" sz="900" dirty="0"/>
                  <a:t>(400,600ns]</a:t>
                </a:r>
                <a:endParaRPr lang="zh-CN" altLang="en-US" sz="900" dirty="0"/>
              </a:p>
            </p:txBody>
          </p:sp>
          <p:sp>
            <p:nvSpPr>
              <p:cNvPr id="9" name="文本框 8">
                <a:extLst>
                  <a:ext uri="{FF2B5EF4-FFF2-40B4-BE49-F238E27FC236}">
                    <a16:creationId xmlns:a16="http://schemas.microsoft.com/office/drawing/2014/main" id="{9A5DA8E6-7344-27E7-0AB4-B12EAB1E891E}"/>
                  </a:ext>
                </a:extLst>
              </p:cNvPr>
              <p:cNvSpPr txBox="1"/>
              <p:nvPr/>
            </p:nvSpPr>
            <p:spPr>
              <a:xfrm>
                <a:off x="8042300" y="838647"/>
                <a:ext cx="1362198" cy="230832"/>
              </a:xfrm>
              <a:prstGeom prst="rect">
                <a:avLst/>
              </a:prstGeom>
              <a:noFill/>
            </p:spPr>
            <p:txBody>
              <a:bodyPr wrap="square" rtlCol="0">
                <a:spAutoFit/>
              </a:bodyPr>
              <a:lstStyle/>
              <a:p>
                <a:r>
                  <a:rPr lang="en-US" altLang="zh-CN" sz="900" dirty="0" err="1"/>
                  <a:t>Timewindow</a:t>
                </a:r>
                <a:r>
                  <a:rPr lang="en-US" altLang="zh-CN" sz="900" dirty="0"/>
                  <a:t>(600,800ns]</a:t>
                </a:r>
                <a:endParaRPr lang="zh-CN" altLang="en-US" sz="900" dirty="0"/>
              </a:p>
            </p:txBody>
          </p:sp>
          <p:sp>
            <p:nvSpPr>
              <p:cNvPr id="11" name="文本框 10">
                <a:extLst>
                  <a:ext uri="{FF2B5EF4-FFF2-40B4-BE49-F238E27FC236}">
                    <a16:creationId xmlns:a16="http://schemas.microsoft.com/office/drawing/2014/main" id="{BB3F1C37-3099-6F19-7F83-D2A159250550}"/>
                  </a:ext>
                </a:extLst>
              </p:cNvPr>
              <p:cNvSpPr txBox="1"/>
              <p:nvPr/>
            </p:nvSpPr>
            <p:spPr>
              <a:xfrm>
                <a:off x="9964041" y="832373"/>
                <a:ext cx="1544547" cy="230832"/>
              </a:xfrm>
              <a:prstGeom prst="rect">
                <a:avLst/>
              </a:prstGeom>
              <a:noFill/>
            </p:spPr>
            <p:txBody>
              <a:bodyPr wrap="square" rtlCol="0">
                <a:spAutoFit/>
              </a:bodyPr>
              <a:lstStyle/>
              <a:p>
                <a:r>
                  <a:rPr lang="en-US" altLang="zh-CN" sz="900" dirty="0" err="1"/>
                  <a:t>Timewindow</a:t>
                </a:r>
                <a:r>
                  <a:rPr lang="en-US" altLang="zh-CN" sz="900" dirty="0"/>
                  <a:t>(800,1000ns]</a:t>
                </a:r>
                <a:endParaRPr lang="zh-CN" altLang="en-US" sz="900" dirty="0"/>
              </a:p>
            </p:txBody>
          </p:sp>
        </p:grpSp>
      </p:grpSp>
      <p:sp>
        <p:nvSpPr>
          <p:cNvPr id="4" name="灯片编号占位符 3">
            <a:extLst>
              <a:ext uri="{FF2B5EF4-FFF2-40B4-BE49-F238E27FC236}">
                <a16:creationId xmlns:a16="http://schemas.microsoft.com/office/drawing/2014/main" id="{90AB7954-4A89-4F33-9E14-6D7261BC9AF8}"/>
              </a:ext>
            </a:extLst>
          </p:cNvPr>
          <p:cNvSpPr>
            <a:spLocks noGrp="1"/>
          </p:cNvSpPr>
          <p:nvPr>
            <p:ph type="sldNum" sz="quarter" idx="12"/>
          </p:nvPr>
        </p:nvSpPr>
        <p:spPr/>
        <p:txBody>
          <a:bodyPr/>
          <a:lstStyle/>
          <a:p>
            <a:fld id="{8771DE21-23F5-4BAA-A379-583F7DD35310}" type="slidenum">
              <a:rPr lang="zh-CN" altLang="en-US" smtClean="0"/>
              <a:t>8</a:t>
            </a:fld>
            <a:endParaRPr lang="zh-CN" altLang="en-US"/>
          </a:p>
        </p:txBody>
      </p:sp>
    </p:spTree>
    <p:extLst>
      <p:ext uri="{BB962C8B-B14F-4D97-AF65-F5344CB8AC3E}">
        <p14:creationId xmlns:p14="http://schemas.microsoft.com/office/powerpoint/2010/main" val="2729535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72813847-0E3E-0164-354C-32CF909DC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48" y="895775"/>
            <a:ext cx="2004700" cy="5994000"/>
          </a:xfrm>
          <a:prstGeom prst="rect">
            <a:avLst/>
          </a:prstGeom>
        </p:spPr>
      </p:pic>
      <p:pic>
        <p:nvPicPr>
          <p:cNvPr id="8" name="图片 7">
            <a:extLst>
              <a:ext uri="{FF2B5EF4-FFF2-40B4-BE49-F238E27FC236}">
                <a16:creationId xmlns:a16="http://schemas.microsoft.com/office/drawing/2014/main" id="{79FF32BC-0ADB-DE08-80F1-BD596C55B7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658" y="895775"/>
            <a:ext cx="1994072" cy="5962225"/>
          </a:xfrm>
          <a:prstGeom prst="rect">
            <a:avLst/>
          </a:prstGeom>
        </p:spPr>
      </p:pic>
      <p:pic>
        <p:nvPicPr>
          <p:cNvPr id="10" name="图片 9">
            <a:extLst>
              <a:ext uri="{FF2B5EF4-FFF2-40B4-BE49-F238E27FC236}">
                <a16:creationId xmlns:a16="http://schemas.microsoft.com/office/drawing/2014/main" id="{86DEA2E3-3783-B238-A497-F6AD192C97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0523" y="895775"/>
            <a:ext cx="1994072" cy="5962225"/>
          </a:xfrm>
          <a:prstGeom prst="rect">
            <a:avLst/>
          </a:prstGeom>
        </p:spPr>
      </p:pic>
      <p:pic>
        <p:nvPicPr>
          <p:cNvPr id="12" name="图片 11">
            <a:extLst>
              <a:ext uri="{FF2B5EF4-FFF2-40B4-BE49-F238E27FC236}">
                <a16:creationId xmlns:a16="http://schemas.microsoft.com/office/drawing/2014/main" id="{F61A27C4-C028-A8DE-44C4-1AAA49478E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5395" y="895773"/>
            <a:ext cx="2004700" cy="5994001"/>
          </a:xfrm>
          <a:prstGeom prst="rect">
            <a:avLst/>
          </a:prstGeom>
        </p:spPr>
      </p:pic>
      <p:pic>
        <p:nvPicPr>
          <p:cNvPr id="14" name="图片 13">
            <a:extLst>
              <a:ext uri="{FF2B5EF4-FFF2-40B4-BE49-F238E27FC236}">
                <a16:creationId xmlns:a16="http://schemas.microsoft.com/office/drawing/2014/main" id="{68295792-8EA4-C4F6-021F-CEB882D5BB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1633" y="930979"/>
            <a:ext cx="1994073" cy="5962226"/>
          </a:xfrm>
          <a:prstGeom prst="rect">
            <a:avLst/>
          </a:prstGeom>
        </p:spPr>
      </p:pic>
      <p:pic>
        <p:nvPicPr>
          <p:cNvPr id="16" name="图片 15">
            <a:extLst>
              <a:ext uri="{FF2B5EF4-FFF2-40B4-BE49-F238E27FC236}">
                <a16:creationId xmlns:a16="http://schemas.microsoft.com/office/drawing/2014/main" id="{637D9918-843E-01F6-E4F7-8378557615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74936" y="863998"/>
            <a:ext cx="1994073" cy="5962226"/>
          </a:xfrm>
          <a:prstGeom prst="rect">
            <a:avLst/>
          </a:prstGeom>
        </p:spPr>
      </p:pic>
      <p:grpSp>
        <p:nvGrpSpPr>
          <p:cNvPr id="18" name="组合 17">
            <a:extLst>
              <a:ext uri="{FF2B5EF4-FFF2-40B4-BE49-F238E27FC236}">
                <a16:creationId xmlns:a16="http://schemas.microsoft.com/office/drawing/2014/main" id="{9228C70A-6296-4B3E-70A3-0FF513E58060}"/>
              </a:ext>
            </a:extLst>
          </p:cNvPr>
          <p:cNvGrpSpPr/>
          <p:nvPr/>
        </p:nvGrpSpPr>
        <p:grpSpPr>
          <a:xfrm>
            <a:off x="237302" y="0"/>
            <a:ext cx="11881636" cy="1353600"/>
            <a:chOff x="237302" y="0"/>
            <a:chExt cx="11881636" cy="1353600"/>
          </a:xfrm>
        </p:grpSpPr>
        <p:sp>
          <p:nvSpPr>
            <p:cNvPr id="19" name="标题 1">
              <a:extLst>
                <a:ext uri="{FF2B5EF4-FFF2-40B4-BE49-F238E27FC236}">
                  <a16:creationId xmlns:a16="http://schemas.microsoft.com/office/drawing/2014/main" id="{4D88A7D8-24C7-4CEB-2850-9EBAD80E3497}"/>
                </a:ext>
              </a:extLst>
            </p:cNvPr>
            <p:cNvSpPr txBox="1">
              <a:spLocks/>
            </p:cNvSpPr>
            <p:nvPr/>
          </p:nvSpPr>
          <p:spPr>
            <a:xfrm>
              <a:off x="237302" y="0"/>
              <a:ext cx="11419498" cy="1353600"/>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3600" dirty="0"/>
                <a:t>the time window as 200ns(Take one event as an example2)</a:t>
              </a:r>
              <a:br>
                <a:rPr lang="en-US" altLang="zh-CN" dirty="0"/>
              </a:br>
              <a:endParaRPr lang="zh-CN" altLang="en-US" dirty="0"/>
            </a:p>
          </p:txBody>
        </p:sp>
        <p:grpSp>
          <p:nvGrpSpPr>
            <p:cNvPr id="20" name="组合 19">
              <a:extLst>
                <a:ext uri="{FF2B5EF4-FFF2-40B4-BE49-F238E27FC236}">
                  <a16:creationId xmlns:a16="http://schemas.microsoft.com/office/drawing/2014/main" id="{93B0C463-65EA-E489-7363-BF91894EA11E}"/>
                </a:ext>
              </a:extLst>
            </p:cNvPr>
            <p:cNvGrpSpPr/>
            <p:nvPr/>
          </p:nvGrpSpPr>
          <p:grpSpPr>
            <a:xfrm>
              <a:off x="378404" y="745210"/>
              <a:ext cx="11740534" cy="278685"/>
              <a:chOff x="378404" y="745210"/>
              <a:chExt cx="11740534" cy="278685"/>
            </a:xfrm>
          </p:grpSpPr>
          <p:sp>
            <p:nvSpPr>
              <p:cNvPr id="21" name="文本框 20">
                <a:extLst>
                  <a:ext uri="{FF2B5EF4-FFF2-40B4-BE49-F238E27FC236}">
                    <a16:creationId xmlns:a16="http://schemas.microsoft.com/office/drawing/2014/main" id="{04D1E2A3-5129-A735-A514-6C2666FDF135}"/>
                  </a:ext>
                </a:extLst>
              </p:cNvPr>
              <p:cNvSpPr txBox="1"/>
              <p:nvPr/>
            </p:nvSpPr>
            <p:spPr>
              <a:xfrm>
                <a:off x="378404" y="746896"/>
                <a:ext cx="1422170" cy="276999"/>
              </a:xfrm>
              <a:prstGeom prst="rect">
                <a:avLst/>
              </a:prstGeom>
              <a:noFill/>
            </p:spPr>
            <p:txBody>
              <a:bodyPr wrap="square" rtlCol="0">
                <a:spAutoFit/>
              </a:bodyPr>
              <a:lstStyle/>
              <a:p>
                <a:r>
                  <a:rPr lang="en-US" altLang="zh-CN" sz="1200" dirty="0"/>
                  <a:t>No </a:t>
                </a:r>
                <a:r>
                  <a:rPr lang="en-US" altLang="zh-CN" sz="1200" dirty="0" err="1"/>
                  <a:t>timewindow</a:t>
                </a:r>
                <a:endParaRPr lang="zh-CN" altLang="en-US" sz="1200" dirty="0"/>
              </a:p>
            </p:txBody>
          </p:sp>
          <p:sp>
            <p:nvSpPr>
              <p:cNvPr id="22" name="文本框 21">
                <a:extLst>
                  <a:ext uri="{FF2B5EF4-FFF2-40B4-BE49-F238E27FC236}">
                    <a16:creationId xmlns:a16="http://schemas.microsoft.com/office/drawing/2014/main" id="{F5112B88-029A-D421-71AD-2C2F67085057}"/>
                  </a:ext>
                </a:extLst>
              </p:cNvPr>
              <p:cNvSpPr txBox="1"/>
              <p:nvPr/>
            </p:nvSpPr>
            <p:spPr>
              <a:xfrm>
                <a:off x="2526727" y="748582"/>
                <a:ext cx="1257300" cy="230832"/>
              </a:xfrm>
              <a:prstGeom prst="rect">
                <a:avLst/>
              </a:prstGeom>
              <a:noFill/>
            </p:spPr>
            <p:txBody>
              <a:bodyPr wrap="square" rtlCol="0">
                <a:spAutoFit/>
              </a:bodyPr>
              <a:lstStyle/>
              <a:p>
                <a:r>
                  <a:rPr lang="en-US" altLang="zh-CN" sz="900" dirty="0" err="1"/>
                  <a:t>Timewindow</a:t>
                </a:r>
                <a:r>
                  <a:rPr lang="en-US" altLang="zh-CN" sz="900" dirty="0"/>
                  <a:t>(0,200ns]</a:t>
                </a:r>
                <a:endParaRPr lang="zh-CN" altLang="en-US" sz="900" dirty="0"/>
              </a:p>
            </p:txBody>
          </p:sp>
          <p:sp>
            <p:nvSpPr>
              <p:cNvPr id="23" name="文本框 22">
                <a:extLst>
                  <a:ext uri="{FF2B5EF4-FFF2-40B4-BE49-F238E27FC236}">
                    <a16:creationId xmlns:a16="http://schemas.microsoft.com/office/drawing/2014/main" id="{F0A7AF6A-F52E-3393-8A0B-270F42FD66DC}"/>
                  </a:ext>
                </a:extLst>
              </p:cNvPr>
              <p:cNvSpPr txBox="1"/>
              <p:nvPr/>
            </p:nvSpPr>
            <p:spPr>
              <a:xfrm>
                <a:off x="4557098" y="745210"/>
                <a:ext cx="1362198" cy="230832"/>
              </a:xfrm>
              <a:prstGeom prst="rect">
                <a:avLst/>
              </a:prstGeom>
              <a:noFill/>
            </p:spPr>
            <p:txBody>
              <a:bodyPr wrap="square" rtlCol="0">
                <a:spAutoFit/>
              </a:bodyPr>
              <a:lstStyle/>
              <a:p>
                <a:r>
                  <a:rPr lang="en-US" altLang="zh-CN" sz="900" dirty="0" err="1"/>
                  <a:t>Timewindow</a:t>
                </a:r>
                <a:r>
                  <a:rPr lang="en-US" altLang="zh-CN" sz="900" dirty="0"/>
                  <a:t>(200,400ns]</a:t>
                </a:r>
                <a:endParaRPr lang="zh-CN" altLang="en-US" sz="900" dirty="0"/>
              </a:p>
            </p:txBody>
          </p:sp>
          <p:sp>
            <p:nvSpPr>
              <p:cNvPr id="24" name="文本框 23">
                <a:extLst>
                  <a:ext uri="{FF2B5EF4-FFF2-40B4-BE49-F238E27FC236}">
                    <a16:creationId xmlns:a16="http://schemas.microsoft.com/office/drawing/2014/main" id="{E31AA303-6B03-FB6F-31CE-3725FA6FD733}"/>
                  </a:ext>
                </a:extLst>
              </p:cNvPr>
              <p:cNvSpPr txBox="1"/>
              <p:nvPr/>
            </p:nvSpPr>
            <p:spPr>
              <a:xfrm>
                <a:off x="6465961" y="745210"/>
                <a:ext cx="1362198" cy="230832"/>
              </a:xfrm>
              <a:prstGeom prst="rect">
                <a:avLst/>
              </a:prstGeom>
              <a:noFill/>
            </p:spPr>
            <p:txBody>
              <a:bodyPr wrap="square" rtlCol="0">
                <a:spAutoFit/>
              </a:bodyPr>
              <a:lstStyle/>
              <a:p>
                <a:r>
                  <a:rPr lang="en-US" altLang="zh-CN" sz="900" dirty="0" err="1"/>
                  <a:t>Timewindow</a:t>
                </a:r>
                <a:r>
                  <a:rPr lang="en-US" altLang="zh-CN" sz="900" dirty="0"/>
                  <a:t>(400,600ns]</a:t>
                </a:r>
                <a:endParaRPr lang="zh-CN" altLang="en-US" sz="900" dirty="0"/>
              </a:p>
            </p:txBody>
          </p:sp>
          <p:sp>
            <p:nvSpPr>
              <p:cNvPr id="25" name="文本框 24">
                <a:extLst>
                  <a:ext uri="{FF2B5EF4-FFF2-40B4-BE49-F238E27FC236}">
                    <a16:creationId xmlns:a16="http://schemas.microsoft.com/office/drawing/2014/main" id="{E5204790-91A3-0825-8E3B-3812431BB25D}"/>
                  </a:ext>
                </a:extLst>
              </p:cNvPr>
              <p:cNvSpPr txBox="1"/>
              <p:nvPr/>
            </p:nvSpPr>
            <p:spPr>
              <a:xfrm>
                <a:off x="8601372" y="764946"/>
                <a:ext cx="1362198" cy="230832"/>
              </a:xfrm>
              <a:prstGeom prst="rect">
                <a:avLst/>
              </a:prstGeom>
              <a:noFill/>
            </p:spPr>
            <p:txBody>
              <a:bodyPr wrap="square" rtlCol="0">
                <a:spAutoFit/>
              </a:bodyPr>
              <a:lstStyle/>
              <a:p>
                <a:r>
                  <a:rPr lang="en-US" altLang="zh-CN" sz="900" dirty="0" err="1"/>
                  <a:t>Timewindow</a:t>
                </a:r>
                <a:r>
                  <a:rPr lang="en-US" altLang="zh-CN" sz="900" dirty="0"/>
                  <a:t>(600,800ns]</a:t>
                </a:r>
                <a:endParaRPr lang="zh-CN" altLang="en-US" sz="900" dirty="0"/>
              </a:p>
            </p:txBody>
          </p:sp>
          <p:sp>
            <p:nvSpPr>
              <p:cNvPr id="26" name="文本框 25">
                <a:extLst>
                  <a:ext uri="{FF2B5EF4-FFF2-40B4-BE49-F238E27FC236}">
                    <a16:creationId xmlns:a16="http://schemas.microsoft.com/office/drawing/2014/main" id="{9C19A610-778E-A765-37B6-EB42557F269A}"/>
                  </a:ext>
                </a:extLst>
              </p:cNvPr>
              <p:cNvSpPr txBox="1"/>
              <p:nvPr/>
            </p:nvSpPr>
            <p:spPr>
              <a:xfrm>
                <a:off x="10574391" y="745210"/>
                <a:ext cx="1544547" cy="230832"/>
              </a:xfrm>
              <a:prstGeom prst="rect">
                <a:avLst/>
              </a:prstGeom>
              <a:noFill/>
            </p:spPr>
            <p:txBody>
              <a:bodyPr wrap="square" rtlCol="0">
                <a:spAutoFit/>
              </a:bodyPr>
              <a:lstStyle/>
              <a:p>
                <a:r>
                  <a:rPr lang="en-US" altLang="zh-CN" sz="900" dirty="0" err="1"/>
                  <a:t>Timewindow</a:t>
                </a:r>
                <a:r>
                  <a:rPr lang="en-US" altLang="zh-CN" sz="900" dirty="0"/>
                  <a:t>(800,1000ns]</a:t>
                </a:r>
                <a:endParaRPr lang="zh-CN" altLang="en-US" sz="900" dirty="0"/>
              </a:p>
            </p:txBody>
          </p:sp>
        </p:grpSp>
      </p:grpSp>
      <p:sp>
        <p:nvSpPr>
          <p:cNvPr id="2" name="灯片编号占位符 1">
            <a:extLst>
              <a:ext uri="{FF2B5EF4-FFF2-40B4-BE49-F238E27FC236}">
                <a16:creationId xmlns:a16="http://schemas.microsoft.com/office/drawing/2014/main" id="{CDEDFE19-0EF9-45A7-B870-7CBD2E7F3629}"/>
              </a:ext>
            </a:extLst>
          </p:cNvPr>
          <p:cNvSpPr>
            <a:spLocks noGrp="1"/>
          </p:cNvSpPr>
          <p:nvPr>
            <p:ph type="sldNum" sz="quarter" idx="12"/>
          </p:nvPr>
        </p:nvSpPr>
        <p:spPr/>
        <p:txBody>
          <a:bodyPr/>
          <a:lstStyle/>
          <a:p>
            <a:fld id="{8771DE21-23F5-4BAA-A379-583F7DD35310}" type="slidenum">
              <a:rPr lang="zh-CN" altLang="en-US" smtClean="0"/>
              <a:t>9</a:t>
            </a:fld>
            <a:endParaRPr lang="zh-CN" altLang="en-US"/>
          </a:p>
        </p:txBody>
      </p:sp>
    </p:spTree>
    <p:extLst>
      <p:ext uri="{BB962C8B-B14F-4D97-AF65-F5344CB8AC3E}">
        <p14:creationId xmlns:p14="http://schemas.microsoft.com/office/powerpoint/2010/main" val="425440620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530</Words>
  <Application>Microsoft Office PowerPoint</Application>
  <PresentationFormat>宽屏</PresentationFormat>
  <Paragraphs>60</Paragraphs>
  <Slides>11</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11</vt:i4>
      </vt:variant>
    </vt:vector>
  </HeadingPairs>
  <TitlesOfParts>
    <vt:vector size="17" baseType="lpstr">
      <vt:lpstr>等线</vt:lpstr>
      <vt:lpstr>等线 Light</vt:lpstr>
      <vt:lpstr>Arial</vt:lpstr>
      <vt:lpstr>Microsoft Himalaya</vt:lpstr>
      <vt:lpstr>Wingdings</vt:lpstr>
      <vt:lpstr>Office 主题​​</vt:lpstr>
      <vt:lpstr>Identify  a event is a physic event or a dark noise event in the water phase</vt:lpstr>
      <vt:lpstr>Outline</vt:lpstr>
      <vt:lpstr>Jiangmen Neutrino experiment</vt:lpstr>
      <vt:lpstr>Motivation</vt:lpstr>
      <vt:lpstr>Background</vt:lpstr>
      <vt:lpstr>Research method and preliminary result</vt:lpstr>
      <vt:lpstr>Research method and preliminary result</vt:lpstr>
      <vt:lpstr>PowerPoint 演示文稿</vt:lpstr>
      <vt:lpstr>PowerPoint 演示文稿</vt:lpstr>
      <vt:lpstr>PowerPoint 演示文稿</vt:lpstr>
      <vt:lpstr>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  a event is a physic event or a dark noise event in the water phase</dc:title>
  <dc:creator>1308682444@qq.com</dc:creator>
  <cp:lastModifiedBy>希明 刘</cp:lastModifiedBy>
  <cp:revision>3</cp:revision>
  <dcterms:created xsi:type="dcterms:W3CDTF">2024-10-15T07:43:48Z</dcterms:created>
  <dcterms:modified xsi:type="dcterms:W3CDTF">2024-10-15T11:15:46Z</dcterms:modified>
</cp:coreProperties>
</file>