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/>
    <p:restoredTop sz="94641"/>
  </p:normalViewPr>
  <p:slideViewPr>
    <p:cSldViewPr snapToGrid="0">
      <p:cViewPr varScale="1">
        <p:scale>
          <a:sx n="112" d="100"/>
          <a:sy n="112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F3667-068C-829D-36AA-A327E1F97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6A620A-39AD-644C-1D5F-1568C51D2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C8ED4C-8060-AE09-F0E3-52DC6B7C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04C429-5AA6-D75B-ABE3-AE376B8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D98920-07C5-E44B-EE7A-E354BF14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35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A10BBF-1EF9-7A49-61AE-AD2AD083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DC8D17-B214-3DD7-C55E-DB8427F27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ACF9D-7D9D-E646-349E-8FA48F09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5C81D-881F-8C7A-14A3-4018DE02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84A661-C652-ACA9-7932-84575E49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89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313205-220A-D80E-DA0D-4FD7E73B1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C7A30-63CF-D677-7062-58B543A30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0AD0FD-8443-A981-61E7-38175382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2B0AF2-1E0F-F58D-95E9-495D2D4E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CC4A99-EC66-F3DF-DC1C-ED917E51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587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ECEA6-A2F4-B934-853B-591E23BC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7EB89-780C-1DCF-365D-78C92423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0FEF55-4BF8-7295-2F14-01E6DF2D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8A00AE-CFAC-8FAF-6AB8-E3C4B777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F5696-2168-726F-48D5-5E5F3FCF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91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0EA34-27E4-5867-5F17-74840BEE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0F710B-9EEC-8C4E-4B2E-FB2F83B8F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D8BCB1-54A4-2E8F-0CF3-47A9A55D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2F57E-1201-F9E7-93C0-9ACAB391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33EF4-E402-1944-D846-16A4C413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797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45645-6741-1C95-A01D-1742ADC6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5F262-A715-19D7-6BCC-AFA1C4E73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0BC333-EEB0-F6AA-CC79-C5198221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B81170-7F49-1A06-EC05-36C0FF14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4997A4-CDEB-8B21-4AE1-0EC98CB6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89019D-4DFC-6FAB-1A7A-700DEBE7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292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96901-A56E-4EE2-0E3D-2C7CFE1F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5269CB-E03E-C0A4-A591-A5EE3819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D19495-8C4C-C308-A003-78F783434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47E0AD-2B2D-0C51-ACCB-AC9812B59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0AEF54-35CE-C21C-C8E6-D7AD61866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21EB81-D2B7-ED22-D4AF-4972A3C8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9DD180-FD80-7578-0D88-630F4B0C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36B67A-6009-36D4-227C-49A4AFDE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531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B7AED-31B0-194F-C9B7-85C7D8AD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723E6C-E359-C558-672E-F9F43C1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E56F32-7FC3-7C34-1FBC-2EF846D4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59A5B8-CACD-11E5-7F0E-0C28B17B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69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449DEC-D533-6636-9048-460E5B61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E98A2A-E7AD-DB64-9641-D4EE46E1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168D41-702F-0D34-B5AA-28BB96FE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75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19A8E-5073-D74D-5F8F-5B6A3D95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ABC9D7-968C-71AF-6759-2A3CDB83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7A629F-5451-7496-F6C9-3E5AE5717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0CF17-C350-E547-48BC-E420C11E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D2F47-C24B-E7DC-2BDD-2C5E9A1A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EF72CF-9142-4DA1-24A8-16E038A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8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5A5F3-F474-6066-EA4A-65416CA9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E3AC7C-C446-39D7-B24D-20445C52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EDEA4E-4ED8-2AF4-6027-E419E2019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85662-D77E-6B3A-C2F7-D8B99A71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B827FC-FC7A-0FA4-E339-19A2241D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FC90D8-2E77-7EA0-C9D0-EDFC12B4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671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001C27-5C69-C225-8BBD-8C8D0204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E8182-2834-A44A-92A1-CB9A2D11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81E99-3D7D-BAD8-6E3E-EAB140FCC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5375-2BA7-CA43-A7DE-02D1BAB6242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4E506-7EE1-4DBB-0575-55A483E4E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EB4D7-904B-46D9-DE9A-2B42B39CD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8CF5-54F3-014B-9A25-7C03A17D2A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39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1762781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kumimoji="1" lang="en-US" altLang="zh-CN" sz="36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BelleII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1762781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3462" r="-2209" b="-3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F5D8E0E-7C4C-E1BA-6AEA-0EDBB37D9B40}"/>
              </a:ext>
            </a:extLst>
          </p:cNvPr>
          <p:cNvSpPr txBox="1"/>
          <p:nvPr/>
        </p:nvSpPr>
        <p:spPr>
          <a:xfrm>
            <a:off x="5163064" y="4683210"/>
            <a:ext cx="186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2024.10.18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6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B84AC5E-DC7B-D955-A7CF-6495E97B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05" y="3261785"/>
            <a:ext cx="4007832" cy="288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0D29F7D-E1E6-0DC8-467E-09FB3FD3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68" y="381785"/>
            <a:ext cx="4007832" cy="288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376303-7E53-9C30-0758-F8B8544E1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486" y="3261785"/>
            <a:ext cx="4007832" cy="288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FB6A58D-0B11-7A4F-D263-C544C4871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486" y="381785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7CAC39A-44C3-4B41-B398-6BAA1EBBAFA8}"/>
              </a:ext>
            </a:extLst>
          </p:cNvPr>
          <p:cNvSpPr txBox="1"/>
          <p:nvPr/>
        </p:nvSpPr>
        <p:spPr>
          <a:xfrm>
            <a:off x="2907639" y="1300401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209B8D-E766-79C7-E209-6B8C16B9B4CC}"/>
                  </a:ext>
                </a:extLst>
              </p:cNvPr>
              <p:cNvSpPr txBox="1"/>
              <p:nvPr/>
            </p:nvSpPr>
            <p:spPr>
              <a:xfrm>
                <a:off x="5138490" y="9361"/>
                <a:ext cx="280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209B8D-E766-79C7-E209-6B8C16B9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90" y="9361"/>
                <a:ext cx="2806903" cy="523220"/>
              </a:xfrm>
              <a:prstGeom prst="rect">
                <a:avLst/>
              </a:prstGeom>
              <a:blipFill>
                <a:blip r:embed="rId6"/>
                <a:stretch>
                  <a:fillRect l="-2703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A0B8042-DAD4-B0FD-0DCB-EA7ED199B020}"/>
              </a:ext>
            </a:extLst>
          </p:cNvPr>
          <p:cNvSpPr txBox="1"/>
          <p:nvPr/>
        </p:nvSpPr>
        <p:spPr>
          <a:xfrm>
            <a:off x="2836025" y="4180401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2DB6F0-7F66-C800-1796-EDC14883DFC5}"/>
              </a:ext>
            </a:extLst>
          </p:cNvPr>
          <p:cNvSpPr txBox="1"/>
          <p:nvPr/>
        </p:nvSpPr>
        <p:spPr>
          <a:xfrm>
            <a:off x="8799851" y="1300402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247348-346B-F549-447E-DF71980D3500}"/>
              </a:ext>
            </a:extLst>
          </p:cNvPr>
          <p:cNvSpPr txBox="1"/>
          <p:nvPr/>
        </p:nvSpPr>
        <p:spPr>
          <a:xfrm>
            <a:off x="8799851" y="4503567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1BA39D-9892-E306-5540-876119C3147B}"/>
                  </a:ext>
                </a:extLst>
              </p:cNvPr>
              <p:cNvSpPr txBox="1"/>
              <p:nvPr/>
            </p:nvSpPr>
            <p:spPr>
              <a:xfrm>
                <a:off x="2907639" y="6273916"/>
                <a:ext cx="6698003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1BA39D-9892-E306-5540-876119C3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39" y="6273916"/>
                <a:ext cx="6698003" cy="404598"/>
              </a:xfrm>
              <a:prstGeom prst="rect">
                <a:avLst/>
              </a:prstGeom>
              <a:blipFill>
                <a:blip r:embed="rId7"/>
                <a:stretch>
                  <a:fillRect l="-378" t="-2941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4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1DA0400-2232-A432-911D-D060FFBA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387" y="1197591"/>
            <a:ext cx="5308476" cy="36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2466A4-8FB7-3668-0A4C-51DC307C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9" y="1197591"/>
            <a:ext cx="5308476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AA8560-B6C9-28C2-B4E6-AE2A660BC4AA}"/>
                  </a:ext>
                </a:extLst>
              </p:cNvPr>
              <p:cNvSpPr txBox="1"/>
              <p:nvPr/>
            </p:nvSpPr>
            <p:spPr>
              <a:xfrm>
                <a:off x="4399005" y="124757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𝐹𝑖𝑡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kumimoji="1" lang="en-US" altLang="zh-CN" sz="28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𝑠𝑖𝑔𝑛𝑎𝑙𝑠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AA8560-B6C9-28C2-B4E6-AE2A660B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05" y="124757"/>
                <a:ext cx="3163330" cy="523220"/>
              </a:xfrm>
              <a:prstGeom prst="rect">
                <a:avLst/>
              </a:prstGeom>
              <a:blipFill>
                <a:blip r:embed="rId3"/>
                <a:stretch>
                  <a:fillRect l="-1200" r="-7600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355BBBA-DA9B-6168-365D-AC4816E73DCB}"/>
                  </a:ext>
                </a:extLst>
              </p:cNvPr>
              <p:cNvSpPr txBox="1"/>
              <p:nvPr/>
            </p:nvSpPr>
            <p:spPr>
              <a:xfrm>
                <a:off x="1128334" y="1708310"/>
                <a:ext cx="2764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1.94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±0.0</m:t>
                      </m:r>
                      <m: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kumimoji="1" lang="zh-CN" alt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）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355BBBA-DA9B-6168-365D-AC4816E7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34" y="1708310"/>
                <a:ext cx="2764045" cy="646331"/>
              </a:xfrm>
              <a:prstGeom prst="rect">
                <a:avLst/>
              </a:prstGeom>
              <a:blipFill>
                <a:blip r:embed="rId4"/>
                <a:stretch>
                  <a:fillRect l="-1826" t="-3846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31CC17-2A35-A554-BA85-B093D0D06B5A}"/>
                  </a:ext>
                </a:extLst>
              </p:cNvPr>
              <p:cNvSpPr txBox="1"/>
              <p:nvPr/>
            </p:nvSpPr>
            <p:spPr>
              <a:xfrm>
                <a:off x="7137835" y="1708309"/>
                <a:ext cx="284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2.81±0.01</m:t>
                      </m:r>
                      <m:r>
                        <a:rPr kumimoji="1" lang="zh-CN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）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31CC17-2A35-A554-BA85-B093D0D06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835" y="1708309"/>
                <a:ext cx="2846424" cy="646331"/>
              </a:xfrm>
              <a:prstGeom prst="rect">
                <a:avLst/>
              </a:prstGeom>
              <a:blipFill>
                <a:blip r:embed="rId5"/>
                <a:stretch>
                  <a:fillRect l="-2222" t="-3846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A977CD-1772-FE0E-4EBD-F1EF11E97149}"/>
                  </a:ext>
                </a:extLst>
              </p:cNvPr>
              <p:cNvSpPr txBox="1"/>
              <p:nvPr/>
            </p:nvSpPr>
            <p:spPr>
              <a:xfrm>
                <a:off x="2409331" y="5290678"/>
                <a:ext cx="8279264" cy="10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,here we take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MeV.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A977CD-1772-FE0E-4EBD-F1EF11E97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1" y="5290678"/>
                <a:ext cx="8279264" cy="1068626"/>
              </a:xfrm>
              <a:prstGeom prst="rect">
                <a:avLst/>
              </a:prstGeom>
              <a:blipFill>
                <a:blip r:embed="rId6"/>
                <a:stretch>
                  <a:fillRect l="-459" t="-2353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49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69F0C7-A09D-8463-B86C-C34F35A79EEB}"/>
                  </a:ext>
                </a:extLst>
              </p:cNvPr>
              <p:cNvSpPr txBox="1"/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Recoil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69F0C7-A09D-8463-B86C-C34F35A79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blipFill>
                <a:blip r:embed="rId2"/>
                <a:stretch>
                  <a:fillRect l="-4000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DAFAF9B-3478-9627-88C8-296CF7AA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12" y="609717"/>
            <a:ext cx="7514685" cy="5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3EDEE5-E774-B79C-31B1-87AAFF506C71}"/>
                  </a:ext>
                </a:extLst>
              </p:cNvPr>
              <p:cNvSpPr txBox="1"/>
              <p:nvPr/>
            </p:nvSpPr>
            <p:spPr>
              <a:xfrm>
                <a:off x="2254075" y="6248283"/>
                <a:ext cx="7403757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𝑟𝑒𝑐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𝛾𝜓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&gt;10(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 to suppress ISR back grounds.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3EDEE5-E774-B79C-31B1-87AAFF506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75" y="6248283"/>
                <a:ext cx="7403757" cy="404983"/>
              </a:xfrm>
              <a:prstGeom prst="rect">
                <a:avLst/>
              </a:prstGeom>
              <a:blipFill>
                <a:blip r:embed="rId4"/>
                <a:stretch>
                  <a:fillRect l="-514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64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9D07A1C-BE2A-2FAD-278F-F32C61DE1D58}"/>
              </a:ext>
            </a:extLst>
          </p:cNvPr>
          <p:cNvSpPr txBox="1"/>
          <p:nvPr/>
        </p:nvSpPr>
        <p:spPr>
          <a:xfrm>
            <a:off x="3871783" y="111211"/>
            <a:ext cx="444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 transverse momenta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/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scatter plot is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region enclosed by the red line is the transverse momenta selection criteria in Belle analysis work.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blipFill>
                <a:blip r:embed="rId4"/>
                <a:stretch>
                  <a:fillRect l="-514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B4B22EB-A57B-AFA3-D8BA-B44131C63EB8}"/>
              </a:ext>
            </a:extLst>
          </p:cNvPr>
          <p:cNvSpPr txBox="1"/>
          <p:nvPr/>
        </p:nvSpPr>
        <p:spPr>
          <a:xfrm>
            <a:off x="8200776" y="1057442"/>
            <a:ext cx="27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652313-0702-7F5F-97D1-6FF589E2AD60}"/>
              </a:ext>
            </a:extLst>
          </p:cNvPr>
          <p:cNvSpPr txBox="1"/>
          <p:nvPr/>
        </p:nvSpPr>
        <p:spPr>
          <a:xfrm>
            <a:off x="2381087" y="1064157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6E7A99-AFA8-2516-B942-B27EAC3C5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187107"/>
            <a:ext cx="5510769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069761-D63C-8652-BAD5-484D3FC6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1" y="1071416"/>
            <a:ext cx="551076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27C5EF-901A-3030-38FF-EC51C3C62838}"/>
                  </a:ext>
                </a:extLst>
              </p:cNvPr>
              <p:cNvSpPr txBox="1"/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27C5EF-901A-3030-38FF-EC51C3C62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blipFill>
                <a:blip r:embed="rId2"/>
                <a:stretch>
                  <a:fillRect l="-943" t="-14286" r="-1258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01D57C9-D53F-5C59-B87A-BABE9BEB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36404"/>
            <a:ext cx="7772400" cy="55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9DC6B93-5480-79EB-5B44-F05CD12D572E}"/>
                  </a:ext>
                </a:extLst>
              </p:cNvPr>
              <p:cNvSpPr txBox="1"/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𝛾𝜓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9DC6B93-5480-79EB-5B44-F05CD12D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blipFill>
                <a:blip r:embed="rId2"/>
                <a:stretch>
                  <a:fillRect l="-943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FC45968-3C61-78C0-1867-34005622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36404"/>
            <a:ext cx="7772400" cy="55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5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AF00B19-FA3D-8D07-6F4C-65DF2173971F}"/>
                  </a:ext>
                </a:extLst>
              </p:cNvPr>
              <p:cNvSpPr txBox="1"/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AF00B19-FA3D-8D07-6F4C-65DF21739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70" y="0"/>
                <a:ext cx="4040659" cy="523220"/>
              </a:xfrm>
              <a:prstGeom prst="rect">
                <a:avLst/>
              </a:prstGeom>
              <a:blipFill>
                <a:blip r:embed="rId2"/>
                <a:stretch>
                  <a:fillRect l="-3145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64F76C7-B2A3-CE6A-0704-85C1167E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36404"/>
            <a:ext cx="7772400" cy="55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7AB802-02A4-46BB-2386-0EB93EA924CC}"/>
                  </a:ext>
                </a:extLst>
              </p:cNvPr>
              <p:cNvSpPr txBox="1"/>
              <p:nvPr/>
            </p:nvSpPr>
            <p:spPr>
              <a:xfrm>
                <a:off x="2868705" y="0"/>
                <a:ext cx="5319341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𝛾𝜓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signal MC simulation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7AB802-02A4-46BB-2386-0EB93EA9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5" y="0"/>
                <a:ext cx="5319341" cy="564706"/>
              </a:xfrm>
              <a:prstGeom prst="rect">
                <a:avLst/>
              </a:prstGeom>
              <a:blipFill>
                <a:blip r:embed="rId2"/>
                <a:stretch>
                  <a:fillRect l="-716" t="-13333" r="-214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7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7EADBE-C96A-F0FA-EC7E-32F348D4F6AD}"/>
              </a:ext>
            </a:extLst>
          </p:cNvPr>
          <p:cNvSpPr txBox="1"/>
          <p:nvPr/>
        </p:nvSpPr>
        <p:spPr>
          <a:xfrm>
            <a:off x="3400747" y="281286"/>
            <a:ext cx="479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 and MC simulation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/>
              <p:nvPr/>
            </p:nvSpPr>
            <p:spPr>
              <a:xfrm>
                <a:off x="1225672" y="1621552"/>
                <a:ext cx="9041259" cy="372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simulation: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TREPS, M=3.922GeV/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event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officially produced. (it is main background.)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𝐼𝑆𝑅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72" y="1621552"/>
                <a:ext cx="9041259" cy="3721083"/>
              </a:xfrm>
              <a:prstGeom prst="rect">
                <a:avLst/>
              </a:prstGeom>
              <a:blipFill>
                <a:blip r:embed="rId2"/>
                <a:stretch>
                  <a:fillRect l="-561" t="-680" b="-1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23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798837-C21E-3643-73F1-58D4BEBC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99" y="549000"/>
            <a:ext cx="3715648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C8DB69-5EB2-88A8-D3FE-562DEA9B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52" y="549000"/>
            <a:ext cx="3715648" cy="28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DF7DFB-A37A-C00C-1811-FD08947A2913}"/>
              </a:ext>
            </a:extLst>
          </p:cNvPr>
          <p:cNvSpPr txBox="1"/>
          <p:nvPr/>
        </p:nvSpPr>
        <p:spPr>
          <a:xfrm>
            <a:off x="3980075" y="98174"/>
            <a:ext cx="38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tracks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FCD34B-B9E3-582A-3A8C-E9867AF2C253}"/>
              </a:ext>
            </a:extLst>
          </p:cNvPr>
          <p:cNvSpPr txBox="1"/>
          <p:nvPr/>
        </p:nvSpPr>
        <p:spPr>
          <a:xfrm>
            <a:off x="4392901" y="1748741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ECA0E-0DB6-F215-B845-1DD5CA41A99B}"/>
              </a:ext>
            </a:extLst>
          </p:cNvPr>
          <p:cNvSpPr txBox="1"/>
          <p:nvPr/>
        </p:nvSpPr>
        <p:spPr>
          <a:xfrm>
            <a:off x="8044632" y="1748741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34D94-4A09-EB4A-DCA0-FA87259512DF}"/>
                  </a:ext>
                </a:extLst>
              </p:cNvPr>
              <p:cNvSpPr txBox="1"/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34D94-4A09-EB4A-DCA0-FA8725951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blipFill>
                <a:blip r:embed="rId4"/>
                <a:stretch>
                  <a:fillRect l="-228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BD3BA92-ADF3-AE77-1055-ED0956C0E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799" y="3383212"/>
            <a:ext cx="3715648" cy="288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5E80A0-D348-C7D0-88F8-3EFB4535A853}"/>
              </a:ext>
            </a:extLst>
          </p:cNvPr>
          <p:cNvSpPr txBox="1"/>
          <p:nvPr/>
        </p:nvSpPr>
        <p:spPr>
          <a:xfrm>
            <a:off x="8044632" y="4500047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EA14ED-C5B7-DA2B-1D1E-DB3206CCC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352" y="3383212"/>
            <a:ext cx="3715648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A377277-4FE5-8695-9E2C-D83E76E0B7A2}"/>
              </a:ext>
            </a:extLst>
          </p:cNvPr>
          <p:cNvSpPr txBox="1"/>
          <p:nvPr/>
        </p:nvSpPr>
        <p:spPr>
          <a:xfrm>
            <a:off x="4392901" y="4595335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6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A8A2844-34A2-8DC0-67A8-B5570253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09" y="2197672"/>
            <a:ext cx="5009790" cy="36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83BAC3-589E-7657-EF89-6A1DBCEED707}"/>
              </a:ext>
            </a:extLst>
          </p:cNvPr>
          <p:cNvSpPr txBox="1"/>
          <p:nvPr/>
        </p:nvSpPr>
        <p:spPr>
          <a:xfrm>
            <a:off x="3651184" y="147601"/>
            <a:ext cx="49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DB4FB4-D772-B45F-6A50-182D6919FCE8}"/>
              </a:ext>
            </a:extLst>
          </p:cNvPr>
          <p:cNvSpPr txBox="1"/>
          <p:nvPr/>
        </p:nvSpPr>
        <p:spPr>
          <a:xfrm>
            <a:off x="1086209" y="1060328"/>
            <a:ext cx="9947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one electron candidate to have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eID_noSVD_noTOP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0.9 to study another electron candidate.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electron candidates are required to have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eID_noSVD_noTOP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0.1.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CD7269-A197-8DAB-5F4B-B6772ADE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7672"/>
            <a:ext cx="5009791" cy="360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D133FF-6195-F256-6499-D76C67B508C5}"/>
              </a:ext>
            </a:extLst>
          </p:cNvPr>
          <p:cNvSpPr txBox="1"/>
          <p:nvPr/>
        </p:nvSpPr>
        <p:spPr>
          <a:xfrm>
            <a:off x="2918593" y="4244807"/>
            <a:ext cx="106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E6AF71-453E-03EF-E8CE-12BD84784A9B}"/>
              </a:ext>
            </a:extLst>
          </p:cNvPr>
          <p:cNvSpPr txBox="1"/>
          <p:nvPr/>
        </p:nvSpPr>
        <p:spPr>
          <a:xfrm>
            <a:off x="8091341" y="4244807"/>
            <a:ext cx="179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</p:txBody>
      </p:sp>
    </p:spTree>
    <p:extLst>
      <p:ext uri="{BB962C8B-B14F-4D97-AF65-F5344CB8AC3E}">
        <p14:creationId xmlns:p14="http://schemas.microsoft.com/office/powerpoint/2010/main" val="350396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C140564-E158-26E2-DDAC-8469BE6E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93" y="2365905"/>
            <a:ext cx="5009790" cy="36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93ECC3-7277-C16B-87F4-1AB45A39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17" y="2365905"/>
            <a:ext cx="5009790" cy="36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83BAC3-589E-7657-EF89-6A1DBCEED707}"/>
              </a:ext>
            </a:extLst>
          </p:cNvPr>
          <p:cNvSpPr txBox="1"/>
          <p:nvPr/>
        </p:nvSpPr>
        <p:spPr>
          <a:xfrm>
            <a:off x="3980075" y="98174"/>
            <a:ext cx="486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DB4FB4-D772-B45F-6A50-182D6919FCE8}"/>
                  </a:ext>
                </a:extLst>
              </p:cNvPr>
              <p:cNvSpPr txBox="1"/>
              <p:nvPr/>
            </p:nvSpPr>
            <p:spPr>
              <a:xfrm>
                <a:off x="1089793" y="831930"/>
                <a:ext cx="99471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one muon candidate to have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muonID_noSVD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 to study another muon candidate.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could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muon candidate should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DB4FB4-D772-B45F-6A50-182D6919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93" y="831930"/>
                <a:ext cx="9947191" cy="1323439"/>
              </a:xfrm>
              <a:prstGeom prst="rect">
                <a:avLst/>
              </a:prstGeom>
              <a:blipFill>
                <a:blip r:embed="rId4"/>
                <a:stretch>
                  <a:fillRect l="-510" t="-2857" b="-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ED133FF-6195-F256-6499-D76C67B508C5}"/>
              </a:ext>
            </a:extLst>
          </p:cNvPr>
          <p:cNvSpPr txBox="1"/>
          <p:nvPr/>
        </p:nvSpPr>
        <p:spPr>
          <a:xfrm>
            <a:off x="2918593" y="4467229"/>
            <a:ext cx="106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E6AF71-453E-03EF-E8CE-12BD84784A9B}"/>
              </a:ext>
            </a:extLst>
          </p:cNvPr>
          <p:cNvSpPr txBox="1"/>
          <p:nvPr/>
        </p:nvSpPr>
        <p:spPr>
          <a:xfrm>
            <a:off x="8091341" y="4467229"/>
            <a:ext cx="179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</p:txBody>
      </p:sp>
    </p:spTree>
    <p:extLst>
      <p:ext uri="{BB962C8B-B14F-4D97-AF65-F5344CB8AC3E}">
        <p14:creationId xmlns:p14="http://schemas.microsoft.com/office/powerpoint/2010/main" val="253489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03CE00-F402-ADD3-5F08-7F9237A3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68" y="631906"/>
            <a:ext cx="4007832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E9AD9A-611D-6BF8-F534-609CCE113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68" y="3429000"/>
            <a:ext cx="4007832" cy="28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3C538E-4AC8-562F-C046-639D42A5C655}"/>
              </a:ext>
            </a:extLst>
          </p:cNvPr>
          <p:cNvSpPr txBox="1"/>
          <p:nvPr/>
        </p:nvSpPr>
        <p:spPr>
          <a:xfrm>
            <a:off x="4392901" y="1748741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C5D431-E40D-D474-6949-64742B4872B7}"/>
              </a:ext>
            </a:extLst>
          </p:cNvPr>
          <p:cNvSpPr txBox="1"/>
          <p:nvPr/>
        </p:nvSpPr>
        <p:spPr>
          <a:xfrm>
            <a:off x="4392901" y="4595335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437AF9-89FB-053A-3A83-9E3593E23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17" y="631906"/>
            <a:ext cx="4007832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395376-9518-4F26-5AB2-433CFAEC8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17" y="3428999"/>
            <a:ext cx="4007832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BE3BE11-9231-4207-6233-6FD3EA1B6BCC}"/>
              </a:ext>
            </a:extLst>
          </p:cNvPr>
          <p:cNvSpPr txBox="1"/>
          <p:nvPr/>
        </p:nvSpPr>
        <p:spPr>
          <a:xfrm>
            <a:off x="8243144" y="1748741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49D2CD-D8E2-22E2-A64E-C0185946C145}"/>
              </a:ext>
            </a:extLst>
          </p:cNvPr>
          <p:cNvSpPr txBox="1"/>
          <p:nvPr/>
        </p:nvSpPr>
        <p:spPr>
          <a:xfrm>
            <a:off x="8243144" y="4545834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DD9402-99E1-131E-AE02-4B61F8D0CDF8}"/>
              </a:ext>
            </a:extLst>
          </p:cNvPr>
          <p:cNvSpPr txBox="1"/>
          <p:nvPr/>
        </p:nvSpPr>
        <p:spPr>
          <a:xfrm>
            <a:off x="4354915" y="88584"/>
            <a:ext cx="466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/>
              <p:nvPr/>
            </p:nvSpPr>
            <p:spPr>
              <a:xfrm>
                <a:off x="4373686" y="6335607"/>
                <a:ext cx="466551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𝐾𝑎𝑜𝑛𝐼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𝑏𝑖𝑛𝑎𝑦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6" y="6335607"/>
                <a:ext cx="4665518" cy="424283"/>
              </a:xfrm>
              <a:prstGeom prst="rect">
                <a:avLst/>
              </a:prstGeom>
              <a:blipFill>
                <a:blip r:embed="rId6"/>
                <a:stretch>
                  <a:fillRect l="-1087" t="-5714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46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E6EF83B-1EB0-FECA-4A98-F283C591C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817" y="3429000"/>
            <a:ext cx="400783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33DB4C-8DBF-CE9F-D935-FD7A2C67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17" y="654251"/>
            <a:ext cx="4007832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27628B-44C7-F492-AD2B-A3340795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840" y="3429000"/>
            <a:ext cx="4007832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D76FE0C-16CA-5A72-7510-3E7507B2E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840" y="653845"/>
            <a:ext cx="4007832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DD9402-99E1-131E-AE02-4B61F8D0CDF8}"/>
              </a:ext>
            </a:extLst>
          </p:cNvPr>
          <p:cNvSpPr txBox="1"/>
          <p:nvPr/>
        </p:nvSpPr>
        <p:spPr>
          <a:xfrm>
            <a:off x="4040659" y="88584"/>
            <a:ext cx="497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/>
              <p:nvPr/>
            </p:nvSpPr>
            <p:spPr>
              <a:xfrm>
                <a:off x="3230988" y="6386733"/>
                <a:ext cx="65991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)&lt;0.9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remove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-conversion background.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88" y="6386733"/>
                <a:ext cx="6599114" cy="400110"/>
              </a:xfrm>
              <a:prstGeom prst="rect">
                <a:avLst/>
              </a:prstGeom>
              <a:blipFill>
                <a:blip r:embed="rId6"/>
                <a:stretch>
                  <a:fillRect l="-76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23C538E-4AC8-562F-C046-639D42A5C655}"/>
              </a:ext>
            </a:extLst>
          </p:cNvPr>
          <p:cNvSpPr txBox="1"/>
          <p:nvPr/>
        </p:nvSpPr>
        <p:spPr>
          <a:xfrm>
            <a:off x="4392901" y="1748741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C5D431-E40D-D474-6949-64742B4872B7}"/>
              </a:ext>
            </a:extLst>
          </p:cNvPr>
          <p:cNvSpPr txBox="1"/>
          <p:nvPr/>
        </p:nvSpPr>
        <p:spPr>
          <a:xfrm>
            <a:off x="4392901" y="4595335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E3BE11-9231-4207-6233-6FD3EA1B6BCC}"/>
              </a:ext>
            </a:extLst>
          </p:cNvPr>
          <p:cNvSpPr txBox="1"/>
          <p:nvPr/>
        </p:nvSpPr>
        <p:spPr>
          <a:xfrm>
            <a:off x="8318552" y="1774941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49D2CD-D8E2-22E2-A64E-C0185946C145}"/>
              </a:ext>
            </a:extLst>
          </p:cNvPr>
          <p:cNvSpPr txBox="1"/>
          <p:nvPr/>
        </p:nvSpPr>
        <p:spPr>
          <a:xfrm>
            <a:off x="8400733" y="4568685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EF182B8-C0B5-27C0-C656-5E2FA95D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230" y="350194"/>
            <a:ext cx="4007832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E261597-6B92-E47A-DF91-7F271FAC6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17" y="350194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68F655-BEF2-1C17-52AC-A1E15759B3F4}"/>
                  </a:ext>
                </a:extLst>
              </p:cNvPr>
              <p:cNvSpPr txBox="1"/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68F655-BEF2-1C17-52AC-A1E15759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blipFill>
                <a:blip r:embed="rId4"/>
                <a:stretch>
                  <a:fillRect l="-277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55EB0CD-59AE-21C9-0B47-583A2B479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117" y="3230194"/>
            <a:ext cx="4007832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48072A-A0EC-3F97-5EB3-E4671FBF1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230" y="3230194"/>
            <a:ext cx="4007832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2FEE6E2-B4DF-828C-6422-E61C31B56E67}"/>
              </a:ext>
            </a:extLst>
          </p:cNvPr>
          <p:cNvSpPr txBox="1"/>
          <p:nvPr/>
        </p:nvSpPr>
        <p:spPr>
          <a:xfrm>
            <a:off x="3251088" y="1300402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B2376D-5DBE-FCBB-E8FF-AF37673AD625}"/>
              </a:ext>
            </a:extLst>
          </p:cNvPr>
          <p:cNvSpPr txBox="1"/>
          <p:nvPr/>
        </p:nvSpPr>
        <p:spPr>
          <a:xfrm>
            <a:off x="3179474" y="4180402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0797BC-DEB3-F71B-B603-7A229FAB8FB6}"/>
              </a:ext>
            </a:extLst>
          </p:cNvPr>
          <p:cNvSpPr txBox="1"/>
          <p:nvPr/>
        </p:nvSpPr>
        <p:spPr>
          <a:xfrm>
            <a:off x="8893567" y="1238846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3FFCC3-4E7E-919A-E110-28ECC53791E7}"/>
              </a:ext>
            </a:extLst>
          </p:cNvPr>
          <p:cNvSpPr txBox="1"/>
          <p:nvPr/>
        </p:nvSpPr>
        <p:spPr>
          <a:xfrm>
            <a:off x="8893567" y="4180738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265422-92E0-8F57-AB17-7974A322ED1E}"/>
                  </a:ext>
                </a:extLst>
              </p:cNvPr>
              <p:cNvSpPr txBox="1"/>
              <p:nvPr/>
            </p:nvSpPr>
            <p:spPr>
              <a:xfrm>
                <a:off x="3668943" y="6156588"/>
                <a:ext cx="6401814" cy="70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p>
                        </m:sSubSup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=0.610 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,0.615 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𝐼𝑆𝑅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265422-92E0-8F57-AB17-7974A322E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43" y="6156588"/>
                <a:ext cx="6401814" cy="702436"/>
              </a:xfrm>
              <a:prstGeom prst="rect">
                <a:avLst/>
              </a:prstGeom>
              <a:blipFill>
                <a:blip r:embed="rId7"/>
                <a:stretch>
                  <a:fillRect l="-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827DA2F-05A7-E9B5-F750-4B189F5A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17" y="495453"/>
            <a:ext cx="4512204" cy="30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DC1F8A-C05B-2CC1-12E0-FEDF0602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57" y="492040"/>
            <a:ext cx="4512204" cy="30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AEC009F-BBEF-0AD7-4907-21BA6780E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617" y="3461004"/>
            <a:ext cx="4512204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0D13FE-1F09-DC49-FCF5-44459D7E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554" y="3457591"/>
            <a:ext cx="4512204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C78885-46D0-824E-1F14-D5D37791F67C}"/>
                  </a:ext>
                </a:extLst>
              </p:cNvPr>
              <p:cNvSpPr txBox="1"/>
              <p:nvPr/>
            </p:nvSpPr>
            <p:spPr>
              <a:xfrm>
                <a:off x="4205165" y="1967117"/>
                <a:ext cx="22105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gauss + poly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C78885-46D0-824E-1F14-D5D37791F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165" y="1967117"/>
                <a:ext cx="2210599" cy="923330"/>
              </a:xfrm>
              <a:prstGeom prst="rect">
                <a:avLst/>
              </a:prstGeom>
              <a:blipFill>
                <a:blip r:embed="rId6"/>
                <a:stretch>
                  <a:fillRect l="-2874" t="-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6828D8-3BFD-3226-92EB-8FF07CCEF205}"/>
                  </a:ext>
                </a:extLst>
              </p:cNvPr>
              <p:cNvSpPr txBox="1"/>
              <p:nvPr/>
            </p:nvSpPr>
            <p:spPr>
              <a:xfrm>
                <a:off x="9115214" y="1963500"/>
                <a:ext cx="24374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2gauss + poly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6828D8-3BFD-3226-92EB-8FF07CCE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14" y="1963500"/>
                <a:ext cx="2437457" cy="1200329"/>
              </a:xfrm>
              <a:prstGeom prst="rect">
                <a:avLst/>
              </a:prstGeom>
              <a:blipFill>
                <a:blip r:embed="rId7"/>
                <a:stretch>
                  <a:fillRect l="-2073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4E3EE0-6A3B-106F-6FDA-ECA9CD11EE51}"/>
                  </a:ext>
                </a:extLst>
              </p:cNvPr>
              <p:cNvSpPr txBox="1"/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𝐹𝑖𝑡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zh-CN" sz="2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𝑠𝑖𝑔𝑛𝑎𝑙𝑠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4E3EE0-6A3B-106F-6FDA-ECA9CD11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213F256-BDF8-801D-F4F1-D0BDC0408E6C}"/>
              </a:ext>
            </a:extLst>
          </p:cNvPr>
          <p:cNvSpPr txBox="1"/>
          <p:nvPr/>
        </p:nvSpPr>
        <p:spPr>
          <a:xfrm>
            <a:off x="4205165" y="4904901"/>
            <a:ext cx="22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ISR(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gauss + poly</a:t>
            </a:r>
          </a:p>
          <a:p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2FC8C6-71E2-6CB4-4447-2591BD124E80}"/>
              </a:ext>
            </a:extLst>
          </p:cNvPr>
          <p:cNvSpPr txBox="1"/>
          <p:nvPr/>
        </p:nvSpPr>
        <p:spPr>
          <a:xfrm>
            <a:off x="8785829" y="5023500"/>
            <a:ext cx="243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ISR(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2gauss + poly</a:t>
            </a:r>
          </a:p>
          <a:p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06E14E7-6B27-DC90-E0C8-9656A8A84574}"/>
                  </a:ext>
                </a:extLst>
              </p:cNvPr>
              <p:cNvSpPr txBox="1"/>
              <p:nvPr/>
            </p:nvSpPr>
            <p:spPr>
              <a:xfrm>
                <a:off x="2114231" y="6444041"/>
                <a:ext cx="8421053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signal mass window is defined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,here we take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MeV.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06E14E7-6B27-DC90-E0C8-9656A8A84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31" y="6444041"/>
                <a:ext cx="8421053" cy="413959"/>
              </a:xfrm>
              <a:prstGeom prst="rect">
                <a:avLst/>
              </a:prstGeom>
              <a:blipFill>
                <a:blip r:embed="rId9"/>
                <a:stretch>
                  <a:fillRect l="-452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25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565</Words>
  <Application>Microsoft Macintosh PowerPoint</Application>
  <PresentationFormat>宽屏</PresentationFormat>
  <Paragraphs>108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19</cp:revision>
  <dcterms:created xsi:type="dcterms:W3CDTF">2024-10-13T13:05:58Z</dcterms:created>
  <dcterms:modified xsi:type="dcterms:W3CDTF">2024-10-18T07:34:07Z</dcterms:modified>
</cp:coreProperties>
</file>