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69" r:id="rId4"/>
    <p:sldId id="280" r:id="rId5"/>
    <p:sldId id="270" r:id="rId6"/>
    <p:sldId id="272" r:id="rId7"/>
    <p:sldId id="260" r:id="rId8"/>
    <p:sldId id="273" r:id="rId9"/>
    <p:sldId id="261" r:id="rId10"/>
    <p:sldId id="271" r:id="rId11"/>
    <p:sldId id="279" r:id="rId12"/>
    <p:sldId id="277" r:id="rId13"/>
    <p:sldId id="265" r:id="rId14"/>
    <p:sldId id="275" r:id="rId15"/>
    <p:sldId id="267" r:id="rId16"/>
    <p:sldId id="264" r:id="rId17"/>
    <p:sldId id="268" r:id="rId18"/>
    <p:sldId id="278" r:id="rId19"/>
    <p:sldId id="274" r:id="rId20"/>
    <p:sldId id="262" r:id="rId21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EA49-5D03-4673-BA9B-5DB15B75FCDE}" type="datetimeFigureOut">
              <a:rPr lang="zh-CN" altLang="en-US" smtClean="0"/>
              <a:t>2025-04-21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B3854-0268-46C3-BA3D-1E4498E624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9.png"/><Relationship Id="rId5" Type="http://schemas.openxmlformats.org/officeDocument/2006/relationships/tags" Target="../tags/tag24.xml"/><Relationship Id="rId10" Type="http://schemas.openxmlformats.org/officeDocument/2006/relationships/image" Target="../media/image28.png"/><Relationship Id="rId4" Type="http://schemas.openxmlformats.org/officeDocument/2006/relationships/tags" Target="../tags/tag23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tags" Target="../tags/tag28.xml"/><Relationship Id="rId21" Type="http://schemas.openxmlformats.org/officeDocument/2006/relationships/image" Target="../media/image37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tags" Target="../tags/tag27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40.png"/><Relationship Id="rId5" Type="http://schemas.openxmlformats.org/officeDocument/2006/relationships/tags" Target="../tags/tag30.xml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tags" Target="../tags/tag35.xml"/><Relationship Id="rId19" Type="http://schemas.openxmlformats.org/officeDocument/2006/relationships/image" Target="../media/image35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1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tags" Target="../tags/tag43.xml"/><Relationship Id="rId10" Type="http://schemas.openxmlformats.org/officeDocument/2006/relationships/image" Target="../media/image48.png"/><Relationship Id="rId4" Type="http://schemas.openxmlformats.org/officeDocument/2006/relationships/tags" Target="../tags/tag42.xml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4.png"/><Relationship Id="rId5" Type="http://schemas.openxmlformats.org/officeDocument/2006/relationships/tags" Target="../tags/tag48.xml"/><Relationship Id="rId10" Type="http://schemas.openxmlformats.org/officeDocument/2006/relationships/image" Target="../media/image53.png"/><Relationship Id="rId4" Type="http://schemas.openxmlformats.org/officeDocument/2006/relationships/tags" Target="../tags/tag47.xml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52.xml"/><Relationship Id="rId7" Type="http://schemas.openxmlformats.org/officeDocument/2006/relationships/image" Target="../media/image58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2.png"/><Relationship Id="rId5" Type="http://schemas.openxmlformats.org/officeDocument/2006/relationships/tags" Target="../tags/tag54.xml"/><Relationship Id="rId10" Type="http://schemas.openxmlformats.org/officeDocument/2006/relationships/image" Target="../media/image61.png"/><Relationship Id="rId4" Type="http://schemas.openxmlformats.org/officeDocument/2006/relationships/tags" Target="../tags/tag53.xml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66.png"/><Relationship Id="rId5" Type="http://schemas.openxmlformats.org/officeDocument/2006/relationships/tags" Target="../tags/tag59.xml"/><Relationship Id="rId10" Type="http://schemas.openxmlformats.org/officeDocument/2006/relationships/image" Target="../media/image65.png"/><Relationship Id="rId4" Type="http://schemas.openxmlformats.org/officeDocument/2006/relationships/tags" Target="../tags/tag58.xml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3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72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71.png"/><Relationship Id="rId5" Type="http://schemas.openxmlformats.org/officeDocument/2006/relationships/tags" Target="../tags/tag65.xml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tags" Target="../tags/tag64.xm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4.png"/><Relationship Id="rId5" Type="http://schemas.openxmlformats.org/officeDocument/2006/relationships/tags" Target="../tags/tag11.xml"/><Relationship Id="rId10" Type="http://schemas.openxmlformats.org/officeDocument/2006/relationships/image" Target="../media/image13.png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9083" y="734290"/>
            <a:ext cx="9784896" cy="1938992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GW from Metastable Cosmic String in Delayed Scaling Scenario</a:t>
            </a:r>
          </a:p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—— A Cosmological Perspective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018"/>
            <a:ext cx="4019757" cy="6159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79" y="5479979"/>
            <a:ext cx="1378021" cy="13780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44912" y="4837817"/>
            <a:ext cx="295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Speaker: Yifan Hu</a:t>
            </a:r>
          </a:p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21/4/2025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BA73AC-5B76-DC66-0391-260854AAFAE7}"/>
              </a:ext>
            </a:extLst>
          </p:cNvPr>
          <p:cNvSpPr txBox="1"/>
          <p:nvPr/>
        </p:nvSpPr>
        <p:spPr>
          <a:xfrm>
            <a:off x="3783360" y="2967335"/>
            <a:ext cx="429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Based on </a:t>
            </a:r>
            <a:r>
              <a:rPr lang="en-US" altLang="zh-CN" sz="2400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ArXiv</a:t>
            </a: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: 2501.18380 Yifan Hu, Kohei Kamada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836218" y="4029076"/>
            <a:ext cx="10586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In our study, we will choose Blanco-Pillado-Olum-Shlaer (BOS) model.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6218" y="2492734"/>
            <a:ext cx="10586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Decay rate will determine time when almost all the long strings undergo monopole-</a:t>
            </a:r>
            <a:r>
              <a:rPr lang="en-US" altLang="zh-CN" sz="2400" dirty="0" err="1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antimonopole</a:t>
            </a: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creation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19396" y="-1059"/>
            <a:ext cx="990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String Network Model for Metastable Cosmic String</a:t>
            </a:r>
            <a:endParaRPr lang="zh-CN" altLang="en-US" sz="3200" b="1" dirty="0"/>
          </a:p>
        </p:txBody>
      </p:sp>
      <p:pic>
        <p:nvPicPr>
          <p:cNvPr id="6" name="图片 5" descr="\documentclass{article}&#10;\usepackage{amsmath}&#10;\pagestyle{empty}&#10;\begin{document}&#10;&#10;$$&#10;t_s=1/\Gamma_d^{1/2}&#10;$$&#10;&#10;\end{document}" title="IguanaTex Bitmap Display">
            <a:extLst>
              <a:ext uri="{FF2B5EF4-FFF2-40B4-BE49-F238E27FC236}">
                <a16:creationId xmlns:a16="http://schemas.microsoft.com/office/drawing/2014/main" id="{6CDC6EBD-7592-7F9F-A3AB-30254A0C3C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88" y="3509850"/>
            <a:ext cx="1486629" cy="4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9396" y="1226023"/>
            <a:ext cx="9972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Metastable cosmic string is characterized by decay rate per unit length.  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图片 2" descr="\documentclass{article}&#10;\usepackage{amsmath}&#10;\pagestyle{empty}&#10;\begin{document}&#10;&#10;$$&#10;\Gamma_d = \frac{\mu}{2\pi} \exp[-\pi \kappa]&#10;$$&#10;&#10;\end{document}" title="IguanaTex Bitmap Display">
            <a:extLst>
              <a:ext uri="{FF2B5EF4-FFF2-40B4-BE49-F238E27FC236}">
                <a16:creationId xmlns:a16="http://schemas.microsoft.com/office/drawing/2014/main" id="{78A034C0-9D88-CE78-4E1C-20683BA763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12" y="1771049"/>
            <a:ext cx="2378971" cy="5504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F595319-3BC1-C17A-B51C-61B7CFBCF0CD}"/>
              </a:ext>
            </a:extLst>
          </p:cNvPr>
          <p:cNvSpPr txBox="1"/>
          <p:nvPr/>
        </p:nvSpPr>
        <p:spPr>
          <a:xfrm>
            <a:off x="836218" y="4741801"/>
            <a:ext cx="11259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Since         is exponientally suppressed, radiation-dominated is employed.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" name="图片 13" descr="\documentclass{article}&#10;\usepackage{amsmath}&#10;\pagestyle{empty}&#10;\begin{document}&#10;&#10;$$&#10;\mathring{n}^\mathrm{rm}_&gt;&#10;$$&#10;&#10;\end{document}" title="IguanaTex Bitmap Display">
            <a:extLst>
              <a:ext uri="{FF2B5EF4-FFF2-40B4-BE49-F238E27FC236}">
                <a16:creationId xmlns:a16="http://schemas.microsoft.com/office/drawing/2014/main" id="{EE304A6B-9165-C3C0-57BB-F886A4C73A7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54" y="4846442"/>
            <a:ext cx="462629" cy="3108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A7EC5E9-F9D3-5C4D-0635-74B2FB5806F1}"/>
              </a:ext>
            </a:extLst>
          </p:cNvPr>
          <p:cNvSpPr txBox="1"/>
          <p:nvPr/>
        </p:nvSpPr>
        <p:spPr>
          <a:xfrm>
            <a:off x="5805610" y="4464802"/>
            <a:ext cx="56125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J. Blanco-Pillado, K. D. Olum and B. Shlaer</a:t>
            </a:r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1101.5173, </a:t>
            </a:r>
            <a:r>
              <a:rPr lang="en-US" altLang="zh-CN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1309.6637.</a:t>
            </a:r>
            <a:endParaRPr lang="zh-CN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339DE1E9-2111-8602-0201-72D7CE3290EF}"/>
              </a:ext>
            </a:extLst>
          </p:cNvPr>
          <p:cNvSpPr txBox="1"/>
          <p:nvPr/>
        </p:nvSpPr>
        <p:spPr>
          <a:xfrm>
            <a:off x="4719849" y="2938309"/>
            <a:ext cx="323352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图片 11" descr="\documentclass{article}&#10;\usepackage{amsmath}&#10;\pagestyle{empty}&#10;\begin{document}&#10;&#10;$$&#10;\mathring{n}^\text r_&gt;(l,t)=\frac{0.18}{t^{3/2}(l+\Gamma G\mu t)^{5/2}}e^{-\Gamma_d[l(t-t_s)+\Gamma G\mu(t-t_s)^2/2]}\Theta\left(\alpha t_s-{\bar l}(t_s;t,l)\right)\Theta(t_{\text{eq}}-t). &#10;$$&#10;&#10;\end{document}" title="IguanaTex Bitmap Display">
            <a:extLst>
              <a:ext uri="{FF2B5EF4-FFF2-40B4-BE49-F238E27FC236}">
                <a16:creationId xmlns:a16="http://schemas.microsoft.com/office/drawing/2014/main" id="{E5935383-94E4-85CC-A7A1-3B79009456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" y="2842546"/>
            <a:ext cx="10673371" cy="69851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88B7C3F-67D2-9891-AF95-F39DCCB22C74}"/>
              </a:ext>
            </a:extLst>
          </p:cNvPr>
          <p:cNvSpPr txBox="1"/>
          <p:nvPr/>
        </p:nvSpPr>
        <p:spPr>
          <a:xfrm>
            <a:off x="5676899" y="1291953"/>
            <a:ext cx="359342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1" name="图片 20" descr="\documentclass{article}&#10;\usepackage{amsmath}&#10;\pagestyle{empty}&#10;\begin{document}&#10;&#10;$$&#10;\mathring{n}^\text r_&lt;(l,t)=n^{\mathrm{r}}_{\mathrm{stable}}(l,t)e^{-\Gamma_d[l(t-l/\alpha)+\Gamma G\mu(t-l/\alpha)^2/2]}.&#10;$$&#10;&#10;\end{document}" title="IguanaTex Bitmap Display">
            <a:extLst>
              <a:ext uri="{FF2B5EF4-FFF2-40B4-BE49-F238E27FC236}">
                <a16:creationId xmlns:a16="http://schemas.microsoft.com/office/drawing/2014/main" id="{C9794085-2D69-EB9B-AA7B-902AA329E3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77" y="1299641"/>
            <a:ext cx="6356113" cy="4096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E951BCE-A2A6-CF71-15DE-A8B78D99FB66}"/>
              </a:ext>
            </a:extLst>
          </p:cNvPr>
          <p:cNvSpPr txBox="1"/>
          <p:nvPr/>
        </p:nvSpPr>
        <p:spPr>
          <a:xfrm>
            <a:off x="5260446" y="5247498"/>
            <a:ext cx="321680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3" name="图片 12" descr="IguanaTex Bitmap Display&#10;&#10;\documentclass{article}&#10;\usepackage{amsmath}&#10;\pagestyle{empty}&#10;\begin{document}&#10;&#10;$$&#10;\mathring{n}^\mathrm{rm}_&gt;(l,t) = \frac{0.18 (2 H_0 \Omega_\mathrm{r}^{1/2})^{3/2}}{(l+\Gamma G \mu t)^{5/2}} (1+z(t))^3 e^{-\Gamma_d[l(t-t_s)+\Gamma G\mu(t-t_s)^2/2]}\Theta\left(\alpha t_s-{\bar l}(t_s;t,l)\right) \Theta(t-t_\mathrm{eq}). &#10;$$&#10;&#10;\end{document}">
            <a:extLst>
              <a:ext uri="{FF2B5EF4-FFF2-40B4-BE49-F238E27FC236}">
                <a16:creationId xmlns:a16="http://schemas.microsoft.com/office/drawing/2014/main" id="{191B7659-8FA8-D27D-4AD9-36657F4779D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6" y="5072388"/>
            <a:ext cx="12039314" cy="8118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435D9FE-782F-30CE-19E3-3D69C7A628D8}"/>
              </a:ext>
            </a:extLst>
          </p:cNvPr>
          <p:cNvSpPr txBox="1"/>
          <p:nvPr/>
        </p:nvSpPr>
        <p:spPr>
          <a:xfrm>
            <a:off x="819396" y="4064761"/>
            <a:ext cx="10858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density of string loops created during radiation dominated era but survived the matter dominated era is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688BA5-79E6-806E-8DE2-DC14F1C57F65}"/>
              </a:ext>
            </a:extLst>
          </p:cNvPr>
          <p:cNvSpPr txBox="1"/>
          <p:nvPr/>
        </p:nvSpPr>
        <p:spPr>
          <a:xfrm>
            <a:off x="819396" y="1999074"/>
            <a:ext cx="10586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density of string loops after     but before      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BDC3FF-5598-A293-C7D1-645526455437}"/>
              </a:ext>
            </a:extLst>
          </p:cNvPr>
          <p:cNvSpPr txBox="1"/>
          <p:nvPr/>
        </p:nvSpPr>
        <p:spPr>
          <a:xfrm>
            <a:off x="836218" y="584833"/>
            <a:ext cx="10586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number density of string loops before    ,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" name="图片 13" descr="\documentclass{article}&#10;\usepackage{amsmath}&#10;\pagestyle{empty}&#10;\begin{document}&#10;&#10;$$&#10;t_s&#10;$$&#10;&#10;\end{document}" title="IguanaTex Bitmap Display">
            <a:extLst>
              <a:ext uri="{FF2B5EF4-FFF2-40B4-BE49-F238E27FC236}">
                <a16:creationId xmlns:a16="http://schemas.microsoft.com/office/drawing/2014/main" id="{F3880CD9-3276-5909-64FF-47503091C2D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83" y="2142224"/>
            <a:ext cx="204800" cy="239543"/>
          </a:xfrm>
          <a:prstGeom prst="rect">
            <a:avLst/>
          </a:prstGeom>
        </p:spPr>
      </p:pic>
      <p:pic>
        <p:nvPicPr>
          <p:cNvPr id="15" name="图片 14" descr="\documentclass{article}&#10;\usepackage{amsmath}&#10;\pagestyle{empty}&#10;\begin{document}&#10;&#10;$$&#10;t_{\mathrm{eq}}&#10;$$&#10;&#10;\end{document}" title="IguanaTex Bitmap Display">
            <a:extLst>
              <a:ext uri="{FF2B5EF4-FFF2-40B4-BE49-F238E27FC236}">
                <a16:creationId xmlns:a16="http://schemas.microsoft.com/office/drawing/2014/main" id="{700E03B7-CE0A-BD60-6130-34C40ACEF5D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6" y="2128903"/>
            <a:ext cx="336457" cy="279771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$$&#10;t_s&#10;$$&#10;&#10;\end{document}" title="IguanaTex Bitmap Display">
            <a:extLst>
              <a:ext uri="{FF2B5EF4-FFF2-40B4-BE49-F238E27FC236}">
                <a16:creationId xmlns:a16="http://schemas.microsoft.com/office/drawing/2014/main" id="{7E72D146-BA65-BC6A-2A45-D84CB9A83EC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72" y="707111"/>
            <a:ext cx="204800" cy="239543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E1CBF4F-8663-CA2E-D1B4-06EF931665BB}"/>
              </a:ext>
            </a:extLst>
          </p:cNvPr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9FCB92D-BE8F-49BE-CEEB-BE80FDD9D587}"/>
              </a:ext>
            </a:extLst>
          </p:cNvPr>
          <p:cNvSpPr txBox="1"/>
          <p:nvPr/>
        </p:nvSpPr>
        <p:spPr>
          <a:xfrm>
            <a:off x="819396" y="-1059"/>
            <a:ext cx="990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String Network Model for Metastable Cosmic String</a:t>
            </a:r>
            <a:endParaRPr lang="zh-CN" altLang="en-US" sz="32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D00381-BFA9-9AAE-3264-F2DE6DF73503}"/>
              </a:ext>
            </a:extLst>
          </p:cNvPr>
          <p:cNvSpPr txBox="1"/>
          <p:nvPr/>
        </p:nvSpPr>
        <p:spPr>
          <a:xfrm>
            <a:off x="6248522" y="6427086"/>
            <a:ext cx="5657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Buchmuller,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Domcke,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Schmitz, </a:t>
            </a:r>
            <a:r>
              <a:rPr lang="en-US" altLang="zh-CN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2107.04578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D27CCB-BC74-8633-4B00-0BDBDFF79BAD}"/>
              </a:ext>
            </a:extLst>
          </p:cNvPr>
          <p:cNvSpPr txBox="1"/>
          <p:nvPr/>
        </p:nvSpPr>
        <p:spPr>
          <a:xfrm>
            <a:off x="6585731" y="6197913"/>
            <a:ext cx="4820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Leblond, B. Shlaer, X. Siemens.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1004.0890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3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E80331-F51A-2506-FF32-2FE551EE5B4B}"/>
              </a:ext>
            </a:extLst>
          </p:cNvPr>
          <p:cNvSpPr txBox="1"/>
          <p:nvPr/>
        </p:nvSpPr>
        <p:spPr>
          <a:xfrm>
            <a:off x="2494111" y="4279839"/>
            <a:ext cx="8877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90787E-AD0E-3608-527D-278CFDC8FF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18" y="634962"/>
            <a:ext cx="5966786" cy="3686157"/>
          </a:xfrm>
          <a:prstGeom prst="rect">
            <a:avLst/>
          </a:prstGeom>
        </p:spPr>
      </p:pic>
      <p:pic>
        <p:nvPicPr>
          <p:cNvPr id="6" name="图片 5" descr="\documentclass{article}&#10;\usepackage{amsmath}&#10;\pagestyle{empty}&#10;\begin{document}&#10;&#10;$$&#10;\Omega_{\mathrm{GW}}=0&#10;$$&#10;&#10;\end{document}" title="IguanaTex Bitmap Display">
            <a:extLst>
              <a:ext uri="{FF2B5EF4-FFF2-40B4-BE49-F238E27FC236}">
                <a16:creationId xmlns:a16="http://schemas.microsoft.com/office/drawing/2014/main" id="{4BDF461A-DA25-0DB4-328B-697FCD67AD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90" y="4329873"/>
            <a:ext cx="1203200" cy="263314"/>
          </a:xfrm>
          <a:prstGeom prst="rect">
            <a:avLst/>
          </a:prstGeom>
        </p:spPr>
      </p:pic>
      <p:pic>
        <p:nvPicPr>
          <p:cNvPr id="7" name="图片 6" descr="\documentclass{article}&#10;\usepackage{amsmath}&#10;\pagestyle{empty}&#10;\begin{document}&#10;&#10;$$&#10;f&lt;f_{\mathrm{lc}}&#10;$$&#10;&#10;\end{document}" title="IguanaTex Bitmap Display">
            <a:extLst>
              <a:ext uri="{FF2B5EF4-FFF2-40B4-BE49-F238E27FC236}">
                <a16:creationId xmlns:a16="http://schemas.microsoft.com/office/drawing/2014/main" id="{58114BFA-BC5A-9D64-F8DE-A7E6BB776F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43" y="4314710"/>
            <a:ext cx="890514" cy="2761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571902A-B30E-EF08-FA09-A56F1F4A17B0}"/>
              </a:ext>
            </a:extLst>
          </p:cNvPr>
          <p:cNvSpPr txBox="1"/>
          <p:nvPr/>
        </p:nvSpPr>
        <p:spPr>
          <a:xfrm>
            <a:off x="2494110" y="4779228"/>
            <a:ext cx="8877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\documentclass{article}&#10;\usepackage{amsmath}&#10;\pagestyle{empty}&#10;\begin{document}&#10;&#10;$$&#10;\Omega_{\mathrm{GW}}\propto f^2&#10;$$&#10;&#10;\end{document}" title="IguanaTex Bitmap Display">
            <a:extLst>
              <a:ext uri="{FF2B5EF4-FFF2-40B4-BE49-F238E27FC236}">
                <a16:creationId xmlns:a16="http://schemas.microsoft.com/office/drawing/2014/main" id="{1EEA8BF7-E749-1E60-D923-EAB8A69DB8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53" y="4788710"/>
            <a:ext cx="1351314" cy="329143"/>
          </a:xfrm>
          <a:prstGeom prst="rect">
            <a:avLst/>
          </a:prstGeom>
        </p:spPr>
      </p:pic>
      <p:pic>
        <p:nvPicPr>
          <p:cNvPr id="10" name="图片 9" descr="\documentclass{article}&#10;\usepackage{amsmath}&#10;\pagestyle{empty}&#10;\begin{document}&#10;&#10;$$&#10;f_{\mathrm{lc}}&lt;f&lt;f^{(1)}_{\mathrm{low}} &#10;$$&#10;&#10;\end{document}" title="IguanaTex Bitmap Display">
            <a:extLst>
              <a:ext uri="{FF2B5EF4-FFF2-40B4-BE49-F238E27FC236}">
                <a16:creationId xmlns:a16="http://schemas.microsoft.com/office/drawing/2014/main" id="{BF030580-95BF-4879-2B2D-9D0AB12A98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36" y="4685587"/>
            <a:ext cx="1815771" cy="4096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CE46A7A-91B5-3317-FB93-DCBEDD301369}"/>
              </a:ext>
            </a:extLst>
          </p:cNvPr>
          <p:cNvSpPr txBox="1"/>
          <p:nvPr/>
        </p:nvSpPr>
        <p:spPr>
          <a:xfrm>
            <a:off x="2494109" y="5245450"/>
            <a:ext cx="8877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\documentclass{article}&#10;\usepackage{amsmath}&#10;\pagestyle{empty}&#10;\begin{document}&#10;&#10;$$&#10;\Omega_{\mathrm{GW}}=\mathrm{Constant}&#10;$$&#10;&#10;\end{document}" title="IguanaTex Bitmap Display">
            <a:extLst>
              <a:ext uri="{FF2B5EF4-FFF2-40B4-BE49-F238E27FC236}">
                <a16:creationId xmlns:a16="http://schemas.microsoft.com/office/drawing/2014/main" id="{6BCB14D8-E11E-0B46-F758-B031B43890D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59" y="5285909"/>
            <a:ext cx="2252800" cy="263314"/>
          </a:xfrm>
          <a:prstGeom prst="rect">
            <a:avLst/>
          </a:prstGeom>
        </p:spPr>
      </p:pic>
      <p:pic>
        <p:nvPicPr>
          <p:cNvPr id="13" name="图片 12" descr="\documentclass{article}&#10;\usepackage{amsmath}&#10;\pagestyle{empty}&#10;\begin{document}&#10;&#10;$$&#10;f^{(1)}_{\mathrm{low}}&lt;f&lt;f_{\mathrm{sc}}&#10;$$&#10;&#10;\end{document}" title="IguanaTex Bitmap Display">
            <a:extLst>
              <a:ext uri="{FF2B5EF4-FFF2-40B4-BE49-F238E27FC236}">
                <a16:creationId xmlns:a16="http://schemas.microsoft.com/office/drawing/2014/main" id="{BBDBCF9A-DB5B-0107-9CB9-21B8DC21696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8" y="5169692"/>
            <a:ext cx="1845029" cy="4096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1F8A237-22DB-7FEA-672D-42825AD48ABC}"/>
              </a:ext>
            </a:extLst>
          </p:cNvPr>
          <p:cNvSpPr txBox="1"/>
          <p:nvPr/>
        </p:nvSpPr>
        <p:spPr>
          <a:xfrm>
            <a:off x="2494108" y="5715284"/>
            <a:ext cx="887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,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 descr="\documentclass{article}&#10;\usepackage{amsmath}&#10;\pagestyle{empty}&#10;\begin{document}&#10;&#10;$$&#10;\Omega_{\mathrm{GW}}=f^{-1/3}&#10;$$&#10;&#10;\end{document}" title="IguanaTex Bitmap Display">
            <a:extLst>
              <a:ext uri="{FF2B5EF4-FFF2-40B4-BE49-F238E27FC236}">
                <a16:creationId xmlns:a16="http://schemas.microsoft.com/office/drawing/2014/main" id="{3511ACDC-4D80-D852-1704-4351463C314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34" y="5671412"/>
            <a:ext cx="1788343" cy="347429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$$&#10;f_{\mathrm{sc}}&lt;f&lt;k_{\mathrm{max}}f_{\mathrm{sc}}&#10;$$&#10;&#10;\end{document}" title="IguanaTex Bitmap Display">
            <a:extLst>
              <a:ext uri="{FF2B5EF4-FFF2-40B4-BE49-F238E27FC236}">
                <a16:creationId xmlns:a16="http://schemas.microsoft.com/office/drawing/2014/main" id="{81FED855-9986-A598-0B89-2C8B1421280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8" y="5741615"/>
            <a:ext cx="2309486" cy="27611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F41D1A4-D4E0-C1EC-6826-5C5E64C59266}"/>
              </a:ext>
            </a:extLst>
          </p:cNvPr>
          <p:cNvSpPr txBox="1"/>
          <p:nvPr/>
        </p:nvSpPr>
        <p:spPr>
          <a:xfrm>
            <a:off x="2484583" y="6122716"/>
            <a:ext cx="887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,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 descr="\documentclass{article}&#10;\usepackage{amsmath}&#10;\pagestyle{empty}&#10;\begin{document}&#10;&#10;$$&#10;\Omega_{\mathrm{GW}}=f^{-1}&#10;$$&#10;&#10;\end{document}" title="IguanaTex Bitmap Display">
            <a:extLst>
              <a:ext uri="{FF2B5EF4-FFF2-40B4-BE49-F238E27FC236}">
                <a16:creationId xmlns:a16="http://schemas.microsoft.com/office/drawing/2014/main" id="{533B898D-7F97-FA0C-775E-76C9733B517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6" y="6119033"/>
            <a:ext cx="1534171" cy="329143"/>
          </a:xfrm>
          <a:prstGeom prst="rect">
            <a:avLst/>
          </a:prstGeom>
        </p:spPr>
      </p:pic>
      <p:pic>
        <p:nvPicPr>
          <p:cNvPr id="19" name="图片 18" descr="\documentclass{article}&#10;\usepackage{amsmath}&#10;\pagestyle{empty}&#10;\begin{document}&#10;&#10;$$&#10;f&gt;k_{\mathrm{max}}f_{\mathrm{sc}}&#10;$$&#10;&#10;\end{document}" title="IguanaTex Bitmap Display">
            <a:extLst>
              <a:ext uri="{FF2B5EF4-FFF2-40B4-BE49-F238E27FC236}">
                <a16:creationId xmlns:a16="http://schemas.microsoft.com/office/drawing/2014/main" id="{C4ECB6A7-01B8-09D7-5FC3-7F2AE4597F7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8" y="6153369"/>
            <a:ext cx="1537829" cy="276114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$$&#10; f_\mathrm{lc} = \frac{4 (1+z_s)}{\alpha}H_r&#10;$$&#10;&#10;\end{document}" title="IguanaTex Bitmap Display">
            <a:extLst>
              <a:ext uri="{FF2B5EF4-FFF2-40B4-BE49-F238E27FC236}">
                <a16:creationId xmlns:a16="http://schemas.microsoft.com/office/drawing/2014/main" id="{E42E8B91-0292-1CBF-EAC2-94852D02820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9" y="4329288"/>
            <a:ext cx="1565257" cy="430324"/>
          </a:xfrm>
          <a:prstGeom prst="rect">
            <a:avLst/>
          </a:prstGeom>
        </p:spPr>
      </p:pic>
      <p:pic>
        <p:nvPicPr>
          <p:cNvPr id="21" name="图片 20" descr="\documentclass{article}&#10;\usepackage{amsmath}&#10;\pagestyle{empty}&#10;\begin{document}&#10;&#10;$$&#10;f_\mathrm{low}^{(k)} \equiv 4 z_s k H_r \left(\dfrac{\Gamma G \mu}{2} \right)^{-3/4}&#10;$$&#10;&#10;\end{document}" title="IguanaTex Bitmap Display">
            <a:extLst>
              <a:ext uri="{FF2B5EF4-FFF2-40B4-BE49-F238E27FC236}">
                <a16:creationId xmlns:a16="http://schemas.microsoft.com/office/drawing/2014/main" id="{87FA4722-6DB7-31A6-6DD7-9BEA349D1E0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9" y="5003744"/>
            <a:ext cx="2413714" cy="541257"/>
          </a:xfrm>
          <a:prstGeom prst="rect">
            <a:avLst/>
          </a:prstGeom>
        </p:spPr>
      </p:pic>
      <p:pic>
        <p:nvPicPr>
          <p:cNvPr id="22" name="图片 21" descr="\documentclass{article}&#10;\usepackage{amsmath}&#10;\pagestyle{empty}&#10;\begin{document}&#10;&#10;$$&#10;kf_{\mathrm{sc}}=f_\mathrm{high}^{(k)} = \frac{4k H_r}{\Gamma G \mu} z_\mathrm{sc}&#10;$$&#10;&#10;\end{document}" title="IguanaTex Bitmap Display">
            <a:extLst>
              <a:ext uri="{FF2B5EF4-FFF2-40B4-BE49-F238E27FC236}">
                <a16:creationId xmlns:a16="http://schemas.microsoft.com/office/drawing/2014/main" id="{1EED1596-C4F8-1FDA-9727-055600C6D81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9" y="5845126"/>
            <a:ext cx="2045564" cy="459581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A5042F5-C9A5-DB7F-9CC7-4FCB48C07757}"/>
              </a:ext>
            </a:extLst>
          </p:cNvPr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A9E02006-A476-A645-74BA-2950F3D0BECE}"/>
              </a:ext>
            </a:extLst>
          </p:cNvPr>
          <p:cNvSpPr txBox="1"/>
          <p:nvPr/>
        </p:nvSpPr>
        <p:spPr>
          <a:xfrm>
            <a:off x="932180" y="738"/>
            <a:ext cx="583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Gravitational Wave Spectrum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165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02872820-1027-D2B4-7974-6DEED8CCBB46}"/>
              </a:ext>
            </a:extLst>
          </p:cNvPr>
          <p:cNvSpPr txBox="1"/>
          <p:nvPr/>
        </p:nvSpPr>
        <p:spPr>
          <a:xfrm>
            <a:off x="828907" y="4422466"/>
            <a:ext cx="5276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At physical time  , the loop length should be  longer than wavelength of GW it emits and both of them are larger than string width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25781" y="3711056"/>
            <a:ext cx="5276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loop length is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25781" y="4741854"/>
            <a:ext cx="5276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string width is                           . 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25782" y="1593146"/>
            <a:ext cx="40898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maximum value of  harmoinc mode number is given by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28907" y="0"/>
            <a:ext cx="692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Restriction for High Frequency Tail</a:t>
            </a:r>
            <a:endParaRPr lang="zh-CN" altLang="en-US" sz="32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7" y="809625"/>
            <a:ext cx="6006384" cy="3676649"/>
          </a:xfrm>
          <a:prstGeom prst="rect">
            <a:avLst/>
          </a:prstGeom>
        </p:spPr>
      </p:pic>
      <p:pic>
        <p:nvPicPr>
          <p:cNvPr id="26" name="图片 25" descr="\documentclass{article}&#10;\usepackage{amsmath}&#10;\pagestyle{empty}&#10;\begin{document}&#10;&#10;$$&#10;\delta\sim(\mu/2\pi)^{-1/2}&#10;$$&#10;&#10;\end{document}" title="IguanaTex Bitmap Display">
            <a:extLst>
              <a:ext uri="{FF2B5EF4-FFF2-40B4-BE49-F238E27FC236}">
                <a16:creationId xmlns:a16="http://schemas.microsoft.com/office/drawing/2014/main" id="{33427074-716A-837A-73FD-8E9A9AB6A0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84" y="5203519"/>
            <a:ext cx="1989486" cy="362057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$$&#10;l(t) = l' - \Gamma G \mu (t-t').&#10;$$&#10;&#10;\end{document}" title="IguanaTex Bitmap Display">
            <a:extLst>
              <a:ext uri="{FF2B5EF4-FFF2-40B4-BE49-F238E27FC236}">
                <a16:creationId xmlns:a16="http://schemas.microsoft.com/office/drawing/2014/main" id="{9831963D-773A-A8D5-6880-D6F61AC0DD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84" y="4278255"/>
            <a:ext cx="2967771" cy="3218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95683" y="1591945"/>
            <a:ext cx="5886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?</a:t>
            </a:r>
          </a:p>
        </p:txBody>
      </p:sp>
      <p:pic>
        <p:nvPicPr>
          <p:cNvPr id="10" name="图片 9" descr="\documentclass{article}&#10;\usepackage{amsmath}&#10;\pagestyle{empty}&#10;\begin{document}&#10;&#10;$$&#10;l(t)&gt;\lambda_{\mathrm{GW}}&gt;\delta&#10;$$&#10;&#10;\end{document}" title="IguanaTex Bitmap Display">
            <a:extLst>
              <a:ext uri="{FF2B5EF4-FFF2-40B4-BE49-F238E27FC236}">
                <a16:creationId xmlns:a16="http://schemas.microsoft.com/office/drawing/2014/main" id="{18DA2439-F25F-7D47-5E33-C878D5BDDD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67" y="6139537"/>
            <a:ext cx="2004114" cy="305371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$$&#10;k_{\mathrm{max}}=\frac{l(t)}{2\delta}&#10;$$&#10;&#10;\end{document}" title="IguanaTex Bitmap Display">
            <a:extLst>
              <a:ext uri="{FF2B5EF4-FFF2-40B4-BE49-F238E27FC236}">
                <a16:creationId xmlns:a16="http://schemas.microsoft.com/office/drawing/2014/main" id="{C58EEFBF-11CC-1D68-352B-BFD83C6F4B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18" y="2806306"/>
            <a:ext cx="1488457" cy="645486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$$&#10;t&#10;$$&#10;&#10;\end{document}" title="IguanaTex Bitmap Display">
            <a:extLst>
              <a:ext uri="{FF2B5EF4-FFF2-40B4-BE49-F238E27FC236}">
                <a16:creationId xmlns:a16="http://schemas.microsoft.com/office/drawing/2014/main" id="{58E74DA6-109A-5012-6997-751047F81E9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54" y="4582366"/>
            <a:ext cx="95086" cy="1956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>
            <a:extLst>
              <a:ext uri="{FF2B5EF4-FFF2-40B4-BE49-F238E27FC236}">
                <a16:creationId xmlns:a16="http://schemas.microsoft.com/office/drawing/2014/main" id="{D6229C05-FE80-DE5D-5FD8-58A13628AD33}"/>
              </a:ext>
            </a:extLst>
          </p:cNvPr>
          <p:cNvSpPr txBox="1"/>
          <p:nvPr/>
        </p:nvSpPr>
        <p:spPr>
          <a:xfrm>
            <a:off x="3794243" y="1388276"/>
            <a:ext cx="53691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string network with                     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Time                   .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frequency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GW wavelength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width                                    .</a:t>
            </a:r>
          </a:p>
        </p:txBody>
      </p:sp>
      <p:pic>
        <p:nvPicPr>
          <p:cNvPr id="72" name="图片 71" descr="\documentclass{article}&#10;\usepackage{amsmath}&#10;\pagestyle{empty}&#10;\begin{document}&#10;&#10;$$&#10;G\mu=10^{-5}&#10;$$&#10;&#10;\end{document}" title="IguanaTex Bitmap Display">
            <a:extLst>
              <a:ext uri="{FF2B5EF4-FFF2-40B4-BE49-F238E27FC236}">
                <a16:creationId xmlns:a16="http://schemas.microsoft.com/office/drawing/2014/main" id="{31167F19-7412-C4D4-6737-EA918ED41B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69" y="1483015"/>
            <a:ext cx="1411657" cy="334629"/>
          </a:xfrm>
          <a:prstGeom prst="rect">
            <a:avLst/>
          </a:prstGeom>
        </p:spPr>
      </p:pic>
      <p:pic>
        <p:nvPicPr>
          <p:cNvPr id="74" name="图片 73" descr="\documentclass{article}&#10;\usepackage{amsmath}&#10;\pagestyle{empty}&#10;\begin{document}&#10;&#10;$$&#10;z_{\mathrm{sc}}=10^{14}&#10;$$&#10;&#10;\end{document}" title="IguanaTex Bitmap Display">
            <a:extLst>
              <a:ext uri="{FF2B5EF4-FFF2-40B4-BE49-F238E27FC236}">
                <a16:creationId xmlns:a16="http://schemas.microsoft.com/office/drawing/2014/main" id="{37BC6525-5366-BD00-A7F0-75D30EA899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91" y="1819076"/>
            <a:ext cx="1290971" cy="316343"/>
          </a:xfrm>
          <a:prstGeom prst="rect">
            <a:avLst/>
          </a:prstGeom>
        </p:spPr>
      </p:pic>
      <p:pic>
        <p:nvPicPr>
          <p:cNvPr id="3" name="图片 2" descr="\documentclass{article}&#10;\usepackage{amsmath}&#10;\pagestyle{empty}&#10;\begin{document}&#10;&#10;$$&#10;\lambda_{\mathrm{GW}}\sim1.5\times 10^{8}\mathrm{GeV^{-1}}&#10;$$&#10;&#10;\end{document}" title="IguanaTex Bitmap Display">
            <a:extLst>
              <a:ext uri="{FF2B5EF4-FFF2-40B4-BE49-F238E27FC236}">
                <a16:creationId xmlns:a16="http://schemas.microsoft.com/office/drawing/2014/main" id="{733907F8-4A99-6231-1F49-B1B9EF2675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36" y="3310204"/>
            <a:ext cx="3112228" cy="316343"/>
          </a:xfrm>
          <a:prstGeom prst="rect">
            <a:avLst/>
          </a:prstGeom>
        </p:spPr>
      </p:pic>
      <p:pic>
        <p:nvPicPr>
          <p:cNvPr id="80" name="图片 79" descr="\documentclass{article}&#10;\usepackage{amsmath}&#10;\pagestyle{empty}&#10;\begin{document}&#10;&#10;$$&#10;\delta\sim6.6\times10^{-17}\mathrm{GeV^{-1}}&#10;$$&#10;&#10;\end{document}" title="IguanaTex Bitmap Display">
            <a:extLst>
              <a:ext uri="{FF2B5EF4-FFF2-40B4-BE49-F238E27FC236}">
                <a16:creationId xmlns:a16="http://schemas.microsoft.com/office/drawing/2014/main" id="{548152B6-349A-79FD-C4EE-7BEF725CBA9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04" y="3678836"/>
            <a:ext cx="2944000" cy="277943"/>
          </a:xfrm>
          <a:prstGeom prst="rect">
            <a:avLst/>
          </a:prstGeom>
        </p:spPr>
      </p:pic>
      <p:pic>
        <p:nvPicPr>
          <p:cNvPr id="76" name="图片 75" descr="\documentclass{article}&#10;\usepackage{amsmath}&#10;\pagestyle{empty}&#10;\begin{document}&#10;&#10;$$&#10;f_{\mathrm{sc}}\sim 10^{2}\mathrm{Hz}&#10;$$&#10;&#10;\end{document}" title="IguanaTex Bitmap Display">
            <a:extLst>
              <a:ext uri="{FF2B5EF4-FFF2-40B4-BE49-F238E27FC236}">
                <a16:creationId xmlns:a16="http://schemas.microsoft.com/office/drawing/2014/main" id="{323D2F00-A9C3-03DD-5464-819AEB7C14D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86" y="2578318"/>
            <a:ext cx="1546971" cy="329143"/>
          </a:xfrm>
          <a:prstGeom prst="rect">
            <a:avLst/>
          </a:prstGeom>
        </p:spPr>
      </p:pic>
      <p:pic>
        <p:nvPicPr>
          <p:cNvPr id="82" name="图片 81" descr="\documentclass{article}&#10;\usepackage{amsmath}&#10;\pagestyle{empty}&#10;\begin{document}&#10;&#10;$$&#10;k_{\mathrm{max}}&gt;\frac{\lambda_{\mathrm{GW}}}{2\delta}\sim10^{24}&#10;$$&#10;&#10;\end{document}" title="IguanaTex Bitmap Display">
            <a:extLst>
              <a:ext uri="{FF2B5EF4-FFF2-40B4-BE49-F238E27FC236}">
                <a16:creationId xmlns:a16="http://schemas.microsoft.com/office/drawing/2014/main" id="{1ECF7452-9A5D-69F0-0E5D-117E02A1B3A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74" y="4846503"/>
            <a:ext cx="2651429" cy="627200"/>
          </a:xfrm>
          <a:prstGeom prst="rect">
            <a:avLst/>
          </a:prstGeom>
        </p:spPr>
      </p:pic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087DF77D-70D9-BB62-70ED-2EF2AFB5169D}"/>
              </a:ext>
            </a:extLst>
          </p:cNvPr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CA23645A-6A61-FF30-BAC5-32B930366D59}"/>
              </a:ext>
            </a:extLst>
          </p:cNvPr>
          <p:cNvSpPr txBox="1"/>
          <p:nvPr/>
        </p:nvSpPr>
        <p:spPr>
          <a:xfrm>
            <a:off x="828907" y="0"/>
            <a:ext cx="692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Example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502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" y="1538451"/>
            <a:ext cx="7455420" cy="39525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22688" y="738"/>
            <a:ext cx="711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Perspective for Observation of GWB</a:t>
            </a:r>
            <a:endParaRPr lang="zh-CN" altLang="en-US" sz="3200" b="1" dirty="0"/>
          </a:p>
        </p:txBody>
      </p:sp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537D204E-1ACE-CA66-7BAE-D161697D9C72}"/>
              </a:ext>
            </a:extLst>
          </p:cNvPr>
          <p:cNvSpPr/>
          <p:nvPr/>
        </p:nvSpPr>
        <p:spPr>
          <a:xfrm>
            <a:off x="5665065" y="1889190"/>
            <a:ext cx="1008536" cy="1038225"/>
          </a:xfrm>
          <a:prstGeom prst="flowChartConnector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0577FBCA-DB70-1E21-097D-F2B1B7217073}"/>
              </a:ext>
            </a:extLst>
          </p:cNvPr>
          <p:cNvCxnSpPr>
            <a:cxnSpLocks/>
          </p:cNvCxnSpPr>
          <p:nvPr/>
        </p:nvCxnSpPr>
        <p:spPr>
          <a:xfrm>
            <a:off x="6526936" y="2798663"/>
            <a:ext cx="2287343" cy="17828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FEFB279B-D276-94BA-55C1-122ACDD068D1}"/>
              </a:ext>
            </a:extLst>
          </p:cNvPr>
          <p:cNvSpPr txBox="1"/>
          <p:nvPr/>
        </p:nvSpPr>
        <p:spPr>
          <a:xfrm>
            <a:off x="6762750" y="4581525"/>
            <a:ext cx="5429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High frequency tail </a:t>
            </a:r>
          </a:p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Below the LVK sensitivity</a:t>
            </a:r>
            <a:endParaRPr lang="zh-CN" altLang="en-US" sz="3600" b="1" dirty="0">
              <a:solidFill>
                <a:srgbClr val="00B0F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32180" y="19133"/>
            <a:ext cx="286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Summary</a:t>
            </a:r>
            <a:endParaRPr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32180" y="1155487"/>
            <a:ext cx="9602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Prediction for GW from (meta)stable cosmic string with large string tension is now in conflict with observation from LVK.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32180" y="1991539"/>
            <a:ext cx="9602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If  cosmic string forms during inflation, delayed scaling scenario will help to evade current bounds.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2815" y="2888615"/>
            <a:ext cx="10586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Spectrum is proportional to                                      , where BOS model and RD is considered.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2180" y="3722383"/>
            <a:ext cx="10050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UV tail of spectrum is determined by string width and loop length,                     Detectable frequency band will fall off as        , which is consistent with previous research.</a:t>
            </a:r>
          </a:p>
        </p:txBody>
      </p:sp>
      <p:pic>
        <p:nvPicPr>
          <p:cNvPr id="30" name="图片 29" descr="\documentclass{article}&#10;\usepackage{amsmath}&#10;\pagestyle{empty}&#10;\begin{document}&#10;&#10;$$&#10;k_\mathrm{max} = \frac{l(t)}{2 \delta}.&#10;$$&#10;&#10;\end{document}" title="IguanaTex Bitmap Display">
            <a:extLst>
              <a:ext uri="{FF2B5EF4-FFF2-40B4-BE49-F238E27FC236}">
                <a16:creationId xmlns:a16="http://schemas.microsoft.com/office/drawing/2014/main" id="{3224402A-0CDF-F318-3BA4-F6AFF99C27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46" y="3632072"/>
            <a:ext cx="1583543" cy="6454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9397" y="5013023"/>
            <a:ext cx="102596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GW from metastable string network with string tension                           </a:t>
            </a:r>
          </a:p>
          <a:p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   and decay rate                             is observable in future detection efforts.   </a:t>
            </a:r>
          </a:p>
        </p:txBody>
      </p:sp>
      <p:pic>
        <p:nvPicPr>
          <p:cNvPr id="28" name="图片 27" descr="\documentclass{article}&#10;\usepackage{amsmath}&#10;\pagestyle{empty}&#10;\begin{document}&#10;&#10;$$&#10;f^2,\;\mathrm{constant},\;f^{1/3},\;f^{-1}&#10;$$&#10;&#10;\end{document}" title="IguanaTex Bitmap Display">
            <a:extLst>
              <a:ext uri="{FF2B5EF4-FFF2-40B4-BE49-F238E27FC236}">
                <a16:creationId xmlns:a16="http://schemas.microsoft.com/office/drawing/2014/main" id="{F0E61454-9CA5-CAF7-E1C4-BE5A189545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46" y="2932466"/>
            <a:ext cx="3119543" cy="347429"/>
          </a:xfrm>
          <a:prstGeom prst="rect">
            <a:avLst/>
          </a:prstGeom>
        </p:spPr>
      </p:pic>
      <p:pic>
        <p:nvPicPr>
          <p:cNvPr id="32" name="图片 31" descr="\documentclass{article}&#10;\usepackage{amsmath}&#10;\pagestyle{empty}&#10;\begin{document}&#10;&#10;$$&#10;f^{1/3}&#10;$$&#10;&#10;\end{document}" title="IguanaTex Bitmap Display">
            <a:extLst>
              <a:ext uri="{FF2B5EF4-FFF2-40B4-BE49-F238E27FC236}">
                <a16:creationId xmlns:a16="http://schemas.microsoft.com/office/drawing/2014/main" id="{2ADC4732-2021-845E-0B27-825A72369A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4138871"/>
            <a:ext cx="521143" cy="347429"/>
          </a:xfrm>
          <a:prstGeom prst="rect">
            <a:avLst/>
          </a:prstGeom>
        </p:spPr>
      </p:pic>
      <p:pic>
        <p:nvPicPr>
          <p:cNvPr id="36" name="图片 35" descr="\documentclass{article}&#10;\usepackage{amsmath}&#10;\pagestyle{empty}&#10;\begin{document}&#10;&#10;$$&#10;G\mu=10^{-7}\sim10^{5}&#10;$$&#10;&#10;\end{document}" title="IguanaTex Bitmap Display">
            <a:extLst>
              <a:ext uri="{FF2B5EF4-FFF2-40B4-BE49-F238E27FC236}">
                <a16:creationId xmlns:a16="http://schemas.microsoft.com/office/drawing/2014/main" id="{4F260768-5572-395F-402D-FB96FC85AE7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68" y="5092064"/>
            <a:ext cx="2256457" cy="336457"/>
          </a:xfrm>
          <a:prstGeom prst="rect">
            <a:avLst/>
          </a:prstGeom>
        </p:spPr>
      </p:pic>
      <p:pic>
        <p:nvPicPr>
          <p:cNvPr id="34" name="图片 33" descr="\documentclass{article}&#10;\usepackage{amsmath}&#10;\pagestyle{empty}&#10;\begin{document}&#10;&#10;$$&#10;\sqrt{\kappa}=7.5\sim8.2&#10;$$&#10;&#10;\end{document}" title="IguanaTex Bitmap Display">
            <a:extLst>
              <a:ext uri="{FF2B5EF4-FFF2-40B4-BE49-F238E27FC236}">
                <a16:creationId xmlns:a16="http://schemas.microsoft.com/office/drawing/2014/main" id="{F6A06D95-56FD-280B-AE1E-F6FAD369F7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28" y="5475901"/>
            <a:ext cx="1976686" cy="3053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758845" y="3044279"/>
            <a:ext cx="6674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altLang="zh-CN" sz="4400" dirty="0"/>
              <a:t>Thanks for your attention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196FAB9-E1E5-8A52-1DAA-30588F76F3E7}"/>
              </a:ext>
            </a:extLst>
          </p:cNvPr>
          <p:cNvSpPr txBox="1"/>
          <p:nvPr/>
        </p:nvSpPr>
        <p:spPr>
          <a:xfrm>
            <a:off x="3712628" y="4846503"/>
            <a:ext cx="5044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means all the harmonic mode         contribute to the spectrum.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E4C36C-FBFF-D001-31E9-439915D212D7}"/>
              </a:ext>
            </a:extLst>
          </p:cNvPr>
          <p:cNvSpPr txBox="1"/>
          <p:nvPr/>
        </p:nvSpPr>
        <p:spPr>
          <a:xfrm>
            <a:off x="3705472" y="1388276"/>
            <a:ext cx="53691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string network with                     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Time                   .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frequency is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GW wavelength is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width                                    .</a:t>
            </a:r>
          </a:p>
        </p:txBody>
      </p:sp>
      <p:pic>
        <p:nvPicPr>
          <p:cNvPr id="4" name="图片 3" descr="\documentclass{article}&#10;\usepackage{amsmath}&#10;\pagestyle{empty}&#10;\begin{document}&#10;&#10;$$&#10;G\mu=10^{-11}&#10;$$&#10;&#10;\end{document}" title="IguanaTex Bitmap Display">
            <a:extLst>
              <a:ext uri="{FF2B5EF4-FFF2-40B4-BE49-F238E27FC236}">
                <a16:creationId xmlns:a16="http://schemas.microsoft.com/office/drawing/2014/main" id="{EBC1B5C7-762B-14A4-22DB-F86FC78148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28" y="1477843"/>
            <a:ext cx="1525029" cy="332800"/>
          </a:xfrm>
          <a:prstGeom prst="rect">
            <a:avLst/>
          </a:prstGeom>
        </p:spPr>
      </p:pic>
      <p:pic>
        <p:nvPicPr>
          <p:cNvPr id="5" name="图片 4" descr="\documentclass{article}&#10;\usepackage{amsmath}&#10;\pagestyle{empty}&#10;\begin{document}&#10;&#10;$$&#10;z_{\mathrm{sc}}=10^{23}&#10;$$&#10;&#10;\end{document}" title="IguanaTex Bitmap Display">
            <a:extLst>
              <a:ext uri="{FF2B5EF4-FFF2-40B4-BE49-F238E27FC236}">
                <a16:creationId xmlns:a16="http://schemas.microsoft.com/office/drawing/2014/main" id="{FB071C4E-6658-304D-4E82-B26F193330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22" y="1817644"/>
            <a:ext cx="1287314" cy="314514"/>
          </a:xfrm>
          <a:prstGeom prst="rect">
            <a:avLst/>
          </a:prstGeom>
        </p:spPr>
      </p:pic>
      <p:pic>
        <p:nvPicPr>
          <p:cNvPr id="6" name="图片 5" descr="\documentclass{article}&#10;\usepackage{amsmath}&#10;\pagestyle{empty}&#10;\begin{document}&#10;&#10;$$&#10;f_{\mathrm{sc}}\sim 3\times 10^{13}\mathrm{Hz}.&#10;$$&#10;&#10;\end{document}" title="IguanaTex Bitmap Display">
            <a:extLst>
              <a:ext uri="{FF2B5EF4-FFF2-40B4-BE49-F238E27FC236}">
                <a16:creationId xmlns:a16="http://schemas.microsoft.com/office/drawing/2014/main" id="{47FA04F2-2860-49FE-3C08-877FFFAE9B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00" y="2578319"/>
            <a:ext cx="2261943" cy="329143"/>
          </a:xfrm>
          <a:prstGeom prst="rect">
            <a:avLst/>
          </a:prstGeom>
        </p:spPr>
      </p:pic>
      <p:pic>
        <p:nvPicPr>
          <p:cNvPr id="7" name="图片 6" descr="\documentclass{article}&#10;\usepackage{amsmath}&#10;\pagestyle{empty}&#10;\begin{document}&#10;&#10;$$&#10;\lambda_{\mathrm{GW}}\sim3.8\times 10^{-13}\mathrm{GeV^{-1}}&#10;$$&#10;&#10;\end{document}" title="IguanaTex Bitmap Display">
            <a:extLst>
              <a:ext uri="{FF2B5EF4-FFF2-40B4-BE49-F238E27FC236}">
                <a16:creationId xmlns:a16="http://schemas.microsoft.com/office/drawing/2014/main" id="{064A2B2B-3C52-9D49-D0A9-0DF1FC8334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73" y="3310205"/>
            <a:ext cx="3423086" cy="316343"/>
          </a:xfrm>
          <a:prstGeom prst="rect">
            <a:avLst/>
          </a:prstGeom>
        </p:spPr>
      </p:pic>
      <p:pic>
        <p:nvPicPr>
          <p:cNvPr id="8" name="图片 7" descr="\documentclass{article}&#10;\usepackage{amsmath}&#10;\pagestyle{empty}&#10;\begin{document}&#10;&#10;$$&#10;\delta\sim6.6\times10^{-14}\mathrm{GeV}&#10;$$&#10;&#10;\end{document}" title="IguanaTex Bitmap Display">
            <a:extLst>
              <a:ext uri="{FF2B5EF4-FFF2-40B4-BE49-F238E27FC236}">
                <a16:creationId xmlns:a16="http://schemas.microsoft.com/office/drawing/2014/main" id="{BCFEBA1D-62B6-F923-5AA3-A403FD7F50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33" y="3680665"/>
            <a:ext cx="2645943" cy="276114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$$&#10;l/2\delta&#10;$$&#10;&#10;\end{document}" title="IguanaTex Bitmap Display">
            <a:extLst>
              <a:ext uri="{FF2B5EF4-FFF2-40B4-BE49-F238E27FC236}">
                <a16:creationId xmlns:a16="http://schemas.microsoft.com/office/drawing/2014/main" id="{6E0498EA-BE64-F8C3-F4FA-AFA3E652CBB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51" y="4943741"/>
            <a:ext cx="524800" cy="30537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895A6F3-3D1E-5649-A2B5-4964476149D2}"/>
              </a:ext>
            </a:extLst>
          </p:cNvPr>
          <p:cNvSpPr txBox="1"/>
          <p:nvPr/>
        </p:nvSpPr>
        <p:spPr>
          <a:xfrm>
            <a:off x="3714982" y="1136975"/>
            <a:ext cx="269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  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970032C-F672-4C80-2D5F-646F86ED7089}"/>
              </a:ext>
            </a:extLst>
          </p:cNvPr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C33CA23-3F10-F684-A71F-C2ED351A5E7D}"/>
              </a:ext>
            </a:extLst>
          </p:cNvPr>
          <p:cNvSpPr txBox="1"/>
          <p:nvPr/>
        </p:nvSpPr>
        <p:spPr>
          <a:xfrm>
            <a:off x="828907" y="0"/>
            <a:ext cx="692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Examples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09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CC0EC-D6C1-0570-670F-9D6918EBA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6F6E33B8-2FF4-8C2A-4D11-A02A009B979F}"/>
              </a:ext>
            </a:extLst>
          </p:cNvPr>
          <p:cNvSpPr txBox="1"/>
          <p:nvPr/>
        </p:nvSpPr>
        <p:spPr>
          <a:xfrm>
            <a:off x="819397" y="2031365"/>
            <a:ext cx="13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Inflation</a:t>
            </a:r>
          </a:p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start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C92A08-2EB3-01E2-5563-191CCD73D901}"/>
              </a:ext>
            </a:extLst>
          </p:cNvPr>
          <p:cNvSpPr txBox="1"/>
          <p:nvPr/>
        </p:nvSpPr>
        <p:spPr>
          <a:xfrm>
            <a:off x="1984929" y="1245825"/>
            <a:ext cx="17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Symmetry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6C3DF02-51E5-A10B-7A29-04F59D396BD5}"/>
              </a:ext>
            </a:extLst>
          </p:cNvPr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36E72C38-3820-9FF5-B6B0-1AFBA57A6E9D}"/>
              </a:ext>
            </a:extLst>
          </p:cNvPr>
          <p:cNvSpPr/>
          <p:nvPr/>
        </p:nvSpPr>
        <p:spPr>
          <a:xfrm>
            <a:off x="1103663" y="1276350"/>
            <a:ext cx="848962" cy="84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6E852F1-6767-FA51-A48B-C952BCAE8317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051427" y="1708675"/>
            <a:ext cx="1653452" cy="80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3F59781-7D19-48D0-2A2C-97A13AC90AFE}"/>
              </a:ext>
            </a:extLst>
          </p:cNvPr>
          <p:cNvSpPr txBox="1"/>
          <p:nvPr/>
        </p:nvSpPr>
        <p:spPr>
          <a:xfrm>
            <a:off x="819397" y="0"/>
            <a:ext cx="516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Delayed Scaling Scenario</a:t>
            </a:r>
            <a:endParaRPr lang="zh-CN" altLang="en-US" sz="32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D0B024E-AEBC-9D6F-C7A6-94D7A87C6FBC}"/>
              </a:ext>
            </a:extLst>
          </p:cNvPr>
          <p:cNvSpPr/>
          <p:nvPr/>
        </p:nvSpPr>
        <p:spPr>
          <a:xfrm>
            <a:off x="3704879" y="883875"/>
            <a:ext cx="1752946" cy="16657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319F302D-6B67-79E2-EDAF-09137568CCC2}"/>
              </a:ext>
            </a:extLst>
          </p:cNvPr>
          <p:cNvSpPr/>
          <p:nvPr/>
        </p:nvSpPr>
        <p:spPr>
          <a:xfrm>
            <a:off x="4400550" y="1026750"/>
            <a:ext cx="962025" cy="805599"/>
          </a:xfrm>
          <a:custGeom>
            <a:avLst/>
            <a:gdLst>
              <a:gd name="connsiteX0" fmla="*/ 0 w 962025"/>
              <a:gd name="connsiteY0" fmla="*/ 0 h 805599"/>
              <a:gd name="connsiteX1" fmla="*/ 514350 w 962025"/>
              <a:gd name="connsiteY1" fmla="*/ 171450 h 805599"/>
              <a:gd name="connsiteX2" fmla="*/ 828675 w 962025"/>
              <a:gd name="connsiteY2" fmla="*/ 714375 h 805599"/>
              <a:gd name="connsiteX3" fmla="*/ 962025 w 962025"/>
              <a:gd name="connsiteY3" fmla="*/ 800100 h 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805599">
                <a:moveTo>
                  <a:pt x="0" y="0"/>
                </a:moveTo>
                <a:cubicBezTo>
                  <a:pt x="188119" y="26194"/>
                  <a:pt x="376238" y="52388"/>
                  <a:pt x="514350" y="171450"/>
                </a:cubicBezTo>
                <a:cubicBezTo>
                  <a:pt x="652463" y="290513"/>
                  <a:pt x="754063" y="609600"/>
                  <a:pt x="828675" y="714375"/>
                </a:cubicBezTo>
                <a:cubicBezTo>
                  <a:pt x="903287" y="819150"/>
                  <a:pt x="932656" y="809625"/>
                  <a:pt x="962025" y="8001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8C0A6F9A-92AC-E644-E74B-67A0D2BC9D4C}"/>
              </a:ext>
            </a:extLst>
          </p:cNvPr>
          <p:cNvSpPr/>
          <p:nvPr/>
        </p:nvSpPr>
        <p:spPr>
          <a:xfrm>
            <a:off x="4371975" y="1503000"/>
            <a:ext cx="323850" cy="923925"/>
          </a:xfrm>
          <a:custGeom>
            <a:avLst/>
            <a:gdLst>
              <a:gd name="connsiteX0" fmla="*/ 323850 w 323850"/>
              <a:gd name="connsiteY0" fmla="*/ 0 h 923925"/>
              <a:gd name="connsiteX1" fmla="*/ 76200 w 323850"/>
              <a:gd name="connsiteY1" fmla="*/ 400050 h 923925"/>
              <a:gd name="connsiteX2" fmla="*/ 133350 w 323850"/>
              <a:gd name="connsiteY2" fmla="*/ 828675 h 923925"/>
              <a:gd name="connsiteX3" fmla="*/ 0 w 323850"/>
              <a:gd name="connsiteY3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923925">
                <a:moveTo>
                  <a:pt x="323850" y="0"/>
                </a:moveTo>
                <a:cubicBezTo>
                  <a:pt x="215900" y="130968"/>
                  <a:pt x="107950" y="261937"/>
                  <a:pt x="76200" y="400050"/>
                </a:cubicBezTo>
                <a:cubicBezTo>
                  <a:pt x="44450" y="538163"/>
                  <a:pt x="146050" y="741362"/>
                  <a:pt x="133350" y="828675"/>
                </a:cubicBezTo>
                <a:cubicBezTo>
                  <a:pt x="120650" y="915988"/>
                  <a:pt x="60325" y="919956"/>
                  <a:pt x="0" y="92392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FDF63CD-7B36-D586-D040-CC337290177E}"/>
              </a:ext>
            </a:extLst>
          </p:cNvPr>
          <p:cNvSpPr/>
          <p:nvPr/>
        </p:nvSpPr>
        <p:spPr>
          <a:xfrm>
            <a:off x="3981450" y="1245825"/>
            <a:ext cx="238125" cy="1057275"/>
          </a:xfrm>
          <a:custGeom>
            <a:avLst/>
            <a:gdLst>
              <a:gd name="connsiteX0" fmla="*/ 0 w 238125"/>
              <a:gd name="connsiteY0" fmla="*/ 0 h 1057275"/>
              <a:gd name="connsiteX1" fmla="*/ 104775 w 238125"/>
              <a:gd name="connsiteY1" fmla="*/ 371475 h 1057275"/>
              <a:gd name="connsiteX2" fmla="*/ 38100 w 238125"/>
              <a:gd name="connsiteY2" fmla="*/ 914400 h 1057275"/>
              <a:gd name="connsiteX3" fmla="*/ 238125 w 238125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1057275">
                <a:moveTo>
                  <a:pt x="0" y="0"/>
                </a:moveTo>
                <a:cubicBezTo>
                  <a:pt x="49212" y="109537"/>
                  <a:pt x="98425" y="219075"/>
                  <a:pt x="104775" y="371475"/>
                </a:cubicBezTo>
                <a:cubicBezTo>
                  <a:pt x="111125" y="523875"/>
                  <a:pt x="15875" y="800100"/>
                  <a:pt x="38100" y="914400"/>
                </a:cubicBezTo>
                <a:cubicBezTo>
                  <a:pt x="60325" y="1028700"/>
                  <a:pt x="149225" y="1042987"/>
                  <a:pt x="238125" y="10572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4DFF584E-89BE-E1D5-BBDD-77FEE06CE586}"/>
              </a:ext>
            </a:extLst>
          </p:cNvPr>
          <p:cNvSpPr/>
          <p:nvPr/>
        </p:nvSpPr>
        <p:spPr>
          <a:xfrm>
            <a:off x="4277590" y="1245825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9B6DF6A1-7D5D-37FF-1A54-3237ADC0ABB8}"/>
              </a:ext>
            </a:extLst>
          </p:cNvPr>
          <p:cNvSpPr/>
          <p:nvPr/>
        </p:nvSpPr>
        <p:spPr>
          <a:xfrm>
            <a:off x="4886671" y="1712252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C2DBA05-837E-8C3E-0662-A5BC89240319}"/>
              </a:ext>
            </a:extLst>
          </p:cNvPr>
          <p:cNvSpPr/>
          <p:nvPr/>
        </p:nvSpPr>
        <p:spPr>
          <a:xfrm>
            <a:off x="4205720" y="1964962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719DAEC-5317-455E-9A10-EFCBE530AD6A}"/>
              </a:ext>
            </a:extLst>
          </p:cNvPr>
          <p:cNvSpPr/>
          <p:nvPr/>
        </p:nvSpPr>
        <p:spPr>
          <a:xfrm>
            <a:off x="4719663" y="2172990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2779734-6803-D906-C9B7-E6CBCD8B6228}"/>
              </a:ext>
            </a:extLst>
          </p:cNvPr>
          <p:cNvSpPr txBox="1"/>
          <p:nvPr/>
        </p:nvSpPr>
        <p:spPr>
          <a:xfrm>
            <a:off x="2061217" y="1699052"/>
            <a:ext cx="153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Breaks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2DFFA09-579D-63DD-5DE9-E586BE39E3BC}"/>
              </a:ext>
            </a:extLst>
          </p:cNvPr>
          <p:cNvSpPr txBox="1"/>
          <p:nvPr/>
        </p:nvSpPr>
        <p:spPr>
          <a:xfrm>
            <a:off x="5320400" y="1237260"/>
            <a:ext cx="17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Strongly 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47EB0879-6FA9-5504-35DA-D9A300F7B005}"/>
              </a:ext>
            </a:extLst>
          </p:cNvPr>
          <p:cNvCxnSpPr>
            <a:cxnSpLocks/>
          </p:cNvCxnSpPr>
          <p:nvPr/>
        </p:nvCxnSpPr>
        <p:spPr>
          <a:xfrm flipV="1">
            <a:off x="5524323" y="1707490"/>
            <a:ext cx="1314627" cy="11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C9D18213-7B8F-26E4-E1E6-C400C11C20C2}"/>
              </a:ext>
            </a:extLst>
          </p:cNvPr>
          <p:cNvSpPr txBox="1"/>
          <p:nvPr/>
        </p:nvSpPr>
        <p:spPr>
          <a:xfrm>
            <a:off x="5313834" y="1658309"/>
            <a:ext cx="17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Diluted 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64C2EE2-3FB4-3EF9-B382-B287034A53BF}"/>
              </a:ext>
            </a:extLst>
          </p:cNvPr>
          <p:cNvSpPr/>
          <p:nvPr/>
        </p:nvSpPr>
        <p:spPr>
          <a:xfrm>
            <a:off x="6903034" y="321418"/>
            <a:ext cx="2811678" cy="28350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8BA69A89-A0B6-386E-D3DE-1E665FEB8612}"/>
              </a:ext>
            </a:extLst>
          </p:cNvPr>
          <p:cNvSpPr/>
          <p:nvPr/>
        </p:nvSpPr>
        <p:spPr>
          <a:xfrm>
            <a:off x="8544140" y="485748"/>
            <a:ext cx="962025" cy="805599"/>
          </a:xfrm>
          <a:custGeom>
            <a:avLst/>
            <a:gdLst>
              <a:gd name="connsiteX0" fmla="*/ 0 w 962025"/>
              <a:gd name="connsiteY0" fmla="*/ 0 h 805599"/>
              <a:gd name="connsiteX1" fmla="*/ 514350 w 962025"/>
              <a:gd name="connsiteY1" fmla="*/ 171450 h 805599"/>
              <a:gd name="connsiteX2" fmla="*/ 828675 w 962025"/>
              <a:gd name="connsiteY2" fmla="*/ 714375 h 805599"/>
              <a:gd name="connsiteX3" fmla="*/ 962025 w 962025"/>
              <a:gd name="connsiteY3" fmla="*/ 800100 h 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805599">
                <a:moveTo>
                  <a:pt x="0" y="0"/>
                </a:moveTo>
                <a:cubicBezTo>
                  <a:pt x="188119" y="26194"/>
                  <a:pt x="376238" y="52388"/>
                  <a:pt x="514350" y="171450"/>
                </a:cubicBezTo>
                <a:cubicBezTo>
                  <a:pt x="652463" y="290513"/>
                  <a:pt x="754063" y="609600"/>
                  <a:pt x="828675" y="714375"/>
                </a:cubicBezTo>
                <a:cubicBezTo>
                  <a:pt x="903287" y="819150"/>
                  <a:pt x="932656" y="809625"/>
                  <a:pt x="962025" y="8001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62725B36-D9C0-0FE3-304B-E54487CDE04C}"/>
              </a:ext>
            </a:extLst>
          </p:cNvPr>
          <p:cNvSpPr/>
          <p:nvPr/>
        </p:nvSpPr>
        <p:spPr>
          <a:xfrm>
            <a:off x="8335089" y="2122786"/>
            <a:ext cx="323850" cy="923925"/>
          </a:xfrm>
          <a:custGeom>
            <a:avLst/>
            <a:gdLst>
              <a:gd name="connsiteX0" fmla="*/ 323850 w 323850"/>
              <a:gd name="connsiteY0" fmla="*/ 0 h 923925"/>
              <a:gd name="connsiteX1" fmla="*/ 76200 w 323850"/>
              <a:gd name="connsiteY1" fmla="*/ 400050 h 923925"/>
              <a:gd name="connsiteX2" fmla="*/ 133350 w 323850"/>
              <a:gd name="connsiteY2" fmla="*/ 828675 h 923925"/>
              <a:gd name="connsiteX3" fmla="*/ 0 w 323850"/>
              <a:gd name="connsiteY3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923925">
                <a:moveTo>
                  <a:pt x="323850" y="0"/>
                </a:moveTo>
                <a:cubicBezTo>
                  <a:pt x="215900" y="130968"/>
                  <a:pt x="107950" y="261937"/>
                  <a:pt x="76200" y="400050"/>
                </a:cubicBezTo>
                <a:cubicBezTo>
                  <a:pt x="44450" y="538163"/>
                  <a:pt x="146050" y="741362"/>
                  <a:pt x="133350" y="828675"/>
                </a:cubicBezTo>
                <a:cubicBezTo>
                  <a:pt x="120650" y="915988"/>
                  <a:pt x="60325" y="919956"/>
                  <a:pt x="0" y="92392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DC55AF54-3D07-49FC-4D73-C82B977C5F1E}"/>
              </a:ext>
            </a:extLst>
          </p:cNvPr>
          <p:cNvSpPr/>
          <p:nvPr/>
        </p:nvSpPr>
        <p:spPr>
          <a:xfrm>
            <a:off x="7156449" y="1333275"/>
            <a:ext cx="238125" cy="1057275"/>
          </a:xfrm>
          <a:custGeom>
            <a:avLst/>
            <a:gdLst>
              <a:gd name="connsiteX0" fmla="*/ 0 w 238125"/>
              <a:gd name="connsiteY0" fmla="*/ 0 h 1057275"/>
              <a:gd name="connsiteX1" fmla="*/ 104775 w 238125"/>
              <a:gd name="connsiteY1" fmla="*/ 371475 h 1057275"/>
              <a:gd name="connsiteX2" fmla="*/ 38100 w 238125"/>
              <a:gd name="connsiteY2" fmla="*/ 914400 h 1057275"/>
              <a:gd name="connsiteX3" fmla="*/ 238125 w 238125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1057275">
                <a:moveTo>
                  <a:pt x="0" y="0"/>
                </a:moveTo>
                <a:cubicBezTo>
                  <a:pt x="49212" y="109537"/>
                  <a:pt x="98425" y="219075"/>
                  <a:pt x="104775" y="371475"/>
                </a:cubicBezTo>
                <a:cubicBezTo>
                  <a:pt x="111125" y="523875"/>
                  <a:pt x="15875" y="800100"/>
                  <a:pt x="38100" y="914400"/>
                </a:cubicBezTo>
                <a:cubicBezTo>
                  <a:pt x="60325" y="1028700"/>
                  <a:pt x="149225" y="1042987"/>
                  <a:pt x="238125" y="10572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34FEF750-E408-DF9C-1C54-3572089D39B6}"/>
              </a:ext>
            </a:extLst>
          </p:cNvPr>
          <p:cNvSpPr/>
          <p:nvPr/>
        </p:nvSpPr>
        <p:spPr>
          <a:xfrm>
            <a:off x="7821969" y="2511137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55E8276E-FE98-031E-6029-34EDADD0C044}"/>
              </a:ext>
            </a:extLst>
          </p:cNvPr>
          <p:cNvSpPr/>
          <p:nvPr/>
        </p:nvSpPr>
        <p:spPr>
          <a:xfrm>
            <a:off x="8834463" y="2770776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9019B498-A544-5891-56D7-837E6E3F7A18}"/>
              </a:ext>
            </a:extLst>
          </p:cNvPr>
          <p:cNvSpPr/>
          <p:nvPr/>
        </p:nvSpPr>
        <p:spPr>
          <a:xfrm>
            <a:off x="9211021" y="2066265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0DC2E6F-B682-77AE-EE0C-0471E364A444}"/>
              </a:ext>
            </a:extLst>
          </p:cNvPr>
          <p:cNvSpPr/>
          <p:nvPr/>
        </p:nvSpPr>
        <p:spPr>
          <a:xfrm>
            <a:off x="7864831" y="845684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1010D9DB-DDC7-3F7F-866F-E0BE634CA1FD}"/>
              </a:ext>
            </a:extLst>
          </p:cNvPr>
          <p:cNvCxnSpPr>
            <a:endCxn id="21" idx="1"/>
          </p:cNvCxnSpPr>
          <p:nvPr/>
        </p:nvCxnSpPr>
        <p:spPr>
          <a:xfrm>
            <a:off x="4100512" y="1774462"/>
            <a:ext cx="347663" cy="1285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DCA5D950-5552-B60B-CA4F-BAA578C72798}"/>
              </a:ext>
            </a:extLst>
          </p:cNvPr>
          <p:cNvSpPr txBox="1"/>
          <p:nvPr/>
        </p:nvSpPr>
        <p:spPr>
          <a:xfrm>
            <a:off x="7500937" y="1251038"/>
            <a:ext cx="175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Separation</a:t>
            </a:r>
            <a:endParaRPr lang="zh-CN" altLang="en-US" sz="2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580B8953-E875-2C5F-5C96-2D6124DD9BF0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7275511" y="1906599"/>
            <a:ext cx="1135778" cy="61623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BF1E7E9C-531C-5A4C-91B1-155991E808EF}"/>
              </a:ext>
            </a:extLst>
          </p:cNvPr>
          <p:cNvCxnSpPr>
            <a:cxnSpLocks/>
          </p:cNvCxnSpPr>
          <p:nvPr/>
        </p:nvCxnSpPr>
        <p:spPr>
          <a:xfrm flipV="1">
            <a:off x="7736475" y="1667940"/>
            <a:ext cx="564611" cy="505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C9B25F95-CD5B-162B-4099-30AAAD9C1866}"/>
              </a:ext>
            </a:extLst>
          </p:cNvPr>
          <p:cNvSpPr txBox="1"/>
          <p:nvPr/>
        </p:nvSpPr>
        <p:spPr>
          <a:xfrm>
            <a:off x="5584605" y="364296"/>
            <a:ext cx="175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Separation</a:t>
            </a:r>
            <a:endParaRPr lang="zh-CN" altLang="en-US" sz="2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E7C3E9A-7322-26C3-981E-2D2228E3716F}"/>
              </a:ext>
            </a:extLst>
          </p:cNvPr>
          <p:cNvCxnSpPr>
            <a:cxnSpLocks/>
            <a:stCxn id="34" idx="6"/>
            <a:endCxn id="56" idx="0"/>
          </p:cNvCxnSpPr>
          <p:nvPr/>
        </p:nvCxnSpPr>
        <p:spPr>
          <a:xfrm>
            <a:off x="9714712" y="1738947"/>
            <a:ext cx="409568" cy="1220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椭圆 55">
            <a:extLst>
              <a:ext uri="{FF2B5EF4-FFF2-40B4-BE49-F238E27FC236}">
                <a16:creationId xmlns:a16="http://schemas.microsoft.com/office/drawing/2014/main" id="{D7F85CB1-C87A-2A70-7642-D965A121FAB2}"/>
              </a:ext>
            </a:extLst>
          </p:cNvPr>
          <p:cNvSpPr/>
          <p:nvPr/>
        </p:nvSpPr>
        <p:spPr>
          <a:xfrm>
            <a:off x="8066405" y="2959032"/>
            <a:ext cx="4115750" cy="38941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FA01D3A0-2320-AE9D-D95F-BAA0FB0D9BE8}"/>
              </a:ext>
            </a:extLst>
          </p:cNvPr>
          <p:cNvSpPr/>
          <p:nvPr/>
        </p:nvSpPr>
        <p:spPr>
          <a:xfrm>
            <a:off x="8639200" y="3831253"/>
            <a:ext cx="2143100" cy="2835057"/>
          </a:xfrm>
          <a:custGeom>
            <a:avLst/>
            <a:gdLst>
              <a:gd name="connsiteX0" fmla="*/ 0 w 238125"/>
              <a:gd name="connsiteY0" fmla="*/ 0 h 1057275"/>
              <a:gd name="connsiteX1" fmla="*/ 104775 w 238125"/>
              <a:gd name="connsiteY1" fmla="*/ 371475 h 1057275"/>
              <a:gd name="connsiteX2" fmla="*/ 38100 w 238125"/>
              <a:gd name="connsiteY2" fmla="*/ 914400 h 1057275"/>
              <a:gd name="connsiteX3" fmla="*/ 238125 w 238125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1057275">
                <a:moveTo>
                  <a:pt x="0" y="0"/>
                </a:moveTo>
                <a:cubicBezTo>
                  <a:pt x="49212" y="109537"/>
                  <a:pt x="98425" y="219075"/>
                  <a:pt x="104775" y="371475"/>
                </a:cubicBezTo>
                <a:cubicBezTo>
                  <a:pt x="111125" y="523875"/>
                  <a:pt x="15875" y="800100"/>
                  <a:pt x="38100" y="914400"/>
                </a:cubicBezTo>
                <a:cubicBezTo>
                  <a:pt x="60325" y="1028700"/>
                  <a:pt x="149225" y="1042987"/>
                  <a:pt x="238125" y="10572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69DF269C-3151-3AC8-DA7C-B6640DAABFC6}"/>
              </a:ext>
            </a:extLst>
          </p:cNvPr>
          <p:cNvSpPr/>
          <p:nvPr/>
        </p:nvSpPr>
        <p:spPr>
          <a:xfrm>
            <a:off x="10124280" y="3219854"/>
            <a:ext cx="1458120" cy="2835057"/>
          </a:xfrm>
          <a:custGeom>
            <a:avLst/>
            <a:gdLst>
              <a:gd name="connsiteX0" fmla="*/ 0 w 962025"/>
              <a:gd name="connsiteY0" fmla="*/ 0 h 805599"/>
              <a:gd name="connsiteX1" fmla="*/ 514350 w 962025"/>
              <a:gd name="connsiteY1" fmla="*/ 171450 h 805599"/>
              <a:gd name="connsiteX2" fmla="*/ 828675 w 962025"/>
              <a:gd name="connsiteY2" fmla="*/ 714375 h 805599"/>
              <a:gd name="connsiteX3" fmla="*/ 962025 w 962025"/>
              <a:gd name="connsiteY3" fmla="*/ 800100 h 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805599">
                <a:moveTo>
                  <a:pt x="0" y="0"/>
                </a:moveTo>
                <a:cubicBezTo>
                  <a:pt x="188119" y="26194"/>
                  <a:pt x="376238" y="52388"/>
                  <a:pt x="514350" y="171450"/>
                </a:cubicBezTo>
                <a:cubicBezTo>
                  <a:pt x="652463" y="290513"/>
                  <a:pt x="754063" y="609600"/>
                  <a:pt x="828675" y="714375"/>
                </a:cubicBezTo>
                <a:cubicBezTo>
                  <a:pt x="903287" y="819150"/>
                  <a:pt x="932656" y="809625"/>
                  <a:pt x="962025" y="8001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18458CEF-C060-F237-802F-06AF8CF52F9C}"/>
              </a:ext>
            </a:extLst>
          </p:cNvPr>
          <p:cNvSpPr/>
          <p:nvPr/>
        </p:nvSpPr>
        <p:spPr>
          <a:xfrm>
            <a:off x="9610725" y="4343222"/>
            <a:ext cx="2143100" cy="2386468"/>
          </a:xfrm>
          <a:custGeom>
            <a:avLst/>
            <a:gdLst>
              <a:gd name="connsiteX0" fmla="*/ 323850 w 323850"/>
              <a:gd name="connsiteY0" fmla="*/ 0 h 923925"/>
              <a:gd name="connsiteX1" fmla="*/ 76200 w 323850"/>
              <a:gd name="connsiteY1" fmla="*/ 400050 h 923925"/>
              <a:gd name="connsiteX2" fmla="*/ 133350 w 323850"/>
              <a:gd name="connsiteY2" fmla="*/ 828675 h 923925"/>
              <a:gd name="connsiteX3" fmla="*/ 0 w 323850"/>
              <a:gd name="connsiteY3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923925">
                <a:moveTo>
                  <a:pt x="323850" y="0"/>
                </a:moveTo>
                <a:cubicBezTo>
                  <a:pt x="215900" y="130968"/>
                  <a:pt x="107950" y="261937"/>
                  <a:pt x="76200" y="400050"/>
                </a:cubicBezTo>
                <a:cubicBezTo>
                  <a:pt x="44450" y="538163"/>
                  <a:pt x="146050" y="741362"/>
                  <a:pt x="133350" y="828675"/>
                </a:cubicBezTo>
                <a:cubicBezTo>
                  <a:pt x="120650" y="915988"/>
                  <a:pt x="60325" y="919956"/>
                  <a:pt x="0" y="92392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48020B53-886D-1DB8-1122-5AB8B9D1BAA8}"/>
              </a:ext>
            </a:extLst>
          </p:cNvPr>
          <p:cNvSpPr/>
          <p:nvPr/>
        </p:nvSpPr>
        <p:spPr>
          <a:xfrm>
            <a:off x="3496214" y="4299960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5CFD895B-D757-F7B2-A6DA-5E9127CC3371}"/>
              </a:ext>
            </a:extLst>
          </p:cNvPr>
          <p:cNvSpPr/>
          <p:nvPr/>
        </p:nvSpPr>
        <p:spPr>
          <a:xfrm>
            <a:off x="11053762" y="6114579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B8628F74-E611-CACD-79A4-855B7A180B54}"/>
              </a:ext>
            </a:extLst>
          </p:cNvPr>
          <p:cNvSpPr/>
          <p:nvPr/>
        </p:nvSpPr>
        <p:spPr>
          <a:xfrm>
            <a:off x="8810625" y="4831735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761FDE83-4249-43B2-8C69-52E48949DC5B}"/>
              </a:ext>
            </a:extLst>
          </p:cNvPr>
          <p:cNvSpPr/>
          <p:nvPr/>
        </p:nvSpPr>
        <p:spPr>
          <a:xfrm>
            <a:off x="11252992" y="3853976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96A5E287-7AD2-C658-3D82-6A5BB3A96435}"/>
              </a:ext>
            </a:extLst>
          </p:cNvPr>
          <p:cNvSpPr/>
          <p:nvPr/>
        </p:nvSpPr>
        <p:spPr>
          <a:xfrm>
            <a:off x="9577708" y="6012048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DE23B234-6F62-9F83-52AB-2DBC645110C0}"/>
              </a:ext>
            </a:extLst>
          </p:cNvPr>
          <p:cNvSpPr/>
          <p:nvPr/>
        </p:nvSpPr>
        <p:spPr>
          <a:xfrm>
            <a:off x="10474755" y="3082863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8261F71-229B-72FC-5B87-E39DF242A148}"/>
              </a:ext>
            </a:extLst>
          </p:cNvPr>
          <p:cNvSpPr/>
          <p:nvPr/>
        </p:nvSpPr>
        <p:spPr>
          <a:xfrm rot="6158816">
            <a:off x="8974375" y="2595160"/>
            <a:ext cx="1662329" cy="2484837"/>
          </a:xfrm>
          <a:custGeom>
            <a:avLst/>
            <a:gdLst>
              <a:gd name="connsiteX0" fmla="*/ 0 w 962025"/>
              <a:gd name="connsiteY0" fmla="*/ 0 h 805599"/>
              <a:gd name="connsiteX1" fmla="*/ 514350 w 962025"/>
              <a:gd name="connsiteY1" fmla="*/ 171450 h 805599"/>
              <a:gd name="connsiteX2" fmla="*/ 828675 w 962025"/>
              <a:gd name="connsiteY2" fmla="*/ 714375 h 805599"/>
              <a:gd name="connsiteX3" fmla="*/ 962025 w 962025"/>
              <a:gd name="connsiteY3" fmla="*/ 800100 h 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805599">
                <a:moveTo>
                  <a:pt x="0" y="0"/>
                </a:moveTo>
                <a:cubicBezTo>
                  <a:pt x="188119" y="26194"/>
                  <a:pt x="376238" y="52388"/>
                  <a:pt x="514350" y="171450"/>
                </a:cubicBezTo>
                <a:cubicBezTo>
                  <a:pt x="652463" y="290513"/>
                  <a:pt x="754063" y="609600"/>
                  <a:pt x="828675" y="714375"/>
                </a:cubicBezTo>
                <a:cubicBezTo>
                  <a:pt x="903287" y="819150"/>
                  <a:pt x="932656" y="809625"/>
                  <a:pt x="962025" y="8001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4A10F6E-33DC-4BC6-B0A7-AF458C368E01}"/>
              </a:ext>
            </a:extLst>
          </p:cNvPr>
          <p:cNvSpPr txBox="1"/>
          <p:nvPr/>
        </p:nvSpPr>
        <p:spPr>
          <a:xfrm>
            <a:off x="6209665" y="3259775"/>
            <a:ext cx="178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Intersection</a:t>
            </a:r>
            <a:endParaRPr lang="zh-CN" altLang="en-US" sz="2400" dirty="0">
              <a:solidFill>
                <a:srgbClr val="7030A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AC8D73AA-03B5-A34F-95D8-8CD527DF8B0D}"/>
              </a:ext>
            </a:extLst>
          </p:cNvPr>
          <p:cNvCxnSpPr>
            <a:cxnSpLocks/>
          </p:cNvCxnSpPr>
          <p:nvPr/>
        </p:nvCxnSpPr>
        <p:spPr>
          <a:xfrm flipV="1">
            <a:off x="4286073" y="666168"/>
            <a:ext cx="1409751" cy="11558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223588A-C8AE-9FAA-433F-7C26ADC08AB4}"/>
              </a:ext>
            </a:extLst>
          </p:cNvPr>
          <p:cNvCxnSpPr>
            <a:cxnSpLocks/>
          </p:cNvCxnSpPr>
          <p:nvPr/>
        </p:nvCxnSpPr>
        <p:spPr>
          <a:xfrm flipH="1" flipV="1">
            <a:off x="7911155" y="3666888"/>
            <a:ext cx="1202199" cy="50536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8E520E7F-3D86-BCD4-EBBB-CFFF66FC8E23}"/>
              </a:ext>
            </a:extLst>
          </p:cNvPr>
          <p:cNvCxnSpPr>
            <a:cxnSpLocks/>
            <a:endCxn id="70" idx="3"/>
          </p:cNvCxnSpPr>
          <p:nvPr/>
        </p:nvCxnSpPr>
        <p:spPr>
          <a:xfrm flipH="1" flipV="1">
            <a:off x="7998700" y="3490608"/>
            <a:ext cx="2899870" cy="29764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D008E162-6719-7EA3-2725-377F5A6AC962}"/>
              </a:ext>
            </a:extLst>
          </p:cNvPr>
          <p:cNvCxnSpPr>
            <a:cxnSpLocks/>
          </p:cNvCxnSpPr>
          <p:nvPr/>
        </p:nvCxnSpPr>
        <p:spPr>
          <a:xfrm flipH="1" flipV="1">
            <a:off x="7803603" y="3774685"/>
            <a:ext cx="2523657" cy="289065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180611CF-8401-D966-9EFF-901374EA4717}"/>
              </a:ext>
            </a:extLst>
          </p:cNvPr>
          <p:cNvCxnSpPr>
            <a:cxnSpLocks/>
          </p:cNvCxnSpPr>
          <p:nvPr/>
        </p:nvCxnSpPr>
        <p:spPr>
          <a:xfrm flipH="1" flipV="1">
            <a:off x="7982957" y="3628534"/>
            <a:ext cx="3153685" cy="102454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椭圆 79">
            <a:extLst>
              <a:ext uri="{FF2B5EF4-FFF2-40B4-BE49-F238E27FC236}">
                <a16:creationId xmlns:a16="http://schemas.microsoft.com/office/drawing/2014/main" id="{462AEDF5-DA64-B115-6E3F-698C24F242C5}"/>
              </a:ext>
            </a:extLst>
          </p:cNvPr>
          <p:cNvSpPr/>
          <p:nvPr/>
        </p:nvSpPr>
        <p:spPr>
          <a:xfrm>
            <a:off x="1213924" y="2499408"/>
            <a:ext cx="4432697" cy="43306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DBDAF5F9-655B-65F2-448C-637D5A522876}"/>
              </a:ext>
            </a:extLst>
          </p:cNvPr>
          <p:cNvCxnSpPr>
            <a:cxnSpLocks/>
          </p:cNvCxnSpPr>
          <p:nvPr/>
        </p:nvCxnSpPr>
        <p:spPr>
          <a:xfrm flipH="1">
            <a:off x="5679638" y="4861241"/>
            <a:ext cx="2416612" cy="13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DDB3A21E-1DF4-6D16-3142-83820DBD415F}"/>
              </a:ext>
            </a:extLst>
          </p:cNvPr>
          <p:cNvSpPr txBox="1"/>
          <p:nvPr/>
        </p:nvSpPr>
        <p:spPr>
          <a:xfrm>
            <a:off x="9881219" y="1829008"/>
            <a:ext cx="177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Survive the Reheating </a:t>
            </a: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AD833EBF-A1B1-85D8-90CD-EE53F7D1C01C}"/>
              </a:ext>
            </a:extLst>
          </p:cNvPr>
          <p:cNvSpPr/>
          <p:nvPr/>
        </p:nvSpPr>
        <p:spPr>
          <a:xfrm>
            <a:off x="3133725" y="5934075"/>
            <a:ext cx="1009650" cy="866784"/>
          </a:xfrm>
          <a:custGeom>
            <a:avLst/>
            <a:gdLst>
              <a:gd name="connsiteX0" fmla="*/ 1009650 w 1009650"/>
              <a:gd name="connsiteY0" fmla="*/ 0 h 866784"/>
              <a:gd name="connsiteX1" fmla="*/ 381000 w 1009650"/>
              <a:gd name="connsiteY1" fmla="*/ 533400 h 866784"/>
              <a:gd name="connsiteX2" fmla="*/ 0 w 1009650"/>
              <a:gd name="connsiteY2" fmla="*/ 866775 h 86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866784">
                <a:moveTo>
                  <a:pt x="1009650" y="0"/>
                </a:moveTo>
                <a:lnTo>
                  <a:pt x="381000" y="533400"/>
                </a:lnTo>
                <a:cubicBezTo>
                  <a:pt x="212725" y="677862"/>
                  <a:pt x="52387" y="868362"/>
                  <a:pt x="0" y="866775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9ECE3B11-BAC5-3DFD-8317-9A162A9BD603}"/>
              </a:ext>
            </a:extLst>
          </p:cNvPr>
          <p:cNvSpPr/>
          <p:nvPr/>
        </p:nvSpPr>
        <p:spPr>
          <a:xfrm>
            <a:off x="4671015" y="4943475"/>
            <a:ext cx="510585" cy="1502076"/>
          </a:xfrm>
          <a:custGeom>
            <a:avLst/>
            <a:gdLst>
              <a:gd name="connsiteX0" fmla="*/ 510585 w 510585"/>
              <a:gd name="connsiteY0" fmla="*/ 0 h 1502076"/>
              <a:gd name="connsiteX1" fmla="*/ 81960 w 510585"/>
              <a:gd name="connsiteY1" fmla="*/ 552450 h 1502076"/>
              <a:gd name="connsiteX2" fmla="*/ 186735 w 510585"/>
              <a:gd name="connsiteY2" fmla="*/ 1409700 h 15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585" h="1502076">
                <a:moveTo>
                  <a:pt x="510585" y="0"/>
                </a:moveTo>
                <a:cubicBezTo>
                  <a:pt x="323260" y="158750"/>
                  <a:pt x="135935" y="317500"/>
                  <a:pt x="81960" y="552450"/>
                </a:cubicBezTo>
                <a:cubicBezTo>
                  <a:pt x="27985" y="787400"/>
                  <a:pt x="-116478" y="1811338"/>
                  <a:pt x="186735" y="140970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CAE8F0D0-EEF2-4F08-73A4-277E8124481C}"/>
              </a:ext>
            </a:extLst>
          </p:cNvPr>
          <p:cNvSpPr/>
          <p:nvPr/>
        </p:nvSpPr>
        <p:spPr>
          <a:xfrm>
            <a:off x="2752725" y="4533900"/>
            <a:ext cx="392427" cy="2162175"/>
          </a:xfrm>
          <a:custGeom>
            <a:avLst/>
            <a:gdLst>
              <a:gd name="connsiteX0" fmla="*/ 390525 w 392427"/>
              <a:gd name="connsiteY0" fmla="*/ 0 h 2162175"/>
              <a:gd name="connsiteX1" fmla="*/ 333375 w 392427"/>
              <a:gd name="connsiteY1" fmla="*/ 904875 h 2162175"/>
              <a:gd name="connsiteX2" fmla="*/ 0 w 392427"/>
              <a:gd name="connsiteY2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27" h="2162175">
                <a:moveTo>
                  <a:pt x="390525" y="0"/>
                </a:moveTo>
                <a:cubicBezTo>
                  <a:pt x="394493" y="272256"/>
                  <a:pt x="398462" y="544513"/>
                  <a:pt x="333375" y="904875"/>
                </a:cubicBezTo>
                <a:cubicBezTo>
                  <a:pt x="268288" y="1265237"/>
                  <a:pt x="134144" y="1713706"/>
                  <a:pt x="0" y="2162175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C26256D5-A788-A427-BE97-16E715D75094}"/>
              </a:ext>
            </a:extLst>
          </p:cNvPr>
          <p:cNvSpPr/>
          <p:nvPr/>
        </p:nvSpPr>
        <p:spPr>
          <a:xfrm>
            <a:off x="2191348" y="2505075"/>
            <a:ext cx="1513877" cy="1178083"/>
          </a:xfrm>
          <a:custGeom>
            <a:avLst/>
            <a:gdLst>
              <a:gd name="connsiteX0" fmla="*/ 56552 w 1513877"/>
              <a:gd name="connsiteY0" fmla="*/ 1152525 h 1178083"/>
              <a:gd name="connsiteX1" fmla="*/ 85127 w 1513877"/>
              <a:gd name="connsiteY1" fmla="*/ 1095375 h 1178083"/>
              <a:gd name="connsiteX2" fmla="*/ 866177 w 1513877"/>
              <a:gd name="connsiteY2" fmla="*/ 466725 h 1178083"/>
              <a:gd name="connsiteX3" fmla="*/ 1513877 w 1513877"/>
              <a:gd name="connsiteY3" fmla="*/ 0 h 11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877" h="1178083">
                <a:moveTo>
                  <a:pt x="56552" y="1152525"/>
                </a:moveTo>
                <a:cubicBezTo>
                  <a:pt x="3370" y="1181100"/>
                  <a:pt x="-49811" y="1209675"/>
                  <a:pt x="85127" y="1095375"/>
                </a:cubicBezTo>
                <a:cubicBezTo>
                  <a:pt x="220065" y="981075"/>
                  <a:pt x="628052" y="649287"/>
                  <a:pt x="866177" y="466725"/>
                </a:cubicBezTo>
                <a:cubicBezTo>
                  <a:pt x="1104302" y="284163"/>
                  <a:pt x="1309089" y="142081"/>
                  <a:pt x="1513877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190AD287-A27A-34EA-7E1D-030A16B71902}"/>
              </a:ext>
            </a:extLst>
          </p:cNvPr>
          <p:cNvSpPr/>
          <p:nvPr/>
        </p:nvSpPr>
        <p:spPr>
          <a:xfrm>
            <a:off x="1657350" y="5029200"/>
            <a:ext cx="267325" cy="1228725"/>
          </a:xfrm>
          <a:custGeom>
            <a:avLst/>
            <a:gdLst>
              <a:gd name="connsiteX0" fmla="*/ 0 w 267325"/>
              <a:gd name="connsiteY0" fmla="*/ 0 h 1228725"/>
              <a:gd name="connsiteX1" fmla="*/ 266700 w 267325"/>
              <a:gd name="connsiteY1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7325" h="1228725">
                <a:moveTo>
                  <a:pt x="0" y="0"/>
                </a:moveTo>
                <a:cubicBezTo>
                  <a:pt x="138906" y="549275"/>
                  <a:pt x="277812" y="1098550"/>
                  <a:pt x="266700" y="1228725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AA97293E-7940-875F-0F01-4C9D68914F29}"/>
              </a:ext>
            </a:extLst>
          </p:cNvPr>
          <p:cNvSpPr/>
          <p:nvPr/>
        </p:nvSpPr>
        <p:spPr>
          <a:xfrm>
            <a:off x="1613592" y="3355971"/>
            <a:ext cx="643833" cy="292104"/>
          </a:xfrm>
          <a:custGeom>
            <a:avLst/>
            <a:gdLst>
              <a:gd name="connsiteX0" fmla="*/ 643833 w 643833"/>
              <a:gd name="connsiteY0" fmla="*/ 292104 h 292104"/>
              <a:gd name="connsiteX1" fmla="*/ 72333 w 643833"/>
              <a:gd name="connsiteY1" fmla="*/ 15879 h 2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833" h="292104">
                <a:moveTo>
                  <a:pt x="643833" y="292104"/>
                </a:moveTo>
                <a:cubicBezTo>
                  <a:pt x="237433" y="119066"/>
                  <a:pt x="-168967" y="-53971"/>
                  <a:pt x="72333" y="158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EC7E4D43-5384-1FE0-84D3-214A699F2FF8}"/>
              </a:ext>
            </a:extLst>
          </p:cNvPr>
          <p:cNvSpPr/>
          <p:nvPr/>
        </p:nvSpPr>
        <p:spPr>
          <a:xfrm>
            <a:off x="3971925" y="4114800"/>
            <a:ext cx="304800" cy="561975"/>
          </a:xfrm>
          <a:custGeom>
            <a:avLst/>
            <a:gdLst>
              <a:gd name="connsiteX0" fmla="*/ 0 w 304800"/>
              <a:gd name="connsiteY0" fmla="*/ 0 h 561975"/>
              <a:gd name="connsiteX1" fmla="*/ 304800 w 304800"/>
              <a:gd name="connsiteY1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561975">
                <a:moveTo>
                  <a:pt x="0" y="0"/>
                </a:moveTo>
                <a:lnTo>
                  <a:pt x="304800" y="561975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: 形状 97">
            <a:extLst>
              <a:ext uri="{FF2B5EF4-FFF2-40B4-BE49-F238E27FC236}">
                <a16:creationId xmlns:a16="http://schemas.microsoft.com/office/drawing/2014/main" id="{65F31045-8C13-F3F0-D758-7BECE0AA8CA9}"/>
              </a:ext>
            </a:extLst>
          </p:cNvPr>
          <p:cNvSpPr/>
          <p:nvPr/>
        </p:nvSpPr>
        <p:spPr>
          <a:xfrm>
            <a:off x="4390803" y="3248006"/>
            <a:ext cx="390747" cy="114319"/>
          </a:xfrm>
          <a:custGeom>
            <a:avLst/>
            <a:gdLst>
              <a:gd name="connsiteX0" fmla="*/ 222 w 390747"/>
              <a:gd name="connsiteY0" fmla="*/ 66694 h 114319"/>
              <a:gd name="connsiteX1" fmla="*/ 38322 w 390747"/>
              <a:gd name="connsiteY1" fmla="*/ 104794 h 114319"/>
              <a:gd name="connsiteX2" fmla="*/ 238347 w 390747"/>
              <a:gd name="connsiteY2" fmla="*/ 19 h 114319"/>
              <a:gd name="connsiteX3" fmla="*/ 390747 w 390747"/>
              <a:gd name="connsiteY3" fmla="*/ 114319 h 1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47" h="114319">
                <a:moveTo>
                  <a:pt x="222" y="66694"/>
                </a:moveTo>
                <a:cubicBezTo>
                  <a:pt x="-572" y="91300"/>
                  <a:pt x="-1366" y="115907"/>
                  <a:pt x="38322" y="104794"/>
                </a:cubicBezTo>
                <a:cubicBezTo>
                  <a:pt x="78010" y="93682"/>
                  <a:pt x="179610" y="-1568"/>
                  <a:pt x="238347" y="19"/>
                </a:cubicBezTo>
                <a:cubicBezTo>
                  <a:pt x="297084" y="1606"/>
                  <a:pt x="343915" y="57962"/>
                  <a:pt x="390747" y="11431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3B30C05C-831E-3ACF-3B5B-5A79A5F03DBE}"/>
              </a:ext>
            </a:extLst>
          </p:cNvPr>
          <p:cNvSpPr/>
          <p:nvPr/>
        </p:nvSpPr>
        <p:spPr>
          <a:xfrm>
            <a:off x="3190875" y="2505075"/>
            <a:ext cx="66675" cy="619125"/>
          </a:xfrm>
          <a:custGeom>
            <a:avLst/>
            <a:gdLst>
              <a:gd name="connsiteX0" fmla="*/ 66675 w 66675"/>
              <a:gd name="connsiteY0" fmla="*/ 619125 h 619125"/>
              <a:gd name="connsiteX1" fmla="*/ 0 w 66675"/>
              <a:gd name="connsiteY1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 h="619125">
                <a:moveTo>
                  <a:pt x="66675" y="619125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C863CEBD-19E3-9942-F801-73E64CB00F30}"/>
              </a:ext>
            </a:extLst>
          </p:cNvPr>
          <p:cNvSpPr/>
          <p:nvPr/>
        </p:nvSpPr>
        <p:spPr>
          <a:xfrm>
            <a:off x="3246949" y="3001610"/>
            <a:ext cx="1182382" cy="744427"/>
          </a:xfrm>
          <a:custGeom>
            <a:avLst/>
            <a:gdLst>
              <a:gd name="connsiteX0" fmla="*/ 343976 w 1182382"/>
              <a:gd name="connsiteY0" fmla="*/ 8290 h 744427"/>
              <a:gd name="connsiteX1" fmla="*/ 1182176 w 1182382"/>
              <a:gd name="connsiteY1" fmla="*/ 370240 h 744427"/>
              <a:gd name="connsiteX2" fmla="*/ 420176 w 1182382"/>
              <a:gd name="connsiteY2" fmla="*/ 741715 h 744427"/>
              <a:gd name="connsiteX3" fmla="*/ 1076 w 1182382"/>
              <a:gd name="connsiteY3" fmla="*/ 170215 h 744427"/>
              <a:gd name="connsiteX4" fmla="*/ 343976 w 1182382"/>
              <a:gd name="connsiteY4" fmla="*/ 8290 h 74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382" h="744427">
                <a:moveTo>
                  <a:pt x="343976" y="8290"/>
                </a:moveTo>
                <a:cubicBezTo>
                  <a:pt x="540826" y="41627"/>
                  <a:pt x="1169476" y="248003"/>
                  <a:pt x="1182176" y="370240"/>
                </a:cubicBezTo>
                <a:cubicBezTo>
                  <a:pt x="1194876" y="492477"/>
                  <a:pt x="617026" y="775052"/>
                  <a:pt x="420176" y="741715"/>
                </a:cubicBezTo>
                <a:cubicBezTo>
                  <a:pt x="223326" y="708378"/>
                  <a:pt x="16951" y="295628"/>
                  <a:pt x="1076" y="170215"/>
                </a:cubicBezTo>
                <a:cubicBezTo>
                  <a:pt x="-14799" y="44803"/>
                  <a:pt x="147126" y="-25047"/>
                  <a:pt x="343976" y="8290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4A2809D2-9B7B-9CD7-921C-D855B5DB615E}"/>
              </a:ext>
            </a:extLst>
          </p:cNvPr>
          <p:cNvSpPr/>
          <p:nvPr/>
        </p:nvSpPr>
        <p:spPr>
          <a:xfrm>
            <a:off x="3074873" y="4639948"/>
            <a:ext cx="1251704" cy="1326268"/>
          </a:xfrm>
          <a:custGeom>
            <a:avLst/>
            <a:gdLst>
              <a:gd name="connsiteX0" fmla="*/ 1230427 w 1251704"/>
              <a:gd name="connsiteY0" fmla="*/ 113027 h 1326268"/>
              <a:gd name="connsiteX1" fmla="*/ 1068502 w 1251704"/>
              <a:gd name="connsiteY1" fmla="*/ 1303652 h 1326268"/>
              <a:gd name="connsiteX2" fmla="*/ 1702 w 1251704"/>
              <a:gd name="connsiteY2" fmla="*/ 836927 h 1326268"/>
              <a:gd name="connsiteX3" fmla="*/ 830377 w 1251704"/>
              <a:gd name="connsiteY3" fmla="*/ 132077 h 1326268"/>
              <a:gd name="connsiteX4" fmla="*/ 1230427 w 1251704"/>
              <a:gd name="connsiteY4" fmla="*/ 113027 h 13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04" h="1326268">
                <a:moveTo>
                  <a:pt x="1230427" y="113027"/>
                </a:moveTo>
                <a:cubicBezTo>
                  <a:pt x="1270114" y="308289"/>
                  <a:pt x="1273290" y="1183002"/>
                  <a:pt x="1068502" y="1303652"/>
                </a:cubicBezTo>
                <a:cubicBezTo>
                  <a:pt x="863714" y="1424302"/>
                  <a:pt x="41389" y="1032189"/>
                  <a:pt x="1702" y="836927"/>
                </a:cubicBezTo>
                <a:cubicBezTo>
                  <a:pt x="-37985" y="641665"/>
                  <a:pt x="627177" y="254314"/>
                  <a:pt x="830377" y="132077"/>
                </a:cubicBezTo>
                <a:cubicBezTo>
                  <a:pt x="1033577" y="9840"/>
                  <a:pt x="1190740" y="-82235"/>
                  <a:pt x="1230427" y="113027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23DE525E-EDAD-FD6B-D7F6-A1B0FDF11D74}"/>
              </a:ext>
            </a:extLst>
          </p:cNvPr>
          <p:cNvSpPr/>
          <p:nvPr/>
        </p:nvSpPr>
        <p:spPr>
          <a:xfrm>
            <a:off x="1655060" y="3637948"/>
            <a:ext cx="1489699" cy="1471342"/>
          </a:xfrm>
          <a:custGeom>
            <a:avLst/>
            <a:gdLst>
              <a:gd name="connsiteX0" fmla="*/ 688090 w 1489699"/>
              <a:gd name="connsiteY0" fmla="*/ 48227 h 1471342"/>
              <a:gd name="connsiteX1" fmla="*/ 1478665 w 1489699"/>
              <a:gd name="connsiteY1" fmla="*/ 972152 h 1471342"/>
              <a:gd name="connsiteX2" fmla="*/ 30865 w 1489699"/>
              <a:gd name="connsiteY2" fmla="*/ 1448402 h 1471342"/>
              <a:gd name="connsiteX3" fmla="*/ 507115 w 1489699"/>
              <a:gd name="connsiteY3" fmla="*/ 267302 h 1471342"/>
              <a:gd name="connsiteX4" fmla="*/ 688090 w 1489699"/>
              <a:gd name="connsiteY4" fmla="*/ 48227 h 147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699" h="1471342">
                <a:moveTo>
                  <a:pt x="688090" y="48227"/>
                </a:moveTo>
                <a:cubicBezTo>
                  <a:pt x="850015" y="165702"/>
                  <a:pt x="1588203" y="738789"/>
                  <a:pt x="1478665" y="972152"/>
                </a:cubicBezTo>
                <a:cubicBezTo>
                  <a:pt x="1369127" y="1205515"/>
                  <a:pt x="192790" y="1565877"/>
                  <a:pt x="30865" y="1448402"/>
                </a:cubicBezTo>
                <a:cubicBezTo>
                  <a:pt x="-131060" y="1330927"/>
                  <a:pt x="391228" y="497489"/>
                  <a:pt x="507115" y="267302"/>
                </a:cubicBezTo>
                <a:cubicBezTo>
                  <a:pt x="623002" y="37115"/>
                  <a:pt x="526165" y="-69248"/>
                  <a:pt x="688090" y="48227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BDE9D273-982E-BAD3-67A3-143F35CEA23D}"/>
              </a:ext>
            </a:extLst>
          </p:cNvPr>
          <p:cNvSpPr/>
          <p:nvPr/>
        </p:nvSpPr>
        <p:spPr>
          <a:xfrm>
            <a:off x="3986176" y="3375277"/>
            <a:ext cx="1375613" cy="1568253"/>
          </a:xfrm>
          <a:custGeom>
            <a:avLst/>
            <a:gdLst>
              <a:gd name="connsiteX0" fmla="*/ 862049 w 1375613"/>
              <a:gd name="connsiteY0" fmla="*/ 53723 h 1568253"/>
              <a:gd name="connsiteX1" fmla="*/ 728699 w 1375613"/>
              <a:gd name="connsiteY1" fmla="*/ 129923 h 1568253"/>
              <a:gd name="connsiteX2" fmla="*/ 4799 w 1375613"/>
              <a:gd name="connsiteY2" fmla="*/ 739523 h 1568253"/>
              <a:gd name="connsiteX3" fmla="*/ 1128749 w 1375613"/>
              <a:gd name="connsiteY3" fmla="*/ 1568198 h 1568253"/>
              <a:gd name="connsiteX4" fmla="*/ 1357349 w 1375613"/>
              <a:gd name="connsiteY4" fmla="*/ 777623 h 1568253"/>
              <a:gd name="connsiteX5" fmla="*/ 862049 w 1375613"/>
              <a:gd name="connsiteY5" fmla="*/ 53723 h 156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613" h="1568253">
                <a:moveTo>
                  <a:pt x="862049" y="53723"/>
                </a:moveTo>
                <a:cubicBezTo>
                  <a:pt x="757274" y="-54227"/>
                  <a:pt x="871574" y="15623"/>
                  <a:pt x="728699" y="129923"/>
                </a:cubicBezTo>
                <a:cubicBezTo>
                  <a:pt x="585824" y="244223"/>
                  <a:pt x="-61876" y="499811"/>
                  <a:pt x="4799" y="739523"/>
                </a:cubicBezTo>
                <a:cubicBezTo>
                  <a:pt x="71474" y="979236"/>
                  <a:pt x="903324" y="1561848"/>
                  <a:pt x="1128749" y="1568198"/>
                </a:cubicBezTo>
                <a:cubicBezTo>
                  <a:pt x="1354174" y="1574548"/>
                  <a:pt x="1409736" y="1031623"/>
                  <a:pt x="1357349" y="777623"/>
                </a:cubicBezTo>
                <a:cubicBezTo>
                  <a:pt x="1304962" y="523623"/>
                  <a:pt x="966824" y="161673"/>
                  <a:pt x="862049" y="53723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4A58EA4E-F6A0-5BA1-A0B2-595B5024B164}"/>
              </a:ext>
            </a:extLst>
          </p:cNvPr>
          <p:cNvSpPr/>
          <p:nvPr/>
        </p:nvSpPr>
        <p:spPr>
          <a:xfrm>
            <a:off x="3919426" y="5361570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56DC982-9B9B-915A-A38B-17369DF9299D}"/>
              </a:ext>
            </a:extLst>
          </p:cNvPr>
          <p:cNvSpPr/>
          <p:nvPr/>
        </p:nvSpPr>
        <p:spPr>
          <a:xfrm>
            <a:off x="4911236" y="4115843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D658F5B-8E56-7753-A7AD-DBC4451F4DC2}"/>
              </a:ext>
            </a:extLst>
          </p:cNvPr>
          <p:cNvSpPr/>
          <p:nvPr/>
        </p:nvSpPr>
        <p:spPr>
          <a:xfrm>
            <a:off x="1581996" y="4223227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53E8374-90F0-15AA-2DB1-D09FC401E319}"/>
              </a:ext>
            </a:extLst>
          </p:cNvPr>
          <p:cNvSpPr/>
          <p:nvPr/>
        </p:nvSpPr>
        <p:spPr>
          <a:xfrm>
            <a:off x="3919426" y="2860446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B0F48C5-4FB9-152B-CBA2-AEF544C29A2F}"/>
              </a:ext>
            </a:extLst>
          </p:cNvPr>
          <p:cNvSpPr/>
          <p:nvPr/>
        </p:nvSpPr>
        <p:spPr>
          <a:xfrm>
            <a:off x="2948286" y="3767946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3522396-B8E5-0CB1-CA3E-6ED2AE26C074}"/>
              </a:ext>
            </a:extLst>
          </p:cNvPr>
          <p:cNvSpPr/>
          <p:nvPr/>
        </p:nvSpPr>
        <p:spPr>
          <a:xfrm>
            <a:off x="2509512" y="2985786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6E23D37-B233-5921-00A3-9A12AB933641}"/>
              </a:ext>
            </a:extLst>
          </p:cNvPr>
          <p:cNvSpPr/>
          <p:nvPr/>
        </p:nvSpPr>
        <p:spPr>
          <a:xfrm>
            <a:off x="4575979" y="3051121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C813DBC-26D6-2314-4893-41AFD0A8AD9A}"/>
              </a:ext>
            </a:extLst>
          </p:cNvPr>
          <p:cNvSpPr/>
          <p:nvPr/>
        </p:nvSpPr>
        <p:spPr>
          <a:xfrm>
            <a:off x="10596090" y="4178161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B5ADF1B-8100-0D90-1E80-23DB42D48140}"/>
              </a:ext>
            </a:extLst>
          </p:cNvPr>
          <p:cNvSpPr/>
          <p:nvPr/>
        </p:nvSpPr>
        <p:spPr>
          <a:xfrm>
            <a:off x="2314696" y="5321266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B6E8BDB-16B0-01D8-6316-A1C847E0FABE}"/>
              </a:ext>
            </a:extLst>
          </p:cNvPr>
          <p:cNvSpPr/>
          <p:nvPr/>
        </p:nvSpPr>
        <p:spPr>
          <a:xfrm>
            <a:off x="10763596" y="4663431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7007871-8C8D-B5AB-DD37-6DCE00479E83}"/>
              </a:ext>
            </a:extLst>
          </p:cNvPr>
          <p:cNvSpPr/>
          <p:nvPr/>
        </p:nvSpPr>
        <p:spPr>
          <a:xfrm>
            <a:off x="2257425" y="4350217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DC87E37-F627-9ED5-A11B-BF4FE0FFDC32}"/>
              </a:ext>
            </a:extLst>
          </p:cNvPr>
          <p:cNvSpPr/>
          <p:nvPr/>
        </p:nvSpPr>
        <p:spPr>
          <a:xfrm>
            <a:off x="3133725" y="6097773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6A02436-97B5-1C3B-ECB7-7BC51E79BAF0}"/>
              </a:ext>
            </a:extLst>
          </p:cNvPr>
          <p:cNvSpPr/>
          <p:nvPr/>
        </p:nvSpPr>
        <p:spPr>
          <a:xfrm>
            <a:off x="4524390" y="5248204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A16AF4B2-3E58-8E1A-689A-F8AEC0BFC843}"/>
              </a:ext>
            </a:extLst>
          </p:cNvPr>
          <p:cNvSpPr/>
          <p:nvPr/>
        </p:nvSpPr>
        <p:spPr>
          <a:xfrm>
            <a:off x="3300696" y="3373823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66678CC6-4036-F602-B599-9E3BC9CFF829}"/>
              </a:ext>
            </a:extLst>
          </p:cNvPr>
          <p:cNvSpPr/>
          <p:nvPr/>
        </p:nvSpPr>
        <p:spPr>
          <a:xfrm>
            <a:off x="2595237" y="3879466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20B6016-E495-3E52-2F4F-7345EB42776B}"/>
              </a:ext>
            </a:extLst>
          </p:cNvPr>
          <p:cNvSpPr/>
          <p:nvPr/>
        </p:nvSpPr>
        <p:spPr>
          <a:xfrm>
            <a:off x="2367360" y="4948595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AB3FBBD7-B902-EABA-48F9-653EBD5750A9}"/>
              </a:ext>
            </a:extLst>
          </p:cNvPr>
          <p:cNvSpPr/>
          <p:nvPr/>
        </p:nvSpPr>
        <p:spPr>
          <a:xfrm>
            <a:off x="3624976" y="4861241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E917D7D-CFBA-7A43-F09A-464EEAEFF8F3}"/>
              </a:ext>
            </a:extLst>
          </p:cNvPr>
          <p:cNvSpPr/>
          <p:nvPr/>
        </p:nvSpPr>
        <p:spPr>
          <a:xfrm>
            <a:off x="2750823" y="3148937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0CC3A71-AF3A-68E3-5EF6-A58FCD799F95}"/>
              </a:ext>
            </a:extLst>
          </p:cNvPr>
          <p:cNvSpPr/>
          <p:nvPr/>
        </p:nvSpPr>
        <p:spPr>
          <a:xfrm>
            <a:off x="1765877" y="3423217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077B079-6733-CD24-9955-4ABB01077468}"/>
              </a:ext>
            </a:extLst>
          </p:cNvPr>
          <p:cNvSpPr/>
          <p:nvPr/>
        </p:nvSpPr>
        <p:spPr>
          <a:xfrm>
            <a:off x="1747862" y="5577333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793820C0-8251-297D-4F7F-1C23203CCEFE}"/>
              </a:ext>
            </a:extLst>
          </p:cNvPr>
          <p:cNvSpPr/>
          <p:nvPr/>
        </p:nvSpPr>
        <p:spPr>
          <a:xfrm>
            <a:off x="2872732" y="6091710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66A45675-0243-71CE-9B4B-0E65DE00B837}"/>
              </a:ext>
            </a:extLst>
          </p:cNvPr>
          <p:cNvSpPr/>
          <p:nvPr/>
        </p:nvSpPr>
        <p:spPr>
          <a:xfrm>
            <a:off x="5061957" y="3702525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0AC8BCAC-C32A-5AE7-F9A8-418C350396B1}"/>
              </a:ext>
            </a:extLst>
          </p:cNvPr>
          <p:cNvSpPr/>
          <p:nvPr/>
        </p:nvSpPr>
        <p:spPr>
          <a:xfrm>
            <a:off x="3948396" y="4098517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40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4A1033C9-EF49-A17E-98A2-85BE0BD03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822" y="818695"/>
            <a:ext cx="2262599" cy="15132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A8EC0B1-7943-797E-4618-06B35F4B0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859" y="598000"/>
            <a:ext cx="2695642" cy="1733954"/>
          </a:xfrm>
          <a:prstGeom prst="rect">
            <a:avLst/>
          </a:prstGeom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9528EB4-F1E1-DB25-409D-D8A292C66D37}"/>
              </a:ext>
            </a:extLst>
          </p:cNvPr>
          <p:cNvCxnSpPr/>
          <p:nvPr/>
        </p:nvCxnSpPr>
        <p:spPr>
          <a:xfrm flipV="1">
            <a:off x="4958421" y="1464977"/>
            <a:ext cx="1594779" cy="17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图片 26" descr="\documentclass{article}&#10;\usepackage{amsmath}&#10;\pagestyle{empty}&#10;\begin{document}&#10;&#10;$$&#10;\cal G\rightarrow \cal H&#10;$$&#10;&#10;\end{document}" title="IguanaTex Bitmap Display">
            <a:extLst>
              <a:ext uri="{FF2B5EF4-FFF2-40B4-BE49-F238E27FC236}">
                <a16:creationId xmlns:a16="http://schemas.microsoft.com/office/drawing/2014/main" id="{FE1D3187-A0EA-2694-EBEF-281FFC1441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18" y="1188975"/>
            <a:ext cx="901486" cy="250514"/>
          </a:xfrm>
          <a:prstGeom prst="rect">
            <a:avLst/>
          </a:prstGeom>
        </p:spPr>
      </p:pic>
      <p:pic>
        <p:nvPicPr>
          <p:cNvPr id="28" name="图片 27" descr="\documentclass{article}&#10;\usepackage{amsmath}&#10;\pagestyle{empty}&#10;\begin{document}&#10;&#10;$$&#10;\pi_1({\cal G}/{\cal H}) \not = I&#10;$$&#10;&#10;\end{document}" title="IguanaTex Bitmap Display">
            <a:extLst>
              <a:ext uri="{FF2B5EF4-FFF2-40B4-BE49-F238E27FC236}">
                <a16:creationId xmlns:a16="http://schemas.microsoft.com/office/drawing/2014/main" id="{43049944-A689-A775-9C0C-A598BF7505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77" y="1508685"/>
            <a:ext cx="1704228" cy="305371"/>
          </a:xfrm>
          <a:prstGeom prst="rect">
            <a:avLst/>
          </a:prstGeom>
        </p:spPr>
      </p:pic>
      <p:pic>
        <p:nvPicPr>
          <p:cNvPr id="8" name="图片 7" descr="\documentclass{article}&#10;\usepackage{amsmath}&#10;\pagestyle{empty}&#10;\begin{document}&#10;&#10;$$&#10;\mathrm{SO}(10)\left\{\begin{array}{ccccc}\xrightarrow{1}&amp;4_\mathrm{C} 2_\mathrm{L} 2_\mathrm{R}&amp;\longrightarrow&amp;\cdots\\&#10;\xrightarrow{1,2}&amp;4_\mathrm{C} 2_\mathrm{L} 2_\mathrm{R} Z_2^\mathrm{C}&amp;\longrightarrow&amp;\cdots\\&#10;\xrightarrow{1,2}&amp;4_\mathrm{C} 2_\mathrm{L} 1_\mathrm{R} Z_2^\mathrm{C}&amp;\longrightarrow&amp;\cdots\\\xrightarrow{1,2}&amp;4_\mathrm{C} 2_\mathrm{L} 1_\mathrm{R}&amp;\longrightarrow&amp;\cdots\\\xrightarrow{1,2}&amp;3_\mathrm{C} 2_\mathrm{L} 2_\mathrm{R} 1_\mathrm{B-L} Z_2^\mathrm{C}&amp;\longrightarrow&amp;\cdots\\\xrightarrow{1}&amp;3_\mathrm{C} 2_\mathrm{L} 2_\mathrm{R} 1_\mathrm{B-L}&amp;\longrightarrow&amp;\cdots\\\xrightarrow{1}&amp;3_\mathrm{C} 2_\mathrm{L} 1_\mathrm{R} 1_\mathrm{B-L}&amp;\xrightarrow{2 (2)}&amp;\mathrm{G_{SM}} (Z_2)\\\xrightarrow{1 (1,2)}&amp;\mathrm{G_{SM}} (Z_2)\end{array}\right.&#10;$$&#10;&#10;\end{document}" title="IguanaTex Bitmap Display">
            <a:extLst>
              <a:ext uri="{FF2B5EF4-FFF2-40B4-BE49-F238E27FC236}">
                <a16:creationId xmlns:a16="http://schemas.microsoft.com/office/drawing/2014/main" id="{F0307E51-B151-7F99-6D90-665DACE2F1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" y="2703501"/>
            <a:ext cx="5836190" cy="3070476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$$&#10;4_{\mathrm{C}}2_{\mathrm{L}}2_{\mathrm{R}}Z_{2}^{\mathrm{C}}\quad\left\{\begin{array}{l}\xrightarrow1\quad\quad3_{\mathrm{C}}2_{\mathrm{L}}2_{\mathrm{R}}1_{\mathrm{B}-\mathrm{L}}Z_{2}^{\mathrm{C}}\quad\longrightarrow\quad\cdots\\\xrightarrow1\quad\quad4_{\mathrm{C}}2_{\mathrm{L}}1_{\mathrm{R}}Z_{2}^{\mathrm{C}}\quad\quad\quad\longrightarrow\quad\cdots\\\xrightarrow3\quad\quad4_{\mathrm{C}}2_{\mathrm{L}}2_{\mathrm{R}}\quad\quad\quad\;\quad\longrightarrow\quad\cdots\\\xrightarrow{1}\quad\quad4_{\mathrm{C}}2_{\mathrm{L}}1_{\mathrm{R}}\quad\quad\quad\ \quad\longrightarrow\quad\cdots\\\xrightarrow{1,3}\quad\quad3_{\mathrm{C}}2_{\mathrm{L}}2_{\mathrm{R}}1_{\mathrm{B}-\mathrm{L}}\quad\quad\longrightarrow\quad\cdots\\\xrightarrow{1,3}\quad\quad3_{\mathrm{C}}2_{\mathrm{L}}1_{\mathrm{R}}1_{\mathrm{B}-\mathrm{L}}\quad\quad\longrightarrow\quad\cdots\\\xrightarrow{1,3(1,2,3)}\mathrm{G}_{\mathrm{SM}}\left(Z_{2}\right) \quad\quad\;\quad\longrightarrow\quad\cdots\end{array}\right.&#10;$$&#10;&#10;\end{document}" title="IguanaTex Bitmap Display">
            <a:extLst>
              <a:ext uri="{FF2B5EF4-FFF2-40B4-BE49-F238E27FC236}">
                <a16:creationId xmlns:a16="http://schemas.microsoft.com/office/drawing/2014/main" id="{6569E478-6116-718E-B5B5-310BDBDE46C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05" y="2922929"/>
            <a:ext cx="5830095" cy="2631619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B2503A9-C88A-074E-2AEA-1F687B770E49}"/>
              </a:ext>
            </a:extLst>
          </p:cNvPr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2CB9EF6-FEAF-1118-F13D-2F19D600C6B2}"/>
              </a:ext>
            </a:extLst>
          </p:cNvPr>
          <p:cNvSpPr txBox="1"/>
          <p:nvPr/>
        </p:nvSpPr>
        <p:spPr>
          <a:xfrm>
            <a:off x="1027783" y="13225"/>
            <a:ext cx="1037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Topological Defects and GUT Symmetry Breaking</a:t>
            </a:r>
            <a:endParaRPr lang="zh-CN" altLang="en-US" sz="32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9811CAA-C243-74F5-5148-F954B3B4768C}"/>
              </a:ext>
            </a:extLst>
          </p:cNvPr>
          <p:cNvSpPr txBox="1"/>
          <p:nvPr/>
        </p:nvSpPr>
        <p:spPr>
          <a:xfrm>
            <a:off x="3236107" y="5921446"/>
            <a:ext cx="62515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Jeannerot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hep-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/0308134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32213" y="172187"/>
            <a:ext cx="286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Delayed Scaling Scenario</a:t>
            </a:r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275114" y="1170244"/>
            <a:ext cx="9173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monopole can be diluted enough to a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superhorizon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scale and prevent the string network from spoiling.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dilution, the average separation between long strings becomes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subhorizion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string network forms much later than inflation and reheating period.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A85295-5CDC-237E-98B9-4BD12F84EB55}"/>
              </a:ext>
            </a:extLst>
          </p:cNvPr>
          <p:cNvSpPr txBox="1"/>
          <p:nvPr/>
        </p:nvSpPr>
        <p:spPr>
          <a:xfrm>
            <a:off x="932212" y="831690"/>
            <a:ext cx="777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non-detection at high frequency can be avoid if symmetry breaks during inflation.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4C9CD9-2F94-C5BE-EE3C-751375089247}"/>
              </a:ext>
            </a:extLst>
          </p:cNvPr>
          <p:cNvSpPr txBox="1"/>
          <p:nvPr/>
        </p:nvSpPr>
        <p:spPr>
          <a:xfrm>
            <a:off x="932212" y="2013781"/>
            <a:ext cx="971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 string separation when symmetry break is                                        , with      being the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scalaron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mass.</a:t>
            </a:r>
          </a:p>
        </p:txBody>
      </p:sp>
      <p:pic>
        <p:nvPicPr>
          <p:cNvPr id="12" name="图片 11" descr="\documentclass{article}&#10;\usepackage{amsmath}&#10;\pagestyle{empty}&#10;\begin{document}&#10;&#10;$$&#10;L_{\mathrm{sb}} =\zeta H^{-1}_\mathrm{inf}=2\zeta M^{-1}&#10;$$&#10;&#10;\end{document}" title="IguanaTex Bitmap Display">
            <a:extLst>
              <a:ext uri="{FF2B5EF4-FFF2-40B4-BE49-F238E27FC236}">
                <a16:creationId xmlns:a16="http://schemas.microsoft.com/office/drawing/2014/main" id="{0B7189FA-9AE7-0531-5617-E3415598A2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70" y="2082104"/>
            <a:ext cx="1955359" cy="241371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$$&#10;M&#10;$$&#10;&#10;\end{document}" title="IguanaTex Bitmap Display">
            <a:extLst>
              <a:ext uri="{FF2B5EF4-FFF2-40B4-BE49-F238E27FC236}">
                <a16:creationId xmlns:a16="http://schemas.microsoft.com/office/drawing/2014/main" id="{1418AB50-5D30-980E-CE41-ACECD2D5C8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95" y="2133913"/>
            <a:ext cx="204801" cy="1377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D12A248-A420-B381-0467-0AB9153EE3A5}"/>
              </a:ext>
            </a:extLst>
          </p:cNvPr>
          <p:cNvSpPr txBox="1"/>
          <p:nvPr/>
        </p:nvSpPr>
        <p:spPr>
          <a:xfrm>
            <a:off x="932212" y="2339795"/>
            <a:ext cx="971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symmetry breaking to the end of inflation, the e-fold number is          . </a:t>
            </a:r>
          </a:p>
        </p:txBody>
      </p:sp>
      <p:pic>
        <p:nvPicPr>
          <p:cNvPr id="19" name="图片 18" descr="\documentclass{article}&#10;\usepackage{amsmath}&#10;\pagestyle{empty}&#10;\begin{document}&#10;&#10;$$&#10;\Delta N_{\mathrm{cs}}&#10;$$&#10;&#10;\end{document}" title="IguanaTex Bitmap Display">
            <a:extLst>
              <a:ext uri="{FF2B5EF4-FFF2-40B4-BE49-F238E27FC236}">
                <a16:creationId xmlns:a16="http://schemas.microsoft.com/office/drawing/2014/main" id="{5E8F4B30-D406-9701-0668-356987263E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25" y="2442431"/>
            <a:ext cx="452267" cy="17676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F4C7887-149C-D217-0E12-DE0CB0A5D797}"/>
              </a:ext>
            </a:extLst>
          </p:cNvPr>
          <p:cNvSpPr txBox="1"/>
          <p:nvPr/>
        </p:nvSpPr>
        <p:spPr>
          <a:xfrm>
            <a:off x="924701" y="2679331"/>
            <a:ext cx="971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separation of long string when inflation ends is                                  . </a:t>
            </a:r>
          </a:p>
        </p:txBody>
      </p:sp>
      <p:pic>
        <p:nvPicPr>
          <p:cNvPr id="27" name="图片 26" descr="\documentclass{article}&#10;\usepackage{amsmath}&#10;\pagestyle{empty}&#10;\begin{document}&#10;&#10;$$&#10;L_{\mathrm{ie}} =2\mathrm{e}^{\Delta N_{\mathrm{cs}}} \zeta M^{-1}&#10;$$&#10;&#10;\end{document}" title="IguanaTex Bitmap Display">
            <a:extLst>
              <a:ext uri="{FF2B5EF4-FFF2-40B4-BE49-F238E27FC236}">
                <a16:creationId xmlns:a16="http://schemas.microsoft.com/office/drawing/2014/main" id="{A40F663B-F1E6-DD7B-485D-2C9E34BEF63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46" y="2730341"/>
            <a:ext cx="1633529" cy="22674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25D78F2-C737-D2D6-CB4D-987E4947EA0E}"/>
              </a:ext>
            </a:extLst>
          </p:cNvPr>
          <p:cNvSpPr txBox="1"/>
          <p:nvPr/>
        </p:nvSpPr>
        <p:spPr>
          <a:xfrm>
            <a:off x="932212" y="3078397"/>
            <a:ext cx="591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separation grows after inflation                                            .                                            </a:t>
            </a:r>
          </a:p>
        </p:txBody>
      </p:sp>
      <p:pic>
        <p:nvPicPr>
          <p:cNvPr id="31" name="图片 30" descr="\documentclass{article}&#10;\usepackage{amsmath}&#10;\pagestyle{empty}&#10;\begin{document}&#10;&#10;$$&#10;L_{\mathrm{ie}} =2\mathrm{e}^{\Delta N_{\mathrm{cs}}} \zeta M^{-1} \frac{a(z)}{a_{\mathrm{ie}}}&#10;$$&#10;&#10;\end{document}" title="IguanaTex Bitmap Display">
            <a:extLst>
              <a:ext uri="{FF2B5EF4-FFF2-40B4-BE49-F238E27FC236}">
                <a16:creationId xmlns:a16="http://schemas.microsoft.com/office/drawing/2014/main" id="{1A8ED59B-7C11-2B8E-3C28-3644C36210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65" y="3049494"/>
            <a:ext cx="2050445" cy="45957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58C53053-5C08-BED1-2B01-7D36CAB5E8E7}"/>
              </a:ext>
            </a:extLst>
          </p:cNvPr>
          <p:cNvSpPr txBox="1"/>
          <p:nvPr/>
        </p:nvSpPr>
        <p:spPr>
          <a:xfrm>
            <a:off x="924701" y="3538720"/>
            <a:ext cx="9067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velocity-dependent one-scale (VOS) model, the string network forms when                                      .</a:t>
            </a:r>
          </a:p>
        </p:txBody>
      </p:sp>
      <p:pic>
        <p:nvPicPr>
          <p:cNvPr id="34" name="图片 33" descr="\documentclass{article}&#10;\usepackage{amsmath}&#10;\pagestyle{empty}&#10;\begin{document}&#10;&#10;$$&#10;L(t)=\xi_{\mathrm{r}}t=\xi_{\mathrm{r}}/(2H)&#10;$$&#10;&#10;\end{document}" title="IguanaTex Bitmap Display">
            <a:extLst>
              <a:ext uri="{FF2B5EF4-FFF2-40B4-BE49-F238E27FC236}">
                <a16:creationId xmlns:a16="http://schemas.microsoft.com/office/drawing/2014/main" id="{38EAC3EA-C2A0-EFC8-03BE-CB17E898CFA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11" y="3625256"/>
            <a:ext cx="1822476" cy="203581"/>
          </a:xfrm>
          <a:prstGeom prst="rect">
            <a:avLst/>
          </a:prstGeom>
        </p:spPr>
      </p:pic>
      <p:pic>
        <p:nvPicPr>
          <p:cNvPr id="40" name="图片 39" descr="\documentclass{article}&#10;\usepackage{amsmath}&#10;\pagestyle{empty}&#10;\begin{document}&#10;&#10;$$&#10;z_\mathrm{sc} \simeq \left(\frac{45}{2 \pi^2 g_*}\right)^{1/4} \left(\frac{g_{*s}(z_\mathrm{sc})}{g_{*s}^0}\right)^{1/3}  e^{-\Delta N_\mathrm{cs}} \frac{\xi_r}{\zeta} \frac{\sqrt{M M_\mathrm{pl}}}{T_0}&#10;$$&#10;&#10;\end{document}" title="IguanaTex Bitmap Display">
            <a:extLst>
              <a:ext uri="{FF2B5EF4-FFF2-40B4-BE49-F238E27FC236}">
                <a16:creationId xmlns:a16="http://schemas.microsoft.com/office/drawing/2014/main" id="{AB3D5198-F6B9-0DF9-8A9F-B477C55FCC7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22" y="4205066"/>
            <a:ext cx="4572648" cy="541257"/>
          </a:xfrm>
          <a:prstGeom prst="rect">
            <a:avLst/>
          </a:prstGeom>
        </p:spPr>
      </p:pic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E6550B8-F2C4-E069-72CF-2C128079F80D}"/>
              </a:ext>
            </a:extLst>
          </p:cNvPr>
          <p:cNvCxnSpPr>
            <a:cxnSpLocks/>
          </p:cNvCxnSpPr>
          <p:nvPr/>
        </p:nvCxnSpPr>
        <p:spPr>
          <a:xfrm flipH="1">
            <a:off x="3430810" y="4746323"/>
            <a:ext cx="918555" cy="5155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F94807CA-8B4E-94D4-2553-F60B5D0BD799}"/>
              </a:ext>
            </a:extLst>
          </p:cNvPr>
          <p:cNvCxnSpPr>
            <a:cxnSpLocks/>
          </p:cNvCxnSpPr>
          <p:nvPr/>
        </p:nvCxnSpPr>
        <p:spPr>
          <a:xfrm>
            <a:off x="7420298" y="4738313"/>
            <a:ext cx="0" cy="5671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5091F03D-316F-C4EC-5107-94C4DE810691}"/>
              </a:ext>
            </a:extLst>
          </p:cNvPr>
          <p:cNvCxnSpPr>
            <a:cxnSpLocks/>
          </p:cNvCxnSpPr>
          <p:nvPr/>
        </p:nvCxnSpPr>
        <p:spPr>
          <a:xfrm>
            <a:off x="7869370" y="4382638"/>
            <a:ext cx="577628" cy="1861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581B2A6-767C-3ABA-E01B-57FDC24F0F8E}"/>
              </a:ext>
            </a:extLst>
          </p:cNvPr>
          <p:cNvCxnSpPr>
            <a:cxnSpLocks/>
          </p:cNvCxnSpPr>
          <p:nvPr/>
        </p:nvCxnSpPr>
        <p:spPr>
          <a:xfrm>
            <a:off x="5421147" y="4746323"/>
            <a:ext cx="8814" cy="7025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DF44FBD5-FA7B-CEC3-84C6-AAAB73807E46}"/>
              </a:ext>
            </a:extLst>
          </p:cNvPr>
          <p:cNvSpPr txBox="1"/>
          <p:nvPr/>
        </p:nvSpPr>
        <p:spPr>
          <a:xfrm>
            <a:off x="2537389" y="5218389"/>
            <a:ext cx="171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relativistic species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CB21BDD-2BE7-F306-23DB-978E86E251C5}"/>
              </a:ext>
            </a:extLst>
          </p:cNvPr>
          <p:cNvSpPr txBox="1"/>
          <p:nvPr/>
        </p:nvSpPr>
        <p:spPr>
          <a:xfrm>
            <a:off x="6559496" y="5279570"/>
            <a:ext cx="171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CMB temperature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9EBFD6F-D32C-29D0-A7E1-8E253C5087EA}"/>
              </a:ext>
            </a:extLst>
          </p:cNvPr>
          <p:cNvSpPr txBox="1"/>
          <p:nvPr/>
        </p:nvSpPr>
        <p:spPr>
          <a:xfrm>
            <a:off x="8373495" y="4427539"/>
            <a:ext cx="2016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Planck mass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E1BD502-742E-41D0-CC3B-6C6187D26E33}"/>
              </a:ext>
            </a:extLst>
          </p:cNvPr>
          <p:cNvSpPr txBox="1"/>
          <p:nvPr/>
        </p:nvSpPr>
        <p:spPr>
          <a:xfrm>
            <a:off x="4442328" y="5474803"/>
            <a:ext cx="2031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umber of relativistic degree of freedom for entropy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流程图: 接点 143"/>
          <p:cNvSpPr/>
          <p:nvPr/>
        </p:nvSpPr>
        <p:spPr>
          <a:xfrm>
            <a:off x="3814723" y="5604357"/>
            <a:ext cx="321825" cy="338554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流程图: 接点 142"/>
          <p:cNvSpPr/>
          <p:nvPr/>
        </p:nvSpPr>
        <p:spPr>
          <a:xfrm>
            <a:off x="2927276" y="4584034"/>
            <a:ext cx="321825" cy="338554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7783" y="13225"/>
            <a:ext cx="289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Cosmic String</a:t>
            </a:r>
            <a:endParaRPr lang="zh-CN" altLang="en-US" sz="3200" b="1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822" y="1088955"/>
            <a:ext cx="2262599" cy="15132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859" y="868260"/>
            <a:ext cx="2695642" cy="1733954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 flipV="1">
            <a:off x="3815421" y="1735237"/>
            <a:ext cx="1594779" cy="17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 descr="\documentclass{article}&#10;\usepackage{amsmath}&#10;\pagestyle{empty}&#10;\begin{document}&#10;&#10;$$&#10;\cal G\rightarrow \cal H&#10;$$&#10;&#10;\end{document}" title="IguanaTex Bitmap Display">
            <a:extLst>
              <a:ext uri="{FF2B5EF4-FFF2-40B4-BE49-F238E27FC236}">
                <a16:creationId xmlns:a16="http://schemas.microsoft.com/office/drawing/2014/main" id="{8121C32F-5F7A-6C1E-6520-602CDD6C26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18" y="1459235"/>
            <a:ext cx="901486" cy="250514"/>
          </a:xfrm>
          <a:prstGeom prst="rect">
            <a:avLst/>
          </a:prstGeom>
        </p:spPr>
      </p:pic>
      <p:pic>
        <p:nvPicPr>
          <p:cNvPr id="5" name="图片 4" descr="\documentclass{article}&#10;\usepackage{amsmath}&#10;\pagestyle{empty}&#10;\begin{document}&#10;&#10;$$&#10;\pi_1({\cal G}/{\cal H}) \not = I&#10;$$&#10;&#10;\end{document}" title="IguanaTex Bitmap Display">
            <a:extLst>
              <a:ext uri="{FF2B5EF4-FFF2-40B4-BE49-F238E27FC236}">
                <a16:creationId xmlns:a16="http://schemas.microsoft.com/office/drawing/2014/main" id="{72E8C989-3C98-5615-9EE3-3696AAE71AD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77" y="1778945"/>
            <a:ext cx="1704228" cy="305371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1027784" y="109090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</a:t>
            </a:r>
            <a:endParaRPr lang="zh-CN" altLang="en-US" sz="2400" dirty="0"/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8"/>
          <a:srcRect l="8809" t="5529"/>
          <a:stretch>
            <a:fillRect/>
          </a:stretch>
        </p:blipFill>
        <p:spPr>
          <a:xfrm>
            <a:off x="3869200" y="2783028"/>
            <a:ext cx="1487219" cy="1510686"/>
          </a:xfrm>
          <a:prstGeom prst="rect">
            <a:avLst/>
          </a:prstGeom>
        </p:spPr>
      </p:pic>
      <p:cxnSp>
        <p:nvCxnSpPr>
          <p:cNvPr id="118" name="直接箭头连接符 117"/>
          <p:cNvCxnSpPr>
            <a:cxnSpLocks/>
            <a:endCxn id="136" idx="3"/>
          </p:cNvCxnSpPr>
          <p:nvPr/>
        </p:nvCxnSpPr>
        <p:spPr>
          <a:xfrm flipH="1">
            <a:off x="9318336" y="2180893"/>
            <a:ext cx="1651413" cy="11957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文本框 119"/>
          <p:cNvSpPr txBox="1"/>
          <p:nvPr/>
        </p:nvSpPr>
        <p:spPr>
          <a:xfrm>
            <a:off x="1033653" y="2602044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131" name="任意多边形: 形状 130"/>
          <p:cNvSpPr/>
          <p:nvPr/>
        </p:nvSpPr>
        <p:spPr>
          <a:xfrm>
            <a:off x="9469628" y="1133899"/>
            <a:ext cx="2686050" cy="774254"/>
          </a:xfrm>
          <a:custGeom>
            <a:avLst/>
            <a:gdLst>
              <a:gd name="connsiteX0" fmla="*/ 0 w 2686050"/>
              <a:gd name="connsiteY0" fmla="*/ 774254 h 774254"/>
              <a:gd name="connsiteX1" fmla="*/ 1152525 w 2686050"/>
              <a:gd name="connsiteY1" fmla="*/ 69404 h 774254"/>
              <a:gd name="connsiteX2" fmla="*/ 2686050 w 2686050"/>
              <a:gd name="connsiteY2" fmla="*/ 21779 h 77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774254">
                <a:moveTo>
                  <a:pt x="0" y="774254"/>
                </a:moveTo>
                <a:cubicBezTo>
                  <a:pt x="352425" y="484535"/>
                  <a:pt x="704850" y="194817"/>
                  <a:pt x="1152525" y="69404"/>
                </a:cubicBezTo>
                <a:cubicBezTo>
                  <a:pt x="1600200" y="-56009"/>
                  <a:pt x="2419350" y="28129"/>
                  <a:pt x="2686050" y="2177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任意多边形: 形状 131"/>
          <p:cNvSpPr/>
          <p:nvPr/>
        </p:nvSpPr>
        <p:spPr>
          <a:xfrm>
            <a:off x="9326753" y="1289028"/>
            <a:ext cx="2286000" cy="914400"/>
          </a:xfrm>
          <a:custGeom>
            <a:avLst/>
            <a:gdLst>
              <a:gd name="connsiteX0" fmla="*/ 0 w 2286000"/>
              <a:gd name="connsiteY0" fmla="*/ 0 h 914400"/>
              <a:gd name="connsiteX1" fmla="*/ 714375 w 2286000"/>
              <a:gd name="connsiteY1" fmla="*/ 647700 h 914400"/>
              <a:gd name="connsiteX2" fmla="*/ 2286000 w 22860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914400">
                <a:moveTo>
                  <a:pt x="0" y="0"/>
                </a:moveTo>
                <a:cubicBezTo>
                  <a:pt x="166687" y="247650"/>
                  <a:pt x="333375" y="495300"/>
                  <a:pt x="714375" y="647700"/>
                </a:cubicBezTo>
                <a:cubicBezTo>
                  <a:pt x="1095375" y="800100"/>
                  <a:pt x="1690687" y="857250"/>
                  <a:pt x="2286000" y="9144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任意多边形: 形状 132"/>
          <p:cNvSpPr/>
          <p:nvPr/>
        </p:nvSpPr>
        <p:spPr>
          <a:xfrm>
            <a:off x="10326878" y="1022328"/>
            <a:ext cx="1781175" cy="1390650"/>
          </a:xfrm>
          <a:custGeom>
            <a:avLst/>
            <a:gdLst>
              <a:gd name="connsiteX0" fmla="*/ 0 w 1781175"/>
              <a:gd name="connsiteY0" fmla="*/ 1390650 h 1390650"/>
              <a:gd name="connsiteX1" fmla="*/ 1000125 w 1781175"/>
              <a:gd name="connsiteY1" fmla="*/ 828675 h 1390650"/>
              <a:gd name="connsiteX2" fmla="*/ 1781175 w 1781175"/>
              <a:gd name="connsiteY2" fmla="*/ 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1175" h="1390650">
                <a:moveTo>
                  <a:pt x="0" y="1390650"/>
                </a:moveTo>
                <a:cubicBezTo>
                  <a:pt x="351631" y="1225550"/>
                  <a:pt x="703263" y="1060450"/>
                  <a:pt x="1000125" y="828675"/>
                </a:cubicBezTo>
                <a:cubicBezTo>
                  <a:pt x="1296987" y="596900"/>
                  <a:pt x="1325563" y="163512"/>
                  <a:pt x="17811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4" name="直接箭头连接符 133"/>
          <p:cNvCxnSpPr>
            <a:cxnSpLocks/>
            <a:stCxn id="132" idx="1"/>
          </p:cNvCxnSpPr>
          <p:nvPr/>
        </p:nvCxnSpPr>
        <p:spPr>
          <a:xfrm flipH="1">
            <a:off x="5343525" y="1936728"/>
            <a:ext cx="4697603" cy="16048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任意多边形: 形状 135"/>
          <p:cNvSpPr/>
          <p:nvPr/>
        </p:nvSpPr>
        <p:spPr>
          <a:xfrm>
            <a:off x="7455715" y="3097596"/>
            <a:ext cx="1870774" cy="1103003"/>
          </a:xfrm>
          <a:custGeom>
            <a:avLst/>
            <a:gdLst>
              <a:gd name="connsiteX0" fmla="*/ 5246 w 1870774"/>
              <a:gd name="connsiteY0" fmla="*/ 574347 h 1103003"/>
              <a:gd name="connsiteX1" fmla="*/ 595796 w 1870774"/>
              <a:gd name="connsiteY1" fmla="*/ 21897 h 1103003"/>
              <a:gd name="connsiteX2" fmla="*/ 1519721 w 1870774"/>
              <a:gd name="connsiteY2" fmla="*/ 126672 h 1103003"/>
              <a:gd name="connsiteX3" fmla="*/ 1862621 w 1870774"/>
              <a:gd name="connsiteY3" fmla="*/ 279072 h 1103003"/>
              <a:gd name="connsiteX4" fmla="*/ 1224446 w 1870774"/>
              <a:gd name="connsiteY4" fmla="*/ 1069647 h 1103003"/>
              <a:gd name="connsiteX5" fmla="*/ 357671 w 1870774"/>
              <a:gd name="connsiteY5" fmla="*/ 917247 h 1103003"/>
              <a:gd name="connsiteX6" fmla="*/ 5246 w 1870774"/>
              <a:gd name="connsiteY6" fmla="*/ 574347 h 110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774" h="1103003">
                <a:moveTo>
                  <a:pt x="5246" y="574347"/>
                </a:moveTo>
                <a:cubicBezTo>
                  <a:pt x="44933" y="425122"/>
                  <a:pt x="343383" y="96510"/>
                  <a:pt x="595796" y="21897"/>
                </a:cubicBezTo>
                <a:cubicBezTo>
                  <a:pt x="848209" y="-52716"/>
                  <a:pt x="1308584" y="83810"/>
                  <a:pt x="1519721" y="126672"/>
                </a:cubicBezTo>
                <a:cubicBezTo>
                  <a:pt x="1730858" y="169534"/>
                  <a:pt x="1911833" y="121910"/>
                  <a:pt x="1862621" y="279072"/>
                </a:cubicBezTo>
                <a:cubicBezTo>
                  <a:pt x="1813409" y="436234"/>
                  <a:pt x="1475271" y="963285"/>
                  <a:pt x="1224446" y="1069647"/>
                </a:cubicBezTo>
                <a:cubicBezTo>
                  <a:pt x="973621" y="1176009"/>
                  <a:pt x="557696" y="1001384"/>
                  <a:pt x="357671" y="917247"/>
                </a:cubicBezTo>
                <a:cubicBezTo>
                  <a:pt x="157646" y="833110"/>
                  <a:pt x="-34441" y="723572"/>
                  <a:pt x="5246" y="57434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文本框 136"/>
          <p:cNvSpPr txBox="1"/>
          <p:nvPr/>
        </p:nvSpPr>
        <p:spPr>
          <a:xfrm>
            <a:off x="9951391" y="2965373"/>
            <a:ext cx="178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Intersection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9" name="任意多边形: 形状 138"/>
          <p:cNvSpPr/>
          <p:nvPr/>
        </p:nvSpPr>
        <p:spPr>
          <a:xfrm>
            <a:off x="3089316" y="4554993"/>
            <a:ext cx="1781292" cy="1273618"/>
          </a:xfrm>
          <a:custGeom>
            <a:avLst/>
            <a:gdLst>
              <a:gd name="connsiteX0" fmla="*/ 0 w 1781292"/>
              <a:gd name="connsiteY0" fmla="*/ 177812 h 1292237"/>
              <a:gd name="connsiteX1" fmla="*/ 923925 w 1781292"/>
              <a:gd name="connsiteY1" fmla="*/ 25412 h 1292237"/>
              <a:gd name="connsiteX2" fmla="*/ 1781175 w 1781292"/>
              <a:gd name="connsiteY2" fmla="*/ 644537 h 1292237"/>
              <a:gd name="connsiteX3" fmla="*/ 866775 w 1781292"/>
              <a:gd name="connsiteY3" fmla="*/ 1292237 h 12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292" h="1292237">
                <a:moveTo>
                  <a:pt x="0" y="177812"/>
                </a:moveTo>
                <a:cubicBezTo>
                  <a:pt x="313531" y="62718"/>
                  <a:pt x="627063" y="-52375"/>
                  <a:pt x="923925" y="25412"/>
                </a:cubicBezTo>
                <a:cubicBezTo>
                  <a:pt x="1220787" y="103199"/>
                  <a:pt x="1790700" y="433400"/>
                  <a:pt x="1781175" y="644537"/>
                </a:cubicBezTo>
                <a:cubicBezTo>
                  <a:pt x="1771650" y="855675"/>
                  <a:pt x="1319212" y="1073956"/>
                  <a:pt x="866775" y="129223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任意多边形: 形状 139"/>
          <p:cNvSpPr/>
          <p:nvPr/>
        </p:nvSpPr>
        <p:spPr>
          <a:xfrm>
            <a:off x="3089316" y="4780861"/>
            <a:ext cx="879975" cy="1047750"/>
          </a:xfrm>
          <a:custGeom>
            <a:avLst/>
            <a:gdLst>
              <a:gd name="connsiteX0" fmla="*/ 0 w 879975"/>
              <a:gd name="connsiteY0" fmla="*/ 0 h 1047750"/>
              <a:gd name="connsiteX1" fmla="*/ 304800 w 879975"/>
              <a:gd name="connsiteY1" fmla="*/ 304800 h 1047750"/>
              <a:gd name="connsiteX2" fmla="*/ 819150 w 879975"/>
              <a:gd name="connsiteY2" fmla="*/ 581025 h 1047750"/>
              <a:gd name="connsiteX3" fmla="*/ 876300 w 879975"/>
              <a:gd name="connsiteY3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975" h="1047750">
                <a:moveTo>
                  <a:pt x="0" y="0"/>
                </a:moveTo>
                <a:cubicBezTo>
                  <a:pt x="84137" y="103981"/>
                  <a:pt x="168275" y="207963"/>
                  <a:pt x="304800" y="304800"/>
                </a:cubicBezTo>
                <a:cubicBezTo>
                  <a:pt x="441325" y="401637"/>
                  <a:pt x="723900" y="457200"/>
                  <a:pt x="819150" y="581025"/>
                </a:cubicBezTo>
                <a:cubicBezTo>
                  <a:pt x="914400" y="704850"/>
                  <a:pt x="866775" y="969963"/>
                  <a:pt x="876300" y="104775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1" name="直接箭头连接符 140"/>
          <p:cNvCxnSpPr/>
          <p:nvPr/>
        </p:nvCxnSpPr>
        <p:spPr>
          <a:xfrm flipV="1">
            <a:off x="1715119" y="5150954"/>
            <a:ext cx="1594779" cy="17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文本框 141"/>
          <p:cNvSpPr txBox="1"/>
          <p:nvPr/>
        </p:nvSpPr>
        <p:spPr>
          <a:xfrm>
            <a:off x="1758656" y="4760846"/>
            <a:ext cx="137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Shrink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45" name="直接箭头连接符 144"/>
          <p:cNvCxnSpPr/>
          <p:nvPr/>
        </p:nvCxnSpPr>
        <p:spPr>
          <a:xfrm flipH="1" flipV="1">
            <a:off x="4156001" y="5828611"/>
            <a:ext cx="543182" cy="1555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文本框 151"/>
          <p:cNvSpPr txBox="1"/>
          <p:nvPr/>
        </p:nvSpPr>
        <p:spPr>
          <a:xfrm>
            <a:off x="4694698" y="5828611"/>
            <a:ext cx="90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Cusp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1769332" y="4013369"/>
            <a:ext cx="84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Kink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57" name="直接箭头连接符 156"/>
          <p:cNvCxnSpPr>
            <a:endCxn id="143" idx="1"/>
          </p:cNvCxnSpPr>
          <p:nvPr/>
        </p:nvCxnSpPr>
        <p:spPr>
          <a:xfrm>
            <a:off x="2487594" y="4336944"/>
            <a:ext cx="486812" cy="2966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1027783" y="4392132"/>
            <a:ext cx="248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166" name="任意多边形: 形状 165"/>
          <p:cNvSpPr/>
          <p:nvPr/>
        </p:nvSpPr>
        <p:spPr>
          <a:xfrm>
            <a:off x="6810375" y="4761466"/>
            <a:ext cx="1781292" cy="1273618"/>
          </a:xfrm>
          <a:custGeom>
            <a:avLst/>
            <a:gdLst>
              <a:gd name="connsiteX0" fmla="*/ 0 w 1781292"/>
              <a:gd name="connsiteY0" fmla="*/ 177812 h 1292237"/>
              <a:gd name="connsiteX1" fmla="*/ 923925 w 1781292"/>
              <a:gd name="connsiteY1" fmla="*/ 25412 h 1292237"/>
              <a:gd name="connsiteX2" fmla="*/ 1781175 w 1781292"/>
              <a:gd name="connsiteY2" fmla="*/ 644537 h 1292237"/>
              <a:gd name="connsiteX3" fmla="*/ 866775 w 1781292"/>
              <a:gd name="connsiteY3" fmla="*/ 1292237 h 12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292" h="1292237">
                <a:moveTo>
                  <a:pt x="0" y="177812"/>
                </a:moveTo>
                <a:cubicBezTo>
                  <a:pt x="313531" y="62718"/>
                  <a:pt x="627063" y="-52375"/>
                  <a:pt x="923925" y="25412"/>
                </a:cubicBezTo>
                <a:cubicBezTo>
                  <a:pt x="1220787" y="103199"/>
                  <a:pt x="1790700" y="433400"/>
                  <a:pt x="1781175" y="644537"/>
                </a:cubicBezTo>
                <a:cubicBezTo>
                  <a:pt x="1771650" y="855675"/>
                  <a:pt x="1319212" y="1073956"/>
                  <a:pt x="866775" y="129223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任意多边形: 形状 166"/>
          <p:cNvSpPr/>
          <p:nvPr/>
        </p:nvSpPr>
        <p:spPr>
          <a:xfrm>
            <a:off x="6810375" y="4987334"/>
            <a:ext cx="879975" cy="1047750"/>
          </a:xfrm>
          <a:custGeom>
            <a:avLst/>
            <a:gdLst>
              <a:gd name="connsiteX0" fmla="*/ 0 w 879975"/>
              <a:gd name="connsiteY0" fmla="*/ 0 h 1047750"/>
              <a:gd name="connsiteX1" fmla="*/ 304800 w 879975"/>
              <a:gd name="connsiteY1" fmla="*/ 304800 h 1047750"/>
              <a:gd name="connsiteX2" fmla="*/ 819150 w 879975"/>
              <a:gd name="connsiteY2" fmla="*/ 581025 h 1047750"/>
              <a:gd name="connsiteX3" fmla="*/ 876300 w 879975"/>
              <a:gd name="connsiteY3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975" h="1047750">
                <a:moveTo>
                  <a:pt x="0" y="0"/>
                </a:moveTo>
                <a:cubicBezTo>
                  <a:pt x="84137" y="103981"/>
                  <a:pt x="168275" y="207963"/>
                  <a:pt x="304800" y="304800"/>
                </a:cubicBezTo>
                <a:cubicBezTo>
                  <a:pt x="441325" y="401637"/>
                  <a:pt x="723900" y="457200"/>
                  <a:pt x="819150" y="581025"/>
                </a:cubicBezTo>
                <a:cubicBezTo>
                  <a:pt x="914400" y="704850"/>
                  <a:pt x="866775" y="969963"/>
                  <a:pt x="876300" y="104775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弧形 167"/>
          <p:cNvSpPr/>
          <p:nvPr/>
        </p:nvSpPr>
        <p:spPr>
          <a:xfrm rot="11277859">
            <a:off x="6889148" y="4620921"/>
            <a:ext cx="914400" cy="914400"/>
          </a:xfrm>
          <a:prstGeom prst="arc">
            <a:avLst>
              <a:gd name="adj1" fmla="val 16200000"/>
              <a:gd name="adj2" fmla="val 193214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弧形 168"/>
          <p:cNvSpPr/>
          <p:nvPr/>
        </p:nvSpPr>
        <p:spPr>
          <a:xfrm rot="1412175">
            <a:off x="7557233" y="4793616"/>
            <a:ext cx="1167550" cy="914400"/>
          </a:xfrm>
          <a:prstGeom prst="arc">
            <a:avLst>
              <a:gd name="adj1" fmla="val 15624623"/>
              <a:gd name="adj2" fmla="val 1970750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弧形 169"/>
          <p:cNvSpPr/>
          <p:nvPr/>
        </p:nvSpPr>
        <p:spPr>
          <a:xfrm rot="1412175">
            <a:off x="7116621" y="4662828"/>
            <a:ext cx="1850090" cy="1302503"/>
          </a:xfrm>
          <a:prstGeom prst="arc">
            <a:avLst>
              <a:gd name="adj1" fmla="val 15624623"/>
              <a:gd name="adj2" fmla="val 1970750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弧形 170"/>
          <p:cNvSpPr/>
          <p:nvPr/>
        </p:nvSpPr>
        <p:spPr>
          <a:xfrm rot="11277859">
            <a:off x="6716598" y="4440593"/>
            <a:ext cx="1387484" cy="1289499"/>
          </a:xfrm>
          <a:prstGeom prst="arc">
            <a:avLst>
              <a:gd name="adj1" fmla="val 16200000"/>
              <a:gd name="adj2" fmla="val 193214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4" name="连接符: 曲线 183"/>
          <p:cNvCxnSpPr/>
          <p:nvPr/>
        </p:nvCxnSpPr>
        <p:spPr>
          <a:xfrm>
            <a:off x="7788880" y="6082566"/>
            <a:ext cx="504662" cy="40927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连接符: 曲线 186"/>
          <p:cNvCxnSpPr/>
          <p:nvPr/>
        </p:nvCxnSpPr>
        <p:spPr>
          <a:xfrm rot="16200000" flipH="1">
            <a:off x="7423056" y="6366630"/>
            <a:ext cx="575776" cy="4292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连接符: 曲线 190"/>
          <p:cNvCxnSpPr/>
          <p:nvPr/>
        </p:nvCxnSpPr>
        <p:spPr>
          <a:xfrm rot="5400000">
            <a:off x="7207075" y="6042919"/>
            <a:ext cx="405841" cy="39528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连接符: 曲线 196"/>
          <p:cNvCxnSpPr/>
          <p:nvPr/>
        </p:nvCxnSpPr>
        <p:spPr>
          <a:xfrm rot="10800000">
            <a:off x="6212411" y="4425466"/>
            <a:ext cx="523238" cy="42796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连接符: 曲线 199"/>
          <p:cNvCxnSpPr/>
          <p:nvPr/>
        </p:nvCxnSpPr>
        <p:spPr>
          <a:xfrm rot="10800000">
            <a:off x="5801413" y="4709943"/>
            <a:ext cx="886956" cy="2596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连接符: 曲线 201"/>
          <p:cNvCxnSpPr/>
          <p:nvPr/>
        </p:nvCxnSpPr>
        <p:spPr>
          <a:xfrm rot="10800000" flipV="1">
            <a:off x="6019343" y="5088661"/>
            <a:ext cx="662506" cy="22024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40EEB632-6643-7A13-F795-030865DDE69E}"/>
              </a:ext>
            </a:extLst>
          </p:cNvPr>
          <p:cNvSpPr txBox="1"/>
          <p:nvPr/>
        </p:nvSpPr>
        <p:spPr>
          <a:xfrm>
            <a:off x="5744258" y="589103"/>
            <a:ext cx="64477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Figures: Cosmic String and Other Topological Defects.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Vilenkin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1994.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3855B0A-D1FE-5FB1-94F8-22DA913AEF63}"/>
              </a:ext>
            </a:extLst>
          </p:cNvPr>
          <p:cNvCxnSpPr>
            <a:cxnSpLocks/>
          </p:cNvCxnSpPr>
          <p:nvPr/>
        </p:nvCxnSpPr>
        <p:spPr>
          <a:xfrm>
            <a:off x="4985967" y="5308908"/>
            <a:ext cx="10097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8189087-5F20-299C-1497-2F336C339235}"/>
              </a:ext>
            </a:extLst>
          </p:cNvPr>
          <p:cNvCxnSpPr>
            <a:cxnSpLocks/>
          </p:cNvCxnSpPr>
          <p:nvPr/>
        </p:nvCxnSpPr>
        <p:spPr>
          <a:xfrm flipH="1">
            <a:off x="5343525" y="3541617"/>
            <a:ext cx="189110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3F174B62-CC63-A310-867D-84DB554DE0F2}"/>
              </a:ext>
            </a:extLst>
          </p:cNvPr>
          <p:cNvCxnSpPr>
            <a:cxnSpLocks/>
          </p:cNvCxnSpPr>
          <p:nvPr/>
        </p:nvCxnSpPr>
        <p:spPr>
          <a:xfrm flipV="1">
            <a:off x="7959288" y="1762462"/>
            <a:ext cx="1662072" cy="164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4EEFB3F-480B-5845-ADEA-E9B582C0D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69272"/>
            <a:ext cx="9869813" cy="63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819397" y="379569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</a:t>
            </a:r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14267" y="0"/>
            <a:ext cx="563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Metastable Cosmic String</a:t>
            </a:r>
            <a:endParaRPr lang="zh-CN" altLang="en-US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19397" y="1567154"/>
            <a:ext cx="1037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Cosmic string can be metastable if there is another symmetry breaking that breaks down to    ,              , and   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图片 14" descr="\documentclass{article}&#10;\usepackage{amsmath}&#10;\pagestyle{empty}&#10;\begin{document}&#10;&#10;$$&#10;\cal G&#10;$$&#10;&#10;\end{document}" title="IguanaTex Bitmap Display">
            <a:extLst>
              <a:ext uri="{FF2B5EF4-FFF2-40B4-BE49-F238E27FC236}">
                <a16:creationId xmlns:a16="http://schemas.microsoft.com/office/drawing/2014/main" id="{2209FE33-1F20-7DFF-108A-76736E6C3A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09" y="2077218"/>
            <a:ext cx="170057" cy="250514"/>
          </a:xfrm>
          <a:prstGeom prst="rect">
            <a:avLst/>
          </a:prstGeom>
        </p:spPr>
      </p:pic>
      <p:pic>
        <p:nvPicPr>
          <p:cNvPr id="17" name="图片 16" descr="\documentclass{article}&#10;\usepackage{amsmath}&#10;\pagestyle{empty}&#10;\begin{document}&#10;&#10;$$&#10;\cal F\rightarrow\cal G&#10;$$&#10;&#10;\end{document}" title="IguanaTex Bitmap Display">
            <a:extLst>
              <a:ext uri="{FF2B5EF4-FFF2-40B4-BE49-F238E27FC236}">
                <a16:creationId xmlns:a16="http://schemas.microsoft.com/office/drawing/2014/main" id="{D9579F26-EDBB-F7CC-8E5F-0E31E2379B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68" y="2071504"/>
            <a:ext cx="899657" cy="250514"/>
          </a:xfrm>
          <a:prstGeom prst="rect">
            <a:avLst/>
          </a:prstGeom>
        </p:spPr>
      </p:pic>
      <p:pic>
        <p:nvPicPr>
          <p:cNvPr id="19" name="图片 18" descr="\documentclass{article}&#10;\usepackage{amsmath}&#10;\pagestyle{empty}&#10;\begin{document}&#10;&#10;$$&#10;\pi_2({\cal F}/{\cal G}) \not = I&#10;$$&#10;&#10;\end{document}" title="IguanaTex Bitmap Display">
            <a:extLst>
              <a:ext uri="{FF2B5EF4-FFF2-40B4-BE49-F238E27FC236}">
                <a16:creationId xmlns:a16="http://schemas.microsoft.com/office/drawing/2014/main" id="{0ED4B972-4171-6547-69D4-2D39AADC9E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70" y="2023593"/>
            <a:ext cx="1693257" cy="305371"/>
          </a:xfrm>
          <a:prstGeom prst="rect">
            <a:avLst/>
          </a:prstGeom>
        </p:spPr>
      </p:pic>
      <p:sp>
        <p:nvSpPr>
          <p:cNvPr id="32" name="任意多边形: 形状 31"/>
          <p:cNvSpPr/>
          <p:nvPr/>
        </p:nvSpPr>
        <p:spPr>
          <a:xfrm>
            <a:off x="1334341" y="2632601"/>
            <a:ext cx="1895476" cy="1061621"/>
          </a:xfrm>
          <a:custGeom>
            <a:avLst/>
            <a:gdLst>
              <a:gd name="connsiteX0" fmla="*/ 5246 w 1870774"/>
              <a:gd name="connsiteY0" fmla="*/ 574347 h 1103003"/>
              <a:gd name="connsiteX1" fmla="*/ 595796 w 1870774"/>
              <a:gd name="connsiteY1" fmla="*/ 21897 h 1103003"/>
              <a:gd name="connsiteX2" fmla="*/ 1519721 w 1870774"/>
              <a:gd name="connsiteY2" fmla="*/ 126672 h 1103003"/>
              <a:gd name="connsiteX3" fmla="*/ 1862621 w 1870774"/>
              <a:gd name="connsiteY3" fmla="*/ 279072 h 1103003"/>
              <a:gd name="connsiteX4" fmla="*/ 1224446 w 1870774"/>
              <a:gd name="connsiteY4" fmla="*/ 1069647 h 1103003"/>
              <a:gd name="connsiteX5" fmla="*/ 357671 w 1870774"/>
              <a:gd name="connsiteY5" fmla="*/ 917247 h 1103003"/>
              <a:gd name="connsiteX6" fmla="*/ 5246 w 1870774"/>
              <a:gd name="connsiteY6" fmla="*/ 574347 h 110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774" h="1103003">
                <a:moveTo>
                  <a:pt x="5246" y="574347"/>
                </a:moveTo>
                <a:cubicBezTo>
                  <a:pt x="44933" y="425122"/>
                  <a:pt x="343383" y="96510"/>
                  <a:pt x="595796" y="21897"/>
                </a:cubicBezTo>
                <a:cubicBezTo>
                  <a:pt x="848209" y="-52716"/>
                  <a:pt x="1308584" y="83810"/>
                  <a:pt x="1519721" y="126672"/>
                </a:cubicBezTo>
                <a:cubicBezTo>
                  <a:pt x="1730858" y="169534"/>
                  <a:pt x="1911833" y="121910"/>
                  <a:pt x="1862621" y="279072"/>
                </a:cubicBezTo>
                <a:cubicBezTo>
                  <a:pt x="1813409" y="436234"/>
                  <a:pt x="1475271" y="963285"/>
                  <a:pt x="1224446" y="1069647"/>
                </a:cubicBezTo>
                <a:cubicBezTo>
                  <a:pt x="973621" y="1176009"/>
                  <a:pt x="557696" y="1001384"/>
                  <a:pt x="357671" y="917247"/>
                </a:cubicBezTo>
                <a:cubicBezTo>
                  <a:pt x="157646" y="833110"/>
                  <a:pt x="-34441" y="723572"/>
                  <a:pt x="5246" y="57434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819397" y="220628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40" name="椭圆 39"/>
          <p:cNvSpPr/>
          <p:nvPr/>
        </p:nvSpPr>
        <p:spPr>
          <a:xfrm>
            <a:off x="1291478" y="3200856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/>
          <p:nvPr/>
        </p:nvCxnSpPr>
        <p:spPr>
          <a:xfrm>
            <a:off x="3432552" y="3146950"/>
            <a:ext cx="11117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/>
        </p:nvSpPr>
        <p:spPr>
          <a:xfrm>
            <a:off x="4601417" y="2538248"/>
            <a:ext cx="2519599" cy="1083583"/>
          </a:xfrm>
          <a:custGeom>
            <a:avLst/>
            <a:gdLst>
              <a:gd name="connsiteX0" fmla="*/ 0 w 2519599"/>
              <a:gd name="connsiteY0" fmla="*/ 517799 h 1083583"/>
              <a:gd name="connsiteX1" fmla="*/ 847725 w 2519599"/>
              <a:gd name="connsiteY1" fmla="*/ 3449 h 1083583"/>
              <a:gd name="connsiteX2" fmla="*/ 1943100 w 2519599"/>
              <a:gd name="connsiteY2" fmla="*/ 279674 h 1083583"/>
              <a:gd name="connsiteX3" fmla="*/ 2505075 w 2519599"/>
              <a:gd name="connsiteY3" fmla="*/ 413024 h 1083583"/>
              <a:gd name="connsiteX4" fmla="*/ 1381125 w 2519599"/>
              <a:gd name="connsiteY4" fmla="*/ 1079774 h 1083583"/>
              <a:gd name="connsiteX5" fmla="*/ 9525 w 2519599"/>
              <a:gd name="connsiteY5" fmla="*/ 698774 h 108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9599" h="1083583">
                <a:moveTo>
                  <a:pt x="0" y="517799"/>
                </a:moveTo>
                <a:cubicBezTo>
                  <a:pt x="261937" y="280467"/>
                  <a:pt x="523875" y="43136"/>
                  <a:pt x="847725" y="3449"/>
                </a:cubicBezTo>
                <a:cubicBezTo>
                  <a:pt x="1171575" y="-36239"/>
                  <a:pt x="1943100" y="279674"/>
                  <a:pt x="1943100" y="279674"/>
                </a:cubicBezTo>
                <a:cubicBezTo>
                  <a:pt x="2219325" y="347937"/>
                  <a:pt x="2598738" y="279674"/>
                  <a:pt x="2505075" y="413024"/>
                </a:cubicBezTo>
                <a:cubicBezTo>
                  <a:pt x="2411413" y="546374"/>
                  <a:pt x="1797050" y="1032149"/>
                  <a:pt x="1381125" y="1079774"/>
                </a:cubicBezTo>
                <a:cubicBezTo>
                  <a:pt x="965200" y="1127399"/>
                  <a:pt x="134937" y="713061"/>
                  <a:pt x="9525" y="69877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572842" y="3005691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572841" y="3210381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/>
          <p:cNvSpPr/>
          <p:nvPr/>
        </p:nvSpPr>
        <p:spPr>
          <a:xfrm>
            <a:off x="8539246" y="2871827"/>
            <a:ext cx="1300207" cy="338554"/>
          </a:xfrm>
          <a:custGeom>
            <a:avLst/>
            <a:gdLst>
              <a:gd name="connsiteX0" fmla="*/ 0 w 2417513"/>
              <a:gd name="connsiteY0" fmla="*/ 533643 h 592721"/>
              <a:gd name="connsiteX1" fmla="*/ 695325 w 2417513"/>
              <a:gd name="connsiteY1" fmla="*/ 243 h 592721"/>
              <a:gd name="connsiteX2" fmla="*/ 1809750 w 2417513"/>
              <a:gd name="connsiteY2" fmla="*/ 590793 h 592721"/>
              <a:gd name="connsiteX3" fmla="*/ 2409825 w 2417513"/>
              <a:gd name="connsiteY3" fmla="*/ 190743 h 59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513" h="592721">
                <a:moveTo>
                  <a:pt x="0" y="533643"/>
                </a:moveTo>
                <a:cubicBezTo>
                  <a:pt x="196850" y="262180"/>
                  <a:pt x="393700" y="-9282"/>
                  <a:pt x="695325" y="243"/>
                </a:cubicBezTo>
                <a:cubicBezTo>
                  <a:pt x="996950" y="9768"/>
                  <a:pt x="1524000" y="559043"/>
                  <a:pt x="1809750" y="590793"/>
                </a:cubicBezTo>
                <a:cubicBezTo>
                  <a:pt x="2095500" y="622543"/>
                  <a:pt x="2476500" y="252655"/>
                  <a:pt x="2409825" y="19074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>
            <a:off x="7280652" y="3091416"/>
            <a:ext cx="11117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8496383" y="3124656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796590" y="2959188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814267" y="4665484"/>
            <a:ext cx="10818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decay rate per unit length is characterized by                                 , and     </a:t>
            </a:r>
          </a:p>
          <a:p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      is determined by the hierarchy between two symmetry breaking scales. </a:t>
            </a:r>
          </a:p>
          <a:p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  In some approximation, it is expressed as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 descr="\documentclass{article}&#10;\usepackage{amsmath}&#10;\pagestyle{empty}&#10;\begin{document}&#10;&#10;$$&#10;\Gamma_d = \mu/2\pi \exp[-\pi \kappa]&#10;$$&#10;&#10;\end{document}" title="IguanaTex Bitmap Display">
            <a:extLst>
              <a:ext uri="{FF2B5EF4-FFF2-40B4-BE49-F238E27FC236}">
                <a16:creationId xmlns:a16="http://schemas.microsoft.com/office/drawing/2014/main" id="{7F51D6EB-BA26-A0FC-AC14-871089E0434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27" y="4792584"/>
            <a:ext cx="2640457" cy="305371"/>
          </a:xfrm>
          <a:prstGeom prst="rect">
            <a:avLst/>
          </a:prstGeom>
        </p:spPr>
      </p:pic>
      <p:pic>
        <p:nvPicPr>
          <p:cNvPr id="23" name="图片 22" descr="\documentclass{article}&#10;\usepackage{amsmath}&#10;\pagestyle{empty}&#10;\begin{document}&#10;&#10;$$&#10;\kappa&#10;$$&#10;&#10;\end{document}" title="IguanaTex Bitmap Display">
            <a:extLst>
              <a:ext uri="{FF2B5EF4-FFF2-40B4-BE49-F238E27FC236}">
                <a16:creationId xmlns:a16="http://schemas.microsoft.com/office/drawing/2014/main" id="{044440E9-7594-49AB-9CC9-F50D48078A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0" y="5225301"/>
            <a:ext cx="149943" cy="138972"/>
          </a:xfrm>
          <a:prstGeom prst="rect">
            <a:avLst/>
          </a:prstGeom>
        </p:spPr>
      </p:pic>
      <p:pic>
        <p:nvPicPr>
          <p:cNvPr id="26" name="图片 25" descr="\documentclass{article}&#10;\usepackage{amsmath}&#10;\pagestyle{empty}&#10;\begin{document}&#10;&#10;$$&#10;\kappa=m^2/\mu&#10;$$&#10;&#10;\end{document}" title="IguanaTex Bitmap Display">
            <a:extLst>
              <a:ext uri="{FF2B5EF4-FFF2-40B4-BE49-F238E27FC236}">
                <a16:creationId xmlns:a16="http://schemas.microsoft.com/office/drawing/2014/main" id="{979910AB-9171-FB68-D397-26CC6CB0FD5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42" y="5494880"/>
            <a:ext cx="1290971" cy="343771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1286717" y="3743356"/>
            <a:ext cx="4000500" cy="599355"/>
          </a:xfrm>
          <a:custGeom>
            <a:avLst/>
            <a:gdLst>
              <a:gd name="connsiteX0" fmla="*/ 0 w 4000500"/>
              <a:gd name="connsiteY0" fmla="*/ 503316 h 599355"/>
              <a:gd name="connsiteX1" fmla="*/ 847725 w 4000500"/>
              <a:gd name="connsiteY1" fmla="*/ 150891 h 599355"/>
              <a:gd name="connsiteX2" fmla="*/ 1933575 w 4000500"/>
              <a:gd name="connsiteY2" fmla="*/ 598566 h 599355"/>
              <a:gd name="connsiteX3" fmla="*/ 3581400 w 4000500"/>
              <a:gd name="connsiteY3" fmla="*/ 17541 h 599355"/>
              <a:gd name="connsiteX4" fmla="*/ 4000500 w 4000500"/>
              <a:gd name="connsiteY4" fmla="*/ 208041 h 59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0" h="599355">
                <a:moveTo>
                  <a:pt x="0" y="503316"/>
                </a:moveTo>
                <a:cubicBezTo>
                  <a:pt x="262731" y="319166"/>
                  <a:pt x="525463" y="135016"/>
                  <a:pt x="847725" y="150891"/>
                </a:cubicBezTo>
                <a:cubicBezTo>
                  <a:pt x="1169987" y="166766"/>
                  <a:pt x="1477963" y="620791"/>
                  <a:pt x="1933575" y="598566"/>
                </a:cubicBezTo>
                <a:cubicBezTo>
                  <a:pt x="2389188" y="576341"/>
                  <a:pt x="3236913" y="82628"/>
                  <a:pt x="3581400" y="17541"/>
                </a:cubicBezTo>
                <a:cubicBezTo>
                  <a:pt x="3925887" y="-47546"/>
                  <a:pt x="3963193" y="80247"/>
                  <a:pt x="4000500" y="20804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86954" y="4299848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5452943" y="4117803"/>
            <a:ext cx="11117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任意多边形: 形状 5"/>
          <p:cNvSpPr/>
          <p:nvPr/>
        </p:nvSpPr>
        <p:spPr>
          <a:xfrm>
            <a:off x="6715967" y="3734947"/>
            <a:ext cx="1809750" cy="549825"/>
          </a:xfrm>
          <a:custGeom>
            <a:avLst/>
            <a:gdLst>
              <a:gd name="connsiteX0" fmla="*/ 0 w 1809750"/>
              <a:gd name="connsiteY0" fmla="*/ 549825 h 549825"/>
              <a:gd name="connsiteX1" fmla="*/ 828675 w 1809750"/>
              <a:gd name="connsiteY1" fmla="*/ 6900 h 549825"/>
              <a:gd name="connsiteX2" fmla="*/ 1809750 w 1809750"/>
              <a:gd name="connsiteY2" fmla="*/ 292650 h 5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0" h="549825">
                <a:moveTo>
                  <a:pt x="0" y="549825"/>
                </a:moveTo>
                <a:cubicBezTo>
                  <a:pt x="263525" y="299793"/>
                  <a:pt x="527050" y="49762"/>
                  <a:pt x="828675" y="6900"/>
                </a:cubicBezTo>
                <a:cubicBezTo>
                  <a:pt x="1130300" y="-35963"/>
                  <a:pt x="1470025" y="128343"/>
                  <a:pt x="1809750" y="2926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8659067" y="3634397"/>
            <a:ext cx="3133725" cy="890813"/>
          </a:xfrm>
          <a:custGeom>
            <a:avLst/>
            <a:gdLst>
              <a:gd name="connsiteX0" fmla="*/ 0 w 3133725"/>
              <a:gd name="connsiteY0" fmla="*/ 469400 h 890813"/>
              <a:gd name="connsiteX1" fmla="*/ 1343025 w 3133725"/>
              <a:gd name="connsiteY1" fmla="*/ 878975 h 890813"/>
              <a:gd name="connsiteX2" fmla="*/ 2533650 w 3133725"/>
              <a:gd name="connsiteY2" fmla="*/ 59825 h 890813"/>
              <a:gd name="connsiteX3" fmla="*/ 3133725 w 3133725"/>
              <a:gd name="connsiteY3" fmla="*/ 126500 h 89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725" h="890813">
                <a:moveTo>
                  <a:pt x="0" y="469400"/>
                </a:moveTo>
                <a:cubicBezTo>
                  <a:pt x="460375" y="708319"/>
                  <a:pt x="920750" y="947238"/>
                  <a:pt x="1343025" y="878975"/>
                </a:cubicBezTo>
                <a:cubicBezTo>
                  <a:pt x="1765300" y="810712"/>
                  <a:pt x="2235200" y="185237"/>
                  <a:pt x="2533650" y="59825"/>
                </a:cubicBezTo>
                <a:cubicBezTo>
                  <a:pt x="2832100" y="-65588"/>
                  <a:pt x="2982912" y="30456"/>
                  <a:pt x="3133725" y="1265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462286" y="3974360"/>
            <a:ext cx="85725" cy="85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616204" y="4064267"/>
            <a:ext cx="85725" cy="85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900B861-54A1-B59C-C72D-F5BA8B5A04C7}"/>
              </a:ext>
            </a:extLst>
          </p:cNvPr>
          <p:cNvSpPr txBox="1"/>
          <p:nvPr/>
        </p:nvSpPr>
        <p:spPr>
          <a:xfrm>
            <a:off x="4909715" y="6381023"/>
            <a:ext cx="62515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Monin and M. B. Voloshin,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0808.1693;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0902.0407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E504BE7-389A-8CC1-14D5-F54AEA6606A7}"/>
              </a:ext>
            </a:extLst>
          </p:cNvPr>
          <p:cNvCxnSpPr>
            <a:cxnSpLocks/>
            <a:stCxn id="26" idx="2"/>
            <a:endCxn id="16" idx="0"/>
          </p:cNvCxnSpPr>
          <p:nvPr/>
        </p:nvCxnSpPr>
        <p:spPr>
          <a:xfrm>
            <a:off x="7390028" y="5838651"/>
            <a:ext cx="645485" cy="5423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658835-AF3F-69C1-5525-794510D6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07452"/>
            <a:ext cx="9739892" cy="62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8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32213" y="172187"/>
            <a:ext cx="489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PTA Observation and</a:t>
            </a:r>
            <a:r>
              <a:rPr lang="zh-CN" altLang="en-US" b="1" dirty="0"/>
              <a:t> </a:t>
            </a:r>
            <a:r>
              <a:rPr lang="en-US" altLang="zh-CN" b="1" dirty="0"/>
              <a:t>Constrain</a:t>
            </a:r>
            <a:r>
              <a:rPr lang="zh-CN" altLang="en-US" b="1" dirty="0"/>
              <a:t> </a:t>
            </a:r>
            <a:r>
              <a:rPr lang="en-US" altLang="zh-CN" b="1" dirty="0"/>
              <a:t>from</a:t>
            </a:r>
            <a:r>
              <a:rPr lang="zh-CN" altLang="en-US" b="1" dirty="0"/>
              <a:t> </a:t>
            </a:r>
            <a:r>
              <a:rPr lang="en-US" altLang="zh-CN" b="1" dirty="0"/>
              <a:t>LVK</a:t>
            </a:r>
            <a:r>
              <a:rPr lang="zh-CN" altLang="en-US" b="1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13" y="1581399"/>
            <a:ext cx="7076391" cy="4200276"/>
          </a:xfrm>
          <a:prstGeom prst="rect">
            <a:avLst/>
          </a:prstGeom>
        </p:spPr>
      </p:pic>
      <p:sp>
        <p:nvSpPr>
          <p:cNvPr id="9" name="流程图: 接点 8"/>
          <p:cNvSpPr/>
          <p:nvPr/>
        </p:nvSpPr>
        <p:spPr>
          <a:xfrm>
            <a:off x="7362825" y="1756454"/>
            <a:ext cx="1008536" cy="1038225"/>
          </a:xfrm>
          <a:prstGeom prst="flowChartConnector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接点 3"/>
          <p:cNvSpPr/>
          <p:nvPr/>
        </p:nvSpPr>
        <p:spPr>
          <a:xfrm>
            <a:off x="3476625" y="1927904"/>
            <a:ext cx="1008536" cy="1038225"/>
          </a:xfrm>
          <a:prstGeom prst="flowChartConnector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783096" y="2624137"/>
            <a:ext cx="1693529" cy="132488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8994" y="3975590"/>
            <a:ext cx="2716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string is a promising candidate</a:t>
            </a:r>
            <a:endParaRPr lang="zh-CN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3075" y="3548187"/>
            <a:ext cx="2809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Evidently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 to be ruled out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209589" y="2650437"/>
            <a:ext cx="1705936" cy="975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59E8254-BCF2-1322-A6DD-07FFEFB2E0D3}"/>
              </a:ext>
            </a:extLst>
          </p:cNvPr>
          <p:cNvSpPr txBox="1"/>
          <p:nvPr/>
        </p:nvSpPr>
        <p:spPr>
          <a:xfrm>
            <a:off x="2574627" y="6528724"/>
            <a:ext cx="70763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curve of detectors provided by public code in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2404.16931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A0C5F63-5968-1247-A642-DD79A2F29F46}"/>
              </a:ext>
            </a:extLst>
          </p:cNvPr>
          <p:cNvSpPr txBox="1"/>
          <p:nvPr/>
        </p:nvSpPr>
        <p:spPr>
          <a:xfrm>
            <a:off x="5320400" y="1237260"/>
            <a:ext cx="17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Strongly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E100FC4-BD77-99B7-107E-1CC7AE691592}"/>
              </a:ext>
            </a:extLst>
          </p:cNvPr>
          <p:cNvSpPr txBox="1"/>
          <p:nvPr/>
        </p:nvSpPr>
        <p:spPr>
          <a:xfrm>
            <a:off x="5313834" y="1658309"/>
            <a:ext cx="17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Diluted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F7E41D-F2D5-834F-6ECE-7A0655431FEA}"/>
              </a:ext>
            </a:extLst>
          </p:cNvPr>
          <p:cNvSpPr txBox="1"/>
          <p:nvPr/>
        </p:nvSpPr>
        <p:spPr>
          <a:xfrm>
            <a:off x="1984929" y="1245825"/>
            <a:ext cx="17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Symmetry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4C20D3B-5C31-BF6E-F872-AC502A1908C3}"/>
              </a:ext>
            </a:extLst>
          </p:cNvPr>
          <p:cNvSpPr txBox="1"/>
          <p:nvPr/>
        </p:nvSpPr>
        <p:spPr>
          <a:xfrm>
            <a:off x="2061217" y="1699052"/>
            <a:ext cx="153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Breaks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0D869F-5FD4-93C9-EC30-1ACB4CEDF03B}"/>
              </a:ext>
            </a:extLst>
          </p:cNvPr>
          <p:cNvSpPr txBox="1"/>
          <p:nvPr/>
        </p:nvSpPr>
        <p:spPr>
          <a:xfrm>
            <a:off x="819397" y="2031365"/>
            <a:ext cx="13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Inflation</a:t>
            </a:r>
          </a:p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start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05FEF44-06BC-88C1-F222-31F3210BB738}"/>
              </a:ext>
            </a:extLst>
          </p:cNvPr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BFF11A0F-C306-EF41-166C-F9A50014C8B0}"/>
              </a:ext>
            </a:extLst>
          </p:cNvPr>
          <p:cNvSpPr/>
          <p:nvPr/>
        </p:nvSpPr>
        <p:spPr>
          <a:xfrm>
            <a:off x="1103663" y="1276350"/>
            <a:ext cx="848962" cy="84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CBC0671-1DCF-DF1C-F5F8-5901264B670D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051427" y="1708675"/>
            <a:ext cx="1653452" cy="80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9010748-6DF6-DB4C-5FA8-30217FF7F3CE}"/>
              </a:ext>
            </a:extLst>
          </p:cNvPr>
          <p:cNvSpPr txBox="1"/>
          <p:nvPr/>
        </p:nvSpPr>
        <p:spPr>
          <a:xfrm>
            <a:off x="819397" y="0"/>
            <a:ext cx="516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Delayed Scaling Scenario</a:t>
            </a:r>
            <a:endParaRPr lang="zh-CN" altLang="en-US" sz="32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9036E41-E03D-6D5B-1982-BB417373F461}"/>
              </a:ext>
            </a:extLst>
          </p:cNvPr>
          <p:cNvSpPr/>
          <p:nvPr/>
        </p:nvSpPr>
        <p:spPr>
          <a:xfrm>
            <a:off x="3704879" y="883875"/>
            <a:ext cx="1752946" cy="16657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6D716466-4CCB-2DD8-F420-C901250CFED6}"/>
              </a:ext>
            </a:extLst>
          </p:cNvPr>
          <p:cNvSpPr/>
          <p:nvPr/>
        </p:nvSpPr>
        <p:spPr>
          <a:xfrm>
            <a:off x="4400550" y="1026750"/>
            <a:ext cx="962025" cy="805599"/>
          </a:xfrm>
          <a:custGeom>
            <a:avLst/>
            <a:gdLst>
              <a:gd name="connsiteX0" fmla="*/ 0 w 962025"/>
              <a:gd name="connsiteY0" fmla="*/ 0 h 805599"/>
              <a:gd name="connsiteX1" fmla="*/ 514350 w 962025"/>
              <a:gd name="connsiteY1" fmla="*/ 171450 h 805599"/>
              <a:gd name="connsiteX2" fmla="*/ 828675 w 962025"/>
              <a:gd name="connsiteY2" fmla="*/ 714375 h 805599"/>
              <a:gd name="connsiteX3" fmla="*/ 962025 w 962025"/>
              <a:gd name="connsiteY3" fmla="*/ 800100 h 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805599">
                <a:moveTo>
                  <a:pt x="0" y="0"/>
                </a:moveTo>
                <a:cubicBezTo>
                  <a:pt x="188119" y="26194"/>
                  <a:pt x="376238" y="52388"/>
                  <a:pt x="514350" y="171450"/>
                </a:cubicBezTo>
                <a:cubicBezTo>
                  <a:pt x="652463" y="290513"/>
                  <a:pt x="754063" y="609600"/>
                  <a:pt x="828675" y="714375"/>
                </a:cubicBezTo>
                <a:cubicBezTo>
                  <a:pt x="903287" y="819150"/>
                  <a:pt x="932656" y="809625"/>
                  <a:pt x="962025" y="8001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D2B677A-6DAC-187C-ABAC-4105D0A84CE4}"/>
              </a:ext>
            </a:extLst>
          </p:cNvPr>
          <p:cNvSpPr/>
          <p:nvPr/>
        </p:nvSpPr>
        <p:spPr>
          <a:xfrm>
            <a:off x="4371975" y="1503000"/>
            <a:ext cx="323850" cy="923925"/>
          </a:xfrm>
          <a:custGeom>
            <a:avLst/>
            <a:gdLst>
              <a:gd name="connsiteX0" fmla="*/ 323850 w 323850"/>
              <a:gd name="connsiteY0" fmla="*/ 0 h 923925"/>
              <a:gd name="connsiteX1" fmla="*/ 76200 w 323850"/>
              <a:gd name="connsiteY1" fmla="*/ 400050 h 923925"/>
              <a:gd name="connsiteX2" fmla="*/ 133350 w 323850"/>
              <a:gd name="connsiteY2" fmla="*/ 828675 h 923925"/>
              <a:gd name="connsiteX3" fmla="*/ 0 w 323850"/>
              <a:gd name="connsiteY3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923925">
                <a:moveTo>
                  <a:pt x="323850" y="0"/>
                </a:moveTo>
                <a:cubicBezTo>
                  <a:pt x="215900" y="130968"/>
                  <a:pt x="107950" y="261937"/>
                  <a:pt x="76200" y="400050"/>
                </a:cubicBezTo>
                <a:cubicBezTo>
                  <a:pt x="44450" y="538163"/>
                  <a:pt x="146050" y="741362"/>
                  <a:pt x="133350" y="828675"/>
                </a:cubicBezTo>
                <a:cubicBezTo>
                  <a:pt x="120650" y="915988"/>
                  <a:pt x="60325" y="919956"/>
                  <a:pt x="0" y="92392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D016F99-7486-546C-A55E-C6D6EA2CB4DE}"/>
              </a:ext>
            </a:extLst>
          </p:cNvPr>
          <p:cNvSpPr/>
          <p:nvPr/>
        </p:nvSpPr>
        <p:spPr>
          <a:xfrm>
            <a:off x="3981450" y="1245825"/>
            <a:ext cx="238125" cy="1057275"/>
          </a:xfrm>
          <a:custGeom>
            <a:avLst/>
            <a:gdLst>
              <a:gd name="connsiteX0" fmla="*/ 0 w 238125"/>
              <a:gd name="connsiteY0" fmla="*/ 0 h 1057275"/>
              <a:gd name="connsiteX1" fmla="*/ 104775 w 238125"/>
              <a:gd name="connsiteY1" fmla="*/ 371475 h 1057275"/>
              <a:gd name="connsiteX2" fmla="*/ 38100 w 238125"/>
              <a:gd name="connsiteY2" fmla="*/ 914400 h 1057275"/>
              <a:gd name="connsiteX3" fmla="*/ 238125 w 238125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1057275">
                <a:moveTo>
                  <a:pt x="0" y="0"/>
                </a:moveTo>
                <a:cubicBezTo>
                  <a:pt x="49212" y="109537"/>
                  <a:pt x="98425" y="219075"/>
                  <a:pt x="104775" y="371475"/>
                </a:cubicBezTo>
                <a:cubicBezTo>
                  <a:pt x="111125" y="523875"/>
                  <a:pt x="15875" y="800100"/>
                  <a:pt x="38100" y="914400"/>
                </a:cubicBezTo>
                <a:cubicBezTo>
                  <a:pt x="60325" y="1028700"/>
                  <a:pt x="149225" y="1042987"/>
                  <a:pt x="238125" y="10572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FB59759-8907-3B36-6742-079CEC91AC0D}"/>
              </a:ext>
            </a:extLst>
          </p:cNvPr>
          <p:cNvCxnSpPr>
            <a:cxnSpLocks/>
          </p:cNvCxnSpPr>
          <p:nvPr/>
        </p:nvCxnSpPr>
        <p:spPr>
          <a:xfrm flipV="1">
            <a:off x="5524323" y="1707490"/>
            <a:ext cx="1314627" cy="11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278DA75D-A73C-0877-8A86-32F8683831D5}"/>
              </a:ext>
            </a:extLst>
          </p:cNvPr>
          <p:cNvSpPr/>
          <p:nvPr/>
        </p:nvSpPr>
        <p:spPr>
          <a:xfrm>
            <a:off x="6903034" y="321418"/>
            <a:ext cx="2811678" cy="28350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F58C3C01-51A1-F345-936B-3D528B6C5373}"/>
              </a:ext>
            </a:extLst>
          </p:cNvPr>
          <p:cNvSpPr/>
          <p:nvPr/>
        </p:nvSpPr>
        <p:spPr>
          <a:xfrm>
            <a:off x="8544140" y="485748"/>
            <a:ext cx="962025" cy="805599"/>
          </a:xfrm>
          <a:custGeom>
            <a:avLst/>
            <a:gdLst>
              <a:gd name="connsiteX0" fmla="*/ 0 w 962025"/>
              <a:gd name="connsiteY0" fmla="*/ 0 h 805599"/>
              <a:gd name="connsiteX1" fmla="*/ 514350 w 962025"/>
              <a:gd name="connsiteY1" fmla="*/ 171450 h 805599"/>
              <a:gd name="connsiteX2" fmla="*/ 828675 w 962025"/>
              <a:gd name="connsiteY2" fmla="*/ 714375 h 805599"/>
              <a:gd name="connsiteX3" fmla="*/ 962025 w 962025"/>
              <a:gd name="connsiteY3" fmla="*/ 800100 h 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805599">
                <a:moveTo>
                  <a:pt x="0" y="0"/>
                </a:moveTo>
                <a:cubicBezTo>
                  <a:pt x="188119" y="26194"/>
                  <a:pt x="376238" y="52388"/>
                  <a:pt x="514350" y="171450"/>
                </a:cubicBezTo>
                <a:cubicBezTo>
                  <a:pt x="652463" y="290513"/>
                  <a:pt x="754063" y="609600"/>
                  <a:pt x="828675" y="714375"/>
                </a:cubicBezTo>
                <a:cubicBezTo>
                  <a:pt x="903287" y="819150"/>
                  <a:pt x="932656" y="809625"/>
                  <a:pt x="962025" y="8001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627F9D23-5AA1-0CBD-8948-C31E3114BFB1}"/>
              </a:ext>
            </a:extLst>
          </p:cNvPr>
          <p:cNvSpPr/>
          <p:nvPr/>
        </p:nvSpPr>
        <p:spPr>
          <a:xfrm>
            <a:off x="8335089" y="2122786"/>
            <a:ext cx="323850" cy="923925"/>
          </a:xfrm>
          <a:custGeom>
            <a:avLst/>
            <a:gdLst>
              <a:gd name="connsiteX0" fmla="*/ 323850 w 323850"/>
              <a:gd name="connsiteY0" fmla="*/ 0 h 923925"/>
              <a:gd name="connsiteX1" fmla="*/ 76200 w 323850"/>
              <a:gd name="connsiteY1" fmla="*/ 400050 h 923925"/>
              <a:gd name="connsiteX2" fmla="*/ 133350 w 323850"/>
              <a:gd name="connsiteY2" fmla="*/ 828675 h 923925"/>
              <a:gd name="connsiteX3" fmla="*/ 0 w 323850"/>
              <a:gd name="connsiteY3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923925">
                <a:moveTo>
                  <a:pt x="323850" y="0"/>
                </a:moveTo>
                <a:cubicBezTo>
                  <a:pt x="215900" y="130968"/>
                  <a:pt x="107950" y="261937"/>
                  <a:pt x="76200" y="400050"/>
                </a:cubicBezTo>
                <a:cubicBezTo>
                  <a:pt x="44450" y="538163"/>
                  <a:pt x="146050" y="741362"/>
                  <a:pt x="133350" y="828675"/>
                </a:cubicBezTo>
                <a:cubicBezTo>
                  <a:pt x="120650" y="915988"/>
                  <a:pt x="60325" y="919956"/>
                  <a:pt x="0" y="92392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5CE95C4B-F6B6-B246-646B-0574F0718A09}"/>
              </a:ext>
            </a:extLst>
          </p:cNvPr>
          <p:cNvSpPr/>
          <p:nvPr/>
        </p:nvSpPr>
        <p:spPr>
          <a:xfrm>
            <a:off x="7156449" y="1333275"/>
            <a:ext cx="238125" cy="1057275"/>
          </a:xfrm>
          <a:custGeom>
            <a:avLst/>
            <a:gdLst>
              <a:gd name="connsiteX0" fmla="*/ 0 w 238125"/>
              <a:gd name="connsiteY0" fmla="*/ 0 h 1057275"/>
              <a:gd name="connsiteX1" fmla="*/ 104775 w 238125"/>
              <a:gd name="connsiteY1" fmla="*/ 371475 h 1057275"/>
              <a:gd name="connsiteX2" fmla="*/ 38100 w 238125"/>
              <a:gd name="connsiteY2" fmla="*/ 914400 h 1057275"/>
              <a:gd name="connsiteX3" fmla="*/ 238125 w 238125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1057275">
                <a:moveTo>
                  <a:pt x="0" y="0"/>
                </a:moveTo>
                <a:cubicBezTo>
                  <a:pt x="49212" y="109537"/>
                  <a:pt x="98425" y="219075"/>
                  <a:pt x="104775" y="371475"/>
                </a:cubicBezTo>
                <a:cubicBezTo>
                  <a:pt x="111125" y="523875"/>
                  <a:pt x="15875" y="800100"/>
                  <a:pt x="38100" y="914400"/>
                </a:cubicBezTo>
                <a:cubicBezTo>
                  <a:pt x="60325" y="1028700"/>
                  <a:pt x="149225" y="1042987"/>
                  <a:pt x="238125" y="10572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4A7BEEA3-82D4-B2D2-B490-DA27C36C0842}"/>
              </a:ext>
            </a:extLst>
          </p:cNvPr>
          <p:cNvCxnSpPr>
            <a:endCxn id="21" idx="1"/>
          </p:cNvCxnSpPr>
          <p:nvPr/>
        </p:nvCxnSpPr>
        <p:spPr>
          <a:xfrm>
            <a:off x="4100512" y="1774462"/>
            <a:ext cx="347663" cy="1285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5A006C5-A5F9-A9FF-2A5E-280BE6698221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7275511" y="1906599"/>
            <a:ext cx="1135778" cy="61623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AC01211-A0F8-3678-DBA1-CF45CB1E4B54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6460298" y="2172990"/>
            <a:ext cx="1276177" cy="5433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05551AF9-D473-D81C-186D-44B6C2A809B0}"/>
              </a:ext>
            </a:extLst>
          </p:cNvPr>
          <p:cNvSpPr txBox="1"/>
          <p:nvPr/>
        </p:nvSpPr>
        <p:spPr>
          <a:xfrm>
            <a:off x="5583825" y="2716332"/>
            <a:ext cx="175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Separation</a:t>
            </a:r>
            <a:endParaRPr lang="zh-CN" altLang="en-US" sz="2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9ABD987C-24F0-AED1-813D-DD024719CE6C}"/>
              </a:ext>
            </a:extLst>
          </p:cNvPr>
          <p:cNvCxnSpPr>
            <a:cxnSpLocks/>
            <a:stCxn id="34" idx="6"/>
            <a:endCxn id="56" idx="0"/>
          </p:cNvCxnSpPr>
          <p:nvPr/>
        </p:nvCxnSpPr>
        <p:spPr>
          <a:xfrm>
            <a:off x="9714712" y="1738947"/>
            <a:ext cx="409568" cy="1220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椭圆 55">
            <a:extLst>
              <a:ext uri="{FF2B5EF4-FFF2-40B4-BE49-F238E27FC236}">
                <a16:creationId xmlns:a16="http://schemas.microsoft.com/office/drawing/2014/main" id="{DA835FE2-E9A0-8162-76D5-9E657FBD5336}"/>
              </a:ext>
            </a:extLst>
          </p:cNvPr>
          <p:cNvSpPr/>
          <p:nvPr/>
        </p:nvSpPr>
        <p:spPr>
          <a:xfrm>
            <a:off x="8066405" y="2959032"/>
            <a:ext cx="4115750" cy="38941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4C17896B-B859-BDFF-BFD3-347E22DF6A06}"/>
              </a:ext>
            </a:extLst>
          </p:cNvPr>
          <p:cNvSpPr/>
          <p:nvPr/>
        </p:nvSpPr>
        <p:spPr>
          <a:xfrm>
            <a:off x="8639200" y="3831253"/>
            <a:ext cx="2143100" cy="2835057"/>
          </a:xfrm>
          <a:custGeom>
            <a:avLst/>
            <a:gdLst>
              <a:gd name="connsiteX0" fmla="*/ 0 w 238125"/>
              <a:gd name="connsiteY0" fmla="*/ 0 h 1057275"/>
              <a:gd name="connsiteX1" fmla="*/ 104775 w 238125"/>
              <a:gd name="connsiteY1" fmla="*/ 371475 h 1057275"/>
              <a:gd name="connsiteX2" fmla="*/ 38100 w 238125"/>
              <a:gd name="connsiteY2" fmla="*/ 914400 h 1057275"/>
              <a:gd name="connsiteX3" fmla="*/ 238125 w 238125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1057275">
                <a:moveTo>
                  <a:pt x="0" y="0"/>
                </a:moveTo>
                <a:cubicBezTo>
                  <a:pt x="49212" y="109537"/>
                  <a:pt x="98425" y="219075"/>
                  <a:pt x="104775" y="371475"/>
                </a:cubicBezTo>
                <a:cubicBezTo>
                  <a:pt x="111125" y="523875"/>
                  <a:pt x="15875" y="800100"/>
                  <a:pt x="38100" y="914400"/>
                </a:cubicBezTo>
                <a:cubicBezTo>
                  <a:pt x="60325" y="1028700"/>
                  <a:pt x="149225" y="1042987"/>
                  <a:pt x="238125" y="10572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57A48F46-E753-96E9-7B5E-3024B7A028B3}"/>
              </a:ext>
            </a:extLst>
          </p:cNvPr>
          <p:cNvSpPr/>
          <p:nvPr/>
        </p:nvSpPr>
        <p:spPr>
          <a:xfrm>
            <a:off x="10124280" y="3219854"/>
            <a:ext cx="1458120" cy="2835057"/>
          </a:xfrm>
          <a:custGeom>
            <a:avLst/>
            <a:gdLst>
              <a:gd name="connsiteX0" fmla="*/ 0 w 962025"/>
              <a:gd name="connsiteY0" fmla="*/ 0 h 805599"/>
              <a:gd name="connsiteX1" fmla="*/ 514350 w 962025"/>
              <a:gd name="connsiteY1" fmla="*/ 171450 h 805599"/>
              <a:gd name="connsiteX2" fmla="*/ 828675 w 962025"/>
              <a:gd name="connsiteY2" fmla="*/ 714375 h 805599"/>
              <a:gd name="connsiteX3" fmla="*/ 962025 w 962025"/>
              <a:gd name="connsiteY3" fmla="*/ 800100 h 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805599">
                <a:moveTo>
                  <a:pt x="0" y="0"/>
                </a:moveTo>
                <a:cubicBezTo>
                  <a:pt x="188119" y="26194"/>
                  <a:pt x="376238" y="52388"/>
                  <a:pt x="514350" y="171450"/>
                </a:cubicBezTo>
                <a:cubicBezTo>
                  <a:pt x="652463" y="290513"/>
                  <a:pt x="754063" y="609600"/>
                  <a:pt x="828675" y="714375"/>
                </a:cubicBezTo>
                <a:cubicBezTo>
                  <a:pt x="903287" y="819150"/>
                  <a:pt x="932656" y="809625"/>
                  <a:pt x="962025" y="8001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B749EE29-DCB6-D379-FADD-BAE3F4FAED34}"/>
              </a:ext>
            </a:extLst>
          </p:cNvPr>
          <p:cNvSpPr/>
          <p:nvPr/>
        </p:nvSpPr>
        <p:spPr>
          <a:xfrm>
            <a:off x="9610725" y="4343222"/>
            <a:ext cx="2143100" cy="2386468"/>
          </a:xfrm>
          <a:custGeom>
            <a:avLst/>
            <a:gdLst>
              <a:gd name="connsiteX0" fmla="*/ 323850 w 323850"/>
              <a:gd name="connsiteY0" fmla="*/ 0 h 923925"/>
              <a:gd name="connsiteX1" fmla="*/ 76200 w 323850"/>
              <a:gd name="connsiteY1" fmla="*/ 400050 h 923925"/>
              <a:gd name="connsiteX2" fmla="*/ 133350 w 323850"/>
              <a:gd name="connsiteY2" fmla="*/ 828675 h 923925"/>
              <a:gd name="connsiteX3" fmla="*/ 0 w 323850"/>
              <a:gd name="connsiteY3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923925">
                <a:moveTo>
                  <a:pt x="323850" y="0"/>
                </a:moveTo>
                <a:cubicBezTo>
                  <a:pt x="215900" y="130968"/>
                  <a:pt x="107950" y="261937"/>
                  <a:pt x="76200" y="400050"/>
                </a:cubicBezTo>
                <a:cubicBezTo>
                  <a:pt x="44450" y="538163"/>
                  <a:pt x="146050" y="741362"/>
                  <a:pt x="133350" y="828675"/>
                </a:cubicBezTo>
                <a:cubicBezTo>
                  <a:pt x="120650" y="915988"/>
                  <a:pt x="60325" y="919956"/>
                  <a:pt x="0" y="92392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C330853C-3230-8DF7-150E-3D4D056B835B}"/>
              </a:ext>
            </a:extLst>
          </p:cNvPr>
          <p:cNvSpPr/>
          <p:nvPr/>
        </p:nvSpPr>
        <p:spPr>
          <a:xfrm rot="6158816">
            <a:off x="8974375" y="2595160"/>
            <a:ext cx="1662329" cy="2484837"/>
          </a:xfrm>
          <a:custGeom>
            <a:avLst/>
            <a:gdLst>
              <a:gd name="connsiteX0" fmla="*/ 0 w 962025"/>
              <a:gd name="connsiteY0" fmla="*/ 0 h 805599"/>
              <a:gd name="connsiteX1" fmla="*/ 514350 w 962025"/>
              <a:gd name="connsiteY1" fmla="*/ 171450 h 805599"/>
              <a:gd name="connsiteX2" fmla="*/ 828675 w 962025"/>
              <a:gd name="connsiteY2" fmla="*/ 714375 h 805599"/>
              <a:gd name="connsiteX3" fmla="*/ 962025 w 962025"/>
              <a:gd name="connsiteY3" fmla="*/ 800100 h 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805599">
                <a:moveTo>
                  <a:pt x="0" y="0"/>
                </a:moveTo>
                <a:cubicBezTo>
                  <a:pt x="188119" y="26194"/>
                  <a:pt x="376238" y="52388"/>
                  <a:pt x="514350" y="171450"/>
                </a:cubicBezTo>
                <a:cubicBezTo>
                  <a:pt x="652463" y="290513"/>
                  <a:pt x="754063" y="609600"/>
                  <a:pt x="828675" y="714375"/>
                </a:cubicBezTo>
                <a:cubicBezTo>
                  <a:pt x="903287" y="819150"/>
                  <a:pt x="932656" y="809625"/>
                  <a:pt x="962025" y="8001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52A30C49-9CFF-C963-0FB2-83A68453412B}"/>
              </a:ext>
            </a:extLst>
          </p:cNvPr>
          <p:cNvSpPr txBox="1"/>
          <p:nvPr/>
        </p:nvSpPr>
        <p:spPr>
          <a:xfrm>
            <a:off x="5968769" y="4346103"/>
            <a:ext cx="178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Intersection</a:t>
            </a:r>
            <a:endParaRPr lang="zh-CN" altLang="en-US" sz="2400" dirty="0">
              <a:solidFill>
                <a:srgbClr val="7030A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401ACEBD-75CB-2A72-8144-F365D8E3CA7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4286073" y="1822035"/>
            <a:ext cx="1297752" cy="11251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7D706D5-ED07-7815-6E6A-65D52967F97E}"/>
              </a:ext>
            </a:extLst>
          </p:cNvPr>
          <p:cNvCxnSpPr>
            <a:cxnSpLocks/>
            <a:endCxn id="70" idx="3"/>
          </p:cNvCxnSpPr>
          <p:nvPr/>
        </p:nvCxnSpPr>
        <p:spPr>
          <a:xfrm flipH="1">
            <a:off x="7757804" y="4172248"/>
            <a:ext cx="1355550" cy="40468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F5FAD764-85C0-9F43-F03A-D9A8AAAB9F40}"/>
              </a:ext>
            </a:extLst>
          </p:cNvPr>
          <p:cNvCxnSpPr>
            <a:cxnSpLocks/>
            <a:stCxn id="61" idx="1"/>
            <a:endCxn id="70" idx="3"/>
          </p:cNvCxnSpPr>
          <p:nvPr/>
        </p:nvCxnSpPr>
        <p:spPr>
          <a:xfrm flipH="1">
            <a:off x="7757804" y="3823219"/>
            <a:ext cx="3146065" cy="75371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D4FB97C9-8866-14F0-CC91-E1103FAC1ED6}"/>
              </a:ext>
            </a:extLst>
          </p:cNvPr>
          <p:cNvCxnSpPr>
            <a:cxnSpLocks/>
            <a:endCxn id="70" idx="3"/>
          </p:cNvCxnSpPr>
          <p:nvPr/>
        </p:nvCxnSpPr>
        <p:spPr>
          <a:xfrm flipH="1" flipV="1">
            <a:off x="7757804" y="4576936"/>
            <a:ext cx="2569456" cy="208839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06AF0F8E-BCD9-D5F3-B942-F170ED6E8ACF}"/>
              </a:ext>
            </a:extLst>
          </p:cNvPr>
          <p:cNvCxnSpPr>
            <a:cxnSpLocks/>
            <a:endCxn id="70" idx="3"/>
          </p:cNvCxnSpPr>
          <p:nvPr/>
        </p:nvCxnSpPr>
        <p:spPr>
          <a:xfrm flipH="1" flipV="1">
            <a:off x="7757804" y="4576936"/>
            <a:ext cx="3378838" cy="7614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椭圆 79">
            <a:extLst>
              <a:ext uri="{FF2B5EF4-FFF2-40B4-BE49-F238E27FC236}">
                <a16:creationId xmlns:a16="http://schemas.microsoft.com/office/drawing/2014/main" id="{2C20298E-A6D3-7B2D-37FF-30A4038AFC5E}"/>
              </a:ext>
            </a:extLst>
          </p:cNvPr>
          <p:cNvSpPr/>
          <p:nvPr/>
        </p:nvSpPr>
        <p:spPr>
          <a:xfrm>
            <a:off x="1213924" y="2499408"/>
            <a:ext cx="4432697" cy="43306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F0E021C5-450F-4126-C2DF-1FFC79288206}"/>
              </a:ext>
            </a:extLst>
          </p:cNvPr>
          <p:cNvCxnSpPr>
            <a:cxnSpLocks/>
          </p:cNvCxnSpPr>
          <p:nvPr/>
        </p:nvCxnSpPr>
        <p:spPr>
          <a:xfrm flipH="1">
            <a:off x="5679638" y="4861241"/>
            <a:ext cx="2416612" cy="13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E64C42F9-3881-3CBE-79F5-6A33EF3B9887}"/>
              </a:ext>
            </a:extLst>
          </p:cNvPr>
          <p:cNvSpPr txBox="1"/>
          <p:nvPr/>
        </p:nvSpPr>
        <p:spPr>
          <a:xfrm>
            <a:off x="9881219" y="1829008"/>
            <a:ext cx="177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Survive the Reheating </a:t>
            </a: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715A24A3-42AA-2A6E-B294-77EAD8689CDD}"/>
              </a:ext>
            </a:extLst>
          </p:cNvPr>
          <p:cNvSpPr/>
          <p:nvPr/>
        </p:nvSpPr>
        <p:spPr>
          <a:xfrm>
            <a:off x="3133725" y="5934075"/>
            <a:ext cx="1009650" cy="866784"/>
          </a:xfrm>
          <a:custGeom>
            <a:avLst/>
            <a:gdLst>
              <a:gd name="connsiteX0" fmla="*/ 1009650 w 1009650"/>
              <a:gd name="connsiteY0" fmla="*/ 0 h 866784"/>
              <a:gd name="connsiteX1" fmla="*/ 381000 w 1009650"/>
              <a:gd name="connsiteY1" fmla="*/ 533400 h 866784"/>
              <a:gd name="connsiteX2" fmla="*/ 0 w 1009650"/>
              <a:gd name="connsiteY2" fmla="*/ 866775 h 86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866784">
                <a:moveTo>
                  <a:pt x="1009650" y="0"/>
                </a:moveTo>
                <a:lnTo>
                  <a:pt x="381000" y="533400"/>
                </a:lnTo>
                <a:cubicBezTo>
                  <a:pt x="212725" y="677862"/>
                  <a:pt x="52387" y="868362"/>
                  <a:pt x="0" y="866775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8A2DA284-93AA-AE92-A536-A84B28D6B14B}"/>
              </a:ext>
            </a:extLst>
          </p:cNvPr>
          <p:cNvSpPr/>
          <p:nvPr/>
        </p:nvSpPr>
        <p:spPr>
          <a:xfrm>
            <a:off x="4671015" y="4943475"/>
            <a:ext cx="510585" cy="1502076"/>
          </a:xfrm>
          <a:custGeom>
            <a:avLst/>
            <a:gdLst>
              <a:gd name="connsiteX0" fmla="*/ 510585 w 510585"/>
              <a:gd name="connsiteY0" fmla="*/ 0 h 1502076"/>
              <a:gd name="connsiteX1" fmla="*/ 81960 w 510585"/>
              <a:gd name="connsiteY1" fmla="*/ 552450 h 1502076"/>
              <a:gd name="connsiteX2" fmla="*/ 186735 w 510585"/>
              <a:gd name="connsiteY2" fmla="*/ 1409700 h 15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585" h="1502076">
                <a:moveTo>
                  <a:pt x="510585" y="0"/>
                </a:moveTo>
                <a:cubicBezTo>
                  <a:pt x="323260" y="158750"/>
                  <a:pt x="135935" y="317500"/>
                  <a:pt x="81960" y="552450"/>
                </a:cubicBezTo>
                <a:cubicBezTo>
                  <a:pt x="27985" y="787400"/>
                  <a:pt x="-116478" y="1811338"/>
                  <a:pt x="186735" y="140970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FF5BF7CB-18D3-A18E-D1BF-567325FA71DA}"/>
              </a:ext>
            </a:extLst>
          </p:cNvPr>
          <p:cNvSpPr/>
          <p:nvPr/>
        </p:nvSpPr>
        <p:spPr>
          <a:xfrm>
            <a:off x="2752725" y="4533900"/>
            <a:ext cx="392427" cy="2162175"/>
          </a:xfrm>
          <a:custGeom>
            <a:avLst/>
            <a:gdLst>
              <a:gd name="connsiteX0" fmla="*/ 390525 w 392427"/>
              <a:gd name="connsiteY0" fmla="*/ 0 h 2162175"/>
              <a:gd name="connsiteX1" fmla="*/ 333375 w 392427"/>
              <a:gd name="connsiteY1" fmla="*/ 904875 h 2162175"/>
              <a:gd name="connsiteX2" fmla="*/ 0 w 392427"/>
              <a:gd name="connsiteY2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27" h="2162175">
                <a:moveTo>
                  <a:pt x="390525" y="0"/>
                </a:moveTo>
                <a:cubicBezTo>
                  <a:pt x="394493" y="272256"/>
                  <a:pt x="398462" y="544513"/>
                  <a:pt x="333375" y="904875"/>
                </a:cubicBezTo>
                <a:cubicBezTo>
                  <a:pt x="268288" y="1265237"/>
                  <a:pt x="134144" y="1713706"/>
                  <a:pt x="0" y="2162175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A5D61800-6A4C-69EC-B344-93ADD0E7498C}"/>
              </a:ext>
            </a:extLst>
          </p:cNvPr>
          <p:cNvSpPr/>
          <p:nvPr/>
        </p:nvSpPr>
        <p:spPr>
          <a:xfrm>
            <a:off x="2191348" y="2505075"/>
            <a:ext cx="1513877" cy="1178083"/>
          </a:xfrm>
          <a:custGeom>
            <a:avLst/>
            <a:gdLst>
              <a:gd name="connsiteX0" fmla="*/ 56552 w 1513877"/>
              <a:gd name="connsiteY0" fmla="*/ 1152525 h 1178083"/>
              <a:gd name="connsiteX1" fmla="*/ 85127 w 1513877"/>
              <a:gd name="connsiteY1" fmla="*/ 1095375 h 1178083"/>
              <a:gd name="connsiteX2" fmla="*/ 866177 w 1513877"/>
              <a:gd name="connsiteY2" fmla="*/ 466725 h 1178083"/>
              <a:gd name="connsiteX3" fmla="*/ 1513877 w 1513877"/>
              <a:gd name="connsiteY3" fmla="*/ 0 h 11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877" h="1178083">
                <a:moveTo>
                  <a:pt x="56552" y="1152525"/>
                </a:moveTo>
                <a:cubicBezTo>
                  <a:pt x="3370" y="1181100"/>
                  <a:pt x="-49811" y="1209675"/>
                  <a:pt x="85127" y="1095375"/>
                </a:cubicBezTo>
                <a:cubicBezTo>
                  <a:pt x="220065" y="981075"/>
                  <a:pt x="628052" y="649287"/>
                  <a:pt x="866177" y="466725"/>
                </a:cubicBezTo>
                <a:cubicBezTo>
                  <a:pt x="1104302" y="284163"/>
                  <a:pt x="1309089" y="142081"/>
                  <a:pt x="1513877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425D086F-EFA9-25E1-4B46-D434BC9D71F0}"/>
              </a:ext>
            </a:extLst>
          </p:cNvPr>
          <p:cNvSpPr/>
          <p:nvPr/>
        </p:nvSpPr>
        <p:spPr>
          <a:xfrm>
            <a:off x="1657350" y="5029200"/>
            <a:ext cx="267325" cy="1228725"/>
          </a:xfrm>
          <a:custGeom>
            <a:avLst/>
            <a:gdLst>
              <a:gd name="connsiteX0" fmla="*/ 0 w 267325"/>
              <a:gd name="connsiteY0" fmla="*/ 0 h 1228725"/>
              <a:gd name="connsiteX1" fmla="*/ 266700 w 267325"/>
              <a:gd name="connsiteY1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7325" h="1228725">
                <a:moveTo>
                  <a:pt x="0" y="0"/>
                </a:moveTo>
                <a:cubicBezTo>
                  <a:pt x="138906" y="549275"/>
                  <a:pt x="277812" y="1098550"/>
                  <a:pt x="266700" y="1228725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D93A271C-24F1-6C4E-56BF-FC960F9FE89D}"/>
              </a:ext>
            </a:extLst>
          </p:cNvPr>
          <p:cNvSpPr/>
          <p:nvPr/>
        </p:nvSpPr>
        <p:spPr>
          <a:xfrm>
            <a:off x="1613592" y="3355971"/>
            <a:ext cx="643833" cy="292104"/>
          </a:xfrm>
          <a:custGeom>
            <a:avLst/>
            <a:gdLst>
              <a:gd name="connsiteX0" fmla="*/ 643833 w 643833"/>
              <a:gd name="connsiteY0" fmla="*/ 292104 h 292104"/>
              <a:gd name="connsiteX1" fmla="*/ 72333 w 643833"/>
              <a:gd name="connsiteY1" fmla="*/ 15879 h 2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833" h="292104">
                <a:moveTo>
                  <a:pt x="643833" y="292104"/>
                </a:moveTo>
                <a:cubicBezTo>
                  <a:pt x="237433" y="119066"/>
                  <a:pt x="-168967" y="-53971"/>
                  <a:pt x="72333" y="158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058891B5-2CAA-09AE-81AD-19533DEFEA98}"/>
              </a:ext>
            </a:extLst>
          </p:cNvPr>
          <p:cNvSpPr/>
          <p:nvPr/>
        </p:nvSpPr>
        <p:spPr>
          <a:xfrm>
            <a:off x="3971925" y="4114800"/>
            <a:ext cx="304800" cy="561975"/>
          </a:xfrm>
          <a:custGeom>
            <a:avLst/>
            <a:gdLst>
              <a:gd name="connsiteX0" fmla="*/ 0 w 304800"/>
              <a:gd name="connsiteY0" fmla="*/ 0 h 561975"/>
              <a:gd name="connsiteX1" fmla="*/ 304800 w 304800"/>
              <a:gd name="connsiteY1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561975">
                <a:moveTo>
                  <a:pt x="0" y="0"/>
                </a:moveTo>
                <a:lnTo>
                  <a:pt x="304800" y="561975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: 形状 97">
            <a:extLst>
              <a:ext uri="{FF2B5EF4-FFF2-40B4-BE49-F238E27FC236}">
                <a16:creationId xmlns:a16="http://schemas.microsoft.com/office/drawing/2014/main" id="{C83DDCA0-9902-48B8-8778-E80AE1A81CE0}"/>
              </a:ext>
            </a:extLst>
          </p:cNvPr>
          <p:cNvSpPr/>
          <p:nvPr/>
        </p:nvSpPr>
        <p:spPr>
          <a:xfrm>
            <a:off x="4390803" y="3248006"/>
            <a:ext cx="390747" cy="114319"/>
          </a:xfrm>
          <a:custGeom>
            <a:avLst/>
            <a:gdLst>
              <a:gd name="connsiteX0" fmla="*/ 222 w 390747"/>
              <a:gd name="connsiteY0" fmla="*/ 66694 h 114319"/>
              <a:gd name="connsiteX1" fmla="*/ 38322 w 390747"/>
              <a:gd name="connsiteY1" fmla="*/ 104794 h 114319"/>
              <a:gd name="connsiteX2" fmla="*/ 238347 w 390747"/>
              <a:gd name="connsiteY2" fmla="*/ 19 h 114319"/>
              <a:gd name="connsiteX3" fmla="*/ 390747 w 390747"/>
              <a:gd name="connsiteY3" fmla="*/ 114319 h 1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47" h="114319">
                <a:moveTo>
                  <a:pt x="222" y="66694"/>
                </a:moveTo>
                <a:cubicBezTo>
                  <a:pt x="-572" y="91300"/>
                  <a:pt x="-1366" y="115907"/>
                  <a:pt x="38322" y="104794"/>
                </a:cubicBezTo>
                <a:cubicBezTo>
                  <a:pt x="78010" y="93682"/>
                  <a:pt x="179610" y="-1568"/>
                  <a:pt x="238347" y="19"/>
                </a:cubicBezTo>
                <a:cubicBezTo>
                  <a:pt x="297084" y="1606"/>
                  <a:pt x="343915" y="57962"/>
                  <a:pt x="390747" y="11431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322F6A47-A2A6-484B-14D8-91A4AC43B348}"/>
              </a:ext>
            </a:extLst>
          </p:cNvPr>
          <p:cNvSpPr/>
          <p:nvPr/>
        </p:nvSpPr>
        <p:spPr>
          <a:xfrm>
            <a:off x="3190875" y="2505075"/>
            <a:ext cx="66675" cy="619125"/>
          </a:xfrm>
          <a:custGeom>
            <a:avLst/>
            <a:gdLst>
              <a:gd name="connsiteX0" fmla="*/ 66675 w 66675"/>
              <a:gd name="connsiteY0" fmla="*/ 619125 h 619125"/>
              <a:gd name="connsiteX1" fmla="*/ 0 w 66675"/>
              <a:gd name="connsiteY1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 h="619125">
                <a:moveTo>
                  <a:pt x="66675" y="619125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6EE9112E-7017-88AA-460F-B8B46CCF79FC}"/>
              </a:ext>
            </a:extLst>
          </p:cNvPr>
          <p:cNvSpPr/>
          <p:nvPr/>
        </p:nvSpPr>
        <p:spPr>
          <a:xfrm>
            <a:off x="3246949" y="3001610"/>
            <a:ext cx="1182382" cy="744427"/>
          </a:xfrm>
          <a:custGeom>
            <a:avLst/>
            <a:gdLst>
              <a:gd name="connsiteX0" fmla="*/ 343976 w 1182382"/>
              <a:gd name="connsiteY0" fmla="*/ 8290 h 744427"/>
              <a:gd name="connsiteX1" fmla="*/ 1182176 w 1182382"/>
              <a:gd name="connsiteY1" fmla="*/ 370240 h 744427"/>
              <a:gd name="connsiteX2" fmla="*/ 420176 w 1182382"/>
              <a:gd name="connsiteY2" fmla="*/ 741715 h 744427"/>
              <a:gd name="connsiteX3" fmla="*/ 1076 w 1182382"/>
              <a:gd name="connsiteY3" fmla="*/ 170215 h 744427"/>
              <a:gd name="connsiteX4" fmla="*/ 343976 w 1182382"/>
              <a:gd name="connsiteY4" fmla="*/ 8290 h 74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382" h="744427">
                <a:moveTo>
                  <a:pt x="343976" y="8290"/>
                </a:moveTo>
                <a:cubicBezTo>
                  <a:pt x="540826" y="41627"/>
                  <a:pt x="1169476" y="248003"/>
                  <a:pt x="1182176" y="370240"/>
                </a:cubicBezTo>
                <a:cubicBezTo>
                  <a:pt x="1194876" y="492477"/>
                  <a:pt x="617026" y="775052"/>
                  <a:pt x="420176" y="741715"/>
                </a:cubicBezTo>
                <a:cubicBezTo>
                  <a:pt x="223326" y="708378"/>
                  <a:pt x="16951" y="295628"/>
                  <a:pt x="1076" y="170215"/>
                </a:cubicBezTo>
                <a:cubicBezTo>
                  <a:pt x="-14799" y="44803"/>
                  <a:pt x="147126" y="-25047"/>
                  <a:pt x="343976" y="8290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5601405A-5D05-A6D8-63CA-B087B61BC9DC}"/>
              </a:ext>
            </a:extLst>
          </p:cNvPr>
          <p:cNvSpPr/>
          <p:nvPr/>
        </p:nvSpPr>
        <p:spPr>
          <a:xfrm>
            <a:off x="3074873" y="4639948"/>
            <a:ext cx="1251704" cy="1326268"/>
          </a:xfrm>
          <a:custGeom>
            <a:avLst/>
            <a:gdLst>
              <a:gd name="connsiteX0" fmla="*/ 1230427 w 1251704"/>
              <a:gd name="connsiteY0" fmla="*/ 113027 h 1326268"/>
              <a:gd name="connsiteX1" fmla="*/ 1068502 w 1251704"/>
              <a:gd name="connsiteY1" fmla="*/ 1303652 h 1326268"/>
              <a:gd name="connsiteX2" fmla="*/ 1702 w 1251704"/>
              <a:gd name="connsiteY2" fmla="*/ 836927 h 1326268"/>
              <a:gd name="connsiteX3" fmla="*/ 830377 w 1251704"/>
              <a:gd name="connsiteY3" fmla="*/ 132077 h 1326268"/>
              <a:gd name="connsiteX4" fmla="*/ 1230427 w 1251704"/>
              <a:gd name="connsiteY4" fmla="*/ 113027 h 13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04" h="1326268">
                <a:moveTo>
                  <a:pt x="1230427" y="113027"/>
                </a:moveTo>
                <a:cubicBezTo>
                  <a:pt x="1270114" y="308289"/>
                  <a:pt x="1273290" y="1183002"/>
                  <a:pt x="1068502" y="1303652"/>
                </a:cubicBezTo>
                <a:cubicBezTo>
                  <a:pt x="863714" y="1424302"/>
                  <a:pt x="41389" y="1032189"/>
                  <a:pt x="1702" y="836927"/>
                </a:cubicBezTo>
                <a:cubicBezTo>
                  <a:pt x="-37985" y="641665"/>
                  <a:pt x="627177" y="254314"/>
                  <a:pt x="830377" y="132077"/>
                </a:cubicBezTo>
                <a:cubicBezTo>
                  <a:pt x="1033577" y="9840"/>
                  <a:pt x="1190740" y="-82235"/>
                  <a:pt x="1230427" y="113027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A98800CF-B633-A78E-558B-C536E4AE1766}"/>
              </a:ext>
            </a:extLst>
          </p:cNvPr>
          <p:cNvSpPr/>
          <p:nvPr/>
        </p:nvSpPr>
        <p:spPr>
          <a:xfrm>
            <a:off x="1655060" y="3637948"/>
            <a:ext cx="1489699" cy="1471342"/>
          </a:xfrm>
          <a:custGeom>
            <a:avLst/>
            <a:gdLst>
              <a:gd name="connsiteX0" fmla="*/ 688090 w 1489699"/>
              <a:gd name="connsiteY0" fmla="*/ 48227 h 1471342"/>
              <a:gd name="connsiteX1" fmla="*/ 1478665 w 1489699"/>
              <a:gd name="connsiteY1" fmla="*/ 972152 h 1471342"/>
              <a:gd name="connsiteX2" fmla="*/ 30865 w 1489699"/>
              <a:gd name="connsiteY2" fmla="*/ 1448402 h 1471342"/>
              <a:gd name="connsiteX3" fmla="*/ 507115 w 1489699"/>
              <a:gd name="connsiteY3" fmla="*/ 267302 h 1471342"/>
              <a:gd name="connsiteX4" fmla="*/ 688090 w 1489699"/>
              <a:gd name="connsiteY4" fmla="*/ 48227 h 147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699" h="1471342">
                <a:moveTo>
                  <a:pt x="688090" y="48227"/>
                </a:moveTo>
                <a:cubicBezTo>
                  <a:pt x="850015" y="165702"/>
                  <a:pt x="1588203" y="738789"/>
                  <a:pt x="1478665" y="972152"/>
                </a:cubicBezTo>
                <a:cubicBezTo>
                  <a:pt x="1369127" y="1205515"/>
                  <a:pt x="192790" y="1565877"/>
                  <a:pt x="30865" y="1448402"/>
                </a:cubicBezTo>
                <a:cubicBezTo>
                  <a:pt x="-131060" y="1330927"/>
                  <a:pt x="391228" y="497489"/>
                  <a:pt x="507115" y="267302"/>
                </a:cubicBezTo>
                <a:cubicBezTo>
                  <a:pt x="623002" y="37115"/>
                  <a:pt x="526165" y="-69248"/>
                  <a:pt x="688090" y="48227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D16EC006-F8B3-2048-90D0-6DD3B10DAE70}"/>
              </a:ext>
            </a:extLst>
          </p:cNvPr>
          <p:cNvSpPr/>
          <p:nvPr/>
        </p:nvSpPr>
        <p:spPr>
          <a:xfrm>
            <a:off x="3986176" y="3375277"/>
            <a:ext cx="1375613" cy="1568253"/>
          </a:xfrm>
          <a:custGeom>
            <a:avLst/>
            <a:gdLst>
              <a:gd name="connsiteX0" fmla="*/ 862049 w 1375613"/>
              <a:gd name="connsiteY0" fmla="*/ 53723 h 1568253"/>
              <a:gd name="connsiteX1" fmla="*/ 728699 w 1375613"/>
              <a:gd name="connsiteY1" fmla="*/ 129923 h 1568253"/>
              <a:gd name="connsiteX2" fmla="*/ 4799 w 1375613"/>
              <a:gd name="connsiteY2" fmla="*/ 739523 h 1568253"/>
              <a:gd name="connsiteX3" fmla="*/ 1128749 w 1375613"/>
              <a:gd name="connsiteY3" fmla="*/ 1568198 h 1568253"/>
              <a:gd name="connsiteX4" fmla="*/ 1357349 w 1375613"/>
              <a:gd name="connsiteY4" fmla="*/ 777623 h 1568253"/>
              <a:gd name="connsiteX5" fmla="*/ 862049 w 1375613"/>
              <a:gd name="connsiteY5" fmla="*/ 53723 h 156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613" h="1568253">
                <a:moveTo>
                  <a:pt x="862049" y="53723"/>
                </a:moveTo>
                <a:cubicBezTo>
                  <a:pt x="757274" y="-54227"/>
                  <a:pt x="871574" y="15623"/>
                  <a:pt x="728699" y="129923"/>
                </a:cubicBezTo>
                <a:cubicBezTo>
                  <a:pt x="585824" y="244223"/>
                  <a:pt x="-61876" y="499811"/>
                  <a:pt x="4799" y="739523"/>
                </a:cubicBezTo>
                <a:cubicBezTo>
                  <a:pt x="71474" y="979236"/>
                  <a:pt x="903324" y="1561848"/>
                  <a:pt x="1128749" y="1568198"/>
                </a:cubicBezTo>
                <a:cubicBezTo>
                  <a:pt x="1354174" y="1574548"/>
                  <a:pt x="1409736" y="1031623"/>
                  <a:pt x="1357349" y="777623"/>
                </a:cubicBezTo>
                <a:cubicBezTo>
                  <a:pt x="1304962" y="523623"/>
                  <a:pt x="966824" y="161673"/>
                  <a:pt x="862049" y="53723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2752222-0938-3FB3-BBAF-BF9B4B066242}"/>
              </a:ext>
            </a:extLst>
          </p:cNvPr>
          <p:cNvSpPr/>
          <p:nvPr/>
        </p:nvSpPr>
        <p:spPr>
          <a:xfrm>
            <a:off x="7903963" y="1235310"/>
            <a:ext cx="848962" cy="84540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792E57B-7A14-0179-B21F-E1CD5D01D7D4}"/>
              </a:ext>
            </a:extLst>
          </p:cNvPr>
          <p:cNvSpPr/>
          <p:nvPr/>
        </p:nvSpPr>
        <p:spPr>
          <a:xfrm>
            <a:off x="9003197" y="3863148"/>
            <a:ext cx="2163364" cy="211489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8E2F247-B892-E3E7-A5CB-0E545014B87A}"/>
              </a:ext>
            </a:extLst>
          </p:cNvPr>
          <p:cNvSpPr/>
          <p:nvPr/>
        </p:nvSpPr>
        <p:spPr>
          <a:xfrm>
            <a:off x="4142679" y="1225891"/>
            <a:ext cx="848962" cy="84540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8AB85F-5C84-3DBB-1461-72DC1490CF5B}"/>
              </a:ext>
            </a:extLst>
          </p:cNvPr>
          <p:cNvSpPr txBox="1"/>
          <p:nvPr/>
        </p:nvSpPr>
        <p:spPr>
          <a:xfrm>
            <a:off x="4544713" y="5794940"/>
            <a:ext cx="463768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Lazarides and Q. Shafi. DOI: 10.1016/0370-2693(84)91605-8</a:t>
            </a:r>
          </a:p>
          <a:p>
            <a:pPr algn="ctr"/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Shafi and A. Vilenkin. DOI: 10.1103/PhysRevD.29.1870</a:t>
            </a:r>
          </a:p>
          <a:p>
            <a:pPr algn="ctr"/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T.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Vishniac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A. Olive, and D. Seckel. DOI: 10.1016/0550-3213(87)90403-2</a:t>
            </a:r>
          </a:p>
          <a:p>
            <a:pPr algn="ctr"/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A. Kofman and A. D. Linde. DOI: 10.1016/0370-2693(85)90381-8</a:t>
            </a:r>
          </a:p>
          <a:p>
            <a:pPr algn="ctr"/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Yokoyama. DOI: 10.1103/PhysRevLett.63.712</a:t>
            </a:r>
          </a:p>
          <a:p>
            <a:pPr algn="ctr"/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Kamada, Y. Miyamoto, J. Yokoyama.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1204.3237</a:t>
            </a:r>
            <a:endParaRPr lang="zh-CN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11" grpId="0"/>
      <p:bldP spid="29" grpId="0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  <p:bldP spid="36" grpId="0" animBg="1"/>
      <p:bldP spid="37" grpId="0" animBg="1"/>
      <p:bldP spid="53" grpId="0"/>
      <p:bldP spid="56" grpId="0" animBg="1"/>
      <p:bldP spid="60" grpId="0" animBg="1"/>
      <p:bldP spid="61" grpId="0" animBg="1"/>
      <p:bldP spid="62" grpId="0" animBg="1"/>
      <p:bldP spid="69" grpId="0" animBg="1"/>
      <p:bldP spid="70" grpId="0"/>
      <p:bldP spid="80" grpId="0" animBg="1"/>
      <p:bldP spid="84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86" grpId="0" animBg="1"/>
      <p:bldP spid="88" grpId="0" animBg="1"/>
      <p:bldP spid="89" grpId="0" animBg="1"/>
      <p:bldP spid="90" grpId="0" animBg="1"/>
      <p:bldP spid="13" grpId="0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\documentclass{article}&#10;\usepackage{amsmath}&#10;\pagestyle{empty}&#10;\begin{document}&#10;&#10;$$&#10;C_k(t_0,f)=\frac{2k}{f^2}\int_{0}^{z_\text{sc}}\frac{\text dz'}{H(z')(1+z')^6}n\left(\frac{2k}{(1+z')f},t(z')\right)&#10;$$&#10;&#10;\end{document}" title="IguanaTex Bitmap Display">
            <a:extLst>
              <a:ext uri="{FF2B5EF4-FFF2-40B4-BE49-F238E27FC236}">
                <a16:creationId xmlns:a16="http://schemas.microsoft.com/office/drawing/2014/main" id="{D91E96C9-7C92-3F2A-4137-E0A626D9F6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89612"/>
            <a:ext cx="7224685" cy="729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2180" y="2570175"/>
            <a:ext cx="9842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energy density of GW per unit logarithm  frequency interval 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2180" y="1409325"/>
            <a:ext cx="3811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power spectrum is  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19397" y="552200"/>
            <a:ext cx="10586852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32180" y="738"/>
            <a:ext cx="583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Gravitational Wave Spectrum</a:t>
            </a:r>
            <a:endParaRPr lang="zh-CN" altLang="en-US" sz="3200" b="1" dirty="0"/>
          </a:p>
        </p:txBody>
      </p:sp>
      <p:pic>
        <p:nvPicPr>
          <p:cNvPr id="17" name="图片 16" descr="\documentclass{article}&#10;\usepackage{amsmath}&#10;\pagestyle{empty}&#10;\begin{document}&#10;&#10;$$&#10;\Omega_{\text{gw}}(t_0,f)=\frac{1}{\rho_\text{c}}\frac{\text d ~\rho_{\text{gw}}(t_0,f)}{\text d~\text{ln}f}&#10;$$&#10;&#10;\end{document}" title="IguanaTex Bitmap Display">
            <a:extLst>
              <a:ext uri="{FF2B5EF4-FFF2-40B4-BE49-F238E27FC236}">
                <a16:creationId xmlns:a16="http://schemas.microsoft.com/office/drawing/2014/main" id="{17D6F430-B803-CCFF-2AE3-5254AD9294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21" y="1930586"/>
            <a:ext cx="3644343" cy="707657"/>
          </a:xfrm>
          <a:prstGeom prst="rect">
            <a:avLst/>
          </a:prstGeom>
        </p:spPr>
      </p:pic>
      <p:pic>
        <p:nvPicPr>
          <p:cNvPr id="21" name="图片 20" descr="\documentclass{article}&#10;\usepackage{amsmath}&#10;\pagestyle{empty}&#10;\begin{document}&#10;&#10;$$&#10;\frac{\text d\rho_{\text{gw}}(t_0,f)}{\text d \ln f}=G\mu^2 f\sum_{k=1}^{k_\mathrm{max}} C_k(t_0,f)p_k&#10;$$&#10;&#10;\end{document}" title="IguanaTex Bitmap Display">
            <a:extLst>
              <a:ext uri="{FF2B5EF4-FFF2-40B4-BE49-F238E27FC236}">
                <a16:creationId xmlns:a16="http://schemas.microsoft.com/office/drawing/2014/main" id="{90F7D5C9-045C-B294-9C48-F8B915A0D2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63" y="3160291"/>
            <a:ext cx="4675657" cy="897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2180" y="4080470"/>
            <a:ext cx="5503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Coefficient                is given by </a:t>
            </a:r>
            <a:endParaRPr lang="zh-CN" altLang="en-US" sz="2400" dirty="0"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5" name="图片 24" descr="\documentclass{article}&#10;\usepackage{amsmath}&#10;\pagestyle{empty}&#10;\begin{document}&#10;&#10;$$&#10;C_k(t_0,f)&#10;$$&#10;&#10;\end{document}" title="IguanaTex Bitmap Display">
            <a:extLst>
              <a:ext uri="{FF2B5EF4-FFF2-40B4-BE49-F238E27FC236}">
                <a16:creationId xmlns:a16="http://schemas.microsoft.com/office/drawing/2014/main" id="{5BC73541-42C5-2774-32E8-ABAEA9FE21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40" y="4190394"/>
            <a:ext cx="1119086" cy="305371"/>
          </a:xfrm>
          <a:prstGeom prst="rect">
            <a:avLst/>
          </a:prstGeom>
        </p:spPr>
      </p:pic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506E281A-0FAC-F351-CE4C-7630B0B354C2}"/>
              </a:ext>
            </a:extLst>
          </p:cNvPr>
          <p:cNvSpPr/>
          <p:nvPr/>
        </p:nvSpPr>
        <p:spPr>
          <a:xfrm>
            <a:off x="5756024" y="2993764"/>
            <a:ext cx="599518" cy="613327"/>
          </a:xfrm>
          <a:prstGeom prst="flowChartConnector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CF7BAED3-A961-5A60-D666-AC37B8721EF6}"/>
              </a:ext>
            </a:extLst>
          </p:cNvPr>
          <p:cNvCxnSpPr>
            <a:cxnSpLocks/>
          </p:cNvCxnSpPr>
          <p:nvPr/>
        </p:nvCxnSpPr>
        <p:spPr>
          <a:xfrm flipV="1">
            <a:off x="6355542" y="3277832"/>
            <a:ext cx="3121833" cy="183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6A985C5A-8E8E-9A72-3E83-0F792919E064}"/>
              </a:ext>
            </a:extLst>
          </p:cNvPr>
          <p:cNvSpPr txBox="1"/>
          <p:nvPr/>
        </p:nvSpPr>
        <p:spPr>
          <a:xfrm>
            <a:off x="9477374" y="3027209"/>
            <a:ext cx="129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Infinity?</a:t>
            </a:r>
            <a:endParaRPr lang="zh-CN" altLang="en-US" sz="2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E77D7F68-92BD-1925-5F95-F6EAE9287175}"/>
              </a:ext>
            </a:extLst>
          </p:cNvPr>
          <p:cNvSpPr/>
          <p:nvPr/>
        </p:nvSpPr>
        <p:spPr>
          <a:xfrm>
            <a:off x="4949804" y="4495765"/>
            <a:ext cx="450871" cy="489926"/>
          </a:xfrm>
          <a:prstGeom prst="flowChartConnector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32EFAA0-B30E-80B2-55BD-AF9F30ABD9A3}"/>
              </a:ext>
            </a:extLst>
          </p:cNvPr>
          <p:cNvSpPr txBox="1"/>
          <p:nvPr/>
        </p:nvSpPr>
        <p:spPr>
          <a:xfrm>
            <a:off x="7830020" y="3798095"/>
            <a:ext cx="43444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Redshift when string network reach a scaling regime</a:t>
            </a:r>
            <a:endParaRPr lang="zh-CN" altLang="en-US" sz="2400" dirty="0">
              <a:solidFill>
                <a:srgbClr val="00B0F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16E1647-3A46-48A5-BC44-1E554DD7F536}"/>
              </a:ext>
            </a:extLst>
          </p:cNvPr>
          <p:cNvCxnSpPr>
            <a:cxnSpLocks/>
            <a:stCxn id="9" idx="6"/>
            <a:endCxn id="14" idx="1"/>
          </p:cNvCxnSpPr>
          <p:nvPr/>
        </p:nvCxnSpPr>
        <p:spPr>
          <a:xfrm flipV="1">
            <a:off x="5400675" y="4213594"/>
            <a:ext cx="2429345" cy="52713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1DA333E-F6E4-8843-BB0A-96B00785DD96}"/>
              </a:ext>
            </a:extLst>
          </p:cNvPr>
          <p:cNvSpPr txBox="1"/>
          <p:nvPr/>
        </p:nvSpPr>
        <p:spPr>
          <a:xfrm>
            <a:off x="6692900" y="811275"/>
            <a:ext cx="5499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Vachaspati and A. Vilenkin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 10.1103/PhysRevD.31.3052</a:t>
            </a:r>
          </a:p>
          <a:p>
            <a:pPr algn="ctr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J. Blanco-Pillado and K. D. Olum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1709.02693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69.7038"/>
  <p:tag name="LATEXADDIN" val="\documentclass{article}&#10;\usepackage{amsmath}&#10;\pagestyle{empty}&#10;\begin{document}&#10;&#10;$$&#10;\cal G\rightarrow \cal H&#10;$$&#10;&#10;\end{document}"/>
  <p:tag name="IGUANATEXSIZE" val="24"/>
  <p:tag name="IGUANATEXCURSOR" val="108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82.865"/>
  <p:tag name="LATEXADDIN" val="\documentclass{article}&#10;\usepackage{amsmath}&#10;\pagestyle{empty}&#10;\begin{document}&#10;&#10;$$&#10;\Gamma_d = \mu/2\pi \exp[-\pi \kappa]&#10;$$&#10;&#10;\end{document}"/>
  <p:tag name="IGUANATEXSIZE" val="24"/>
  <p:tag name="IGUANATEXCURSOR" val="103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61.49228"/>
  <p:tag name="LATEXADDIN" val="\documentclass{article}&#10;\usepackage{amsmath}&#10;\pagestyle{empty}&#10;\begin{document}&#10;&#10;$$&#10;\kappa&#10;$$&#10;&#10;\end{document}"/>
  <p:tag name="IGUANATEXSIZE" val="24"/>
  <p:tag name="IGUANATEXCURSOR" val="90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529.4338"/>
  <p:tag name="LATEXADDIN" val="\documentclass{article}&#10;\usepackage{amsmath}&#10;\pagestyle{empty}&#10;\begin{document}&#10;&#10;$$&#10;\kappa=m^2/\mu&#10;$$&#10;&#10;\end{document}"/>
  <p:tag name="IGUANATEXSIZE" val="24"/>
  <p:tag name="IGUANATEXCURSOR" val="91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962.88"/>
  <p:tag name="LATEXADDIN" val="\documentclass{article}&#10;\usepackage{amsmath}&#10;\pagestyle{empty}&#10;\begin{document}&#10;&#10;$$&#10;C_k(t_0,f)=\frac{2k}{f^2}\int_{0}^{z_\text{sc}}\frac{\text dz'}{H(z')(1+z')^6}n\left(\frac{2k}{(1+z')f},t(z')\right)&#10;$$&#10;&#10;\end{document}"/>
  <p:tag name="IGUANATEXSIZE" val="24"/>
  <p:tag name="IGUANATEXCURSOR" val="200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1494.563"/>
  <p:tag name="LATEXADDIN" val="\documentclass{article}&#10;\usepackage{amsmath}&#10;\pagestyle{empty}&#10;\begin{document}&#10;&#10;$$&#10;\Omega_{\text{gw}}(t_0,f)=\frac{1}{\rho_\text{c}}\frac{\text d ~\rho_{\text{gw}}(t_0,f)}{\text d~\text{ln}f}&#10;$$&#10;&#10;\end{document}"/>
  <p:tag name="IGUANATEXSIZE" val="24"/>
  <p:tag name="IGUANATEXCURSOR" val="94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8.2039"/>
  <p:tag name="ORIGINALWIDTH" val="1917.51"/>
  <p:tag name="LATEXADDIN" val="\documentclass{article}&#10;\usepackage{amsmath}&#10;\pagestyle{empty}&#10;\begin{document}&#10;&#10;$$&#10;\frac{\text d\rho_{\text{gw}}(t_0,f)}{\text d \ln f}=G\mu^2 f\sum_{k=1}^{k_\mathrm{max}} C_k(t_0,f)p_k&#10;$$&#10;&#10;\end{document}"/>
  <p:tag name="IGUANATEXSIZE" val="24"/>
  <p:tag name="IGUANATEXCURSOR" val="186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begin{document}&#10;&#10;$$&#10;C_k(t_0,f)&#10;$$&#10;&#10;\end{document}"/>
  <p:tag name="IGUANATEXSIZE" val="24"/>
  <p:tag name="IGUANATEXCURSOR" val="94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609.6738"/>
  <p:tag name="LATEXADDIN" val="\documentclass{article}&#10;\usepackage{amsmath}&#10;\pagestyle{empty}&#10;\begin{document}&#10;&#10;$$&#10;t_s=1/\Gamma_d^{1/2}&#10;$$&#10;&#10;\end{document}"/>
  <p:tag name="IGUANATEXSIZE" val="24"/>
  <p:tag name="IGUANATEXCURSOR" val="102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975.6281"/>
  <p:tag name="LATEXADDIN" val="\documentclass{article}&#10;\usepackage{amsmath}&#10;\pagestyle{empty}&#10;\begin{document}&#10;&#10;$$&#10;\Gamma_d = \frac{\mu}{2\pi} \exp[-\pi \kappa]&#10;$$&#10;&#10;\end{document}"/>
  <p:tag name="IGUANATEXSIZE" val="24"/>
  <p:tag name="IGUANATEXCURSOR" val="129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189.7263"/>
  <p:tag name="LATEXADDIN" val="\documentclass{article}&#10;\usepackage{amsmath}&#10;\pagestyle{empty}&#10;\begin{document}&#10;&#10;$$&#10;\mathring{n}^\mathrm{rm}_&gt;&#10;$$&#10;&#10;\end{document}"/>
  <p:tag name="IGUANATEXSIZE" val="24"/>
  <p:tag name="IGUANATEXCURSOR" val="110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98.9126"/>
  <p:tag name="LATEXADDIN" val="\documentclass{article}&#10;\usepackage{amsmath}&#10;\pagestyle{empty}&#10;\begin{document}&#10;&#10;$$&#10;\pi_1({\cal G}/{\cal H}) \not = I&#10;$$&#10;&#10;\end{document}"/>
  <p:tag name="IGUANATEXSIZE" val="24"/>
  <p:tag name="IGUANATEXCURSOR" val="11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4642"/>
  <p:tag name="ORIGINALWIDTH" val="4377.203"/>
  <p:tag name="LATEXADDIN" val="\documentclass{article}&#10;\usepackage{amsmath}&#10;\pagestyle{empty}&#10;\begin{document}&#10;&#10;$$&#10;\mathring{n}^\text r_&gt;(l,t)=\frac{0.18}{t^{3/2}(l+\Gamma G\mu t)^{5/2}}e^{-\Gamma_d[l(t-t_s)+\Gamma G\mu(t-t_s)^2/2]}\Theta\left(\alpha t_s-{\bar l}(t_s;t,l)\right)\Theta(t_{\text{eq}}-t). &#10;$$&#10;&#10;\end{document}"/>
  <p:tag name="IGUANATEXSIZE" val="24"/>
  <p:tag name="IGUANATEXCURSOR" val="273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2606.674"/>
  <p:tag name="LATEXADDIN" val="\documentclass{article}&#10;\usepackage{amsmath}&#10;\pagestyle{empty}&#10;\begin{document}&#10;&#10;$$&#10;\mathring{n}^\text r_&lt;(l,t)=n^{\mathrm{r}}_{\mathrm{stable}}(l,t)e^{-\Gamma_d[l(t-l/\alpha)+\Gamma G\mu(t-l/\alpha)^2/2]}.&#10;$$&#10;&#10;\end{document}"/>
  <p:tag name="IGUANATEXSIZE" val="24"/>
  <p:tag name="IGUANATEXCURSOR" val="147"/>
  <p:tag name="TRANSPARENCY" val="True"/>
  <p:tag name="LATEXENGINEID" val="0"/>
  <p:tag name="TEMPFOLDER" val="E:\TeX2img\"/>
  <p:tag name="LATEXFORMHEIGHT" val="303.75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9583"/>
  <p:tag name="ORIGINALWIDTH" val="4937.383"/>
  <p:tag name="LATEXADDIN" val="\documentclass{article}&#10;\usepackage{amsmath}&#10;\pagestyle{empty}&#10;\begin{document}&#10;&#10;$$&#10;\mathring{n}^\mathrm{rm}_&gt;(l,t) = \frac{0.18 (2 H_0 \Omega_\mathrm{r}^{1/2})^{3/2}}{(l+\Gamma G \mu t)^{5/2}} (1+z(t))^3 e^{-\Gamma_d[l(t-t_s)+\Gamma G\mu(t-t_s)^2/2]}\Theta\left(\alpha t_s-{\bar l}(t_s;t,l)\right) \Theta(t-t_\mathrm{eq}). &#10;$$&#10;&#10;\end{document}"/>
  <p:tag name="IGUANATEXSIZE" val="24"/>
  <p:tag name="IGUANATEXCURSOR" val="83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83.98952"/>
  <p:tag name="LATEXADDIN" val="\documentclass{article}&#10;\usepackage{amsmath}&#10;\pagestyle{empty}&#10;\begin{document}&#10;&#10;$$&#10;t_s&#10;$$&#10;&#10;\end{document}"/>
  <p:tag name="IGUANATEXSIZE" val="24"/>
  <p:tag name="IGUANATEXCURSOR" val="8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37.9828"/>
  <p:tag name="LATEXADDIN" val="\documentclass{article}&#10;\usepackage{amsmath}&#10;\pagestyle{empty}&#10;\begin{document}&#10;&#10;$$&#10;t_{\mathrm{eq}}&#10;$$&#10;&#10;\end{document}"/>
  <p:tag name="IGUANATEXSIZE" val="24"/>
  <p:tag name="IGUANATEXCURSOR" val="98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83.98952"/>
  <p:tag name="LATEXADDIN" val="\documentclass{article}&#10;\usepackage{amsmath}&#10;\pagestyle{empty}&#10;\begin{document}&#10;&#10;$$&#10;t_s&#10;$$&#10;&#10;\end{document}"/>
  <p:tag name="IGUANATEXSIZE" val="24"/>
  <p:tag name="IGUANATEXCURSOR" val="8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493.4384"/>
  <p:tag name="LATEXADDIN" val="\documentclass{article}&#10;\usepackage{amsmath}&#10;\pagestyle{empty}&#10;\begin{document}&#10;&#10;$$&#10;\Omega_{\mathrm{GW}}=0&#10;$$&#10;&#10;\end{document}"/>
  <p:tag name="IGUANATEXSIZE" val="24"/>
  <p:tag name="IGUANATEXCURSOR" val="106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65.2043"/>
  <p:tag name="LATEXADDIN" val="\documentclass{article}&#10;\usepackage{amsmath}&#10;\pagestyle{empty}&#10;\begin{document}&#10;&#10;$$&#10;f&lt;f_{\mathrm{lc}}&#10;$$&#10;&#10;\end{document}"/>
  <p:tag name="IGUANATEXSIZE" val="24"/>
  <p:tag name="IGUANATEXCURSOR" val="99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554.1807"/>
  <p:tag name="LATEXADDIN" val="\documentclass{article}&#10;\usepackage{amsmath}&#10;\pagestyle{empty}&#10;\begin{document}&#10;&#10;$$&#10;\Omega_{\mathrm{GW}}\propto f^2&#10;$$&#10;&#10;\end{document}"/>
  <p:tag name="IGUANATEXSIZE" val="24"/>
  <p:tag name="IGUANATEXCURSOR" val="11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744.6569"/>
  <p:tag name="LATEXADDIN" val="\documentclass{article}&#10;\usepackage{amsmath}&#10;\pagestyle{empty}&#10;\begin{document}&#10;&#10;$$&#10;f_{\mathrm{lc}}&lt;f&lt;f^{(1)}_{\mathrm{low}} &#10;$$&#10;&#10;\end{document}"/>
  <p:tag name="IGUANATEXSIZE" val="24"/>
  <p:tag name="IGUANATEXCURSOR" val="109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1.061"/>
  <p:tag name="ORIGINALWIDTH" val="2872.141"/>
  <p:tag name="LATEXADDIN" val="\documentclass{article}&#10;\usepackage{amsmath}&#10;\pagestyle{empty}&#10;\begin{document}&#10;&#10;$$&#10;\mathrm{SO}(10)\left\{\begin{array}{ccccc}\xrightarrow{1}&amp;4_\mathrm{C} 2_\mathrm{L} 2_\mathrm{R}&amp;\longrightarrow&amp;\cdots\\&#10;\xrightarrow{1,2}&amp;4_\mathrm{C} 2_\mathrm{L} 2_\mathrm{R} Z_2^\mathrm{C}&amp;\longrightarrow&amp;\cdots\\&#10;\xrightarrow{1,2}&amp;4_\mathrm{C} 2_\mathrm{L} 1_\mathrm{R} Z_2^\mathrm{C}&amp;\longrightarrow&amp;\cdots\\\xrightarrow{1,2}&amp;4_\mathrm{C} 2_\mathrm{L} 1_\mathrm{R}&amp;\longrightarrow&amp;\cdots\\\xrightarrow{1,2}&amp;3_\mathrm{C} 2_\mathrm{L} 2_\mathrm{R} 1_\mathrm{B-L} Z_2^\mathrm{C}&amp;\longrightarrow&amp;\cdots\\\xrightarrow{1}&amp;3_\mathrm{C} 2_\mathrm{L} 2_\mathrm{R} 1_\mathrm{B-L}&amp;\longrightarrow&amp;\cdots\\\xrightarrow{1}&amp;3_\mathrm{C} 2_\mathrm{L} 1_\mathrm{R} 1_\mathrm{B-L}&amp;\xrightarrow{2 (2)}&amp;\mathrm{G_{SM}} (Z_2)\\\xrightarrow{1 (1,2)}&amp;\mathrm{G_{SM}} (Z_2)\end{array}\right.&#10;$$&#10;&#10;\end{document}"/>
  <p:tag name="IGUANATEXSIZE" val="20"/>
  <p:tag name="IGUANATEXCURSOR" val="300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923.8845"/>
  <p:tag name="LATEXADDIN" val="\documentclass{article}&#10;\usepackage{amsmath}&#10;\pagestyle{empty}&#10;\begin{document}&#10;&#10;$$&#10;\Omega_{\mathrm{GW}}=\mathrm{Constant}&#10;$$&#10;&#10;\end{document}"/>
  <p:tag name="IGUANATEXSIZE" val="24"/>
  <p:tag name="IGUANATEXCURSOR" val="122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756.6555"/>
  <p:tag name="LATEXADDIN" val="\documentclass{article}&#10;\usepackage{amsmath}&#10;\pagestyle{empty}&#10;\begin{document}&#10;&#10;$$&#10;f^{(1)}_{\mathrm{low}}&lt;f&lt;f_{\mathrm{sc}}&#10;$$&#10;&#10;\end{document}"/>
  <p:tag name="IGUANATEXSIZE" val="24"/>
  <p:tag name="IGUANATEXCURSOR" val="122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733.4083"/>
  <p:tag name="LATEXADDIN" val="\documentclass{article}&#10;\usepackage{amsmath}&#10;\pagestyle{empty}&#10;\begin{document}&#10;&#10;$$&#10;\Omega_{\mathrm{GW}}=f^{-1/3}&#10;$$&#10;&#10;\end{document}"/>
  <p:tag name="IGUANATEXSIZE" val="24"/>
  <p:tag name="IGUANATEXCURSOR" val="112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47.1316"/>
  <p:tag name="LATEXADDIN" val="\documentclass{article}&#10;\usepackage{amsmath}&#10;\pagestyle{empty}&#10;\begin{document}&#10;&#10;$$&#10;f_{\mathrm{sc}}&lt;f&lt;k_{\mathrm{max}}f_{\mathrm{sc}}&#10;$$&#10;&#10;\end{document}"/>
  <p:tag name="IGUANATEXSIZE" val="24"/>
  <p:tag name="IGUANATEXCURSOR" val="131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629.1713"/>
  <p:tag name="LATEXADDIN" val="\documentclass{article}&#10;\usepackage{amsmath}&#10;\pagestyle{empty}&#10;\begin{document}&#10;&#10;$$&#10;\Omega_{\mathrm{GW}}=f^{-1}&#10;$$&#10;&#10;\end{document}"/>
  <p:tag name="IGUANATEXSIZE" val="24"/>
  <p:tag name="IGUANATEXCURSOR" val="110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30.6712"/>
  <p:tag name="LATEXADDIN" val="\documentclass{article}&#10;\usepackage{amsmath}&#10;\pagestyle{empty}&#10;\begin{document}&#10;&#10;$$&#10;f&gt;k_{\mathrm{max}}f_{\mathrm{sc}}&#10;$$&#10;&#10;\end{document}"/>
  <p:tag name="IGUANATEXSIZE" val="24"/>
  <p:tag name="IGUANATEXCURSOR" val="100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962.8796"/>
  <p:tag name="LATEXADDIN" val="\documentclass{article}&#10;\usepackage{amsmath}&#10;\pagestyle{empty}&#10;\begin{document}&#10;&#10;$$&#10; f_\mathrm{lc} = \frac{4 (1+z_s)}{\alpha}H_r&#10;$$&#10;&#10;\end{document}"/>
  <p:tag name="IGUANATEXSIZE" val="16"/>
  <p:tag name="IGUANATEXCURSOR" val="8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9583"/>
  <p:tag name="ORIGINALWIDTH" val="1484.814"/>
  <p:tag name="LATEXADDIN" val="\documentclass{article}&#10;\usepackage{amsmath}&#10;\pagestyle{empty}&#10;\begin{document}&#10;&#10;$$&#10;f_\mathrm{low}^{(k)} \equiv 4 z_s k H_r \left(\dfrac{\Gamma G \mu}{2} \right)^{-3/4}&#10;$$&#10;&#10;\end{document}"/>
  <p:tag name="IGUANATEXSIZE" val="16"/>
  <p:tag name="IGUANATEXCURSOR" val="168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258.343"/>
  <p:tag name="LATEXADDIN" val="\documentclass{article}&#10;\usepackage{amsmath}&#10;\pagestyle{empty}&#10;\begin{document}&#10;&#10;$$&#10;kf_{\mathrm{sc}}=f_\mathrm{high}^{(k)} = \frac{4k H_r}{\Gamma G \mu} z_\mathrm{sc}&#10;$$&#10;&#10;\end{document}"/>
  <p:tag name="IGUANATEXSIZE" val="16"/>
  <p:tag name="IGUANATEXCURSOR" val="8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815.898"/>
  <p:tag name="LATEXADDIN" val="\documentclass{article}&#10;\usepackage{amsmath}&#10;\pagestyle{empty}&#10;\begin{document}&#10;&#10;$$&#10;\delta\sim(\mu/2\pi)^{-1/2}&#10;$$&#10;&#10;\end{document}"/>
  <p:tag name="IGUANATEXSIZE" val="24"/>
  <p:tag name="IGUANATEXCURSOR" val="111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5.088"/>
  <p:tag name="ORIGINALWIDTH" val="2869.141"/>
  <p:tag name="LATEXADDIN" val="\documentclass{article}&#10;\usepackage{amsmath}&#10;\pagestyle{empty}&#10;\begin{document}&#10;&#10;$$&#10;4_{\mathrm{C}}2_{\mathrm{L}}2_{\mathrm{R}}Z_{2}^{\mathrm{C}}\quad\left\{\begin{array}{l}\xrightarrow1\quad\quad3_{\mathrm{C}}2_{\mathrm{L}}2_{\mathrm{R}}1_{\mathrm{B}-\mathrm{L}}Z_{2}^{\mathrm{C}}\quad\longrightarrow\quad\cdots\\\xrightarrow1\quad\quad4_{\mathrm{C}}2_{\mathrm{L}}1_{\mathrm{R}}Z_{2}^{\mathrm{C}}\quad\quad\quad\longrightarrow\quad\cdots\\\xrightarrow3\quad\quad4_{\mathrm{C}}2_{\mathrm{L}}2_{\mathrm{R}}\quad\quad\quad\;\quad\longrightarrow\quad\cdots\\\xrightarrow{1}\quad\quad4_{\mathrm{C}}2_{\mathrm{L}}1_{\mathrm{R}}\quad\quad\quad\ \quad\longrightarrow\quad\cdots\\\xrightarrow{1,3}\quad\quad3_{\mathrm{C}}2_{\mathrm{L}}2_{\mathrm{R}}1_{\mathrm{B}-\mathrm{L}}\quad\quad\longrightarrow\quad\cdots\\\xrightarrow{1,3}\quad\quad3_{\mathrm{C}}2_{\mathrm{L}}1_{\mathrm{R}}1_{\mathrm{B}-\mathrm{L}}\quad\quad\longrightarrow\quad\cdots\\\xrightarrow{1,3(1,2,3)}\mathrm{G}_{\mathrm{SM}}\left(Z_{2}\right) \quad\quad\;\quad\longrightarrow\quad\cdots\end{array}\right.&#10;$$&#10;&#10;\end{document}"/>
  <p:tag name="IGUANATEXSIZE" val="20"/>
  <p:tag name="IGUANATEXCURSOR" val="1063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217.098"/>
  <p:tag name="LATEXADDIN" val="\documentclass{article}&#10;\usepackage{amsmath}&#10;\pagestyle{empty}&#10;\begin{document}&#10;&#10;$$&#10;l(t) = l' - \Gamma G \mu (t-t').&#10;$$&#10;&#10;\end{document}"/>
  <p:tag name="IGUANATEXSIZE" val="24"/>
  <p:tag name="IGUANATEXCURSOR" val="116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1.8972"/>
  <p:tag name="LATEXADDIN" val="\documentclass{article}&#10;\usepackage{amsmath}&#10;\pagestyle{empty}&#10;\begin{document}&#10;&#10;$$&#10;l(t)&gt;\lambda_{\mathrm{GW}}&gt;\delta&#10;$$&#10;&#10;\end{document}"/>
  <p:tag name="IGUANATEXSIZE" val="24"/>
  <p:tag name="IGUANATEXCURSOR" val="11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610.4237"/>
  <p:tag name="LATEXADDIN" val="\documentclass{article}&#10;\usepackage{amsmath}&#10;\pagestyle{empty}&#10;\begin{document}&#10;&#10;$$&#10;k_{\mathrm{max}}=\frac{l(t)}{2\delta}&#10;$$&#10;&#10;\end{document}"/>
  <p:tag name="IGUANATEXSIZE" val="24"/>
  <p:tag name="IGUANATEXCURSOR" val="120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pagestyle{empty}&#10;\begin{document}&#10;&#10;$$&#10;t&#10;$$&#10;&#10;\end{document}"/>
  <p:tag name="IGUANATEXSIZE" val="24"/>
  <p:tag name="IGUANATEXCURSOR" val="8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578.9276"/>
  <p:tag name="LATEXADDIN" val="\documentclass{article}&#10;\usepackage{amsmath}&#10;\pagestyle{empty}&#10;\begin{document}&#10;&#10;$$&#10;G\mu=10^{-5}&#10;$$&#10;&#10;\end{document}"/>
  <p:tag name="IGUANATEXSIZE" val="24"/>
  <p:tag name="IGUANATEXCURSOR" val="9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529.4338"/>
  <p:tag name="LATEXADDIN" val="\documentclass{article}&#10;\usepackage{amsmath}&#10;\pagestyle{empty}&#10;\begin{document}&#10;&#10;$$&#10;z_{\mathrm{sc}}=10^{14}&#10;$$&#10;&#10;\end{document}"/>
  <p:tag name="IGUANATEXSIZE" val="24"/>
  <p:tag name="IGUANATEXCURSOR" val="106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276.34"/>
  <p:tag name="LATEXADDIN" val="\documentclass{article}&#10;\usepackage{amsmath}&#10;\pagestyle{empty}&#10;\begin{document}&#10;&#10;$$&#10;\lambda_{\mathrm{GW}}\sim1.5\times 10^{8}\mathrm{GeV^{-1}}&#10;$$&#10;&#10;\end{document}"/>
  <p:tag name="IGUANATEXSIZE" val="24"/>
  <p:tag name="IGUANATEXCURSOR" val="123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207.349"/>
  <p:tag name="LATEXADDIN" val="\documentclass{article}&#10;\usepackage{amsmath}&#10;\pagestyle{empty}&#10;\begin{document}&#10;&#10;$$&#10;\delta\sim6.6\times10^{-17}\mathrm{GeV^{-1}}&#10;$$&#10;&#10;\end{document}"/>
  <p:tag name="IGUANATEXSIZE" val="24"/>
  <p:tag name="IGUANATEXCURSOR" val="126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634.4207"/>
  <p:tag name="LATEXADDIN" val="\documentclass{article}&#10;\usepackage{amsmath}&#10;\pagestyle{empty}&#10;\begin{document}&#10;&#10;$$&#10;f_{\mathrm{sc}}\sim 10^{2}\mathrm{Hz}&#10;$$&#10;&#10;\end{document}"/>
  <p:tag name="IGUANATEXSIZE" val="24"/>
  <p:tag name="IGUANATEXCURSOR" val="109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1087.364"/>
  <p:tag name="LATEXADDIN" val="\documentclass{article}&#10;\usepackage{amsmath}&#10;\pagestyle{empty}&#10;\begin{document}&#10;&#10;$$&#10;k_{\mathrm{max}}&gt;\frac{\lambda_{\mathrm{GW}}}{2\delta}\sim10^{24}&#10;$$&#10;&#10;\end{document}"/>
  <p:tag name="IGUANATEXSIZE" val="24"/>
  <p:tag name="IGUANATEXCURSOR" val="14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69.7038"/>
  <p:tag name="LATEXADDIN" val="\documentclass{article}&#10;\usepackage{amsmath}&#10;\pagestyle{empty}&#10;\begin{document}&#10;&#10;$$&#10;\cal G\rightarrow \cal H&#10;$$&#10;&#10;\end{document}"/>
  <p:tag name="IGUANATEXSIZE" val="24"/>
  <p:tag name="IGUANATEXCURSOR" val="108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649.4188"/>
  <p:tag name="LATEXADDIN" val="\documentclass{article}&#10;\usepackage{amsmath}&#10;\pagestyle{empty}&#10;\begin{document}&#10;&#10;$$&#10;k_\mathrm{max} = \frac{l(t)}{2 \delta}.&#10;$$&#10;&#10;\end{document}"/>
  <p:tag name="IGUANATEXSIZE" val="24"/>
  <p:tag name="IGUANATEXCURSOR" val="123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1279.34"/>
  <p:tag name="LATEXADDIN" val="\documentclass{article}&#10;\usepackage{amsmath}&#10;\pagestyle{empty}&#10;\begin{document}&#10;&#10;$$&#10;f^2,\;\mathrm{constant},\;f^{1/3},\;f^{-1}&#10;$$&#10;&#10;\end{document}"/>
  <p:tag name="IGUANATEXSIZE" val="24"/>
  <p:tag name="IGUANATEXCURSOR" val="106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213.7233"/>
  <p:tag name="LATEXADDIN" val="\documentclass{article}&#10;\usepackage{amsmath}&#10;\pagestyle{empty}&#10;\begin{document}&#10;&#10;$$&#10;f^{1/3}&#10;$$&#10;&#10;\end{document}"/>
  <p:tag name="IGUANATEXSIZE" val="24"/>
  <p:tag name="IGUANATEXCURSOR" val="84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925.3843"/>
  <p:tag name="LATEXADDIN" val="\documentclass{article}&#10;\usepackage{amsmath}&#10;\pagestyle{empty}&#10;\begin{document}&#10;&#10;$$&#10;G\mu=10^{-7}\sim10^{5}&#10;$$&#10;&#10;\end{document}"/>
  <p:tag name="IGUANATEXSIZE" val="24"/>
  <p:tag name="IGUANATEXCURSOR" val="10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10.6487"/>
  <p:tag name="LATEXADDIN" val="\documentclass{article}&#10;\usepackage{amsmath}&#10;\pagestyle{empty}&#10;\begin{document}&#10;&#10;$$&#10;\sqrt{\kappa}=7.5\sim8.2&#10;$$&#10;&#10;\end{document}"/>
  <p:tag name="IGUANATEXSIZE" val="24"/>
  <p:tag name="IGUANATEXCURSOR" val="9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625.4218"/>
  <p:tag name="LATEXADDIN" val="\documentclass{article}&#10;\usepackage{amsmath}&#10;\pagestyle{empty}&#10;\begin{document}&#10;&#10;$$&#10;G\mu=10^{-11}&#10;$$&#10;&#10;\end{document}"/>
  <p:tag name="IGUANATEXSIZE" val="24"/>
  <p:tag name="IGUANATEXCURSOR" val="96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527.934"/>
  <p:tag name="LATEXADDIN" val="\documentclass{article}&#10;\usepackage{amsmath}&#10;\pagestyle{empty}&#10;\begin{document}&#10;&#10;$$&#10;z_{\mathrm{sc}}=10^{23}&#10;$$&#10;&#10;\end{document}"/>
  <p:tag name="IGUANATEXSIZE" val="24"/>
  <p:tag name="IGUANATEXCURSOR" val="106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927.634"/>
  <p:tag name="LATEXADDIN" val="\documentclass{article}&#10;\usepackage{amsmath}&#10;\pagestyle{empty}&#10;\begin{document}&#10;&#10;$$&#10;f_{\mathrm{sc}}\sim 3\times 10^{13}\mathrm{Hz}.&#10;$$&#10;&#10;\end{document}"/>
  <p:tag name="IGUANATEXSIZE" val="24"/>
  <p:tag name="IGUANATEXCURSOR" val="131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403.825"/>
  <p:tag name="LATEXADDIN" val="\documentclass{article}&#10;\usepackage{amsmath}&#10;\pagestyle{empty}&#10;\begin{document}&#10;&#10;$$&#10;\lambda_{\mathrm{GW}}\sim3.8\times 10^{-13}\mathrm{GeV^{-1}}&#10;$$&#10;&#10;\end{document}"/>
  <p:tag name="IGUANATEXSIZE" val="24"/>
  <p:tag name="IGUANATEXCURSOR" val="142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85.114"/>
  <p:tag name="LATEXADDIN" val="\documentclass{article}&#10;\usepackage{amsmath}&#10;\pagestyle{empty}&#10;\begin{document}&#10;&#10;$$&#10;\delta\sim6.6\times10^{-14}\mathrm{GeV}&#10;$$&#10;&#10;\end{document}"/>
  <p:tag name="IGUANATEXSIZE" val="24"/>
  <p:tag name="IGUANATEXCURSOR" val="122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98.9126"/>
  <p:tag name="LATEXADDIN" val="\documentclass{article}&#10;\usepackage{amsmath}&#10;\pagestyle{empty}&#10;\begin{document}&#10;&#10;$$&#10;\pi_1({\cal G}/{\cal H}) \not = I&#10;$$&#10;&#10;\end{document}"/>
  <p:tag name="IGUANATEXSIZE" val="24"/>
  <p:tag name="IGUANATEXCURSOR" val="11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5.2231"/>
  <p:tag name="LATEXADDIN" val="\documentclass{article}&#10;\usepackage{amsmath}&#10;\pagestyle{empty}&#10;\begin{document}&#10;&#10;$$&#10;l/2\delta&#10;$$&#10;&#10;\end{document}"/>
  <p:tag name="IGUANATEXSIZE" val="24"/>
  <p:tag name="IGUANATEXCURSOR" val="93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1202.85"/>
  <p:tag name="LATEXADDIN" val="\documentclass{article}&#10;\usepackage{amsmath}&#10;\pagestyle{empty}&#10;\begin{document}&#10;&#10;$$&#10;L_{\mathrm{sb}} =\zeta H^{-1}_\mathrm{inf}=2\zeta M^{-1}&#10;$$&#10;&#10;\end{document}"/>
  <p:tag name="IGUANATEXSIZE" val="16"/>
  <p:tag name="IGUANATEXCURSOR" val="139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5.9843"/>
  <p:tag name="LATEXADDIN" val="\documentclass{article}&#10;\usepackage{amsmath}&#10;\pagestyle{empty}&#10;\begin{document}&#10;&#10;$$&#10;M&#10;$$&#10;&#10;\end{document}"/>
  <p:tag name="IGUANATEXSIZE" val="16"/>
  <p:tag name="IGUANATEXCURSOR" val="8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78.2152"/>
  <p:tag name="LATEXADDIN" val="\documentclass{article}&#10;\usepackage{amsmath}&#10;\pagestyle{empty}&#10;\begin{document}&#10;&#10;$$&#10;\Delta N_{\mathrm{cs}}&#10;$$&#10;&#10;\end{document}"/>
  <p:tag name="IGUANATEXSIZE" val="16"/>
  <p:tag name="IGUANATEXCURSOR" val="91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4826"/>
  <p:tag name="ORIGINALWIDTH" val="1004.874"/>
  <p:tag name="LATEXADDIN" val="\documentclass{article}&#10;\usepackage{amsmath}&#10;\pagestyle{empty}&#10;\begin{document}&#10;&#10;$$&#10;L_{\mathrm{ie}} =2\mathrm{e}^{\Delta N_{\mathrm{cs}}} \zeta M^{-1}&#10;$$&#10;&#10;\end{document}"/>
  <p:tag name="IGUANATEXSIZE" val="16"/>
  <p:tag name="IGUANATEXCURSOR" val="13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261.342"/>
  <p:tag name="LATEXADDIN" val="\documentclass{article}&#10;\usepackage{amsmath}&#10;\pagestyle{empty}&#10;\begin{document}&#10;&#10;$$&#10;L_{\mathrm{ie}} =2\mathrm{e}^{\Delta N_{\mathrm{cs}}} \zeta M^{-1} \frac{a(z)}{a_{\mathrm{ie}}}&#10;$$&#10;&#10;\end{document}"/>
  <p:tag name="IGUANATEXSIZE" val="16"/>
  <p:tag name="IGUANATEXCURSOR" val="179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1.11"/>
  <p:tag name="LATEXADDIN" val="\documentclass{article}&#10;\usepackage{amsmath}&#10;\pagestyle{empty}&#10;\begin{document}&#10;&#10;$$&#10;L(t)=\xi_{\mathrm{r}}t=\xi_{\mathrm{r}}/(2H)&#10;$$&#10;&#10;\end{document}"/>
  <p:tag name="IGUANATEXSIZE" val="16"/>
  <p:tag name="IGUANATEXCURSOR" val="12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9583"/>
  <p:tag name="ORIGINALWIDTH" val="2812.898"/>
  <p:tag name="LATEXADDIN" val="\documentclass{article}&#10;\usepackage{amsmath}&#10;\pagestyle{empty}&#10;\begin{document}&#10;&#10;$$&#10;z_\mathrm{sc} \simeq \left(\frac{45}{2 \pi^2 g_*}\right)^{1/4} \left(\frac{g_{*s}(z_\mathrm{sc})}{g_{*s}^0}\right)^{1/3}  e^{-\Delta N_\mathrm{cs}} \frac{\xi_r}{\zeta} \frac{\sqrt{M M_\mathrm{pl}}}{T_0}&#10;$$&#10;&#10;\end{document}"/>
  <p:tag name="IGUANATEXSIZE" val="16"/>
  <p:tag name="IGUANATEXCURSOR" val="105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69.74126"/>
  <p:tag name="LATEXADDIN" val="\documentclass{article}&#10;\usepackage{amsmath}&#10;\pagestyle{empty}&#10;\begin{document}&#10;&#10;$$&#10;\cal G&#10;$$&#10;&#10;\end{document}"/>
  <p:tag name="IGUANATEXSIZE" val="24"/>
  <p:tag name="IGUANATEXCURSOR" val="90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68.9539"/>
  <p:tag name="LATEXADDIN" val="\documentclass{article}&#10;\usepackage{amsmath}&#10;\pagestyle{empty}&#10;\begin{document}&#10;&#10;$$&#10;\cal F\rightarrow\cal G&#10;$$&#10;&#10;\end{document}"/>
  <p:tag name="IGUANATEXSIZE" val="24"/>
  <p:tag name="IGUANATEXCURSOR" val="89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94.4132"/>
  <p:tag name="LATEXADDIN" val="\documentclass{article}&#10;\usepackage{amsmath}&#10;\pagestyle{empty}&#10;\begin{document}&#10;&#10;$$&#10;\pi_2({\cal F}/{\cal G}) \not = I&#10;$$&#10;&#10;\end{document}"/>
  <p:tag name="IGUANATEXSIZE" val="24"/>
  <p:tag name="IGUANATEXCURSOR" val="117"/>
  <p:tag name="TRANSPARENCY" val="True"/>
  <p:tag name="LATEXENGINEID" val="0"/>
  <p:tag name="TEMPFOLDER" val="E:\TeX2img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10590</TotalTime>
  <Words>871</Words>
  <Application>Microsoft Office PowerPoint</Application>
  <PresentationFormat>宽屏</PresentationFormat>
  <Paragraphs>130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Yu Gothic UI</vt:lpstr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高祥 方</dc:creator>
  <cp:lastModifiedBy>一凡 胡</cp:lastModifiedBy>
  <cp:revision>60</cp:revision>
  <cp:lastPrinted>2025-04-21T06:05:37Z</cp:lastPrinted>
  <dcterms:created xsi:type="dcterms:W3CDTF">2023-10-21T01:31:00Z</dcterms:created>
  <dcterms:modified xsi:type="dcterms:W3CDTF">2025-04-21T06:35:32Z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10B32512932D4996A7D94B8D18141795_12</vt:lpwstr>
  </property>
  <property fmtid="{D5CDD505-2E9C-101B-9397-08002B2CF9AE}" pid="3" name="KSOProductBuildVer">
    <vt:lpwstr>2052-12.1.0.20784</vt:lpwstr>
  </property>
</Properties>
</file>