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664" r:id="rId3"/>
    <p:sldId id="665" r:id="rId4"/>
    <p:sldId id="666" r:id="rId5"/>
    <p:sldId id="644" r:id="rId6"/>
    <p:sldId id="668" r:id="rId7"/>
    <p:sldId id="669" r:id="rId8"/>
    <p:sldId id="684" r:id="rId9"/>
    <p:sldId id="662" r:id="rId10"/>
    <p:sldId id="663" r:id="rId11"/>
    <p:sldId id="670" r:id="rId12"/>
    <p:sldId id="671" r:id="rId13"/>
    <p:sldId id="652" r:id="rId14"/>
    <p:sldId id="675" r:id="rId15"/>
    <p:sldId id="676" r:id="rId16"/>
    <p:sldId id="685" r:id="rId17"/>
    <p:sldId id="686" r:id="rId18"/>
    <p:sldId id="690" r:id="rId19"/>
    <p:sldId id="687" r:id="rId20"/>
    <p:sldId id="688" r:id="rId21"/>
    <p:sldId id="689" r:id="rId22"/>
    <p:sldId id="612" r:id="rId23"/>
    <p:sldId id="25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439B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028"/>
    <p:restoredTop sz="96197"/>
  </p:normalViewPr>
  <p:slideViewPr>
    <p:cSldViewPr snapToGrid="0">
      <p:cViewPr varScale="1">
        <p:scale>
          <a:sx n="123" d="100"/>
          <a:sy n="123" d="100"/>
        </p:scale>
        <p:origin x="6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7C207E-0C47-0548-B1C4-D8A6B8135459}" type="datetimeFigureOut">
              <a:rPr lang="en-US" smtClean="0"/>
              <a:t>4/26/25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4AA4C-0B63-F349-A90F-F91D46E90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41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301EE-0C14-46CB-A732-6E285280419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860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AD3E-091F-8145-A4C9-E22C4606273A}" type="datetime1">
              <a:rPr lang="en-US" smtClean="0"/>
              <a:t>4/26/25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75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CB5A3-04E7-9440-9BB2-AB9889DC6FB7}" type="datetime1">
              <a:rPr lang="en-US" smtClean="0"/>
              <a:t>4/26/25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0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A5518-B44B-5847-9B28-CDB85F671557}" type="datetime1">
              <a:rPr lang="en-US" smtClean="0"/>
              <a:t>4/26/25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43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0D5D2-0AB9-7543-9831-1A36129726BC}" type="datetime1">
              <a:rPr lang="en-US" smtClean="0"/>
              <a:t>4/26/25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9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CF2A7-1842-9C4A-8571-ED8D985D5076}" type="datetime1">
              <a:rPr lang="en-US" smtClean="0"/>
              <a:t>4/26/25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48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CC53A-2238-9B40-9332-92062567F10D}" type="datetime1">
              <a:rPr lang="en-US" smtClean="0"/>
              <a:t>4/26/25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84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0EC9-3EBF-9842-9F5F-0440AC3DAD35}" type="datetime1">
              <a:rPr lang="en-US" smtClean="0"/>
              <a:t>4/26/25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76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F0D6-FABD-7F46-859C-D3F376F898B5}" type="datetime1">
              <a:rPr lang="en-US" smtClean="0"/>
              <a:t>4/26/25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71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C0-C341-C647-A5DC-B9E88EC66C41}" type="datetime1">
              <a:rPr lang="en-US" smtClean="0"/>
              <a:t>4/26/25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54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9C30-8BF6-6948-B246-20C28C1F694B}" type="datetime1">
              <a:rPr lang="en-US" smtClean="0"/>
              <a:t>4/26/25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86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2B88-D137-3D4E-A231-E041F207FB1C}" type="datetime1">
              <a:rPr lang="en-US" smtClean="0"/>
              <a:t>4/26/25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37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95FAB-1CD2-624E-9A66-DFE218BEFE75}" type="datetime1">
              <a:rPr lang="en-US" smtClean="0"/>
              <a:t>4/26/25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A6B0F-B639-EB48-816C-2186B83E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3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8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0.png"/><Relationship Id="rId5" Type="http://schemas.openxmlformats.org/officeDocument/2006/relationships/image" Target="../media/image39.png"/><Relationship Id="rId4" Type="http://schemas.openxmlformats.org/officeDocument/2006/relationships/image" Target="../media/image3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8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0.png"/><Relationship Id="rId5" Type="http://schemas.openxmlformats.org/officeDocument/2006/relationships/image" Target="../media/image39.png"/><Relationship Id="rId4" Type="http://schemas.openxmlformats.org/officeDocument/2006/relationships/image" Target="../media/image3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44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0.png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4.png"/><Relationship Id="rId4" Type="http://schemas.openxmlformats.org/officeDocument/2006/relationships/image" Target="../media/image58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2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jpeg"/><Relationship Id="rId18" Type="http://schemas.openxmlformats.org/officeDocument/2006/relationships/image" Target="../media/image84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12" Type="http://schemas.openxmlformats.org/officeDocument/2006/relationships/image" Target="../media/image78.jpe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7.png"/><Relationship Id="rId5" Type="http://schemas.openxmlformats.org/officeDocument/2006/relationships/image" Target="../media/image70.jpeg"/><Relationship Id="rId15" Type="http://schemas.openxmlformats.org/officeDocument/2006/relationships/image" Target="../media/image81.png"/><Relationship Id="rId10" Type="http://schemas.openxmlformats.org/officeDocument/2006/relationships/image" Target="../media/image76.tiff"/><Relationship Id="rId4" Type="http://schemas.openxmlformats.org/officeDocument/2006/relationships/image" Target="../media/image69.jpeg"/><Relationship Id="rId9" Type="http://schemas.openxmlformats.org/officeDocument/2006/relationships/image" Target="../media/image75.png"/><Relationship Id="rId1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emf"/><Relationship Id="rId7" Type="http://schemas.openxmlformats.org/officeDocument/2006/relationships/image" Target="../media/image12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11" Type="http://schemas.openxmlformats.org/officeDocument/2006/relationships/image" Target="../media/image15.png"/><Relationship Id="rId5" Type="http://schemas.microsoft.com/office/2007/relationships/hdphoto" Target="../media/hdphoto8.wdp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3" Type="http://schemas.openxmlformats.org/officeDocument/2006/relationships/image" Target="../media/image9.emf"/><Relationship Id="rId7" Type="http://schemas.openxmlformats.org/officeDocument/2006/relationships/image" Target="../media/image12.jpeg"/><Relationship Id="rId12" Type="http://schemas.microsoft.com/office/2007/relationships/hdphoto" Target="../media/hdphoto11.wdp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11" Type="http://schemas.openxmlformats.org/officeDocument/2006/relationships/image" Target="../media/image13.png"/><Relationship Id="rId5" Type="http://schemas.microsoft.com/office/2007/relationships/hdphoto" Target="../media/hdphoto10.wdp"/><Relationship Id="rId10" Type="http://schemas.openxmlformats.org/officeDocument/2006/relationships/image" Target="../media/image18.emf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10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10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2.jpe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2.jpe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5301A-CA5F-F185-BA5A-F54BCB2A3F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79629"/>
            <a:ext cx="12192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Nuclear Clustering and Non-Equilibrium Dynamics in Small- System Collisions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E18E7-AE7D-3F63-7D62-E8989E91E6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735174"/>
            <a:ext cx="12192000" cy="2550465"/>
          </a:xfrm>
        </p:spPr>
        <p:txBody>
          <a:bodyPr>
            <a:normAutofit/>
          </a:bodyPr>
          <a:lstStyle/>
          <a:p>
            <a:r>
              <a:rPr lang="en-US" altLang="zh-CN" sz="3200" dirty="0" err="1"/>
              <a:t>Xinli</a:t>
            </a:r>
            <a:r>
              <a:rPr lang="zh-CN" altLang="en-US" sz="3200" dirty="0"/>
              <a:t> </a:t>
            </a:r>
            <a:r>
              <a:rPr lang="en-US" altLang="zh-CN" sz="3200" dirty="0"/>
              <a:t>Zhao</a:t>
            </a:r>
            <a:r>
              <a:rPr lang="zh-CN" altLang="en-US" sz="3200" dirty="0"/>
              <a:t> </a:t>
            </a:r>
            <a:r>
              <a:rPr lang="en-US" altLang="zh-CN" sz="3200" dirty="0"/>
              <a:t>(</a:t>
            </a:r>
            <a:r>
              <a:rPr lang="zh-CN" altLang="en-US" sz="3200" dirty="0">
                <a:latin typeface="STKaiti" panose="02010600040101010101" pitchFamily="2" charset="-122"/>
                <a:ea typeface="STKaiti" panose="02010600040101010101" pitchFamily="2" charset="-122"/>
              </a:rPr>
              <a:t>赵新丽</a:t>
            </a:r>
            <a:r>
              <a:rPr lang="en-US" altLang="zh-CN" sz="3200" dirty="0"/>
              <a:t>)</a:t>
            </a:r>
          </a:p>
          <a:p>
            <a:endParaRPr lang="en-US" altLang="zh-CN" sz="1200" dirty="0"/>
          </a:p>
          <a:p>
            <a:endParaRPr lang="en-US" altLang="zh-CN" sz="1200" dirty="0"/>
          </a:p>
          <a:p>
            <a:endParaRPr lang="en-US" altLang="zh-CN" sz="1200" dirty="0"/>
          </a:p>
          <a:p>
            <a:r>
              <a:rPr lang="en-US" altLang="zh-CN" sz="2800" dirty="0"/>
              <a:t>I</a:t>
            </a:r>
            <a:r>
              <a:rPr lang="en-US" sz="2800" dirty="0">
                <a:effectLst/>
              </a:rPr>
              <a:t>n </a:t>
            </a:r>
            <a:r>
              <a:rPr lang="en-US" altLang="zh-CN" sz="2800" dirty="0"/>
              <a:t>C</a:t>
            </a:r>
            <a:r>
              <a:rPr lang="en-US" sz="2800" dirty="0">
                <a:effectLst/>
              </a:rPr>
              <a:t>ollaboration with:</a:t>
            </a:r>
            <a:endParaRPr lang="en-US" altLang="zh-CN" sz="2800" dirty="0"/>
          </a:p>
          <a:p>
            <a:r>
              <a:rPr lang="en-US" altLang="zh-CN" sz="2800" dirty="0">
                <a:ea typeface="STKaiti" panose="02010600040101010101" pitchFamily="2" charset="-122"/>
              </a:rPr>
              <a:t>Guoliang</a:t>
            </a:r>
            <a:r>
              <a:rPr lang="zh-CN" altLang="en-US" sz="2800" dirty="0">
                <a:ea typeface="STKaiti" panose="02010600040101010101" pitchFamily="2" charset="-122"/>
              </a:rPr>
              <a:t> </a:t>
            </a:r>
            <a:r>
              <a:rPr lang="en-US" altLang="zh-CN" sz="2800" dirty="0">
                <a:ea typeface="STKaiti" panose="02010600040101010101" pitchFamily="2" charset="-122"/>
              </a:rPr>
              <a:t>Ma</a:t>
            </a:r>
            <a:r>
              <a:rPr lang="zh-CN" altLang="en-US" sz="2800" dirty="0">
                <a:ea typeface="STKaiti" panose="02010600040101010101" pitchFamily="2" charset="-122"/>
              </a:rPr>
              <a:t> </a:t>
            </a:r>
            <a:r>
              <a:rPr lang="en-US" altLang="zh-CN" sz="2800" dirty="0">
                <a:ea typeface="STKaiti" panose="02010600040101010101" pitchFamily="2" charset="-122"/>
              </a:rPr>
              <a:t>(</a:t>
            </a:r>
            <a:r>
              <a:rPr lang="zh-CN" altLang="en-US" sz="2800" dirty="0">
                <a:ea typeface="STKaiti" panose="02010600040101010101" pitchFamily="2" charset="-122"/>
              </a:rPr>
              <a:t>马国亮</a:t>
            </a:r>
            <a:r>
              <a:rPr lang="en-US" altLang="zh-CN" sz="2800" dirty="0">
                <a:ea typeface="STKaiti" panose="02010600040101010101" pitchFamily="2" charset="-122"/>
              </a:rPr>
              <a:t>),</a:t>
            </a:r>
            <a:r>
              <a:rPr lang="zh-CN" altLang="en-US" sz="2800" dirty="0">
                <a:ea typeface="STKaiti" panose="02010600040101010101" pitchFamily="2" charset="-122"/>
              </a:rPr>
              <a:t> </a:t>
            </a:r>
            <a:r>
              <a:rPr lang="en-US" altLang="zh-CN" sz="2800" dirty="0">
                <a:ea typeface="STKaiti" panose="02010600040101010101" pitchFamily="2" charset="-122"/>
              </a:rPr>
              <a:t>Chao</a:t>
            </a:r>
            <a:r>
              <a:rPr lang="zh-CN" altLang="en-US" sz="2800" dirty="0">
                <a:ea typeface="STKaiti" panose="02010600040101010101" pitchFamily="2" charset="-122"/>
              </a:rPr>
              <a:t> </a:t>
            </a:r>
            <a:r>
              <a:rPr lang="en-US" altLang="zh-CN" sz="2800" dirty="0">
                <a:ea typeface="STKaiti" panose="02010600040101010101" pitchFamily="2" charset="-122"/>
              </a:rPr>
              <a:t>Zhang</a:t>
            </a:r>
            <a:r>
              <a:rPr lang="zh-CN" altLang="en-US" sz="2800" dirty="0">
                <a:ea typeface="STKaiti" panose="02010600040101010101" pitchFamily="2" charset="-122"/>
              </a:rPr>
              <a:t> </a:t>
            </a:r>
            <a:r>
              <a:rPr lang="en-US" altLang="zh-CN" sz="2800" dirty="0">
                <a:ea typeface="STKaiti" panose="02010600040101010101" pitchFamily="2" charset="-122"/>
              </a:rPr>
              <a:t>(</a:t>
            </a:r>
            <a:r>
              <a:rPr lang="zh-CN" altLang="en-US" sz="2800" dirty="0">
                <a:ea typeface="STKaiti" panose="02010600040101010101" pitchFamily="2" charset="-122"/>
              </a:rPr>
              <a:t>张潮</a:t>
            </a:r>
            <a:r>
              <a:rPr lang="en-US" altLang="zh-CN" sz="2800" dirty="0">
                <a:ea typeface="STKaiti" panose="02010600040101010101" pitchFamily="2" charset="-122"/>
              </a:rPr>
              <a:t>), You</a:t>
            </a:r>
            <a:r>
              <a:rPr lang="zh-CN" altLang="en-US" sz="2800" dirty="0">
                <a:ea typeface="STKaiti" panose="02010600040101010101" pitchFamily="2" charset="-122"/>
              </a:rPr>
              <a:t> </a:t>
            </a:r>
            <a:r>
              <a:rPr lang="en-US" altLang="zh-CN" sz="2800" dirty="0">
                <a:ea typeface="STKaiti" panose="02010600040101010101" pitchFamily="2" charset="-122"/>
              </a:rPr>
              <a:t>Zhou,</a:t>
            </a:r>
            <a:r>
              <a:rPr lang="zh-CN" altLang="en-US" sz="2800" dirty="0">
                <a:ea typeface="STKaiti" panose="02010600040101010101" pitchFamily="2" charset="-122"/>
              </a:rPr>
              <a:t> </a:t>
            </a:r>
            <a:r>
              <a:rPr lang="en-US" altLang="zh-CN" sz="2800" dirty="0" err="1">
                <a:ea typeface="STKaiti" panose="02010600040101010101" pitchFamily="2" charset="-122"/>
              </a:rPr>
              <a:t>Ziwei</a:t>
            </a:r>
            <a:r>
              <a:rPr lang="zh-CN" altLang="en-US" sz="2800" dirty="0">
                <a:ea typeface="STKaiti" panose="02010600040101010101" pitchFamily="2" charset="-122"/>
              </a:rPr>
              <a:t> </a:t>
            </a:r>
            <a:r>
              <a:rPr lang="en-US" altLang="zh-CN" sz="2800" dirty="0">
                <a:ea typeface="STKaiti" panose="02010600040101010101" pitchFamily="2" charset="-122"/>
              </a:rPr>
              <a:t>Lin</a:t>
            </a:r>
            <a:endParaRPr lang="en-US" dirty="0">
              <a:ea typeface="STKaiti" panose="0201060004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3F160-ABF2-44F0-0FD3-5BDD9F5E433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4736" y="4417214"/>
            <a:ext cx="2749222" cy="593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879C11-F698-20F7-1EF4-7DB861507AB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2654" y="6178761"/>
            <a:ext cx="668391" cy="660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E33DE8-93AC-4EFD-F773-99ABBA11134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6380" y="6146022"/>
            <a:ext cx="650545" cy="650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F7A02-C430-CE7B-C11C-1B72D1FA12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3835" y="6099490"/>
            <a:ext cx="1035051" cy="782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1ECD2-3FD2-E404-AC83-1543D39EF1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18334" t="12000" r="20333" b="28333"/>
          <a:stretch/>
        </p:blipFill>
        <p:spPr>
          <a:xfrm>
            <a:off x="5028676" y="6199150"/>
            <a:ext cx="690702" cy="671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733614-5418-2537-1991-050CB179352F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4159" y="6146787"/>
            <a:ext cx="953000" cy="714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B9BE52-FAB3-6F2B-D723-6637800FB4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7681"/>
            <a:ext cx="12192000" cy="160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12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75DF7F-F85C-9561-2352-D6FCA908D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8" y="1368253"/>
            <a:ext cx="1950240" cy="1912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F276A9-F07F-7FDB-907D-9DC2894A0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729" y="1576940"/>
            <a:ext cx="2049275" cy="16394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63E44F-C9A7-C15B-F13E-76512A1A6B0C}"/>
              </a:ext>
            </a:extLst>
          </p:cNvPr>
          <p:cNvSpPr/>
          <p:nvPr/>
        </p:nvSpPr>
        <p:spPr>
          <a:xfrm>
            <a:off x="4855399" y="3299708"/>
            <a:ext cx="20141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CMS,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</a:rPr>
              <a:t>PL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B 765 (2017) 193–220 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9387E6-DE0E-0F11-8DA7-2567DA2DCCC9}"/>
              </a:ext>
            </a:extLst>
          </p:cNvPr>
          <p:cNvSpPr/>
          <p:nvPr/>
        </p:nvSpPr>
        <p:spPr>
          <a:xfrm>
            <a:off x="252847" y="1362424"/>
            <a:ext cx="8559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CMS, 2.76 </a:t>
            </a:r>
            <a:r>
              <a:rPr lang="en-US" sz="800" dirty="0" err="1"/>
              <a:t>TeV</a:t>
            </a:r>
            <a:endParaRPr lang="en-US" sz="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B837D2-7F84-0C4D-8E00-2DF397826716}"/>
              </a:ext>
            </a:extLst>
          </p:cNvPr>
          <p:cNvSpPr/>
          <p:nvPr/>
        </p:nvSpPr>
        <p:spPr>
          <a:xfrm>
            <a:off x="437753" y="3350309"/>
            <a:ext cx="19647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CMS,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</a:rPr>
              <a:t>EPJ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C (2012) 72:2012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FAF80B2-099A-10EA-89C0-A85AF966BF5C}"/>
                  </a:ext>
                </a:extLst>
              </p:cNvPr>
              <p:cNvSpPr txBox="1"/>
              <p:nvPr/>
            </p:nvSpPr>
            <p:spPr>
              <a:xfrm>
                <a:off x="5408327" y="1070637"/>
                <a:ext cx="11497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FAF80B2-099A-10EA-89C0-A85AF966B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327" y="1070637"/>
                <a:ext cx="1149750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74E07C50-5172-E932-044B-CD137869BB72}"/>
              </a:ext>
            </a:extLst>
          </p:cNvPr>
          <p:cNvGrpSpPr/>
          <p:nvPr/>
        </p:nvGrpSpPr>
        <p:grpSpPr>
          <a:xfrm>
            <a:off x="2260781" y="1399034"/>
            <a:ext cx="2295296" cy="1893620"/>
            <a:chOff x="3205492" y="2105874"/>
            <a:chExt cx="2560588" cy="20475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2FE951-3129-B8DA-0417-42090BDCB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5492" y="2129376"/>
              <a:ext cx="2492430" cy="202405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4E31CB-6F82-6EA0-896E-9D404FA520EB}"/>
                </a:ext>
              </a:extLst>
            </p:cNvPr>
            <p:cNvSpPr txBox="1"/>
            <p:nvPr/>
          </p:nvSpPr>
          <p:spPr>
            <a:xfrm>
              <a:off x="5507042" y="2105874"/>
              <a:ext cx="259038" cy="2647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1000" dirty="0"/>
                <a:t>   </a:t>
              </a:r>
              <a:endParaRPr lang="en-US" sz="1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2A6ED7-ABEA-24DB-91E1-86AAA5369F13}"/>
                  </a:ext>
                </a:extLst>
              </p:cNvPr>
              <p:cNvSpPr txBox="1"/>
              <p:nvPr/>
            </p:nvSpPr>
            <p:spPr>
              <a:xfrm>
                <a:off x="3196481" y="1074111"/>
                <a:ext cx="11497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𝐏𝐛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2A6ED7-ABEA-24DB-91E1-86AAA5369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6481" y="1074111"/>
                <a:ext cx="1149750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394297-8B9C-CB9C-4B0B-D5D493D88B28}"/>
                  </a:ext>
                </a:extLst>
              </p:cNvPr>
              <p:cNvSpPr txBox="1"/>
              <p:nvPr/>
            </p:nvSpPr>
            <p:spPr>
              <a:xfrm>
                <a:off x="629489" y="1074111"/>
                <a:ext cx="11497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𝐏𝐛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𝐏𝐛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394297-8B9C-CB9C-4B0B-D5D493D88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489" y="1074111"/>
                <a:ext cx="114975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EC1785A-0A26-58F4-567C-2A0009B59D08}"/>
              </a:ext>
            </a:extLst>
          </p:cNvPr>
          <p:cNvSpPr txBox="1"/>
          <p:nvPr/>
        </p:nvSpPr>
        <p:spPr>
          <a:xfrm>
            <a:off x="2584682" y="3323744"/>
            <a:ext cx="17466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effectLst/>
              </a:rPr>
              <a:t>CMS,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effectLst/>
              </a:rPr>
              <a:t>PL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ffectLst/>
              </a:rPr>
              <a:t>B 718 (2013) 795–814 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D0BF87-0D19-CBEB-FA2E-E9DCA901AC83}"/>
              </a:ext>
            </a:extLst>
          </p:cNvPr>
          <p:cNvSpPr txBox="1"/>
          <p:nvPr/>
        </p:nvSpPr>
        <p:spPr>
          <a:xfrm>
            <a:off x="7096832" y="992227"/>
            <a:ext cx="4842321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dirty="0"/>
              <a:t>Near</a:t>
            </a:r>
            <a:r>
              <a:rPr lang="zh-CN" altLang="en-US" dirty="0"/>
              <a:t> </a:t>
            </a:r>
            <a:r>
              <a:rPr lang="en-US" altLang="zh-CN" dirty="0"/>
              <a:t>side</a:t>
            </a:r>
            <a:r>
              <a:rPr lang="zh-CN" altLang="en-US" dirty="0"/>
              <a:t> </a:t>
            </a:r>
            <a:r>
              <a:rPr lang="en-US" altLang="zh-CN" dirty="0"/>
              <a:t>ridges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en-US" dirty="0"/>
              <a:t> </a:t>
            </a:r>
            <a:r>
              <a:rPr lang="en-US" dirty="0">
                <a:latin typeface="SegoeUI"/>
              </a:rPr>
              <a:t>i</a:t>
            </a:r>
            <a:r>
              <a:rPr lang="en-US" dirty="0">
                <a:effectLst/>
                <a:latin typeface="SegoeUI"/>
              </a:rPr>
              <a:t>ndication of collectivity in small systems.</a:t>
            </a:r>
          </a:p>
          <a:p>
            <a:pPr marL="274320" indent="-27432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altLang="zh-CN" dirty="0">
                <a:solidFill>
                  <a:schemeClr val="tx1"/>
                </a:solidFill>
                <a:effectLst/>
              </a:rPr>
              <a:t>A</a:t>
            </a:r>
            <a:r>
              <a:rPr lang="en-US" dirty="0">
                <a:solidFill>
                  <a:schemeClr val="tx1"/>
                </a:solidFill>
                <a:effectLst/>
              </a:rPr>
              <a:t>re they real signals from collectivity? </a:t>
            </a:r>
          </a:p>
          <a:p>
            <a:pPr marL="274320" indent="-274320">
              <a:spcAft>
                <a:spcPts val="600"/>
              </a:spcAft>
              <a:buFont typeface="+mj-lt"/>
              <a:buAutoNum type="arabicParenR"/>
            </a:pPr>
            <a:r>
              <a:rPr lang="en-US" altLang="zh-CN" dirty="0"/>
              <a:t>I</a:t>
            </a:r>
            <a:r>
              <a:rPr lang="en-US" dirty="0">
                <a:solidFill>
                  <a:schemeClr val="tx1"/>
                </a:solidFill>
                <a:effectLst/>
              </a:rPr>
              <a:t>s a parton matter formed in small systems? </a:t>
            </a:r>
          </a:p>
          <a:p>
            <a:pPr marL="274320" indent="-274320">
              <a:spcAft>
                <a:spcPts val="600"/>
              </a:spcAft>
              <a:buFont typeface="+mj-lt"/>
              <a:buAutoNum type="arabicParenR"/>
            </a:pPr>
            <a:r>
              <a:rPr lang="en-US" altLang="zh-CN" dirty="0"/>
              <a:t>I</a:t>
            </a:r>
            <a:r>
              <a:rPr lang="en-US" dirty="0">
                <a:solidFill>
                  <a:schemeClr val="tx1"/>
                </a:solidFill>
                <a:effectLst/>
              </a:rPr>
              <a:t>s the matter far off equilibrium or close to equilibrium? 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E6126631-F325-740C-04F8-10CA69E67E1C}"/>
              </a:ext>
            </a:extLst>
          </p:cNvPr>
          <p:cNvSpPr/>
          <p:nvPr/>
        </p:nvSpPr>
        <p:spPr>
          <a:xfrm>
            <a:off x="81998" y="4280512"/>
            <a:ext cx="6539582" cy="340289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9B9F2C-9C4A-0ECA-7C35-9C2353CC3C2B}"/>
              </a:ext>
            </a:extLst>
          </p:cNvPr>
          <p:cNvSpPr txBox="1"/>
          <p:nvPr/>
        </p:nvSpPr>
        <p:spPr>
          <a:xfrm>
            <a:off x="366624" y="3917364"/>
            <a:ext cx="1484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3F5736-21A3-992E-014B-CB7DD76C020B}"/>
              </a:ext>
            </a:extLst>
          </p:cNvPr>
          <p:cNvSpPr txBox="1"/>
          <p:nvPr/>
        </p:nvSpPr>
        <p:spPr>
          <a:xfrm>
            <a:off x="3589894" y="3941857"/>
            <a:ext cx="1482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Small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975BCD-9537-7EC0-E2E2-3DA0A634081E}"/>
              </a:ext>
            </a:extLst>
          </p:cNvPr>
          <p:cNvSpPr txBox="1"/>
          <p:nvPr/>
        </p:nvSpPr>
        <p:spPr>
          <a:xfrm>
            <a:off x="0" y="25674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u="sng" dirty="0"/>
              <a:t>Motivation of Transport Models</a:t>
            </a:r>
            <a:r>
              <a:rPr lang="zh-CN" altLang="en-US" sz="3200" b="1" u="sng" dirty="0"/>
              <a:t> </a:t>
            </a:r>
            <a:r>
              <a:rPr lang="en-US" altLang="zh-CN" sz="3200" b="1" u="sng" dirty="0"/>
              <a:t>for</a:t>
            </a:r>
            <a:r>
              <a:rPr lang="zh-CN" altLang="en-US" sz="3200" b="1" u="sng" dirty="0"/>
              <a:t> </a:t>
            </a:r>
            <a:r>
              <a:rPr lang="en-US" altLang="zh-CN" sz="3200" b="1" u="sng" dirty="0"/>
              <a:t>Small</a:t>
            </a:r>
            <a:r>
              <a:rPr lang="zh-CN" altLang="en-US" sz="3200" b="1" u="sng" dirty="0"/>
              <a:t> </a:t>
            </a:r>
            <a:r>
              <a:rPr lang="en-US" altLang="zh-CN" sz="3200" b="1" u="sng" dirty="0"/>
              <a:t>Systems</a:t>
            </a:r>
            <a:endParaRPr lang="en-US" sz="3200" b="1" u="sng" dirty="0">
              <a:effectLst/>
            </a:endParaRP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5BBA90D-EBFF-F5DD-19B2-37653189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30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75DF7F-F85C-9561-2352-D6FCA908D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8" y="1368253"/>
            <a:ext cx="1950240" cy="1912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F276A9-F07F-7FDB-907D-9DC2894A0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729" y="1576940"/>
            <a:ext cx="2049275" cy="16394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63E44F-C9A7-C15B-F13E-76512A1A6B0C}"/>
              </a:ext>
            </a:extLst>
          </p:cNvPr>
          <p:cNvSpPr/>
          <p:nvPr/>
        </p:nvSpPr>
        <p:spPr>
          <a:xfrm>
            <a:off x="4855399" y="3299708"/>
            <a:ext cx="20141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CMS,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</a:rPr>
              <a:t>PL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B 765 (2017) 193–220 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9387E6-DE0E-0F11-8DA7-2567DA2DCCC9}"/>
              </a:ext>
            </a:extLst>
          </p:cNvPr>
          <p:cNvSpPr/>
          <p:nvPr/>
        </p:nvSpPr>
        <p:spPr>
          <a:xfrm>
            <a:off x="252847" y="1362424"/>
            <a:ext cx="8559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CMS, 2.76 </a:t>
            </a:r>
            <a:r>
              <a:rPr lang="en-US" sz="800" dirty="0" err="1"/>
              <a:t>TeV</a:t>
            </a:r>
            <a:endParaRPr lang="en-US" sz="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B837D2-7F84-0C4D-8E00-2DF397826716}"/>
              </a:ext>
            </a:extLst>
          </p:cNvPr>
          <p:cNvSpPr/>
          <p:nvPr/>
        </p:nvSpPr>
        <p:spPr>
          <a:xfrm>
            <a:off x="437753" y="3350309"/>
            <a:ext cx="19647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CMS,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</a:rPr>
              <a:t>EPJ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C (2012) 72:2012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FAF80B2-099A-10EA-89C0-A85AF966BF5C}"/>
                  </a:ext>
                </a:extLst>
              </p:cNvPr>
              <p:cNvSpPr txBox="1"/>
              <p:nvPr/>
            </p:nvSpPr>
            <p:spPr>
              <a:xfrm>
                <a:off x="5408327" y="1070637"/>
                <a:ext cx="11497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FAF80B2-099A-10EA-89C0-A85AF966B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327" y="1070637"/>
                <a:ext cx="1149750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74E07C50-5172-E932-044B-CD137869BB72}"/>
              </a:ext>
            </a:extLst>
          </p:cNvPr>
          <p:cNvGrpSpPr/>
          <p:nvPr/>
        </p:nvGrpSpPr>
        <p:grpSpPr>
          <a:xfrm>
            <a:off x="2260781" y="1399034"/>
            <a:ext cx="2295296" cy="1893620"/>
            <a:chOff x="3205492" y="2105874"/>
            <a:chExt cx="2560588" cy="20475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2FE951-3129-B8DA-0417-42090BDCB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5492" y="2129376"/>
              <a:ext cx="2492430" cy="202405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4E31CB-6F82-6EA0-896E-9D404FA520EB}"/>
                </a:ext>
              </a:extLst>
            </p:cNvPr>
            <p:cNvSpPr txBox="1"/>
            <p:nvPr/>
          </p:nvSpPr>
          <p:spPr>
            <a:xfrm>
              <a:off x="5507042" y="2105874"/>
              <a:ext cx="259038" cy="2647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1000" dirty="0"/>
                <a:t>   </a:t>
              </a:r>
              <a:endParaRPr lang="en-US" sz="1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2A6ED7-ABEA-24DB-91E1-86AAA5369F13}"/>
                  </a:ext>
                </a:extLst>
              </p:cNvPr>
              <p:cNvSpPr txBox="1"/>
              <p:nvPr/>
            </p:nvSpPr>
            <p:spPr>
              <a:xfrm>
                <a:off x="3196481" y="1074111"/>
                <a:ext cx="11497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𝐏𝐛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2A6ED7-ABEA-24DB-91E1-86AAA5369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6481" y="1074111"/>
                <a:ext cx="1149750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394297-8B9C-CB9C-4B0B-D5D493D88B28}"/>
                  </a:ext>
                </a:extLst>
              </p:cNvPr>
              <p:cNvSpPr txBox="1"/>
              <p:nvPr/>
            </p:nvSpPr>
            <p:spPr>
              <a:xfrm>
                <a:off x="629489" y="1074111"/>
                <a:ext cx="11497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𝐏𝐛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𝐏𝐛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394297-8B9C-CB9C-4B0B-D5D493D88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489" y="1074111"/>
                <a:ext cx="114975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EC1785A-0A26-58F4-567C-2A0009B59D08}"/>
              </a:ext>
            </a:extLst>
          </p:cNvPr>
          <p:cNvSpPr txBox="1"/>
          <p:nvPr/>
        </p:nvSpPr>
        <p:spPr>
          <a:xfrm>
            <a:off x="2584682" y="3323744"/>
            <a:ext cx="17466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effectLst/>
              </a:rPr>
              <a:t>CMS,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effectLst/>
              </a:rPr>
              <a:t>PL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ffectLst/>
              </a:rPr>
              <a:t>B 718 (2013) 795–814 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D0BF87-0D19-CBEB-FA2E-E9DCA901AC83}"/>
              </a:ext>
            </a:extLst>
          </p:cNvPr>
          <p:cNvSpPr txBox="1"/>
          <p:nvPr/>
        </p:nvSpPr>
        <p:spPr>
          <a:xfrm>
            <a:off x="7096832" y="992227"/>
            <a:ext cx="4842321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dirty="0"/>
              <a:t>Near</a:t>
            </a:r>
            <a:r>
              <a:rPr lang="zh-CN" altLang="en-US" dirty="0"/>
              <a:t> </a:t>
            </a:r>
            <a:r>
              <a:rPr lang="en-US" altLang="zh-CN" dirty="0"/>
              <a:t>side</a:t>
            </a:r>
            <a:r>
              <a:rPr lang="zh-CN" altLang="en-US" dirty="0"/>
              <a:t> </a:t>
            </a:r>
            <a:r>
              <a:rPr lang="en-US" altLang="zh-CN" dirty="0"/>
              <a:t>ridges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en-US" dirty="0"/>
              <a:t> </a:t>
            </a:r>
            <a:r>
              <a:rPr lang="en-US" dirty="0">
                <a:latin typeface="SegoeUI"/>
              </a:rPr>
              <a:t>i</a:t>
            </a:r>
            <a:r>
              <a:rPr lang="en-US" dirty="0">
                <a:effectLst/>
                <a:latin typeface="SegoeUI"/>
              </a:rPr>
              <a:t>ndication of collectivity in small systems.</a:t>
            </a:r>
          </a:p>
          <a:p>
            <a:pPr marL="274320" indent="-27432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altLang="zh-CN" dirty="0">
                <a:solidFill>
                  <a:schemeClr val="tx1"/>
                </a:solidFill>
                <a:effectLst/>
              </a:rPr>
              <a:t>A</a:t>
            </a:r>
            <a:r>
              <a:rPr lang="en-US" dirty="0">
                <a:solidFill>
                  <a:schemeClr val="tx1"/>
                </a:solidFill>
                <a:effectLst/>
              </a:rPr>
              <a:t>re they real signals from collectivity? </a:t>
            </a:r>
          </a:p>
          <a:p>
            <a:pPr marL="274320" indent="-274320">
              <a:spcAft>
                <a:spcPts val="600"/>
              </a:spcAft>
              <a:buFont typeface="+mj-lt"/>
              <a:buAutoNum type="arabicParenR"/>
            </a:pPr>
            <a:r>
              <a:rPr lang="en-US" altLang="zh-CN" dirty="0"/>
              <a:t>I</a:t>
            </a:r>
            <a:r>
              <a:rPr lang="en-US" dirty="0">
                <a:solidFill>
                  <a:schemeClr val="tx1"/>
                </a:solidFill>
                <a:effectLst/>
              </a:rPr>
              <a:t>s a parton matter formed in small systems? </a:t>
            </a:r>
          </a:p>
          <a:p>
            <a:pPr marL="274320" indent="-274320">
              <a:spcAft>
                <a:spcPts val="600"/>
              </a:spcAft>
              <a:buFont typeface="+mj-lt"/>
              <a:buAutoNum type="arabicParenR"/>
            </a:pPr>
            <a:r>
              <a:rPr lang="en-US" altLang="zh-CN" dirty="0"/>
              <a:t>I</a:t>
            </a:r>
            <a:r>
              <a:rPr lang="en-US" dirty="0">
                <a:solidFill>
                  <a:schemeClr val="tx1"/>
                </a:solidFill>
                <a:effectLst/>
              </a:rPr>
              <a:t>s the matter far off equilibrium or close to equilibrium? 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E6126631-F325-740C-04F8-10CA69E67E1C}"/>
              </a:ext>
            </a:extLst>
          </p:cNvPr>
          <p:cNvSpPr/>
          <p:nvPr/>
        </p:nvSpPr>
        <p:spPr>
          <a:xfrm>
            <a:off x="81998" y="4280512"/>
            <a:ext cx="6539582" cy="340289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9B9F2C-9C4A-0ECA-7C35-9C2353CC3C2B}"/>
              </a:ext>
            </a:extLst>
          </p:cNvPr>
          <p:cNvSpPr txBox="1"/>
          <p:nvPr/>
        </p:nvSpPr>
        <p:spPr>
          <a:xfrm>
            <a:off x="366624" y="3917364"/>
            <a:ext cx="1484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3F5736-21A3-992E-014B-CB7DD76C020B}"/>
              </a:ext>
            </a:extLst>
          </p:cNvPr>
          <p:cNvSpPr txBox="1"/>
          <p:nvPr/>
        </p:nvSpPr>
        <p:spPr>
          <a:xfrm>
            <a:off x="3589894" y="3941857"/>
            <a:ext cx="1482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Small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312D49-E17D-1798-5745-7F03DAA37FB7}"/>
              </a:ext>
            </a:extLst>
          </p:cNvPr>
          <p:cNvSpPr txBox="1"/>
          <p:nvPr/>
        </p:nvSpPr>
        <p:spPr>
          <a:xfrm>
            <a:off x="637954" y="4628606"/>
            <a:ext cx="8098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Pb+Pb</a:t>
            </a:r>
            <a:endParaRPr lang="en-US" altLang="zh-CN" dirty="0"/>
          </a:p>
          <a:p>
            <a:r>
              <a:rPr lang="en-US" altLang="zh-CN" dirty="0"/>
              <a:t>U+U</a:t>
            </a:r>
          </a:p>
          <a:p>
            <a:r>
              <a:rPr lang="en-US" altLang="zh-CN" dirty="0" err="1"/>
              <a:t>Au+Au</a:t>
            </a:r>
            <a:endParaRPr lang="en-US" altLang="zh-CN" dirty="0"/>
          </a:p>
          <a:p>
            <a:r>
              <a:rPr lang="en-US" altLang="zh-CN" dirty="0" err="1"/>
              <a:t>Xe+Xe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D9CD41-143E-7F1F-D621-AF83C7D4C94C}"/>
              </a:ext>
            </a:extLst>
          </p:cNvPr>
          <p:cNvSpPr txBox="1"/>
          <p:nvPr/>
        </p:nvSpPr>
        <p:spPr>
          <a:xfrm>
            <a:off x="4706729" y="4638830"/>
            <a:ext cx="6928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p+A</a:t>
            </a:r>
            <a:endParaRPr lang="en-US" altLang="zh-CN" dirty="0"/>
          </a:p>
          <a:p>
            <a:r>
              <a:rPr lang="en-US" altLang="zh-CN" dirty="0" err="1"/>
              <a:t>d+A</a:t>
            </a:r>
            <a:endParaRPr lang="en-US" altLang="zh-CN" dirty="0"/>
          </a:p>
          <a:p>
            <a:r>
              <a:rPr lang="en-US" altLang="zh-CN" dirty="0" err="1"/>
              <a:t>He+A</a:t>
            </a:r>
            <a:endParaRPr lang="en-US" altLang="zh-CN" dirty="0"/>
          </a:p>
          <a:p>
            <a:r>
              <a:rPr lang="en-US" altLang="zh-CN" dirty="0"/>
              <a:t>…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CC9908-2743-6385-92D1-F83BB6265643}"/>
              </a:ext>
            </a:extLst>
          </p:cNvPr>
          <p:cNvSpPr txBox="1"/>
          <p:nvPr/>
        </p:nvSpPr>
        <p:spPr>
          <a:xfrm>
            <a:off x="3242985" y="4628606"/>
            <a:ext cx="8290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O+O</a:t>
            </a:r>
          </a:p>
          <a:p>
            <a:r>
              <a:rPr lang="en-US" altLang="zh-CN" dirty="0" err="1"/>
              <a:t>Ne+Ne</a:t>
            </a:r>
            <a:endParaRPr lang="en-US" altLang="zh-CN" dirty="0"/>
          </a:p>
          <a:p>
            <a:r>
              <a:rPr lang="en-US" altLang="zh-CN" dirty="0" err="1"/>
              <a:t>Ca+Ca</a:t>
            </a:r>
            <a:endParaRPr lang="en-US" altLang="zh-CN" dirty="0"/>
          </a:p>
          <a:p>
            <a:r>
              <a:rPr lang="en-US" altLang="zh-CN" dirty="0"/>
              <a:t>…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36D4A0-D4C3-B9A4-F858-FE050386813D}"/>
              </a:ext>
            </a:extLst>
          </p:cNvPr>
          <p:cNvSpPr txBox="1"/>
          <p:nvPr/>
        </p:nvSpPr>
        <p:spPr>
          <a:xfrm>
            <a:off x="7096831" y="3142793"/>
            <a:ext cx="4842321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  <a:effectLst/>
              </a:rPr>
              <a:t>For large systems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en-US" altLang="zh-CN" dirty="0">
                <a:solidFill>
                  <a:schemeClr val="tx1"/>
                </a:solidFill>
              </a:rPr>
              <a:t>Transport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models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are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/>
              <a:t>similar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dirty="0">
                <a:solidFill>
                  <a:schemeClr val="tx1"/>
                </a:solidFill>
                <a:effectLst/>
              </a:rPr>
              <a:t>hydrodynamics </a:t>
            </a:r>
            <a:r>
              <a:rPr lang="en-US" altLang="zh-CN" dirty="0">
                <a:solidFill>
                  <a:schemeClr val="tx1"/>
                </a:solidFill>
                <a:effectLst/>
              </a:rPr>
              <a:t>and</a:t>
            </a:r>
            <a:r>
              <a:rPr lang="zh-CN" altLang="en-US" dirty="0">
                <a:solidFill>
                  <a:schemeClr val="tx1"/>
                </a:solidFill>
                <a:effectLst/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work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well.</a:t>
            </a:r>
            <a:endParaRPr lang="en-US" dirty="0">
              <a:solidFill>
                <a:schemeClr val="tx1"/>
              </a:solidFill>
              <a:effectLst/>
            </a:endParaRP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zh-CN" b="1" dirty="0">
                <a:solidFill>
                  <a:schemeClr val="tx1"/>
                </a:solidFill>
                <a:effectLst/>
              </a:rPr>
              <a:t>2)</a:t>
            </a:r>
            <a:r>
              <a:rPr lang="zh-CN" altLang="en-US" b="1" dirty="0">
                <a:solidFill>
                  <a:schemeClr val="tx1"/>
                </a:solidFill>
                <a:effectLst/>
              </a:rPr>
              <a:t> </a:t>
            </a:r>
            <a:r>
              <a:rPr lang="en-US" b="1" dirty="0">
                <a:solidFill>
                  <a:schemeClr val="tx1"/>
                </a:solidFill>
                <a:effectLst/>
              </a:rPr>
              <a:t>For finite/small systems</a:t>
            </a:r>
            <a:endParaRPr lang="en-US" dirty="0">
              <a:solidFill>
                <a:schemeClr val="tx1"/>
              </a:solidFill>
              <a:effectLst/>
            </a:endParaRP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en-US" altLang="zh-CN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  <a:effectLst/>
              </a:rPr>
              <a:t>on-equilibrium effects are expected to be important. 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en-US" altLang="zh-CN" i="1" dirty="0">
                <a:solidFill>
                  <a:schemeClr val="tx1"/>
                </a:solidFill>
                <a:effectLst/>
              </a:rPr>
              <a:t>e.g.</a:t>
            </a:r>
            <a:r>
              <a:rPr lang="zh-CN" altLang="en-US" i="1" dirty="0">
                <a:solidFill>
                  <a:schemeClr val="tx1"/>
                </a:solidFill>
                <a:effectLst/>
              </a:rPr>
              <a:t> </a:t>
            </a:r>
            <a:r>
              <a:rPr lang="en-US" dirty="0">
                <a:solidFill>
                  <a:schemeClr val="tx1"/>
                </a:solidFill>
                <a:effectLst/>
              </a:rPr>
              <a:t>Parton escape mechanism: interaction-induced response from kinetic theory to the anisotropic spatial geometry.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A0E9E6-D476-2F2B-9D9B-64C85C08EA66}"/>
              </a:ext>
            </a:extLst>
          </p:cNvPr>
          <p:cNvSpPr txBox="1"/>
          <p:nvPr/>
        </p:nvSpPr>
        <p:spPr>
          <a:xfrm>
            <a:off x="550841" y="6078754"/>
            <a:ext cx="110903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effectLst/>
              </a:rPr>
              <a:t>To study the properties of parton matter in small systems, transport models are crucial</a:t>
            </a:r>
            <a:r>
              <a:rPr lang="zh-CN" altLang="en-US" sz="2000" dirty="0">
                <a:effectLst/>
              </a:rPr>
              <a:t> </a:t>
            </a:r>
            <a:r>
              <a:rPr lang="en-US" sz="2000" dirty="0">
                <a:effectLst/>
              </a:rPr>
              <a:t>as they address non-equilibrium dynamics. </a:t>
            </a:r>
            <a:endParaRPr lang="en-US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975BCD-9537-7EC0-E2E2-3DA0A634081E}"/>
              </a:ext>
            </a:extLst>
          </p:cNvPr>
          <p:cNvSpPr txBox="1"/>
          <p:nvPr/>
        </p:nvSpPr>
        <p:spPr>
          <a:xfrm>
            <a:off x="0" y="25674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u="sng" dirty="0"/>
              <a:t>Motivation of Transport Models</a:t>
            </a:r>
            <a:r>
              <a:rPr lang="zh-CN" altLang="en-US" sz="3200" b="1" u="sng" dirty="0"/>
              <a:t> </a:t>
            </a:r>
            <a:r>
              <a:rPr lang="en-US" altLang="zh-CN" sz="3200" b="1" u="sng" dirty="0"/>
              <a:t>for</a:t>
            </a:r>
            <a:r>
              <a:rPr lang="zh-CN" altLang="en-US" sz="3200" b="1" u="sng" dirty="0"/>
              <a:t> </a:t>
            </a:r>
            <a:r>
              <a:rPr lang="en-US" altLang="zh-CN" sz="3200" b="1" u="sng" dirty="0"/>
              <a:t>Small</a:t>
            </a:r>
            <a:r>
              <a:rPr lang="zh-CN" altLang="en-US" sz="3200" b="1" u="sng" dirty="0"/>
              <a:t> </a:t>
            </a:r>
            <a:r>
              <a:rPr lang="en-US" altLang="zh-CN" sz="3200" b="1" u="sng" dirty="0"/>
              <a:t>Systems</a:t>
            </a:r>
            <a:endParaRPr lang="en-US" sz="3200" b="1" u="sng" dirty="0">
              <a:effectLst/>
            </a:endParaRP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5BBA90D-EBFF-F5DD-19B2-37653189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4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83943A6-0F03-BCB9-CA7C-8FA9C93A7BB2}"/>
              </a:ext>
            </a:extLst>
          </p:cNvPr>
          <p:cNvGrpSpPr/>
          <p:nvPr/>
        </p:nvGrpSpPr>
        <p:grpSpPr>
          <a:xfrm>
            <a:off x="10856242" y="1093921"/>
            <a:ext cx="1335758" cy="5108701"/>
            <a:chOff x="635546" y="734161"/>
            <a:chExt cx="1365663" cy="5592798"/>
          </a:xfrm>
        </p:grpSpPr>
        <p:pic>
          <p:nvPicPr>
            <p:cNvPr id="3073" name="Picture 1" descr="page3image93871008">
              <a:extLst>
                <a:ext uri="{FF2B5EF4-FFF2-40B4-BE49-F238E27FC236}">
                  <a16:creationId xmlns:a16="http://schemas.microsoft.com/office/drawing/2014/main" id="{1100A6B4-DE83-2FEF-63CB-79C8E335B0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819"/>
            <a:stretch/>
          </p:blipFill>
          <p:spPr bwMode="auto">
            <a:xfrm>
              <a:off x="665309" y="734161"/>
              <a:ext cx="1258639" cy="1145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1" descr="page3image93871008">
              <a:extLst>
                <a:ext uri="{FF2B5EF4-FFF2-40B4-BE49-F238E27FC236}">
                  <a16:creationId xmlns:a16="http://schemas.microsoft.com/office/drawing/2014/main" id="{BD360221-D504-3407-6B2C-93B0383112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99" r="68083"/>
            <a:stretch/>
          </p:blipFill>
          <p:spPr bwMode="auto">
            <a:xfrm>
              <a:off x="1070667" y="1778495"/>
              <a:ext cx="495422" cy="1145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" descr="page3image93871008">
              <a:extLst>
                <a:ext uri="{FF2B5EF4-FFF2-40B4-BE49-F238E27FC236}">
                  <a16:creationId xmlns:a16="http://schemas.microsoft.com/office/drawing/2014/main" id="{4C946E6E-AE51-BECF-AAA0-6401925AC3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42" r="46709"/>
            <a:stretch/>
          </p:blipFill>
          <p:spPr bwMode="auto">
            <a:xfrm>
              <a:off x="821124" y="2834707"/>
              <a:ext cx="970758" cy="1145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" descr="page3image93871008">
              <a:extLst>
                <a:ext uri="{FF2B5EF4-FFF2-40B4-BE49-F238E27FC236}">
                  <a16:creationId xmlns:a16="http://schemas.microsoft.com/office/drawing/2014/main" id="{8CC5251E-1793-9F39-DA4F-039CF82314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85" r="26237"/>
            <a:stretch/>
          </p:blipFill>
          <p:spPr bwMode="auto">
            <a:xfrm>
              <a:off x="782470" y="3968399"/>
              <a:ext cx="1024316" cy="1145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" descr="page3image93871008">
              <a:extLst>
                <a:ext uri="{FF2B5EF4-FFF2-40B4-BE49-F238E27FC236}">
                  <a16:creationId xmlns:a16="http://schemas.microsoft.com/office/drawing/2014/main" id="{2A0ECA36-520A-ECC5-FCAA-04196C886A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63"/>
            <a:stretch/>
          </p:blipFill>
          <p:spPr bwMode="auto">
            <a:xfrm>
              <a:off x="635546" y="5181390"/>
              <a:ext cx="1365663" cy="1145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8609A07-D5F2-B7C5-F15A-DCDA1C50FC4F}"/>
              </a:ext>
            </a:extLst>
          </p:cNvPr>
          <p:cNvSpPr txBox="1"/>
          <p:nvPr/>
        </p:nvSpPr>
        <p:spPr>
          <a:xfrm>
            <a:off x="0" y="25674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u="sng" dirty="0"/>
              <a:t>S</a:t>
            </a:r>
            <a:r>
              <a:rPr lang="en-US" sz="3200" b="1" u="sng" dirty="0">
                <a:effectLst/>
              </a:rPr>
              <a:t>tring </a:t>
            </a:r>
            <a:r>
              <a:rPr lang="en-US" altLang="zh-CN" sz="3200" b="1" u="sng" dirty="0"/>
              <a:t>M</a:t>
            </a:r>
            <a:r>
              <a:rPr lang="en-US" sz="3200" b="1" u="sng" dirty="0">
                <a:effectLst/>
              </a:rPr>
              <a:t>elting </a:t>
            </a:r>
            <a:r>
              <a:rPr lang="en-US" altLang="zh-CN" sz="3200" b="1" u="sng" dirty="0">
                <a:effectLst/>
              </a:rPr>
              <a:t>V</a:t>
            </a:r>
            <a:r>
              <a:rPr lang="en-US" sz="3200" b="1" u="sng" dirty="0">
                <a:effectLst/>
              </a:rPr>
              <a:t>ersion</a:t>
            </a:r>
            <a:r>
              <a:rPr lang="zh-CN" altLang="en-US" sz="3200" b="1" u="sng" dirty="0">
                <a:effectLst/>
              </a:rPr>
              <a:t> </a:t>
            </a:r>
            <a:r>
              <a:rPr lang="en-US" altLang="zh-CN" sz="3200" b="1" u="sng" dirty="0">
                <a:effectLst/>
              </a:rPr>
              <a:t>of</a:t>
            </a:r>
            <a:r>
              <a:rPr lang="zh-CN" altLang="en-US" sz="3200" b="1" u="sng" dirty="0">
                <a:effectLst/>
              </a:rPr>
              <a:t>  </a:t>
            </a:r>
            <a:r>
              <a:rPr lang="en-US" sz="3200" b="1" u="sng" dirty="0">
                <a:effectLst/>
              </a:rPr>
              <a:t>A Multi-Phase Transport</a:t>
            </a:r>
            <a:r>
              <a:rPr lang="en-US" altLang="zh-CN" sz="3200" b="1" u="sng" dirty="0">
                <a:effectLst/>
              </a:rPr>
              <a:t> (AMPT)</a:t>
            </a:r>
            <a:r>
              <a:rPr lang="en-US" sz="3200" b="1" u="sng" dirty="0">
                <a:effectLst/>
              </a:rPr>
              <a:t> Model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3486C8-3CE9-8B43-0AA1-F0F3DA2B7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932" y="1275909"/>
            <a:ext cx="6079421" cy="51703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BC9BB5-4ED9-A2B6-8709-DE1207D7C74A}"/>
              </a:ext>
            </a:extLst>
          </p:cNvPr>
          <p:cNvSpPr txBox="1"/>
          <p:nvPr/>
        </p:nvSpPr>
        <p:spPr>
          <a:xfrm>
            <a:off x="5511446" y="2366319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effectLst/>
                <a:latin typeface="TimesNewRomanPSMT"/>
              </a:rPr>
              <a:t>Generate parton </a:t>
            </a:r>
          </a:p>
          <a:p>
            <a:r>
              <a:rPr lang="en-US" sz="1800" dirty="0">
                <a:solidFill>
                  <a:srgbClr val="0000FF"/>
                </a:solidFill>
                <a:effectLst/>
                <a:latin typeface="TimesNewRomanPSMT"/>
              </a:rPr>
              <a:t>space-time 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2047E1-50CA-168A-D5E6-68527825435E}"/>
              </a:ext>
            </a:extLst>
          </p:cNvPr>
          <p:cNvSpPr txBox="1"/>
          <p:nvPr/>
        </p:nvSpPr>
        <p:spPr>
          <a:xfrm>
            <a:off x="136538" y="1574646"/>
            <a:ext cx="4805932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buFont typeface="Wingdings" pitchFamily="2" charset="2"/>
              <a:buChar char="Ø"/>
            </a:pPr>
            <a:r>
              <a:rPr lang="en-US" altLang="zh-CN" sz="2000" dirty="0"/>
              <a:t>A</a:t>
            </a:r>
            <a:r>
              <a:rPr lang="zh-CN" altLang="en-US" sz="2000" dirty="0"/>
              <a:t> </a:t>
            </a:r>
            <a:r>
              <a:rPr lang="en-US" altLang="zh-CN" sz="2000" dirty="0"/>
              <a:t>transport</a:t>
            </a:r>
            <a:r>
              <a:rPr lang="zh-CN" altLang="en-US" sz="2000" dirty="0"/>
              <a:t> </a:t>
            </a:r>
            <a:r>
              <a:rPr lang="en-US" altLang="zh-CN" sz="2000" dirty="0"/>
              <a:t>model</a:t>
            </a:r>
            <a:r>
              <a:rPr lang="zh-CN" altLang="en-US" sz="2000" dirty="0"/>
              <a:t> </a:t>
            </a:r>
            <a:r>
              <a:rPr lang="en-US" altLang="zh-CN" sz="2000" dirty="0"/>
              <a:t>for</a:t>
            </a:r>
            <a:r>
              <a:rPr lang="en-US" sz="2000" dirty="0">
                <a:effectLst/>
              </a:rPr>
              <a:t> non-equilibrium</a:t>
            </a:r>
            <a:r>
              <a:rPr lang="en-US" altLang="zh-CN" sz="2000" dirty="0"/>
              <a:t>.</a:t>
            </a:r>
            <a:endParaRPr lang="en-US" sz="2000" dirty="0">
              <a:effectLst/>
            </a:endParaRPr>
          </a:p>
          <a:p>
            <a:pPr marL="274320" indent="-274320"/>
            <a:endParaRPr lang="en-US" sz="2000" dirty="0"/>
          </a:p>
          <a:p>
            <a:pPr marL="274320" indent="-274320"/>
            <a:endParaRPr lang="en-US" sz="2000" dirty="0"/>
          </a:p>
          <a:p>
            <a:pPr marL="274320" indent="-274320"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zh-CN" sz="2000" dirty="0">
                <a:effectLst/>
              </a:rPr>
              <a:t>AMPT</a:t>
            </a:r>
            <a:r>
              <a:rPr lang="zh-CN" altLang="en-US" sz="2000" dirty="0">
                <a:effectLst/>
              </a:rPr>
              <a:t> </a:t>
            </a:r>
            <a:r>
              <a:rPr lang="en-US" sz="2000" dirty="0">
                <a:effectLst/>
              </a:rPr>
              <a:t>is designed to be</a:t>
            </a:r>
            <a:r>
              <a:rPr lang="zh-CN" altLang="en-US" sz="2000" dirty="0">
                <a:effectLst/>
              </a:rPr>
              <a:t> </a:t>
            </a:r>
            <a:r>
              <a:rPr lang="en-US" sz="2000" dirty="0">
                <a:effectLst/>
              </a:rPr>
              <a:t>a self-contained kinetic description of nuclear collisions</a:t>
            </a:r>
            <a:r>
              <a:rPr lang="en-US" altLang="zh-CN" sz="2000" dirty="0">
                <a:effectLst/>
              </a:rPr>
              <a:t>.</a:t>
            </a:r>
            <a:endParaRPr lang="en-US" sz="2000" dirty="0">
              <a:effectLst/>
            </a:endParaRPr>
          </a:p>
          <a:p>
            <a:pPr marL="274320" indent="-27432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>
                <a:effectLst/>
              </a:rPr>
              <a:t>Evolves the system from initial state to final observables. </a:t>
            </a:r>
          </a:p>
          <a:p>
            <a:pPr marL="274320" indent="-27432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>
                <a:effectLst/>
              </a:rPr>
              <a:t>Automatically includes 3D productions of all </a:t>
            </a:r>
            <a:r>
              <a:rPr lang="en-US" sz="2000" dirty="0" err="1">
                <a:effectLst/>
              </a:rPr>
              <a:t>flavo</a:t>
            </a:r>
            <a:r>
              <a:rPr lang="en-US" altLang="zh-CN" sz="2000" dirty="0" err="1">
                <a:effectLst/>
              </a:rPr>
              <a:t>u</a:t>
            </a:r>
            <a:r>
              <a:rPr lang="en-US" sz="2000" dirty="0" err="1">
                <a:effectLst/>
              </a:rPr>
              <a:t>rs</a:t>
            </a:r>
            <a:r>
              <a:rPr lang="en-US" sz="2000" dirty="0">
                <a:effectLst/>
              </a:rPr>
              <a:t> &amp; conserved charges.</a:t>
            </a:r>
          </a:p>
          <a:p>
            <a:pPr marL="274320" indent="-27432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>
                <a:effectLst/>
              </a:rPr>
              <a:t>Automatically includes non-equilibrium initial state &amp; dynamics/evolution.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BBD4ED-840E-0D1B-1779-12323B6203C3}"/>
              </a:ext>
            </a:extLst>
          </p:cNvPr>
          <p:cNvSpPr txBox="1"/>
          <p:nvPr/>
        </p:nvSpPr>
        <p:spPr>
          <a:xfrm>
            <a:off x="6931852" y="6444688"/>
            <a:ext cx="3046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Z.W.</a:t>
            </a:r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Lin,</a:t>
            </a:r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Phys. Rev. C 72 (2005) 064901.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EB7FA1-7683-F171-6786-35E3398FC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45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3EEF38-8C92-2080-E0EE-423F51DE2369}"/>
              </a:ext>
            </a:extLst>
          </p:cNvPr>
          <p:cNvGrpSpPr/>
          <p:nvPr/>
        </p:nvGrpSpPr>
        <p:grpSpPr>
          <a:xfrm>
            <a:off x="86299" y="2363820"/>
            <a:ext cx="3889624" cy="1384965"/>
            <a:chOff x="4555300" y="1890995"/>
            <a:chExt cx="2839921" cy="138496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7998AE0-39D8-37C4-8225-37E20E86619A}"/>
                </a:ext>
              </a:extLst>
            </p:cNvPr>
            <p:cNvSpPr/>
            <p:nvPr/>
          </p:nvSpPr>
          <p:spPr>
            <a:xfrm>
              <a:off x="4598950" y="1921743"/>
              <a:ext cx="2796271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altLang="zh-CN" dirty="0">
                  <a:solidFill>
                    <a:schemeClr val="accent6">
                      <a:lumMod val="75000"/>
                    </a:schemeClr>
                  </a:solidFill>
                </a:rPr>
                <a:t>1)</a:t>
              </a:r>
              <a:r>
                <a:rPr lang="zh-CN" altLang="en-US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New quark coalescence model</a:t>
              </a:r>
              <a:endParaRPr lang="en-US" altLang="zh-CN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>
                <a:spcAft>
                  <a:spcPts val="600"/>
                </a:spcAft>
              </a:pPr>
              <a:r>
                <a:rPr lang="en-US" altLang="zh-CN" dirty="0">
                  <a:solidFill>
                    <a:schemeClr val="accent6">
                      <a:lumMod val="75000"/>
                    </a:schemeClr>
                  </a:solidFill>
                </a:rPr>
                <a:t>2)</a:t>
              </a:r>
              <a:r>
                <a:rPr lang="zh-CN" altLang="en-US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altLang="zh-CN" dirty="0">
                  <a:solidFill>
                    <a:schemeClr val="accent6">
                      <a:lumMod val="75000"/>
                    </a:schemeClr>
                  </a:solidFill>
                </a:rPr>
                <a:t>I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mproved heavy quark productions</a:t>
              </a:r>
            </a:p>
            <a:p>
              <a:r>
                <a:rPr lang="en-US" altLang="zh-CN" dirty="0">
                  <a:solidFill>
                    <a:schemeClr val="accent6">
                      <a:lumMod val="75000"/>
                    </a:schemeClr>
                  </a:solidFill>
                </a:rPr>
                <a:t>3)</a:t>
              </a:r>
              <a:r>
                <a:rPr lang="zh-CN" altLang="en-US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Modern </a:t>
              </a:r>
              <a:r>
                <a:rPr lang="en-US" altLang="zh-CN" dirty="0">
                  <a:solidFill>
                    <a:schemeClr val="accent6">
                      <a:lumMod val="75000"/>
                    </a:schemeClr>
                  </a:solidFill>
                </a:rPr>
                <a:t>PDFs,</a:t>
              </a:r>
              <a:r>
                <a:rPr lang="zh-CN" altLang="en-US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1800" dirty="0">
                  <a:solidFill>
                    <a:schemeClr val="accent6">
                      <a:lumMod val="75000"/>
                    </a:schemeClr>
                  </a:solidFill>
                  <a:effectLst/>
                </a:rPr>
                <a:t>nuclear shadowing </a:t>
              </a:r>
              <a:r>
                <a:rPr lang="zh-CN" altLang="en-US" sz="1800" dirty="0">
                  <a:solidFill>
                    <a:schemeClr val="accent6">
                      <a:lumMod val="75000"/>
                    </a:schemeClr>
                  </a:solidFill>
                  <a:effectLst/>
                </a:rPr>
                <a:t>   </a:t>
              </a:r>
              <a:endParaRPr lang="en-US" altLang="zh-CN" sz="1800" dirty="0">
                <a:solidFill>
                  <a:schemeClr val="accent6">
                    <a:lumMod val="75000"/>
                  </a:schemeClr>
                </a:solidFill>
                <a:effectLst/>
              </a:endParaRPr>
            </a:p>
            <a:p>
              <a:r>
                <a:rPr lang="zh-CN" altLang="en-US" dirty="0">
                  <a:solidFill>
                    <a:schemeClr val="accent6">
                      <a:lumMod val="75000"/>
                    </a:schemeClr>
                  </a:solidFill>
                </a:rPr>
                <a:t>    </a:t>
              </a:r>
              <a:r>
                <a:rPr lang="en-US" altLang="zh-CN" dirty="0">
                  <a:solidFill>
                    <a:schemeClr val="accent6">
                      <a:lumMod val="75000"/>
                    </a:schemeClr>
                  </a:solidFill>
                </a:rPr>
                <a:t>and</a:t>
              </a:r>
              <a:r>
                <a:rPr lang="zh-CN" altLang="en-US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1800" dirty="0">
                  <a:solidFill>
                    <a:schemeClr val="accent6">
                      <a:lumMod val="75000"/>
                    </a:schemeClr>
                  </a:solidFill>
                  <a:effectLst/>
                </a:rPr>
                <a:t>Local nuclear scaling</a:t>
              </a:r>
              <a:endParaRPr lang="en-US" altLang="zh-CN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A7BAB08-30CA-504B-68B7-5C6079E5BF72}"/>
                </a:ext>
              </a:extLst>
            </p:cNvPr>
            <p:cNvSpPr/>
            <p:nvPr/>
          </p:nvSpPr>
          <p:spPr>
            <a:xfrm>
              <a:off x="4555300" y="1890995"/>
              <a:ext cx="2754681" cy="1384965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27157E2-8EE8-3D24-8B26-8E42BD8DA01C}"/>
              </a:ext>
            </a:extLst>
          </p:cNvPr>
          <p:cNvGrpSpPr/>
          <p:nvPr/>
        </p:nvGrpSpPr>
        <p:grpSpPr>
          <a:xfrm>
            <a:off x="4212757" y="1147151"/>
            <a:ext cx="4206551" cy="5203268"/>
            <a:chOff x="14769" y="929747"/>
            <a:chExt cx="3405535" cy="363469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C96005B-D417-A118-F0D8-B6BA004BD1A7}"/>
                </a:ext>
              </a:extLst>
            </p:cNvPr>
            <p:cNvGrpSpPr/>
            <p:nvPr/>
          </p:nvGrpSpPr>
          <p:grpSpPr>
            <a:xfrm>
              <a:off x="14769" y="929747"/>
              <a:ext cx="3405535" cy="3634699"/>
              <a:chOff x="0" y="1094990"/>
              <a:chExt cx="4005470" cy="464168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10025AF-1198-2B65-54C2-97B29C8DF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094990"/>
                <a:ext cx="4005470" cy="3904730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AA270E7-363D-E2C9-7010-8E5C5BF04A03}"/>
                  </a:ext>
                </a:extLst>
              </p:cNvPr>
              <p:cNvSpPr/>
              <p:nvPr/>
            </p:nvSpPr>
            <p:spPr>
              <a:xfrm>
                <a:off x="808122" y="5265016"/>
                <a:ext cx="2564205" cy="4716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Final particle spectra </a:t>
                </a:r>
              </a:p>
            </p:txBody>
          </p:sp>
          <p:sp>
            <p:nvSpPr>
              <p:cNvPr id="11" name="Down Arrow 10">
                <a:extLst>
                  <a:ext uri="{FF2B5EF4-FFF2-40B4-BE49-F238E27FC236}">
                    <a16:creationId xmlns:a16="http://schemas.microsoft.com/office/drawing/2014/main" id="{9423B53A-EBB9-CFF4-5B2A-31AE47BB474A}"/>
                  </a:ext>
                </a:extLst>
              </p:cNvPr>
              <p:cNvSpPr/>
              <p:nvPr/>
            </p:nvSpPr>
            <p:spPr>
              <a:xfrm>
                <a:off x="1893404" y="4969633"/>
                <a:ext cx="218661" cy="401476"/>
              </a:xfrm>
              <a:prstGeom prst="downArrow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D902D0E8-3DAE-9672-68EA-32BEDB90FF66}"/>
                    </a:ext>
                  </a:extLst>
                </p:cNvPr>
                <p:cNvSpPr/>
                <p:nvPr/>
              </p:nvSpPr>
              <p:spPr>
                <a:xfrm>
                  <a:off x="1278660" y="2705629"/>
                  <a:ext cx="203581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parton cross section</a:t>
                  </a:r>
                  <a:r>
                    <a:rPr lang="zh-CN" altLang="en-US" sz="16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600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a14:m>
                  <a:endParaRPr lang="en-US" sz="16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D902D0E8-3DAE-9672-68EA-32BEDB90FF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8660" y="2705629"/>
                  <a:ext cx="2035814" cy="338554"/>
                </a:xfrm>
                <a:prstGeom prst="rect">
                  <a:avLst/>
                </a:prstGeom>
                <a:blipFill>
                  <a:blip r:embed="rId3"/>
                  <a:stretch>
                    <a:fillRect l="-1005" t="-51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6848F6C-FA14-1BF1-74D6-D93B84BC2D9E}"/>
                </a:ext>
              </a:extLst>
            </p:cNvPr>
            <p:cNvCxnSpPr/>
            <p:nvPr/>
          </p:nvCxnSpPr>
          <p:spPr>
            <a:xfrm>
              <a:off x="2433581" y="2474786"/>
              <a:ext cx="198152" cy="256992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Graphic 21" descr="Add">
            <a:extLst>
              <a:ext uri="{FF2B5EF4-FFF2-40B4-BE49-F238E27FC236}">
                <a16:creationId xmlns:a16="http://schemas.microsoft.com/office/drawing/2014/main" id="{D3B68AF4-D38D-E873-C975-035186C9EE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64489" y="2918997"/>
            <a:ext cx="554583" cy="5545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BFC15B6-B512-A766-3B17-0735B8AFD86F}"/>
              </a:ext>
            </a:extLst>
          </p:cNvPr>
          <p:cNvSpPr txBox="1"/>
          <p:nvPr/>
        </p:nvSpPr>
        <p:spPr>
          <a:xfrm>
            <a:off x="0" y="25674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u="sng" dirty="0"/>
              <a:t>Nuclear</a:t>
            </a:r>
            <a:r>
              <a:rPr lang="zh-CN" altLang="en-US" sz="3200" b="1" u="sng" dirty="0"/>
              <a:t> </a:t>
            </a:r>
            <a:r>
              <a:rPr lang="en-US" altLang="zh-CN" sz="3200" b="1" u="sng" dirty="0"/>
              <a:t>Structure</a:t>
            </a:r>
            <a:r>
              <a:rPr lang="zh-CN" altLang="en-US" sz="3200" b="1" u="sng" dirty="0"/>
              <a:t> </a:t>
            </a:r>
            <a:r>
              <a:rPr lang="en-US" altLang="zh-CN" sz="3200" b="1" u="sng" dirty="0"/>
              <a:t>for</a:t>
            </a:r>
            <a:r>
              <a:rPr lang="zh-CN" altLang="en-US" sz="3200" b="1" u="sng" dirty="0"/>
              <a:t> </a:t>
            </a:r>
            <a:r>
              <a:rPr lang="en-US" altLang="zh-CN" sz="3200" b="1" u="sng" baseline="30000" dirty="0"/>
              <a:t>16</a:t>
            </a:r>
            <a:r>
              <a:rPr lang="en-US" altLang="zh-CN" sz="3200" b="1" u="sng" dirty="0"/>
              <a:t>O</a:t>
            </a:r>
            <a:r>
              <a:rPr lang="zh-CN" altLang="en-US" sz="3200" b="1" u="sng" dirty="0"/>
              <a:t> </a:t>
            </a:r>
            <a:r>
              <a:rPr lang="en-US" altLang="zh-CN" sz="3200" b="1" u="sng" dirty="0"/>
              <a:t>in</a:t>
            </a:r>
            <a:r>
              <a:rPr lang="zh-CN" altLang="en-US" sz="3200" b="1" u="sng" dirty="0"/>
              <a:t> </a:t>
            </a:r>
            <a:r>
              <a:rPr lang="en-US" altLang="zh-CN" sz="3200" b="1" u="sng" dirty="0"/>
              <a:t>AMPT</a:t>
            </a:r>
            <a:endParaRPr lang="en-US" sz="3200" b="1" u="sng" dirty="0">
              <a:effectLst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06CCBA55-F2F5-F1F0-EDC5-4013EF84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77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3EEF38-8C92-2080-E0EE-423F51DE2369}"/>
              </a:ext>
            </a:extLst>
          </p:cNvPr>
          <p:cNvGrpSpPr/>
          <p:nvPr/>
        </p:nvGrpSpPr>
        <p:grpSpPr>
          <a:xfrm>
            <a:off x="86299" y="2363820"/>
            <a:ext cx="3889624" cy="1384965"/>
            <a:chOff x="4555300" y="1890995"/>
            <a:chExt cx="2839921" cy="138496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7998AE0-39D8-37C4-8225-37E20E86619A}"/>
                </a:ext>
              </a:extLst>
            </p:cNvPr>
            <p:cNvSpPr/>
            <p:nvPr/>
          </p:nvSpPr>
          <p:spPr>
            <a:xfrm>
              <a:off x="4598950" y="1921743"/>
              <a:ext cx="2796271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altLang="zh-CN" dirty="0">
                  <a:solidFill>
                    <a:schemeClr val="accent6">
                      <a:lumMod val="75000"/>
                    </a:schemeClr>
                  </a:solidFill>
                </a:rPr>
                <a:t>1)</a:t>
              </a:r>
              <a:r>
                <a:rPr lang="zh-CN" altLang="en-US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New quark coalescence model</a:t>
              </a:r>
              <a:endParaRPr lang="en-US" altLang="zh-CN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>
                <a:spcAft>
                  <a:spcPts val="600"/>
                </a:spcAft>
              </a:pPr>
              <a:r>
                <a:rPr lang="en-US" altLang="zh-CN" dirty="0">
                  <a:solidFill>
                    <a:schemeClr val="accent6">
                      <a:lumMod val="75000"/>
                    </a:schemeClr>
                  </a:solidFill>
                </a:rPr>
                <a:t>2)</a:t>
              </a:r>
              <a:r>
                <a:rPr lang="zh-CN" altLang="en-US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altLang="zh-CN" dirty="0">
                  <a:solidFill>
                    <a:schemeClr val="accent6">
                      <a:lumMod val="75000"/>
                    </a:schemeClr>
                  </a:solidFill>
                </a:rPr>
                <a:t>I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mproved heavy quark productions</a:t>
              </a:r>
            </a:p>
            <a:p>
              <a:r>
                <a:rPr lang="en-US" altLang="zh-CN" dirty="0">
                  <a:solidFill>
                    <a:schemeClr val="accent6">
                      <a:lumMod val="75000"/>
                    </a:schemeClr>
                  </a:solidFill>
                </a:rPr>
                <a:t>3)</a:t>
              </a:r>
              <a:r>
                <a:rPr lang="zh-CN" altLang="en-US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Modern </a:t>
              </a:r>
              <a:r>
                <a:rPr lang="en-US" altLang="zh-CN" dirty="0">
                  <a:solidFill>
                    <a:schemeClr val="accent6">
                      <a:lumMod val="75000"/>
                    </a:schemeClr>
                  </a:solidFill>
                </a:rPr>
                <a:t>PDFs,</a:t>
              </a:r>
              <a:r>
                <a:rPr lang="zh-CN" altLang="en-US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1800" dirty="0">
                  <a:solidFill>
                    <a:schemeClr val="accent6">
                      <a:lumMod val="75000"/>
                    </a:schemeClr>
                  </a:solidFill>
                  <a:effectLst/>
                </a:rPr>
                <a:t>nuclear shadowing </a:t>
              </a:r>
              <a:r>
                <a:rPr lang="zh-CN" altLang="en-US" sz="1800" dirty="0">
                  <a:solidFill>
                    <a:schemeClr val="accent6">
                      <a:lumMod val="75000"/>
                    </a:schemeClr>
                  </a:solidFill>
                  <a:effectLst/>
                </a:rPr>
                <a:t>   </a:t>
              </a:r>
              <a:endParaRPr lang="en-US" altLang="zh-CN" sz="1800" dirty="0">
                <a:solidFill>
                  <a:schemeClr val="accent6">
                    <a:lumMod val="75000"/>
                  </a:schemeClr>
                </a:solidFill>
                <a:effectLst/>
              </a:endParaRPr>
            </a:p>
            <a:p>
              <a:r>
                <a:rPr lang="zh-CN" altLang="en-US" dirty="0">
                  <a:solidFill>
                    <a:schemeClr val="accent6">
                      <a:lumMod val="75000"/>
                    </a:schemeClr>
                  </a:solidFill>
                </a:rPr>
                <a:t>    </a:t>
              </a:r>
              <a:r>
                <a:rPr lang="en-US" altLang="zh-CN" dirty="0">
                  <a:solidFill>
                    <a:schemeClr val="accent6">
                      <a:lumMod val="75000"/>
                    </a:schemeClr>
                  </a:solidFill>
                </a:rPr>
                <a:t>and</a:t>
              </a:r>
              <a:r>
                <a:rPr lang="zh-CN" altLang="en-US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1800" dirty="0">
                  <a:solidFill>
                    <a:schemeClr val="accent6">
                      <a:lumMod val="75000"/>
                    </a:schemeClr>
                  </a:solidFill>
                  <a:effectLst/>
                </a:rPr>
                <a:t>Local nuclear scaling</a:t>
              </a:r>
              <a:endParaRPr lang="en-US" altLang="zh-CN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A7BAB08-30CA-504B-68B7-5C6079E5BF72}"/>
                </a:ext>
              </a:extLst>
            </p:cNvPr>
            <p:cNvSpPr/>
            <p:nvPr/>
          </p:nvSpPr>
          <p:spPr>
            <a:xfrm>
              <a:off x="4555300" y="1890995"/>
              <a:ext cx="2754681" cy="1384965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27157E2-8EE8-3D24-8B26-8E42BD8DA01C}"/>
              </a:ext>
            </a:extLst>
          </p:cNvPr>
          <p:cNvGrpSpPr/>
          <p:nvPr/>
        </p:nvGrpSpPr>
        <p:grpSpPr>
          <a:xfrm>
            <a:off x="4212757" y="1147151"/>
            <a:ext cx="4206551" cy="5203268"/>
            <a:chOff x="14769" y="929747"/>
            <a:chExt cx="3405535" cy="363469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C96005B-D417-A118-F0D8-B6BA004BD1A7}"/>
                </a:ext>
              </a:extLst>
            </p:cNvPr>
            <p:cNvGrpSpPr/>
            <p:nvPr/>
          </p:nvGrpSpPr>
          <p:grpSpPr>
            <a:xfrm>
              <a:off x="14769" y="929747"/>
              <a:ext cx="3405535" cy="3634699"/>
              <a:chOff x="0" y="1094990"/>
              <a:chExt cx="4005470" cy="464168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10025AF-1198-2B65-54C2-97B29C8DF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094990"/>
                <a:ext cx="4005470" cy="3904730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AA270E7-363D-E2C9-7010-8E5C5BF04A03}"/>
                  </a:ext>
                </a:extLst>
              </p:cNvPr>
              <p:cNvSpPr/>
              <p:nvPr/>
            </p:nvSpPr>
            <p:spPr>
              <a:xfrm>
                <a:off x="808122" y="5265016"/>
                <a:ext cx="2564205" cy="4716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Final particle spectra </a:t>
                </a:r>
              </a:p>
            </p:txBody>
          </p:sp>
          <p:sp>
            <p:nvSpPr>
              <p:cNvPr id="11" name="Down Arrow 10">
                <a:extLst>
                  <a:ext uri="{FF2B5EF4-FFF2-40B4-BE49-F238E27FC236}">
                    <a16:creationId xmlns:a16="http://schemas.microsoft.com/office/drawing/2014/main" id="{9423B53A-EBB9-CFF4-5B2A-31AE47BB474A}"/>
                  </a:ext>
                </a:extLst>
              </p:cNvPr>
              <p:cNvSpPr/>
              <p:nvPr/>
            </p:nvSpPr>
            <p:spPr>
              <a:xfrm>
                <a:off x="1893404" y="4969633"/>
                <a:ext cx="218661" cy="401476"/>
              </a:xfrm>
              <a:prstGeom prst="downArrow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D902D0E8-3DAE-9672-68EA-32BEDB90FF66}"/>
                    </a:ext>
                  </a:extLst>
                </p:cNvPr>
                <p:cNvSpPr/>
                <p:nvPr/>
              </p:nvSpPr>
              <p:spPr>
                <a:xfrm>
                  <a:off x="1278660" y="2705629"/>
                  <a:ext cx="203581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parton cross section</a:t>
                  </a:r>
                  <a:r>
                    <a:rPr lang="zh-CN" altLang="en-US" sz="16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600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a14:m>
                  <a:endParaRPr lang="en-US" sz="16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D902D0E8-3DAE-9672-68EA-32BEDB90FF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8660" y="2705629"/>
                  <a:ext cx="2035814" cy="338554"/>
                </a:xfrm>
                <a:prstGeom prst="rect">
                  <a:avLst/>
                </a:prstGeom>
                <a:blipFill>
                  <a:blip r:embed="rId3"/>
                  <a:stretch>
                    <a:fillRect l="-1005" t="-51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6848F6C-FA14-1BF1-74D6-D93B84BC2D9E}"/>
                </a:ext>
              </a:extLst>
            </p:cNvPr>
            <p:cNvCxnSpPr/>
            <p:nvPr/>
          </p:nvCxnSpPr>
          <p:spPr>
            <a:xfrm>
              <a:off x="2433581" y="2474786"/>
              <a:ext cx="198152" cy="256992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7851D14E-6175-3B1F-52E1-F188590A9585}"/>
              </a:ext>
            </a:extLst>
          </p:cNvPr>
          <p:cNvSpPr/>
          <p:nvPr/>
        </p:nvSpPr>
        <p:spPr>
          <a:xfrm rot="10800000">
            <a:off x="8288586" y="1984893"/>
            <a:ext cx="474051" cy="120354"/>
          </a:xfrm>
          <a:prstGeom prst="rightArrow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04C10F-9DF9-C70C-548F-7B85FC804D4A}"/>
              </a:ext>
            </a:extLst>
          </p:cNvPr>
          <p:cNvGrpSpPr/>
          <p:nvPr/>
        </p:nvGrpSpPr>
        <p:grpSpPr>
          <a:xfrm>
            <a:off x="8847485" y="1753681"/>
            <a:ext cx="3344515" cy="4015681"/>
            <a:chOff x="5451465" y="884583"/>
            <a:chExt cx="3344515" cy="401568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45F1E5-9EB6-8840-324C-F4F4EE430E1E}"/>
                </a:ext>
              </a:extLst>
            </p:cNvPr>
            <p:cNvSpPr txBox="1"/>
            <p:nvPr/>
          </p:nvSpPr>
          <p:spPr>
            <a:xfrm>
              <a:off x="5568211" y="1603406"/>
              <a:ext cx="3227769" cy="3277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1.</a:t>
              </a:r>
              <a:r>
                <a:rPr lang="zh-CN" altLang="en-US" dirty="0"/>
                <a:t> </a:t>
              </a:r>
              <a:r>
                <a:rPr lang="en-US" altLang="zh-CN" dirty="0"/>
                <a:t>Woods-Saxon</a:t>
              </a:r>
            </a:p>
            <a:p>
              <a:pPr marL="457200" indent="-457200">
                <a:buAutoNum type="arabicPeriod"/>
              </a:pPr>
              <a:endParaRPr lang="en-US" altLang="zh-CN" dirty="0"/>
            </a:p>
            <a:p>
              <a:endParaRPr lang="en-US" altLang="zh-CN" dirty="0"/>
            </a:p>
            <a:p>
              <a:r>
                <a:rPr lang="en-US" altLang="zh-CN" dirty="0"/>
                <a:t>2.</a:t>
              </a:r>
              <a:r>
                <a:rPr lang="zh-CN" altLang="en-US" dirty="0"/>
                <a:t> </a:t>
              </a:r>
              <a:r>
                <a:rPr lang="en-US" altLang="zh-CN" dirty="0"/>
                <a:t>Tetrahedron</a:t>
              </a:r>
              <a:r>
                <a:rPr lang="zh-CN" altLang="en-US" dirty="0"/>
                <a:t> </a:t>
              </a:r>
              <a:endParaRPr lang="en-US" altLang="zh-CN" dirty="0"/>
            </a:p>
            <a:p>
              <a:endParaRPr lang="en-US" altLang="zh-CN" dirty="0"/>
            </a:p>
            <a:p>
              <a:endParaRPr lang="en-US" altLang="zh-CN" dirty="0"/>
            </a:p>
            <a:p>
              <a:r>
                <a:rPr lang="en-US" altLang="zh-CN" dirty="0"/>
                <a:t>3.</a:t>
              </a:r>
              <a:r>
                <a:rPr lang="zh-CN" altLang="en-US" dirty="0"/>
                <a:t> </a:t>
              </a:r>
              <a:r>
                <a:rPr lang="en-US" altLang="zh-CN" dirty="0"/>
                <a:t>Square</a:t>
              </a:r>
              <a:r>
                <a:rPr lang="zh-CN" altLang="en-US" dirty="0"/>
                <a:t> </a:t>
              </a:r>
              <a:endParaRPr lang="en-US" altLang="zh-CN" dirty="0"/>
            </a:p>
            <a:p>
              <a:endParaRPr lang="en-US" altLang="zh-CN" dirty="0"/>
            </a:p>
            <a:p>
              <a:endParaRPr lang="en-US" altLang="zh-CN" dirty="0"/>
            </a:p>
            <a:p>
              <a:r>
                <a:rPr lang="en-US" altLang="zh-CN" dirty="0"/>
                <a:t>4.</a:t>
              </a:r>
              <a:r>
                <a:rPr lang="zh-CN" altLang="en-US" dirty="0"/>
                <a:t> </a:t>
              </a:r>
              <a:r>
                <a:rPr lang="en-US" altLang="zh-CN" i="1" dirty="0">
                  <a:latin typeface="Times New Roman" panose="02020603050405020304" pitchFamily="18" charset="0"/>
                  <a:ea typeface="Brush Script MT" panose="03060802040406070304" pitchFamily="66" charset="-122"/>
                  <a:cs typeface="Times New Roman" panose="02020603050405020304" pitchFamily="18" charset="0"/>
                </a:rPr>
                <a:t>ab</a:t>
              </a:r>
              <a:r>
                <a:rPr lang="zh-CN" altLang="en-US" i="1" dirty="0">
                  <a:latin typeface="Times New Roman" panose="02020603050405020304" pitchFamily="18" charset="0"/>
                  <a:ea typeface="Brush Script MT" panose="03060802040406070304" pitchFamily="66" charset="-122"/>
                  <a:cs typeface="Times New Roman" panose="02020603050405020304" pitchFamily="18" charset="0"/>
                </a:rPr>
                <a:t> </a:t>
              </a:r>
              <a:r>
                <a:rPr lang="en-US" altLang="zh-CN" i="1" dirty="0">
                  <a:latin typeface="Times New Roman" panose="02020603050405020304" pitchFamily="18" charset="0"/>
                  <a:ea typeface="Brush Script MT" panose="03060802040406070304" pitchFamily="66" charset="-122"/>
                  <a:cs typeface="Times New Roman" panose="02020603050405020304" pitchFamily="18" charset="0"/>
                </a:rPr>
                <a:t>initio</a:t>
              </a:r>
              <a:r>
                <a:rPr lang="zh-CN" altLang="en-US" i="1" dirty="0">
                  <a:latin typeface="Times New Roman" panose="02020603050405020304" pitchFamily="18" charset="0"/>
                  <a:ea typeface="Brush Script MT" panose="03060802040406070304" pitchFamily="66" charset="-122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ea typeface="Brush Script MT" panose="03060802040406070304" pitchFamily="66" charset="-122"/>
                  <a:cs typeface="Times New Roman" panose="02020603050405020304" pitchFamily="18" charset="0"/>
                </a:rPr>
                <a:t>method</a:t>
              </a:r>
              <a:r>
                <a:rPr lang="zh-CN" altLang="en-US" dirty="0">
                  <a:ea typeface="Brush Script MT" panose="03060802040406070304" pitchFamily="66" charset="-122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ea typeface="Brush Script MT" panose="03060802040406070304" pitchFamily="66" charset="-122"/>
                  <a:cs typeface="Times New Roman" panose="02020603050405020304" pitchFamily="18" charset="0"/>
                </a:rPr>
                <a:t>(NLEFT)</a:t>
              </a:r>
            </a:p>
            <a:p>
              <a:r>
                <a:rPr lang="zh-CN" altLang="en-US" sz="900" dirty="0">
                  <a:solidFill>
                    <a:schemeClr val="bg1">
                      <a:lumMod val="50000"/>
                    </a:schemeClr>
                  </a:solidFill>
                  <a:effectLst/>
                  <a:latin typeface="ArialMT"/>
                </a:rPr>
                <a:t>      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effectLst/>
                  <a:latin typeface="ArialMT"/>
                </a:rPr>
                <a:t>N. Summerfield, B.-N. Lu, C.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ArialMT"/>
                </a:rPr>
                <a:t>Plumberg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effectLst/>
                  <a:latin typeface="ArialMT"/>
                </a:rPr>
                <a:t>, D. Lee, </a:t>
              </a:r>
            </a:p>
            <a:p>
              <a:r>
                <a:rPr lang="zh-CN" altLang="en-US" sz="900" dirty="0">
                  <a:solidFill>
                    <a:schemeClr val="bg1">
                      <a:lumMod val="50000"/>
                    </a:schemeClr>
                  </a:solidFill>
                  <a:effectLst/>
                  <a:latin typeface="ArialMT"/>
                </a:rPr>
                <a:t>      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effectLst/>
                  <a:latin typeface="ArialMT"/>
                </a:rPr>
                <a:t>J. Noronha-Hostler, and A. Timmins, Phys. Rev. C </a:t>
              </a:r>
            </a:p>
            <a:p>
              <a:r>
                <a:rPr lang="zh-CN" altLang="en-US" sz="900" dirty="0">
                  <a:solidFill>
                    <a:schemeClr val="bg1">
                      <a:lumMod val="50000"/>
                    </a:schemeClr>
                  </a:solidFill>
                  <a:effectLst/>
                  <a:latin typeface="ArialMT"/>
                </a:rPr>
                <a:t>      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effectLst/>
                  <a:latin typeface="ArialMT"/>
                </a:rPr>
                <a:t>104, L041901 (2021), 2103.03345. </a:t>
              </a:r>
              <a:r>
                <a:rPr lang="zh-CN" altLang="en-US" sz="900" dirty="0">
                  <a:solidFill>
                    <a:schemeClr val="bg1">
                      <a:lumMod val="50000"/>
                    </a:schemeClr>
                  </a:solidFill>
                  <a:ea typeface="Brush Script MT" panose="03060802040406070304" pitchFamily="66" charset="-122"/>
                  <a:cs typeface="Times New Roman" panose="02020603050405020304" pitchFamily="18" charset="0"/>
                </a:rPr>
                <a:t> </a:t>
              </a:r>
              <a:endParaRPr lang="en-US" sz="900" dirty="0">
                <a:solidFill>
                  <a:schemeClr val="bg1">
                    <a:lumMod val="50000"/>
                  </a:schemeClr>
                </a:solidFill>
                <a:ea typeface="Brush Script MT" panose="03060802040406070304" pitchFamily="66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6D8B980-4A6D-6354-C2FE-B03D9D15B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54" r="73026"/>
            <a:stretch/>
          </p:blipFill>
          <p:spPr>
            <a:xfrm>
              <a:off x="7435147" y="1404165"/>
              <a:ext cx="873966" cy="892278"/>
            </a:xfrm>
            <a:prstGeom prst="ellipse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2EC325C-9BBA-0AE3-A833-72B210ED0B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182" r="34999"/>
            <a:stretch/>
          </p:blipFill>
          <p:spPr>
            <a:xfrm>
              <a:off x="7068422" y="2327191"/>
              <a:ext cx="1092821" cy="971371"/>
            </a:xfrm>
            <a:prstGeom prst="ellipse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6118947-E461-4471-4D7D-552A45D4E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3113"/>
            <a:stretch/>
          </p:blipFill>
          <p:spPr>
            <a:xfrm>
              <a:off x="6714841" y="3297231"/>
              <a:ext cx="974232" cy="895993"/>
            </a:xfrm>
            <a:prstGeom prst="round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9126F02-C07C-59E1-CD33-57B83DF40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65575" y="1023700"/>
              <a:ext cx="1705716" cy="29823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C1C6A28-C264-1BA0-D107-DE905E4847B6}"/>
                </a:ext>
              </a:extLst>
            </p:cNvPr>
            <p:cNvSpPr/>
            <p:nvPr/>
          </p:nvSpPr>
          <p:spPr>
            <a:xfrm>
              <a:off x="5451465" y="884583"/>
              <a:ext cx="3227769" cy="4015681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C06F06-EE3F-60E1-DD50-16F2C8B362C9}"/>
                </a:ext>
              </a:extLst>
            </p:cNvPr>
            <p:cNvSpPr txBox="1"/>
            <p:nvPr/>
          </p:nvSpPr>
          <p:spPr>
            <a:xfrm>
              <a:off x="5568211" y="1007191"/>
              <a:ext cx="1213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Constraint:</a:t>
              </a:r>
              <a:endParaRPr lang="en-US" dirty="0"/>
            </a:p>
          </p:txBody>
        </p:sp>
      </p:grpSp>
      <p:pic>
        <p:nvPicPr>
          <p:cNvPr id="22" name="Graphic 21" descr="Add">
            <a:extLst>
              <a:ext uri="{FF2B5EF4-FFF2-40B4-BE49-F238E27FC236}">
                <a16:creationId xmlns:a16="http://schemas.microsoft.com/office/drawing/2014/main" id="{D3B68AF4-D38D-E873-C975-035186C9E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64489" y="2918997"/>
            <a:ext cx="554583" cy="5545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BFC15B6-B512-A766-3B17-0735B8AFD86F}"/>
              </a:ext>
            </a:extLst>
          </p:cNvPr>
          <p:cNvSpPr txBox="1"/>
          <p:nvPr/>
        </p:nvSpPr>
        <p:spPr>
          <a:xfrm>
            <a:off x="0" y="25674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u="sng" dirty="0"/>
              <a:t>Nuclear</a:t>
            </a:r>
            <a:r>
              <a:rPr lang="zh-CN" altLang="en-US" sz="3200" b="1" u="sng" dirty="0"/>
              <a:t> </a:t>
            </a:r>
            <a:r>
              <a:rPr lang="en-US" altLang="zh-CN" sz="3200" b="1" u="sng" dirty="0"/>
              <a:t>Structure</a:t>
            </a:r>
            <a:r>
              <a:rPr lang="zh-CN" altLang="en-US" sz="3200" b="1" u="sng" dirty="0"/>
              <a:t> </a:t>
            </a:r>
            <a:r>
              <a:rPr lang="en-US" altLang="zh-CN" sz="3200" b="1" u="sng" dirty="0"/>
              <a:t>for</a:t>
            </a:r>
            <a:r>
              <a:rPr lang="zh-CN" altLang="en-US" sz="3200" b="1" u="sng" dirty="0"/>
              <a:t> </a:t>
            </a:r>
            <a:r>
              <a:rPr lang="en-US" altLang="zh-CN" sz="3200" b="1" u="sng" baseline="30000" dirty="0"/>
              <a:t>16</a:t>
            </a:r>
            <a:r>
              <a:rPr lang="en-US" altLang="zh-CN" sz="3200" b="1" u="sng" dirty="0"/>
              <a:t>O</a:t>
            </a:r>
            <a:r>
              <a:rPr lang="zh-CN" altLang="en-US" sz="3200" b="1" u="sng" dirty="0"/>
              <a:t> </a:t>
            </a:r>
            <a:r>
              <a:rPr lang="en-US" altLang="zh-CN" sz="3200" b="1" u="sng" dirty="0"/>
              <a:t>in</a:t>
            </a:r>
            <a:r>
              <a:rPr lang="zh-CN" altLang="en-US" sz="3200" b="1" u="sng" dirty="0"/>
              <a:t> </a:t>
            </a:r>
            <a:r>
              <a:rPr lang="en-US" altLang="zh-CN" sz="3200" b="1" u="sng" dirty="0"/>
              <a:t>AMPT</a:t>
            </a:r>
            <a:endParaRPr lang="en-US" sz="3200" b="1" u="sng" dirty="0">
              <a:effectLst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06CCBA55-F2F5-F1F0-EDC5-4013EF84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61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81AC10-315F-895E-7F59-A1446AAAA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14179"/>
            <a:ext cx="3545889" cy="28847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77E77E-EAD5-966B-D8FD-EB157B9AA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066" y="1114179"/>
            <a:ext cx="3363196" cy="27804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BBC317-7A86-FFA8-0D7D-E6308EFC0080}"/>
                  </a:ext>
                </a:extLst>
              </p:cNvPr>
              <p:cNvSpPr txBox="1"/>
              <p:nvPr/>
            </p:nvSpPr>
            <p:spPr>
              <a:xfrm>
                <a:off x="7280061" y="1463929"/>
                <a:ext cx="494494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/>
                  <a:t>is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reasonable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in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improved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AMPT.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Ø"/>
                </a:pPr>
                <a:r>
                  <a:rPr lang="en-US" altLang="zh-CN" sz="2000" dirty="0"/>
                  <a:t>The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parton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cross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section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dependence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of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is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significant.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accent5">
                        <a:lumMod val="75000"/>
                      </a:schemeClr>
                    </a:solidFill>
                  </a:rPr>
                  <a:t>is</a:t>
                </a:r>
                <a:r>
                  <a:rPr lang="zh-CN" alt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accent5">
                        <a:lumMod val="75000"/>
                      </a:schemeClr>
                    </a:solidFill>
                  </a:rPr>
                  <a:t>sensitive</a:t>
                </a:r>
                <a:r>
                  <a:rPr lang="zh-CN" alt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accent5">
                        <a:lumMod val="75000"/>
                      </a:schemeClr>
                    </a:solidFill>
                  </a:rPr>
                  <a:t>to</a:t>
                </a:r>
                <a:r>
                  <a:rPr lang="zh-CN" alt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accent5">
                        <a:lumMod val="75000"/>
                      </a:schemeClr>
                    </a:solidFill>
                  </a:rPr>
                  <a:t>the</a:t>
                </a:r>
                <a:r>
                  <a:rPr lang="zh-CN" alt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accent5">
                        <a:lumMod val="75000"/>
                      </a:schemeClr>
                    </a:solidFill>
                  </a:rPr>
                  <a:t>hadron</a:t>
                </a:r>
                <a:r>
                  <a:rPr lang="zh-CN" alt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accent5">
                        <a:lumMod val="75000"/>
                      </a:schemeClr>
                    </a:solidFill>
                  </a:rPr>
                  <a:t>effect.</a:t>
                </a:r>
                <a:r>
                  <a:rPr lang="zh-CN" alt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endParaRPr lang="en-US" altLang="zh-CN" sz="20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BBC317-7A86-FFA8-0D7D-E6308EFC0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061" y="1463929"/>
                <a:ext cx="4944945" cy="1477328"/>
              </a:xfrm>
              <a:prstGeom prst="rect">
                <a:avLst/>
              </a:prstGeom>
              <a:blipFill>
                <a:blip r:embed="rId4"/>
                <a:stretch>
                  <a:fillRect l="-1026" t="-2564" b="-6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253786-4B35-964B-3587-4A0F3B4464F2}"/>
                  </a:ext>
                </a:extLst>
              </p:cNvPr>
              <p:cNvSpPr txBox="1"/>
              <p:nvPr/>
            </p:nvSpPr>
            <p:spPr>
              <a:xfrm>
                <a:off x="0" y="256745"/>
                <a:ext cx="12192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200" b="1" u="sng" dirty="0"/>
                  <a:t> </a:t>
                </a:r>
                <a:r>
                  <a:rPr lang="en-US" altLang="zh-CN" sz="3200" b="1" u="sng" dirty="0"/>
                  <a:t>Hadron</a:t>
                </a:r>
                <a:r>
                  <a:rPr lang="zh-CN" altLang="en-US" sz="3200" b="1" u="sng" dirty="0"/>
                  <a:t> </a:t>
                </a:r>
                <a:r>
                  <a:rPr lang="en-US" altLang="zh-CN" sz="3200" b="1" u="sng" dirty="0"/>
                  <a:t>Effect</a:t>
                </a:r>
                <a:r>
                  <a:rPr lang="zh-CN" altLang="en-US" sz="3200" b="1" u="sng" dirty="0"/>
                  <a:t> </a:t>
                </a:r>
                <a:r>
                  <a:rPr lang="en-US" altLang="zh-CN" sz="3200" b="1" u="sng" dirty="0"/>
                  <a:t>on</a:t>
                </a:r>
                <a:r>
                  <a:rPr lang="zh-CN" altLang="en-US" sz="3200" b="1" u="sng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b="1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sz="3200" b="1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zh-CN" altLang="en-US" sz="3200" b="1" u="sng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for</a:t>
                </a:r>
                <a:r>
                  <a:rPr lang="zh-CN" altLang="en-US" sz="3200" b="1" u="sng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200" b="1" u="sng" baseline="30000" dirty="0">
                    <a:solidFill>
                      <a:schemeClr val="tx1"/>
                    </a:solidFill>
                  </a:rPr>
                  <a:t>16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O+</a:t>
                </a:r>
                <a:r>
                  <a:rPr lang="en-US" altLang="zh-CN" sz="3200" b="1" u="sng" baseline="30000" dirty="0">
                    <a:solidFill>
                      <a:schemeClr val="tx1"/>
                    </a:solidFill>
                  </a:rPr>
                  <a:t> 16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O</a:t>
                </a:r>
                <a:r>
                  <a:rPr lang="zh-CN" altLang="en-US" sz="3200" b="1" u="sng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in</a:t>
                </a:r>
                <a:r>
                  <a:rPr lang="zh-CN" altLang="en-US" sz="3200" b="1" u="sng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200" b="1" u="sng" dirty="0"/>
                  <a:t>I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mproved</a:t>
                </a:r>
                <a:r>
                  <a:rPr lang="zh-CN" altLang="en-US" sz="3200" b="1" u="sng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AMPT</a:t>
                </a:r>
                <a:endParaRPr lang="en-US" sz="3200" b="1" u="sng" dirty="0"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253786-4B35-964B-3587-4A0F3B446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56745"/>
                <a:ext cx="12192000" cy="584775"/>
              </a:xfrm>
              <a:prstGeom prst="rect">
                <a:avLst/>
              </a:prstGeom>
              <a:blipFill>
                <a:blip r:embed="rId5"/>
                <a:stretch>
                  <a:fillRect t="-14894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029A7E5-248A-7433-54A3-BA576C915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63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81AC10-315F-895E-7F59-A1446AAAA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14179"/>
            <a:ext cx="3545889" cy="28847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77E77E-EAD5-966B-D8FD-EB157B9AA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066" y="1114179"/>
            <a:ext cx="3363196" cy="27804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BBC317-7A86-FFA8-0D7D-E6308EFC0080}"/>
                  </a:ext>
                </a:extLst>
              </p:cNvPr>
              <p:cNvSpPr txBox="1"/>
              <p:nvPr/>
            </p:nvSpPr>
            <p:spPr>
              <a:xfrm>
                <a:off x="7280061" y="1463929"/>
                <a:ext cx="494494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/>
                  <a:t>is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reasonable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in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improved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AMPT.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Ø"/>
                </a:pPr>
                <a:r>
                  <a:rPr lang="en-US" altLang="zh-CN" sz="2000" dirty="0"/>
                  <a:t>The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parton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cross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section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dependence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of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is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significant.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accent5">
                        <a:lumMod val="75000"/>
                      </a:schemeClr>
                    </a:solidFill>
                  </a:rPr>
                  <a:t>is</a:t>
                </a:r>
                <a:r>
                  <a:rPr lang="zh-CN" alt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accent5">
                        <a:lumMod val="75000"/>
                      </a:schemeClr>
                    </a:solidFill>
                  </a:rPr>
                  <a:t>sensitive</a:t>
                </a:r>
                <a:r>
                  <a:rPr lang="zh-CN" alt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accent5">
                        <a:lumMod val="75000"/>
                      </a:schemeClr>
                    </a:solidFill>
                  </a:rPr>
                  <a:t>to</a:t>
                </a:r>
                <a:r>
                  <a:rPr lang="zh-CN" alt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accent5">
                        <a:lumMod val="75000"/>
                      </a:schemeClr>
                    </a:solidFill>
                  </a:rPr>
                  <a:t>the</a:t>
                </a:r>
                <a:r>
                  <a:rPr lang="zh-CN" alt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accent5">
                        <a:lumMod val="75000"/>
                      </a:schemeClr>
                    </a:solidFill>
                  </a:rPr>
                  <a:t>hadron</a:t>
                </a:r>
                <a:r>
                  <a:rPr lang="zh-CN" alt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accent5">
                        <a:lumMod val="75000"/>
                      </a:schemeClr>
                    </a:solidFill>
                  </a:rPr>
                  <a:t>effect.</a:t>
                </a:r>
                <a:r>
                  <a:rPr lang="zh-CN" alt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endParaRPr lang="en-US" altLang="zh-CN" sz="20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BBC317-7A86-FFA8-0D7D-E6308EFC0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061" y="1463929"/>
                <a:ext cx="4944945" cy="1477328"/>
              </a:xfrm>
              <a:prstGeom prst="rect">
                <a:avLst/>
              </a:prstGeom>
              <a:blipFill>
                <a:blip r:embed="rId4"/>
                <a:stretch>
                  <a:fillRect l="-1026" t="-2564" b="-6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253786-4B35-964B-3587-4A0F3B4464F2}"/>
                  </a:ext>
                </a:extLst>
              </p:cNvPr>
              <p:cNvSpPr txBox="1"/>
              <p:nvPr/>
            </p:nvSpPr>
            <p:spPr>
              <a:xfrm>
                <a:off x="0" y="256745"/>
                <a:ext cx="12192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200" b="1" u="sng" dirty="0"/>
                  <a:t> </a:t>
                </a:r>
                <a:r>
                  <a:rPr lang="en-US" altLang="zh-CN" sz="3200" b="1" u="sng" dirty="0"/>
                  <a:t>Hadron</a:t>
                </a:r>
                <a:r>
                  <a:rPr lang="zh-CN" altLang="en-US" sz="3200" b="1" u="sng" dirty="0"/>
                  <a:t> </a:t>
                </a:r>
                <a:r>
                  <a:rPr lang="en-US" altLang="zh-CN" sz="3200" b="1" u="sng" dirty="0"/>
                  <a:t>Effect</a:t>
                </a:r>
                <a:r>
                  <a:rPr lang="zh-CN" altLang="en-US" sz="3200" b="1" u="sng" dirty="0"/>
                  <a:t> </a:t>
                </a:r>
                <a:r>
                  <a:rPr lang="en-US" altLang="zh-CN" sz="3200" b="1" u="sng" dirty="0"/>
                  <a:t>on</a:t>
                </a:r>
                <a:r>
                  <a:rPr lang="zh-CN" altLang="en-US" sz="3200" b="1" u="sng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b="1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sz="3200" b="1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zh-CN" altLang="en-US" sz="3200" b="1" u="sng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for</a:t>
                </a:r>
                <a:r>
                  <a:rPr lang="zh-CN" altLang="en-US" sz="3200" b="1" u="sng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200" b="1" u="sng" baseline="30000" dirty="0">
                    <a:solidFill>
                      <a:schemeClr val="tx1"/>
                    </a:solidFill>
                  </a:rPr>
                  <a:t>16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O+</a:t>
                </a:r>
                <a:r>
                  <a:rPr lang="en-US" altLang="zh-CN" sz="3200" b="1" u="sng" baseline="30000" dirty="0">
                    <a:solidFill>
                      <a:schemeClr val="tx1"/>
                    </a:solidFill>
                  </a:rPr>
                  <a:t> 16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O</a:t>
                </a:r>
                <a:r>
                  <a:rPr lang="zh-CN" altLang="en-US" sz="3200" b="1" u="sng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in</a:t>
                </a:r>
                <a:r>
                  <a:rPr lang="zh-CN" altLang="en-US" sz="3200" b="1" u="sng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200" b="1" u="sng" dirty="0"/>
                  <a:t>I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mproved</a:t>
                </a:r>
                <a:r>
                  <a:rPr lang="zh-CN" altLang="en-US" sz="3200" b="1" u="sng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AMPT</a:t>
                </a:r>
                <a:endParaRPr lang="en-US" sz="3200" b="1" u="sng" dirty="0"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253786-4B35-964B-3587-4A0F3B446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56745"/>
                <a:ext cx="12192000" cy="584775"/>
              </a:xfrm>
              <a:prstGeom prst="rect">
                <a:avLst/>
              </a:prstGeom>
              <a:blipFill>
                <a:blip r:embed="rId5"/>
                <a:stretch>
                  <a:fillRect t="-14894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029A7E5-248A-7433-54A3-BA576C915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16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34310C-52D9-C1F0-102C-FBE7529DB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642" y="4139540"/>
            <a:ext cx="3363197" cy="27044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3E2836-527D-CE1E-1657-24851A5003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3072" y="4167259"/>
            <a:ext cx="3294254" cy="26489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06BD66-BCE6-2322-2375-0BD082D86B9A}"/>
              </a:ext>
            </a:extLst>
          </p:cNvPr>
          <p:cNvSpPr txBox="1"/>
          <p:nvPr/>
        </p:nvSpPr>
        <p:spPr>
          <a:xfrm>
            <a:off x="4518929" y="4540318"/>
            <a:ext cx="2965209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0" i="0" dirty="0">
                <a:solidFill>
                  <a:srgbClr val="0432FF"/>
                </a:solidFill>
                <a:effectLst/>
              </a:rPr>
              <a:t>Correct the energy density of initial hadrons.</a:t>
            </a:r>
            <a:endParaRPr lang="en-US" sz="2000" dirty="0">
              <a:solidFill>
                <a:srgbClr val="0432FF"/>
              </a:solidFill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0A2D9F84-2C9C-2281-2897-4BD450863867}"/>
              </a:ext>
            </a:extLst>
          </p:cNvPr>
          <p:cNvSpPr/>
          <p:nvPr/>
        </p:nvSpPr>
        <p:spPr>
          <a:xfrm>
            <a:off x="5160734" y="5346135"/>
            <a:ext cx="1681598" cy="145617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12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925CEB-5D66-5081-FDA1-5A3B24C00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17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7706D4-4ECD-B3F2-BF4E-015EB45A4E81}"/>
              </a:ext>
            </a:extLst>
          </p:cNvPr>
          <p:cNvGrpSpPr/>
          <p:nvPr/>
        </p:nvGrpSpPr>
        <p:grpSpPr>
          <a:xfrm>
            <a:off x="3763132" y="1070817"/>
            <a:ext cx="3698584" cy="2866369"/>
            <a:chOff x="5081666" y="809693"/>
            <a:chExt cx="6489195" cy="48986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03CABCC-2E85-653B-DDD8-FD7318EC7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2223"/>
            <a:stretch/>
          </p:blipFill>
          <p:spPr>
            <a:xfrm>
              <a:off x="5081666" y="809693"/>
              <a:ext cx="6489195" cy="44012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3523F4E-3EDF-A36A-D8C2-D90804A24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027" t="94421" b="1"/>
            <a:stretch/>
          </p:blipFill>
          <p:spPr>
            <a:xfrm>
              <a:off x="6121660" y="5194436"/>
              <a:ext cx="5449201" cy="51391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72E073-0914-2211-081D-A353CE678095}"/>
                  </a:ext>
                </a:extLst>
              </p:cNvPr>
              <p:cNvSpPr txBox="1"/>
              <p:nvPr/>
            </p:nvSpPr>
            <p:spPr>
              <a:xfrm>
                <a:off x="0" y="256745"/>
                <a:ext cx="12192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b="1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sz="3200" b="1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zh-CN" altLang="en-US" sz="3200" b="1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altLang="zh-CN" sz="3200" b="1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&amp;</a:t>
                </a:r>
                <a:r>
                  <a:rPr lang="zh-CN" altLang="en-US" sz="3200" b="1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b="1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sz="3200" b="1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zh-CN" altLang="en-US" sz="3200" b="1" u="sng" dirty="0">
                    <a:solidFill>
                      <a:schemeClr val="tx1"/>
                    </a:solidFill>
                    <a:ea typeface="Helvetica" charset="0"/>
                    <a:cs typeface="Helvetica" charset="0"/>
                  </a:rPr>
                  <a:t> </a:t>
                </a:r>
                <a:r>
                  <a:rPr lang="en-US" altLang="zh-CN" sz="3200" b="1" u="sng" dirty="0"/>
                  <a:t>R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esults</a:t>
                </a:r>
                <a:r>
                  <a:rPr lang="zh-CN" altLang="en-US" sz="3200" b="1" u="sng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for</a:t>
                </a:r>
                <a:r>
                  <a:rPr lang="zh-CN" altLang="en-US" sz="3200" b="1" u="sng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200" b="1" u="sng" baseline="30000" dirty="0">
                    <a:solidFill>
                      <a:schemeClr val="tx1"/>
                    </a:solidFill>
                  </a:rPr>
                  <a:t>16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O+</a:t>
                </a:r>
                <a:r>
                  <a:rPr lang="en-US" altLang="zh-CN" sz="3200" b="1" u="sng" baseline="30000" dirty="0">
                    <a:solidFill>
                      <a:schemeClr val="tx1"/>
                    </a:solidFill>
                  </a:rPr>
                  <a:t> 16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O</a:t>
                </a:r>
                <a:r>
                  <a:rPr lang="zh-CN" altLang="en-US" sz="3200" b="1" u="sng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in</a:t>
                </a:r>
                <a:r>
                  <a:rPr lang="zh-CN" altLang="en-US" sz="3200" b="1" u="sng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200" b="1" u="sng" dirty="0"/>
                  <a:t>I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mproved</a:t>
                </a:r>
                <a:r>
                  <a:rPr lang="zh-CN" altLang="en-US" sz="3200" b="1" u="sng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AMPT</a:t>
                </a:r>
                <a:endParaRPr lang="en-US" sz="3200" b="1" u="sng" dirty="0"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72E073-0914-2211-081D-A353CE678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56745"/>
                <a:ext cx="12192000" cy="584775"/>
              </a:xfrm>
              <a:prstGeom prst="rect">
                <a:avLst/>
              </a:prstGeom>
              <a:blipFill>
                <a:blip r:embed="rId3"/>
                <a:stretch>
                  <a:fillRect t="-14894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91BC9B37-4967-8373-14DF-C8ACB8478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8" y="1098174"/>
            <a:ext cx="3698584" cy="28678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7017AC-B99F-F2DD-237B-DA6A6FCAF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5818" y="2346384"/>
            <a:ext cx="3198086" cy="5486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8D60D5-5E93-AAE9-5101-9265FCCA4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5819" y="3052773"/>
            <a:ext cx="3609275" cy="2743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182929-093E-64D8-7356-0D913C504D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5818" y="1771925"/>
            <a:ext cx="2713740" cy="5486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5F99A7D-D281-C3CB-8D35-3363A102610E}"/>
              </a:ext>
            </a:extLst>
          </p:cNvPr>
          <p:cNvSpPr txBox="1"/>
          <p:nvPr/>
        </p:nvSpPr>
        <p:spPr>
          <a:xfrm>
            <a:off x="7647695" y="1150903"/>
            <a:ext cx="4692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n</a:t>
            </a:r>
            <a:r>
              <a:rPr lang="en-US" sz="2000" dirty="0"/>
              <a:t>on-flow subtraction method</a:t>
            </a:r>
            <a:r>
              <a:rPr lang="en-US" altLang="zh-CN" sz="2000" dirty="0"/>
              <a:t>s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7FF51A-FDD7-66E9-2B6C-B78B399825C5}"/>
              </a:ext>
            </a:extLst>
          </p:cNvPr>
          <p:cNvSpPr txBox="1"/>
          <p:nvPr/>
        </p:nvSpPr>
        <p:spPr>
          <a:xfrm>
            <a:off x="6096000" y="3083478"/>
            <a:ext cx="125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813981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925CEB-5D66-5081-FDA1-5A3B24C00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E7EABE-C3EF-0507-42CE-F943834142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534" b="1"/>
          <a:stretch/>
        </p:blipFill>
        <p:spPr>
          <a:xfrm>
            <a:off x="3763132" y="4044699"/>
            <a:ext cx="3744709" cy="278909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77706D4-4ECD-B3F2-BF4E-015EB45A4E81}"/>
              </a:ext>
            </a:extLst>
          </p:cNvPr>
          <p:cNvGrpSpPr/>
          <p:nvPr/>
        </p:nvGrpSpPr>
        <p:grpSpPr>
          <a:xfrm>
            <a:off x="3763132" y="1070817"/>
            <a:ext cx="3698584" cy="2866369"/>
            <a:chOff x="5081666" y="809693"/>
            <a:chExt cx="6489195" cy="48986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03CABCC-2E85-653B-DDD8-FD7318EC7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2223"/>
            <a:stretch/>
          </p:blipFill>
          <p:spPr>
            <a:xfrm>
              <a:off x="5081666" y="809693"/>
              <a:ext cx="6489195" cy="44012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3523F4E-3EDF-A36A-D8C2-D90804A24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027" t="94421" b="1"/>
            <a:stretch/>
          </p:blipFill>
          <p:spPr>
            <a:xfrm>
              <a:off x="6121660" y="5194436"/>
              <a:ext cx="5449201" cy="51391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72E073-0914-2211-081D-A353CE678095}"/>
                  </a:ext>
                </a:extLst>
              </p:cNvPr>
              <p:cNvSpPr txBox="1"/>
              <p:nvPr/>
            </p:nvSpPr>
            <p:spPr>
              <a:xfrm>
                <a:off x="0" y="256745"/>
                <a:ext cx="12192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b="1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sz="3200" b="1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zh-CN" altLang="en-US" sz="3200" b="1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altLang="zh-CN" sz="3200" b="1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&amp;</a:t>
                </a:r>
                <a:r>
                  <a:rPr lang="zh-CN" altLang="en-US" sz="3200" b="1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b="1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sz="3200" b="1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zh-CN" altLang="en-US" sz="3200" b="1" u="sng" dirty="0">
                    <a:solidFill>
                      <a:schemeClr val="tx1"/>
                    </a:solidFill>
                    <a:ea typeface="Helvetica" charset="0"/>
                    <a:cs typeface="Helvetica" charset="0"/>
                  </a:rPr>
                  <a:t> </a:t>
                </a:r>
                <a:r>
                  <a:rPr lang="en-US" altLang="zh-CN" sz="3200" b="1" u="sng" dirty="0"/>
                  <a:t>R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esults</a:t>
                </a:r>
                <a:r>
                  <a:rPr lang="zh-CN" altLang="en-US" sz="3200" b="1" u="sng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for</a:t>
                </a:r>
                <a:r>
                  <a:rPr lang="zh-CN" altLang="en-US" sz="3200" b="1" u="sng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200" b="1" u="sng" baseline="30000" dirty="0">
                    <a:solidFill>
                      <a:schemeClr val="tx1"/>
                    </a:solidFill>
                  </a:rPr>
                  <a:t>16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O+</a:t>
                </a:r>
                <a:r>
                  <a:rPr lang="en-US" altLang="zh-CN" sz="3200" b="1" u="sng" baseline="30000" dirty="0">
                    <a:solidFill>
                      <a:schemeClr val="tx1"/>
                    </a:solidFill>
                  </a:rPr>
                  <a:t> 16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O</a:t>
                </a:r>
                <a:r>
                  <a:rPr lang="zh-CN" altLang="en-US" sz="3200" b="1" u="sng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in</a:t>
                </a:r>
                <a:r>
                  <a:rPr lang="zh-CN" altLang="en-US" sz="3200" b="1" u="sng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200" b="1" u="sng" dirty="0"/>
                  <a:t>I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mproved</a:t>
                </a:r>
                <a:r>
                  <a:rPr lang="zh-CN" altLang="en-US" sz="3200" b="1" u="sng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AMPT</a:t>
                </a:r>
                <a:endParaRPr lang="en-US" sz="3200" b="1" u="sng" dirty="0"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72E073-0914-2211-081D-A353CE678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56745"/>
                <a:ext cx="12192000" cy="584775"/>
              </a:xfrm>
              <a:prstGeom prst="rect">
                <a:avLst/>
              </a:prstGeom>
              <a:blipFill>
                <a:blip r:embed="rId3"/>
                <a:stretch>
                  <a:fillRect t="-14894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5ADAE2-B198-5AFB-C879-DA00581F6C62}"/>
                  </a:ext>
                </a:extLst>
              </p:cNvPr>
              <p:cNvSpPr txBox="1"/>
              <p:nvPr/>
            </p:nvSpPr>
            <p:spPr>
              <a:xfrm>
                <a:off x="7729199" y="4425963"/>
                <a:ext cx="4249863" cy="1400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is sensitivity to nuclear structure effects.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is insensitivity to nuclear structure effects.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5ADAE2-B198-5AFB-C879-DA00581F6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9199" y="4425963"/>
                <a:ext cx="4249863" cy="1400383"/>
              </a:xfrm>
              <a:prstGeom prst="rect">
                <a:avLst/>
              </a:prstGeom>
              <a:blipFill>
                <a:blip r:embed="rId4"/>
                <a:stretch>
                  <a:fillRect l="-1190" t="-1802" b="-7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91BC9B37-4967-8373-14DF-C8ACB8478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8" y="1098174"/>
            <a:ext cx="3698584" cy="28678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94C6AD-82B3-49A6-E8E4-DC85A7AAE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48" y="3965985"/>
            <a:ext cx="3698584" cy="28678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7017AC-B99F-F2DD-237B-DA6A6FCAF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5818" y="2346384"/>
            <a:ext cx="3198086" cy="5486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8D60D5-5E93-AAE9-5101-9265FCCA43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5819" y="3052773"/>
            <a:ext cx="3609275" cy="2743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182929-093E-64D8-7356-0D913C504D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5818" y="1771925"/>
            <a:ext cx="2713740" cy="5486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5F99A7D-D281-C3CB-8D35-3363A102610E}"/>
              </a:ext>
            </a:extLst>
          </p:cNvPr>
          <p:cNvSpPr txBox="1"/>
          <p:nvPr/>
        </p:nvSpPr>
        <p:spPr>
          <a:xfrm>
            <a:off x="7647695" y="1150903"/>
            <a:ext cx="4692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n</a:t>
            </a:r>
            <a:r>
              <a:rPr lang="en-US" sz="2000" dirty="0"/>
              <a:t>on-flow subtraction method</a:t>
            </a:r>
            <a:r>
              <a:rPr lang="en-US" altLang="zh-CN" sz="2000" dirty="0"/>
              <a:t>s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7FF51A-FDD7-66E9-2B6C-B78B399825C5}"/>
              </a:ext>
            </a:extLst>
          </p:cNvPr>
          <p:cNvSpPr txBox="1"/>
          <p:nvPr/>
        </p:nvSpPr>
        <p:spPr>
          <a:xfrm>
            <a:off x="6096000" y="3083478"/>
            <a:ext cx="125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Preliminary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37102D-B040-A235-36C8-8C5945161477}"/>
              </a:ext>
            </a:extLst>
          </p:cNvPr>
          <p:cNvSpPr txBox="1"/>
          <p:nvPr/>
        </p:nvSpPr>
        <p:spPr>
          <a:xfrm>
            <a:off x="6096000" y="5987020"/>
            <a:ext cx="125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877559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5BF6B9-4EFD-DA04-5C77-26BAAB798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99F942-8592-50CD-1C1C-6119E29BCC33}"/>
                  </a:ext>
                </a:extLst>
              </p:cNvPr>
              <p:cNvSpPr txBox="1"/>
              <p:nvPr/>
            </p:nvSpPr>
            <p:spPr>
              <a:xfrm>
                <a:off x="107573" y="6035982"/>
                <a:ext cx="58662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for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tetrahedron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is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close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to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STAR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data.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endParaRPr lang="en-US" altLang="zh-CN" sz="200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99F942-8592-50CD-1C1C-6119E29BC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73" y="6035982"/>
                <a:ext cx="5866237" cy="400110"/>
              </a:xfrm>
              <a:prstGeom prst="rect">
                <a:avLst/>
              </a:prstGeom>
              <a:blipFill>
                <a:blip r:embed="rId2"/>
                <a:stretch>
                  <a:fillRect l="-864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D44B5F9-4F0D-3410-5D66-68C9D6ACE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14" y="5169886"/>
            <a:ext cx="2610162" cy="281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E65DC2-8176-9E18-97C1-89A16CD2A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14" y="5545743"/>
            <a:ext cx="3953508" cy="3231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AE940BB-7570-E395-D0A3-EB1B2D8F5C9C}"/>
                  </a:ext>
                </a:extLst>
              </p:cNvPr>
              <p:cNvSpPr txBox="1"/>
              <p:nvPr/>
            </p:nvSpPr>
            <p:spPr>
              <a:xfrm>
                <a:off x="0" y="256745"/>
                <a:ext cx="12192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altLang="zh-CN" sz="3200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altLang="zh-CN" sz="3200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3200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e>
                    </m:d>
                    <m:r>
                      <a:rPr lang="en-US" altLang="zh-CN" sz="3200" b="1" i="1" u="sng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sz="3200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altLang="zh-CN" sz="3200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altLang="zh-CN" sz="3200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3200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zh-CN" altLang="en-US" sz="3200" b="1" u="sng" dirty="0"/>
                  <a:t> </a:t>
                </a:r>
                <a:r>
                  <a:rPr lang="en-US" altLang="zh-CN" sz="3200" b="1" u="sng" dirty="0"/>
                  <a:t>R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esults</a:t>
                </a:r>
                <a:r>
                  <a:rPr lang="zh-CN" altLang="en-US" sz="3200" b="1" u="sng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for</a:t>
                </a:r>
                <a:r>
                  <a:rPr lang="zh-CN" altLang="en-US" sz="3200" b="1" u="sng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200" b="1" u="sng" baseline="30000" dirty="0">
                    <a:solidFill>
                      <a:schemeClr val="tx1"/>
                    </a:solidFill>
                  </a:rPr>
                  <a:t>16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O+</a:t>
                </a:r>
                <a:r>
                  <a:rPr lang="en-US" altLang="zh-CN" sz="3200" b="1" u="sng" baseline="30000" dirty="0">
                    <a:solidFill>
                      <a:schemeClr val="tx1"/>
                    </a:solidFill>
                  </a:rPr>
                  <a:t> 16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O</a:t>
                </a:r>
                <a:endParaRPr lang="en-US" sz="3200" b="1" u="sng" dirty="0"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AE940BB-7570-E395-D0A3-EB1B2D8F5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56745"/>
                <a:ext cx="12192000" cy="584775"/>
              </a:xfrm>
              <a:prstGeom prst="rect">
                <a:avLst/>
              </a:prstGeom>
              <a:blipFill>
                <a:blip r:embed="rId5"/>
                <a:stretch>
                  <a:fillRect t="-14894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BEDFE898-2BDD-1B9F-B6C7-6FE1119BB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9" y="1335356"/>
            <a:ext cx="4288053" cy="356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19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8E640A2-13C1-3335-3A89-24E547372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425" y="2382228"/>
            <a:ext cx="1821021" cy="885219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45CFDAC3-0D17-353B-EAAF-FD9237B2D31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18056" y="1025619"/>
            <a:ext cx="3232841" cy="1279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DA0019-F586-9ACE-179A-762443D9F85E}"/>
              </a:ext>
            </a:extLst>
          </p:cNvPr>
          <p:cNvGrpSpPr/>
          <p:nvPr/>
        </p:nvGrpSpPr>
        <p:grpSpPr>
          <a:xfrm>
            <a:off x="159127" y="973910"/>
            <a:ext cx="6510361" cy="1768382"/>
            <a:chOff x="159127" y="1188343"/>
            <a:chExt cx="6510361" cy="176838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E9E576-A967-9B52-4F72-44DB7E83FB2F}"/>
                </a:ext>
              </a:extLst>
            </p:cNvPr>
            <p:cNvSpPr txBox="1"/>
            <p:nvPr/>
          </p:nvSpPr>
          <p:spPr>
            <a:xfrm>
              <a:off x="159127" y="1332428"/>
              <a:ext cx="5114477" cy="13157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Deformations</a:t>
              </a:r>
              <a:r>
                <a:rPr lang="zh-CN" altLang="en-US" dirty="0"/>
                <a:t>                                                                     </a:t>
              </a:r>
              <a:endParaRPr lang="en-US" altLang="zh-CN" dirty="0"/>
            </a:p>
            <a:p>
              <a:endParaRPr lang="en-US" sz="1000" dirty="0"/>
            </a:p>
            <a:p>
              <a:endParaRPr lang="en-US" sz="1000" dirty="0"/>
            </a:p>
            <a:p>
              <a:endParaRPr lang="en-US" sz="1000" dirty="0"/>
            </a:p>
            <a:p>
              <a:endParaRPr lang="en-US" sz="1200" dirty="0"/>
            </a:p>
            <a:p>
              <a:r>
                <a:rPr lang="en-US" altLang="zh-CN" dirty="0"/>
                <a:t>Odd-shaped</a:t>
              </a:r>
              <a:endParaRPr lang="en-US" dirty="0"/>
            </a:p>
          </p:txBody>
        </p:sp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A4DD182A-2A3D-3E81-1A2A-32C8B1F4F8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28399"/>
            <a:stretch/>
          </p:blipFill>
          <p:spPr>
            <a:xfrm>
              <a:off x="1435250" y="1983038"/>
              <a:ext cx="5234238" cy="97368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196FAB1-C4D7-10B4-574C-F305E0CD3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/>
              <a:lum contrast="40000"/>
            </a:blip>
            <a:stretch>
              <a:fillRect/>
            </a:stretch>
          </p:blipFill>
          <p:spPr>
            <a:xfrm>
              <a:off x="1611186" y="1188343"/>
              <a:ext cx="2602867" cy="68041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图片 12" descr="原子核形状－2.jpg">
              <a:extLst>
                <a:ext uri="{FF2B5EF4-FFF2-40B4-BE49-F238E27FC236}">
                  <a16:creationId xmlns:a16="http://schemas.microsoft.com/office/drawing/2014/main" id="{0C26D9A7-0E91-24D0-E96F-A958F15F720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7"/>
            <a:srcRect l="13194" t="12232" r="11458" b="8261"/>
            <a:stretch>
              <a:fillRect/>
            </a:stretch>
          </p:blipFill>
          <p:spPr>
            <a:xfrm>
              <a:off x="4440536" y="1214413"/>
              <a:ext cx="606584" cy="70731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09D23A-F2E3-3534-BCFF-CFFCE65C8B5C}"/>
              </a:ext>
            </a:extLst>
          </p:cNvPr>
          <p:cNvSpPr txBox="1"/>
          <p:nvPr/>
        </p:nvSpPr>
        <p:spPr>
          <a:xfrm>
            <a:off x="0" y="25674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Deformed and </a:t>
            </a:r>
            <a:r>
              <a:rPr lang="en-US" altLang="zh-CN" sz="3200" b="1" u="sng" dirty="0"/>
              <a:t>O</a:t>
            </a:r>
            <a:r>
              <a:rPr lang="en-US" sz="3200" b="1" u="sng" dirty="0"/>
              <a:t>dd</a:t>
            </a:r>
            <a:r>
              <a:rPr lang="en-US" altLang="zh-CN" sz="3200" b="1" u="sng" dirty="0"/>
              <a:t>-</a:t>
            </a:r>
            <a:r>
              <a:rPr lang="en-US" sz="3200" b="1" u="sng" dirty="0"/>
              <a:t>shaped </a:t>
            </a:r>
            <a:r>
              <a:rPr lang="en-US" altLang="zh-CN" sz="3200" b="1" u="sng" dirty="0"/>
              <a:t>A</a:t>
            </a:r>
            <a:r>
              <a:rPr lang="en-US" sz="3200" b="1" u="sng" dirty="0"/>
              <a:t>tomic </a:t>
            </a:r>
            <a:r>
              <a:rPr lang="en-US" altLang="zh-CN" sz="3200" b="1" u="sng" dirty="0"/>
              <a:t>N</a:t>
            </a:r>
            <a:r>
              <a:rPr lang="en-US" sz="3200" b="1" u="sng" dirty="0"/>
              <a:t>uclei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BF7A9206-6809-1BB7-6FFC-F9B19857B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39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5BF6B9-4EFD-DA04-5C77-26BAAB798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99F942-8592-50CD-1C1C-6119E29BCC33}"/>
                  </a:ext>
                </a:extLst>
              </p:cNvPr>
              <p:cNvSpPr txBox="1"/>
              <p:nvPr/>
            </p:nvSpPr>
            <p:spPr>
              <a:xfrm>
                <a:off x="107573" y="6035982"/>
                <a:ext cx="58662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for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tetrahedron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is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close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to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STAR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data.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endParaRPr lang="en-US" altLang="zh-CN" sz="200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99F942-8592-50CD-1C1C-6119E29BC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73" y="6035982"/>
                <a:ext cx="5866237" cy="400110"/>
              </a:xfrm>
              <a:prstGeom prst="rect">
                <a:avLst/>
              </a:prstGeom>
              <a:blipFill>
                <a:blip r:embed="rId2"/>
                <a:stretch>
                  <a:fillRect l="-864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D44B5F9-4F0D-3410-5D66-68C9D6ACE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14" y="5169886"/>
            <a:ext cx="2610162" cy="281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E65DC2-8176-9E18-97C1-89A16CD2A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14" y="5545743"/>
            <a:ext cx="3953508" cy="3231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AE940BB-7570-E395-D0A3-EB1B2D8F5C9C}"/>
                  </a:ext>
                </a:extLst>
              </p:cNvPr>
              <p:cNvSpPr txBox="1"/>
              <p:nvPr/>
            </p:nvSpPr>
            <p:spPr>
              <a:xfrm>
                <a:off x="0" y="256745"/>
                <a:ext cx="12192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altLang="zh-CN" sz="3200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altLang="zh-CN" sz="3200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3200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e>
                    </m:d>
                    <m:r>
                      <a:rPr lang="en-US" altLang="zh-CN" sz="3200" b="1" i="1" u="sng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sz="3200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altLang="zh-CN" sz="3200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altLang="zh-CN" sz="3200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3200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zh-CN" altLang="en-US" sz="3200" b="1" u="sng" dirty="0"/>
                  <a:t> </a:t>
                </a:r>
                <a:r>
                  <a:rPr lang="en-US" altLang="zh-CN" sz="3200" b="1" u="sng" dirty="0"/>
                  <a:t>R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esults</a:t>
                </a:r>
                <a:r>
                  <a:rPr lang="zh-CN" altLang="en-US" sz="3200" b="1" u="sng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for</a:t>
                </a:r>
                <a:r>
                  <a:rPr lang="zh-CN" altLang="en-US" sz="3200" b="1" u="sng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3200" b="1" u="sng" baseline="30000" dirty="0">
                    <a:solidFill>
                      <a:schemeClr val="tx1"/>
                    </a:solidFill>
                  </a:rPr>
                  <a:t>16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O+</a:t>
                </a:r>
                <a:r>
                  <a:rPr lang="en-US" altLang="zh-CN" sz="3200" b="1" u="sng" baseline="30000" dirty="0">
                    <a:solidFill>
                      <a:schemeClr val="tx1"/>
                    </a:solidFill>
                  </a:rPr>
                  <a:t> 16</a:t>
                </a:r>
                <a:r>
                  <a:rPr lang="en-US" altLang="zh-CN" sz="3200" b="1" u="sng" dirty="0">
                    <a:solidFill>
                      <a:schemeClr val="tx1"/>
                    </a:solidFill>
                  </a:rPr>
                  <a:t>O</a:t>
                </a:r>
                <a:endParaRPr lang="en-US" sz="3200" b="1" u="sng" dirty="0"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AE940BB-7570-E395-D0A3-EB1B2D8F5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56745"/>
                <a:ext cx="12192000" cy="584775"/>
              </a:xfrm>
              <a:prstGeom prst="rect">
                <a:avLst/>
              </a:prstGeom>
              <a:blipFill>
                <a:blip r:embed="rId5"/>
                <a:stretch>
                  <a:fillRect t="-14894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BEDFE898-2BDD-1B9F-B6C7-6FE1119BB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9" y="1335356"/>
            <a:ext cx="4288053" cy="35677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D05928-15A8-BC6C-6D68-9CF9404A01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7898" y="1832039"/>
            <a:ext cx="3024102" cy="4419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E6CDD4-C49A-8C5B-64F4-4C7A8332D85A}"/>
              </a:ext>
            </a:extLst>
          </p:cNvPr>
          <p:cNvSpPr txBox="1"/>
          <p:nvPr/>
        </p:nvSpPr>
        <p:spPr>
          <a:xfrm>
            <a:off x="9167898" y="1190345"/>
            <a:ext cx="2930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439BF1"/>
                </a:solidFill>
                <a:ea typeface="STKaiti" panose="02010600040101010101" pitchFamily="2" charset="-122"/>
              </a:rPr>
              <a:t>李沛</a:t>
            </a:r>
            <a:r>
              <a:rPr lang="zh-CN" altLang="en-US" dirty="0">
                <a:solidFill>
                  <a:srgbClr val="439BF1"/>
                </a:solidFill>
                <a:ea typeface="STKaiti" panose="02010600040101010101" pitchFamily="2" charset="-122"/>
              </a:rPr>
              <a:t>，海报</a:t>
            </a:r>
            <a:r>
              <a:rPr lang="en-US" altLang="zh-CN" dirty="0">
                <a:solidFill>
                  <a:srgbClr val="439BF1"/>
                </a:solidFill>
                <a:ea typeface="STKaiti" panose="02010600040101010101" pitchFamily="2" charset="-122"/>
              </a:rPr>
              <a:t>ID117-soft</a:t>
            </a:r>
            <a:r>
              <a:rPr lang="zh-CN" altLang="en-US" dirty="0">
                <a:solidFill>
                  <a:srgbClr val="439BF1"/>
                </a:solidFill>
                <a:ea typeface="STKaiti" panose="02010600040101010101" pitchFamily="2" charset="-122"/>
              </a:rPr>
              <a:t> </a:t>
            </a:r>
            <a:r>
              <a:rPr lang="en-US" altLang="zh-CN" dirty="0">
                <a:solidFill>
                  <a:srgbClr val="439BF1"/>
                </a:solidFill>
                <a:ea typeface="STKaiti" panose="02010600040101010101" pitchFamily="2" charset="-122"/>
              </a:rPr>
              <a:t>probe</a:t>
            </a:r>
          </a:p>
          <a:p>
            <a:pPr algn="ctr"/>
            <a:r>
              <a:rPr lang="en-US" altLang="zh-CN" dirty="0" err="1">
                <a:solidFill>
                  <a:srgbClr val="439BF1"/>
                </a:solidFill>
                <a:ea typeface="STKaiti" panose="02010600040101010101" pitchFamily="2" charset="-122"/>
              </a:rPr>
              <a:t>Ne+Ne</a:t>
            </a:r>
            <a:r>
              <a:rPr lang="zh-CN" altLang="en-US" dirty="0">
                <a:solidFill>
                  <a:srgbClr val="439BF1"/>
                </a:solidFill>
                <a:ea typeface="STKaiti" panose="02010600040101010101" pitchFamily="2" charset="-122"/>
              </a:rPr>
              <a:t> </a:t>
            </a:r>
            <a:r>
              <a:rPr lang="en-US" altLang="zh-CN" dirty="0">
                <a:solidFill>
                  <a:srgbClr val="439BF1"/>
                </a:solidFill>
                <a:ea typeface="STKaiti" panose="02010600040101010101" pitchFamily="2" charset="-122"/>
              </a:rPr>
              <a:t>collisions</a:t>
            </a:r>
            <a:endParaRPr lang="en-US" dirty="0">
              <a:solidFill>
                <a:srgbClr val="439BF1"/>
              </a:solidFill>
              <a:ea typeface="STKaiti" panose="02010600040101010101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408240-9010-49F4-9BDA-49366CE063E9}"/>
              </a:ext>
            </a:extLst>
          </p:cNvPr>
          <p:cNvSpPr txBox="1"/>
          <p:nvPr/>
        </p:nvSpPr>
        <p:spPr>
          <a:xfrm>
            <a:off x="6098635" y="1193540"/>
            <a:ext cx="2536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439BF1"/>
                </a:solidFill>
                <a:ea typeface="STKaiti" panose="02010600040101010101" pitchFamily="2" charset="-122"/>
              </a:rPr>
              <a:t>汪在宁</a:t>
            </a:r>
            <a:r>
              <a:rPr lang="zh-CN" altLang="en-US" dirty="0">
                <a:solidFill>
                  <a:srgbClr val="439BF1"/>
                </a:solidFill>
                <a:ea typeface="STKaiti" panose="02010600040101010101" pitchFamily="2" charset="-122"/>
              </a:rPr>
              <a:t>，海报</a:t>
            </a:r>
            <a:r>
              <a:rPr lang="en-US" altLang="zh-CN" dirty="0">
                <a:solidFill>
                  <a:srgbClr val="439BF1"/>
                </a:solidFill>
                <a:ea typeface="STKaiti" panose="02010600040101010101" pitchFamily="2" charset="-122"/>
              </a:rPr>
              <a:t>ID40-</a:t>
            </a:r>
            <a:r>
              <a:rPr lang="zh-CN" altLang="en-US" dirty="0">
                <a:solidFill>
                  <a:srgbClr val="439BF1"/>
                </a:solidFill>
                <a:ea typeface="STKaiti" panose="02010600040101010101" pitchFamily="2" charset="-122"/>
              </a:rPr>
              <a:t>实验</a:t>
            </a:r>
            <a:endParaRPr lang="en-US" altLang="zh-CN" dirty="0">
              <a:solidFill>
                <a:srgbClr val="439BF1"/>
              </a:solidFill>
              <a:ea typeface="STKaiti" panose="02010600040101010101" pitchFamily="2" charset="-122"/>
            </a:endParaRPr>
          </a:p>
          <a:p>
            <a:pPr algn="ctr"/>
            <a:r>
              <a:rPr lang="en-US" altLang="zh-CN" dirty="0">
                <a:solidFill>
                  <a:srgbClr val="439BF1"/>
                </a:solidFill>
                <a:ea typeface="STKaiti" panose="02010600040101010101" pitchFamily="2" charset="-122"/>
              </a:rPr>
              <a:t>O+O</a:t>
            </a:r>
            <a:r>
              <a:rPr lang="zh-CN" altLang="en-US" dirty="0">
                <a:solidFill>
                  <a:srgbClr val="439BF1"/>
                </a:solidFill>
                <a:ea typeface="STKaiti" panose="02010600040101010101" pitchFamily="2" charset="-122"/>
              </a:rPr>
              <a:t> </a:t>
            </a:r>
            <a:r>
              <a:rPr lang="en-US" altLang="zh-CN" dirty="0">
                <a:solidFill>
                  <a:srgbClr val="439BF1"/>
                </a:solidFill>
                <a:ea typeface="STKaiti" panose="02010600040101010101" pitchFamily="2" charset="-122"/>
              </a:rPr>
              <a:t>collisions</a:t>
            </a:r>
            <a:r>
              <a:rPr lang="zh-CN" altLang="en-US" dirty="0">
                <a:solidFill>
                  <a:srgbClr val="439BF1"/>
                </a:solidFill>
                <a:ea typeface="STKaiti" panose="02010600040101010101" pitchFamily="2" charset="-122"/>
              </a:rPr>
              <a:t> </a:t>
            </a:r>
            <a:r>
              <a:rPr lang="en-US" altLang="zh-CN" dirty="0">
                <a:solidFill>
                  <a:srgbClr val="439BF1"/>
                </a:solidFill>
                <a:ea typeface="STKaiti" panose="02010600040101010101" pitchFamily="2" charset="-122"/>
              </a:rPr>
              <a:t>@</a:t>
            </a:r>
            <a:r>
              <a:rPr lang="zh-CN" altLang="en-US" dirty="0">
                <a:solidFill>
                  <a:srgbClr val="439BF1"/>
                </a:solidFill>
                <a:ea typeface="STKaiti" panose="02010600040101010101" pitchFamily="2" charset="-122"/>
              </a:rPr>
              <a:t> </a:t>
            </a:r>
            <a:r>
              <a:rPr lang="en-US" altLang="zh-CN" dirty="0">
                <a:solidFill>
                  <a:srgbClr val="439BF1"/>
                </a:solidFill>
                <a:ea typeface="STKaiti" panose="02010600040101010101" pitchFamily="2" charset="-122"/>
              </a:rPr>
              <a:t>STAR</a:t>
            </a:r>
            <a:r>
              <a:rPr lang="zh-CN" altLang="en-US" dirty="0">
                <a:solidFill>
                  <a:srgbClr val="439BF1"/>
                </a:solidFill>
                <a:ea typeface="STKaiti" panose="02010600040101010101" pitchFamily="2" charset="-122"/>
              </a:rPr>
              <a:t> </a:t>
            </a:r>
            <a:endParaRPr lang="en-US" dirty="0">
              <a:solidFill>
                <a:srgbClr val="439BF1"/>
              </a:solidFill>
              <a:ea typeface="STKaiti" panose="02010600040101010101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0A28C0-812D-417E-F960-BD9ECEB369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8142" y="1875707"/>
            <a:ext cx="3282143" cy="441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18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33908-EDE1-4593-F6F2-93F3EAA2B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Summary</a:t>
            </a:r>
            <a:r>
              <a:rPr lang="zh-CN" altLang="en-US" b="1" dirty="0">
                <a:latin typeface="+mn-lt"/>
              </a:rPr>
              <a:t> </a:t>
            </a:r>
            <a:r>
              <a:rPr lang="en-US" altLang="zh-CN" b="1" dirty="0">
                <a:latin typeface="+mn-lt"/>
              </a:rPr>
              <a:t>&amp;</a:t>
            </a:r>
            <a:r>
              <a:rPr lang="zh-CN" altLang="en-US" b="1" dirty="0">
                <a:latin typeface="+mn-lt"/>
              </a:rPr>
              <a:t> </a:t>
            </a:r>
            <a:r>
              <a:rPr lang="en-US" altLang="zh-CN" b="1" dirty="0">
                <a:latin typeface="+mn-lt"/>
              </a:rPr>
              <a:t>Outlook</a:t>
            </a:r>
            <a:endParaRPr lang="en-US" b="1" dirty="0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E05AB8-D7E0-61A3-ED28-40BD60C63B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5095" y="1881639"/>
                <a:ext cx="7585677" cy="4190565"/>
              </a:xfrm>
            </p:spPr>
            <p:txBody>
              <a:bodyPr>
                <a:noAutofit/>
              </a:bodyPr>
              <a:lstStyle/>
              <a:p>
                <a:pPr marL="365760" indent="-365760">
                  <a:lnSpc>
                    <a:spcPct val="100000"/>
                  </a:lnSpc>
                  <a:spcBef>
                    <a:spcPts val="1200"/>
                  </a:spcBef>
                  <a:buFont typeface="Wingdings" pitchFamily="2" charset="2"/>
                  <a:buChar char="Ø"/>
                </a:pPr>
                <a:r>
                  <a:rPr lang="en-US" sz="2400" dirty="0"/>
                  <a:t>Improved AMPT </a:t>
                </a:r>
                <a:r>
                  <a:rPr lang="en-US" altLang="zh-CN" sz="2400" dirty="0"/>
                  <a:t>can</a:t>
                </a:r>
                <a:r>
                  <a:rPr lang="zh-CN" altLang="en-US" sz="2400" dirty="0"/>
                  <a:t> </a:t>
                </a:r>
                <a:r>
                  <a:rPr lang="en-US" sz="2400" dirty="0"/>
                  <a:t>reproduce the STAR data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for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O+O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collisions</a:t>
                </a:r>
                <a:r>
                  <a:rPr lang="en-US" sz="2400" dirty="0"/>
                  <a:t>.</a:t>
                </a:r>
              </a:p>
              <a:p>
                <a:pPr marL="365760" indent="-36576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itchFamily="2" charset="2"/>
                  <a:buChar char="Ø"/>
                </a:pPr>
                <a:r>
                  <a:rPr lang="en-US" altLang="zh-CN" sz="2400" dirty="0"/>
                  <a:t>D</a:t>
                </a:r>
                <a:r>
                  <a:rPr lang="en-US" sz="2400" dirty="0"/>
                  <a:t>ifferent nuclear structures have obviously</a:t>
                </a:r>
                <a:r>
                  <a:rPr lang="zh-CN" altLang="en-US" sz="2400" dirty="0"/>
                  <a:t> </a:t>
                </a:r>
                <a:r>
                  <a:rPr lang="en-US" sz="2400" dirty="0"/>
                  <a:t>effect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sz="2400" dirty="0"/>
                  <a:t> </a:t>
                </a:r>
                <a:r>
                  <a:rPr lang="en-US" altLang="zh-CN" sz="2400" dirty="0"/>
                  <a:t>in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AMPT</a:t>
                </a:r>
                <a:r>
                  <a:rPr lang="en-US" sz="2400" dirty="0"/>
                  <a:t>.</a:t>
                </a:r>
              </a:p>
              <a:p>
                <a:pPr marL="365760" indent="-36576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itchFamily="2" charset="2"/>
                  <a:buChar char="Ø"/>
                </a:pPr>
                <a:r>
                  <a:rPr lang="en-US" altLang="zh-CN" sz="2400" dirty="0"/>
                  <a:t>Further studies on the sensitivity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e>
                    </m:d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altLang="zh-CN" sz="2400" dirty="0"/>
                  <a:t> to nuclear structure.</a:t>
                </a:r>
              </a:p>
              <a:p>
                <a:pPr marL="365760" indent="-36576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itchFamily="2" charset="2"/>
                  <a:buChar char="Ø"/>
                </a:pPr>
                <a:r>
                  <a:rPr lang="en-US" altLang="zh-CN" sz="2400" dirty="0"/>
                  <a:t>The next step will be to continue the research on </a:t>
                </a:r>
                <a:r>
                  <a:rPr lang="en-US" altLang="zh-CN" sz="2400" dirty="0" err="1"/>
                  <a:t>Ne+Ne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collisions and the comparison between the AMPT model and the hydrodynamic model.</a:t>
                </a:r>
                <a:endParaRPr lang="en-US" sz="24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E05AB8-D7E0-61A3-ED28-40BD60C63B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5095" y="1881639"/>
                <a:ext cx="7585677" cy="4190565"/>
              </a:xfrm>
              <a:blipFill>
                <a:blip r:embed="rId2"/>
                <a:stretch>
                  <a:fillRect l="-1171" t="-1208" r="-1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8A5F2A-96E4-E579-5728-A3CC84EB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E28DD-FDEC-7755-BA1C-1787BE42A0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534" b="1"/>
          <a:stretch/>
        </p:blipFill>
        <p:spPr>
          <a:xfrm>
            <a:off x="8610600" y="4245534"/>
            <a:ext cx="3297267" cy="245583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BE55AB4-8E50-513C-79E6-4A37B6D39EA8}"/>
              </a:ext>
            </a:extLst>
          </p:cNvPr>
          <p:cNvGrpSpPr/>
          <p:nvPr/>
        </p:nvGrpSpPr>
        <p:grpSpPr>
          <a:xfrm>
            <a:off x="8566882" y="1599903"/>
            <a:ext cx="3340985" cy="2645631"/>
            <a:chOff x="5081666" y="809693"/>
            <a:chExt cx="6489195" cy="48986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514EABE-C230-38E9-75B4-7C8168F2F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2223"/>
            <a:stretch/>
          </p:blipFill>
          <p:spPr>
            <a:xfrm>
              <a:off x="5081666" y="809693"/>
              <a:ext cx="6489195" cy="440129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C5CCB52-9681-FD1E-16D7-50D5898D4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027" t="94421" b="1"/>
            <a:stretch/>
          </p:blipFill>
          <p:spPr>
            <a:xfrm>
              <a:off x="6121660" y="5194436"/>
              <a:ext cx="5449201" cy="5139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0562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33908-EDE1-4593-F6F2-93F3EAA2B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Summary</a:t>
            </a:r>
            <a:r>
              <a:rPr lang="zh-CN" altLang="en-US" b="1" dirty="0">
                <a:latin typeface="+mn-lt"/>
              </a:rPr>
              <a:t> </a:t>
            </a:r>
            <a:r>
              <a:rPr lang="en-US" altLang="zh-CN" b="1" dirty="0">
                <a:latin typeface="+mn-lt"/>
              </a:rPr>
              <a:t>&amp;</a:t>
            </a:r>
            <a:r>
              <a:rPr lang="zh-CN" altLang="en-US" b="1" dirty="0">
                <a:latin typeface="+mn-lt"/>
              </a:rPr>
              <a:t> </a:t>
            </a:r>
            <a:r>
              <a:rPr lang="en-US" altLang="zh-CN" b="1" dirty="0">
                <a:latin typeface="+mn-lt"/>
              </a:rPr>
              <a:t>Outlook</a:t>
            </a:r>
            <a:endParaRPr lang="en-US" b="1" dirty="0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E05AB8-D7E0-61A3-ED28-40BD60C63B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5095" y="1881639"/>
                <a:ext cx="7585677" cy="4190565"/>
              </a:xfrm>
            </p:spPr>
            <p:txBody>
              <a:bodyPr>
                <a:noAutofit/>
              </a:bodyPr>
              <a:lstStyle/>
              <a:p>
                <a:pPr marL="365760" indent="-365760">
                  <a:lnSpc>
                    <a:spcPct val="100000"/>
                  </a:lnSpc>
                  <a:spcBef>
                    <a:spcPts val="1200"/>
                  </a:spcBef>
                  <a:buFont typeface="Wingdings" pitchFamily="2" charset="2"/>
                  <a:buChar char="Ø"/>
                </a:pPr>
                <a:r>
                  <a:rPr lang="en-US" sz="2400" dirty="0"/>
                  <a:t>Improved AMPT </a:t>
                </a:r>
                <a:r>
                  <a:rPr lang="en-US" altLang="zh-CN" sz="2400" dirty="0"/>
                  <a:t>can</a:t>
                </a:r>
                <a:r>
                  <a:rPr lang="zh-CN" altLang="en-US" sz="2400" dirty="0"/>
                  <a:t> </a:t>
                </a:r>
                <a:r>
                  <a:rPr lang="en-US" sz="2400" dirty="0"/>
                  <a:t>reproduce the STAR data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for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O+O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collisions</a:t>
                </a:r>
                <a:r>
                  <a:rPr lang="en-US" sz="2400" dirty="0"/>
                  <a:t>.</a:t>
                </a:r>
              </a:p>
              <a:p>
                <a:pPr marL="365760" indent="-36576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itchFamily="2" charset="2"/>
                  <a:buChar char="Ø"/>
                </a:pPr>
                <a:r>
                  <a:rPr lang="en-US" altLang="zh-CN" sz="2400" dirty="0"/>
                  <a:t>D</a:t>
                </a:r>
                <a:r>
                  <a:rPr lang="en-US" sz="2400" dirty="0"/>
                  <a:t>ifferent nuclear structures have obviously</a:t>
                </a:r>
                <a:r>
                  <a:rPr lang="zh-CN" altLang="en-US" sz="2400" dirty="0"/>
                  <a:t> </a:t>
                </a:r>
                <a:r>
                  <a:rPr lang="en-US" sz="2400" dirty="0"/>
                  <a:t>effect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sz="2400" dirty="0"/>
                  <a:t> </a:t>
                </a:r>
                <a:r>
                  <a:rPr lang="en-US" altLang="zh-CN" sz="2400" dirty="0"/>
                  <a:t>in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AMPT</a:t>
                </a:r>
                <a:r>
                  <a:rPr lang="en-US" sz="2400" dirty="0"/>
                  <a:t>.</a:t>
                </a:r>
              </a:p>
              <a:p>
                <a:pPr marL="365760" indent="-36576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itchFamily="2" charset="2"/>
                  <a:buChar char="Ø"/>
                </a:pPr>
                <a:r>
                  <a:rPr lang="en-US" altLang="zh-CN" sz="2400" dirty="0"/>
                  <a:t>Further studies on the sensitivity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e>
                    </m:d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altLang="zh-CN" sz="2400" dirty="0"/>
                  <a:t> to nuclear structure.</a:t>
                </a:r>
              </a:p>
              <a:p>
                <a:pPr marL="365760" indent="-36576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itchFamily="2" charset="2"/>
                  <a:buChar char="Ø"/>
                </a:pPr>
                <a:r>
                  <a:rPr lang="en-US" altLang="zh-CN" sz="2400" dirty="0"/>
                  <a:t>The next step will be to continue the research on </a:t>
                </a:r>
                <a:r>
                  <a:rPr lang="en-US" altLang="zh-CN" sz="2400" dirty="0" err="1"/>
                  <a:t>Ne+Ne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collisions and the comparison between the AMPT model and the hydrodynamic model.</a:t>
                </a:r>
                <a:endParaRPr lang="en-US" sz="24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E05AB8-D7E0-61A3-ED28-40BD60C63B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5095" y="1881639"/>
                <a:ext cx="7585677" cy="4190565"/>
              </a:xfrm>
              <a:blipFill>
                <a:blip r:embed="rId2"/>
                <a:stretch>
                  <a:fillRect l="-1171" t="-1208" r="-1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8A5F2A-96E4-E579-5728-A3CC84EB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E28DD-FDEC-7755-BA1C-1787BE42A0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534" b="1"/>
          <a:stretch/>
        </p:blipFill>
        <p:spPr>
          <a:xfrm>
            <a:off x="8610600" y="4245534"/>
            <a:ext cx="3297267" cy="245583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BE55AB4-8E50-513C-79E6-4A37B6D39EA8}"/>
              </a:ext>
            </a:extLst>
          </p:cNvPr>
          <p:cNvGrpSpPr/>
          <p:nvPr/>
        </p:nvGrpSpPr>
        <p:grpSpPr>
          <a:xfrm>
            <a:off x="8566882" y="1599903"/>
            <a:ext cx="3340985" cy="2645631"/>
            <a:chOff x="5081666" y="809693"/>
            <a:chExt cx="6489195" cy="48986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514EABE-C230-38E9-75B4-7C8168F2F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2223"/>
            <a:stretch/>
          </p:blipFill>
          <p:spPr>
            <a:xfrm>
              <a:off x="5081666" y="809693"/>
              <a:ext cx="6489195" cy="440129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C5CCB52-9681-FD1E-16D7-50D5898D4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027" t="94421" b="1"/>
            <a:stretch/>
          </p:blipFill>
          <p:spPr>
            <a:xfrm>
              <a:off x="6121660" y="5194436"/>
              <a:ext cx="5449201" cy="513915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C24168E-E403-BEBE-5367-5C5600B636A5}"/>
              </a:ext>
            </a:extLst>
          </p:cNvPr>
          <p:cNvSpPr/>
          <p:nvPr/>
        </p:nvSpPr>
        <p:spPr>
          <a:xfrm>
            <a:off x="198174" y="5880427"/>
            <a:ext cx="85395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i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nnotate SC" panose="03000500000000000000" pitchFamily="66" charset="-122"/>
                <a:ea typeface="Hannotate SC" panose="03000500000000000000" pitchFamily="66" charset="-122"/>
                <a:cs typeface="LINGWAI SC MEDIUM" panose="03050602040302020204" pitchFamily="66" charset="-122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96307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977954" y="985418"/>
            <a:ext cx="10440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/>
              <a:t>Nuclear Science and Techniques (NST) reports scientific findings, technical advances and important results in the fields of nuclear science and techniques. 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214745" y="3618865"/>
            <a:ext cx="1470025" cy="260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300" b="1" dirty="0"/>
              <a:t>Editor-in-Chief</a:t>
            </a:r>
            <a:endParaRPr lang="zh-CN" altLang="en-US" sz="1300" b="1" dirty="0"/>
          </a:p>
        </p:txBody>
      </p:sp>
      <p:pic>
        <p:nvPicPr>
          <p:cNvPr id="29" name="图片 28" descr="/Users/sunhua/Documents/NST journal/NST publication/NST production /NST2024-12/cover/2024_NST_12 ver5.jpg2024_NST_12 ver5"/>
          <p:cNvPicPr>
            <a:picLocks noChangeAspect="1"/>
          </p:cNvPicPr>
          <p:nvPr/>
        </p:nvPicPr>
        <p:blipFill>
          <a:blip r:embed="rId3"/>
          <a:srcRect l="17" r="17"/>
          <a:stretch>
            <a:fillRect/>
          </a:stretch>
        </p:blipFill>
        <p:spPr>
          <a:xfrm>
            <a:off x="1669691" y="1664677"/>
            <a:ext cx="1122080" cy="1501011"/>
          </a:xfrm>
          <a:prstGeom prst="rect">
            <a:avLst/>
          </a:prstGeom>
        </p:spPr>
      </p:pic>
      <p:pic>
        <p:nvPicPr>
          <p:cNvPr id="30" name="图片 29" descr="/Users/sunhua/Documents/NST journal/NST publication/NST production /NST2024-06/cover/2024_NST_06 ver5.1 (1).jpg2024_NST_06 ver5.1 (1)"/>
          <p:cNvPicPr>
            <a:picLocks noChangeAspect="1"/>
          </p:cNvPicPr>
          <p:nvPr/>
        </p:nvPicPr>
        <p:blipFill>
          <a:blip r:embed="rId4"/>
          <a:srcRect l="2" r="2"/>
          <a:stretch>
            <a:fillRect/>
          </a:stretch>
        </p:blipFill>
        <p:spPr>
          <a:xfrm>
            <a:off x="3213234" y="1664679"/>
            <a:ext cx="1121278" cy="1499938"/>
          </a:xfrm>
          <a:prstGeom prst="rect">
            <a:avLst/>
          </a:prstGeom>
        </p:spPr>
      </p:pic>
      <p:pic>
        <p:nvPicPr>
          <p:cNvPr id="31" name="图片 30" descr="/Users/sunhua/Documents/NST journal/NST publication/NST production /NST2024-04/cover/2024_NST_04 ver3.1.jpg2024_NST_04 ver3.1"/>
          <p:cNvPicPr>
            <a:picLocks noChangeAspect="1"/>
          </p:cNvPicPr>
          <p:nvPr/>
        </p:nvPicPr>
        <p:blipFill>
          <a:blip r:embed="rId5"/>
          <a:srcRect l="2" r="2"/>
          <a:stretch>
            <a:fillRect/>
          </a:stretch>
        </p:blipFill>
        <p:spPr>
          <a:xfrm>
            <a:off x="4755974" y="1672688"/>
            <a:ext cx="1121751" cy="150057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" b="87454"/>
          <a:stretch>
            <a:fillRect/>
          </a:stretch>
        </p:blipFill>
        <p:spPr>
          <a:xfrm>
            <a:off x="0" y="374"/>
            <a:ext cx="12193573" cy="93214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 flipV="1">
            <a:off x="4883437" y="5326964"/>
            <a:ext cx="3594224" cy="2237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49"/>
          <p:cNvSpPr/>
          <p:nvPr/>
        </p:nvSpPr>
        <p:spPr>
          <a:xfrm>
            <a:off x="2317606" y="4973837"/>
            <a:ext cx="1076546" cy="10297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1"/>
          <p:cNvGrpSpPr/>
          <p:nvPr/>
        </p:nvGrpSpPr>
        <p:grpSpPr>
          <a:xfrm>
            <a:off x="7166674" y="4879139"/>
            <a:ext cx="2520670" cy="1317532"/>
            <a:chOff x="4939724" y="1558176"/>
            <a:chExt cx="3505772" cy="2520675"/>
          </a:xfrm>
        </p:grpSpPr>
        <p:sp>
          <p:nvSpPr>
            <p:cNvPr id="40" name="TextBox 32"/>
            <p:cNvSpPr txBox="1"/>
            <p:nvPr/>
          </p:nvSpPr>
          <p:spPr>
            <a:xfrm>
              <a:off x="6046124" y="2326991"/>
              <a:ext cx="951543" cy="292388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25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venir Light" panose="02000503020000020003" pitchFamily="34" charset="77"/>
                </a:rPr>
                <a:t>conference</a:t>
              </a:r>
            </a:p>
          </p:txBody>
        </p:sp>
        <p:sp>
          <p:nvSpPr>
            <p:cNvPr id="41" name="TextBox 33"/>
            <p:cNvSpPr txBox="1"/>
            <p:nvPr/>
          </p:nvSpPr>
          <p:spPr>
            <a:xfrm>
              <a:off x="7022059" y="2348610"/>
              <a:ext cx="648041" cy="29238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25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venir Light" panose="02000503020000020003" pitchFamily="34" charset="77"/>
                </a:rPr>
                <a:t>poster</a:t>
              </a:r>
            </a:p>
          </p:txBody>
        </p:sp>
        <p:grpSp>
          <p:nvGrpSpPr>
            <p:cNvPr id="42" name="Group 34"/>
            <p:cNvGrpSpPr/>
            <p:nvPr/>
          </p:nvGrpSpPr>
          <p:grpSpPr>
            <a:xfrm>
              <a:off x="4939724" y="1558176"/>
              <a:ext cx="3505772" cy="2520675"/>
              <a:chOff x="4939724" y="1558176"/>
              <a:chExt cx="3505772" cy="2520675"/>
            </a:xfrm>
          </p:grpSpPr>
          <p:sp>
            <p:nvSpPr>
              <p:cNvPr id="43" name="TextBox 36"/>
              <p:cNvSpPr txBox="1"/>
              <p:nvPr/>
            </p:nvSpPr>
            <p:spPr>
              <a:xfrm>
                <a:off x="5151144" y="1709074"/>
                <a:ext cx="1030462" cy="8832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Avenir Light" panose="02000503020000020003" pitchFamily="34" charset="77"/>
                  </a:rPr>
                  <a:t>Enhanced</a:t>
                </a:r>
              </a:p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Avenir Light" panose="02000503020000020003" pitchFamily="34" charset="77"/>
                  </a:rPr>
                  <a:t>Reading</a:t>
                </a:r>
              </a:p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Avenir Light" panose="02000503020000020003" pitchFamily="34" charset="77"/>
                  </a:rPr>
                  <a:t>Experience</a:t>
                </a:r>
              </a:p>
            </p:txBody>
          </p:sp>
          <p:sp>
            <p:nvSpPr>
              <p:cNvPr id="44" name="TextBox 37"/>
              <p:cNvSpPr txBox="1"/>
              <p:nvPr/>
            </p:nvSpPr>
            <p:spPr>
              <a:xfrm>
                <a:off x="5135538" y="3102779"/>
                <a:ext cx="1164231" cy="8832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Avenir Light" panose="02000503020000020003" pitchFamily="34" charset="77"/>
                  </a:rPr>
                  <a:t>Online</a:t>
                </a:r>
              </a:p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Avenir Light" panose="02000503020000020003" pitchFamily="34" charset="77"/>
                  </a:rPr>
                  <a:t>Social</a:t>
                </a:r>
              </a:p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Avenir Light" panose="02000503020000020003" pitchFamily="34" charset="77"/>
                  </a:rPr>
                  <a:t>Communities</a:t>
                </a:r>
              </a:p>
            </p:txBody>
          </p:sp>
          <p:pic>
            <p:nvPicPr>
              <p:cNvPr id="45" name="Picture 38" descr="A picture containing drawing&#10;&#10;Description automatically generated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66772" y="3149497"/>
                <a:ext cx="1082726" cy="876291"/>
              </a:xfrm>
              <a:prstGeom prst="rect">
                <a:avLst/>
              </a:prstGeom>
            </p:spPr>
          </p:pic>
          <p:pic>
            <p:nvPicPr>
              <p:cNvPr id="46" name="Picture 39" descr="A close up of a device&#10;&#10;Description automatically generated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90468" y="1743664"/>
                <a:ext cx="593310" cy="621230"/>
              </a:xfrm>
              <a:prstGeom prst="rect">
                <a:avLst/>
              </a:prstGeom>
            </p:spPr>
          </p:pic>
          <p:pic>
            <p:nvPicPr>
              <p:cNvPr id="47" name="Picture 40" descr="A drawing of a face&#10;&#10;Description automatically generated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12023" y="1688283"/>
                <a:ext cx="679018" cy="686398"/>
              </a:xfrm>
              <a:prstGeom prst="rect">
                <a:avLst/>
              </a:prstGeom>
            </p:spPr>
          </p:pic>
          <p:pic>
            <p:nvPicPr>
              <p:cNvPr id="49" name="Picture 4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94097" y="1709074"/>
                <a:ext cx="696325" cy="696326"/>
              </a:xfrm>
              <a:prstGeom prst="rect">
                <a:avLst/>
              </a:prstGeom>
            </p:spPr>
          </p:pic>
          <p:sp>
            <p:nvSpPr>
              <p:cNvPr id="51" name="Rounded Rectangle 44"/>
              <p:cNvSpPr/>
              <p:nvPr/>
            </p:nvSpPr>
            <p:spPr>
              <a:xfrm>
                <a:off x="4939724" y="1558176"/>
                <a:ext cx="3505772" cy="1211814"/>
              </a:xfrm>
              <a:prstGeom prst="roundRect">
                <a:avLst>
                  <a:gd name="adj" fmla="val 9350"/>
                </a:avLst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Rounded Rectangle 45"/>
              <p:cNvSpPr/>
              <p:nvPr/>
            </p:nvSpPr>
            <p:spPr>
              <a:xfrm>
                <a:off x="4958440" y="3059635"/>
                <a:ext cx="2600071" cy="1019216"/>
              </a:xfrm>
              <a:prstGeom prst="roundRect">
                <a:avLst>
                  <a:gd name="adj" fmla="val 9350"/>
                </a:avLst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右箭头 53"/>
          <p:cNvSpPr/>
          <p:nvPr/>
        </p:nvSpPr>
        <p:spPr>
          <a:xfrm>
            <a:off x="6710573" y="5113244"/>
            <a:ext cx="369556" cy="246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右箭头 54"/>
          <p:cNvSpPr/>
          <p:nvPr/>
        </p:nvSpPr>
        <p:spPr>
          <a:xfrm>
            <a:off x="6728669" y="5778533"/>
            <a:ext cx="351460" cy="224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6"/>
          <p:cNvSpPr txBox="1"/>
          <p:nvPr/>
        </p:nvSpPr>
        <p:spPr>
          <a:xfrm>
            <a:off x="3394075" y="588010"/>
            <a:ext cx="3155315" cy="2895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300" b="1" dirty="0">
                <a:solidFill>
                  <a:schemeClr val="bg1"/>
                </a:solidFill>
              </a:rPr>
              <a:t>IF 2023=3.6, Q1 in Physics, Nuclear </a:t>
            </a:r>
            <a:endParaRPr lang="zh-CN" altLang="en-US" sz="1300" b="1" dirty="0">
              <a:solidFill>
                <a:schemeClr val="bg1"/>
              </a:solidFill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2140341" y="3353296"/>
            <a:ext cx="3680236" cy="1450498"/>
            <a:chOff x="-4368800" y="5400314"/>
            <a:chExt cx="3680236" cy="1450498"/>
          </a:xfrm>
        </p:grpSpPr>
        <p:sp>
          <p:nvSpPr>
            <p:cNvPr id="26" name="文本框 25"/>
            <p:cNvSpPr txBox="1"/>
            <p:nvPr/>
          </p:nvSpPr>
          <p:spPr>
            <a:xfrm>
              <a:off x="-4076829" y="5451907"/>
              <a:ext cx="3303980" cy="1398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/>
                <a:t>Focus:</a:t>
              </a:r>
            </a:p>
            <a:p>
              <a:r>
                <a:rPr lang="en-US" altLang="zh-CN" sz="900" dirty="0"/>
                <a:t>• Nuclear physics and interdisciplinary research</a:t>
              </a:r>
            </a:p>
            <a:p>
              <a:r>
                <a:rPr lang="en-US" altLang="zh-CN" sz="900" dirty="0"/>
                <a:t>• Nuclear energy science and engineering</a:t>
              </a:r>
            </a:p>
            <a:p>
              <a:r>
                <a:rPr lang="en-US" altLang="zh-CN" sz="900" dirty="0"/>
                <a:t>• Synchrotron radiation applications, beamline technology</a:t>
              </a:r>
            </a:p>
            <a:p>
              <a:r>
                <a:rPr lang="en-US" altLang="zh-CN" sz="900" dirty="0"/>
                <a:t>• Accelerator, ray technology and applications</a:t>
              </a:r>
            </a:p>
            <a:p>
              <a:r>
                <a:rPr lang="en-US" altLang="zh-CN" sz="900" dirty="0"/>
                <a:t>• Nuclear electronics and instrumentation</a:t>
              </a:r>
            </a:p>
            <a:p>
              <a:r>
                <a:rPr lang="en-US" altLang="zh-CN" sz="900" dirty="0"/>
                <a:t>• Nuclear chemistry, radiochemistry, nuclear medicine</a:t>
              </a:r>
            </a:p>
            <a:p>
              <a:endParaRPr lang="en-US" altLang="zh-CN" sz="900" dirty="0"/>
            </a:p>
            <a:p>
              <a:endParaRPr lang="zh-CN" altLang="en-US" sz="1000" dirty="0"/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-4368800" y="5400314"/>
              <a:ext cx="3680236" cy="1321167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" name="图片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426039"/>
            <a:ext cx="12192000" cy="451143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79514" y="6284263"/>
            <a:ext cx="11878806" cy="7715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200" b="1" dirty="0">
                <a:solidFill>
                  <a:schemeClr val="bg1"/>
                </a:solidFill>
              </a:rPr>
              <a:t>www.nst.sinap.ac.cn                              Email</a:t>
            </a:r>
            <a:r>
              <a:rPr lang="zh-CN" altLang="en-US" sz="1200" b="1" dirty="0">
                <a:solidFill>
                  <a:schemeClr val="bg1"/>
                </a:solidFill>
              </a:rPr>
              <a:t>：</a:t>
            </a:r>
            <a:r>
              <a:rPr lang="en-US" altLang="zh-CN" sz="1200" b="1" dirty="0">
                <a:solidFill>
                  <a:schemeClr val="bg1"/>
                </a:solidFill>
              </a:rPr>
              <a:t>nst@sinap.ac.cn                    Submit Today</a:t>
            </a:r>
            <a:r>
              <a:rPr lang="zh-CN" altLang="en-US" sz="1200" b="1" dirty="0">
                <a:solidFill>
                  <a:schemeClr val="bg1"/>
                </a:solidFill>
              </a:rPr>
              <a:t>：</a:t>
            </a:r>
            <a:r>
              <a:rPr lang="en-US" altLang="zh-CN" sz="1200" b="1" dirty="0">
                <a:solidFill>
                  <a:schemeClr val="bg1"/>
                </a:solidFill>
              </a:rPr>
              <a:t>https://mc03.manuscriptcentral.com/nst </a:t>
            </a:r>
          </a:p>
        </p:txBody>
      </p:sp>
      <p:sp>
        <p:nvSpPr>
          <p:cNvPr id="64" name="右箭头 63"/>
          <p:cNvSpPr/>
          <p:nvPr/>
        </p:nvSpPr>
        <p:spPr>
          <a:xfrm>
            <a:off x="3672712" y="5400173"/>
            <a:ext cx="369556" cy="246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矩形 65"/>
          <p:cNvSpPr/>
          <p:nvPr/>
        </p:nvSpPr>
        <p:spPr>
          <a:xfrm>
            <a:off x="6628723" y="3996517"/>
            <a:ext cx="9028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/>
              <a:t>Yu-Gang Ma</a:t>
            </a:r>
            <a:endParaRPr lang="zh-CN" altLang="en-US" sz="1100" b="1" dirty="0"/>
          </a:p>
        </p:txBody>
      </p:sp>
      <p:pic>
        <p:nvPicPr>
          <p:cNvPr id="72" name="图片 7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" t="4599" r="12139" b="26915"/>
          <a:stretch>
            <a:fillRect/>
          </a:stretch>
        </p:blipFill>
        <p:spPr>
          <a:xfrm>
            <a:off x="7865796" y="3369865"/>
            <a:ext cx="1121891" cy="1137475"/>
          </a:xfrm>
          <a:custGeom>
            <a:avLst/>
            <a:gdLst>
              <a:gd name="connsiteX0" fmla="*/ 615620 w 1231240"/>
              <a:gd name="connsiteY0" fmla="*/ 0 h 1248344"/>
              <a:gd name="connsiteX1" fmla="*/ 1231240 w 1231240"/>
              <a:gd name="connsiteY1" fmla="*/ 624172 h 1248344"/>
              <a:gd name="connsiteX2" fmla="*/ 615620 w 1231240"/>
              <a:gd name="connsiteY2" fmla="*/ 1248344 h 1248344"/>
              <a:gd name="connsiteX3" fmla="*/ 0 w 1231240"/>
              <a:gd name="connsiteY3" fmla="*/ 624172 h 1248344"/>
              <a:gd name="connsiteX4" fmla="*/ 615620 w 1231240"/>
              <a:gd name="connsiteY4" fmla="*/ 0 h 124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1240" h="1248344">
                <a:moveTo>
                  <a:pt x="615620" y="0"/>
                </a:moveTo>
                <a:cubicBezTo>
                  <a:pt x="955618" y="0"/>
                  <a:pt x="1231240" y="279451"/>
                  <a:pt x="1231240" y="624172"/>
                </a:cubicBezTo>
                <a:cubicBezTo>
                  <a:pt x="1231240" y="968893"/>
                  <a:pt x="955618" y="1248344"/>
                  <a:pt x="615620" y="1248344"/>
                </a:cubicBezTo>
                <a:cubicBezTo>
                  <a:pt x="275622" y="1248344"/>
                  <a:pt x="0" y="968893"/>
                  <a:pt x="0" y="624172"/>
                </a:cubicBezTo>
                <a:cubicBezTo>
                  <a:pt x="0" y="279451"/>
                  <a:pt x="275622" y="0"/>
                  <a:pt x="615620" y="0"/>
                </a:cubicBezTo>
                <a:close/>
              </a:path>
            </a:pathLst>
          </a:custGeom>
          <a:ln w="15875">
            <a:solidFill>
              <a:schemeClr val="accent1">
                <a:lumMod val="50000"/>
              </a:schemeClr>
            </a:solidFill>
          </a:ln>
        </p:spPr>
      </p:pic>
      <p:pic>
        <p:nvPicPr>
          <p:cNvPr id="4" name="图片 3" descr="/Users/sunhua/Documents/NST journal/NST publication/NST production /NST2024-09/cover/2024_NST_09 ver6.1.jpg2024_NST_09 ver6.1"/>
          <p:cNvPicPr>
            <a:picLocks noChangeAspect="1"/>
          </p:cNvPicPr>
          <p:nvPr/>
        </p:nvPicPr>
        <p:blipFill>
          <a:blip r:embed="rId13"/>
          <a:srcRect l="3" r="3"/>
          <a:stretch>
            <a:fillRect/>
          </a:stretch>
        </p:blipFill>
        <p:spPr>
          <a:xfrm>
            <a:off x="9425916" y="1661468"/>
            <a:ext cx="1123679" cy="1503149"/>
          </a:xfrm>
          <a:prstGeom prst="rect">
            <a:avLst/>
          </a:prstGeom>
        </p:spPr>
      </p:pic>
      <p:pic>
        <p:nvPicPr>
          <p:cNvPr id="6" name="图片 5" descr="/Users/sunhua/Documents/NST journal/NST publication/NST production /NST2024-08/Cover/2024_NST_08 ver3.jpg2024_NST_08 ver3"/>
          <p:cNvPicPr>
            <a:picLocks noChangeAspect="1"/>
          </p:cNvPicPr>
          <p:nvPr/>
        </p:nvPicPr>
        <p:blipFill>
          <a:blip r:embed="rId14"/>
          <a:srcRect l="4" r="4"/>
          <a:stretch>
            <a:fillRect/>
          </a:stretch>
        </p:blipFill>
        <p:spPr>
          <a:xfrm>
            <a:off x="7881085" y="1644743"/>
            <a:ext cx="1126072" cy="150635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679829" y="5188844"/>
            <a:ext cx="368603" cy="63230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37872" y="1660806"/>
            <a:ext cx="1124174" cy="15038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3647" y="6456538"/>
            <a:ext cx="390143" cy="39014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468360" y="604520"/>
            <a:ext cx="3155315" cy="2895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300" b="1" dirty="0">
                <a:solidFill>
                  <a:schemeClr val="bg1"/>
                </a:solidFill>
              </a:rPr>
              <a:t>中科院分区表</a:t>
            </a:r>
            <a:r>
              <a:rPr lang="en-US" altLang="zh-CN" sz="1300" b="1" dirty="0">
                <a:solidFill>
                  <a:schemeClr val="bg1"/>
                </a:solidFill>
              </a:rPr>
              <a:t> </a:t>
            </a:r>
            <a:r>
              <a:rPr lang="zh-CN" altLang="en-US" sz="1300" b="1" dirty="0">
                <a:solidFill>
                  <a:schemeClr val="bg1"/>
                </a:solidFill>
              </a:rPr>
              <a:t>物理大类</a:t>
            </a:r>
            <a:r>
              <a:rPr lang="en-US" altLang="zh-CN" sz="1300" b="1" dirty="0">
                <a:solidFill>
                  <a:srgbClr val="FFC000"/>
                </a:solidFill>
              </a:rPr>
              <a:t> 1</a:t>
            </a:r>
            <a:r>
              <a:rPr lang="zh-CN" altLang="en-US" sz="1300" b="1" dirty="0">
                <a:solidFill>
                  <a:srgbClr val="FFC000"/>
                </a:solidFill>
              </a:rPr>
              <a:t>区</a:t>
            </a:r>
            <a:r>
              <a:rPr lang="en-US" altLang="zh-CN" sz="1300" b="1" dirty="0">
                <a:solidFill>
                  <a:srgbClr val="FFC000"/>
                </a:solidFill>
              </a:rPr>
              <a:t> </a:t>
            </a:r>
            <a:r>
              <a:rPr lang="en-US" altLang="zh-CN" sz="1300" b="1" dirty="0">
                <a:solidFill>
                  <a:schemeClr val="bg1"/>
                </a:solidFill>
              </a:rPr>
              <a:t>TOP</a:t>
            </a:r>
            <a:r>
              <a:rPr lang="zh-CN" altLang="en-US" sz="1300" b="1" dirty="0">
                <a:solidFill>
                  <a:schemeClr val="bg1"/>
                </a:solidFill>
              </a:rPr>
              <a:t>期刊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81FE175-7A2E-4F9D-8C01-535327BC7AC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86" y="4888588"/>
            <a:ext cx="2562811" cy="12569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8E640A2-13C1-3335-3A89-24E547372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425" y="2382228"/>
            <a:ext cx="1821021" cy="885219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45CFDAC3-0D17-353B-EAAF-FD9237B2D31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18056" y="1025619"/>
            <a:ext cx="3232841" cy="1279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DA0019-F586-9ACE-179A-762443D9F85E}"/>
              </a:ext>
            </a:extLst>
          </p:cNvPr>
          <p:cNvGrpSpPr/>
          <p:nvPr/>
        </p:nvGrpSpPr>
        <p:grpSpPr>
          <a:xfrm>
            <a:off x="159127" y="973910"/>
            <a:ext cx="6510361" cy="1768382"/>
            <a:chOff x="159127" y="1188343"/>
            <a:chExt cx="6510361" cy="176838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E9E576-A967-9B52-4F72-44DB7E83FB2F}"/>
                </a:ext>
              </a:extLst>
            </p:cNvPr>
            <p:cNvSpPr txBox="1"/>
            <p:nvPr/>
          </p:nvSpPr>
          <p:spPr>
            <a:xfrm>
              <a:off x="159127" y="1332428"/>
              <a:ext cx="5114477" cy="13157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Deformations</a:t>
              </a:r>
              <a:r>
                <a:rPr lang="zh-CN" altLang="en-US" dirty="0"/>
                <a:t>                                                                     </a:t>
              </a:r>
              <a:endParaRPr lang="en-US" altLang="zh-CN" dirty="0"/>
            </a:p>
            <a:p>
              <a:endParaRPr lang="en-US" sz="1000" dirty="0"/>
            </a:p>
            <a:p>
              <a:endParaRPr lang="en-US" sz="1000" dirty="0"/>
            </a:p>
            <a:p>
              <a:endParaRPr lang="en-US" sz="1000" dirty="0"/>
            </a:p>
            <a:p>
              <a:endParaRPr lang="en-US" sz="1200" dirty="0"/>
            </a:p>
            <a:p>
              <a:r>
                <a:rPr lang="en-US" altLang="zh-CN" dirty="0"/>
                <a:t>Odd-shaped</a:t>
              </a:r>
              <a:endParaRPr lang="en-US" dirty="0"/>
            </a:p>
          </p:txBody>
        </p:sp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A4DD182A-2A3D-3E81-1A2A-32C8B1F4F8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28399"/>
            <a:stretch/>
          </p:blipFill>
          <p:spPr>
            <a:xfrm>
              <a:off x="1435250" y="1983038"/>
              <a:ext cx="5234238" cy="97368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196FAB1-C4D7-10B4-574C-F305E0CD3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/>
              <a:lum contrast="40000"/>
            </a:blip>
            <a:stretch>
              <a:fillRect/>
            </a:stretch>
          </p:blipFill>
          <p:spPr>
            <a:xfrm>
              <a:off x="1611186" y="1188343"/>
              <a:ext cx="2602867" cy="68041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图片 12" descr="原子核形状－2.jpg">
              <a:extLst>
                <a:ext uri="{FF2B5EF4-FFF2-40B4-BE49-F238E27FC236}">
                  <a16:creationId xmlns:a16="http://schemas.microsoft.com/office/drawing/2014/main" id="{0C26D9A7-0E91-24D0-E96F-A958F15F720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7"/>
            <a:srcRect l="13194" t="12232" r="11458" b="8261"/>
            <a:stretch>
              <a:fillRect/>
            </a:stretch>
          </p:blipFill>
          <p:spPr>
            <a:xfrm>
              <a:off x="4440536" y="1214413"/>
              <a:ext cx="606584" cy="70731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09D23A-F2E3-3534-BCFF-CFFCE65C8B5C}"/>
              </a:ext>
            </a:extLst>
          </p:cNvPr>
          <p:cNvSpPr txBox="1"/>
          <p:nvPr/>
        </p:nvSpPr>
        <p:spPr>
          <a:xfrm>
            <a:off x="0" y="25674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Deformed and </a:t>
            </a:r>
            <a:r>
              <a:rPr lang="en-US" altLang="zh-CN" sz="3200" b="1" u="sng" dirty="0"/>
              <a:t>O</a:t>
            </a:r>
            <a:r>
              <a:rPr lang="en-US" sz="3200" b="1" u="sng" dirty="0"/>
              <a:t>dd</a:t>
            </a:r>
            <a:r>
              <a:rPr lang="en-US" altLang="zh-CN" sz="3200" b="1" u="sng" dirty="0"/>
              <a:t>-</a:t>
            </a:r>
            <a:r>
              <a:rPr lang="en-US" sz="3200" b="1" u="sng" dirty="0"/>
              <a:t>shaped </a:t>
            </a:r>
            <a:r>
              <a:rPr lang="en-US" altLang="zh-CN" sz="3200" b="1" u="sng" dirty="0"/>
              <a:t>A</a:t>
            </a:r>
            <a:r>
              <a:rPr lang="en-US" sz="3200" b="1" u="sng" dirty="0"/>
              <a:t>tomic </a:t>
            </a:r>
            <a:r>
              <a:rPr lang="en-US" altLang="zh-CN" sz="3200" b="1" u="sng" dirty="0"/>
              <a:t>N</a:t>
            </a:r>
            <a:r>
              <a:rPr lang="en-US" sz="3200" b="1" u="sng" dirty="0"/>
              <a:t>uclei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CBFD845-A204-D907-DA2A-3D543190AD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4029" y="3665283"/>
            <a:ext cx="3232840" cy="10158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80B1D2-1845-3531-3539-A5C6F63A3C5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839" t="31296" r="21657"/>
          <a:stretch/>
        </p:blipFill>
        <p:spPr>
          <a:xfrm>
            <a:off x="7795689" y="4822169"/>
            <a:ext cx="2431371" cy="177509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283B21-34FE-27E9-5E56-4BBB5AE5E2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65670" y="4802212"/>
            <a:ext cx="1696749" cy="171789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9DB54FD-96FF-05A4-54F3-72CBD718D198}"/>
              </a:ext>
            </a:extLst>
          </p:cNvPr>
          <p:cNvSpPr txBox="1"/>
          <p:nvPr/>
        </p:nvSpPr>
        <p:spPr>
          <a:xfrm>
            <a:off x="7830658" y="4287362"/>
            <a:ext cx="3077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C.J.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Zhang,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J.Y.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Jia,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et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al.,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Nature 635, 67 (2024)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BF7A9206-6809-1BB7-6FFC-F9B19857B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2F4FF7-04D7-0EBE-7A95-FEBD95E91D96}"/>
              </a:ext>
            </a:extLst>
          </p:cNvPr>
          <p:cNvSpPr txBox="1"/>
          <p:nvPr/>
        </p:nvSpPr>
        <p:spPr>
          <a:xfrm>
            <a:off x="8546715" y="3356404"/>
            <a:ext cx="21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5">
                    <a:lumMod val="75000"/>
                  </a:schemeClr>
                </a:solidFill>
                <a:ea typeface="STKaiti" panose="02010600040101010101" pitchFamily="2" charset="-122"/>
              </a:rPr>
              <a:t>张春健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ea typeface="STKaiti" panose="02010600040101010101" pitchFamily="2" charset="-122"/>
              </a:rPr>
              <a:t>，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ea typeface="STKaiti" panose="02010600040101010101" pitchFamily="2" charset="-122"/>
              </a:rPr>
              <a:t>25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ea typeface="STKaiti" panose="02010600040101010101" pitchFamily="2" charset="-122"/>
              </a:rPr>
              <a:t>日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ea typeface="STKaiti" panose="02010600040101010101" pitchFamily="2" charset="-122"/>
              </a:rPr>
              <a:t>14:30</a:t>
            </a:r>
            <a:endParaRPr lang="en-US" dirty="0">
              <a:solidFill>
                <a:schemeClr val="accent5">
                  <a:lumMod val="75000"/>
                </a:schemeClr>
              </a:solidFill>
              <a:ea typeface="STKaiti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0161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8E640A2-13C1-3335-3A89-24E547372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425" y="2382228"/>
            <a:ext cx="1821021" cy="885219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45CFDAC3-0D17-353B-EAAF-FD9237B2D31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18056" y="1025619"/>
            <a:ext cx="3232841" cy="1279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DA0019-F586-9ACE-179A-762443D9F85E}"/>
              </a:ext>
            </a:extLst>
          </p:cNvPr>
          <p:cNvGrpSpPr/>
          <p:nvPr/>
        </p:nvGrpSpPr>
        <p:grpSpPr>
          <a:xfrm>
            <a:off x="159127" y="973910"/>
            <a:ext cx="6510361" cy="1768382"/>
            <a:chOff x="159127" y="1188343"/>
            <a:chExt cx="6510361" cy="176838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E9E576-A967-9B52-4F72-44DB7E83FB2F}"/>
                </a:ext>
              </a:extLst>
            </p:cNvPr>
            <p:cNvSpPr txBox="1"/>
            <p:nvPr/>
          </p:nvSpPr>
          <p:spPr>
            <a:xfrm>
              <a:off x="159127" y="1332428"/>
              <a:ext cx="5114477" cy="13157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Deformations</a:t>
              </a:r>
              <a:r>
                <a:rPr lang="zh-CN" altLang="en-US" dirty="0"/>
                <a:t>                                                                     </a:t>
              </a:r>
              <a:endParaRPr lang="en-US" altLang="zh-CN" dirty="0"/>
            </a:p>
            <a:p>
              <a:endParaRPr lang="en-US" sz="1000" dirty="0"/>
            </a:p>
            <a:p>
              <a:endParaRPr lang="en-US" sz="1000" dirty="0"/>
            </a:p>
            <a:p>
              <a:endParaRPr lang="en-US" sz="1000" dirty="0"/>
            </a:p>
            <a:p>
              <a:endParaRPr lang="en-US" sz="1200" dirty="0"/>
            </a:p>
            <a:p>
              <a:r>
                <a:rPr lang="en-US" altLang="zh-CN" dirty="0"/>
                <a:t>Odd-shaped</a:t>
              </a:r>
              <a:endParaRPr lang="en-US" dirty="0"/>
            </a:p>
          </p:txBody>
        </p:sp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A4DD182A-2A3D-3E81-1A2A-32C8B1F4F8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28399"/>
            <a:stretch/>
          </p:blipFill>
          <p:spPr>
            <a:xfrm>
              <a:off x="1435250" y="1983038"/>
              <a:ext cx="5234238" cy="97368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196FAB1-C4D7-10B4-574C-F305E0CD3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/>
              <a:lum contrast="40000"/>
            </a:blip>
            <a:stretch>
              <a:fillRect/>
            </a:stretch>
          </p:blipFill>
          <p:spPr>
            <a:xfrm>
              <a:off x="1611186" y="1188343"/>
              <a:ext cx="2602867" cy="68041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图片 12" descr="原子核形状－2.jpg">
              <a:extLst>
                <a:ext uri="{FF2B5EF4-FFF2-40B4-BE49-F238E27FC236}">
                  <a16:creationId xmlns:a16="http://schemas.microsoft.com/office/drawing/2014/main" id="{0C26D9A7-0E91-24D0-E96F-A958F15F720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7"/>
            <a:srcRect l="13194" t="12232" r="11458" b="8261"/>
            <a:stretch>
              <a:fillRect/>
            </a:stretch>
          </p:blipFill>
          <p:spPr>
            <a:xfrm>
              <a:off x="4440536" y="1214413"/>
              <a:ext cx="606584" cy="70731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09D23A-F2E3-3534-BCFF-CFFCE65C8B5C}"/>
              </a:ext>
            </a:extLst>
          </p:cNvPr>
          <p:cNvSpPr txBox="1"/>
          <p:nvPr/>
        </p:nvSpPr>
        <p:spPr>
          <a:xfrm>
            <a:off x="0" y="25674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Deformed and </a:t>
            </a:r>
            <a:r>
              <a:rPr lang="en-US" altLang="zh-CN" sz="3200" b="1" u="sng" dirty="0"/>
              <a:t>O</a:t>
            </a:r>
            <a:r>
              <a:rPr lang="en-US" sz="3200" b="1" u="sng" dirty="0"/>
              <a:t>dd</a:t>
            </a:r>
            <a:r>
              <a:rPr lang="en-US" altLang="zh-CN" sz="3200" b="1" u="sng" dirty="0"/>
              <a:t>-</a:t>
            </a:r>
            <a:r>
              <a:rPr lang="en-US" sz="3200" b="1" u="sng" dirty="0"/>
              <a:t>shaped </a:t>
            </a:r>
            <a:r>
              <a:rPr lang="en-US" altLang="zh-CN" sz="3200" b="1" u="sng" dirty="0"/>
              <a:t>A</a:t>
            </a:r>
            <a:r>
              <a:rPr lang="en-US" sz="3200" b="1" u="sng" dirty="0"/>
              <a:t>tomic </a:t>
            </a:r>
            <a:r>
              <a:rPr lang="en-US" altLang="zh-CN" sz="3200" b="1" u="sng" dirty="0"/>
              <a:t>N</a:t>
            </a:r>
            <a:r>
              <a:rPr lang="en-US" sz="3200" b="1" u="sng" dirty="0"/>
              <a:t>uclei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66DC2E-FA5D-8AAA-D5FA-213C8F9BA484}"/>
              </a:ext>
            </a:extLst>
          </p:cNvPr>
          <p:cNvGrpSpPr/>
          <p:nvPr/>
        </p:nvGrpSpPr>
        <p:grpSpPr>
          <a:xfrm>
            <a:off x="302169" y="2973634"/>
            <a:ext cx="6560879" cy="3211612"/>
            <a:chOff x="302169" y="3206765"/>
            <a:chExt cx="6560879" cy="321161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2E3582C-4D33-1207-C1F9-48F3A56AF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4253" y="3206765"/>
              <a:ext cx="3248355" cy="5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10B12BB-6FF5-4CEB-00BB-D7AB52ACA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2169" y="3913508"/>
              <a:ext cx="6560879" cy="222822"/>
            </a:xfrm>
            <a:prstGeom prst="rect">
              <a:avLst/>
            </a:prstGeom>
          </p:spPr>
        </p:pic>
        <p:pic>
          <p:nvPicPr>
            <p:cNvPr id="19" name="图片 1">
              <a:extLst>
                <a:ext uri="{FF2B5EF4-FFF2-40B4-BE49-F238E27FC236}">
                  <a16:creationId xmlns:a16="http://schemas.microsoft.com/office/drawing/2014/main" id="{A999AB81-0782-FABC-1CBF-0AD89ADC8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9684" t="53118" r="7734"/>
            <a:stretch/>
          </p:blipFill>
          <p:spPr>
            <a:xfrm>
              <a:off x="3383548" y="4688511"/>
              <a:ext cx="1624161" cy="1262242"/>
            </a:xfrm>
            <a:prstGeom prst="rect">
              <a:avLst/>
            </a:prstGeom>
          </p:spPr>
        </p:pic>
        <p:pic>
          <p:nvPicPr>
            <p:cNvPr id="20" name="图片 1">
              <a:extLst>
                <a:ext uri="{FF2B5EF4-FFF2-40B4-BE49-F238E27FC236}">
                  <a16:creationId xmlns:a16="http://schemas.microsoft.com/office/drawing/2014/main" id="{9E7EE009-2B02-8DBA-79C7-9B48DE76C6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alphaModFix/>
              <a:lum bright="-20000" contrast="40000"/>
            </a:blip>
            <a:srcRect l="21775" t="41021" r="65964"/>
            <a:stretch/>
          </p:blipFill>
          <p:spPr>
            <a:xfrm>
              <a:off x="1998918" y="4362845"/>
              <a:ext cx="605339" cy="2055532"/>
            </a:xfrm>
            <a:prstGeom prst="rect">
              <a:avLst/>
            </a:prstGeom>
          </p:spPr>
        </p:pic>
        <p:sp>
          <p:nvSpPr>
            <p:cNvPr id="22" name="文本框 3">
              <a:extLst>
                <a:ext uri="{FF2B5EF4-FFF2-40B4-BE49-F238E27FC236}">
                  <a16:creationId xmlns:a16="http://schemas.microsoft.com/office/drawing/2014/main" id="{998BD6A7-D933-525F-33B0-F5256120D02E}"/>
                </a:ext>
              </a:extLst>
            </p:cNvPr>
            <p:cNvSpPr txBox="1"/>
            <p:nvPr/>
          </p:nvSpPr>
          <p:spPr>
            <a:xfrm>
              <a:off x="302169" y="4609707"/>
              <a:ext cx="1500905" cy="14773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sym typeface="Calibri" panose="020F0502020204030204"/>
                </a:rPr>
                <a:t>Quadrupole</a:t>
              </a:r>
            </a:p>
            <a:p>
              <a:endPara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sym typeface="Calibri" panose="020F0502020204030204"/>
              </a:endParaRPr>
            </a:p>
            <a:p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sym typeface="Calibri" panose="020F0502020204030204"/>
                </a:rPr>
                <a:t>Octupole</a:t>
              </a:r>
            </a:p>
            <a:p>
              <a:endPara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sym typeface="Calibri" panose="020F0502020204030204"/>
              </a:endParaRPr>
            </a:p>
            <a:p>
              <a:r>
                <a:rPr lang="en-US" altLang="zh-CN" dirty="0" err="1">
                  <a:solidFill>
                    <a:schemeClr val="tx1">
                      <a:lumMod val="65000"/>
                      <a:lumOff val="35000"/>
                    </a:schemeClr>
                  </a:solidFill>
                  <a:sym typeface="Calibri" panose="020F0502020204030204"/>
                </a:rPr>
                <a:t>Hexadecapole</a:t>
              </a:r>
              <a:endPara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sym typeface="Calibri" panose="020F0502020204030204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CBFD845-A204-D907-DA2A-3D543190AD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4029" y="3665283"/>
            <a:ext cx="3232840" cy="10158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80B1D2-1845-3531-3539-A5C6F63A3C5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839" t="31296" r="21657"/>
          <a:stretch/>
        </p:blipFill>
        <p:spPr>
          <a:xfrm>
            <a:off x="7795689" y="4822169"/>
            <a:ext cx="2431371" cy="177509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283B21-34FE-27E9-5E56-4BBB5AE5E2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65670" y="4802212"/>
            <a:ext cx="1696749" cy="171789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9DB54FD-96FF-05A4-54F3-72CBD718D198}"/>
              </a:ext>
            </a:extLst>
          </p:cNvPr>
          <p:cNvSpPr txBox="1"/>
          <p:nvPr/>
        </p:nvSpPr>
        <p:spPr>
          <a:xfrm>
            <a:off x="7830658" y="4287362"/>
            <a:ext cx="3077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C.J.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Zhang,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J.Y.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Jia,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et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al.,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Nature 635, 67 (2024)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FBDEC2-5049-3C40-4C06-92DF1AE7B1BA}"/>
              </a:ext>
            </a:extLst>
          </p:cNvPr>
          <p:cNvSpPr txBox="1"/>
          <p:nvPr/>
        </p:nvSpPr>
        <p:spPr>
          <a:xfrm>
            <a:off x="133762" y="6126092"/>
            <a:ext cx="7837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The study of nuclear structure in high-energy heavy ion collisions uniquely reveals how nuclear properties affect collision dynamics and </a:t>
            </a:r>
            <a:r>
              <a:rPr lang="en-US" altLang="zh-CN" dirty="0"/>
              <a:t>QGP</a:t>
            </a:r>
            <a:r>
              <a:rPr lang="zh-CN" altLang="en-US" dirty="0"/>
              <a:t> </a:t>
            </a:r>
            <a:r>
              <a:rPr lang="en-US" dirty="0"/>
              <a:t>formation.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BF7A9206-6809-1BB7-6FFC-F9B19857B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7D6DB2-FB5F-4B96-9A88-828CD7791564}"/>
              </a:ext>
            </a:extLst>
          </p:cNvPr>
          <p:cNvSpPr txBox="1"/>
          <p:nvPr/>
        </p:nvSpPr>
        <p:spPr>
          <a:xfrm>
            <a:off x="8546715" y="3356404"/>
            <a:ext cx="21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5">
                    <a:lumMod val="75000"/>
                  </a:schemeClr>
                </a:solidFill>
                <a:ea typeface="STKaiti" panose="02010600040101010101" pitchFamily="2" charset="-122"/>
              </a:rPr>
              <a:t>张春健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ea typeface="STKaiti" panose="02010600040101010101" pitchFamily="2" charset="-122"/>
              </a:rPr>
              <a:t>，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ea typeface="STKaiti" panose="02010600040101010101" pitchFamily="2" charset="-122"/>
              </a:rPr>
              <a:t>25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ea typeface="STKaiti" panose="02010600040101010101" pitchFamily="2" charset="-122"/>
              </a:rPr>
              <a:t>日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ea typeface="STKaiti" panose="02010600040101010101" pitchFamily="2" charset="-122"/>
              </a:rPr>
              <a:t>14:30</a:t>
            </a:r>
            <a:endParaRPr lang="en-US" dirty="0">
              <a:solidFill>
                <a:schemeClr val="accent5">
                  <a:lumMod val="75000"/>
                </a:schemeClr>
              </a:solidFill>
              <a:ea typeface="STKaiti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1009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7A8FE5-F7AC-626F-3ECA-34F23847E0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 t="2676" r="2000"/>
          <a:stretch/>
        </p:blipFill>
        <p:spPr>
          <a:xfrm>
            <a:off x="192345" y="1063715"/>
            <a:ext cx="3113563" cy="2393256"/>
          </a:xfrm>
          <a:prstGeom prst="rect">
            <a:avLst/>
          </a:prstGeom>
          <a:ln>
            <a:noFill/>
          </a:ln>
        </p:spPr>
      </p:pic>
      <p:pic>
        <p:nvPicPr>
          <p:cNvPr id="3" name="图片 6" descr="Screen Shot 2014-08-16 at 下午3.14.20.png">
            <a:extLst>
              <a:ext uri="{FF2B5EF4-FFF2-40B4-BE49-F238E27FC236}">
                <a16:creationId xmlns:a16="http://schemas.microsoft.com/office/drawing/2014/main" id="{8E30A0C4-1C2A-0809-2F9F-8D6BEF577F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72"/>
          <a:stretch/>
        </p:blipFill>
        <p:spPr>
          <a:xfrm>
            <a:off x="3304130" y="1074559"/>
            <a:ext cx="3136992" cy="25517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473261-B3A2-859B-19D0-7432D5578F24}"/>
              </a:ext>
            </a:extLst>
          </p:cNvPr>
          <p:cNvSpPr txBox="1"/>
          <p:nvPr/>
        </p:nvSpPr>
        <p:spPr>
          <a:xfrm>
            <a:off x="0" y="25674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u="sng" dirty="0"/>
              <a:t>Cluster</a:t>
            </a:r>
            <a:r>
              <a:rPr lang="zh-CN" altLang="en-US" sz="3200" b="1" u="sng" dirty="0"/>
              <a:t> </a:t>
            </a:r>
            <a:r>
              <a:rPr lang="en-US" altLang="zh-CN" sz="3200" b="1" u="sng" dirty="0"/>
              <a:t>Structures</a:t>
            </a:r>
            <a:endParaRPr lang="en-US" sz="3200" b="1" u="sng" dirty="0">
              <a:effectLst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E84266-6136-5F3E-69A8-678A59E50B70}"/>
              </a:ext>
            </a:extLst>
          </p:cNvPr>
          <p:cNvGrpSpPr/>
          <p:nvPr/>
        </p:nvGrpSpPr>
        <p:grpSpPr>
          <a:xfrm>
            <a:off x="6849536" y="1132655"/>
            <a:ext cx="5150119" cy="1639427"/>
            <a:chOff x="3509938" y="1630882"/>
            <a:chExt cx="4412051" cy="1256523"/>
          </a:xfrm>
        </p:grpSpPr>
        <p:sp>
          <p:nvSpPr>
            <p:cNvPr id="6" name="文本框 40">
              <a:extLst>
                <a:ext uri="{FF2B5EF4-FFF2-40B4-BE49-F238E27FC236}">
                  <a16:creationId xmlns:a16="http://schemas.microsoft.com/office/drawing/2014/main" id="{429D0690-210B-23FB-A3AC-846E42C8C4E4}"/>
                </a:ext>
              </a:extLst>
            </p:cNvPr>
            <p:cNvSpPr txBox="1"/>
            <p:nvPr/>
          </p:nvSpPr>
          <p:spPr>
            <a:xfrm>
              <a:off x="3842070" y="2592343"/>
              <a:ext cx="3959320" cy="247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5-quark</a:t>
              </a:r>
              <a:r>
                <a:rPr lang="zh-CN" altLang="en-US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cluster</a:t>
              </a:r>
              <a:r>
                <a:rPr lang="zh-CN" altLang="en-US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          </a:t>
              </a:r>
              <a:r>
                <a:rPr lang="en-US" altLang="zh-CN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Multi-atom</a:t>
              </a:r>
              <a:r>
                <a:rPr lang="zh-CN" altLang="en-US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cluster</a:t>
              </a:r>
              <a:r>
                <a:rPr lang="zh-CN" altLang="en-US" sz="1500" dirty="0">
                  <a:ea typeface="SimSun" panose="02010600030101010101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      </a:t>
              </a:r>
              <a:r>
                <a:rPr lang="en-US" altLang="zh-CN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Galaxy</a:t>
              </a:r>
              <a:r>
                <a:rPr lang="zh-CN" altLang="en-US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cluster</a:t>
              </a:r>
              <a:endParaRPr lang="en-US" sz="1500" dirty="0">
                <a:ea typeface="SimSun" panose="02010600030101010101" pitchFamily="2" charset="-122"/>
                <a:sym typeface="Times New Roman" panose="02020603050405020304" pitchFamily="18" charset="0"/>
              </a:endParaRPr>
            </a:p>
          </p:txBody>
        </p:sp>
        <p:pic>
          <p:nvPicPr>
            <p:cNvPr id="7" name="图片 41">
              <a:extLst>
                <a:ext uri="{FF2B5EF4-FFF2-40B4-BE49-F238E27FC236}">
                  <a16:creationId xmlns:a16="http://schemas.microsoft.com/office/drawing/2014/main" id="{424BB5B9-B65C-EBA2-E0CA-214DEF2B0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5742" y="1697248"/>
              <a:ext cx="1569563" cy="882879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8" name="矩形 139">
              <a:extLst>
                <a:ext uri="{FF2B5EF4-FFF2-40B4-BE49-F238E27FC236}">
                  <a16:creationId xmlns:a16="http://schemas.microsoft.com/office/drawing/2014/main" id="{1CB10FD2-ED00-F25C-6FFD-B872C390E61C}"/>
                </a:ext>
              </a:extLst>
            </p:cNvPr>
            <p:cNvSpPr/>
            <p:nvPr/>
          </p:nvSpPr>
          <p:spPr>
            <a:xfrm>
              <a:off x="3509938" y="1630882"/>
              <a:ext cx="4412051" cy="1256523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95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sym typeface="Times New Roman" panose="02020603050405020304" pitchFamily="18" charset="0"/>
              </a:endParaRPr>
            </a:p>
          </p:txBody>
        </p:sp>
        <p:pic>
          <p:nvPicPr>
            <p:cNvPr id="9" name="图片 159">
              <a:extLst>
                <a:ext uri="{FF2B5EF4-FFF2-40B4-BE49-F238E27FC236}">
                  <a16:creationId xmlns:a16="http://schemas.microsoft.com/office/drawing/2014/main" id="{D8A10296-EE05-8D56-1682-91CE6ED30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76376" y="1639238"/>
              <a:ext cx="1038749" cy="963531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0" name="图片 160">
              <a:extLst>
                <a:ext uri="{FF2B5EF4-FFF2-40B4-BE49-F238E27FC236}">
                  <a16:creationId xmlns:a16="http://schemas.microsoft.com/office/drawing/2014/main" id="{AC2E45A6-B0CC-2A48-E367-005DD63BD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43613" y="1670103"/>
              <a:ext cx="1121237" cy="889388"/>
            </a:xfrm>
            <a:prstGeom prst="rect">
              <a:avLst/>
            </a:prstGeom>
            <a:effectLst>
              <a:softEdge rad="63500"/>
            </a:effectLst>
          </p:spPr>
        </p:pic>
      </p:grp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1FB14779-FA90-7B08-3D84-32CDC3D71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87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7A8FE5-F7AC-626F-3ECA-34F23847E0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 t="2676" r="2000"/>
          <a:stretch/>
        </p:blipFill>
        <p:spPr>
          <a:xfrm>
            <a:off x="192345" y="1063715"/>
            <a:ext cx="3113563" cy="2393256"/>
          </a:xfrm>
          <a:prstGeom prst="rect">
            <a:avLst/>
          </a:prstGeom>
          <a:ln>
            <a:noFill/>
          </a:ln>
        </p:spPr>
      </p:pic>
      <p:pic>
        <p:nvPicPr>
          <p:cNvPr id="3" name="图片 6" descr="Screen Shot 2014-08-16 at 下午3.14.20.png">
            <a:extLst>
              <a:ext uri="{FF2B5EF4-FFF2-40B4-BE49-F238E27FC236}">
                <a16:creationId xmlns:a16="http://schemas.microsoft.com/office/drawing/2014/main" id="{8E30A0C4-1C2A-0809-2F9F-8D6BEF577F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72"/>
          <a:stretch/>
        </p:blipFill>
        <p:spPr>
          <a:xfrm>
            <a:off x="3304130" y="1074559"/>
            <a:ext cx="3136992" cy="25517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473261-B3A2-859B-19D0-7432D5578F24}"/>
              </a:ext>
            </a:extLst>
          </p:cNvPr>
          <p:cNvSpPr txBox="1"/>
          <p:nvPr/>
        </p:nvSpPr>
        <p:spPr>
          <a:xfrm>
            <a:off x="0" y="25674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u="sng" dirty="0"/>
              <a:t>Cluster</a:t>
            </a:r>
            <a:r>
              <a:rPr lang="zh-CN" altLang="en-US" sz="3200" b="1" u="sng" dirty="0"/>
              <a:t> </a:t>
            </a:r>
            <a:r>
              <a:rPr lang="en-US" altLang="zh-CN" sz="3200" b="1" u="sng" dirty="0"/>
              <a:t>Structures</a:t>
            </a:r>
            <a:endParaRPr lang="en-US" sz="3200" b="1" u="sng" dirty="0">
              <a:effectLst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E84266-6136-5F3E-69A8-678A59E50B70}"/>
              </a:ext>
            </a:extLst>
          </p:cNvPr>
          <p:cNvGrpSpPr/>
          <p:nvPr/>
        </p:nvGrpSpPr>
        <p:grpSpPr>
          <a:xfrm>
            <a:off x="6849536" y="1132655"/>
            <a:ext cx="5150119" cy="1639427"/>
            <a:chOff x="3509938" y="1630882"/>
            <a:chExt cx="4412051" cy="1256523"/>
          </a:xfrm>
        </p:grpSpPr>
        <p:sp>
          <p:nvSpPr>
            <p:cNvPr id="6" name="文本框 40">
              <a:extLst>
                <a:ext uri="{FF2B5EF4-FFF2-40B4-BE49-F238E27FC236}">
                  <a16:creationId xmlns:a16="http://schemas.microsoft.com/office/drawing/2014/main" id="{429D0690-210B-23FB-A3AC-846E42C8C4E4}"/>
                </a:ext>
              </a:extLst>
            </p:cNvPr>
            <p:cNvSpPr txBox="1"/>
            <p:nvPr/>
          </p:nvSpPr>
          <p:spPr>
            <a:xfrm>
              <a:off x="3842070" y="2592343"/>
              <a:ext cx="3959320" cy="247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5-quark</a:t>
              </a:r>
              <a:r>
                <a:rPr lang="zh-CN" altLang="en-US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cluster</a:t>
              </a:r>
              <a:r>
                <a:rPr lang="zh-CN" altLang="en-US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          </a:t>
              </a:r>
              <a:r>
                <a:rPr lang="en-US" altLang="zh-CN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Multi-atom</a:t>
              </a:r>
              <a:r>
                <a:rPr lang="zh-CN" altLang="en-US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cluster</a:t>
              </a:r>
              <a:r>
                <a:rPr lang="zh-CN" altLang="en-US" sz="1500" dirty="0">
                  <a:ea typeface="SimSun" panose="02010600030101010101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      </a:t>
              </a:r>
              <a:r>
                <a:rPr lang="en-US" altLang="zh-CN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Galaxy</a:t>
              </a:r>
              <a:r>
                <a:rPr lang="zh-CN" altLang="en-US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cluster</a:t>
              </a:r>
              <a:endParaRPr lang="en-US" sz="1500" dirty="0">
                <a:ea typeface="SimSun" panose="02010600030101010101" pitchFamily="2" charset="-122"/>
                <a:sym typeface="Times New Roman" panose="02020603050405020304" pitchFamily="18" charset="0"/>
              </a:endParaRPr>
            </a:p>
          </p:txBody>
        </p:sp>
        <p:pic>
          <p:nvPicPr>
            <p:cNvPr id="7" name="图片 41">
              <a:extLst>
                <a:ext uri="{FF2B5EF4-FFF2-40B4-BE49-F238E27FC236}">
                  <a16:creationId xmlns:a16="http://schemas.microsoft.com/office/drawing/2014/main" id="{424BB5B9-B65C-EBA2-E0CA-214DEF2B0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5742" y="1697248"/>
              <a:ext cx="1569563" cy="882879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8" name="矩形 139">
              <a:extLst>
                <a:ext uri="{FF2B5EF4-FFF2-40B4-BE49-F238E27FC236}">
                  <a16:creationId xmlns:a16="http://schemas.microsoft.com/office/drawing/2014/main" id="{1CB10FD2-ED00-F25C-6FFD-B872C390E61C}"/>
                </a:ext>
              </a:extLst>
            </p:cNvPr>
            <p:cNvSpPr/>
            <p:nvPr/>
          </p:nvSpPr>
          <p:spPr>
            <a:xfrm>
              <a:off x="3509938" y="1630882"/>
              <a:ext cx="4412051" cy="1256523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95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sym typeface="Times New Roman" panose="02020603050405020304" pitchFamily="18" charset="0"/>
              </a:endParaRPr>
            </a:p>
          </p:txBody>
        </p:sp>
        <p:pic>
          <p:nvPicPr>
            <p:cNvPr id="9" name="图片 159">
              <a:extLst>
                <a:ext uri="{FF2B5EF4-FFF2-40B4-BE49-F238E27FC236}">
                  <a16:creationId xmlns:a16="http://schemas.microsoft.com/office/drawing/2014/main" id="{D8A10296-EE05-8D56-1682-91CE6ED30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76376" y="1639238"/>
              <a:ext cx="1038749" cy="963531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0" name="图片 160">
              <a:extLst>
                <a:ext uri="{FF2B5EF4-FFF2-40B4-BE49-F238E27FC236}">
                  <a16:creationId xmlns:a16="http://schemas.microsoft.com/office/drawing/2014/main" id="{AC2E45A6-B0CC-2A48-E367-005DD63BD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43613" y="1670103"/>
              <a:ext cx="1121237" cy="889388"/>
            </a:xfrm>
            <a:prstGeom prst="rect">
              <a:avLst/>
            </a:prstGeom>
            <a:effectLst>
              <a:softEdge rad="63500"/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53B668-0A4E-72C3-CE31-1CA0A83C9ED6}"/>
              </a:ext>
            </a:extLst>
          </p:cNvPr>
          <p:cNvGrpSpPr/>
          <p:nvPr/>
        </p:nvGrpSpPr>
        <p:grpSpPr>
          <a:xfrm>
            <a:off x="341728" y="3815029"/>
            <a:ext cx="8388366" cy="2205982"/>
            <a:chOff x="1344693" y="3278194"/>
            <a:chExt cx="7647185" cy="2205982"/>
          </a:xfrm>
        </p:grpSpPr>
        <p:pic>
          <p:nvPicPr>
            <p:cNvPr id="12" name="图片 114">
              <a:extLst>
                <a:ext uri="{FF2B5EF4-FFF2-40B4-BE49-F238E27FC236}">
                  <a16:creationId xmlns:a16="http://schemas.microsoft.com/office/drawing/2014/main" id="{039EBF0D-3623-21EE-7678-52ED8F43B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0194" b="57372"/>
            <a:stretch/>
          </p:blipFill>
          <p:spPr>
            <a:xfrm>
              <a:off x="2383498" y="3336931"/>
              <a:ext cx="597847" cy="5473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19">
                  <a:extLst>
                    <a:ext uri="{FF2B5EF4-FFF2-40B4-BE49-F238E27FC236}">
                      <a16:creationId xmlns:a16="http://schemas.microsoft.com/office/drawing/2014/main" id="{5F88EDDE-87F6-A040-CFC2-DBCA4FB9E064}"/>
                    </a:ext>
                  </a:extLst>
                </p:cNvPr>
                <p:cNvSpPr txBox="1"/>
                <p:nvPr/>
              </p:nvSpPr>
              <p:spPr>
                <a:xfrm>
                  <a:off x="3934582" y="5145622"/>
                  <a:ext cx="260590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>
                          <a:latin typeface="Cambria Math" panose="02040503050406030204" pitchFamily="18" charset="0"/>
                          <a:ea typeface="微软雅黑 Light" panose="020B0502040204020203" pitchFamily="34" charset="-122"/>
                          <a:sym typeface="Times New Roman" panose="02020603050405020304" pitchFamily="18" charset="0"/>
                        </a:rPr>
                        <m:t>3</m:t>
                      </m:r>
                      <m:r>
                        <a:rPr lang="en-US" sz="1600">
                          <a:latin typeface="Cambria Math" panose="02040503050406030204" pitchFamily="18" charset="0"/>
                          <a:ea typeface="微软雅黑 Light" panose="020B0502040204020203" pitchFamily="34" charset="-122"/>
                          <a:sym typeface="Times New Roman" panose="02020603050405020304" pitchFamily="18" charset="0"/>
                        </a:rPr>
                        <m:t>𝛼</m:t>
                      </m:r>
                      <m:r>
                        <a:rPr lang="en-US" sz="1600">
                          <a:latin typeface="Cambria Math" panose="02040503050406030204" pitchFamily="18" charset="0"/>
                          <a:ea typeface="微软雅黑 Light" panose="020B0502040204020203" pitchFamily="34" charset="-122"/>
                          <a:sym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altLang="zh-CN" sz="1600" dirty="0">
                      <a:ea typeface="SimSun" panose="02010600030101010101" pitchFamily="2" charset="-122"/>
                      <a:sym typeface="Times New Roman" panose="02020603050405020304" pitchFamily="18" charset="0"/>
                    </a:rPr>
                    <a:t>Bose-Einstein condensate</a:t>
                  </a:r>
                  <a:endParaRPr lang="en-US" sz="1600" dirty="0">
                    <a:ea typeface="SimSun" panose="02010600030101010101" pitchFamily="2" charset="-122"/>
                    <a:sym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文本框 119">
                  <a:extLst>
                    <a:ext uri="{FF2B5EF4-FFF2-40B4-BE49-F238E27FC236}">
                      <a16:creationId xmlns:a16="http://schemas.microsoft.com/office/drawing/2014/main" id="{5F88EDDE-87F6-A040-CFC2-DBCA4FB9E0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4582" y="5145622"/>
                  <a:ext cx="2605906" cy="338554"/>
                </a:xfrm>
                <a:prstGeom prst="rect">
                  <a:avLst/>
                </a:prstGeom>
                <a:blipFill>
                  <a:blip r:embed="rId8"/>
                  <a:stretch>
                    <a:fillRect t="-7143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1C74F35-5A28-6BFC-C141-72E37FDB3938}"/>
                </a:ext>
              </a:extLst>
            </p:cNvPr>
            <p:cNvGrpSpPr/>
            <p:nvPr/>
          </p:nvGrpSpPr>
          <p:grpSpPr>
            <a:xfrm>
              <a:off x="6662615" y="4043912"/>
              <a:ext cx="1937503" cy="1144675"/>
              <a:chOff x="6554274" y="3734679"/>
              <a:chExt cx="1937503" cy="1144675"/>
            </a:xfrm>
          </p:grpSpPr>
          <p:pic>
            <p:nvPicPr>
              <p:cNvPr id="41" name="图片 120">
                <a:extLst>
                  <a:ext uri="{FF2B5EF4-FFF2-40B4-BE49-F238E27FC236}">
                    <a16:creationId xmlns:a16="http://schemas.microsoft.com/office/drawing/2014/main" id="{FF3D4788-378D-C681-E6DC-A7D6459A73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54274" y="3734679"/>
                <a:ext cx="1937503" cy="1144675"/>
              </a:xfrm>
              <a:prstGeom prst="rect">
                <a:avLst/>
              </a:prstGeom>
            </p:spPr>
          </p:pic>
          <p:cxnSp>
            <p:nvCxnSpPr>
              <p:cNvPr id="42" name="直接连接符 131">
                <a:extLst>
                  <a:ext uri="{FF2B5EF4-FFF2-40B4-BE49-F238E27FC236}">
                    <a16:creationId xmlns:a16="http://schemas.microsoft.com/office/drawing/2014/main" id="{44F3F926-6594-2E4A-0099-E5ABC6D618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5597" y="4043738"/>
                <a:ext cx="1474311" cy="0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132">
                <a:extLst>
                  <a:ext uri="{FF2B5EF4-FFF2-40B4-BE49-F238E27FC236}">
                    <a16:creationId xmlns:a16="http://schemas.microsoft.com/office/drawing/2014/main" id="{D3A02D28-F1D6-2530-3370-15B806EBDE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5593" y="4751926"/>
                <a:ext cx="1501384" cy="0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箭头连接符 134">
                <a:extLst>
                  <a:ext uri="{FF2B5EF4-FFF2-40B4-BE49-F238E27FC236}">
                    <a16:creationId xmlns:a16="http://schemas.microsoft.com/office/drawing/2014/main" id="{451762C0-BF92-AF03-D56E-2F8B0D307A69}"/>
                  </a:ext>
                </a:extLst>
              </p:cNvPr>
              <p:cNvCxnSpPr/>
              <p:nvPr/>
            </p:nvCxnSpPr>
            <p:spPr>
              <a:xfrm>
                <a:off x="7531151" y="4059678"/>
                <a:ext cx="0" cy="692248"/>
              </a:xfrm>
              <a:prstGeom prst="straightConnector1">
                <a:avLst/>
              </a:prstGeom>
              <a:ln w="1905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文本框 135">
                <a:extLst>
                  <a:ext uri="{FF2B5EF4-FFF2-40B4-BE49-F238E27FC236}">
                    <a16:creationId xmlns:a16="http://schemas.microsoft.com/office/drawing/2014/main" id="{147B619B-0EA2-B354-2C1E-0C955C62C919}"/>
                  </a:ext>
                </a:extLst>
              </p:cNvPr>
              <p:cNvSpPr txBox="1"/>
              <p:nvPr/>
            </p:nvSpPr>
            <p:spPr>
              <a:xfrm>
                <a:off x="7476827" y="4209598"/>
                <a:ext cx="321793" cy="415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1" dirty="0">
                    <a:ea typeface="SimSun" panose="02010600030101010101" pitchFamily="2" charset="-122"/>
                    <a:sym typeface="Times New Roman" panose="02020603050405020304" pitchFamily="18" charset="0"/>
                  </a:rPr>
                  <a:t>12 </a:t>
                </a:r>
              </a:p>
              <a:p>
                <a:r>
                  <a:rPr lang="en-US" sz="1051" dirty="0" err="1">
                    <a:ea typeface="SimSun" panose="02010600030101010101" pitchFamily="2" charset="-122"/>
                    <a:sym typeface="Times New Roman" panose="02020603050405020304" pitchFamily="18" charset="0"/>
                  </a:rPr>
                  <a:t>fm</a:t>
                </a:r>
                <a:endParaRPr lang="en-US" sz="1051" dirty="0">
                  <a:ea typeface="SimSun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38">
                  <a:extLst>
                    <a:ext uri="{FF2B5EF4-FFF2-40B4-BE49-F238E27FC236}">
                      <a16:creationId xmlns:a16="http://schemas.microsoft.com/office/drawing/2014/main" id="{92EA5746-02F7-C8FB-03B3-CFF1E10A3E80}"/>
                    </a:ext>
                  </a:extLst>
                </p:cNvPr>
                <p:cNvSpPr txBox="1"/>
                <p:nvPr/>
              </p:nvSpPr>
              <p:spPr>
                <a:xfrm>
                  <a:off x="6907289" y="5145622"/>
                  <a:ext cx="149135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600" dirty="0">
                      <a:ea typeface="SimSun" panose="02010600030101010101" pitchFamily="2" charset="-122"/>
                      <a:sym typeface="Times New Roman" panose="02020603050405020304" pitchFamily="18" charset="0"/>
                    </a:rPr>
                    <a:t>Halo</a:t>
                  </a:r>
                  <a:r>
                    <a:rPr lang="zh-CN" altLang="en-US" sz="1600" dirty="0">
                      <a:ea typeface="SimSun" panose="02010600030101010101" pitchFamily="2" charset="-122"/>
                      <a:sym typeface="Times New Roman" panose="02020603050405020304" pitchFamily="18" charset="0"/>
                    </a:rPr>
                    <a:t> </a:t>
                  </a:r>
                  <a:r>
                    <a:rPr lang="en-US" altLang="zh-CN" sz="1600" dirty="0">
                      <a:ea typeface="SimSun" panose="02010600030101010101" pitchFamily="2" charset="-122"/>
                      <a:sym typeface="Times New Roman" panose="02020603050405020304" pitchFamily="18" charset="0"/>
                    </a:rPr>
                    <a:t>type</a:t>
                  </a:r>
                  <a:r>
                    <a:rPr lang="zh-CN" altLang="en-US" sz="1600" dirty="0">
                      <a:ea typeface="SimSun" panose="02010600030101010101" pitchFamily="2" charset="-122"/>
                      <a:sym typeface="Times New Roman" panose="02020603050405020304" pitchFamily="18" charset="0"/>
                    </a:rPr>
                    <a:t> </a:t>
                  </a:r>
                  <a:r>
                    <a:rPr lang="en-US" altLang="zh-CN" sz="1600" dirty="0">
                      <a:ea typeface="SimSun" panose="02010600030101010101" pitchFamily="2" charset="-122"/>
                      <a:sym typeface="Times New Roman" panose="02020603050405020304" pitchFamily="18" charset="0"/>
                    </a:rPr>
                    <a:t>for</a:t>
                  </a:r>
                  <a:r>
                    <a:rPr lang="zh-CN" altLang="en-US" sz="1600" dirty="0">
                      <a:ea typeface="SimSun" panose="02010600030101010101" pitchFamily="2" charset="-122"/>
                      <a:sym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600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Times New Roman" panose="02020603050405020304" pitchFamily="18" charset="0"/>
                        </a:rPr>
                        <m:t>11</m:t>
                      </m:r>
                      <m:r>
                        <m:rPr>
                          <m:sty m:val="p"/>
                        </m:rPr>
                        <a:rPr lang="en-US" sz="1600" b="0" i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Times New Roman" panose="02020603050405020304" pitchFamily="18" charset="0"/>
                        </a:rPr>
                        <m:t>Li</m:t>
                      </m:r>
                    </m:oMath>
                  </a14:m>
                  <a:endParaRPr lang="en-US" sz="1600" dirty="0">
                    <a:ea typeface="SimSun" panose="02010600030101010101" pitchFamily="2" charset="-122"/>
                    <a:sym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文本框 138">
                  <a:extLst>
                    <a:ext uri="{FF2B5EF4-FFF2-40B4-BE49-F238E27FC236}">
                      <a16:creationId xmlns:a16="http://schemas.microsoft.com/office/drawing/2014/main" id="{92EA5746-02F7-C8FB-03B3-CFF1E10A3E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289" y="5145622"/>
                  <a:ext cx="1491352" cy="338554"/>
                </a:xfrm>
                <a:prstGeom prst="rect">
                  <a:avLst/>
                </a:prstGeom>
                <a:blipFill>
                  <a:blip r:embed="rId10"/>
                  <a:stretch>
                    <a:fillRect l="-2326" t="-7143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矩形 140">
              <a:extLst>
                <a:ext uri="{FF2B5EF4-FFF2-40B4-BE49-F238E27FC236}">
                  <a16:creationId xmlns:a16="http://schemas.microsoft.com/office/drawing/2014/main" id="{1A38B7A1-6CA2-16A7-B19A-F7A3BC858072}"/>
                </a:ext>
              </a:extLst>
            </p:cNvPr>
            <p:cNvSpPr/>
            <p:nvPr/>
          </p:nvSpPr>
          <p:spPr>
            <a:xfrm>
              <a:off x="1344693" y="3278194"/>
              <a:ext cx="7647185" cy="2201035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95" dirty="0">
                <a:latin typeface="SimSun" panose="02010600030101010101" pitchFamily="2" charset="-122"/>
                <a:ea typeface="SimSun" panose="02010600030101010101" pitchFamily="2" charset="-122"/>
                <a:sym typeface="Times New Roman" panose="02020603050405020304" pitchFamily="18" charset="0"/>
              </a:endParaRPr>
            </a:p>
          </p:txBody>
        </p:sp>
        <p:pic>
          <p:nvPicPr>
            <p:cNvPr id="17" name="图片 1">
              <a:extLst>
                <a:ext uri="{FF2B5EF4-FFF2-40B4-BE49-F238E27FC236}">
                  <a16:creationId xmlns:a16="http://schemas.microsoft.com/office/drawing/2014/main" id="{72612C48-8DD6-B97D-7953-5766CE78B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96214" y="3331731"/>
              <a:ext cx="648312" cy="54734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05FF825-8531-043B-C62D-D54CA32F1D7F}"/>
                </a:ext>
              </a:extLst>
            </p:cNvPr>
            <p:cNvGrpSpPr/>
            <p:nvPr/>
          </p:nvGrpSpPr>
          <p:grpSpPr>
            <a:xfrm>
              <a:off x="4170895" y="3653480"/>
              <a:ext cx="1855343" cy="1812420"/>
              <a:chOff x="4171876" y="3377619"/>
              <a:chExt cx="1855343" cy="181242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64B7DDE-21A8-3C05-C9B4-87103F0008D9}"/>
                  </a:ext>
                </a:extLst>
              </p:cNvPr>
              <p:cNvGrpSpPr/>
              <p:nvPr/>
            </p:nvGrpSpPr>
            <p:grpSpPr>
              <a:xfrm>
                <a:off x="4171876" y="3377619"/>
                <a:ext cx="1855343" cy="1812420"/>
                <a:chOff x="4171876" y="3377619"/>
                <a:chExt cx="1855343" cy="1812420"/>
              </a:xfrm>
            </p:grpSpPr>
            <p:sp>
              <p:nvSpPr>
                <p:cNvPr id="25" name="椭圆 49">
                  <a:extLst>
                    <a:ext uri="{FF2B5EF4-FFF2-40B4-BE49-F238E27FC236}">
                      <a16:creationId xmlns:a16="http://schemas.microsoft.com/office/drawing/2014/main" id="{9F39AF70-92FB-759B-BBA5-8E93A5858FF8}"/>
                    </a:ext>
                  </a:extLst>
                </p:cNvPr>
                <p:cNvSpPr/>
                <p:nvPr/>
              </p:nvSpPr>
              <p:spPr>
                <a:xfrm>
                  <a:off x="4171876" y="3377619"/>
                  <a:ext cx="1855343" cy="181242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  <a:effectLst>
                  <a:softEdge rad="635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95" dirty="0">
                    <a:latin typeface="SimSun" panose="02010600030101010101" pitchFamily="2" charset="-122"/>
                    <a:ea typeface="SimSun" panose="02010600030101010101" pitchFamily="2" charset="-122"/>
                    <a:sym typeface="Times New Roman" panose="02020603050405020304" pitchFamily="18" charset="0"/>
                  </a:endParaRPr>
                </a:p>
              </p:txBody>
            </p:sp>
            <p:grpSp>
              <p:nvGrpSpPr>
                <p:cNvPr id="26" name="组合 51">
                  <a:extLst>
                    <a:ext uri="{FF2B5EF4-FFF2-40B4-BE49-F238E27FC236}">
                      <a16:creationId xmlns:a16="http://schemas.microsoft.com/office/drawing/2014/main" id="{C6CEBC8B-9CFE-81EF-01EA-F496F4AD8B87}"/>
                    </a:ext>
                  </a:extLst>
                </p:cNvPr>
                <p:cNvGrpSpPr/>
                <p:nvPr/>
              </p:nvGrpSpPr>
              <p:grpSpPr>
                <a:xfrm>
                  <a:off x="4803098" y="3862596"/>
                  <a:ext cx="348329" cy="316431"/>
                  <a:chOff x="6022926" y="3383694"/>
                  <a:chExt cx="464438" cy="421906"/>
                </a:xfrm>
              </p:grpSpPr>
              <p:sp>
                <p:nvSpPr>
                  <p:cNvPr id="37" name="椭圆 52">
                    <a:extLst>
                      <a:ext uri="{FF2B5EF4-FFF2-40B4-BE49-F238E27FC236}">
                        <a16:creationId xmlns:a16="http://schemas.microsoft.com/office/drawing/2014/main" id="{69AB7AE3-B8A4-AF28-BCB0-5386BFBC04C1}"/>
                      </a:ext>
                    </a:extLst>
                  </p:cNvPr>
                  <p:cNvSpPr/>
                  <p:nvPr/>
                </p:nvSpPr>
                <p:spPr>
                  <a:xfrm>
                    <a:off x="6022926" y="3383694"/>
                    <a:ext cx="274751" cy="274751"/>
                  </a:xfrm>
                  <a:prstGeom prst="ellipse">
                    <a:avLst/>
                  </a:prstGeom>
                  <a:solidFill>
                    <a:srgbClr val="EA373F"/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95" dirty="0">
                      <a:latin typeface="SimSun" panose="02010600030101010101" pitchFamily="2" charset="-122"/>
                      <a:ea typeface="SimSun" panose="02010600030101010101" pitchFamily="2" charset="-122"/>
                      <a:sym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8" name="椭圆 53">
                    <a:extLst>
                      <a:ext uri="{FF2B5EF4-FFF2-40B4-BE49-F238E27FC236}">
                        <a16:creationId xmlns:a16="http://schemas.microsoft.com/office/drawing/2014/main" id="{3F72E4C7-A5CD-8182-FBDB-AC9E4299A8B6}"/>
                      </a:ext>
                    </a:extLst>
                  </p:cNvPr>
                  <p:cNvSpPr/>
                  <p:nvPr/>
                </p:nvSpPr>
                <p:spPr>
                  <a:xfrm>
                    <a:off x="6212613" y="3383694"/>
                    <a:ext cx="274751" cy="274751"/>
                  </a:xfrm>
                  <a:prstGeom prst="ellipse">
                    <a:avLst/>
                  </a:prstGeom>
                  <a:solidFill>
                    <a:srgbClr val="6487FF"/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95" dirty="0">
                      <a:latin typeface="SimSun" panose="02010600030101010101" pitchFamily="2" charset="-122"/>
                      <a:ea typeface="SimSun" panose="02010600030101010101" pitchFamily="2" charset="-122"/>
                      <a:sym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9" name="椭圆 54">
                    <a:extLst>
                      <a:ext uri="{FF2B5EF4-FFF2-40B4-BE49-F238E27FC236}">
                        <a16:creationId xmlns:a16="http://schemas.microsoft.com/office/drawing/2014/main" id="{835BC3E5-6192-A068-777F-7B275A107633}"/>
                      </a:ext>
                    </a:extLst>
                  </p:cNvPr>
                  <p:cNvSpPr/>
                  <p:nvPr/>
                </p:nvSpPr>
                <p:spPr>
                  <a:xfrm>
                    <a:off x="6212612" y="3530849"/>
                    <a:ext cx="274751" cy="274751"/>
                  </a:xfrm>
                  <a:prstGeom prst="ellipse">
                    <a:avLst/>
                  </a:prstGeom>
                  <a:solidFill>
                    <a:srgbClr val="EA373F"/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95" dirty="0">
                      <a:latin typeface="SimSun" panose="02010600030101010101" pitchFamily="2" charset="-122"/>
                      <a:ea typeface="SimSun" panose="02010600030101010101" pitchFamily="2" charset="-122"/>
                      <a:sym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0" name="椭圆 55">
                    <a:extLst>
                      <a:ext uri="{FF2B5EF4-FFF2-40B4-BE49-F238E27FC236}">
                        <a16:creationId xmlns:a16="http://schemas.microsoft.com/office/drawing/2014/main" id="{47E29DB4-6522-E7FB-B1D6-FCCE9B0C34B8}"/>
                      </a:ext>
                    </a:extLst>
                  </p:cNvPr>
                  <p:cNvSpPr/>
                  <p:nvPr/>
                </p:nvSpPr>
                <p:spPr>
                  <a:xfrm>
                    <a:off x="6022926" y="3530849"/>
                    <a:ext cx="274751" cy="274751"/>
                  </a:xfrm>
                  <a:prstGeom prst="ellipse">
                    <a:avLst/>
                  </a:prstGeom>
                  <a:solidFill>
                    <a:srgbClr val="6487FF"/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95" dirty="0">
                      <a:latin typeface="SimSun" panose="02010600030101010101" pitchFamily="2" charset="-122"/>
                      <a:ea typeface="SimSun" panose="02010600030101010101" pitchFamily="2" charset="-122"/>
                      <a:sym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7" name="组合 56">
                  <a:extLst>
                    <a:ext uri="{FF2B5EF4-FFF2-40B4-BE49-F238E27FC236}">
                      <a16:creationId xmlns:a16="http://schemas.microsoft.com/office/drawing/2014/main" id="{1650482E-175D-92AC-B99E-404CF4BE14D8}"/>
                    </a:ext>
                  </a:extLst>
                </p:cNvPr>
                <p:cNvGrpSpPr/>
                <p:nvPr/>
              </p:nvGrpSpPr>
              <p:grpSpPr>
                <a:xfrm>
                  <a:off x="5293690" y="4084599"/>
                  <a:ext cx="348329" cy="316431"/>
                  <a:chOff x="6022926" y="3383694"/>
                  <a:chExt cx="464438" cy="421906"/>
                </a:xfrm>
              </p:grpSpPr>
              <p:sp>
                <p:nvSpPr>
                  <p:cNvPr id="33" name="椭圆 57">
                    <a:extLst>
                      <a:ext uri="{FF2B5EF4-FFF2-40B4-BE49-F238E27FC236}">
                        <a16:creationId xmlns:a16="http://schemas.microsoft.com/office/drawing/2014/main" id="{BF73C133-9946-308C-1616-FC3D21264C00}"/>
                      </a:ext>
                    </a:extLst>
                  </p:cNvPr>
                  <p:cNvSpPr/>
                  <p:nvPr/>
                </p:nvSpPr>
                <p:spPr>
                  <a:xfrm>
                    <a:off x="6022926" y="3383694"/>
                    <a:ext cx="274751" cy="274751"/>
                  </a:xfrm>
                  <a:prstGeom prst="ellipse">
                    <a:avLst/>
                  </a:prstGeom>
                  <a:solidFill>
                    <a:srgbClr val="EA373F"/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95" dirty="0">
                      <a:latin typeface="SimSun" panose="02010600030101010101" pitchFamily="2" charset="-122"/>
                      <a:ea typeface="SimSun" panose="02010600030101010101" pitchFamily="2" charset="-122"/>
                      <a:sym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4" name="椭圆 58">
                    <a:extLst>
                      <a:ext uri="{FF2B5EF4-FFF2-40B4-BE49-F238E27FC236}">
                        <a16:creationId xmlns:a16="http://schemas.microsoft.com/office/drawing/2014/main" id="{A49AD5AB-317A-CB61-C446-A74F7D77D09C}"/>
                      </a:ext>
                    </a:extLst>
                  </p:cNvPr>
                  <p:cNvSpPr/>
                  <p:nvPr/>
                </p:nvSpPr>
                <p:spPr>
                  <a:xfrm>
                    <a:off x="6212613" y="3383694"/>
                    <a:ext cx="274751" cy="274751"/>
                  </a:xfrm>
                  <a:prstGeom prst="ellipse">
                    <a:avLst/>
                  </a:prstGeom>
                  <a:solidFill>
                    <a:srgbClr val="6487FF"/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95" dirty="0">
                      <a:latin typeface="SimSun" panose="02010600030101010101" pitchFamily="2" charset="-122"/>
                      <a:ea typeface="SimSun" panose="02010600030101010101" pitchFamily="2" charset="-122"/>
                      <a:sym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5" name="椭圆 59">
                    <a:extLst>
                      <a:ext uri="{FF2B5EF4-FFF2-40B4-BE49-F238E27FC236}">
                        <a16:creationId xmlns:a16="http://schemas.microsoft.com/office/drawing/2014/main" id="{845B47C0-86E6-0A5F-39B7-3A26B83D4ED2}"/>
                      </a:ext>
                    </a:extLst>
                  </p:cNvPr>
                  <p:cNvSpPr/>
                  <p:nvPr/>
                </p:nvSpPr>
                <p:spPr>
                  <a:xfrm>
                    <a:off x="6212612" y="3530849"/>
                    <a:ext cx="274751" cy="274751"/>
                  </a:xfrm>
                  <a:prstGeom prst="ellipse">
                    <a:avLst/>
                  </a:prstGeom>
                  <a:solidFill>
                    <a:srgbClr val="EA373F"/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95" dirty="0">
                      <a:latin typeface="SimSun" panose="02010600030101010101" pitchFamily="2" charset="-122"/>
                      <a:ea typeface="SimSun" panose="02010600030101010101" pitchFamily="2" charset="-122"/>
                      <a:sym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6" name="椭圆 60">
                    <a:extLst>
                      <a:ext uri="{FF2B5EF4-FFF2-40B4-BE49-F238E27FC236}">
                        <a16:creationId xmlns:a16="http://schemas.microsoft.com/office/drawing/2014/main" id="{59AC4B3D-C5A8-D6EC-C6D0-28495245D161}"/>
                      </a:ext>
                    </a:extLst>
                  </p:cNvPr>
                  <p:cNvSpPr/>
                  <p:nvPr/>
                </p:nvSpPr>
                <p:spPr>
                  <a:xfrm>
                    <a:off x="6022926" y="3530849"/>
                    <a:ext cx="274751" cy="274751"/>
                  </a:xfrm>
                  <a:prstGeom prst="ellipse">
                    <a:avLst/>
                  </a:prstGeom>
                  <a:solidFill>
                    <a:srgbClr val="6487FF"/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95" dirty="0">
                      <a:latin typeface="SimSun" panose="02010600030101010101" pitchFamily="2" charset="-122"/>
                      <a:ea typeface="SimSun" panose="02010600030101010101" pitchFamily="2" charset="-122"/>
                      <a:sym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8" name="组合 61">
                  <a:extLst>
                    <a:ext uri="{FF2B5EF4-FFF2-40B4-BE49-F238E27FC236}">
                      <a16:creationId xmlns:a16="http://schemas.microsoft.com/office/drawing/2014/main" id="{62C1D898-49E3-C880-1ED8-80F88304323E}"/>
                    </a:ext>
                  </a:extLst>
                </p:cNvPr>
                <p:cNvGrpSpPr/>
                <p:nvPr/>
              </p:nvGrpSpPr>
              <p:grpSpPr>
                <a:xfrm>
                  <a:off x="4731965" y="4401028"/>
                  <a:ext cx="348329" cy="316431"/>
                  <a:chOff x="6022926" y="3383694"/>
                  <a:chExt cx="464438" cy="421906"/>
                </a:xfrm>
              </p:grpSpPr>
              <p:sp>
                <p:nvSpPr>
                  <p:cNvPr id="29" name="椭圆 62">
                    <a:extLst>
                      <a:ext uri="{FF2B5EF4-FFF2-40B4-BE49-F238E27FC236}">
                        <a16:creationId xmlns:a16="http://schemas.microsoft.com/office/drawing/2014/main" id="{8979E2DD-8388-FA45-E757-34748DABAD10}"/>
                      </a:ext>
                    </a:extLst>
                  </p:cNvPr>
                  <p:cNvSpPr/>
                  <p:nvPr/>
                </p:nvSpPr>
                <p:spPr>
                  <a:xfrm>
                    <a:off x="6022926" y="3383694"/>
                    <a:ext cx="274751" cy="274751"/>
                  </a:xfrm>
                  <a:prstGeom prst="ellipse">
                    <a:avLst/>
                  </a:prstGeom>
                  <a:solidFill>
                    <a:srgbClr val="EA373F"/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95" dirty="0">
                      <a:latin typeface="SimSun" panose="02010600030101010101" pitchFamily="2" charset="-122"/>
                      <a:ea typeface="SimSun" panose="02010600030101010101" pitchFamily="2" charset="-122"/>
                      <a:sym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0" name="椭圆 63">
                    <a:extLst>
                      <a:ext uri="{FF2B5EF4-FFF2-40B4-BE49-F238E27FC236}">
                        <a16:creationId xmlns:a16="http://schemas.microsoft.com/office/drawing/2014/main" id="{ACDB9A02-26B9-A4DA-C34C-20604E80929E}"/>
                      </a:ext>
                    </a:extLst>
                  </p:cNvPr>
                  <p:cNvSpPr/>
                  <p:nvPr/>
                </p:nvSpPr>
                <p:spPr>
                  <a:xfrm>
                    <a:off x="6212613" y="3383694"/>
                    <a:ext cx="274751" cy="274751"/>
                  </a:xfrm>
                  <a:prstGeom prst="ellipse">
                    <a:avLst/>
                  </a:prstGeom>
                  <a:solidFill>
                    <a:srgbClr val="6487FF"/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95" dirty="0">
                      <a:latin typeface="SimSun" panose="02010600030101010101" pitchFamily="2" charset="-122"/>
                      <a:ea typeface="SimSun" panose="02010600030101010101" pitchFamily="2" charset="-122"/>
                      <a:sym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1" name="椭圆 64">
                    <a:extLst>
                      <a:ext uri="{FF2B5EF4-FFF2-40B4-BE49-F238E27FC236}">
                        <a16:creationId xmlns:a16="http://schemas.microsoft.com/office/drawing/2014/main" id="{3978D66F-56B8-8FBF-5E6A-A5471ECCC73B}"/>
                      </a:ext>
                    </a:extLst>
                  </p:cNvPr>
                  <p:cNvSpPr/>
                  <p:nvPr/>
                </p:nvSpPr>
                <p:spPr>
                  <a:xfrm>
                    <a:off x="6212612" y="3530849"/>
                    <a:ext cx="274751" cy="274751"/>
                  </a:xfrm>
                  <a:prstGeom prst="ellipse">
                    <a:avLst/>
                  </a:prstGeom>
                  <a:solidFill>
                    <a:srgbClr val="EA373F"/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95" dirty="0">
                      <a:latin typeface="SimSun" panose="02010600030101010101" pitchFamily="2" charset="-122"/>
                      <a:ea typeface="SimSun" panose="02010600030101010101" pitchFamily="2" charset="-122"/>
                      <a:sym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" name="椭圆 65">
                    <a:extLst>
                      <a:ext uri="{FF2B5EF4-FFF2-40B4-BE49-F238E27FC236}">
                        <a16:creationId xmlns:a16="http://schemas.microsoft.com/office/drawing/2014/main" id="{B0E9E122-2E37-B267-656D-F35626502D7A}"/>
                      </a:ext>
                    </a:extLst>
                  </p:cNvPr>
                  <p:cNvSpPr/>
                  <p:nvPr/>
                </p:nvSpPr>
                <p:spPr>
                  <a:xfrm>
                    <a:off x="6022926" y="3530849"/>
                    <a:ext cx="274751" cy="274751"/>
                  </a:xfrm>
                  <a:prstGeom prst="ellipse">
                    <a:avLst/>
                  </a:prstGeom>
                  <a:solidFill>
                    <a:srgbClr val="6487FF"/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95" dirty="0">
                      <a:latin typeface="SimSun" panose="02010600030101010101" pitchFamily="2" charset="-122"/>
                      <a:ea typeface="SimSun" panose="02010600030101010101" pitchFamily="2" charset="-122"/>
                      <a:sym typeface="Times New Roman" panose="02020603050405020304" pitchFamily="18" charset="0"/>
                    </a:endParaRPr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矩形 2">
                    <a:extLst>
                      <a:ext uri="{FF2B5EF4-FFF2-40B4-BE49-F238E27FC236}">
                        <a16:creationId xmlns:a16="http://schemas.microsoft.com/office/drawing/2014/main" id="{F72E3284-D450-BE0A-BF95-95C3DF9E30C4}"/>
                      </a:ext>
                    </a:extLst>
                  </p:cNvPr>
                  <p:cNvSpPr/>
                  <p:nvPr/>
                </p:nvSpPr>
                <p:spPr>
                  <a:xfrm>
                    <a:off x="5238516" y="4538324"/>
                    <a:ext cx="764586" cy="33143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500" baseline="30000" dirty="0">
                        <a:ea typeface="SimSun" panose="02010600030101010101" pitchFamily="2" charset="-122"/>
                        <a:sym typeface="Times New Roman" panose="02020603050405020304" pitchFamily="18" charset="0"/>
                      </a:rPr>
                      <a:t>12</a:t>
                    </a:r>
                    <a:r>
                      <a:rPr lang="en-US" sz="1500" dirty="0">
                        <a:ea typeface="SimSun" panose="02010600030101010101" pitchFamily="2" charset="-122"/>
                        <a:sym typeface="Times New Roman" panose="02020603050405020304" pitchFamily="18" charset="0"/>
                      </a:rPr>
                      <a:t>C </a:t>
                    </a:r>
                    <a:r>
                      <a:rPr lang="en-US" altLang="zh-CN" sz="1500" dirty="0">
                        <a:ea typeface="SimSun" panose="02010600030101010101" pitchFamily="2" charset="-122"/>
                        <a:sym typeface="Times New Roman" panose="02020603050405020304" pitchFamily="18" charset="0"/>
                      </a:rPr>
                      <a:t>(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15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15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0</m:t>
                            </m:r>
                          </m:e>
                          <m:sub>
                            <m:r>
                              <a:rPr lang="en-US" sz="15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zh-CN" sz="15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+</m:t>
                            </m:r>
                          </m:sup>
                        </m:sSubSup>
                      </m:oMath>
                    </a14:m>
                    <a:r>
                      <a:rPr lang="en-US" altLang="zh-CN" sz="1500" dirty="0">
                        <a:ea typeface="SimSun" panose="02010600030101010101" pitchFamily="2" charset="-122"/>
                        <a:sym typeface="Times New Roman" panose="02020603050405020304" pitchFamily="18" charset="0"/>
                      </a:rPr>
                      <a:t>)</a:t>
                    </a:r>
                    <a:r>
                      <a:rPr lang="en-US" sz="1500" dirty="0">
                        <a:ea typeface="SimSun" panose="02010600030101010101" pitchFamily="2" charset="-122"/>
                        <a:sym typeface="Times New Roman" panose="02020603050405020304" pitchFamily="18" charset="0"/>
                      </a:rPr>
                      <a:t> </a:t>
                    </a:r>
                    <a:endParaRPr lang="en-US" sz="1500" dirty="0">
                      <a:ea typeface="SimSun" panose="02010600030101010101" pitchFamily="2" charset="-122"/>
                    </a:endParaRPr>
                  </a:p>
                </p:txBody>
              </p:sp>
            </mc:Choice>
            <mc:Fallback xmlns="">
              <p:sp>
                <p:nvSpPr>
                  <p:cNvPr id="43" name="矩形 2">
                    <a:extLst>
                      <a:ext uri="{FF2B5EF4-FFF2-40B4-BE49-F238E27FC236}">
                        <a16:creationId xmlns:a16="http://schemas.microsoft.com/office/drawing/2014/main" id="{D61C3136-A739-9E19-6BAD-C23FB6EDAD6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38516" y="4538324"/>
                    <a:ext cx="764586" cy="33143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78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FADFFDD-E85D-5CC2-2235-E39123AEFA70}"/>
                </a:ext>
              </a:extLst>
            </p:cNvPr>
            <p:cNvSpPr txBox="1"/>
            <p:nvPr/>
          </p:nvSpPr>
          <p:spPr>
            <a:xfrm>
              <a:off x="1670953" y="3859859"/>
              <a:ext cx="13207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Nucleosynthesis</a:t>
              </a:r>
              <a:r>
                <a:rPr lang="zh-CN" altLang="en-US" sz="1400" dirty="0"/>
                <a:t> </a:t>
              </a:r>
              <a:endParaRPr lang="en-US" altLang="zh-CN" sz="1400" dirty="0"/>
            </a:p>
            <a:p>
              <a:r>
                <a:rPr lang="en-US" altLang="zh-CN" sz="1400" dirty="0"/>
                <a:t>in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astrophysics</a:t>
              </a:r>
              <a:endParaRPr lang="en-US" sz="1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5D0EAFC-8502-6BD9-3851-569E8A8AEDD0}"/>
                </a:ext>
              </a:extLst>
            </p:cNvPr>
            <p:cNvSpPr txBox="1"/>
            <p:nvPr/>
          </p:nvSpPr>
          <p:spPr>
            <a:xfrm>
              <a:off x="1632775" y="5171452"/>
              <a:ext cx="15045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Nuclear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excitation</a:t>
              </a:r>
              <a:endParaRPr lang="en-US" sz="1400" dirty="0"/>
            </a:p>
          </p:txBody>
        </p:sp>
        <p:pic>
          <p:nvPicPr>
            <p:cNvPr id="21" name="图片 114">
              <a:extLst>
                <a:ext uri="{FF2B5EF4-FFF2-40B4-BE49-F238E27FC236}">
                  <a16:creationId xmlns:a16="http://schemas.microsoft.com/office/drawing/2014/main" id="{92B936A1-EF21-CC89-1E7D-1279823FC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2360" t="46196" b="36312"/>
            <a:stretch/>
          </p:blipFill>
          <p:spPr>
            <a:xfrm>
              <a:off x="1632775" y="4556960"/>
              <a:ext cx="524187" cy="426780"/>
            </a:xfrm>
            <a:prstGeom prst="rect">
              <a:avLst/>
            </a:prstGeom>
          </p:spPr>
        </p:pic>
        <p:pic>
          <p:nvPicPr>
            <p:cNvPr id="22" name="图片 114">
              <a:extLst>
                <a:ext uri="{FF2B5EF4-FFF2-40B4-BE49-F238E27FC236}">
                  <a16:creationId xmlns:a16="http://schemas.microsoft.com/office/drawing/2014/main" id="{83BD61DA-2C80-B26C-3625-C1152A0331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7448"/>
            <a:stretch/>
          </p:blipFill>
          <p:spPr>
            <a:xfrm>
              <a:off x="2383498" y="4457665"/>
              <a:ext cx="598115" cy="794221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5BB5301B-359D-B390-49DF-7E07417B7AC7}"/>
              </a:ext>
            </a:extLst>
          </p:cNvPr>
          <p:cNvSpPr txBox="1"/>
          <p:nvPr/>
        </p:nvSpPr>
        <p:spPr>
          <a:xfrm>
            <a:off x="2303519" y="3943133"/>
            <a:ext cx="69369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During the nuclear</a:t>
            </a:r>
            <a:r>
              <a:rPr lang="zh-CN" altLang="en-US" sz="1500" dirty="0"/>
              <a:t> </a:t>
            </a:r>
            <a:r>
              <a:rPr lang="en-US" sz="1500" dirty="0"/>
              <a:t>excitation, </a:t>
            </a:r>
            <a:r>
              <a:rPr lang="zh-CN" altLang="en-US" sz="1500" dirty="0"/>
              <a:t> </a:t>
            </a:r>
            <a:r>
              <a:rPr lang="en-US" sz="1500" dirty="0"/>
              <a:t>phase transitions occur </a:t>
            </a:r>
            <a:r>
              <a:rPr lang="en-US" altLang="zh-CN" sz="1500" dirty="0"/>
              <a:t>then</a:t>
            </a:r>
            <a:r>
              <a:rPr lang="en-US" sz="1500" dirty="0"/>
              <a:t> form </a:t>
            </a:r>
            <a:r>
              <a:rPr lang="en-US" altLang="zh-CN" sz="1500" dirty="0"/>
              <a:t>nuclear</a:t>
            </a:r>
            <a:r>
              <a:rPr lang="en-US" sz="1500" dirty="0"/>
              <a:t> clusters.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3083A1F-33B3-5479-E6DC-270B928FC4F4}"/>
              </a:ext>
            </a:extLst>
          </p:cNvPr>
          <p:cNvSpPr txBox="1"/>
          <p:nvPr/>
        </p:nvSpPr>
        <p:spPr>
          <a:xfrm>
            <a:off x="2252275" y="6127975"/>
            <a:ext cx="824338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Clusters play an extremely important role at all levels of matter. 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Understanding and describing cluster structure are an important scientific problem</a:t>
            </a:r>
            <a:r>
              <a:rPr lang="en-US" altLang="zh-CN" dirty="0"/>
              <a:t>.</a:t>
            </a:r>
            <a:endParaRPr lang="en-US" dirty="0"/>
          </a:p>
        </p:txBody>
      </p: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1FB14779-FA90-7B08-3D84-32CDC3D71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50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7A8FE5-F7AC-626F-3ECA-34F23847E0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 t="2676" r="2000"/>
          <a:stretch/>
        </p:blipFill>
        <p:spPr>
          <a:xfrm>
            <a:off x="192345" y="1063715"/>
            <a:ext cx="3113563" cy="2393256"/>
          </a:xfrm>
          <a:prstGeom prst="rect">
            <a:avLst/>
          </a:prstGeom>
          <a:ln>
            <a:noFill/>
          </a:ln>
        </p:spPr>
      </p:pic>
      <p:pic>
        <p:nvPicPr>
          <p:cNvPr id="3" name="图片 6" descr="Screen Shot 2014-08-16 at 下午3.14.20.png">
            <a:extLst>
              <a:ext uri="{FF2B5EF4-FFF2-40B4-BE49-F238E27FC236}">
                <a16:creationId xmlns:a16="http://schemas.microsoft.com/office/drawing/2014/main" id="{8E30A0C4-1C2A-0809-2F9F-8D6BEF577F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72"/>
          <a:stretch/>
        </p:blipFill>
        <p:spPr>
          <a:xfrm>
            <a:off x="3304130" y="1074559"/>
            <a:ext cx="3136992" cy="25517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473261-B3A2-859B-19D0-7432D5578F24}"/>
              </a:ext>
            </a:extLst>
          </p:cNvPr>
          <p:cNvSpPr txBox="1"/>
          <p:nvPr/>
        </p:nvSpPr>
        <p:spPr>
          <a:xfrm>
            <a:off x="0" y="25674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u="sng" dirty="0"/>
              <a:t>Cluster</a:t>
            </a:r>
            <a:r>
              <a:rPr lang="zh-CN" altLang="en-US" sz="3200" b="1" u="sng" dirty="0"/>
              <a:t> </a:t>
            </a:r>
            <a:r>
              <a:rPr lang="en-US" altLang="zh-CN" sz="3200" b="1" u="sng" dirty="0"/>
              <a:t>Structures</a:t>
            </a:r>
            <a:endParaRPr lang="en-US" sz="3200" b="1" u="sng" dirty="0">
              <a:effectLst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E84266-6136-5F3E-69A8-678A59E50B70}"/>
              </a:ext>
            </a:extLst>
          </p:cNvPr>
          <p:cNvGrpSpPr/>
          <p:nvPr/>
        </p:nvGrpSpPr>
        <p:grpSpPr>
          <a:xfrm>
            <a:off x="6849536" y="1132655"/>
            <a:ext cx="5150119" cy="1639427"/>
            <a:chOff x="3509938" y="1630882"/>
            <a:chExt cx="4412051" cy="1256523"/>
          </a:xfrm>
        </p:grpSpPr>
        <p:sp>
          <p:nvSpPr>
            <p:cNvPr id="6" name="文本框 40">
              <a:extLst>
                <a:ext uri="{FF2B5EF4-FFF2-40B4-BE49-F238E27FC236}">
                  <a16:creationId xmlns:a16="http://schemas.microsoft.com/office/drawing/2014/main" id="{429D0690-210B-23FB-A3AC-846E42C8C4E4}"/>
                </a:ext>
              </a:extLst>
            </p:cNvPr>
            <p:cNvSpPr txBox="1"/>
            <p:nvPr/>
          </p:nvSpPr>
          <p:spPr>
            <a:xfrm>
              <a:off x="3842070" y="2592343"/>
              <a:ext cx="3959320" cy="247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5-quark</a:t>
              </a:r>
              <a:r>
                <a:rPr lang="zh-CN" altLang="en-US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cluster</a:t>
              </a:r>
              <a:r>
                <a:rPr lang="zh-CN" altLang="en-US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          </a:t>
              </a:r>
              <a:r>
                <a:rPr lang="en-US" altLang="zh-CN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Multi-atom</a:t>
              </a:r>
              <a:r>
                <a:rPr lang="zh-CN" altLang="en-US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cluster</a:t>
              </a:r>
              <a:r>
                <a:rPr lang="zh-CN" altLang="en-US" sz="1500" dirty="0">
                  <a:ea typeface="SimSun" panose="02010600030101010101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      </a:t>
              </a:r>
              <a:r>
                <a:rPr lang="en-US" altLang="zh-CN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Galaxy</a:t>
              </a:r>
              <a:r>
                <a:rPr lang="zh-CN" altLang="en-US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1500" dirty="0">
                  <a:ea typeface="SimSun" panose="02010600030101010101" pitchFamily="2" charset="-122"/>
                  <a:sym typeface="Times New Roman" panose="02020603050405020304" pitchFamily="18" charset="0"/>
                </a:rPr>
                <a:t>cluster</a:t>
              </a:r>
              <a:endParaRPr lang="en-US" sz="1500" dirty="0">
                <a:ea typeface="SimSun" panose="02010600030101010101" pitchFamily="2" charset="-122"/>
                <a:sym typeface="Times New Roman" panose="02020603050405020304" pitchFamily="18" charset="0"/>
              </a:endParaRPr>
            </a:p>
          </p:txBody>
        </p:sp>
        <p:pic>
          <p:nvPicPr>
            <p:cNvPr id="7" name="图片 41">
              <a:extLst>
                <a:ext uri="{FF2B5EF4-FFF2-40B4-BE49-F238E27FC236}">
                  <a16:creationId xmlns:a16="http://schemas.microsoft.com/office/drawing/2014/main" id="{424BB5B9-B65C-EBA2-E0CA-214DEF2B0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5742" y="1697248"/>
              <a:ext cx="1569563" cy="882879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8" name="矩形 139">
              <a:extLst>
                <a:ext uri="{FF2B5EF4-FFF2-40B4-BE49-F238E27FC236}">
                  <a16:creationId xmlns:a16="http://schemas.microsoft.com/office/drawing/2014/main" id="{1CB10FD2-ED00-F25C-6FFD-B872C390E61C}"/>
                </a:ext>
              </a:extLst>
            </p:cNvPr>
            <p:cNvSpPr/>
            <p:nvPr/>
          </p:nvSpPr>
          <p:spPr>
            <a:xfrm>
              <a:off x="3509938" y="1630882"/>
              <a:ext cx="4412051" cy="1256523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95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sym typeface="Times New Roman" panose="02020603050405020304" pitchFamily="18" charset="0"/>
              </a:endParaRPr>
            </a:p>
          </p:txBody>
        </p:sp>
        <p:pic>
          <p:nvPicPr>
            <p:cNvPr id="9" name="图片 159">
              <a:extLst>
                <a:ext uri="{FF2B5EF4-FFF2-40B4-BE49-F238E27FC236}">
                  <a16:creationId xmlns:a16="http://schemas.microsoft.com/office/drawing/2014/main" id="{D8A10296-EE05-8D56-1682-91CE6ED30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76376" y="1639238"/>
              <a:ext cx="1038749" cy="963531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0" name="图片 160">
              <a:extLst>
                <a:ext uri="{FF2B5EF4-FFF2-40B4-BE49-F238E27FC236}">
                  <a16:creationId xmlns:a16="http://schemas.microsoft.com/office/drawing/2014/main" id="{AC2E45A6-B0CC-2A48-E367-005DD63BD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43613" y="1670103"/>
              <a:ext cx="1121237" cy="889388"/>
            </a:xfrm>
            <a:prstGeom prst="rect">
              <a:avLst/>
            </a:prstGeom>
            <a:effectLst>
              <a:softEdge rad="63500"/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53B668-0A4E-72C3-CE31-1CA0A83C9ED6}"/>
              </a:ext>
            </a:extLst>
          </p:cNvPr>
          <p:cNvGrpSpPr/>
          <p:nvPr/>
        </p:nvGrpSpPr>
        <p:grpSpPr>
          <a:xfrm>
            <a:off x="341728" y="3815029"/>
            <a:ext cx="8388366" cy="2205982"/>
            <a:chOff x="1344693" y="3278194"/>
            <a:chExt cx="7647185" cy="2205982"/>
          </a:xfrm>
        </p:grpSpPr>
        <p:pic>
          <p:nvPicPr>
            <p:cNvPr id="12" name="图片 114">
              <a:extLst>
                <a:ext uri="{FF2B5EF4-FFF2-40B4-BE49-F238E27FC236}">
                  <a16:creationId xmlns:a16="http://schemas.microsoft.com/office/drawing/2014/main" id="{039EBF0D-3623-21EE-7678-52ED8F43B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0194" b="57372"/>
            <a:stretch/>
          </p:blipFill>
          <p:spPr>
            <a:xfrm>
              <a:off x="2383498" y="3336931"/>
              <a:ext cx="597847" cy="5473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19">
                  <a:extLst>
                    <a:ext uri="{FF2B5EF4-FFF2-40B4-BE49-F238E27FC236}">
                      <a16:creationId xmlns:a16="http://schemas.microsoft.com/office/drawing/2014/main" id="{5F88EDDE-87F6-A040-CFC2-DBCA4FB9E064}"/>
                    </a:ext>
                  </a:extLst>
                </p:cNvPr>
                <p:cNvSpPr txBox="1"/>
                <p:nvPr/>
              </p:nvSpPr>
              <p:spPr>
                <a:xfrm>
                  <a:off x="3934582" y="5145622"/>
                  <a:ext cx="260590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>
                          <a:latin typeface="Cambria Math" panose="02040503050406030204" pitchFamily="18" charset="0"/>
                          <a:ea typeface="微软雅黑 Light" panose="020B0502040204020203" pitchFamily="34" charset="-122"/>
                          <a:sym typeface="Times New Roman" panose="02020603050405020304" pitchFamily="18" charset="0"/>
                        </a:rPr>
                        <m:t>3</m:t>
                      </m:r>
                      <m:r>
                        <a:rPr lang="en-US" sz="1600">
                          <a:latin typeface="Cambria Math" panose="02040503050406030204" pitchFamily="18" charset="0"/>
                          <a:ea typeface="微软雅黑 Light" panose="020B0502040204020203" pitchFamily="34" charset="-122"/>
                          <a:sym typeface="Times New Roman" panose="02020603050405020304" pitchFamily="18" charset="0"/>
                        </a:rPr>
                        <m:t>𝛼</m:t>
                      </m:r>
                      <m:r>
                        <a:rPr lang="en-US" sz="1600">
                          <a:latin typeface="Cambria Math" panose="02040503050406030204" pitchFamily="18" charset="0"/>
                          <a:ea typeface="微软雅黑 Light" panose="020B0502040204020203" pitchFamily="34" charset="-122"/>
                          <a:sym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altLang="zh-CN" sz="1600" dirty="0">
                      <a:ea typeface="SimSun" panose="02010600030101010101" pitchFamily="2" charset="-122"/>
                      <a:sym typeface="Times New Roman" panose="02020603050405020304" pitchFamily="18" charset="0"/>
                    </a:rPr>
                    <a:t>Bose-Einstein condensate</a:t>
                  </a:r>
                  <a:endParaRPr lang="en-US" sz="1600" dirty="0">
                    <a:ea typeface="SimSun" panose="02010600030101010101" pitchFamily="2" charset="-122"/>
                    <a:sym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文本框 119">
                  <a:extLst>
                    <a:ext uri="{FF2B5EF4-FFF2-40B4-BE49-F238E27FC236}">
                      <a16:creationId xmlns:a16="http://schemas.microsoft.com/office/drawing/2014/main" id="{5F88EDDE-87F6-A040-CFC2-DBCA4FB9E0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4582" y="5145622"/>
                  <a:ext cx="2605906" cy="338554"/>
                </a:xfrm>
                <a:prstGeom prst="rect">
                  <a:avLst/>
                </a:prstGeom>
                <a:blipFill>
                  <a:blip r:embed="rId8"/>
                  <a:stretch>
                    <a:fillRect t="-7143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1C74F35-5A28-6BFC-C141-72E37FDB3938}"/>
                </a:ext>
              </a:extLst>
            </p:cNvPr>
            <p:cNvGrpSpPr/>
            <p:nvPr/>
          </p:nvGrpSpPr>
          <p:grpSpPr>
            <a:xfrm>
              <a:off x="6662615" y="4043912"/>
              <a:ext cx="1937503" cy="1144675"/>
              <a:chOff x="6554274" y="3734679"/>
              <a:chExt cx="1937503" cy="1144675"/>
            </a:xfrm>
          </p:grpSpPr>
          <p:pic>
            <p:nvPicPr>
              <p:cNvPr id="41" name="图片 120">
                <a:extLst>
                  <a:ext uri="{FF2B5EF4-FFF2-40B4-BE49-F238E27FC236}">
                    <a16:creationId xmlns:a16="http://schemas.microsoft.com/office/drawing/2014/main" id="{FF3D4788-378D-C681-E6DC-A7D6459A73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54274" y="3734679"/>
                <a:ext cx="1937503" cy="1144675"/>
              </a:xfrm>
              <a:prstGeom prst="rect">
                <a:avLst/>
              </a:prstGeom>
            </p:spPr>
          </p:pic>
          <p:cxnSp>
            <p:nvCxnSpPr>
              <p:cNvPr id="42" name="直接连接符 131">
                <a:extLst>
                  <a:ext uri="{FF2B5EF4-FFF2-40B4-BE49-F238E27FC236}">
                    <a16:creationId xmlns:a16="http://schemas.microsoft.com/office/drawing/2014/main" id="{44F3F926-6594-2E4A-0099-E5ABC6D618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5597" y="4043738"/>
                <a:ext cx="1474311" cy="0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132">
                <a:extLst>
                  <a:ext uri="{FF2B5EF4-FFF2-40B4-BE49-F238E27FC236}">
                    <a16:creationId xmlns:a16="http://schemas.microsoft.com/office/drawing/2014/main" id="{D3A02D28-F1D6-2530-3370-15B806EBDE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5593" y="4751926"/>
                <a:ext cx="1501384" cy="0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箭头连接符 134">
                <a:extLst>
                  <a:ext uri="{FF2B5EF4-FFF2-40B4-BE49-F238E27FC236}">
                    <a16:creationId xmlns:a16="http://schemas.microsoft.com/office/drawing/2014/main" id="{451762C0-BF92-AF03-D56E-2F8B0D307A69}"/>
                  </a:ext>
                </a:extLst>
              </p:cNvPr>
              <p:cNvCxnSpPr/>
              <p:nvPr/>
            </p:nvCxnSpPr>
            <p:spPr>
              <a:xfrm>
                <a:off x="7531151" y="4059678"/>
                <a:ext cx="0" cy="692248"/>
              </a:xfrm>
              <a:prstGeom prst="straightConnector1">
                <a:avLst/>
              </a:prstGeom>
              <a:ln w="1905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文本框 135">
                <a:extLst>
                  <a:ext uri="{FF2B5EF4-FFF2-40B4-BE49-F238E27FC236}">
                    <a16:creationId xmlns:a16="http://schemas.microsoft.com/office/drawing/2014/main" id="{147B619B-0EA2-B354-2C1E-0C955C62C919}"/>
                  </a:ext>
                </a:extLst>
              </p:cNvPr>
              <p:cNvSpPr txBox="1"/>
              <p:nvPr/>
            </p:nvSpPr>
            <p:spPr>
              <a:xfrm>
                <a:off x="7476827" y="4209598"/>
                <a:ext cx="321793" cy="415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1" dirty="0">
                    <a:ea typeface="SimSun" panose="02010600030101010101" pitchFamily="2" charset="-122"/>
                    <a:sym typeface="Times New Roman" panose="02020603050405020304" pitchFamily="18" charset="0"/>
                  </a:rPr>
                  <a:t>12 </a:t>
                </a:r>
              </a:p>
              <a:p>
                <a:r>
                  <a:rPr lang="en-US" sz="1051" dirty="0" err="1">
                    <a:ea typeface="SimSun" panose="02010600030101010101" pitchFamily="2" charset="-122"/>
                    <a:sym typeface="Times New Roman" panose="02020603050405020304" pitchFamily="18" charset="0"/>
                  </a:rPr>
                  <a:t>fm</a:t>
                </a:r>
                <a:endParaRPr lang="en-US" sz="1051" dirty="0">
                  <a:ea typeface="SimSun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38">
                  <a:extLst>
                    <a:ext uri="{FF2B5EF4-FFF2-40B4-BE49-F238E27FC236}">
                      <a16:creationId xmlns:a16="http://schemas.microsoft.com/office/drawing/2014/main" id="{92EA5746-02F7-C8FB-03B3-CFF1E10A3E80}"/>
                    </a:ext>
                  </a:extLst>
                </p:cNvPr>
                <p:cNvSpPr txBox="1"/>
                <p:nvPr/>
              </p:nvSpPr>
              <p:spPr>
                <a:xfrm>
                  <a:off x="6907289" y="5145622"/>
                  <a:ext cx="149135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600" dirty="0">
                      <a:ea typeface="SimSun" panose="02010600030101010101" pitchFamily="2" charset="-122"/>
                      <a:sym typeface="Times New Roman" panose="02020603050405020304" pitchFamily="18" charset="0"/>
                    </a:rPr>
                    <a:t>Halo</a:t>
                  </a:r>
                  <a:r>
                    <a:rPr lang="zh-CN" altLang="en-US" sz="1600" dirty="0">
                      <a:ea typeface="SimSun" panose="02010600030101010101" pitchFamily="2" charset="-122"/>
                      <a:sym typeface="Times New Roman" panose="02020603050405020304" pitchFamily="18" charset="0"/>
                    </a:rPr>
                    <a:t> </a:t>
                  </a:r>
                  <a:r>
                    <a:rPr lang="en-US" altLang="zh-CN" sz="1600" dirty="0">
                      <a:ea typeface="SimSun" panose="02010600030101010101" pitchFamily="2" charset="-122"/>
                      <a:sym typeface="Times New Roman" panose="02020603050405020304" pitchFamily="18" charset="0"/>
                    </a:rPr>
                    <a:t>type</a:t>
                  </a:r>
                  <a:r>
                    <a:rPr lang="zh-CN" altLang="en-US" sz="1600" dirty="0">
                      <a:ea typeface="SimSun" panose="02010600030101010101" pitchFamily="2" charset="-122"/>
                      <a:sym typeface="Times New Roman" panose="02020603050405020304" pitchFamily="18" charset="0"/>
                    </a:rPr>
                    <a:t> </a:t>
                  </a:r>
                  <a:r>
                    <a:rPr lang="en-US" altLang="zh-CN" sz="1600" dirty="0">
                      <a:ea typeface="SimSun" panose="02010600030101010101" pitchFamily="2" charset="-122"/>
                      <a:sym typeface="Times New Roman" panose="02020603050405020304" pitchFamily="18" charset="0"/>
                    </a:rPr>
                    <a:t>for</a:t>
                  </a:r>
                  <a:r>
                    <a:rPr lang="zh-CN" altLang="en-US" sz="1600" dirty="0">
                      <a:ea typeface="SimSun" panose="02010600030101010101" pitchFamily="2" charset="-122"/>
                      <a:sym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600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Times New Roman" panose="02020603050405020304" pitchFamily="18" charset="0"/>
                        </a:rPr>
                        <m:t>11</m:t>
                      </m:r>
                      <m:r>
                        <m:rPr>
                          <m:sty m:val="p"/>
                        </m:rPr>
                        <a:rPr lang="en-US" sz="1600" b="0" i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Times New Roman" panose="02020603050405020304" pitchFamily="18" charset="0"/>
                        </a:rPr>
                        <m:t>Li</m:t>
                      </m:r>
                    </m:oMath>
                  </a14:m>
                  <a:endParaRPr lang="en-US" sz="1600" dirty="0">
                    <a:ea typeface="SimSun" panose="02010600030101010101" pitchFamily="2" charset="-122"/>
                    <a:sym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文本框 138">
                  <a:extLst>
                    <a:ext uri="{FF2B5EF4-FFF2-40B4-BE49-F238E27FC236}">
                      <a16:creationId xmlns:a16="http://schemas.microsoft.com/office/drawing/2014/main" id="{92EA5746-02F7-C8FB-03B3-CFF1E10A3E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289" y="5145622"/>
                  <a:ext cx="1491352" cy="338554"/>
                </a:xfrm>
                <a:prstGeom prst="rect">
                  <a:avLst/>
                </a:prstGeom>
                <a:blipFill>
                  <a:blip r:embed="rId10"/>
                  <a:stretch>
                    <a:fillRect l="-2326" t="-7143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矩形 140">
              <a:extLst>
                <a:ext uri="{FF2B5EF4-FFF2-40B4-BE49-F238E27FC236}">
                  <a16:creationId xmlns:a16="http://schemas.microsoft.com/office/drawing/2014/main" id="{1A38B7A1-6CA2-16A7-B19A-F7A3BC858072}"/>
                </a:ext>
              </a:extLst>
            </p:cNvPr>
            <p:cNvSpPr/>
            <p:nvPr/>
          </p:nvSpPr>
          <p:spPr>
            <a:xfrm>
              <a:off x="1344693" y="3278194"/>
              <a:ext cx="7647185" cy="2201035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95" dirty="0">
                <a:latin typeface="SimSun" panose="02010600030101010101" pitchFamily="2" charset="-122"/>
                <a:ea typeface="SimSun" panose="02010600030101010101" pitchFamily="2" charset="-122"/>
                <a:sym typeface="Times New Roman" panose="02020603050405020304" pitchFamily="18" charset="0"/>
              </a:endParaRPr>
            </a:p>
          </p:txBody>
        </p:sp>
        <p:pic>
          <p:nvPicPr>
            <p:cNvPr id="17" name="图片 1">
              <a:extLst>
                <a:ext uri="{FF2B5EF4-FFF2-40B4-BE49-F238E27FC236}">
                  <a16:creationId xmlns:a16="http://schemas.microsoft.com/office/drawing/2014/main" id="{72612C48-8DD6-B97D-7953-5766CE78B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96214" y="3331731"/>
              <a:ext cx="648312" cy="54734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05FF825-8531-043B-C62D-D54CA32F1D7F}"/>
                </a:ext>
              </a:extLst>
            </p:cNvPr>
            <p:cNvGrpSpPr/>
            <p:nvPr/>
          </p:nvGrpSpPr>
          <p:grpSpPr>
            <a:xfrm>
              <a:off x="4170895" y="3653480"/>
              <a:ext cx="1855343" cy="1812420"/>
              <a:chOff x="4171876" y="3377619"/>
              <a:chExt cx="1855343" cy="181242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64B7DDE-21A8-3C05-C9B4-87103F0008D9}"/>
                  </a:ext>
                </a:extLst>
              </p:cNvPr>
              <p:cNvGrpSpPr/>
              <p:nvPr/>
            </p:nvGrpSpPr>
            <p:grpSpPr>
              <a:xfrm>
                <a:off x="4171876" y="3377619"/>
                <a:ext cx="1855343" cy="1812420"/>
                <a:chOff x="4171876" y="3377619"/>
                <a:chExt cx="1855343" cy="1812420"/>
              </a:xfrm>
            </p:grpSpPr>
            <p:sp>
              <p:nvSpPr>
                <p:cNvPr id="25" name="椭圆 49">
                  <a:extLst>
                    <a:ext uri="{FF2B5EF4-FFF2-40B4-BE49-F238E27FC236}">
                      <a16:creationId xmlns:a16="http://schemas.microsoft.com/office/drawing/2014/main" id="{9F39AF70-92FB-759B-BBA5-8E93A5858FF8}"/>
                    </a:ext>
                  </a:extLst>
                </p:cNvPr>
                <p:cNvSpPr/>
                <p:nvPr/>
              </p:nvSpPr>
              <p:spPr>
                <a:xfrm>
                  <a:off x="4171876" y="3377619"/>
                  <a:ext cx="1855343" cy="181242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  <a:effectLst>
                  <a:softEdge rad="635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95" dirty="0">
                    <a:latin typeface="SimSun" panose="02010600030101010101" pitchFamily="2" charset="-122"/>
                    <a:ea typeface="SimSun" panose="02010600030101010101" pitchFamily="2" charset="-122"/>
                    <a:sym typeface="Times New Roman" panose="02020603050405020304" pitchFamily="18" charset="0"/>
                  </a:endParaRPr>
                </a:p>
              </p:txBody>
            </p:sp>
            <p:grpSp>
              <p:nvGrpSpPr>
                <p:cNvPr id="26" name="组合 51">
                  <a:extLst>
                    <a:ext uri="{FF2B5EF4-FFF2-40B4-BE49-F238E27FC236}">
                      <a16:creationId xmlns:a16="http://schemas.microsoft.com/office/drawing/2014/main" id="{C6CEBC8B-9CFE-81EF-01EA-F496F4AD8B87}"/>
                    </a:ext>
                  </a:extLst>
                </p:cNvPr>
                <p:cNvGrpSpPr/>
                <p:nvPr/>
              </p:nvGrpSpPr>
              <p:grpSpPr>
                <a:xfrm>
                  <a:off x="4803098" y="3862596"/>
                  <a:ext cx="348329" cy="316431"/>
                  <a:chOff x="6022926" y="3383694"/>
                  <a:chExt cx="464438" cy="421906"/>
                </a:xfrm>
              </p:grpSpPr>
              <p:sp>
                <p:nvSpPr>
                  <p:cNvPr id="37" name="椭圆 52">
                    <a:extLst>
                      <a:ext uri="{FF2B5EF4-FFF2-40B4-BE49-F238E27FC236}">
                        <a16:creationId xmlns:a16="http://schemas.microsoft.com/office/drawing/2014/main" id="{69AB7AE3-B8A4-AF28-BCB0-5386BFBC04C1}"/>
                      </a:ext>
                    </a:extLst>
                  </p:cNvPr>
                  <p:cNvSpPr/>
                  <p:nvPr/>
                </p:nvSpPr>
                <p:spPr>
                  <a:xfrm>
                    <a:off x="6022926" y="3383694"/>
                    <a:ext cx="274751" cy="274751"/>
                  </a:xfrm>
                  <a:prstGeom prst="ellipse">
                    <a:avLst/>
                  </a:prstGeom>
                  <a:solidFill>
                    <a:srgbClr val="EA373F"/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95" dirty="0">
                      <a:latin typeface="SimSun" panose="02010600030101010101" pitchFamily="2" charset="-122"/>
                      <a:ea typeface="SimSun" panose="02010600030101010101" pitchFamily="2" charset="-122"/>
                      <a:sym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8" name="椭圆 53">
                    <a:extLst>
                      <a:ext uri="{FF2B5EF4-FFF2-40B4-BE49-F238E27FC236}">
                        <a16:creationId xmlns:a16="http://schemas.microsoft.com/office/drawing/2014/main" id="{3F72E4C7-A5CD-8182-FBDB-AC9E4299A8B6}"/>
                      </a:ext>
                    </a:extLst>
                  </p:cNvPr>
                  <p:cNvSpPr/>
                  <p:nvPr/>
                </p:nvSpPr>
                <p:spPr>
                  <a:xfrm>
                    <a:off x="6212613" y="3383694"/>
                    <a:ext cx="274751" cy="274751"/>
                  </a:xfrm>
                  <a:prstGeom prst="ellipse">
                    <a:avLst/>
                  </a:prstGeom>
                  <a:solidFill>
                    <a:srgbClr val="6487FF"/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95" dirty="0">
                      <a:latin typeface="SimSun" panose="02010600030101010101" pitchFamily="2" charset="-122"/>
                      <a:ea typeface="SimSun" panose="02010600030101010101" pitchFamily="2" charset="-122"/>
                      <a:sym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9" name="椭圆 54">
                    <a:extLst>
                      <a:ext uri="{FF2B5EF4-FFF2-40B4-BE49-F238E27FC236}">
                        <a16:creationId xmlns:a16="http://schemas.microsoft.com/office/drawing/2014/main" id="{835BC3E5-6192-A068-777F-7B275A107633}"/>
                      </a:ext>
                    </a:extLst>
                  </p:cNvPr>
                  <p:cNvSpPr/>
                  <p:nvPr/>
                </p:nvSpPr>
                <p:spPr>
                  <a:xfrm>
                    <a:off x="6212612" y="3530849"/>
                    <a:ext cx="274751" cy="274751"/>
                  </a:xfrm>
                  <a:prstGeom prst="ellipse">
                    <a:avLst/>
                  </a:prstGeom>
                  <a:solidFill>
                    <a:srgbClr val="EA373F"/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95" dirty="0">
                      <a:latin typeface="SimSun" panose="02010600030101010101" pitchFamily="2" charset="-122"/>
                      <a:ea typeface="SimSun" panose="02010600030101010101" pitchFamily="2" charset="-122"/>
                      <a:sym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0" name="椭圆 55">
                    <a:extLst>
                      <a:ext uri="{FF2B5EF4-FFF2-40B4-BE49-F238E27FC236}">
                        <a16:creationId xmlns:a16="http://schemas.microsoft.com/office/drawing/2014/main" id="{47E29DB4-6522-E7FB-B1D6-FCCE9B0C34B8}"/>
                      </a:ext>
                    </a:extLst>
                  </p:cNvPr>
                  <p:cNvSpPr/>
                  <p:nvPr/>
                </p:nvSpPr>
                <p:spPr>
                  <a:xfrm>
                    <a:off x="6022926" y="3530849"/>
                    <a:ext cx="274751" cy="274751"/>
                  </a:xfrm>
                  <a:prstGeom prst="ellipse">
                    <a:avLst/>
                  </a:prstGeom>
                  <a:solidFill>
                    <a:srgbClr val="6487FF"/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95" dirty="0">
                      <a:latin typeface="SimSun" panose="02010600030101010101" pitchFamily="2" charset="-122"/>
                      <a:ea typeface="SimSun" panose="02010600030101010101" pitchFamily="2" charset="-122"/>
                      <a:sym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7" name="组合 56">
                  <a:extLst>
                    <a:ext uri="{FF2B5EF4-FFF2-40B4-BE49-F238E27FC236}">
                      <a16:creationId xmlns:a16="http://schemas.microsoft.com/office/drawing/2014/main" id="{1650482E-175D-92AC-B99E-404CF4BE14D8}"/>
                    </a:ext>
                  </a:extLst>
                </p:cNvPr>
                <p:cNvGrpSpPr/>
                <p:nvPr/>
              </p:nvGrpSpPr>
              <p:grpSpPr>
                <a:xfrm>
                  <a:off x="5293690" y="4084599"/>
                  <a:ext cx="348329" cy="316431"/>
                  <a:chOff x="6022926" y="3383694"/>
                  <a:chExt cx="464438" cy="421906"/>
                </a:xfrm>
              </p:grpSpPr>
              <p:sp>
                <p:nvSpPr>
                  <p:cNvPr id="33" name="椭圆 57">
                    <a:extLst>
                      <a:ext uri="{FF2B5EF4-FFF2-40B4-BE49-F238E27FC236}">
                        <a16:creationId xmlns:a16="http://schemas.microsoft.com/office/drawing/2014/main" id="{BF73C133-9946-308C-1616-FC3D21264C00}"/>
                      </a:ext>
                    </a:extLst>
                  </p:cNvPr>
                  <p:cNvSpPr/>
                  <p:nvPr/>
                </p:nvSpPr>
                <p:spPr>
                  <a:xfrm>
                    <a:off x="6022926" y="3383694"/>
                    <a:ext cx="274751" cy="274751"/>
                  </a:xfrm>
                  <a:prstGeom prst="ellipse">
                    <a:avLst/>
                  </a:prstGeom>
                  <a:solidFill>
                    <a:srgbClr val="EA373F"/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95" dirty="0">
                      <a:latin typeface="SimSun" panose="02010600030101010101" pitchFamily="2" charset="-122"/>
                      <a:ea typeface="SimSun" panose="02010600030101010101" pitchFamily="2" charset="-122"/>
                      <a:sym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4" name="椭圆 58">
                    <a:extLst>
                      <a:ext uri="{FF2B5EF4-FFF2-40B4-BE49-F238E27FC236}">
                        <a16:creationId xmlns:a16="http://schemas.microsoft.com/office/drawing/2014/main" id="{A49AD5AB-317A-CB61-C446-A74F7D77D09C}"/>
                      </a:ext>
                    </a:extLst>
                  </p:cNvPr>
                  <p:cNvSpPr/>
                  <p:nvPr/>
                </p:nvSpPr>
                <p:spPr>
                  <a:xfrm>
                    <a:off x="6212613" y="3383694"/>
                    <a:ext cx="274751" cy="274751"/>
                  </a:xfrm>
                  <a:prstGeom prst="ellipse">
                    <a:avLst/>
                  </a:prstGeom>
                  <a:solidFill>
                    <a:srgbClr val="6487FF"/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95" dirty="0">
                      <a:latin typeface="SimSun" panose="02010600030101010101" pitchFamily="2" charset="-122"/>
                      <a:ea typeface="SimSun" panose="02010600030101010101" pitchFamily="2" charset="-122"/>
                      <a:sym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5" name="椭圆 59">
                    <a:extLst>
                      <a:ext uri="{FF2B5EF4-FFF2-40B4-BE49-F238E27FC236}">
                        <a16:creationId xmlns:a16="http://schemas.microsoft.com/office/drawing/2014/main" id="{845B47C0-86E6-0A5F-39B7-3A26B83D4ED2}"/>
                      </a:ext>
                    </a:extLst>
                  </p:cNvPr>
                  <p:cNvSpPr/>
                  <p:nvPr/>
                </p:nvSpPr>
                <p:spPr>
                  <a:xfrm>
                    <a:off x="6212612" y="3530849"/>
                    <a:ext cx="274751" cy="274751"/>
                  </a:xfrm>
                  <a:prstGeom prst="ellipse">
                    <a:avLst/>
                  </a:prstGeom>
                  <a:solidFill>
                    <a:srgbClr val="EA373F"/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95" dirty="0">
                      <a:latin typeface="SimSun" panose="02010600030101010101" pitchFamily="2" charset="-122"/>
                      <a:ea typeface="SimSun" panose="02010600030101010101" pitchFamily="2" charset="-122"/>
                      <a:sym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6" name="椭圆 60">
                    <a:extLst>
                      <a:ext uri="{FF2B5EF4-FFF2-40B4-BE49-F238E27FC236}">
                        <a16:creationId xmlns:a16="http://schemas.microsoft.com/office/drawing/2014/main" id="{59AC4B3D-C5A8-D6EC-C6D0-28495245D161}"/>
                      </a:ext>
                    </a:extLst>
                  </p:cNvPr>
                  <p:cNvSpPr/>
                  <p:nvPr/>
                </p:nvSpPr>
                <p:spPr>
                  <a:xfrm>
                    <a:off x="6022926" y="3530849"/>
                    <a:ext cx="274751" cy="274751"/>
                  </a:xfrm>
                  <a:prstGeom prst="ellipse">
                    <a:avLst/>
                  </a:prstGeom>
                  <a:solidFill>
                    <a:srgbClr val="6487FF"/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95" dirty="0">
                      <a:latin typeface="SimSun" panose="02010600030101010101" pitchFamily="2" charset="-122"/>
                      <a:ea typeface="SimSun" panose="02010600030101010101" pitchFamily="2" charset="-122"/>
                      <a:sym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8" name="组合 61">
                  <a:extLst>
                    <a:ext uri="{FF2B5EF4-FFF2-40B4-BE49-F238E27FC236}">
                      <a16:creationId xmlns:a16="http://schemas.microsoft.com/office/drawing/2014/main" id="{62C1D898-49E3-C880-1ED8-80F88304323E}"/>
                    </a:ext>
                  </a:extLst>
                </p:cNvPr>
                <p:cNvGrpSpPr/>
                <p:nvPr/>
              </p:nvGrpSpPr>
              <p:grpSpPr>
                <a:xfrm>
                  <a:off x="4731965" y="4401028"/>
                  <a:ext cx="348329" cy="316431"/>
                  <a:chOff x="6022926" y="3383694"/>
                  <a:chExt cx="464438" cy="421906"/>
                </a:xfrm>
              </p:grpSpPr>
              <p:sp>
                <p:nvSpPr>
                  <p:cNvPr id="29" name="椭圆 62">
                    <a:extLst>
                      <a:ext uri="{FF2B5EF4-FFF2-40B4-BE49-F238E27FC236}">
                        <a16:creationId xmlns:a16="http://schemas.microsoft.com/office/drawing/2014/main" id="{8979E2DD-8388-FA45-E757-34748DABAD10}"/>
                      </a:ext>
                    </a:extLst>
                  </p:cNvPr>
                  <p:cNvSpPr/>
                  <p:nvPr/>
                </p:nvSpPr>
                <p:spPr>
                  <a:xfrm>
                    <a:off x="6022926" y="3383694"/>
                    <a:ext cx="274751" cy="274751"/>
                  </a:xfrm>
                  <a:prstGeom prst="ellipse">
                    <a:avLst/>
                  </a:prstGeom>
                  <a:solidFill>
                    <a:srgbClr val="EA373F"/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95" dirty="0">
                      <a:latin typeface="SimSun" panose="02010600030101010101" pitchFamily="2" charset="-122"/>
                      <a:ea typeface="SimSun" panose="02010600030101010101" pitchFamily="2" charset="-122"/>
                      <a:sym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0" name="椭圆 63">
                    <a:extLst>
                      <a:ext uri="{FF2B5EF4-FFF2-40B4-BE49-F238E27FC236}">
                        <a16:creationId xmlns:a16="http://schemas.microsoft.com/office/drawing/2014/main" id="{ACDB9A02-26B9-A4DA-C34C-20604E80929E}"/>
                      </a:ext>
                    </a:extLst>
                  </p:cNvPr>
                  <p:cNvSpPr/>
                  <p:nvPr/>
                </p:nvSpPr>
                <p:spPr>
                  <a:xfrm>
                    <a:off x="6212613" y="3383694"/>
                    <a:ext cx="274751" cy="274751"/>
                  </a:xfrm>
                  <a:prstGeom prst="ellipse">
                    <a:avLst/>
                  </a:prstGeom>
                  <a:solidFill>
                    <a:srgbClr val="6487FF"/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95" dirty="0">
                      <a:latin typeface="SimSun" panose="02010600030101010101" pitchFamily="2" charset="-122"/>
                      <a:ea typeface="SimSun" panose="02010600030101010101" pitchFamily="2" charset="-122"/>
                      <a:sym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1" name="椭圆 64">
                    <a:extLst>
                      <a:ext uri="{FF2B5EF4-FFF2-40B4-BE49-F238E27FC236}">
                        <a16:creationId xmlns:a16="http://schemas.microsoft.com/office/drawing/2014/main" id="{3978D66F-56B8-8FBF-5E6A-A5471ECCC73B}"/>
                      </a:ext>
                    </a:extLst>
                  </p:cNvPr>
                  <p:cNvSpPr/>
                  <p:nvPr/>
                </p:nvSpPr>
                <p:spPr>
                  <a:xfrm>
                    <a:off x="6212612" y="3530849"/>
                    <a:ext cx="274751" cy="274751"/>
                  </a:xfrm>
                  <a:prstGeom prst="ellipse">
                    <a:avLst/>
                  </a:prstGeom>
                  <a:solidFill>
                    <a:srgbClr val="EA373F"/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95" dirty="0">
                      <a:latin typeface="SimSun" panose="02010600030101010101" pitchFamily="2" charset="-122"/>
                      <a:ea typeface="SimSun" panose="02010600030101010101" pitchFamily="2" charset="-122"/>
                      <a:sym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" name="椭圆 65">
                    <a:extLst>
                      <a:ext uri="{FF2B5EF4-FFF2-40B4-BE49-F238E27FC236}">
                        <a16:creationId xmlns:a16="http://schemas.microsoft.com/office/drawing/2014/main" id="{B0E9E122-2E37-B267-656D-F35626502D7A}"/>
                      </a:ext>
                    </a:extLst>
                  </p:cNvPr>
                  <p:cNvSpPr/>
                  <p:nvPr/>
                </p:nvSpPr>
                <p:spPr>
                  <a:xfrm>
                    <a:off x="6022926" y="3530849"/>
                    <a:ext cx="274751" cy="274751"/>
                  </a:xfrm>
                  <a:prstGeom prst="ellipse">
                    <a:avLst/>
                  </a:prstGeom>
                  <a:solidFill>
                    <a:srgbClr val="6487FF"/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95" dirty="0">
                      <a:latin typeface="SimSun" panose="02010600030101010101" pitchFamily="2" charset="-122"/>
                      <a:ea typeface="SimSun" panose="02010600030101010101" pitchFamily="2" charset="-122"/>
                      <a:sym typeface="Times New Roman" panose="02020603050405020304" pitchFamily="18" charset="0"/>
                    </a:endParaRPr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矩形 2">
                    <a:extLst>
                      <a:ext uri="{FF2B5EF4-FFF2-40B4-BE49-F238E27FC236}">
                        <a16:creationId xmlns:a16="http://schemas.microsoft.com/office/drawing/2014/main" id="{F72E3284-D450-BE0A-BF95-95C3DF9E30C4}"/>
                      </a:ext>
                    </a:extLst>
                  </p:cNvPr>
                  <p:cNvSpPr/>
                  <p:nvPr/>
                </p:nvSpPr>
                <p:spPr>
                  <a:xfrm>
                    <a:off x="5238516" y="4538324"/>
                    <a:ext cx="764586" cy="33143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500" baseline="30000" dirty="0">
                        <a:ea typeface="SimSun" panose="02010600030101010101" pitchFamily="2" charset="-122"/>
                        <a:sym typeface="Times New Roman" panose="02020603050405020304" pitchFamily="18" charset="0"/>
                      </a:rPr>
                      <a:t>12</a:t>
                    </a:r>
                    <a:r>
                      <a:rPr lang="en-US" sz="1500" dirty="0">
                        <a:ea typeface="SimSun" panose="02010600030101010101" pitchFamily="2" charset="-122"/>
                        <a:sym typeface="Times New Roman" panose="02020603050405020304" pitchFamily="18" charset="0"/>
                      </a:rPr>
                      <a:t>C </a:t>
                    </a:r>
                    <a:r>
                      <a:rPr lang="en-US" altLang="zh-CN" sz="1500" dirty="0">
                        <a:ea typeface="SimSun" panose="02010600030101010101" pitchFamily="2" charset="-122"/>
                        <a:sym typeface="Times New Roman" panose="02020603050405020304" pitchFamily="18" charset="0"/>
                      </a:rPr>
                      <a:t>(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15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15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0</m:t>
                            </m:r>
                          </m:e>
                          <m:sub>
                            <m:r>
                              <a:rPr lang="en-US" sz="15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zh-CN" sz="15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+</m:t>
                            </m:r>
                          </m:sup>
                        </m:sSubSup>
                      </m:oMath>
                    </a14:m>
                    <a:r>
                      <a:rPr lang="en-US" altLang="zh-CN" sz="1500" dirty="0">
                        <a:ea typeface="SimSun" panose="02010600030101010101" pitchFamily="2" charset="-122"/>
                        <a:sym typeface="Times New Roman" panose="02020603050405020304" pitchFamily="18" charset="0"/>
                      </a:rPr>
                      <a:t>)</a:t>
                    </a:r>
                    <a:r>
                      <a:rPr lang="en-US" sz="1500" dirty="0">
                        <a:ea typeface="SimSun" panose="02010600030101010101" pitchFamily="2" charset="-122"/>
                        <a:sym typeface="Times New Roman" panose="02020603050405020304" pitchFamily="18" charset="0"/>
                      </a:rPr>
                      <a:t> </a:t>
                    </a:r>
                    <a:endParaRPr lang="en-US" sz="1500" dirty="0">
                      <a:ea typeface="SimSun" panose="02010600030101010101" pitchFamily="2" charset="-122"/>
                    </a:endParaRPr>
                  </a:p>
                </p:txBody>
              </p:sp>
            </mc:Choice>
            <mc:Fallback xmlns="">
              <p:sp>
                <p:nvSpPr>
                  <p:cNvPr id="43" name="矩形 2">
                    <a:extLst>
                      <a:ext uri="{FF2B5EF4-FFF2-40B4-BE49-F238E27FC236}">
                        <a16:creationId xmlns:a16="http://schemas.microsoft.com/office/drawing/2014/main" id="{D61C3136-A739-9E19-6BAD-C23FB6EDAD6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38516" y="4538324"/>
                    <a:ext cx="764586" cy="33143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78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FADFFDD-E85D-5CC2-2235-E39123AEFA70}"/>
                </a:ext>
              </a:extLst>
            </p:cNvPr>
            <p:cNvSpPr txBox="1"/>
            <p:nvPr/>
          </p:nvSpPr>
          <p:spPr>
            <a:xfrm>
              <a:off x="1670953" y="3859859"/>
              <a:ext cx="13207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Nucleosynthesis</a:t>
              </a:r>
              <a:r>
                <a:rPr lang="zh-CN" altLang="en-US" sz="1400" dirty="0"/>
                <a:t> </a:t>
              </a:r>
              <a:endParaRPr lang="en-US" altLang="zh-CN" sz="1400" dirty="0"/>
            </a:p>
            <a:p>
              <a:r>
                <a:rPr lang="en-US" altLang="zh-CN" sz="1400" dirty="0"/>
                <a:t>in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astrophysics</a:t>
              </a:r>
              <a:endParaRPr lang="en-US" sz="1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5D0EAFC-8502-6BD9-3851-569E8A8AEDD0}"/>
                </a:ext>
              </a:extLst>
            </p:cNvPr>
            <p:cNvSpPr txBox="1"/>
            <p:nvPr/>
          </p:nvSpPr>
          <p:spPr>
            <a:xfrm>
              <a:off x="1632775" y="5171452"/>
              <a:ext cx="15045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Nuclear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excitation</a:t>
              </a:r>
              <a:endParaRPr lang="en-US" sz="1400" dirty="0"/>
            </a:p>
          </p:txBody>
        </p:sp>
        <p:pic>
          <p:nvPicPr>
            <p:cNvPr id="21" name="图片 114">
              <a:extLst>
                <a:ext uri="{FF2B5EF4-FFF2-40B4-BE49-F238E27FC236}">
                  <a16:creationId xmlns:a16="http://schemas.microsoft.com/office/drawing/2014/main" id="{92B936A1-EF21-CC89-1E7D-1279823FC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360" t="46196" b="36312"/>
            <a:stretch/>
          </p:blipFill>
          <p:spPr>
            <a:xfrm>
              <a:off x="1632775" y="4556960"/>
              <a:ext cx="524187" cy="426780"/>
            </a:xfrm>
            <a:prstGeom prst="rect">
              <a:avLst/>
            </a:prstGeom>
          </p:spPr>
        </p:pic>
        <p:pic>
          <p:nvPicPr>
            <p:cNvPr id="22" name="图片 114">
              <a:extLst>
                <a:ext uri="{FF2B5EF4-FFF2-40B4-BE49-F238E27FC236}">
                  <a16:creationId xmlns:a16="http://schemas.microsoft.com/office/drawing/2014/main" id="{83BD61DA-2C80-B26C-3625-C1152A0331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7448"/>
            <a:stretch/>
          </p:blipFill>
          <p:spPr>
            <a:xfrm>
              <a:off x="2383498" y="4457665"/>
              <a:ext cx="598115" cy="794221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5BB5301B-359D-B390-49DF-7E07417B7AC7}"/>
              </a:ext>
            </a:extLst>
          </p:cNvPr>
          <p:cNvSpPr txBox="1"/>
          <p:nvPr/>
        </p:nvSpPr>
        <p:spPr>
          <a:xfrm>
            <a:off x="2303519" y="3943133"/>
            <a:ext cx="69369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During the nuclear</a:t>
            </a:r>
            <a:r>
              <a:rPr lang="zh-CN" altLang="en-US" sz="1500" dirty="0"/>
              <a:t> </a:t>
            </a:r>
            <a:r>
              <a:rPr lang="en-US" sz="1500" dirty="0"/>
              <a:t>excitation, </a:t>
            </a:r>
            <a:r>
              <a:rPr lang="zh-CN" altLang="en-US" sz="1500" dirty="0"/>
              <a:t> </a:t>
            </a:r>
            <a:r>
              <a:rPr lang="en-US" sz="1500" dirty="0"/>
              <a:t>phase transitions occur </a:t>
            </a:r>
            <a:r>
              <a:rPr lang="en-US" altLang="zh-CN" sz="1500" dirty="0"/>
              <a:t>then</a:t>
            </a:r>
            <a:r>
              <a:rPr lang="en-US" sz="1500" dirty="0"/>
              <a:t> form </a:t>
            </a:r>
            <a:r>
              <a:rPr lang="en-US" altLang="zh-CN" sz="1500" dirty="0"/>
              <a:t>nuclear</a:t>
            </a:r>
            <a:r>
              <a:rPr lang="en-US" sz="1500" dirty="0"/>
              <a:t> clusters.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3083A1F-33B3-5479-E6DC-270B928FC4F4}"/>
              </a:ext>
            </a:extLst>
          </p:cNvPr>
          <p:cNvSpPr txBox="1"/>
          <p:nvPr/>
        </p:nvSpPr>
        <p:spPr>
          <a:xfrm>
            <a:off x="2252275" y="6127975"/>
            <a:ext cx="824338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Clusters play an extremely important role at all levels of matter. 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Understanding and describing cluster structure are an important scientific problem</a:t>
            </a:r>
            <a:r>
              <a:rPr lang="en-US" altLang="zh-CN" dirty="0"/>
              <a:t>.</a:t>
            </a:r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EA8AC50-7ED1-C603-F2DA-F9B3B3F5FF92}"/>
              </a:ext>
            </a:extLst>
          </p:cNvPr>
          <p:cNvGrpSpPr/>
          <p:nvPr/>
        </p:nvGrpSpPr>
        <p:grpSpPr>
          <a:xfrm>
            <a:off x="9196550" y="4279906"/>
            <a:ext cx="2165772" cy="2168994"/>
            <a:chOff x="8100138" y="3739247"/>
            <a:chExt cx="2921026" cy="289878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9E59B3C-D5BA-6155-FB9F-FE23B8736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00138" y="3917854"/>
              <a:ext cx="2921026" cy="2438496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D9C120A-FE05-CA64-AF4F-96367C3C770F}"/>
                </a:ext>
              </a:extLst>
            </p:cNvPr>
            <p:cNvSpPr txBox="1"/>
            <p:nvPr/>
          </p:nvSpPr>
          <p:spPr>
            <a:xfrm>
              <a:off x="8740786" y="6391806"/>
              <a:ext cx="21627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J.P. </a:t>
              </a: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</a:rPr>
                <a:t>Ebran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 et al. Nature487, 341(2012)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E4193A-0185-BB96-9FAA-8E111A4E2B20}"/>
                </a:ext>
              </a:extLst>
            </p:cNvPr>
            <p:cNvSpPr txBox="1"/>
            <p:nvPr/>
          </p:nvSpPr>
          <p:spPr>
            <a:xfrm>
              <a:off x="8830269" y="3739247"/>
              <a:ext cx="16385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nucleonic clustering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301A9059-70BF-C312-443A-1947E6BC01E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5297" t="23171" r="280" b="46933"/>
          <a:stretch/>
        </p:blipFill>
        <p:spPr>
          <a:xfrm>
            <a:off x="9799807" y="2972644"/>
            <a:ext cx="1067243" cy="1240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1FB14779-FA90-7B08-3D84-32CDC3D71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6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A4DC3E-A339-8EB7-2AB7-F8D6C9B5A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96" t="45227" b="5241"/>
          <a:stretch/>
        </p:blipFill>
        <p:spPr>
          <a:xfrm>
            <a:off x="9107435" y="3117040"/>
            <a:ext cx="2355007" cy="22962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D4C834-7688-C933-AEE0-083BED52ABDB}"/>
              </a:ext>
            </a:extLst>
          </p:cNvPr>
          <p:cNvSpPr txBox="1"/>
          <p:nvPr/>
        </p:nvSpPr>
        <p:spPr>
          <a:xfrm>
            <a:off x="1786643" y="6141656"/>
            <a:ext cx="8663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cs typeface="Arial" pitchFamily="34" charset="0"/>
              </a:rPr>
              <a:t>Image the shape and radial profile of nuclei using the hydrodynamic response.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878B60-F972-A3B7-283A-E649B562002C}"/>
              </a:ext>
            </a:extLst>
          </p:cNvPr>
          <p:cNvGrpSpPr/>
          <p:nvPr/>
        </p:nvGrpSpPr>
        <p:grpSpPr>
          <a:xfrm>
            <a:off x="4313294" y="1231190"/>
            <a:ext cx="6411471" cy="1838455"/>
            <a:chOff x="1858322" y="1119832"/>
            <a:chExt cx="6411471" cy="183845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0EAF28-0069-E26E-1DF7-E5233C882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187" t="7332" r="46836" b="56758"/>
            <a:stretch/>
          </p:blipFill>
          <p:spPr>
            <a:xfrm>
              <a:off x="4847744" y="1119832"/>
              <a:ext cx="3422049" cy="183845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84EEB8-0F7A-0E44-CCE6-5E0A69CAF7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006" t="7332" r="3400" b="56758"/>
            <a:stretch/>
          </p:blipFill>
          <p:spPr>
            <a:xfrm>
              <a:off x="1858322" y="1214519"/>
              <a:ext cx="2355365" cy="158126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2ED345-0611-838E-90E9-3BA6BD788AF9}"/>
                </a:ext>
              </a:extLst>
            </p:cNvPr>
            <p:cNvSpPr txBox="1"/>
            <p:nvPr/>
          </p:nvSpPr>
          <p:spPr>
            <a:xfrm>
              <a:off x="4421274" y="176851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/>
                <a:t>=</a:t>
              </a:r>
              <a:endParaRPr lang="en-US" sz="24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5C89BF5-CBFA-0C6B-C00E-2C4A51BA14DA}"/>
              </a:ext>
            </a:extLst>
          </p:cNvPr>
          <p:cNvGrpSpPr/>
          <p:nvPr/>
        </p:nvGrpSpPr>
        <p:grpSpPr>
          <a:xfrm>
            <a:off x="4532985" y="3307703"/>
            <a:ext cx="4480755" cy="1748076"/>
            <a:chOff x="1065935" y="3764759"/>
            <a:chExt cx="4990129" cy="202172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0372AF5-CD4F-8847-B600-6C3B1A474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1780" r="36554" b="15137"/>
            <a:stretch/>
          </p:blipFill>
          <p:spPr>
            <a:xfrm>
              <a:off x="1065935" y="3957685"/>
              <a:ext cx="4990129" cy="182879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EB3858-AD89-5E8E-746A-91628BFB0B62}"/>
                </a:ext>
              </a:extLst>
            </p:cNvPr>
            <p:cNvSpPr txBox="1"/>
            <p:nvPr/>
          </p:nvSpPr>
          <p:spPr>
            <a:xfrm>
              <a:off x="1550432" y="3764759"/>
              <a:ext cx="1281120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1050" dirty="0"/>
                <a:t>                                    </a:t>
              </a:r>
              <a:endParaRPr lang="en-US" sz="1050" dirty="0"/>
            </a:p>
          </p:txBody>
        </p:sp>
      </p:grpSp>
      <p:sp>
        <p:nvSpPr>
          <p:cNvPr id="19" name="Right Arrow 18">
            <a:extLst>
              <a:ext uri="{FF2B5EF4-FFF2-40B4-BE49-F238E27FC236}">
                <a16:creationId xmlns:a16="http://schemas.microsoft.com/office/drawing/2014/main" id="{65A18AA2-5DB2-844A-F0EB-728BA8BB67B0}"/>
              </a:ext>
            </a:extLst>
          </p:cNvPr>
          <p:cNvSpPr/>
          <p:nvPr/>
        </p:nvSpPr>
        <p:spPr>
          <a:xfrm rot="5400000">
            <a:off x="5147569" y="3063603"/>
            <a:ext cx="686173" cy="411205"/>
          </a:xfrm>
          <a:prstGeom prst="rightArrow">
            <a:avLst/>
          </a:prstGeom>
          <a:solidFill>
            <a:srgbClr val="F3F75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21F3D18-BBCB-2CA3-645F-23D915D040D0}"/>
              </a:ext>
            </a:extLst>
          </p:cNvPr>
          <p:cNvGrpSpPr/>
          <p:nvPr/>
        </p:nvGrpSpPr>
        <p:grpSpPr>
          <a:xfrm>
            <a:off x="59271" y="1255462"/>
            <a:ext cx="4210065" cy="2133373"/>
            <a:chOff x="112841" y="1127100"/>
            <a:chExt cx="4210065" cy="213337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F022EF-46E7-11A1-E636-A3B7A92D1847}"/>
                </a:ext>
              </a:extLst>
            </p:cNvPr>
            <p:cNvSpPr txBox="1"/>
            <p:nvPr/>
          </p:nvSpPr>
          <p:spPr>
            <a:xfrm>
              <a:off x="468046" y="1127100"/>
              <a:ext cx="2077617" cy="2031325"/>
            </a:xfrm>
            <a:prstGeom prst="rect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  <a:softEdge rad="31750"/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coolSlant"/>
            </a:sp3d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endParaRPr lang="en-US" dirty="0"/>
            </a:p>
            <a:p>
              <a:r>
                <a:rPr lang="zh-CN" altLang="en-US" dirty="0"/>
                <a:t>                         </a:t>
              </a:r>
              <a:endParaRPr lang="en-US" altLang="zh-CN" dirty="0"/>
            </a:p>
            <a:p>
              <a:r>
                <a:rPr lang="zh-CN" altLang="en-US" dirty="0"/>
                <a:t>                                            </a:t>
              </a:r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r>
                <a:rPr lang="zh-CN" altLang="en-US" dirty="0"/>
                <a:t> </a:t>
              </a:r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30B7968-6900-8772-F6B4-1B3A8FA7B392}"/>
                </a:ext>
              </a:extLst>
            </p:cNvPr>
            <p:cNvGrpSpPr/>
            <p:nvPr/>
          </p:nvGrpSpPr>
          <p:grpSpPr>
            <a:xfrm>
              <a:off x="112841" y="1861362"/>
              <a:ext cx="4210065" cy="1399111"/>
              <a:chOff x="-247799" y="942715"/>
              <a:chExt cx="4210065" cy="139911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CAEFBDC-065A-2188-E4C1-CF98E56496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0060526">
                <a:off x="1186303" y="1251968"/>
                <a:ext cx="879429" cy="87942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09EE398-7AD4-F59B-F39B-3875E9860E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47799" y="1056102"/>
                <a:ext cx="1833234" cy="1285724"/>
              </a:xfrm>
              <a:prstGeom prst="rect">
                <a:avLst/>
              </a:prstGeom>
            </p:spPr>
          </p:pic>
          <p:sp>
            <p:nvSpPr>
              <p:cNvPr id="15" name="Right Arrow 14">
                <a:extLst>
                  <a:ext uri="{FF2B5EF4-FFF2-40B4-BE49-F238E27FC236}">
                    <a16:creationId xmlns:a16="http://schemas.microsoft.com/office/drawing/2014/main" id="{204C0BD4-3789-FBA8-4AA2-9C81365F97EB}"/>
                  </a:ext>
                </a:extLst>
              </p:cNvPr>
              <p:cNvSpPr/>
              <p:nvPr/>
            </p:nvSpPr>
            <p:spPr>
              <a:xfrm>
                <a:off x="2811918" y="942715"/>
                <a:ext cx="1150348" cy="357557"/>
              </a:xfrm>
              <a:prstGeom prst="rightArrow">
                <a:avLst/>
              </a:prstGeom>
              <a:solidFill>
                <a:srgbClr val="F3F75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0" name="图片 12" descr="原子核形状－2.jpg">
              <a:extLst>
                <a:ext uri="{FF2B5EF4-FFF2-40B4-BE49-F238E27FC236}">
                  <a16:creationId xmlns:a16="http://schemas.microsoft.com/office/drawing/2014/main" id="{9A7D1719-CA8E-4C0A-1EAA-C18F7D64920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/>
            <a:srcRect l="13194" t="12232" r="11458" b="8261"/>
            <a:stretch>
              <a:fillRect/>
            </a:stretch>
          </p:blipFill>
          <p:spPr>
            <a:xfrm>
              <a:off x="1118239" y="1372049"/>
              <a:ext cx="683000" cy="72940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5B272E1-9362-EE20-1272-7BE4E86D8803}"/>
              </a:ext>
            </a:extLst>
          </p:cNvPr>
          <p:cNvSpPr txBox="1"/>
          <p:nvPr/>
        </p:nvSpPr>
        <p:spPr>
          <a:xfrm>
            <a:off x="3179315" y="1726034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imaging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084657-FEA5-DB79-7566-3C57FBF5D9CF}"/>
              </a:ext>
            </a:extLst>
          </p:cNvPr>
          <p:cNvSpPr txBox="1"/>
          <p:nvPr/>
        </p:nvSpPr>
        <p:spPr>
          <a:xfrm>
            <a:off x="0" y="25674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u="sng" dirty="0"/>
              <a:t>Collective Flow</a:t>
            </a:r>
            <a:r>
              <a:rPr lang="zh-CN" altLang="en-US" sz="3200" b="1" u="sng" dirty="0"/>
              <a:t> </a:t>
            </a:r>
            <a:r>
              <a:rPr lang="en-US" altLang="zh-CN" sz="3200" b="1" u="sng" dirty="0"/>
              <a:t>&amp;</a:t>
            </a:r>
            <a:r>
              <a:rPr lang="zh-CN" altLang="en-US" sz="3200" b="1" u="sng" dirty="0"/>
              <a:t> </a:t>
            </a:r>
            <a:r>
              <a:rPr lang="en-US" altLang="zh-CN" sz="3200" b="1" u="sng" dirty="0"/>
              <a:t>Nuclear</a:t>
            </a:r>
            <a:r>
              <a:rPr lang="zh-CN" altLang="en-US" sz="3200" b="1" u="sng" dirty="0"/>
              <a:t> </a:t>
            </a:r>
            <a:r>
              <a:rPr lang="en-US" altLang="zh-CN" sz="3200" b="1" u="sng" dirty="0"/>
              <a:t>Structure</a:t>
            </a:r>
            <a:endParaRPr lang="en-US" sz="3200" b="1" u="sng" dirty="0">
              <a:effectLst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E2A4AF-A98E-4B6E-F67A-C9BCFDF8F836}"/>
              </a:ext>
            </a:extLst>
          </p:cNvPr>
          <p:cNvSpPr txBox="1"/>
          <p:nvPr/>
        </p:nvSpPr>
        <p:spPr>
          <a:xfrm>
            <a:off x="362567" y="4199505"/>
            <a:ext cx="2510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/>
              </a:rPr>
              <a:t>Initial </a:t>
            </a:r>
            <a:r>
              <a:rPr lang="en-US" altLang="zh-CN" sz="1800" dirty="0">
                <a:solidFill>
                  <a:srgbClr val="FF0000"/>
                </a:solidFill>
                <a:effectLst/>
              </a:rPr>
              <a:t>size</a:t>
            </a:r>
            <a:r>
              <a:rPr lang="zh-CN" altLang="en-US" sz="1800" dirty="0">
                <a:solidFill>
                  <a:srgbClr val="FF0000"/>
                </a:solidFill>
                <a:effectLst/>
              </a:rPr>
              <a:t>   </a:t>
            </a:r>
            <a:r>
              <a:rPr lang="en-US" sz="1800" dirty="0">
                <a:solidFill>
                  <a:srgbClr val="FF00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I</a:t>
            </a:r>
            <a:r>
              <a:rPr lang="en-US" sz="1800" dirty="0">
                <a:solidFill>
                  <a:srgbClr val="FF0000"/>
                </a:solidFill>
                <a:effectLst/>
              </a:rPr>
              <a:t>nitial </a:t>
            </a:r>
            <a:r>
              <a:rPr lang="en-US" altLang="zh-CN" sz="1800" dirty="0">
                <a:solidFill>
                  <a:srgbClr val="FF0000"/>
                </a:solidFill>
                <a:effectLst/>
              </a:rPr>
              <a:t>s</a:t>
            </a:r>
            <a:r>
              <a:rPr lang="en-US" sz="1800" dirty="0">
                <a:solidFill>
                  <a:srgbClr val="FF0000"/>
                </a:solidFill>
                <a:effectLst/>
              </a:rPr>
              <a:t>hape </a:t>
            </a:r>
            <a:endParaRPr lang="en-US" dirty="0">
              <a:effectLst/>
            </a:endParaRPr>
          </a:p>
          <a:p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BE73BD6-9ECA-939C-0D11-408BDAF3E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33" y="4595192"/>
            <a:ext cx="2477236" cy="10039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FE598CC-A683-0D38-683A-C8A5D5CF0E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2289" y="5294746"/>
            <a:ext cx="1476448" cy="5191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F329E5-8486-8E2F-8380-5D9352C234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5218" y="5470594"/>
            <a:ext cx="722367" cy="24078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2CEECCC-DC37-9B87-3D60-CE4A11E53DD6}"/>
              </a:ext>
            </a:extLst>
          </p:cNvPr>
          <p:cNvSpPr txBox="1"/>
          <p:nvPr/>
        </p:nvSpPr>
        <p:spPr>
          <a:xfrm>
            <a:off x="3179315" y="5326912"/>
            <a:ext cx="3785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ArialMT"/>
              </a:rPr>
              <a:t>Approximate linear response</a:t>
            </a:r>
            <a:r>
              <a:rPr lang="en-US" altLang="zh-CN" sz="1800" dirty="0">
                <a:effectLst/>
                <a:latin typeface="ArialMT"/>
              </a:rPr>
              <a:t>:</a:t>
            </a:r>
            <a:r>
              <a:rPr lang="en-US" sz="1800" dirty="0">
                <a:effectLst/>
                <a:latin typeface="ArialMT"/>
              </a:rPr>
              <a:t> </a:t>
            </a:r>
            <a:endParaRPr lang="en-US" dirty="0">
              <a:effectLst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8E9A7F7-339A-D841-0DA6-687B4A4C8A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252" y="3506644"/>
            <a:ext cx="2998316" cy="58261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6D965B9-9AD9-3DD6-0B26-56F1E912FA52}"/>
              </a:ext>
            </a:extLst>
          </p:cNvPr>
          <p:cNvSpPr txBox="1"/>
          <p:nvPr/>
        </p:nvSpPr>
        <p:spPr>
          <a:xfrm>
            <a:off x="411634" y="5645661"/>
            <a:ext cx="1439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J.Y.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Jia’s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talk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C3D6106C-0559-F37F-9848-4D49D8510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81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A4DC3E-A339-8EB7-2AB7-F8D6C9B5A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96" t="45227" b="5241"/>
          <a:stretch/>
        </p:blipFill>
        <p:spPr>
          <a:xfrm>
            <a:off x="9107435" y="3117040"/>
            <a:ext cx="2355007" cy="22962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D4C834-7688-C933-AEE0-083BED52ABDB}"/>
              </a:ext>
            </a:extLst>
          </p:cNvPr>
          <p:cNvSpPr txBox="1"/>
          <p:nvPr/>
        </p:nvSpPr>
        <p:spPr>
          <a:xfrm>
            <a:off x="1786643" y="6141656"/>
            <a:ext cx="8663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cs typeface="Arial" pitchFamily="34" charset="0"/>
              </a:rPr>
              <a:t>Image the shape and radial profile of nuclei using the hydrodynamic response.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878B60-F972-A3B7-283A-E649B562002C}"/>
              </a:ext>
            </a:extLst>
          </p:cNvPr>
          <p:cNvGrpSpPr/>
          <p:nvPr/>
        </p:nvGrpSpPr>
        <p:grpSpPr>
          <a:xfrm>
            <a:off x="4313294" y="1231190"/>
            <a:ext cx="6411471" cy="1838455"/>
            <a:chOff x="1858322" y="1119832"/>
            <a:chExt cx="6411471" cy="183845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0EAF28-0069-E26E-1DF7-E5233C882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187" t="7332" r="46836" b="56758"/>
            <a:stretch/>
          </p:blipFill>
          <p:spPr>
            <a:xfrm>
              <a:off x="4847744" y="1119832"/>
              <a:ext cx="3422049" cy="183845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84EEB8-0F7A-0E44-CCE6-5E0A69CAF7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006" t="7332" r="3400" b="56758"/>
            <a:stretch/>
          </p:blipFill>
          <p:spPr>
            <a:xfrm>
              <a:off x="1858322" y="1214519"/>
              <a:ext cx="2355365" cy="158126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2ED345-0611-838E-90E9-3BA6BD788AF9}"/>
                </a:ext>
              </a:extLst>
            </p:cNvPr>
            <p:cNvSpPr txBox="1"/>
            <p:nvPr/>
          </p:nvSpPr>
          <p:spPr>
            <a:xfrm>
              <a:off x="4421274" y="176851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/>
                <a:t>=</a:t>
              </a:r>
              <a:endParaRPr lang="en-US" sz="24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5C89BF5-CBFA-0C6B-C00E-2C4A51BA14DA}"/>
              </a:ext>
            </a:extLst>
          </p:cNvPr>
          <p:cNvGrpSpPr/>
          <p:nvPr/>
        </p:nvGrpSpPr>
        <p:grpSpPr>
          <a:xfrm>
            <a:off x="4532985" y="3307703"/>
            <a:ext cx="4480755" cy="1748076"/>
            <a:chOff x="1065935" y="3764759"/>
            <a:chExt cx="4990129" cy="202172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0372AF5-CD4F-8847-B600-6C3B1A474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1780" r="36554" b="15137"/>
            <a:stretch/>
          </p:blipFill>
          <p:spPr>
            <a:xfrm>
              <a:off x="1065935" y="3957685"/>
              <a:ext cx="4990129" cy="182879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EB3858-AD89-5E8E-746A-91628BFB0B62}"/>
                </a:ext>
              </a:extLst>
            </p:cNvPr>
            <p:cNvSpPr txBox="1"/>
            <p:nvPr/>
          </p:nvSpPr>
          <p:spPr>
            <a:xfrm>
              <a:off x="1550432" y="3764759"/>
              <a:ext cx="1281120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1050" dirty="0"/>
                <a:t>                                    </a:t>
              </a:r>
              <a:endParaRPr lang="en-US" sz="1050" dirty="0"/>
            </a:p>
          </p:txBody>
        </p:sp>
      </p:grpSp>
      <p:sp>
        <p:nvSpPr>
          <p:cNvPr id="19" name="Right Arrow 18">
            <a:extLst>
              <a:ext uri="{FF2B5EF4-FFF2-40B4-BE49-F238E27FC236}">
                <a16:creationId xmlns:a16="http://schemas.microsoft.com/office/drawing/2014/main" id="{65A18AA2-5DB2-844A-F0EB-728BA8BB67B0}"/>
              </a:ext>
            </a:extLst>
          </p:cNvPr>
          <p:cNvSpPr/>
          <p:nvPr/>
        </p:nvSpPr>
        <p:spPr>
          <a:xfrm rot="5400000">
            <a:off x="5147569" y="3063603"/>
            <a:ext cx="686173" cy="411205"/>
          </a:xfrm>
          <a:prstGeom prst="rightArrow">
            <a:avLst/>
          </a:prstGeom>
          <a:solidFill>
            <a:srgbClr val="F3F75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21F3D18-BBCB-2CA3-645F-23D915D040D0}"/>
              </a:ext>
            </a:extLst>
          </p:cNvPr>
          <p:cNvGrpSpPr/>
          <p:nvPr/>
        </p:nvGrpSpPr>
        <p:grpSpPr>
          <a:xfrm>
            <a:off x="59271" y="1255462"/>
            <a:ext cx="4210065" cy="2133373"/>
            <a:chOff x="112841" y="1127100"/>
            <a:chExt cx="4210065" cy="213337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F022EF-46E7-11A1-E636-A3B7A92D1847}"/>
                </a:ext>
              </a:extLst>
            </p:cNvPr>
            <p:cNvSpPr txBox="1"/>
            <p:nvPr/>
          </p:nvSpPr>
          <p:spPr>
            <a:xfrm>
              <a:off x="468046" y="1127100"/>
              <a:ext cx="2077617" cy="2031325"/>
            </a:xfrm>
            <a:prstGeom prst="rect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  <a:softEdge rad="31750"/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coolSlant"/>
            </a:sp3d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endParaRPr lang="en-US" dirty="0"/>
            </a:p>
            <a:p>
              <a:r>
                <a:rPr lang="zh-CN" altLang="en-US" dirty="0"/>
                <a:t>                         </a:t>
              </a:r>
              <a:endParaRPr lang="en-US" altLang="zh-CN" dirty="0"/>
            </a:p>
            <a:p>
              <a:r>
                <a:rPr lang="zh-CN" altLang="en-US" dirty="0"/>
                <a:t>                                            </a:t>
              </a:r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r>
                <a:rPr lang="zh-CN" altLang="en-US" dirty="0"/>
                <a:t> </a:t>
              </a:r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30B7968-6900-8772-F6B4-1B3A8FA7B392}"/>
                </a:ext>
              </a:extLst>
            </p:cNvPr>
            <p:cNvGrpSpPr/>
            <p:nvPr/>
          </p:nvGrpSpPr>
          <p:grpSpPr>
            <a:xfrm>
              <a:off x="112841" y="1861362"/>
              <a:ext cx="4210065" cy="1399111"/>
              <a:chOff x="-247799" y="942715"/>
              <a:chExt cx="4210065" cy="139911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CAEFBDC-065A-2188-E4C1-CF98E56496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0060526">
                <a:off x="1186303" y="1251968"/>
                <a:ext cx="879429" cy="87942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09EE398-7AD4-F59B-F39B-3875E9860E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47799" y="1056102"/>
                <a:ext cx="1833234" cy="1285724"/>
              </a:xfrm>
              <a:prstGeom prst="rect">
                <a:avLst/>
              </a:prstGeom>
            </p:spPr>
          </p:pic>
          <p:sp>
            <p:nvSpPr>
              <p:cNvPr id="15" name="Right Arrow 14">
                <a:extLst>
                  <a:ext uri="{FF2B5EF4-FFF2-40B4-BE49-F238E27FC236}">
                    <a16:creationId xmlns:a16="http://schemas.microsoft.com/office/drawing/2014/main" id="{204C0BD4-3789-FBA8-4AA2-9C81365F97EB}"/>
                  </a:ext>
                </a:extLst>
              </p:cNvPr>
              <p:cNvSpPr/>
              <p:nvPr/>
            </p:nvSpPr>
            <p:spPr>
              <a:xfrm>
                <a:off x="2811918" y="942715"/>
                <a:ext cx="1150348" cy="357557"/>
              </a:xfrm>
              <a:prstGeom prst="rightArrow">
                <a:avLst/>
              </a:prstGeom>
              <a:solidFill>
                <a:srgbClr val="F3F75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0" name="图片 12" descr="原子核形状－2.jpg">
              <a:extLst>
                <a:ext uri="{FF2B5EF4-FFF2-40B4-BE49-F238E27FC236}">
                  <a16:creationId xmlns:a16="http://schemas.microsoft.com/office/drawing/2014/main" id="{9A7D1719-CA8E-4C0A-1EAA-C18F7D64920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/>
            <a:srcRect l="13194" t="12232" r="11458" b="8261"/>
            <a:stretch>
              <a:fillRect/>
            </a:stretch>
          </p:blipFill>
          <p:spPr>
            <a:xfrm>
              <a:off x="1118239" y="1372049"/>
              <a:ext cx="683000" cy="72940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5B272E1-9362-EE20-1272-7BE4E86D8803}"/>
              </a:ext>
            </a:extLst>
          </p:cNvPr>
          <p:cNvSpPr txBox="1"/>
          <p:nvPr/>
        </p:nvSpPr>
        <p:spPr>
          <a:xfrm>
            <a:off x="3179315" y="1726034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imaging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084657-FEA5-DB79-7566-3C57FBF5D9CF}"/>
              </a:ext>
            </a:extLst>
          </p:cNvPr>
          <p:cNvSpPr txBox="1"/>
          <p:nvPr/>
        </p:nvSpPr>
        <p:spPr>
          <a:xfrm>
            <a:off x="0" y="25674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u="sng" dirty="0"/>
              <a:t>Collective Flow</a:t>
            </a:r>
            <a:r>
              <a:rPr lang="zh-CN" altLang="en-US" sz="3200" b="1" u="sng" dirty="0"/>
              <a:t> </a:t>
            </a:r>
            <a:r>
              <a:rPr lang="en-US" altLang="zh-CN" sz="3200" b="1" u="sng" dirty="0"/>
              <a:t>&amp;</a:t>
            </a:r>
            <a:r>
              <a:rPr lang="zh-CN" altLang="en-US" sz="3200" b="1" u="sng" dirty="0"/>
              <a:t> </a:t>
            </a:r>
            <a:r>
              <a:rPr lang="en-US" altLang="zh-CN" sz="3200" b="1" u="sng" dirty="0"/>
              <a:t>Nuclear</a:t>
            </a:r>
            <a:r>
              <a:rPr lang="zh-CN" altLang="en-US" sz="3200" b="1" u="sng" dirty="0"/>
              <a:t> </a:t>
            </a:r>
            <a:r>
              <a:rPr lang="en-US" altLang="zh-CN" sz="3200" b="1" u="sng" dirty="0"/>
              <a:t>Structure</a:t>
            </a:r>
            <a:endParaRPr lang="en-US" sz="3200" b="1" u="sng" dirty="0">
              <a:effectLst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E2A4AF-A98E-4B6E-F67A-C9BCFDF8F836}"/>
              </a:ext>
            </a:extLst>
          </p:cNvPr>
          <p:cNvSpPr txBox="1"/>
          <p:nvPr/>
        </p:nvSpPr>
        <p:spPr>
          <a:xfrm>
            <a:off x="362567" y="4199505"/>
            <a:ext cx="2510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/>
              </a:rPr>
              <a:t>Initial </a:t>
            </a:r>
            <a:r>
              <a:rPr lang="en-US" altLang="zh-CN" sz="1800" dirty="0">
                <a:solidFill>
                  <a:srgbClr val="FF0000"/>
                </a:solidFill>
                <a:effectLst/>
              </a:rPr>
              <a:t>size</a:t>
            </a:r>
            <a:r>
              <a:rPr lang="zh-CN" altLang="en-US" sz="1800" dirty="0">
                <a:solidFill>
                  <a:srgbClr val="FF0000"/>
                </a:solidFill>
                <a:effectLst/>
              </a:rPr>
              <a:t>   </a:t>
            </a:r>
            <a:r>
              <a:rPr lang="en-US" sz="1800" dirty="0">
                <a:solidFill>
                  <a:srgbClr val="FF00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I</a:t>
            </a:r>
            <a:r>
              <a:rPr lang="en-US" sz="1800" dirty="0">
                <a:solidFill>
                  <a:srgbClr val="FF0000"/>
                </a:solidFill>
                <a:effectLst/>
              </a:rPr>
              <a:t>nitial </a:t>
            </a:r>
            <a:r>
              <a:rPr lang="en-US" altLang="zh-CN" sz="1800" dirty="0">
                <a:solidFill>
                  <a:srgbClr val="FF0000"/>
                </a:solidFill>
                <a:effectLst/>
              </a:rPr>
              <a:t>s</a:t>
            </a:r>
            <a:r>
              <a:rPr lang="en-US" sz="1800" dirty="0">
                <a:solidFill>
                  <a:srgbClr val="FF0000"/>
                </a:solidFill>
                <a:effectLst/>
              </a:rPr>
              <a:t>hape </a:t>
            </a:r>
            <a:endParaRPr lang="en-US" dirty="0">
              <a:effectLst/>
            </a:endParaRPr>
          </a:p>
          <a:p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BE73BD6-9ECA-939C-0D11-408BDAF3E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33" y="4595192"/>
            <a:ext cx="2477236" cy="10039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FE598CC-A683-0D38-683A-C8A5D5CF0E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2289" y="5294746"/>
            <a:ext cx="1476448" cy="5191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F329E5-8486-8E2F-8380-5D9352C234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5218" y="5470594"/>
            <a:ext cx="722367" cy="24078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2CEECCC-DC37-9B87-3D60-CE4A11E53DD6}"/>
              </a:ext>
            </a:extLst>
          </p:cNvPr>
          <p:cNvSpPr txBox="1"/>
          <p:nvPr/>
        </p:nvSpPr>
        <p:spPr>
          <a:xfrm>
            <a:off x="3179315" y="5326912"/>
            <a:ext cx="3785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ArialMT"/>
              </a:rPr>
              <a:t>Approximate linear response</a:t>
            </a:r>
            <a:r>
              <a:rPr lang="en-US" altLang="zh-CN" sz="1800" dirty="0">
                <a:effectLst/>
                <a:latin typeface="ArialMT"/>
              </a:rPr>
              <a:t>:</a:t>
            </a:r>
            <a:r>
              <a:rPr lang="en-US" sz="1800" dirty="0">
                <a:effectLst/>
                <a:latin typeface="ArialMT"/>
              </a:rPr>
              <a:t> </a:t>
            </a:r>
            <a:endParaRPr lang="en-US" dirty="0">
              <a:effectLst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8E9A7F7-339A-D841-0DA6-687B4A4C8A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252" y="3506644"/>
            <a:ext cx="2998316" cy="58261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6D965B9-9AD9-3DD6-0B26-56F1E912FA52}"/>
              </a:ext>
            </a:extLst>
          </p:cNvPr>
          <p:cNvSpPr txBox="1"/>
          <p:nvPr/>
        </p:nvSpPr>
        <p:spPr>
          <a:xfrm>
            <a:off x="411634" y="5645661"/>
            <a:ext cx="1439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J.Y.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Jia’s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talk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C3D6106C-0559-F37F-9848-4D49D8510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6B0F-B639-EB48-816C-2186B83ED559}" type="slidenum">
              <a:rPr lang="en-US" smtClean="0"/>
              <a:t>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AB9D24-BEFA-6B65-3D68-5D8317C6E2BB}"/>
              </a:ext>
            </a:extLst>
          </p:cNvPr>
          <p:cNvSpPr txBox="1"/>
          <p:nvPr/>
        </p:nvSpPr>
        <p:spPr>
          <a:xfrm>
            <a:off x="353065" y="531749"/>
            <a:ext cx="2137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ea typeface="STKaiti" panose="02010600040101010101" pitchFamily="2" charset="-122"/>
              </a:rPr>
              <a:t>徐浩洁，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ea typeface="STKaiti" panose="02010600040101010101" pitchFamily="2" charset="-122"/>
              </a:rPr>
              <a:t>26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ea typeface="STKaiti" panose="02010600040101010101" pitchFamily="2" charset="-122"/>
              </a:rPr>
              <a:t>日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ea typeface="STKaiti" panose="02010600040101010101" pitchFamily="2" charset="-122"/>
              </a:rPr>
              <a:t>16:10</a:t>
            </a:r>
          </a:p>
          <a:p>
            <a:r>
              <a:rPr lang="en-US" dirty="0" err="1">
                <a:solidFill>
                  <a:schemeClr val="accent5">
                    <a:lumMod val="75000"/>
                  </a:schemeClr>
                </a:solidFill>
                <a:ea typeface="STKaiti" panose="02010600040101010101" pitchFamily="2" charset="-122"/>
              </a:rPr>
              <a:t>徐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ea typeface="STKaiti" panose="02010600040101010101" pitchFamily="2" charset="-122"/>
              </a:rPr>
              <a:t>   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ea typeface="STKaiti" panose="02010600040101010101" pitchFamily="2" charset="-122"/>
              </a:rPr>
              <a:t>骏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ea typeface="STKaiti" panose="02010600040101010101" pitchFamily="2" charset="-122"/>
              </a:rPr>
              <a:t>，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ea typeface="STKaiti" panose="02010600040101010101" pitchFamily="2" charset="-122"/>
              </a:rPr>
              <a:t>26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ea typeface="STKaiti" panose="02010600040101010101" pitchFamily="2" charset="-122"/>
              </a:rPr>
              <a:t>日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ea typeface="STKaiti" panose="02010600040101010101" pitchFamily="2" charset="-122"/>
              </a:rPr>
              <a:t>17:40</a:t>
            </a:r>
            <a:endParaRPr lang="en-US" dirty="0">
              <a:solidFill>
                <a:schemeClr val="accent5">
                  <a:lumMod val="75000"/>
                </a:schemeClr>
              </a:solidFill>
              <a:ea typeface="STKaiti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5267677"/>
      </p:ext>
    </p:extLst>
  </p:cSld>
  <p:clrMapOvr>
    <a:masterClrMapping/>
  </p:clrMapOvr>
</p:sld>
</file>

<file path=ppt/theme/theme1.xml><?xml version="1.0" encoding="utf-8"?>
<a:theme xmlns:a="http://schemas.openxmlformats.org/drawingml/2006/main" name="Theme43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43" id="{D5D4C300-E2C1-2D47-BD58-FD2C78021592}" vid="{8CA08BD2-03B5-B44E-A99C-99B5F9D71E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Theme43</Template>
  <TotalTime>5982</TotalTime>
  <Words>1351</Words>
  <Application>Microsoft Macintosh PowerPoint</Application>
  <PresentationFormat>Widescreen</PresentationFormat>
  <Paragraphs>267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ArialMT</vt:lpstr>
      <vt:lpstr>Hannotate SC</vt:lpstr>
      <vt:lpstr>SegoeUI</vt:lpstr>
      <vt:lpstr>SimSun</vt:lpstr>
      <vt:lpstr>STKaiti</vt:lpstr>
      <vt:lpstr>TimesNewRomanPSMT</vt:lpstr>
      <vt:lpstr>Arial</vt:lpstr>
      <vt:lpstr>Avenir Light</vt:lpstr>
      <vt:lpstr>Calibri</vt:lpstr>
      <vt:lpstr>Calibri Light</vt:lpstr>
      <vt:lpstr>Cambria Math</vt:lpstr>
      <vt:lpstr>Times New Roman</vt:lpstr>
      <vt:lpstr>Wingdings</vt:lpstr>
      <vt:lpstr>Theme43</vt:lpstr>
      <vt:lpstr>Nuclear Clustering and Non-Equilibrium Dynamics in Small- System Collisions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&amp; Outlook</vt:lpstr>
      <vt:lpstr>Summary &amp; Outlook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Results on light-ion collisions from the AMPT model</dc:title>
  <dc:subject/>
  <dc:creator>xinli zhao</dc:creator>
  <cp:keywords/>
  <dc:description/>
  <cp:lastModifiedBy>xinli zhao</cp:lastModifiedBy>
  <cp:revision>103</cp:revision>
  <dcterms:created xsi:type="dcterms:W3CDTF">2024-11-10T14:56:51Z</dcterms:created>
  <dcterms:modified xsi:type="dcterms:W3CDTF">2025-04-26T03:45:28Z</dcterms:modified>
  <cp:category/>
</cp:coreProperties>
</file>